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6"/>
  </p:handoutMasterIdLst>
  <p:sldIdLst>
    <p:sldId id="256" r:id="rId2"/>
    <p:sldId id="261" r:id="rId3"/>
    <p:sldId id="264" r:id="rId4"/>
    <p:sldId id="263" r:id="rId5"/>
    <p:sldId id="259" r:id="rId6"/>
    <p:sldId id="267" r:id="rId7"/>
    <p:sldId id="258" r:id="rId8"/>
    <p:sldId id="269" r:id="rId9"/>
    <p:sldId id="270" r:id="rId10"/>
    <p:sldId id="268" r:id="rId11"/>
    <p:sldId id="265" r:id="rId12"/>
    <p:sldId id="266" r:id="rId13"/>
    <p:sldId id="262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2000240"/>
            <a:ext cx="6858000" cy="990600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/>
              <a:t>СОЗДАНИЕ ПРИЛОЖЕНИЯ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«3D-ВИЗУАЛИЗАЦИЯ ПРОЦЕССА ГОРЕНИЯ ЗАРЯДА СЛОЖНОЙ ФОРМЫ»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6002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1400" dirty="0" smtClean="0">
                <a:latin typeface="+mn-lt"/>
              </a:rPr>
              <a:t>Дипломный проект</a:t>
            </a: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latin typeface="+mn-lt"/>
              </a:rPr>
              <a:t> на квалификацию техник</a:t>
            </a:r>
            <a:endParaRPr lang="ru-RU" sz="1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8366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высшего профессионального образования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«Новосибирский национальный исследовательский государственный университет»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(Новосибирский государственный университет)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Структурное подразделение Новосибирского государственного университета –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Высший колледж информатики НГУ</a:t>
            </a:r>
          </a:p>
          <a:p>
            <a:pPr algn="ctr"/>
            <a:r>
              <a:rPr lang="ru-RU" sz="1200" dirty="0" smtClean="0">
                <a:cs typeface="Times New Roman" pitchFamily="18" charset="0"/>
              </a:rPr>
              <a:t>КАФЕДРА ИНФОРМАЦИОННЫХ ТЕХНОЛОГИЙ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103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/>
              <a:t>Научный руководитель:</a:t>
            </a:r>
          </a:p>
          <a:p>
            <a:pPr algn="r"/>
            <a:r>
              <a:rPr lang="ru-RU" sz="1600" dirty="0" smtClean="0"/>
              <a:t>к. ф.-м. н., зав. лаб. горения конденсированных систем</a:t>
            </a:r>
          </a:p>
          <a:p>
            <a:pPr algn="r"/>
            <a:r>
              <a:rPr lang="ru-RU" sz="1600" dirty="0" smtClean="0"/>
              <a:t>Глотов О.Г.</a:t>
            </a:r>
          </a:p>
          <a:p>
            <a:pPr>
              <a:lnSpc>
                <a:spcPct val="80000"/>
              </a:lnSpc>
            </a:pP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/>
              <a:t>Студентка: </a:t>
            </a:r>
            <a:r>
              <a:rPr lang="ru-RU" sz="1600" dirty="0" err="1" smtClean="0"/>
              <a:t>Сильченко</a:t>
            </a:r>
            <a:r>
              <a:rPr lang="ru-RU" sz="1600" dirty="0" smtClean="0"/>
              <a:t> С.В.                                                                                             </a:t>
            </a:r>
            <a:endParaRPr lang="en-US" sz="1600" dirty="0" smtClean="0"/>
          </a:p>
          <a:p>
            <a:pPr algn="r"/>
            <a:r>
              <a:rPr lang="ru-RU" sz="1600" dirty="0" smtClean="0"/>
              <a:t>Группа 003б2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/>
              <a:t>Новосибирск</a:t>
            </a:r>
          </a:p>
          <a:p>
            <a:pPr algn="ctr"/>
            <a:r>
              <a:rPr lang="ru-RU" sz="1600" dirty="0" smtClean="0"/>
              <a:t>2014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29634" cy="990600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+mn-lt"/>
              </a:rPr>
              <a:t>Диаграммы горения </a:t>
            </a:r>
            <a:r>
              <a:rPr lang="ru-RU" sz="2400" dirty="0" smtClean="0">
                <a:latin typeface="+mn-lt"/>
              </a:rPr>
              <a:t>– принятый  в </a:t>
            </a:r>
            <a:r>
              <a:rPr lang="ru-RU" sz="2400" dirty="0" smtClean="0">
                <a:solidFill>
                  <a:srgbClr val="7030A0"/>
                </a:solidFill>
                <a:latin typeface="+mn-lt"/>
              </a:rPr>
              <a:t>литературе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*</a:t>
            </a:r>
            <a:r>
              <a:rPr lang="ru-RU" sz="2400" dirty="0" smtClean="0">
                <a:latin typeface="+mn-lt"/>
              </a:rPr>
              <a:t> способ характеризации процесса газообразования при работе двигателя</a:t>
            </a:r>
            <a:endParaRPr lang="ru-RU" sz="2400" dirty="0"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4296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</a:t>
            </a:r>
            <a:r>
              <a:rPr lang="ru-RU" dirty="0" smtClean="0"/>
              <a:t> – </a:t>
            </a:r>
            <a:r>
              <a:rPr lang="ru-RU" dirty="0" err="1" smtClean="0"/>
              <a:t>бесканальный</a:t>
            </a:r>
            <a:r>
              <a:rPr lang="ru-RU" dirty="0" smtClean="0"/>
              <a:t> заряд,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 </a:t>
            </a:r>
          </a:p>
          <a:p>
            <a:r>
              <a:rPr lang="ru-RU" i="1" dirty="0" smtClean="0"/>
              <a:t>б </a:t>
            </a:r>
            <a:r>
              <a:rPr lang="ru-RU" dirty="0" smtClean="0"/>
              <a:t>– одноканальный заряд, слабо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</a:t>
            </a:r>
          </a:p>
          <a:p>
            <a:r>
              <a:rPr lang="ru-RU" i="1" dirty="0" smtClean="0"/>
              <a:t>в </a:t>
            </a:r>
            <a:r>
              <a:rPr lang="ru-RU" dirty="0" smtClean="0"/>
              <a:t>– одноканальный заряд с бронировкой торцов, нейтральное горение; </a:t>
            </a:r>
          </a:p>
          <a:p>
            <a:r>
              <a:rPr lang="ru-RU" i="1" dirty="0" smtClean="0"/>
              <a:t>г</a:t>
            </a:r>
            <a:r>
              <a:rPr lang="ru-RU" dirty="0" smtClean="0"/>
              <a:t> – многоканальный заряд, прогрессивное горние. </a:t>
            </a:r>
          </a:p>
          <a:p>
            <a:endParaRPr lang="ru-RU" dirty="0" smtClean="0"/>
          </a:p>
          <a:p>
            <a:r>
              <a:rPr lang="ru-RU" sz="1600" b="1" dirty="0" smtClean="0">
                <a:solidFill>
                  <a:srgbClr val="7030A0"/>
                </a:solidFill>
              </a:rPr>
              <a:t>* </a:t>
            </a:r>
            <a:r>
              <a:rPr lang="ru-RU" sz="1600" b="1" dirty="0" err="1" smtClean="0">
                <a:solidFill>
                  <a:srgbClr val="7030A0"/>
                </a:solidFill>
              </a:rPr>
              <a:t>Поллард</a:t>
            </a:r>
            <a:r>
              <a:rPr lang="ru-RU" sz="1600" b="1" dirty="0" smtClean="0">
                <a:solidFill>
                  <a:srgbClr val="7030A0"/>
                </a:solidFill>
              </a:rPr>
              <a:t> Ф. Б. Вспомогательные системы ракетно-космической техники:— М.: Мир, 1970. </a:t>
            </a:r>
            <a:endParaRPr lang="ru-RU" sz="1600" b="1" dirty="0">
              <a:solidFill>
                <a:srgbClr val="7030A0"/>
              </a:solidFill>
            </a:endParaRPr>
          </a:p>
        </p:txBody>
      </p:sp>
      <p:pic>
        <p:nvPicPr>
          <p:cNvPr id="9" name="Рисунок 8" descr="Копия диаграммы горения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440136"/>
            <a:ext cx="7286676" cy="34290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Сравнение расчетных кривых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для зарядов с круглым и звездообразным каналом (при отсутствии дефекта)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683568" y="1844824"/>
          <a:ext cx="5528050" cy="3943722"/>
        </p:xfrm>
        <a:graphic>
          <a:graphicData uri="http://schemas.openxmlformats.org/presentationml/2006/ole">
            <p:oleObj spid="_x0000_s18433" r:id="rId3" imgW="4153814" imgH="2895600" progId="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43808" y="5805264"/>
            <a:ext cx="14890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520" y="2852936"/>
            <a:ext cx="428625" cy="149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657" y="2060848"/>
            <a:ext cx="30963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Звезда с расширяющимися лучами.</a:t>
            </a:r>
          </a:p>
          <a:p>
            <a:r>
              <a:rPr lang="ru-RU" sz="1600" dirty="0" smtClean="0"/>
              <a:t> Размерность клеточного пространства </a:t>
            </a:r>
            <a:r>
              <a:rPr lang="en-US" sz="1600" dirty="0" smtClean="0"/>
              <a:t>N</a:t>
            </a:r>
            <a:r>
              <a:rPr lang="ru-RU" sz="1600" dirty="0" smtClean="0"/>
              <a:t> = 29. </a:t>
            </a:r>
          </a:p>
          <a:p>
            <a:r>
              <a:rPr lang="ru-RU" sz="1600" i="1" dirty="0" smtClean="0"/>
              <a:t>Кривая 3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круглым каналом; </a:t>
            </a:r>
          </a:p>
          <a:p>
            <a:r>
              <a:rPr lang="ru-RU" sz="1600" i="1" dirty="0" smtClean="0"/>
              <a:t>кривая 5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трехлучевой</a:t>
            </a:r>
            <a:r>
              <a:rPr lang="ru-RU" sz="1600" dirty="0" smtClean="0"/>
              <a:t> звезды; </a:t>
            </a:r>
            <a:r>
              <a:rPr lang="ru-RU" sz="1600" i="1" dirty="0" smtClean="0"/>
              <a:t>кривая 6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пятилучевой звезды; к</a:t>
            </a:r>
            <a:r>
              <a:rPr lang="ru-RU" sz="1600" i="1" dirty="0" smtClean="0"/>
              <a:t>ривая 7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семилучевой</a:t>
            </a:r>
            <a:r>
              <a:rPr lang="ru-RU" sz="1600" dirty="0" smtClean="0"/>
              <a:t> звезды.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Влияние формы лучей звезды на расчетную зависимость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на примере заряда с каналом в форме </a:t>
            </a:r>
            <a:r>
              <a:rPr lang="ru-RU" sz="2400" dirty="0" err="1" smtClean="0">
                <a:solidFill>
                  <a:srgbClr val="800000"/>
                </a:solidFill>
                <a:latin typeface="+mn-lt"/>
              </a:rPr>
              <a:t>семилучевой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 звезды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899592" y="1507209"/>
          <a:ext cx="5040560" cy="4042841"/>
        </p:xfrm>
        <a:graphic>
          <a:graphicData uri="http://schemas.openxmlformats.org/presentationml/2006/ole">
            <p:oleObj spid="_x0000_s22529" r:id="rId3" imgW="4153814" imgH="2895600" progId="">
              <p:embed/>
            </p:oleObj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83768" y="5589240"/>
            <a:ext cx="1489075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596" y="2928934"/>
            <a:ext cx="428625" cy="148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34888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Размерность клеточного пространства </a:t>
            </a:r>
            <a:r>
              <a:rPr lang="en-US" dirty="0" smtClean="0"/>
              <a:t>N</a:t>
            </a:r>
            <a:r>
              <a:rPr lang="ru-RU" dirty="0" smtClean="0"/>
              <a:t> = 29; </a:t>
            </a:r>
            <a:r>
              <a:rPr lang="ru-RU" i="1" dirty="0" smtClean="0"/>
              <a:t>кривая 7</a:t>
            </a:r>
            <a:r>
              <a:rPr lang="ru-RU" dirty="0" smtClean="0"/>
              <a:t> — звезда с расширяющимися лучами; </a:t>
            </a:r>
          </a:p>
          <a:p>
            <a:r>
              <a:rPr lang="ru-RU" i="1" dirty="0" smtClean="0"/>
              <a:t>кривая 11</a:t>
            </a:r>
            <a:r>
              <a:rPr lang="ru-RU" dirty="0" smtClean="0"/>
              <a:t> — звезда с сужающимися лучами.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 использованием метода клеточных автоматов реализована визуализация процесса горения канального заряда с помощью современных инструментальных средств – </a:t>
            </a:r>
            <a:r>
              <a:rPr lang="en-US" sz="2400" dirty="0" smtClean="0"/>
              <a:t>Delphi</a:t>
            </a:r>
            <a:r>
              <a:rPr lang="ru-RU" sz="2400" dirty="0" smtClean="0"/>
              <a:t> 7 и </a:t>
            </a:r>
            <a:r>
              <a:rPr lang="en-US" sz="2400" dirty="0" err="1" smtClean="0"/>
              <a:t>GLScene</a:t>
            </a:r>
            <a:r>
              <a:rPr lang="ru-RU" sz="2400" dirty="0" smtClean="0"/>
              <a:t>.</a:t>
            </a:r>
            <a:endParaRPr lang="ru-RU" sz="2400" b="1" dirty="0" smtClean="0"/>
          </a:p>
          <a:p>
            <a:pPr>
              <a:buFont typeface="Wingdings 3" pitchFamily="18" charset="2"/>
              <a:buChar char=""/>
            </a:pPr>
            <a:r>
              <a:rPr lang="ru-RU" sz="2400" b="1" dirty="0" smtClean="0"/>
              <a:t>Созданная модель позволяет исследовать изменение поверхности горения в зависимости от времени, сравнивать заряды с различной конфигурацией канала, определять основные характеристики процесса (время горения, протяженность участка нейтрального горения).</a:t>
            </a:r>
          </a:p>
          <a:p>
            <a:pPr>
              <a:buFont typeface="Wingdings 3" pitchFamily="18" charset="2"/>
              <a:buChar char="}"/>
            </a:pPr>
            <a:r>
              <a:rPr lang="ru-RU" sz="2400" dirty="0" smtClean="0"/>
              <a:t>Модель может служить основой для дальнейшего развития подхода клеточных автоматов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Актуальность работы</a:t>
            </a:r>
            <a:endParaRPr lang="ru-RU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8153400" cy="4495800"/>
          </a:xfrm>
        </p:spPr>
        <p:txBody>
          <a:bodyPr>
            <a:normAutofit fontScale="250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Важный </a:t>
            </a:r>
          </a:p>
          <a:p>
            <a:pPr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объект:</a:t>
            </a: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ru-RU" sz="8000" b="1" i="1" dirty="0" smtClean="0">
              <a:solidFill>
                <a:srgbClr val="FF0000"/>
              </a:solidFill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8000" i="1" dirty="0" smtClean="0">
                <a:cs typeface="Arial" pitchFamily="34" charset="0"/>
              </a:rPr>
              <a:t> </a:t>
            </a:r>
          </a:p>
          <a:p>
            <a:pPr indent="0">
              <a:spcBef>
                <a:spcPts val="0"/>
              </a:spcBef>
            </a:pPr>
            <a:endParaRPr lang="ru-RU" sz="8000" i="1" dirty="0" smtClean="0"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Задача:  </a:t>
            </a:r>
            <a:r>
              <a:rPr lang="ru-RU" sz="8000" dirty="0" smtClean="0">
                <a:cs typeface="Arial" pitchFamily="34" charset="0"/>
              </a:rPr>
              <a:t>Быстрое и наглядное отображение результатов расчётов в виде трехмерных картин в разные моменты времени</a:t>
            </a:r>
          </a:p>
          <a:p>
            <a:pPr indent="0">
              <a:spcBef>
                <a:spcPts val="0"/>
              </a:spcBef>
            </a:pPr>
            <a:endParaRPr lang="ru-RU" sz="8000" dirty="0" smtClean="0">
              <a:cs typeface="Arial" pitchFamily="34" charset="0"/>
            </a:endParaRPr>
          </a:p>
          <a:p>
            <a:pPr indent="0">
              <a:spcBef>
                <a:spcPts val="0"/>
              </a:spcBef>
            </a:pPr>
            <a:endParaRPr lang="ru-RU" sz="8000" dirty="0" smtClean="0">
              <a:cs typeface="Arial" pitchFamily="34" charset="0"/>
            </a:endParaRPr>
          </a:p>
          <a:p>
            <a:pPr marL="288000"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Трудности:</a:t>
            </a:r>
            <a:r>
              <a:rPr lang="ru-RU" sz="8000" dirty="0" smtClean="0">
                <a:cs typeface="Arial" pitchFamily="34" charset="0"/>
              </a:rPr>
              <a:t>  Сложная форма зарядов с каналом в форме звезды с нечётным числом лучей из-за «несимметричности» требует расчёта всей шашки, а не выделенного сектора.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ru-RU" sz="3200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643050"/>
            <a:ext cx="3003136" cy="217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857884" y="1785926"/>
            <a:ext cx="2928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Воспламенитель</a:t>
            </a:r>
          </a:p>
          <a:p>
            <a:r>
              <a:rPr lang="ru-RU" dirty="0" smtClean="0"/>
              <a:t>2, 4, 5. Корпус</a:t>
            </a:r>
          </a:p>
          <a:p>
            <a:r>
              <a:rPr lang="ru-RU" dirty="0" smtClean="0"/>
              <a:t>3, 6. Канал</a:t>
            </a:r>
          </a:p>
          <a:p>
            <a:r>
              <a:rPr lang="ru-RU" dirty="0" smtClean="0"/>
              <a:t>7. Заряд</a:t>
            </a:r>
          </a:p>
          <a:p>
            <a:r>
              <a:rPr lang="ru-RU" dirty="0" smtClean="0"/>
              <a:t>8. Сопло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Новый подход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96602" y="5085184"/>
            <a:ext cx="47473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000" dirty="0" smtClean="0">
                <a:latin typeface="Calibri" pitchFamily="34" charset="0"/>
              </a:rPr>
              <a:t>3. </a:t>
            </a:r>
            <a:r>
              <a:rPr lang="en-US" sz="2000" dirty="0" smtClean="0"/>
              <a:t>	</a:t>
            </a:r>
            <a:r>
              <a:rPr lang="ru-RU" sz="2000" dirty="0" smtClean="0"/>
              <a:t>Моделирование поведения структуры заряда методом клеточных автоматов. </a:t>
            </a:r>
          </a:p>
          <a:p>
            <a:pPr marL="514350" indent="-514350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9888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Построение объекта сложной геометрической формы.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3143248"/>
            <a:ext cx="51691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Calibri" pitchFamily="34" charset="0"/>
              </a:rPr>
              <a:t>2. 	</a:t>
            </a:r>
            <a:r>
              <a:rPr lang="ru-RU" sz="2000" dirty="0" smtClean="0">
                <a:latin typeface="Calibri" pitchFamily="34" charset="0"/>
                <a:cs typeface="Times New Roman" pitchFamily="18" charset="0"/>
              </a:rPr>
              <a:t>Представление формы в виде совокупности кубических ячеек–клеток, обладающих заданным набором свойств.</a:t>
            </a:r>
            <a:endParaRPr lang="ru-RU" sz="2000" dirty="0" smtClean="0">
              <a:latin typeface="Calibri" pitchFamily="34" charset="0"/>
            </a:endParaRPr>
          </a:p>
          <a:p>
            <a:pPr marL="342900" indent="-342900"/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 3" pitchFamily="18" charset="2"/>
              <a:buChar char="}"/>
            </a:pPr>
            <a:r>
              <a:rPr lang="ru-RU" sz="2000" dirty="0" smtClean="0"/>
              <a:t>Создать модель геометрической структуры в виде цилиндра и клеточного пространства — параллелепипеда, охватывающего цилиндр. Клеточное пространство — совокупность клеток-кубиков одинакового размера. </a:t>
            </a:r>
          </a:p>
          <a:p>
            <a:pPr>
              <a:buFont typeface="Wingdings 3" pitchFamily="18" charset="2"/>
              <a:buChar char="}"/>
            </a:pPr>
            <a:endParaRPr lang="ru-RU" sz="2000" dirty="0" smtClean="0"/>
          </a:p>
          <a:p>
            <a:pPr lvl="0">
              <a:buFont typeface="Wingdings 3" pitchFamily="18" charset="2"/>
              <a:buChar char="}"/>
            </a:pPr>
            <a:r>
              <a:rPr lang="ru-RU" sz="2000" dirty="0" smtClean="0"/>
              <a:t>Смоделировать внутренний вырез-канал заданной формы (цилиндрической, звездообразной) и дефектов — клеток со специальными свойствами, например, пустых или не горящих.</a:t>
            </a:r>
          </a:p>
          <a:p>
            <a:pPr>
              <a:buFont typeface="Wingdings 3" pitchFamily="18" charset="2"/>
              <a:buChar char="}"/>
            </a:pPr>
            <a:endParaRPr lang="ru-RU" sz="2000" dirty="0" smtClean="0"/>
          </a:p>
          <a:p>
            <a:pPr lvl="0">
              <a:buFont typeface="Wingdings 3" pitchFamily="18" charset="2"/>
              <a:buChar char="}"/>
            </a:pPr>
            <a:r>
              <a:rPr lang="ru-RU" sz="2000" dirty="0" smtClean="0"/>
              <a:t>Обеспечить возможность выбора начальной области воспламенения. Смоделировать поведение клеточной системы: представить процесс горения в виде изменения состояний клеток во времени в зависимости от собственных свойств и  окружения. Визуализация исчезновения «сгоревших» клеток.</a:t>
            </a:r>
          </a:p>
          <a:p>
            <a:pPr>
              <a:buFont typeface="Wingdings" pitchFamily="2" charset="2"/>
              <a:buChar char="q"/>
            </a:pP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Распространение волны горения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Время сгорания клетки зависит</a:t>
            </a:r>
            <a:r>
              <a:rPr lang="en-US" sz="2400" dirty="0" smtClean="0"/>
              <a:t> </a:t>
            </a:r>
            <a:r>
              <a:rPr lang="ru-RU" sz="2400" dirty="0" smtClean="0"/>
              <a:t>от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 индивидуальной скорости горения вещества, заполняющего клетку</a:t>
            </a:r>
            <a:endParaRPr lang="en-US" sz="2400" dirty="0" smtClean="0"/>
          </a:p>
          <a:p>
            <a:r>
              <a:rPr lang="ru-RU" sz="2400" dirty="0" smtClean="0"/>
              <a:t> её геометрического окружения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321468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Ускоряющие коэффициенты </a:t>
            </a:r>
            <a:r>
              <a:rPr lang="en-US" i="1" dirty="0" err="1" smtClean="0"/>
              <a:t>koef</a:t>
            </a:r>
            <a:endParaRPr lang="ru-RU" i="1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785918" y="3718742"/>
            <a:ext cx="6192838" cy="2520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28794" y="5643578"/>
          <a:ext cx="519236" cy="513937"/>
        </p:xfrm>
        <a:graphic>
          <a:graphicData uri="http://schemas.openxmlformats.org/presentationml/2006/ole">
            <p:oleObj spid="_x0000_s1026" name="Точечный рисунок" r:id="rId3" imgW="777307" imgH="769687" progId="PBrush">
              <p:embed/>
            </p:oleObj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25713" y="4286622"/>
            <a:ext cx="295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 одной грани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=1</a:t>
            </a:r>
            <a:endParaRPr lang="ru-RU" b="1" dirty="0">
              <a:solidFill>
                <a:srgbClr val="FF3300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746351" y="4935909"/>
            <a:ext cx="4685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 двух противолежащих  граней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</a:t>
            </a:r>
            <a:r>
              <a:rPr lang="ru-RU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771800" y="5733256"/>
            <a:ext cx="363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со всех шести граней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</a:t>
            </a:r>
            <a:r>
              <a:rPr lang="ru-RU" b="1" dirty="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051720" y="5589240"/>
            <a:ext cx="525621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3" name="Рисунок 12" descr="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712" y="4293096"/>
            <a:ext cx="485775" cy="485775"/>
          </a:xfrm>
          <a:prstGeom prst="rect">
            <a:avLst/>
          </a:prstGeom>
        </p:spPr>
      </p:pic>
      <p:pic>
        <p:nvPicPr>
          <p:cNvPr id="14" name="Рисунок 13" descr="3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712" y="4941168"/>
            <a:ext cx="485775" cy="45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Формы канала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643446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Трёхлучевая</a:t>
            </a:r>
            <a:r>
              <a:rPr lang="ru-RU" dirty="0" smtClean="0"/>
              <a:t> звезда с</a:t>
            </a:r>
          </a:p>
          <a:p>
            <a:pPr algn="ctr"/>
            <a:r>
              <a:rPr lang="ru-RU" dirty="0" smtClean="0"/>
              <a:t>расширяющимися лучами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43636" y="4786322"/>
            <a:ext cx="2534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Семиконечная</a:t>
            </a:r>
            <a:r>
              <a:rPr lang="ru-RU" dirty="0" smtClean="0"/>
              <a:t> звезда с </a:t>
            </a:r>
          </a:p>
          <a:p>
            <a:r>
              <a:rPr lang="ru-RU" dirty="0" smtClean="0"/>
              <a:t>сужающимися лучами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4786322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Круг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1" y="2145454"/>
            <a:ext cx="2500329" cy="241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857364"/>
            <a:ext cx="3000396" cy="280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28802"/>
            <a:ext cx="285733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latin typeface="+mn-lt"/>
              </a:rPr>
              <a:t>Входные и выходные данные</a:t>
            </a:r>
            <a:endParaRPr lang="ru-RU" sz="4000" i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88894" cy="1512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7030A0"/>
                </a:solidFill>
              </a:rPr>
              <a:t>Входные данные: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размерности клеточного пространства (меню).</a:t>
            </a:r>
          </a:p>
          <a:p>
            <a:pPr>
              <a:buFont typeface="Wingdings 3" pitchFamily="18" charset="2"/>
              <a:buChar char=""/>
            </a:pPr>
            <a:r>
              <a:rPr lang="ru-RU" sz="2000" dirty="0" smtClean="0"/>
              <a:t>Задание формы канала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области воспламенения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 параметров дефекта (файл). </a:t>
            </a:r>
            <a:endParaRPr lang="ru-RU" sz="20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357554" y="4143380"/>
            <a:ext cx="5255496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Выходные данные:</a:t>
            </a:r>
          </a:p>
          <a:p>
            <a:pPr marL="320040" indent="-320040">
              <a:spcBef>
                <a:spcPts val="700"/>
              </a:spcBef>
              <a:buClr>
                <a:schemeClr val="accent1"/>
              </a:buClr>
              <a:buSzPct val="76000"/>
              <a:buFont typeface="Wingdings 3" pitchFamily="18" charset="2"/>
              <a:buChar char="}"/>
              <a:defRPr/>
            </a:pPr>
            <a:r>
              <a:rPr lang="ru-RU" sz="2000" dirty="0" smtClean="0"/>
              <a:t>Собственно 3</a:t>
            </a:r>
            <a:r>
              <a:rPr lang="en-US" sz="2000" dirty="0" smtClean="0"/>
              <a:t>D</a:t>
            </a:r>
            <a:r>
              <a:rPr lang="ru-RU" sz="2000" dirty="0" smtClean="0"/>
              <a:t>-визуализация.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lang="ru-RU" sz="2000" noProof="0" dirty="0" err="1" smtClean="0"/>
              <a:t>В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идеофайл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 записью распространения волны горения.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Текстовый файл-таблица результатов.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 приложения в процессе счёта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1428736"/>
            <a:ext cx="6929486" cy="47149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2216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Видеофильм</a:t>
            </a:r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rgbClr val="800000"/>
                </a:solidFill>
                <a:latin typeface="+mn-lt"/>
              </a:rPr>
              <a:t>  </a:t>
            </a:r>
            <a:r>
              <a:rPr lang="en-US" sz="3600" dirty="0" smtClean="0">
                <a:solidFill>
                  <a:srgbClr val="8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800000"/>
                </a:solidFill>
                <a:latin typeface="+mn-lt"/>
              </a:rPr>
            </a:b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пятиконечная звезда с расширяющимися лучами, дефект в форме сферической каверны,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N= 21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1422</TotalTime>
  <Words>631</Words>
  <Application>Microsoft Office PowerPoint</Application>
  <PresentationFormat>Экран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Начальная</vt:lpstr>
      <vt:lpstr>Точечный рисунок</vt:lpstr>
      <vt:lpstr>СОЗДАНИЕ ПРИЛОЖЕНИЯ  «3D-ВИЗУАЛИЗАЦИЯ ПРОЦЕССА ГОРЕНИЯ ЗАРЯДА СЛОЖНОЙ ФОРМЫ»</vt:lpstr>
      <vt:lpstr>Актуальность работы</vt:lpstr>
      <vt:lpstr>Новый подход</vt:lpstr>
      <vt:lpstr>Задачи</vt:lpstr>
      <vt:lpstr>Распространение волны горения</vt:lpstr>
      <vt:lpstr>Формы канала</vt:lpstr>
      <vt:lpstr>Входные и выходные данные</vt:lpstr>
      <vt:lpstr>Вид приложения в процессе счёта</vt:lpstr>
      <vt:lpstr>Видеофильм    (пятиконечная звезда с расширяющимися лучами, дефект в форме сферической каверны, N= 21) </vt:lpstr>
      <vt:lpstr>Диаграммы горения – принятый  в литературе* способ характеризации процесса газообразования при работе двигателя</vt:lpstr>
      <vt:lpstr>Сравнение расчетных кривых S(V) для зарядов с круглым и звездообразным каналом (при отсутствии дефекта)</vt:lpstr>
      <vt:lpstr>Влияние формы лучей звезды на расчетную зависимость S(V) на примере заряда с каналом в форме семилучевой звезды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 </dc:title>
  <cp:lastModifiedBy>User</cp:lastModifiedBy>
  <cp:revision>95</cp:revision>
  <dcterms:modified xsi:type="dcterms:W3CDTF">2014-06-19T01:01:38Z</dcterms:modified>
</cp:coreProperties>
</file>