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7"/>
  </p:handoutMasterIdLst>
  <p:sldIdLst>
    <p:sldId id="256" r:id="rId2"/>
    <p:sldId id="271" r:id="rId3"/>
    <p:sldId id="261" r:id="rId4"/>
    <p:sldId id="264" r:id="rId5"/>
    <p:sldId id="263" r:id="rId6"/>
    <p:sldId id="259" r:id="rId7"/>
    <p:sldId id="267" r:id="rId8"/>
    <p:sldId id="258" r:id="rId9"/>
    <p:sldId id="269" r:id="rId10"/>
    <p:sldId id="270" r:id="rId11"/>
    <p:sldId id="268" r:id="rId12"/>
    <p:sldId id="265" r:id="rId13"/>
    <p:sldId id="266" r:id="rId14"/>
    <p:sldId id="262" r:id="rId15"/>
    <p:sldId id="25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офья" initials="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20T17:51:59.834" idx="1">
    <p:pos x="1839" y="1059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1A95F-F6E9-4931-A0EE-3648C055E45D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6CB2D-3A89-4BC1-85BD-72E5E80D6D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9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348880"/>
            <a:ext cx="7292188" cy="990600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latin typeface="+mn-lt"/>
                <a:cs typeface="Times New Roman" panose="02020603050405020304" pitchFamily="18" charset="0"/>
              </a:rPr>
              <a:t>СОЗДАНИЕ БИБЛИОТЕКИ АЛГОРИТМОВ ДЛЯ СТАТИСТИЧЕСКОГО АНАЛИЗА ДАННЫХ КЛИНИЧЕСКИХ ИССЛЕДОВАНИЙ В ПАРАЛЛЕЛЬНЫХ ГРУППАХ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600" y="1916832"/>
            <a:ext cx="6400800" cy="432048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>
                <a:latin typeface="+mn-lt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endParaRPr lang="ru-RU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88640"/>
            <a:ext cx="8366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sz="1200" dirty="0"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sz="1200" dirty="0"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200" dirty="0">
                <a:cs typeface="Times New Roman" panose="02020603050405020304" pitchFamily="18" charset="0"/>
              </a:rPr>
              <a:t>«Новосибирский национальный исследовательский государственный университет»</a:t>
            </a:r>
          </a:p>
          <a:p>
            <a:pPr algn="ctr"/>
            <a:r>
              <a:rPr lang="ru-RU" sz="1200" dirty="0">
                <a:cs typeface="Times New Roman" panose="02020603050405020304" pitchFamily="18" charset="0"/>
              </a:rPr>
              <a:t>(Новосибирский государственный университет, НГУ)</a:t>
            </a:r>
          </a:p>
          <a:p>
            <a:pPr algn="ctr"/>
            <a:r>
              <a:rPr lang="ru-RU" sz="1200" dirty="0">
                <a:cs typeface="Times New Roman" panose="02020603050405020304" pitchFamily="18" charset="0"/>
              </a:rPr>
              <a:t>Структурное подразделение Новосибирского государственного университета –</a:t>
            </a:r>
          </a:p>
          <a:p>
            <a:pPr algn="ctr"/>
            <a:r>
              <a:rPr lang="ru-RU" sz="1200" dirty="0">
                <a:cs typeface="Times New Roman" panose="02020603050405020304" pitchFamily="18" charset="0"/>
              </a:rPr>
              <a:t>Высший колледж информатики Университета (ВКИ НГУ)</a:t>
            </a:r>
          </a:p>
          <a:p>
            <a:pPr algn="ctr"/>
            <a:r>
              <a:rPr lang="ru-RU" sz="1200" dirty="0">
                <a:cs typeface="Times New Roman" panose="02020603050405020304" pitchFamily="18" charset="0"/>
              </a:rPr>
              <a:t>КАФЕДРА ИНФОРМАЦИОННЫХ </a:t>
            </a:r>
            <a:r>
              <a:rPr lang="ru-RU" sz="1200" dirty="0" smtClean="0">
                <a:cs typeface="Times New Roman" panose="02020603050405020304" pitchFamily="18" charset="0"/>
              </a:rPr>
              <a:t>ТЕХНОЛОГИЙ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3108" y="3857628"/>
            <a:ext cx="60486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к.ф</a:t>
            </a:r>
            <a:r>
              <a:rPr lang="ru-RU" sz="1600" dirty="0" smtClean="0">
                <a:cs typeface="Times New Roman" panose="02020603050405020304" pitchFamily="18" charset="0"/>
              </a:rPr>
              <a:t>.-</a:t>
            </a:r>
            <a:r>
              <a:rPr lang="ru-RU" sz="1600" dirty="0" smtClean="0">
                <a:cs typeface="Times New Roman" panose="02020603050405020304" pitchFamily="18" charset="0"/>
              </a:rPr>
              <a:t>м.н</a:t>
            </a:r>
            <a:r>
              <a:rPr lang="ru-RU" sz="1600" dirty="0" smtClean="0">
                <a:cs typeface="Times New Roman" panose="02020603050405020304" pitchFamily="18" charset="0"/>
              </a:rPr>
              <a:t>., </a:t>
            </a:r>
          </a:p>
          <a:p>
            <a:pPr algn="r"/>
            <a:r>
              <a:rPr lang="ru-RU" sz="1600" dirty="0">
                <a:cs typeface="Times New Roman" panose="02020603050405020304" pitchFamily="18" charset="0"/>
              </a:rPr>
              <a:t>Лукинов В.Л.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72132" y="5072074"/>
            <a:ext cx="2660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Студентка: </a:t>
            </a:r>
            <a:r>
              <a:rPr lang="ru-RU" sz="1600" dirty="0" smtClean="0">
                <a:cs typeface="Times New Roman" panose="02020603050405020304" pitchFamily="18" charset="0"/>
              </a:rPr>
              <a:t>Кошкарева </a:t>
            </a:r>
            <a:r>
              <a:rPr lang="ru-RU" sz="1600" dirty="0" smtClean="0">
                <a:cs typeface="Times New Roman" panose="02020603050405020304" pitchFamily="18" charset="0"/>
              </a:rPr>
              <a:t>С.В.                                                                                             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Группа </a:t>
            </a:r>
            <a:r>
              <a:rPr lang="ru-RU" sz="1600" dirty="0" smtClean="0">
                <a:cs typeface="Times New Roman" panose="02020603050405020304" pitchFamily="18" charset="0"/>
              </a:rPr>
              <a:t>14214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99792" y="603348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Новосибирск</a:t>
            </a:r>
          </a:p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2017</a:t>
            </a:r>
            <a:endParaRPr lang="ru-RU" sz="16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82216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Видеофильм</a:t>
            </a:r>
            <a:r>
              <a:rPr lang="ru-RU" sz="3600" i="1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ru-RU" sz="3600" dirty="0" smtClean="0">
                <a:solidFill>
                  <a:srgbClr val="800000"/>
                </a:solidFill>
                <a:latin typeface="+mn-lt"/>
              </a:rPr>
              <a:t>  </a:t>
            </a:r>
            <a:r>
              <a:rPr lang="en-US" sz="3600" dirty="0" smtClean="0">
                <a:solidFill>
                  <a:srgbClr val="800000"/>
                </a:solidFill>
                <a:latin typeface="+mn-lt"/>
              </a:rPr>
              <a:t/>
            </a:r>
            <a:br>
              <a:rPr lang="en-US" sz="3600" dirty="0" smtClean="0">
                <a:solidFill>
                  <a:srgbClr val="800000"/>
                </a:solidFill>
                <a:latin typeface="+mn-lt"/>
              </a:rPr>
            </a:b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(пятиконечная звезда с расширяющимися лучами, дефект в форме сферической каверны,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N= 21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endParaRPr lang="ru-RU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29634" cy="990600"/>
          </a:xfrm>
        </p:spPr>
        <p:txBody>
          <a:bodyPr>
            <a:noAutofit/>
          </a:bodyPr>
          <a:lstStyle/>
          <a:p>
            <a:pPr algn="ctr"/>
            <a:r>
              <a:rPr lang="ru-RU" sz="2400" b="1" i="1" dirty="0" smtClean="0">
                <a:latin typeface="+mn-lt"/>
              </a:rPr>
              <a:t>Диаграммы горения </a:t>
            </a:r>
            <a:r>
              <a:rPr lang="ru-RU" sz="2400" dirty="0" smtClean="0">
                <a:latin typeface="+mn-lt"/>
              </a:rPr>
              <a:t>– принятый  в </a:t>
            </a:r>
            <a:r>
              <a:rPr lang="ru-RU" sz="2400" dirty="0" smtClean="0">
                <a:solidFill>
                  <a:srgbClr val="7030A0"/>
                </a:solidFill>
                <a:latin typeface="+mn-lt"/>
              </a:rPr>
              <a:t>литературе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*</a:t>
            </a:r>
            <a:r>
              <a:rPr lang="ru-RU" sz="2400" dirty="0" smtClean="0">
                <a:latin typeface="+mn-lt"/>
              </a:rPr>
              <a:t> способ характеризации процесса газообразования при работе двигателя</a:t>
            </a:r>
            <a:endParaRPr lang="ru-RU" sz="2400" dirty="0">
              <a:latin typeface="+mn-lt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39552" y="5013176"/>
            <a:ext cx="84296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а</a:t>
            </a:r>
            <a:r>
              <a:rPr lang="ru-RU" dirty="0" smtClean="0"/>
              <a:t> – </a:t>
            </a:r>
            <a:r>
              <a:rPr lang="ru-RU" dirty="0" err="1" smtClean="0"/>
              <a:t>бесканальный</a:t>
            </a:r>
            <a:r>
              <a:rPr lang="ru-RU" dirty="0" smtClean="0"/>
              <a:t> заряд, </a:t>
            </a:r>
            <a:r>
              <a:rPr lang="ru-RU" dirty="0" err="1" smtClean="0"/>
              <a:t>дегрессивное</a:t>
            </a:r>
            <a:r>
              <a:rPr lang="ru-RU" dirty="0" smtClean="0"/>
              <a:t> горение; </a:t>
            </a:r>
          </a:p>
          <a:p>
            <a:r>
              <a:rPr lang="ru-RU" i="1" dirty="0" smtClean="0"/>
              <a:t>б </a:t>
            </a:r>
            <a:r>
              <a:rPr lang="ru-RU" dirty="0" smtClean="0"/>
              <a:t>– одноканальный заряд, слабо </a:t>
            </a:r>
            <a:r>
              <a:rPr lang="ru-RU" dirty="0" err="1" smtClean="0"/>
              <a:t>дегрессивное</a:t>
            </a:r>
            <a:r>
              <a:rPr lang="ru-RU" dirty="0" smtClean="0"/>
              <a:t> горение;</a:t>
            </a:r>
          </a:p>
          <a:p>
            <a:r>
              <a:rPr lang="ru-RU" i="1" dirty="0" smtClean="0"/>
              <a:t>в </a:t>
            </a:r>
            <a:r>
              <a:rPr lang="ru-RU" dirty="0" smtClean="0"/>
              <a:t>– одноканальный заряд с бронировкой торцов, нейтральное горение; </a:t>
            </a:r>
          </a:p>
          <a:p>
            <a:r>
              <a:rPr lang="ru-RU" i="1" dirty="0" smtClean="0"/>
              <a:t>г</a:t>
            </a:r>
            <a:r>
              <a:rPr lang="ru-RU" dirty="0" smtClean="0"/>
              <a:t> – многоканальный заряд, прогрессивное горние. </a:t>
            </a:r>
          </a:p>
          <a:p>
            <a:endParaRPr lang="ru-RU" dirty="0" smtClean="0"/>
          </a:p>
          <a:p>
            <a:r>
              <a:rPr lang="ru-RU" sz="1600" b="1" dirty="0" smtClean="0">
                <a:solidFill>
                  <a:srgbClr val="7030A0"/>
                </a:solidFill>
              </a:rPr>
              <a:t>* </a:t>
            </a:r>
            <a:r>
              <a:rPr lang="ru-RU" sz="1600" b="1" dirty="0" err="1" smtClean="0">
                <a:solidFill>
                  <a:srgbClr val="7030A0"/>
                </a:solidFill>
              </a:rPr>
              <a:t>Поллард</a:t>
            </a:r>
            <a:r>
              <a:rPr lang="ru-RU" sz="1600" b="1" dirty="0" smtClean="0">
                <a:solidFill>
                  <a:srgbClr val="7030A0"/>
                </a:solidFill>
              </a:rPr>
              <a:t> Ф. Б. Вспомогательные системы ракетно-космической техники:— М.: Мир, 1970. </a:t>
            </a:r>
            <a:endParaRPr lang="ru-RU" sz="1600" b="1" dirty="0">
              <a:solidFill>
                <a:srgbClr val="7030A0"/>
              </a:solidFill>
            </a:endParaRPr>
          </a:p>
        </p:txBody>
      </p:sp>
      <p:pic>
        <p:nvPicPr>
          <p:cNvPr id="9" name="Рисунок 8" descr="Копия диаграммы горения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24" y="1440136"/>
            <a:ext cx="7286676" cy="342902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Сравнение расчетных кривых 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S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V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) для зарядов с круглым и звездообразным каналом (при отсутствии дефекта)</a:t>
            </a:r>
            <a:endParaRPr lang="ru-RU" sz="24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683568" y="1844824"/>
          <a:ext cx="5528050" cy="3943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r:id="rId3" imgW="4153814" imgH="2895600" progId="">
                  <p:embed/>
                </p:oleObj>
              </mc:Choice>
              <mc:Fallback>
                <p:oleObj r:id="rId3" imgW="4153814" imgH="28956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267" t="9946" r="10400" b="9946"/>
                      <a:stretch>
                        <a:fillRect/>
                      </a:stretch>
                    </p:blipFill>
                    <p:spPr bwMode="auto">
                      <a:xfrm>
                        <a:off x="683568" y="1844824"/>
                        <a:ext cx="5528050" cy="3943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843808" y="5805264"/>
            <a:ext cx="1489075" cy="276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Объем,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(см^3)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51520" y="2852936"/>
            <a:ext cx="428625" cy="1490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Площадь,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(см^2)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7657" y="2060848"/>
            <a:ext cx="30963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Звезда с расширяющимися лучами.</a:t>
            </a:r>
          </a:p>
          <a:p>
            <a:r>
              <a:rPr lang="ru-RU" sz="1600" dirty="0" smtClean="0"/>
              <a:t> Размерность клеточного пространства </a:t>
            </a:r>
            <a:r>
              <a:rPr lang="en-US" sz="1600" dirty="0" smtClean="0"/>
              <a:t>N</a:t>
            </a:r>
            <a:r>
              <a:rPr lang="ru-RU" sz="1600" dirty="0" smtClean="0"/>
              <a:t> = 29. </a:t>
            </a:r>
          </a:p>
          <a:p>
            <a:r>
              <a:rPr lang="ru-RU" sz="1600" i="1" dirty="0" smtClean="0"/>
              <a:t>Кривая 3</a:t>
            </a:r>
            <a:r>
              <a:rPr lang="ru-RU" sz="1600" dirty="0" smtClean="0"/>
              <a:t> </a:t>
            </a:r>
            <a:r>
              <a:rPr lang="ru-RU" sz="1600" b="1" dirty="0" smtClean="0"/>
              <a:t>—</a:t>
            </a:r>
            <a:r>
              <a:rPr lang="ru-RU" sz="1600" dirty="0" smtClean="0"/>
              <a:t> заряд с круглым каналом; </a:t>
            </a:r>
          </a:p>
          <a:p>
            <a:r>
              <a:rPr lang="ru-RU" sz="1600" i="1" dirty="0" smtClean="0"/>
              <a:t>кривая 5</a:t>
            </a:r>
            <a:r>
              <a:rPr lang="ru-RU" sz="1600" dirty="0" smtClean="0"/>
              <a:t> </a:t>
            </a:r>
            <a:r>
              <a:rPr lang="ru-RU" sz="1600" b="1" dirty="0" smtClean="0"/>
              <a:t>—</a:t>
            </a:r>
            <a:r>
              <a:rPr lang="ru-RU" sz="1600" dirty="0" smtClean="0"/>
              <a:t> заряд с каналом в форме </a:t>
            </a:r>
            <a:r>
              <a:rPr lang="ru-RU" sz="1600" dirty="0" err="1" smtClean="0"/>
              <a:t>трехлучевой</a:t>
            </a:r>
            <a:r>
              <a:rPr lang="ru-RU" sz="1600" dirty="0" smtClean="0"/>
              <a:t> звезды; </a:t>
            </a:r>
            <a:r>
              <a:rPr lang="ru-RU" sz="1600" i="1" dirty="0" smtClean="0"/>
              <a:t>кривая 6</a:t>
            </a:r>
            <a:r>
              <a:rPr lang="ru-RU" sz="1600" dirty="0" smtClean="0"/>
              <a:t> </a:t>
            </a:r>
            <a:r>
              <a:rPr lang="ru-RU" sz="1600" b="1" dirty="0" smtClean="0"/>
              <a:t>—</a:t>
            </a:r>
            <a:r>
              <a:rPr lang="ru-RU" sz="1600" dirty="0" smtClean="0"/>
              <a:t> заряд с каналом в форме пятилучевой звезды; к</a:t>
            </a:r>
            <a:r>
              <a:rPr lang="ru-RU" sz="1600" i="1" dirty="0" smtClean="0"/>
              <a:t>ривая 7</a:t>
            </a:r>
            <a:r>
              <a:rPr lang="ru-RU" sz="1600" dirty="0" smtClean="0"/>
              <a:t> </a:t>
            </a:r>
            <a:r>
              <a:rPr lang="ru-RU" sz="1600" b="1" dirty="0" smtClean="0"/>
              <a:t>—</a:t>
            </a:r>
            <a:r>
              <a:rPr lang="ru-RU" sz="1600" dirty="0" smtClean="0"/>
              <a:t> заряд с каналом в форме </a:t>
            </a:r>
            <a:r>
              <a:rPr lang="ru-RU" sz="1600" dirty="0" err="1" smtClean="0"/>
              <a:t>семилучевой</a:t>
            </a:r>
            <a:r>
              <a:rPr lang="ru-RU" sz="1600" dirty="0" smtClean="0"/>
              <a:t> звезды.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Влияние формы лучей звезды на расчетную зависимость 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S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V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) на примере заряда с каналом в форме </a:t>
            </a:r>
            <a:r>
              <a:rPr lang="ru-RU" sz="2400" dirty="0" err="1" smtClean="0">
                <a:solidFill>
                  <a:srgbClr val="800000"/>
                </a:solidFill>
                <a:latin typeface="+mn-lt"/>
              </a:rPr>
              <a:t>семилучевой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 звезды</a:t>
            </a:r>
            <a:endParaRPr lang="ru-RU" sz="24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899592" y="1507209"/>
          <a:ext cx="5040560" cy="404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r:id="rId3" imgW="4153814" imgH="2895600" progId="">
                  <p:embed/>
                </p:oleObj>
              </mc:Choice>
              <mc:Fallback>
                <p:oleObj r:id="rId3" imgW="4153814" imgH="28956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267" r="10400" b="9946"/>
                      <a:stretch>
                        <a:fillRect/>
                      </a:stretch>
                    </p:blipFill>
                    <p:spPr bwMode="auto">
                      <a:xfrm>
                        <a:off x="899592" y="1507209"/>
                        <a:ext cx="5040560" cy="4042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483768" y="5589240"/>
            <a:ext cx="1489075" cy="32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Объем,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(см^3)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28596" y="2928934"/>
            <a:ext cx="428625" cy="1489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Площадь,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(см^2)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2348880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Размерность клеточного пространства </a:t>
            </a:r>
            <a:r>
              <a:rPr lang="en-US" dirty="0" smtClean="0"/>
              <a:t>N</a:t>
            </a:r>
            <a:r>
              <a:rPr lang="ru-RU" dirty="0" smtClean="0"/>
              <a:t> = 29; </a:t>
            </a:r>
            <a:r>
              <a:rPr lang="ru-RU" i="1" dirty="0" smtClean="0"/>
              <a:t>кривая 7</a:t>
            </a:r>
            <a:r>
              <a:rPr lang="ru-RU" dirty="0" smtClean="0"/>
              <a:t> — звезда с расширяющимися лучами; </a:t>
            </a:r>
          </a:p>
          <a:p>
            <a:r>
              <a:rPr lang="ru-RU" i="1" dirty="0" smtClean="0"/>
              <a:t>кривая 11</a:t>
            </a:r>
            <a:r>
              <a:rPr lang="ru-RU" dirty="0" smtClean="0"/>
              <a:t> — звезда с сужающимися лучами.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Заключение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43312"/>
          </a:xfrm>
        </p:spPr>
        <p:txBody>
          <a:bodyPr>
            <a:noAutofit/>
          </a:bodyPr>
          <a:lstStyle/>
          <a:p>
            <a:r>
              <a:rPr lang="ru-RU" sz="2400" dirty="0" smtClean="0"/>
              <a:t>.</a:t>
            </a:r>
            <a:endParaRPr lang="ru-RU" sz="2400" b="1" dirty="0" smtClean="0"/>
          </a:p>
          <a:p>
            <a:r>
              <a:rPr lang="ru-RU" sz="2400" dirty="0"/>
              <a:t>Разработанная в </a:t>
            </a:r>
            <a:r>
              <a:rPr lang="ru-RU" sz="2400" dirty="0" smtClean="0"/>
              <a:t>библиотека </a:t>
            </a:r>
            <a:r>
              <a:rPr lang="ru-RU" sz="2400" dirty="0"/>
              <a:t>решает задачи проверки входных данных, а также позволять </a:t>
            </a:r>
            <a:r>
              <a:rPr lang="ru-RU" sz="2400" dirty="0" err="1" smtClean="0"/>
              <a:t>биостатистикам</a:t>
            </a:r>
            <a:r>
              <a:rPr lang="ru-RU" sz="2400" dirty="0" smtClean="0"/>
              <a:t> </a:t>
            </a:r>
            <a:r>
              <a:rPr lang="ru-RU" sz="2400" dirty="0"/>
              <a:t>в удобной форме анализировать данные исследования.</a:t>
            </a:r>
          </a:p>
          <a:p>
            <a:pPr>
              <a:buFont typeface="Wingdings 3" pitchFamily="18" charset="2"/>
              <a:buChar char="}"/>
            </a:pPr>
            <a:r>
              <a:rPr lang="ru-RU" sz="2400" dirty="0"/>
              <a:t>Библиотека обладает большими возможностями и потенциалом к дальнейшему развитию и улучшению.</a:t>
            </a:r>
            <a:endParaRPr lang="ru-RU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i="1" dirty="0" smtClean="0">
                <a:solidFill>
                  <a:srgbClr val="800000"/>
                </a:solidFill>
                <a:latin typeface="+mn-lt"/>
              </a:rPr>
              <a:t>Спасибо за внимание!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Введение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381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Актуальность работы</a:t>
            </a:r>
            <a:endParaRPr lang="ru-RU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71472" y="1643050"/>
            <a:ext cx="8153400" cy="4495800"/>
          </a:xfrm>
        </p:spPr>
        <p:txBody>
          <a:bodyPr>
            <a:normAutofit fontScale="25000" lnSpcReduction="20000"/>
          </a:bodyPr>
          <a:lstStyle/>
          <a:p>
            <a:pPr indent="0">
              <a:spcBef>
                <a:spcPts val="0"/>
              </a:spcBef>
              <a:buNone/>
            </a:pPr>
            <a:r>
              <a:rPr lang="ru-RU" sz="8000" b="1" i="1" dirty="0" smtClean="0">
                <a:solidFill>
                  <a:srgbClr val="FF0000"/>
                </a:solidFill>
                <a:cs typeface="Arial" pitchFamily="34" charset="0"/>
              </a:rPr>
              <a:t>Важная отрасль</a:t>
            </a:r>
            <a:r>
              <a:rPr lang="ru-RU" sz="8000" b="1" i="1" dirty="0" smtClean="0">
                <a:solidFill>
                  <a:srgbClr val="FF0000"/>
                </a:solidFill>
                <a:cs typeface="Arial" pitchFamily="34" charset="0"/>
              </a:rPr>
              <a:t>: </a:t>
            </a:r>
            <a:r>
              <a:rPr lang="ru-RU" sz="8000" dirty="0">
                <a:cs typeface="Arial" pitchFamily="34" charset="0"/>
              </a:rPr>
              <a:t>Статистический анализ </a:t>
            </a:r>
            <a:r>
              <a:rPr lang="ru-RU" sz="8000" dirty="0" smtClean="0">
                <a:cs typeface="Arial" pitchFamily="34" charset="0"/>
              </a:rPr>
              <a:t> - это неотъемлемая часть практически </a:t>
            </a:r>
            <a:r>
              <a:rPr lang="ru-RU" sz="8000" dirty="0">
                <a:cs typeface="Arial" pitchFamily="34" charset="0"/>
              </a:rPr>
              <a:t>любого медицинского исследования, и только с его помощью можно объективно судить о результатах</a:t>
            </a:r>
            <a:r>
              <a:rPr lang="ru-RU" sz="8000" dirty="0" smtClean="0">
                <a:cs typeface="Arial" pitchFamily="34" charset="0"/>
              </a:rPr>
              <a:t>.</a:t>
            </a:r>
          </a:p>
          <a:p>
            <a:pPr indent="0">
              <a:spcBef>
                <a:spcPts val="0"/>
              </a:spcBef>
              <a:buNone/>
            </a:pPr>
            <a:endParaRPr lang="ru-RU" sz="8000" dirty="0" smtClean="0">
              <a:cs typeface="Arial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ru-RU" sz="8000" b="1" i="1" dirty="0">
                <a:solidFill>
                  <a:srgbClr val="FF0000"/>
                </a:solidFill>
                <a:cs typeface="Arial" pitchFamily="34" charset="0"/>
              </a:rPr>
              <a:t>Трудности:</a:t>
            </a:r>
            <a:r>
              <a:rPr lang="ru-RU" sz="8000" dirty="0">
                <a:cs typeface="Arial" pitchFamily="34" charset="0"/>
              </a:rPr>
              <a:t> </a:t>
            </a:r>
            <a:r>
              <a:rPr lang="ru-RU" sz="8000" dirty="0" smtClean="0">
                <a:cs typeface="Arial" pitchFamily="34" charset="0"/>
              </a:rPr>
              <a:t> Опечатки </a:t>
            </a:r>
            <a:r>
              <a:rPr lang="ru-RU" sz="8000" dirty="0">
                <a:cs typeface="Arial" pitchFamily="34" charset="0"/>
              </a:rPr>
              <a:t>и пропуски отдельных значений в данных исследований являются постоянной проблемой. </a:t>
            </a:r>
            <a:r>
              <a:rPr lang="ru-RU" sz="8000" dirty="0" smtClean="0">
                <a:cs typeface="Arial" pitchFamily="34" charset="0"/>
              </a:rPr>
              <a:t>Другой важной проблемой, серьезно влияющей на  работу статистических моделей, является </a:t>
            </a:r>
            <a:r>
              <a:rPr lang="ru-RU" sz="8000" dirty="0">
                <a:cs typeface="Arial" pitchFamily="34" charset="0"/>
              </a:rPr>
              <a:t>наличие выбросов. </a:t>
            </a:r>
            <a:r>
              <a:rPr lang="ru-RU" sz="8000" dirty="0" smtClean="0">
                <a:cs typeface="Arial" pitchFamily="34" charset="0"/>
              </a:rPr>
              <a:t> Нарушение нормальности распределения данных влияет на выбор статистического метода.</a:t>
            </a:r>
            <a:endParaRPr lang="ru-RU" sz="3200" dirty="0"/>
          </a:p>
          <a:p>
            <a:pPr indent="0">
              <a:spcBef>
                <a:spcPts val="0"/>
              </a:spcBef>
              <a:buNone/>
            </a:pPr>
            <a:endParaRPr lang="ru-RU" sz="8000" dirty="0">
              <a:cs typeface="Arial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ru-RU" sz="8000" b="1" i="1" dirty="0">
                <a:solidFill>
                  <a:srgbClr val="FF0000"/>
                </a:solidFill>
                <a:cs typeface="Arial" pitchFamily="34" charset="0"/>
              </a:rPr>
              <a:t>Решение: </a:t>
            </a:r>
            <a:r>
              <a:rPr lang="ru-RU" sz="8000" b="1" i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ru-RU" sz="8000" dirty="0" smtClean="0">
                <a:cs typeface="Arial" pitchFamily="34" charset="0"/>
              </a:rPr>
              <a:t>Проверка </a:t>
            </a:r>
            <a:r>
              <a:rPr lang="ru-RU" sz="8000" dirty="0">
                <a:cs typeface="Arial" pitchFamily="34" charset="0"/>
              </a:rPr>
              <a:t>начальных данных на валидность </a:t>
            </a:r>
            <a:r>
              <a:rPr lang="ru-RU" sz="8000" dirty="0" smtClean="0">
                <a:cs typeface="Arial" pitchFamily="34" charset="0"/>
              </a:rPr>
              <a:t>перед </a:t>
            </a:r>
            <a:r>
              <a:rPr lang="ru-RU" sz="8000" dirty="0">
                <a:cs typeface="Arial" pitchFamily="34" charset="0"/>
              </a:rPr>
              <a:t>проведением статистического </a:t>
            </a:r>
            <a:r>
              <a:rPr lang="ru-RU" sz="8000" dirty="0" smtClean="0">
                <a:cs typeface="Arial" pitchFamily="34" charset="0"/>
              </a:rPr>
              <a:t>анализа.</a:t>
            </a:r>
          </a:p>
          <a:p>
            <a:pPr indent="0">
              <a:spcBef>
                <a:spcPts val="0"/>
              </a:spcBef>
              <a:buNone/>
            </a:pPr>
            <a:endParaRPr lang="ru-RU" sz="8000" dirty="0">
              <a:cs typeface="Arial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ru-RU" sz="8000" b="1" i="1" dirty="0" smtClean="0">
                <a:solidFill>
                  <a:srgbClr val="FF0000"/>
                </a:solidFill>
                <a:cs typeface="Arial" pitchFamily="34" charset="0"/>
              </a:rPr>
              <a:t>Текущее положение дел:  </a:t>
            </a:r>
            <a:r>
              <a:rPr lang="ru-RU" sz="8000" dirty="0">
                <a:cs typeface="Arial" pitchFamily="34" charset="0"/>
              </a:rPr>
              <a:t>На данный момент валидизация данных зачастую осуществляется при помощи визуальной «ручной» проверки. </a:t>
            </a:r>
            <a:r>
              <a:rPr lang="ru-RU" sz="8000" dirty="0" smtClean="0">
                <a:cs typeface="Arial" pitchFamily="34" charset="0"/>
              </a:rPr>
              <a:t> Отсутствую стандартные алгоритмы первоначальной обработки.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Новый подход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96602" y="5085184"/>
            <a:ext cx="474739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000" dirty="0" smtClean="0">
                <a:latin typeface="Calibri" pitchFamily="34" charset="0"/>
              </a:rPr>
              <a:t>3. </a:t>
            </a:r>
            <a:r>
              <a:rPr lang="en-US" sz="2000" dirty="0" smtClean="0"/>
              <a:t>	</a:t>
            </a:r>
            <a:r>
              <a:rPr lang="ru-RU" sz="2000" dirty="0" smtClean="0"/>
              <a:t>Моделирование поведения структуры заряда методом клеточных автоматов. </a:t>
            </a:r>
          </a:p>
          <a:p>
            <a:pPr marL="514350" indent="-514350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43174" y="3143248"/>
            <a:ext cx="51691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>
                <a:latin typeface="Calibri" pitchFamily="34" charset="0"/>
              </a:rPr>
              <a:t>2. 	</a:t>
            </a:r>
            <a:r>
              <a:rPr lang="ru-RU" sz="2000" dirty="0" smtClean="0">
                <a:latin typeface="Calibri" pitchFamily="34" charset="0"/>
                <a:cs typeface="Times New Roman" pitchFamily="18" charset="0"/>
              </a:rPr>
              <a:t>Представление формы в виде совокупности кубических ячеек–клеток, обладающих заданным набором свойств.</a:t>
            </a:r>
            <a:endParaRPr lang="ru-RU" sz="2000" dirty="0" smtClean="0">
              <a:latin typeface="Calibri" pitchFamily="34" charset="0"/>
            </a:endParaRPr>
          </a:p>
          <a:p>
            <a:pPr marL="342900" indent="-342900"/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Задачи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4937760"/>
          </a:xfrm>
        </p:spPr>
        <p:txBody>
          <a:bodyPr>
            <a:normAutofit/>
          </a:bodyPr>
          <a:lstStyle/>
          <a:p>
            <a:pPr lvl="0"/>
            <a:r>
              <a:rPr lang="ru-RU" sz="2800" dirty="0"/>
              <a:t>Поиск пропущенных </a:t>
            </a:r>
            <a:r>
              <a:rPr lang="ru-RU" sz="2800" dirty="0" smtClean="0"/>
              <a:t>значений.</a:t>
            </a:r>
            <a:endParaRPr lang="ru-RU" sz="2800" dirty="0"/>
          </a:p>
          <a:p>
            <a:pPr lvl="0"/>
            <a:r>
              <a:rPr lang="ru-RU" sz="2800" dirty="0"/>
              <a:t>Поиск опечаток.</a:t>
            </a:r>
          </a:p>
          <a:p>
            <a:pPr lvl="0"/>
            <a:r>
              <a:rPr lang="ru-RU" sz="2800" dirty="0"/>
              <a:t>Поиск «выдающихся значений» или «выбросов».</a:t>
            </a:r>
          </a:p>
          <a:p>
            <a:pPr lvl="0"/>
            <a:r>
              <a:rPr lang="ru-RU" sz="2800" dirty="0"/>
              <a:t>Выявление непоследовательных дат.</a:t>
            </a:r>
          </a:p>
          <a:p>
            <a:pPr lvl="0"/>
            <a:r>
              <a:rPr lang="ru-RU" sz="2800" dirty="0"/>
              <a:t>Исследование нормальности распределений методами Шапиро-</a:t>
            </a:r>
            <a:r>
              <a:rPr lang="ru-RU" sz="2800" dirty="0" err="1"/>
              <a:t>Уилка</a:t>
            </a:r>
            <a:r>
              <a:rPr lang="ru-RU" sz="2800" dirty="0"/>
              <a:t>, Андерсона-Дарлинга, </a:t>
            </a:r>
            <a:r>
              <a:rPr lang="ru-RU" sz="2800" dirty="0" err="1"/>
              <a:t>Крамера</a:t>
            </a:r>
            <a:r>
              <a:rPr lang="ru-RU" sz="2800" dirty="0"/>
              <a:t>-фон </a:t>
            </a:r>
            <a:r>
              <a:rPr lang="ru-RU" sz="2800" dirty="0" err="1"/>
              <a:t>Мизеса</a:t>
            </a:r>
            <a:r>
              <a:rPr lang="ru-RU" sz="2800" dirty="0"/>
              <a:t>, </a:t>
            </a:r>
            <a:r>
              <a:rPr lang="ru-RU" sz="2800" dirty="0" err="1"/>
              <a:t>Лиллиефорса</a:t>
            </a:r>
            <a:r>
              <a:rPr lang="ru-RU" sz="2800" dirty="0"/>
              <a:t>, </a:t>
            </a:r>
            <a:r>
              <a:rPr lang="ru-RU" sz="2800" dirty="0" smtClean="0"/>
              <a:t>Шапиро-</a:t>
            </a:r>
            <a:r>
              <a:rPr lang="ru-RU" sz="2800" dirty="0" err="1" smtClean="0"/>
              <a:t>Франчиа</a:t>
            </a:r>
            <a:r>
              <a:rPr lang="ru-RU" sz="2800" dirty="0" smtClean="0"/>
              <a:t>.</a:t>
            </a:r>
            <a:endParaRPr lang="ru-RU" sz="2800" dirty="0" smtClean="0"/>
          </a:p>
          <a:p>
            <a:endParaRPr lang="ru-RU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Распространение волны горения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sz="2400" dirty="0" smtClean="0"/>
              <a:t>Время сгорания клетки зависит</a:t>
            </a:r>
            <a:r>
              <a:rPr lang="en-US" sz="2400" dirty="0" smtClean="0"/>
              <a:t> </a:t>
            </a:r>
            <a:r>
              <a:rPr lang="ru-RU" sz="2400" dirty="0" smtClean="0"/>
              <a:t>от</a:t>
            </a:r>
            <a:r>
              <a:rPr lang="en-US" sz="2400" dirty="0" smtClean="0"/>
              <a:t>:</a:t>
            </a:r>
          </a:p>
          <a:p>
            <a:r>
              <a:rPr lang="ru-RU" sz="2400" dirty="0" smtClean="0"/>
              <a:t> индивидуальной скорости горения вещества, заполняющего клетку</a:t>
            </a:r>
            <a:endParaRPr lang="en-US" sz="2400" dirty="0" smtClean="0"/>
          </a:p>
          <a:p>
            <a:r>
              <a:rPr lang="ru-RU" sz="2400" dirty="0" smtClean="0"/>
              <a:t> её геометрического окружения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85918" y="3214686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Ускоряющие коэффициенты </a:t>
            </a:r>
            <a:r>
              <a:rPr lang="en-US" i="1" dirty="0" err="1" smtClean="0"/>
              <a:t>koef</a:t>
            </a:r>
            <a:endParaRPr lang="ru-RU" i="1" dirty="0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785918" y="3718742"/>
            <a:ext cx="6192838" cy="2520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928794" y="5643578"/>
          <a:ext cx="519236" cy="51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Точечный рисунок" r:id="rId3" imgW="777307" imgH="769687" progId="PBrush">
                  <p:embed/>
                </p:oleObj>
              </mc:Choice>
              <mc:Fallback>
                <p:oleObj name="Точечный рисунок" r:id="rId3" imgW="777307" imgH="769687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5643578"/>
                        <a:ext cx="519236" cy="51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25713" y="4286622"/>
            <a:ext cx="29506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dirty="0"/>
              <a:t>Горит с одной грани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koef</a:t>
            </a:r>
            <a:r>
              <a:rPr lang="en-US" b="1" dirty="0" smtClean="0">
                <a:solidFill>
                  <a:srgbClr val="FF3300"/>
                </a:solidFill>
              </a:rPr>
              <a:t>=1</a:t>
            </a:r>
            <a:endParaRPr lang="ru-RU" b="1" dirty="0">
              <a:solidFill>
                <a:srgbClr val="FF3300"/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746351" y="4935909"/>
            <a:ext cx="46857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dirty="0"/>
              <a:t>Горит с двух противолежащих  граней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koef</a:t>
            </a:r>
            <a:r>
              <a:rPr lang="en-US" b="1" dirty="0" smtClean="0">
                <a:solidFill>
                  <a:srgbClr val="FF3300"/>
                </a:solidFill>
              </a:rPr>
              <a:t>=</a:t>
            </a:r>
            <a:r>
              <a:rPr lang="ru-RU" b="1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771800" y="5733256"/>
            <a:ext cx="3633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dirty="0"/>
              <a:t>Горит со всех шести граней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koef</a:t>
            </a:r>
            <a:r>
              <a:rPr lang="en-US" b="1" dirty="0" smtClean="0">
                <a:solidFill>
                  <a:srgbClr val="FF3300"/>
                </a:solidFill>
              </a:rPr>
              <a:t>=</a:t>
            </a:r>
            <a:r>
              <a:rPr lang="ru-RU" b="1" dirty="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2051720" y="5589240"/>
            <a:ext cx="5256213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pic>
        <p:nvPicPr>
          <p:cNvPr id="13" name="Рисунок 12" descr="2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712" y="4293096"/>
            <a:ext cx="485775" cy="485775"/>
          </a:xfrm>
          <a:prstGeom prst="rect">
            <a:avLst/>
          </a:prstGeom>
        </p:spPr>
      </p:pic>
      <p:pic>
        <p:nvPicPr>
          <p:cNvPr id="14" name="Рисунок 13" descr="3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79712" y="4941168"/>
            <a:ext cx="485775" cy="457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Формы канала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4643446"/>
            <a:ext cx="2765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 smtClean="0"/>
              <a:t>Трёхлучевая</a:t>
            </a:r>
            <a:r>
              <a:rPr lang="ru-RU" dirty="0" smtClean="0"/>
              <a:t> звезда с</a:t>
            </a:r>
          </a:p>
          <a:p>
            <a:pPr algn="ctr"/>
            <a:r>
              <a:rPr lang="ru-RU" dirty="0" smtClean="0"/>
              <a:t>расширяющимися лучами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43636" y="4786322"/>
            <a:ext cx="2534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Семиконечная</a:t>
            </a:r>
            <a:r>
              <a:rPr lang="ru-RU" dirty="0" smtClean="0"/>
              <a:t> звезда с </a:t>
            </a:r>
          </a:p>
          <a:p>
            <a:r>
              <a:rPr lang="ru-RU" dirty="0" smtClean="0"/>
              <a:t>сужающимися лучами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071934" y="4786322"/>
            <a:ext cx="61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Круг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1" y="2145454"/>
            <a:ext cx="2500329" cy="241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1857364"/>
            <a:ext cx="3000396" cy="280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28802"/>
            <a:ext cx="285733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latin typeface="+mn-lt"/>
              </a:rPr>
              <a:t>Входные и выходные данные</a:t>
            </a:r>
            <a:endParaRPr lang="ru-RU" sz="4000" i="1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3568" y="1916832"/>
            <a:ext cx="7388894" cy="1512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b="1" i="1" dirty="0" smtClean="0">
                <a:solidFill>
                  <a:srgbClr val="7030A0"/>
                </a:solidFill>
              </a:rPr>
              <a:t>Входные данные:</a:t>
            </a:r>
          </a:p>
          <a:p>
            <a:pPr>
              <a:buFont typeface="Wingdings 3" pitchFamily="18" charset="2"/>
              <a:buChar char="}"/>
            </a:pPr>
            <a:r>
              <a:rPr lang="ru-RU" sz="2000" dirty="0" smtClean="0"/>
              <a:t>Задание размерности клеточного пространства (меню).</a:t>
            </a:r>
          </a:p>
          <a:p>
            <a:pPr>
              <a:buFont typeface="Wingdings 3" pitchFamily="18" charset="2"/>
              <a:buChar char=""/>
            </a:pPr>
            <a:r>
              <a:rPr lang="ru-RU" sz="2000" dirty="0" smtClean="0"/>
              <a:t>Задание формы канала (меню).</a:t>
            </a:r>
          </a:p>
          <a:p>
            <a:pPr>
              <a:buFont typeface="Wingdings 3" pitchFamily="18" charset="2"/>
              <a:buChar char="}"/>
            </a:pPr>
            <a:r>
              <a:rPr lang="ru-RU" sz="2000" dirty="0" smtClean="0"/>
              <a:t>Задание области воспламенения (меню).</a:t>
            </a:r>
          </a:p>
          <a:p>
            <a:pPr>
              <a:buFont typeface="Wingdings 3" pitchFamily="18" charset="2"/>
              <a:buChar char="}"/>
            </a:pPr>
            <a:r>
              <a:rPr lang="ru-RU" sz="2000" dirty="0" smtClean="0"/>
              <a:t>Задание  параметров дефекта (файл). </a:t>
            </a:r>
            <a:endParaRPr lang="ru-RU" sz="2000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3357554" y="4143380"/>
            <a:ext cx="5255496" cy="1828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Выходные данные:</a:t>
            </a:r>
          </a:p>
          <a:p>
            <a:pPr marL="320040" indent="-320040">
              <a:spcBef>
                <a:spcPts val="700"/>
              </a:spcBef>
              <a:buClr>
                <a:schemeClr val="accent1"/>
              </a:buClr>
              <a:buSzPct val="76000"/>
              <a:buFont typeface="Wingdings 3" pitchFamily="18" charset="2"/>
              <a:buChar char="}"/>
              <a:defRPr/>
            </a:pPr>
            <a:r>
              <a:rPr lang="ru-RU" sz="2000" dirty="0" smtClean="0"/>
              <a:t>Собственно 3</a:t>
            </a:r>
            <a:r>
              <a:rPr lang="en-US" sz="2000" dirty="0" smtClean="0"/>
              <a:t>D</a:t>
            </a:r>
            <a:r>
              <a:rPr lang="ru-RU" sz="2000" dirty="0" smtClean="0"/>
              <a:t>-визуализация.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itchFamily="18" charset="2"/>
              <a:buChar char="}"/>
              <a:tabLst/>
              <a:defRPr/>
            </a:pPr>
            <a:r>
              <a:rPr lang="ru-RU" sz="2000" noProof="0" dirty="0" smtClean="0"/>
              <a:t>В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идеофайл с записью распространения волны горения.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itchFamily="18" charset="2"/>
              <a:buChar char="}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Текстовый файл-таблица результатов.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Вид приложения в процессе счёта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 descr="1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52" y="1428736"/>
            <a:ext cx="6929486" cy="47149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1631</TotalTime>
  <Words>581</Words>
  <Application>Microsoft Office PowerPoint</Application>
  <PresentationFormat>Экран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Начальная</vt:lpstr>
      <vt:lpstr>Точечный рисунок</vt:lpstr>
      <vt:lpstr>СОЗДАНИЕ БИБЛИОТЕКИ АЛГОРИТМОВ ДЛЯ СТАТИСТИЧЕСКОГО АНАЛИЗА ДАННЫХ КЛИНИЧЕСКИХ ИССЛЕДОВАНИЙ В ПАРАЛЛЕЛЬНЫХ ГРУППАХ</vt:lpstr>
      <vt:lpstr>Введение</vt:lpstr>
      <vt:lpstr>Актуальность работы</vt:lpstr>
      <vt:lpstr>Новый подход</vt:lpstr>
      <vt:lpstr>Задачи</vt:lpstr>
      <vt:lpstr>Распространение волны горения</vt:lpstr>
      <vt:lpstr>Формы канала</vt:lpstr>
      <vt:lpstr>Входные и выходные данные</vt:lpstr>
      <vt:lpstr>Вид приложения в процессе счёта</vt:lpstr>
      <vt:lpstr>Видеофильм    (пятиконечная звезда с расширяющимися лучами, дефект в форме сферической каверны, N= 21) </vt:lpstr>
      <vt:lpstr>Диаграммы горения – принятый  в литературе* способ характеризации процесса газообразования при работе двигателя</vt:lpstr>
      <vt:lpstr>Сравнение расчетных кривых S(V) для зарядов с круглым и звездообразным каналом (при отсутствии дефекта)</vt:lpstr>
      <vt:lpstr>Влияние формы лучей звезды на расчетную зависимость S(V) на примере заряда с каналом в форме семилучевой звезды</vt:lpstr>
      <vt:lpstr>Заключение</vt:lpstr>
      <vt:lpstr>Спасибо за внимание!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 «3D-ВИЗУАЛИЗАЦИЯ ПРОЦЕССА ГОРЕНИЯ ЗАРЯДА СЛОЖНОЙ ФОРМЫ» </dc:title>
  <cp:lastModifiedBy>Софья</cp:lastModifiedBy>
  <cp:revision>103</cp:revision>
  <dcterms:modified xsi:type="dcterms:W3CDTF">2017-09-20T13:12:57Z</dcterms:modified>
</cp:coreProperties>
</file>