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8"/>
  </p:handoutMasterIdLst>
  <p:sldIdLst>
    <p:sldId id="256" r:id="rId2"/>
    <p:sldId id="271" r:id="rId3"/>
    <p:sldId id="272" r:id="rId4"/>
    <p:sldId id="261" r:id="rId5"/>
    <p:sldId id="264" r:id="rId6"/>
    <p:sldId id="263" r:id="rId7"/>
    <p:sldId id="273" r:id="rId8"/>
    <p:sldId id="267" r:id="rId9"/>
    <p:sldId id="258" r:id="rId10"/>
    <p:sldId id="269" r:id="rId11"/>
    <p:sldId id="270" r:id="rId12"/>
    <p:sldId id="268" r:id="rId13"/>
    <p:sldId id="265" r:id="rId14"/>
    <p:sldId id="266" r:id="rId15"/>
    <p:sldId id="262" r:id="rId16"/>
    <p:sldId id="25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20T17:51:59.834" idx="1">
    <p:pos x="1839" y="1059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348880"/>
            <a:ext cx="7292188" cy="99060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600" y="1916832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8366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«Новосибирский национальный исследовательский государственный университет»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(Новосибирский государственный университет, НГУ)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Структурное подразделение Новосибирского государственного университета –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Высший колледж информатики Университета (ВКИ НГУ)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1200" dirty="0" smtClean="0">
                <a:cs typeface="Times New Roman" panose="02020603050405020304" pitchFamily="18" charset="0"/>
              </a:rPr>
              <a:t>ТЕХНОЛОГИЙ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 приложения в процессе счёта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1428736"/>
            <a:ext cx="6929486" cy="47149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2216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Видеофильм</a:t>
            </a:r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rgbClr val="800000"/>
                </a:solidFill>
                <a:latin typeface="+mn-lt"/>
              </a:rPr>
              <a:t>  </a:t>
            </a:r>
            <a:r>
              <a:rPr lang="en-US" sz="3600" dirty="0" smtClean="0">
                <a:solidFill>
                  <a:srgbClr val="8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800000"/>
                </a:solidFill>
                <a:latin typeface="+mn-lt"/>
              </a:rPr>
            </a:b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(пятиконечная звезда с расширяющимися лучами, дефект в форме сферической каверны,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N= 21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29634" cy="990600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+mn-lt"/>
              </a:rPr>
              <a:t>Диаграммы горения </a:t>
            </a:r>
            <a:r>
              <a:rPr lang="ru-RU" sz="2400" dirty="0" smtClean="0">
                <a:latin typeface="+mn-lt"/>
              </a:rPr>
              <a:t>– принятый  в </a:t>
            </a:r>
            <a:r>
              <a:rPr lang="ru-RU" sz="2400" dirty="0" smtClean="0">
                <a:solidFill>
                  <a:srgbClr val="7030A0"/>
                </a:solidFill>
                <a:latin typeface="+mn-lt"/>
              </a:rPr>
              <a:t>литературе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*</a:t>
            </a:r>
            <a:r>
              <a:rPr lang="ru-RU" sz="2400" dirty="0" smtClean="0">
                <a:latin typeface="+mn-lt"/>
              </a:rPr>
              <a:t> способ характеризации процесса газообразования при работе двигателя</a:t>
            </a:r>
            <a:endParaRPr lang="ru-RU" sz="2400" dirty="0"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4296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</a:t>
            </a:r>
            <a:r>
              <a:rPr lang="ru-RU" dirty="0" smtClean="0"/>
              <a:t> – </a:t>
            </a:r>
            <a:r>
              <a:rPr lang="ru-RU" dirty="0" err="1" smtClean="0"/>
              <a:t>бесканальный</a:t>
            </a:r>
            <a:r>
              <a:rPr lang="ru-RU" dirty="0" smtClean="0"/>
              <a:t> заряд,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 </a:t>
            </a:r>
          </a:p>
          <a:p>
            <a:r>
              <a:rPr lang="ru-RU" i="1" dirty="0" smtClean="0"/>
              <a:t>б </a:t>
            </a:r>
            <a:r>
              <a:rPr lang="ru-RU" dirty="0" smtClean="0"/>
              <a:t>– одноканальный заряд, слабо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</a:t>
            </a:r>
          </a:p>
          <a:p>
            <a:r>
              <a:rPr lang="ru-RU" i="1" dirty="0" smtClean="0"/>
              <a:t>в </a:t>
            </a:r>
            <a:r>
              <a:rPr lang="ru-RU" dirty="0" smtClean="0"/>
              <a:t>– одноканальный заряд с бронировкой торцов, нейтральное горение; </a:t>
            </a:r>
          </a:p>
          <a:p>
            <a:r>
              <a:rPr lang="ru-RU" i="1" dirty="0" smtClean="0"/>
              <a:t>г</a:t>
            </a:r>
            <a:r>
              <a:rPr lang="ru-RU" dirty="0" smtClean="0"/>
              <a:t> – многоканальный заряд, прогрессивное горние. </a:t>
            </a:r>
          </a:p>
          <a:p>
            <a:endParaRPr lang="ru-RU" dirty="0" smtClean="0"/>
          </a:p>
          <a:p>
            <a:r>
              <a:rPr lang="ru-RU" sz="1600" b="1" dirty="0" smtClean="0">
                <a:solidFill>
                  <a:srgbClr val="7030A0"/>
                </a:solidFill>
              </a:rPr>
              <a:t>* </a:t>
            </a:r>
            <a:r>
              <a:rPr lang="ru-RU" sz="1600" b="1" dirty="0" err="1" smtClean="0">
                <a:solidFill>
                  <a:srgbClr val="7030A0"/>
                </a:solidFill>
              </a:rPr>
              <a:t>Поллард</a:t>
            </a:r>
            <a:r>
              <a:rPr lang="ru-RU" sz="1600" b="1" dirty="0" smtClean="0">
                <a:solidFill>
                  <a:srgbClr val="7030A0"/>
                </a:solidFill>
              </a:rPr>
              <a:t> Ф. Б. Вспомогательные системы ракетно-космической техники:— М.: Мир, 1970. </a:t>
            </a:r>
            <a:endParaRPr lang="ru-RU" sz="1600" b="1" dirty="0">
              <a:solidFill>
                <a:srgbClr val="7030A0"/>
              </a:solidFill>
            </a:endParaRPr>
          </a:p>
        </p:txBody>
      </p:sp>
      <p:pic>
        <p:nvPicPr>
          <p:cNvPr id="9" name="Рисунок 8" descr="Копия диаграммы горения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440136"/>
            <a:ext cx="7286676" cy="34290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Сравнение расчетных кривых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для зарядов с круглым и звездообразным каналом (при отсутствии дефекта)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683568" y="1844824"/>
          <a:ext cx="5528050" cy="394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t="9946" r="10400" b="9946"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5528050" cy="394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43808" y="5805264"/>
            <a:ext cx="14890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520" y="2852936"/>
            <a:ext cx="428625" cy="149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657" y="2060848"/>
            <a:ext cx="30963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Звезда с расширяющимися лучами.</a:t>
            </a:r>
          </a:p>
          <a:p>
            <a:r>
              <a:rPr lang="ru-RU" sz="1600" dirty="0" smtClean="0"/>
              <a:t> Размерность клеточного пространства </a:t>
            </a:r>
            <a:r>
              <a:rPr lang="en-US" sz="1600" dirty="0" smtClean="0"/>
              <a:t>N</a:t>
            </a:r>
            <a:r>
              <a:rPr lang="ru-RU" sz="1600" dirty="0" smtClean="0"/>
              <a:t> = 29. </a:t>
            </a:r>
          </a:p>
          <a:p>
            <a:r>
              <a:rPr lang="ru-RU" sz="1600" i="1" dirty="0" smtClean="0"/>
              <a:t>Кривая 3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круглым каналом; </a:t>
            </a:r>
          </a:p>
          <a:p>
            <a:r>
              <a:rPr lang="ru-RU" sz="1600" i="1" dirty="0" smtClean="0"/>
              <a:t>кривая 5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трехлучевой</a:t>
            </a:r>
            <a:r>
              <a:rPr lang="ru-RU" sz="1600" dirty="0" smtClean="0"/>
              <a:t> звезды; </a:t>
            </a:r>
            <a:r>
              <a:rPr lang="ru-RU" sz="1600" i="1" dirty="0" smtClean="0"/>
              <a:t>кривая 6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пятилучевой звезды; к</a:t>
            </a:r>
            <a:r>
              <a:rPr lang="ru-RU" sz="1600" i="1" dirty="0" smtClean="0"/>
              <a:t>ривая 7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семилучевой</a:t>
            </a:r>
            <a:r>
              <a:rPr lang="ru-RU" sz="1600" dirty="0" smtClean="0"/>
              <a:t> звезды.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Влияние формы лучей звезды на расчетную зависимость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на примере заряда с каналом в форме </a:t>
            </a:r>
            <a:r>
              <a:rPr lang="ru-RU" sz="2400" dirty="0" err="1" smtClean="0">
                <a:solidFill>
                  <a:srgbClr val="800000"/>
                </a:solidFill>
                <a:latin typeface="+mn-lt"/>
              </a:rPr>
              <a:t>семилучевой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 звезды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899592" y="1507209"/>
          <a:ext cx="5040560" cy="404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r="10400" b="9946"/>
                      <a:stretch>
                        <a:fillRect/>
                      </a:stretch>
                    </p:blipFill>
                    <p:spPr bwMode="auto">
                      <a:xfrm>
                        <a:off x="899592" y="1507209"/>
                        <a:ext cx="5040560" cy="4042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83768" y="5589240"/>
            <a:ext cx="1489075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596" y="2928934"/>
            <a:ext cx="428625" cy="148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34888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Размерность клеточного пространства </a:t>
            </a:r>
            <a:r>
              <a:rPr lang="en-US" dirty="0" smtClean="0"/>
              <a:t>N</a:t>
            </a:r>
            <a:r>
              <a:rPr lang="ru-RU" dirty="0" smtClean="0"/>
              <a:t> = 29; </a:t>
            </a:r>
            <a:r>
              <a:rPr lang="ru-RU" i="1" dirty="0" smtClean="0"/>
              <a:t>кривая 7</a:t>
            </a:r>
            <a:r>
              <a:rPr lang="ru-RU" dirty="0" smtClean="0"/>
              <a:t> — звезда с расширяющимися лучами; </a:t>
            </a:r>
          </a:p>
          <a:p>
            <a:r>
              <a:rPr lang="ru-RU" i="1" dirty="0" smtClean="0"/>
              <a:t>кривая 11</a:t>
            </a:r>
            <a:r>
              <a:rPr lang="ru-RU" dirty="0" smtClean="0"/>
              <a:t> — звезда с сужающимися лучами.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sz="2400" dirty="0"/>
              <a:t>Разработанная библиотека решает проблему подготовки входных данных для статистического анализа в автоматическом режиме. Библиотека сводит к минимуму затраченное на это время, а также позволяет биостатистикам в удобной форме анализировать данные исследования. </a:t>
            </a:r>
            <a:r>
              <a:rPr lang="ru-RU" sz="2400" dirty="0"/>
              <a:t> </a:t>
            </a:r>
            <a:r>
              <a:rPr lang="ru-RU" sz="2400" dirty="0"/>
              <a:t> 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Актуальность работы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Статистический </a:t>
            </a:r>
            <a:r>
              <a:rPr lang="ru-RU" dirty="0"/>
              <a:t>анализ  - это неотъемлемая часть практически любого медицинского исследования, и только с его помощью можно объективно судить о результатах.</a:t>
            </a:r>
          </a:p>
          <a:p>
            <a:endParaRPr lang="ru-RU" dirty="0"/>
          </a:p>
          <a:p>
            <a:r>
              <a:rPr lang="ru-RU" u="sng" dirty="0" smtClean="0"/>
              <a:t>Трудности:</a:t>
            </a:r>
            <a:r>
              <a:rPr lang="ru-RU" dirty="0" smtClean="0"/>
              <a:t> Опечатки </a:t>
            </a:r>
            <a:r>
              <a:rPr lang="ru-RU" dirty="0"/>
              <a:t>и пропуски отдельных значений в данных исследований являются постоянной проблемой. Другой важной </a:t>
            </a:r>
            <a:r>
              <a:rPr lang="ru-RU" dirty="0" smtClean="0"/>
              <a:t>проблемой, серьезно влияющей на  работу статистических моделей, является </a:t>
            </a:r>
            <a:r>
              <a:rPr lang="ru-RU" dirty="0"/>
              <a:t>наличие выбросов.  Нарушение нормальности распределения данных влияет на выбор статистического метода.</a:t>
            </a:r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начальных данных на валидность перед 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166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Текущее положение </a:t>
            </a:r>
            <a:r>
              <a:rPr lang="ru-RU" sz="4000" i="1" dirty="0">
                <a:solidFill>
                  <a:srgbClr val="800000"/>
                </a:solidFill>
                <a:latin typeface="+mn-lt"/>
              </a:rPr>
              <a:t>дел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данный момент выполнение этих процедур происходит в 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Такой подход является неэффективным из-за невнимательности проверяющего человека.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не возможно 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Новый подход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группах </a:t>
            </a:r>
            <a:r>
              <a:rPr lang="ru-RU" sz="2600" dirty="0"/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Проверка на упорядочение дат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Исследование нормальности распределения различными статистическими </a:t>
            </a:r>
            <a:r>
              <a:rPr lang="ru-RU" dirty="0"/>
              <a:t>методами.</a:t>
            </a:r>
            <a:endParaRPr lang="ru-RU" dirty="0"/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Опечатки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служить:</a:t>
            </a:r>
          </a:p>
          <a:p>
            <a:pPr lvl="0"/>
            <a:r>
              <a:rPr lang="ru-RU" dirty="0"/>
              <a:t>Наличие букв в числовых данных;</a:t>
            </a:r>
          </a:p>
          <a:p>
            <a:pPr lvl="0"/>
            <a:r>
              <a:rPr lang="ru-RU" dirty="0"/>
              <a:t>Неправильные разделители между числами в датах;</a:t>
            </a:r>
          </a:p>
          <a:p>
            <a:pPr lvl="0"/>
            <a:r>
              <a:rPr lang="ru-RU" dirty="0"/>
              <a:t>Лишние пробелы в записи десятичных дробей.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Формы канала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643446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Трёхлучевая</a:t>
            </a:r>
            <a:r>
              <a:rPr lang="ru-RU" dirty="0" smtClean="0"/>
              <a:t> звезда с</a:t>
            </a:r>
          </a:p>
          <a:p>
            <a:pPr algn="ctr"/>
            <a:r>
              <a:rPr lang="ru-RU" dirty="0" smtClean="0"/>
              <a:t>расширяющимися лучами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43636" y="4786322"/>
            <a:ext cx="2534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Семиконечная</a:t>
            </a:r>
            <a:r>
              <a:rPr lang="ru-RU" dirty="0" smtClean="0"/>
              <a:t> звезда с </a:t>
            </a:r>
          </a:p>
          <a:p>
            <a:r>
              <a:rPr lang="ru-RU" dirty="0" smtClean="0"/>
              <a:t>сужающимися лучами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4786322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Круг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1" y="2145454"/>
            <a:ext cx="2500329" cy="241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857364"/>
            <a:ext cx="3000396" cy="280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28802"/>
            <a:ext cx="285733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latin typeface="+mn-lt"/>
              </a:rPr>
              <a:t>Входные и выходные данные</a:t>
            </a:r>
            <a:endParaRPr lang="ru-RU" sz="4000" i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88894" cy="1512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7030A0"/>
                </a:solidFill>
              </a:rPr>
              <a:t>Входные данные: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размерности клеточного пространства (меню).</a:t>
            </a:r>
          </a:p>
          <a:p>
            <a:pPr>
              <a:buFont typeface="Wingdings 3" pitchFamily="18" charset="2"/>
              <a:buChar char=""/>
            </a:pPr>
            <a:r>
              <a:rPr lang="ru-RU" sz="2000" dirty="0" smtClean="0"/>
              <a:t>Задание формы канала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области воспламенения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 параметров дефекта (файл). </a:t>
            </a:r>
            <a:endParaRPr lang="ru-RU" sz="20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357554" y="4143380"/>
            <a:ext cx="5255496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Выходные данные:</a:t>
            </a:r>
          </a:p>
          <a:p>
            <a:pPr marL="320040" indent="-320040">
              <a:spcBef>
                <a:spcPts val="700"/>
              </a:spcBef>
              <a:buClr>
                <a:schemeClr val="accent1"/>
              </a:buClr>
              <a:buSzPct val="76000"/>
              <a:buFont typeface="Wingdings 3" pitchFamily="18" charset="2"/>
              <a:buChar char="}"/>
              <a:defRPr/>
            </a:pPr>
            <a:r>
              <a:rPr lang="ru-RU" sz="2000" dirty="0" smtClean="0"/>
              <a:t>Собственно 3</a:t>
            </a:r>
            <a:r>
              <a:rPr lang="en-US" sz="2000" dirty="0" smtClean="0"/>
              <a:t>D</a:t>
            </a:r>
            <a:r>
              <a:rPr lang="ru-RU" sz="2000" dirty="0" smtClean="0"/>
              <a:t>-визуализация.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lang="ru-RU" sz="2000" noProof="0" dirty="0" smtClean="0"/>
              <a:t>В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идеофайл с записью распространения волны горения.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Текстовый файл-таблица результатов.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1887</TotalTime>
  <Words>657</Words>
  <Application>Microsoft Office PowerPoint</Application>
  <PresentationFormat>Экран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Начальная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Актуальность работы</vt:lpstr>
      <vt:lpstr>Текущее положение дел</vt:lpstr>
      <vt:lpstr>Новый подход</vt:lpstr>
      <vt:lpstr>Задачи</vt:lpstr>
      <vt:lpstr>Опечатки</vt:lpstr>
      <vt:lpstr>Формы канала</vt:lpstr>
      <vt:lpstr>Входные и выходные данные</vt:lpstr>
      <vt:lpstr>Вид приложения в процессе счёта</vt:lpstr>
      <vt:lpstr>Видеофильм    (пятиконечная звезда с расширяющимися лучами, дефект в форме сферической каверны, N= 21) </vt:lpstr>
      <vt:lpstr>Диаграммы горения – принятый  в литературе* способ характеризации процесса газообразования при работе двигателя</vt:lpstr>
      <vt:lpstr>Сравнение расчетных кривых S(V) для зарядов с круглым и звездообразным каналом (при отсутствии дефекта)</vt:lpstr>
      <vt:lpstr>Влияние формы лучей звезды на расчетную зависимость S(V) на примере заряда с каналом в форме семилучевой звезды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 </dc:title>
  <cp:lastModifiedBy>Софья</cp:lastModifiedBy>
  <cp:revision>109</cp:revision>
  <dcterms:modified xsi:type="dcterms:W3CDTF">2017-09-21T02:15:22Z</dcterms:modified>
</cp:coreProperties>
</file>