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2"/>
  </p:notesMasterIdLst>
  <p:handoutMasterIdLst>
    <p:handoutMasterId r:id="rId23"/>
  </p:handoutMasterIdLst>
  <p:sldIdLst>
    <p:sldId id="256" r:id="rId2"/>
    <p:sldId id="271" r:id="rId3"/>
    <p:sldId id="274" r:id="rId4"/>
    <p:sldId id="261" r:id="rId5"/>
    <p:sldId id="283" r:id="rId6"/>
    <p:sldId id="264" r:id="rId7"/>
    <p:sldId id="284" r:id="rId8"/>
    <p:sldId id="285" r:id="rId9"/>
    <p:sldId id="286" r:id="rId10"/>
    <p:sldId id="287" r:id="rId11"/>
    <p:sldId id="288" r:id="rId12"/>
    <p:sldId id="273" r:id="rId13"/>
    <p:sldId id="275" r:id="rId14"/>
    <p:sldId id="289" r:id="rId15"/>
    <p:sldId id="278" r:id="rId16"/>
    <p:sldId id="280" r:id="rId17"/>
    <p:sldId id="281" r:id="rId18"/>
    <p:sldId id="262" r:id="rId19"/>
    <p:sldId id="257" r:id="rId20"/>
    <p:sldId id="282" r:id="rId2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Софья" initials="С" lastIdx="3" clrIdx="0"/>
  <p:cmAuthor id="1" name="Dima" initials="D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444" autoAdjust="0"/>
  </p:normalViewPr>
  <p:slideViewPr>
    <p:cSldViewPr>
      <p:cViewPr varScale="1">
        <p:scale>
          <a:sx n="92" d="100"/>
          <a:sy n="92" d="100"/>
        </p:scale>
        <p:origin x="-146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-312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J:\Diploma\r_project\sum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sum!$A$4</c:f>
              <c:strCache>
                <c:ptCount val="1"/>
                <c:pt idx="0">
                  <c:v>пол</c:v>
                </c:pt>
              </c:strCache>
            </c:strRef>
          </c:tx>
          <c:invertIfNegative val="0"/>
          <c:cat>
            <c:strRef>
              <c:f>sum!$A$5:$D$5</c:f>
              <c:strCache>
                <c:ptCount val="4"/>
                <c:pt idx="0">
                  <c:v>0</c:v>
                </c:pt>
                <c:pt idx="1">
                  <c:v>1</c:v>
                </c:pt>
                <c:pt idx="2">
                  <c:v>Ж</c:v>
                </c:pt>
                <c:pt idx="3">
                  <c:v>М</c:v>
                </c:pt>
              </c:strCache>
            </c:strRef>
          </c:cat>
          <c:val>
            <c:numRef>
              <c:f>sum!$A$6:$D$6</c:f>
              <c:numCache>
                <c:formatCode>General</c:formatCode>
                <c:ptCount val="4"/>
                <c:pt idx="0">
                  <c:v>12</c:v>
                </c:pt>
                <c:pt idx="1">
                  <c:v>60</c:v>
                </c:pt>
                <c:pt idx="2">
                  <c:v>11</c:v>
                </c:pt>
                <c:pt idx="3">
                  <c:v>40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3496448"/>
        <c:axId val="75174272"/>
      </c:barChart>
      <c:catAx>
        <c:axId val="73496448"/>
        <c:scaling>
          <c:orientation val="minMax"/>
        </c:scaling>
        <c:delete val="0"/>
        <c:axPos val="b"/>
        <c:majorTickMark val="out"/>
        <c:minorTickMark val="none"/>
        <c:tickLblPos val="nextTo"/>
        <c:crossAx val="75174272"/>
        <c:crosses val="autoZero"/>
        <c:auto val="1"/>
        <c:lblAlgn val="ctr"/>
        <c:lblOffset val="100"/>
        <c:noMultiLvlLbl val="0"/>
      </c:catAx>
      <c:valAx>
        <c:axId val="7517427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7349644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9-21T15:16:55.356" idx="1">
    <p:pos x="2691" y="2511"/>
    <p:text/>
  </p:cm>
  <p:cm authorId="0" dt="2017-10-01T16:04:17.949" idx="2">
    <p:pos x="4536" y="2762"/>
    <p:text/>
  </p:cm>
  <p:cm authorId="0" dt="2017-10-01T16:05:52.224" idx="3">
    <p:pos x="4451" y="3351"/>
    <p:text/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61A95F-F6E9-4931-A0EE-3648C055E45D}" type="datetimeFigureOut">
              <a:rPr lang="ru-RU" smtClean="0"/>
              <a:pPr/>
              <a:t>01.10.2017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C6CB2D-3A89-4BC1-85BD-72E5E80D6D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05914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CA7FAF-A460-4BC2-AC51-5ADCCFCF2422}" type="datetimeFigureOut">
              <a:rPr lang="ru-RU" smtClean="0"/>
              <a:t>01.10.2017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D50A87-9950-4549-A3B6-B08DF564A3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0728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50A87-9950-4549-A3B6-B08DF564A38B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46398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протяжении своего развития медицинское сообщество всегда старалось найти более эффективные способы лечения и диагностики болезней. Первоначальные методы были неэффективны из-за применения метода проб и ошибок и интуитивных обобщений. Для решения этой проблемы в медицине сформировалась новая область – доказательная медицина.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50A87-9950-4549-A3B6-B08DF564A38B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14907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Другой важной проблемой, является наличие выбросов.</a:t>
            </a:r>
          </a:p>
          <a:p>
            <a:r>
              <a:rPr lang="ru-RU" dirty="0" smtClean="0"/>
              <a:t>Почему - словами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50A87-9950-4549-A3B6-B08DF564A38B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90230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50A87-9950-4549-A3B6-B08DF564A38B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06986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Опечатки – это некорректно введенные пользователем данные. Примером опечаток может служить: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Данные, не входящие в допустимый набор значений.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Наличие букв в числовых данных;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Неправильные разделители между числами в записи дат;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Лишние пробелы в записи десятичных дробей.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рис. 3 изображена блок-схема алгоритма поиска опечаток для данных, имеющих набор определенных допустимых значений. Такие значения могут содержать, к примеру, записи и тяжести состояния пациента (только значения «удовлетворительное», «средней тяжести», «тяжёлое», «крайне тяжёлое»).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Остальные виды опечаток определяются с помощью шаблонов, заданных регулярными выражениями.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50A87-9950-4549-A3B6-B08DF564A38B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40731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50A87-9950-4549-A3B6-B08DF564A38B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4639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5B106E36-FD25-4E2D-B0AA-010F637433A0}" type="datetimeFigureOut">
              <a:rPr lang="ru-RU" smtClean="0"/>
              <a:pPr/>
              <a:t>01.10.2017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Прямоугольник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Прямоугольник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Равнобедренный треугольник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01.10.2017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01.10.2017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01.10.2017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01.10.2017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01.10.2017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5" name="Прямая соединительная линия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01.10.2017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Содержимое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01.10.2017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01.10.2017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8" name="Прямая соединительная линия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Прямая соединительная линия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Равнобедренный треугольник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ransition>
    <p:fade/>
  </p:transition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____Microsoft_Visio2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____Microsoft_Visio3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9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____Microsoft_Visio1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25906" y="1340768"/>
            <a:ext cx="7292188" cy="1872208"/>
          </a:xfrm>
        </p:spPr>
        <p:txBody>
          <a:bodyPr>
            <a:noAutofit/>
          </a:bodyPr>
          <a:lstStyle/>
          <a:p>
            <a:pPr algn="ctr"/>
            <a:r>
              <a:rPr lang="ru-RU" sz="2800" dirty="0">
                <a:latin typeface="+mn-lt"/>
                <a:cs typeface="Times New Roman" panose="02020603050405020304" pitchFamily="18" charset="0"/>
              </a:rPr>
              <a:t>СОЗДАНИЕ БИБЛИОТЕКИ АЛГОРИТМОВ ДЛЯ СТАТИСТИЧЕСКОГО АНАЛИЗА ДАННЫХ КЛИНИЧЕСКИХ ИССЛЕДОВАНИЙ В ПАРАЛЛЕЛЬНЫХ ГРУППАХ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548680"/>
            <a:ext cx="6400800" cy="432048"/>
          </a:xfrm>
        </p:spPr>
        <p:txBody>
          <a:bodyPr>
            <a:normAutofit/>
          </a:bodyPr>
          <a:lstStyle/>
          <a:p>
            <a:pPr algn="ctr"/>
            <a:r>
              <a:rPr lang="ru-RU" sz="1400" b="1" dirty="0">
                <a:latin typeface="+mn-lt"/>
                <a:cs typeface="Times New Roman" panose="02020603050405020304" pitchFamily="18" charset="0"/>
              </a:rPr>
              <a:t>ВЫПУСКНАЯ КВАЛИФИКАЦИОННАЯ РАБОТА БАКАЛАВРА</a:t>
            </a:r>
            <a:endParaRPr lang="ru-RU" sz="14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143108" y="3857628"/>
            <a:ext cx="6048672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1600" dirty="0" smtClean="0">
                <a:cs typeface="Times New Roman" panose="02020603050405020304" pitchFamily="18" charset="0"/>
              </a:rPr>
              <a:t>Научный руководитель:</a:t>
            </a:r>
          </a:p>
          <a:p>
            <a:pPr algn="r"/>
            <a:r>
              <a:rPr lang="ru-RU" sz="1600" dirty="0" smtClean="0">
                <a:cs typeface="Times New Roman" panose="02020603050405020304" pitchFamily="18" charset="0"/>
              </a:rPr>
              <a:t>к.ф.-м.н., </a:t>
            </a:r>
          </a:p>
          <a:p>
            <a:pPr algn="r"/>
            <a:r>
              <a:rPr lang="ru-RU" sz="1600" dirty="0">
                <a:cs typeface="Times New Roman" panose="02020603050405020304" pitchFamily="18" charset="0"/>
              </a:rPr>
              <a:t>Лукинов В.Л.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5572132" y="5072074"/>
            <a:ext cx="266030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1600" dirty="0" smtClean="0">
                <a:cs typeface="Times New Roman" panose="02020603050405020304" pitchFamily="18" charset="0"/>
              </a:rPr>
              <a:t>Студентка: Кошкарева С.В.                                                                                             </a:t>
            </a:r>
            <a:endParaRPr lang="en-US" sz="1600" dirty="0" smtClean="0">
              <a:cs typeface="Times New Roman" panose="02020603050405020304" pitchFamily="18" charset="0"/>
            </a:endParaRPr>
          </a:p>
          <a:p>
            <a:pPr algn="r"/>
            <a:r>
              <a:rPr lang="ru-RU" sz="1600" dirty="0" smtClean="0">
                <a:cs typeface="Times New Roman" panose="02020603050405020304" pitchFamily="18" charset="0"/>
              </a:rPr>
              <a:t>Группа 14214</a:t>
            </a:r>
            <a:endParaRPr lang="ru-RU" sz="1600" dirty="0"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286000" y="6033482"/>
            <a:ext cx="4572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ru-RU" sz="1600" dirty="0" smtClean="0">
                <a:cs typeface="Times New Roman" panose="02020603050405020304" pitchFamily="18" charset="0"/>
              </a:rPr>
              <a:t>Новосибирск</a:t>
            </a:r>
          </a:p>
          <a:p>
            <a:pPr algn="ctr"/>
            <a:r>
              <a:rPr lang="ru-RU" sz="1600" dirty="0" smtClean="0">
                <a:cs typeface="Times New Roman" panose="02020603050405020304" pitchFamily="18" charset="0"/>
              </a:rPr>
              <a:t>2017</a:t>
            </a:r>
            <a:endParaRPr lang="ru-RU" sz="1600" dirty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52400"/>
            <a:ext cx="8784976" cy="990600"/>
          </a:xfrm>
        </p:spPr>
        <p:txBody>
          <a:bodyPr>
            <a:noAutofit/>
          </a:bodyPr>
          <a:lstStyle/>
          <a:p>
            <a:pPr lvl="2" algn="ctr" rtl="0">
              <a:spcBef>
                <a:spcPct val="0"/>
              </a:spcBef>
            </a:pPr>
            <a:r>
              <a:rPr lang="ru-RU" sz="3600" i="1" kern="1200" dirty="0">
                <a:solidFill>
                  <a:srgbClr val="800000"/>
                </a:solidFill>
                <a:latin typeface="+mn-lt"/>
                <a:ea typeface="+mj-ea"/>
                <a:cs typeface="+mj-cs"/>
              </a:rPr>
              <a:t>Структура классов «Столбцы таблицы»</a:t>
            </a:r>
            <a:endParaRPr lang="ru-RU" sz="3600" i="1" kern="1200" dirty="0">
              <a:solidFill>
                <a:srgbClr val="800000"/>
              </a:solidFill>
              <a:latin typeface="+mn-lt"/>
              <a:ea typeface="+mj-ea"/>
              <a:cs typeface="+mj-cs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6507586"/>
              </p:ext>
            </p:extLst>
          </p:nvPr>
        </p:nvGraphicFramePr>
        <p:xfrm>
          <a:off x="1835696" y="1556792"/>
          <a:ext cx="5472608" cy="39786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Visio" r:id="rId3" imgW="7220059" imgH="5067390" progId="Visio.Drawing.15">
                  <p:embed/>
                </p:oleObj>
              </mc:Choice>
              <mc:Fallback>
                <p:oleObj name="Visio" r:id="rId3" imgW="7220059" imgH="5067390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1556792"/>
                        <a:ext cx="5472608" cy="397869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258325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600" i="1" dirty="0">
                <a:solidFill>
                  <a:srgbClr val="800000"/>
                </a:solidFill>
                <a:latin typeface="+mn-lt"/>
              </a:rPr>
              <a:t>Типы ошибок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467544" y="1412776"/>
            <a:ext cx="8229600" cy="4937760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Процесс проверки входных исследовательских  </a:t>
            </a:r>
            <a:r>
              <a:rPr lang="ru-RU" dirty="0"/>
              <a:t>данных должен выявлять следующие типы ошибок:</a:t>
            </a:r>
          </a:p>
          <a:p>
            <a:pPr lvl="0"/>
            <a:r>
              <a:rPr lang="ru-RU" dirty="0"/>
              <a:t>Опечатки.</a:t>
            </a:r>
          </a:p>
          <a:p>
            <a:pPr lvl="0"/>
            <a:r>
              <a:rPr lang="ru-RU" dirty="0"/>
              <a:t>Неупорядоченные даты.</a:t>
            </a:r>
          </a:p>
          <a:p>
            <a:pPr lvl="0"/>
            <a:r>
              <a:rPr lang="ru-RU" dirty="0"/>
              <a:t>Выбросы.</a:t>
            </a:r>
          </a:p>
          <a:p>
            <a:pPr lvl="0"/>
            <a:r>
              <a:rPr lang="ru-RU" dirty="0"/>
              <a:t>Пропущенные значения (незаполненные поля).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846135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i="1" dirty="0">
                <a:solidFill>
                  <a:srgbClr val="800000"/>
                </a:solidFill>
                <a:latin typeface="+mn-lt"/>
              </a:rPr>
              <a:t>Опечатки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i="1" u="sng" dirty="0"/>
              <a:t>Опечатки</a:t>
            </a:r>
            <a:r>
              <a:rPr lang="ru-RU" i="1" dirty="0"/>
              <a:t> </a:t>
            </a:r>
            <a:r>
              <a:rPr lang="ru-RU" dirty="0"/>
              <a:t>– это некорректно введенные пользователем данные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 smtClean="0"/>
              <a:t>Примером </a:t>
            </a:r>
            <a:r>
              <a:rPr lang="ru-RU" dirty="0"/>
              <a:t>опечаток может служить</a:t>
            </a:r>
            <a:r>
              <a:rPr lang="ru-RU" dirty="0" smtClean="0"/>
              <a:t>:</a:t>
            </a:r>
            <a:endParaRPr lang="ru-RU" dirty="0"/>
          </a:p>
          <a:p>
            <a:pPr lvl="0"/>
            <a:r>
              <a:rPr lang="ru-RU" dirty="0"/>
              <a:t>Данные, не входящие в набор определенных допустимых значений.</a:t>
            </a:r>
          </a:p>
          <a:p>
            <a:pPr lvl="0"/>
            <a:r>
              <a:rPr lang="ru-RU" dirty="0"/>
              <a:t>Наличие буквенных символов в числовых данных.</a:t>
            </a:r>
          </a:p>
          <a:p>
            <a:pPr lvl="0"/>
            <a:r>
              <a:rPr lang="ru-RU" dirty="0"/>
              <a:t>Неправильные разделители между числами в записи десятичных дробей и дат.</a:t>
            </a:r>
          </a:p>
          <a:p>
            <a:pPr lvl="0"/>
            <a:r>
              <a:rPr lang="ru-RU" dirty="0"/>
              <a:t>Лишние пробелы в записи десятичных дробей</a:t>
            </a:r>
            <a:r>
              <a:rPr lang="ru-RU" dirty="0" smtClean="0"/>
              <a:t>.</a:t>
            </a:r>
            <a:r>
              <a:rPr lang="ru-RU" b="1" dirty="0" smtClean="0"/>
              <a:t/>
            </a:r>
            <a:br>
              <a:rPr lang="ru-RU" b="1" dirty="0" smtClean="0"/>
            </a:br>
            <a:endParaRPr lang="ru-RU" dirty="0"/>
          </a:p>
          <a:p>
            <a:endParaRPr lang="ru-RU" dirty="0"/>
          </a:p>
        </p:txBody>
      </p:sp>
      <p:pic>
        <p:nvPicPr>
          <p:cNvPr id="10" name="Рисунок 9"/>
          <p:cNvPicPr/>
          <p:nvPr/>
        </p:nvPicPr>
        <p:blipFill rotWithShape="1">
          <a:blip r:embed="rId3"/>
          <a:srcRect l="16861"/>
          <a:stretch/>
        </p:blipFill>
        <p:spPr bwMode="auto">
          <a:xfrm>
            <a:off x="5724128" y="1923732"/>
            <a:ext cx="973455" cy="301053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Рисунок 10"/>
          <p:cNvPicPr/>
          <p:nvPr/>
        </p:nvPicPr>
        <p:blipFill rotWithShape="1">
          <a:blip r:embed="rId4"/>
          <a:srcRect l="10182"/>
          <a:stretch/>
        </p:blipFill>
        <p:spPr bwMode="auto">
          <a:xfrm>
            <a:off x="2843808" y="2492896"/>
            <a:ext cx="1889760" cy="119951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75283711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 algn="ctr" rtl="0">
              <a:spcBef>
                <a:spcPct val="0"/>
              </a:spcBef>
            </a:pPr>
            <a:r>
              <a:rPr lang="ru-RU" sz="4000" i="1" kern="1200" dirty="0">
                <a:solidFill>
                  <a:srgbClr val="800000"/>
                </a:solidFill>
                <a:latin typeface="+mn-lt"/>
                <a:ea typeface="+mj-ea"/>
                <a:cs typeface="+mj-cs"/>
              </a:rPr>
              <a:t>Выбросы</a:t>
            </a:r>
            <a:r>
              <a:rPr lang="ru-RU" b="1" i="1" dirty="0" smtClean="0"/>
              <a:t/>
            </a:r>
            <a:br>
              <a:rPr lang="ru-RU" b="1" i="1" dirty="0" smtClean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457200" y="1052736"/>
            <a:ext cx="8229600" cy="53285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i="1" u="sng" dirty="0"/>
              <a:t>Выброс</a:t>
            </a:r>
            <a:r>
              <a:rPr lang="ru-RU" i="1" dirty="0"/>
              <a:t> -  </a:t>
            </a:r>
            <a:r>
              <a:rPr lang="ru-RU" dirty="0"/>
              <a:t>это значение, которое слишком велико или слишком мало по сравнению с большинством других имеющихся значений. </a:t>
            </a:r>
          </a:p>
          <a:p>
            <a:r>
              <a:rPr lang="ru-RU" dirty="0" smtClean="0"/>
              <a:t>К примеру</a:t>
            </a:r>
            <a:r>
              <a:rPr lang="ru-RU" dirty="0"/>
              <a:t>, средний вес большинства участников исследования – 75 кг. Но также в исследовании приняли участие два человека весом 55 кг и 110 кг, именно эти значения будут выбросами</a:t>
            </a:r>
            <a:r>
              <a:rPr lang="ru-RU" dirty="0" smtClean="0"/>
              <a:t>.</a:t>
            </a:r>
          </a:p>
          <a:p>
            <a:r>
              <a:rPr lang="ru-RU" dirty="0"/>
              <a:t>Различные статистические методы по-разному относятся к наличию выбросов во входных данных. </a:t>
            </a:r>
            <a:r>
              <a:rPr lang="ru-RU" dirty="0" smtClean="0"/>
              <a:t>Выбросы могут </a:t>
            </a:r>
            <a:r>
              <a:rPr lang="ru-RU" dirty="0"/>
              <a:t>сделать использование определенных статистических моделей </a:t>
            </a:r>
            <a:r>
              <a:rPr lang="ru-RU" i="1" dirty="0"/>
              <a:t>невозможным</a:t>
            </a:r>
            <a:r>
              <a:rPr lang="ru-RU" dirty="0"/>
              <a:t>, и в то же время, никак не сказаться на результатах других.</a:t>
            </a:r>
          </a:p>
          <a:p>
            <a:endParaRPr lang="ru-RU" dirty="0"/>
          </a:p>
          <a:p>
            <a:endParaRPr lang="ru-RU" dirty="0"/>
          </a:p>
        </p:txBody>
      </p:sp>
      <p:pic>
        <p:nvPicPr>
          <p:cNvPr id="4" name="Рисунок 3"/>
          <p:cNvPicPr/>
          <p:nvPr/>
        </p:nvPicPr>
        <p:blipFill rotWithShape="1">
          <a:blip r:embed="rId2"/>
          <a:srcRect l="8464"/>
          <a:stretch/>
        </p:blipFill>
        <p:spPr bwMode="auto">
          <a:xfrm>
            <a:off x="3636327" y="2647315"/>
            <a:ext cx="1871345" cy="156337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32131889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ru-RU" sz="3600" i="1" dirty="0">
                <a:solidFill>
                  <a:srgbClr val="800000"/>
                </a:solidFill>
                <a:latin typeface="+mn-lt"/>
              </a:rPr>
              <a:t>Структура классов «Типы ошибок»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3823600"/>
              </p:ext>
            </p:extLst>
          </p:nvPr>
        </p:nvGraphicFramePr>
        <p:xfrm>
          <a:off x="632135" y="1556792"/>
          <a:ext cx="7879730" cy="26642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Visio" r:id="rId3" imgW="12220617" imgH="5143616" progId="Visio.Drawing.15">
                  <p:embed/>
                </p:oleObj>
              </mc:Choice>
              <mc:Fallback>
                <p:oleObj name="Visio" r:id="rId3" imgW="12220617" imgH="5143616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b="23344"/>
                      <a:stretch>
                        <a:fillRect/>
                      </a:stretch>
                    </p:blipFill>
                    <p:spPr bwMode="auto">
                      <a:xfrm>
                        <a:off x="632135" y="1556792"/>
                        <a:ext cx="7879730" cy="266429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376414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132856"/>
            <a:ext cx="8064896" cy="3024335"/>
          </a:xfrm>
          <a:prstGeom prst="rect">
            <a:avLst/>
          </a:prstGeom>
          <a:ln w="190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 algn="ctr" rtl="0">
              <a:spcBef>
                <a:spcPct val="0"/>
              </a:spcBef>
            </a:pPr>
            <a:r>
              <a:rPr lang="ru-RU" sz="4000" i="1" kern="1200" dirty="0">
                <a:solidFill>
                  <a:srgbClr val="800000"/>
                </a:solidFill>
                <a:latin typeface="+mn-lt"/>
                <a:ea typeface="+mj-ea"/>
                <a:cs typeface="+mj-cs"/>
              </a:rPr>
              <a:t>Генерация</a:t>
            </a:r>
            <a:r>
              <a:rPr lang="ru-RU" b="1" i="1" dirty="0" smtClean="0"/>
              <a:t> </a:t>
            </a:r>
            <a:r>
              <a:rPr lang="ru-RU" sz="4000" i="1" kern="1200" dirty="0">
                <a:solidFill>
                  <a:srgbClr val="800000"/>
                </a:solidFill>
                <a:latin typeface="+mn-lt"/>
                <a:ea typeface="+mj-ea"/>
                <a:cs typeface="+mj-cs"/>
              </a:rPr>
              <a:t>отчетов</a:t>
            </a:r>
            <a:r>
              <a:rPr lang="ru-RU" b="1" i="1" dirty="0" smtClean="0"/>
              <a:t/>
            </a:r>
            <a:br>
              <a:rPr lang="ru-RU" b="1" i="1" dirty="0" smtClean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Библиотека позволяет создавать пользовательские отчеты об ошибках нескольких типов:</a:t>
            </a:r>
          </a:p>
          <a:p>
            <a:pPr lvl="0"/>
            <a:r>
              <a:rPr lang="ru-RU" dirty="0" smtClean="0"/>
              <a:t>Текстовый файл, в который построчно записываются сообщения о найденных некорректных данных. Текст сообщения содержит тип ошибки, позицию некорректного значения в исходной таблице данных, само значение.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7694026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 algn="ctr" rtl="0">
              <a:spcBef>
                <a:spcPct val="0"/>
              </a:spcBef>
            </a:pPr>
            <a:r>
              <a:rPr lang="ru-RU" sz="4000" i="1" kern="1200" dirty="0">
                <a:solidFill>
                  <a:srgbClr val="800000"/>
                </a:solidFill>
                <a:latin typeface="+mn-lt"/>
                <a:ea typeface="+mj-ea"/>
                <a:cs typeface="+mj-cs"/>
              </a:rPr>
              <a:t>Генерация</a:t>
            </a:r>
            <a:r>
              <a:rPr lang="ru-RU" b="1" i="1" dirty="0" smtClean="0"/>
              <a:t> </a:t>
            </a:r>
            <a:r>
              <a:rPr lang="ru-RU" sz="4000" i="1" kern="1200" dirty="0">
                <a:solidFill>
                  <a:srgbClr val="800000"/>
                </a:solidFill>
                <a:latin typeface="+mn-lt"/>
                <a:ea typeface="+mj-ea"/>
                <a:cs typeface="+mj-cs"/>
              </a:rPr>
              <a:t>отчетов</a:t>
            </a:r>
            <a:r>
              <a:rPr lang="ru-RU" b="1" i="1" dirty="0" smtClean="0"/>
              <a:t/>
            </a:r>
            <a:br>
              <a:rPr lang="ru-RU" b="1" i="1" dirty="0" smtClean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Библиотека позволяет создавать пользовательские отчеты об ошибках нескольких типов:</a:t>
            </a:r>
          </a:p>
          <a:p>
            <a:pPr lvl="0"/>
            <a:r>
              <a:rPr lang="en-US" dirty="0"/>
              <a:t>Excel</a:t>
            </a:r>
            <a:r>
              <a:rPr lang="ru-RU" dirty="0"/>
              <a:t>-файл с различными стилями, которые применяются для наглядного отображения найденных ошибок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978631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 algn="ctr" rtl="0">
              <a:spcBef>
                <a:spcPct val="0"/>
              </a:spcBef>
            </a:pPr>
            <a:r>
              <a:rPr lang="ru-RU" sz="4000" i="1" kern="1200" dirty="0">
                <a:solidFill>
                  <a:srgbClr val="800000"/>
                </a:solidFill>
                <a:latin typeface="+mn-lt"/>
                <a:ea typeface="+mj-ea"/>
                <a:cs typeface="+mj-cs"/>
              </a:rPr>
              <a:t>Генерация</a:t>
            </a:r>
            <a:r>
              <a:rPr lang="ru-RU" b="1" i="1" dirty="0" smtClean="0"/>
              <a:t> </a:t>
            </a:r>
            <a:r>
              <a:rPr lang="ru-RU" sz="4000" i="1" kern="1200" dirty="0">
                <a:solidFill>
                  <a:srgbClr val="800000"/>
                </a:solidFill>
                <a:latin typeface="+mn-lt"/>
                <a:ea typeface="+mj-ea"/>
                <a:cs typeface="+mj-cs"/>
              </a:rPr>
              <a:t>отчетов</a:t>
            </a:r>
            <a:r>
              <a:rPr lang="ru-RU" b="1" i="1" dirty="0" smtClean="0"/>
              <a:t/>
            </a:r>
            <a:br>
              <a:rPr lang="ru-RU" b="1" i="1" dirty="0" smtClean="0"/>
            </a:b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984268" y="3376104"/>
            <a:ext cx="828092" cy="6368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ysClr val="windowText" lastClr="000000"/>
                </a:solidFill>
              </a:rPr>
              <a:t>Пол</a:t>
            </a:r>
            <a:endParaRPr lang="ru-RU" dirty="0">
              <a:solidFill>
                <a:sysClr val="windowText" lastClr="000000"/>
              </a:solidFill>
            </a:endParaRPr>
          </a:p>
        </p:txBody>
      </p:sp>
      <p:pic>
        <p:nvPicPr>
          <p:cNvPr id="5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583" y="1597230"/>
            <a:ext cx="7692834" cy="4831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6"/>
          <p:cNvSpPr>
            <a:spLocks noChangeArrowheads="1"/>
          </p:cNvSpPr>
          <p:nvPr/>
        </p:nvSpPr>
        <p:spPr bwMode="auto">
          <a:xfrm>
            <a:off x="539552" y="2348880"/>
            <a:ext cx="8064896" cy="648072"/>
          </a:xfrm>
          <a:prstGeom prst="rect">
            <a:avLst/>
          </a:prstGeom>
          <a:noFill/>
          <a:ln w="57150">
            <a:solidFill>
              <a:srgbClr val="943634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9" name="Диаграмма 8"/>
          <p:cNvGraphicFramePr/>
          <p:nvPr>
            <p:extLst>
              <p:ext uri="{D42A27DB-BD31-4B8C-83A1-F6EECF244321}">
                <p14:modId xmlns:p14="http://schemas.microsoft.com/office/powerpoint/2010/main" val="2760053171"/>
              </p:ext>
            </p:extLst>
          </p:nvPr>
        </p:nvGraphicFramePr>
        <p:xfrm>
          <a:off x="2915816" y="3212977"/>
          <a:ext cx="3816424" cy="24049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Библиотека позволяет создавать пользовательские отчеты об ошибках нескольких типов:</a:t>
            </a:r>
          </a:p>
          <a:p>
            <a:pPr lvl="0"/>
            <a:r>
              <a:rPr lang="ru-RU" dirty="0"/>
              <a:t>Сводная таблица данных в виде </a:t>
            </a:r>
            <a:r>
              <a:rPr lang="en-US" dirty="0"/>
              <a:t>Excel</a:t>
            </a:r>
            <a:r>
              <a:rPr lang="ru-RU" dirty="0"/>
              <a:t>-файла, которая содержит различные значения каждого столбца входных данных и частоту встречаемости этих значений. Она дает верное представление о содержимом входных данных перед началом их обработки, а также помогает в определении допустимого набора значений для исправления опечаток.</a:t>
            </a:r>
          </a:p>
        </p:txBody>
      </p:sp>
    </p:spTree>
    <p:extLst>
      <p:ext uri="{BB962C8B-B14F-4D97-AF65-F5344CB8AC3E}">
        <p14:creationId xmlns:p14="http://schemas.microsoft.com/office/powerpoint/2010/main" val="13209998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i="1" dirty="0" smtClean="0">
                <a:solidFill>
                  <a:srgbClr val="800000"/>
                </a:solidFill>
                <a:latin typeface="+mn-lt"/>
              </a:rPr>
              <a:t>Заключение</a:t>
            </a:r>
            <a:endParaRPr lang="ru-RU" sz="4000" i="1" dirty="0">
              <a:solidFill>
                <a:srgbClr val="800000"/>
              </a:solidFill>
              <a:latin typeface="+mn-lt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3543312"/>
          </a:xfrm>
        </p:spPr>
        <p:txBody>
          <a:bodyPr>
            <a:noAutofit/>
          </a:bodyPr>
          <a:lstStyle/>
          <a:p>
            <a:r>
              <a:rPr lang="ru-RU" dirty="0"/>
              <a:t>Разработанная библиотека решает проблему подготовки входных данных для статистического анализа в автоматическом режиме. </a:t>
            </a:r>
            <a:endParaRPr lang="ru-RU" dirty="0" smtClean="0"/>
          </a:p>
          <a:p>
            <a:endParaRPr lang="ru-RU" dirty="0"/>
          </a:p>
          <a:p>
            <a:r>
              <a:rPr lang="ru-RU" dirty="0" smtClean="0"/>
              <a:t>Библиотека </a:t>
            </a:r>
            <a:r>
              <a:rPr lang="ru-RU" dirty="0"/>
              <a:t>сводит к минимуму затраченное на это время, а также позволяет биостатистикам в удобной форме анализировать данные исследования.   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3068960"/>
            <a:ext cx="81534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900" i="1" dirty="0" smtClean="0">
                <a:solidFill>
                  <a:srgbClr val="800000"/>
                </a:solidFill>
                <a:latin typeface="+mn-lt"/>
              </a:rPr>
              <a:t>Спасибо за внимание!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4000" i="1" dirty="0">
                <a:solidFill>
                  <a:srgbClr val="800000"/>
                </a:solidFill>
                <a:latin typeface="+mn-lt"/>
              </a:rPr>
              <a:t>Введение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539552" y="1196752"/>
            <a:ext cx="8229600" cy="5032216"/>
          </a:xfrm>
        </p:spPr>
        <p:txBody>
          <a:bodyPr>
            <a:normAutofit/>
          </a:bodyPr>
          <a:lstStyle/>
          <a:p>
            <a:r>
              <a:rPr lang="ru-RU" dirty="0" smtClean="0"/>
              <a:t>Современная медицина использует доказательный </a:t>
            </a:r>
            <a:r>
              <a:rPr lang="ru-RU" dirty="0"/>
              <a:t>подход </a:t>
            </a:r>
            <a:r>
              <a:rPr lang="ru-RU" dirty="0" smtClean="0"/>
              <a:t>в </a:t>
            </a:r>
            <a:r>
              <a:rPr lang="ru-RU" dirty="0"/>
              <a:t>медицинской </a:t>
            </a:r>
            <a:r>
              <a:rPr lang="ru-RU" dirty="0" smtClean="0"/>
              <a:t>практике.</a:t>
            </a:r>
          </a:p>
          <a:p>
            <a:endParaRPr lang="ru-RU" dirty="0" smtClean="0"/>
          </a:p>
          <a:p>
            <a:r>
              <a:rPr lang="ru-RU" dirty="0" smtClean="0"/>
              <a:t>Доказательный подход означает, что </a:t>
            </a:r>
            <a:r>
              <a:rPr lang="ru-RU" dirty="0"/>
              <a:t>каждое решение, </a:t>
            </a:r>
            <a:r>
              <a:rPr lang="ru-RU" dirty="0" smtClean="0"/>
              <a:t>по </a:t>
            </a:r>
            <a:r>
              <a:rPr lang="ru-RU" dirty="0"/>
              <a:t>выбору метода лечения, должно иметь научное обоснование</a:t>
            </a:r>
            <a:r>
              <a:rPr lang="ru-RU" dirty="0" smtClean="0"/>
              <a:t>.</a:t>
            </a:r>
          </a:p>
          <a:p>
            <a:endParaRPr lang="ru-RU" dirty="0" smtClean="0"/>
          </a:p>
          <a:p>
            <a:r>
              <a:rPr lang="ru-RU" dirty="0" smtClean="0"/>
              <a:t>Научное обоснование базируется на </a:t>
            </a:r>
            <a:r>
              <a:rPr lang="ru-RU" dirty="0"/>
              <a:t>данных, полученных в ходе четко спланированного и документированного исследования, использующего методы статистического анализа.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323817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25906" y="1340768"/>
            <a:ext cx="7292188" cy="1872208"/>
          </a:xfrm>
        </p:spPr>
        <p:txBody>
          <a:bodyPr>
            <a:noAutofit/>
          </a:bodyPr>
          <a:lstStyle/>
          <a:p>
            <a:pPr algn="ctr"/>
            <a:r>
              <a:rPr lang="ru-RU" sz="2800" dirty="0">
                <a:latin typeface="+mn-lt"/>
                <a:cs typeface="Times New Roman" panose="02020603050405020304" pitchFamily="18" charset="0"/>
              </a:rPr>
              <a:t>СОЗДАНИЕ БИБЛИОТЕКИ АЛГОРИТМОВ ДЛЯ СТАТИСТИЧЕСКОГО АНАЛИЗА ДАННЫХ КЛИНИЧЕСКИХ ИССЛЕДОВАНИЙ В ПАРАЛЛЕЛЬНЫХ ГРУППАХ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548680"/>
            <a:ext cx="6400800" cy="432048"/>
          </a:xfrm>
        </p:spPr>
        <p:txBody>
          <a:bodyPr>
            <a:normAutofit/>
          </a:bodyPr>
          <a:lstStyle/>
          <a:p>
            <a:pPr algn="ctr"/>
            <a:r>
              <a:rPr lang="ru-RU" sz="1400" b="1" dirty="0">
                <a:latin typeface="+mn-lt"/>
                <a:cs typeface="Times New Roman" panose="02020603050405020304" pitchFamily="18" charset="0"/>
              </a:rPr>
              <a:t>ВЫПУСКНАЯ КВАЛИФИКАЦИОННАЯ РАБОТА БАКАЛАВРА</a:t>
            </a:r>
            <a:endParaRPr lang="ru-RU" sz="14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143108" y="3857628"/>
            <a:ext cx="6048672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1600" dirty="0" smtClean="0">
                <a:cs typeface="Times New Roman" panose="02020603050405020304" pitchFamily="18" charset="0"/>
              </a:rPr>
              <a:t>Научный руководитель:</a:t>
            </a:r>
          </a:p>
          <a:p>
            <a:pPr algn="r"/>
            <a:r>
              <a:rPr lang="ru-RU" sz="1600" dirty="0" smtClean="0">
                <a:cs typeface="Times New Roman" panose="02020603050405020304" pitchFamily="18" charset="0"/>
              </a:rPr>
              <a:t>к.ф.-м.н., </a:t>
            </a:r>
          </a:p>
          <a:p>
            <a:pPr algn="r"/>
            <a:r>
              <a:rPr lang="ru-RU" sz="1600" dirty="0">
                <a:cs typeface="Times New Roman" panose="02020603050405020304" pitchFamily="18" charset="0"/>
              </a:rPr>
              <a:t>Лукинов В.Л.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5572132" y="5072074"/>
            <a:ext cx="266030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1600" dirty="0" smtClean="0">
                <a:cs typeface="Times New Roman" panose="02020603050405020304" pitchFamily="18" charset="0"/>
              </a:rPr>
              <a:t>Студентка: Кошкарева С.В.                                                                                             </a:t>
            </a:r>
            <a:endParaRPr lang="en-US" sz="1600" dirty="0" smtClean="0">
              <a:cs typeface="Times New Roman" panose="02020603050405020304" pitchFamily="18" charset="0"/>
            </a:endParaRPr>
          </a:p>
          <a:p>
            <a:pPr algn="r"/>
            <a:r>
              <a:rPr lang="ru-RU" sz="1600" dirty="0" smtClean="0">
                <a:cs typeface="Times New Roman" panose="02020603050405020304" pitchFamily="18" charset="0"/>
              </a:rPr>
              <a:t>Группа 14214</a:t>
            </a:r>
            <a:endParaRPr lang="ru-RU" sz="1600" dirty="0"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286000" y="6033482"/>
            <a:ext cx="4572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ru-RU" sz="1600" dirty="0" smtClean="0">
                <a:cs typeface="Times New Roman" panose="02020603050405020304" pitchFamily="18" charset="0"/>
              </a:rPr>
              <a:t>Новосибирск</a:t>
            </a:r>
          </a:p>
          <a:p>
            <a:pPr algn="ctr"/>
            <a:r>
              <a:rPr lang="ru-RU" sz="1600" dirty="0" smtClean="0">
                <a:cs typeface="Times New Roman" panose="02020603050405020304" pitchFamily="18" charset="0"/>
              </a:rPr>
              <a:t>2017</a:t>
            </a:r>
            <a:endParaRPr lang="ru-RU" sz="16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9632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52400"/>
            <a:ext cx="8712968" cy="990600"/>
          </a:xfrm>
        </p:spPr>
        <p:txBody>
          <a:bodyPr>
            <a:normAutofit/>
          </a:bodyPr>
          <a:lstStyle/>
          <a:p>
            <a:pPr algn="ctr"/>
            <a:r>
              <a:rPr lang="ru-RU" sz="3600" i="1" dirty="0" smtClean="0">
                <a:solidFill>
                  <a:srgbClr val="800000"/>
                </a:solidFill>
                <a:latin typeface="+mn-lt"/>
              </a:rPr>
              <a:t>Особенности статистического анализа</a:t>
            </a:r>
            <a:endParaRPr lang="ru-RU" sz="3600" i="1" dirty="0">
              <a:solidFill>
                <a:srgbClr val="800000"/>
              </a:solidFill>
              <a:latin typeface="+mn-lt"/>
            </a:endParaRPr>
          </a:p>
        </p:txBody>
      </p:sp>
      <p:pic>
        <p:nvPicPr>
          <p:cNvPr id="4" name="Рисунок 3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955"/>
          <a:stretch/>
        </p:blipFill>
        <p:spPr bwMode="auto">
          <a:xfrm rot="21361924">
            <a:off x="1979712" y="1052736"/>
            <a:ext cx="4896544" cy="4536504"/>
          </a:xfrm>
          <a:prstGeom prst="rect">
            <a:avLst/>
          </a:prstGeom>
          <a:ln w="38100"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Прямоугольник 5"/>
          <p:cNvSpPr/>
          <p:nvPr/>
        </p:nvSpPr>
        <p:spPr>
          <a:xfrm rot="21312746">
            <a:off x="1828621" y="2708920"/>
            <a:ext cx="2023299" cy="61206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/>
          <p:cNvPicPr/>
          <p:nvPr/>
        </p:nvPicPr>
        <p:blipFill rotWithShape="1">
          <a:blip r:embed="rId4"/>
          <a:srcRect t="2" r="47819" b="37608"/>
          <a:stretch/>
        </p:blipFill>
        <p:spPr bwMode="auto">
          <a:xfrm rot="156351">
            <a:off x="814112" y="797371"/>
            <a:ext cx="6419635" cy="5888617"/>
          </a:xfrm>
          <a:prstGeom prst="rect">
            <a:avLst/>
          </a:prstGeom>
          <a:ln w="38100"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Прямоугольник 6"/>
          <p:cNvSpPr/>
          <p:nvPr/>
        </p:nvSpPr>
        <p:spPr>
          <a:xfrm rot="285898">
            <a:off x="4287653" y="2414710"/>
            <a:ext cx="1602363" cy="41875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 rot="183553">
            <a:off x="5852495" y="3409346"/>
            <a:ext cx="1476453" cy="92599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 rot="285898">
            <a:off x="4326807" y="2899493"/>
            <a:ext cx="1476453" cy="50200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467544" y="1412776"/>
            <a:ext cx="8229600" cy="5032216"/>
          </a:xfrm>
        </p:spPr>
        <p:txBody>
          <a:bodyPr>
            <a:normAutofit/>
          </a:bodyPr>
          <a:lstStyle/>
          <a:p>
            <a:r>
              <a:rPr lang="ru-RU" dirty="0" smtClean="0"/>
              <a:t>Опечатки </a:t>
            </a:r>
            <a:r>
              <a:rPr lang="ru-RU" dirty="0"/>
              <a:t>и пропуски отдельных значений в данных исследований являются постоянной </a:t>
            </a:r>
            <a:r>
              <a:rPr lang="ru-RU" dirty="0" smtClean="0"/>
              <a:t>проблемой </a:t>
            </a:r>
            <a:r>
              <a:rPr lang="ru-RU" dirty="0"/>
              <a:t>статистического анализа</a:t>
            </a:r>
            <a:r>
              <a:rPr lang="ru-RU" dirty="0" smtClean="0"/>
              <a:t>.</a:t>
            </a:r>
            <a:endParaRPr lang="ru-RU" dirty="0" smtClean="0"/>
          </a:p>
          <a:p>
            <a:r>
              <a:rPr lang="ru-RU" dirty="0" smtClean="0"/>
              <a:t>Другой </a:t>
            </a:r>
            <a:r>
              <a:rPr lang="ru-RU" dirty="0"/>
              <a:t>важной </a:t>
            </a:r>
            <a:r>
              <a:rPr lang="ru-RU" dirty="0" smtClean="0"/>
              <a:t>проблемой </a:t>
            </a:r>
            <a:r>
              <a:rPr lang="ru-RU" dirty="0"/>
              <a:t>анализа </a:t>
            </a:r>
            <a:r>
              <a:rPr lang="ru-RU" dirty="0" smtClean="0"/>
              <a:t>данных </a:t>
            </a:r>
            <a:r>
              <a:rPr lang="ru-RU" dirty="0" smtClean="0"/>
              <a:t>является </a:t>
            </a:r>
            <a:r>
              <a:rPr lang="ru-RU" dirty="0"/>
              <a:t>наличие выбросов</a:t>
            </a:r>
            <a:r>
              <a:rPr lang="ru-RU" dirty="0" smtClean="0"/>
              <a:t>.</a:t>
            </a:r>
          </a:p>
          <a:p>
            <a:r>
              <a:rPr lang="ru-RU" dirty="0" smtClean="0"/>
              <a:t>Нарушение </a:t>
            </a:r>
            <a:r>
              <a:rPr lang="ru-RU" dirty="0"/>
              <a:t>нормальности распределения данных влияет на выбор статистического </a:t>
            </a:r>
            <a:r>
              <a:rPr lang="ru-RU" dirty="0" smtClean="0"/>
              <a:t>метода.</a:t>
            </a:r>
          </a:p>
          <a:p>
            <a:r>
              <a:rPr lang="ru-RU" dirty="0" smtClean="0"/>
              <a:t>Неупорядоченность </a:t>
            </a:r>
            <a:r>
              <a:rPr lang="ru-RU" dirty="0" smtClean="0"/>
              <a:t>дат вносит путаницу в …</a:t>
            </a:r>
            <a:endParaRPr lang="ru-RU" dirty="0"/>
          </a:p>
          <a:p>
            <a:endParaRPr lang="ru-RU" dirty="0"/>
          </a:p>
          <a:p>
            <a:r>
              <a:rPr lang="ru-RU" u="sng" dirty="0"/>
              <a:t>Решение: </a:t>
            </a:r>
            <a:r>
              <a:rPr lang="ru-RU" dirty="0"/>
              <a:t> Проверка </a:t>
            </a:r>
            <a:r>
              <a:rPr lang="ru-RU" dirty="0" smtClean="0"/>
              <a:t>входных </a:t>
            </a:r>
            <a:r>
              <a:rPr lang="ru-RU" dirty="0"/>
              <a:t>данных </a:t>
            </a:r>
            <a:r>
              <a:rPr lang="ru-RU" dirty="0" smtClean="0"/>
              <a:t>перед </a:t>
            </a:r>
            <a:r>
              <a:rPr lang="ru-RU" dirty="0"/>
              <a:t>проведением статистического анализа.</a:t>
            </a:r>
          </a:p>
          <a:p>
            <a:endParaRPr lang="ru-RU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0003702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 algn="ctr"/>
            <a:r>
              <a:rPr lang="ru-RU" sz="4000" i="1" dirty="0" smtClean="0">
                <a:solidFill>
                  <a:srgbClr val="800000"/>
                </a:solidFill>
                <a:latin typeface="+mn-lt"/>
              </a:rPr>
              <a:t>Постановка проблемы</a:t>
            </a:r>
            <a:endParaRPr lang="ru-RU" sz="4000" i="1" dirty="0">
              <a:solidFill>
                <a:srgbClr val="800000"/>
              </a:solidFill>
              <a:latin typeface="+mn-lt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539552" y="1484784"/>
            <a:ext cx="8153400" cy="4495800"/>
          </a:xfrm>
        </p:spPr>
        <p:txBody>
          <a:bodyPr>
            <a:noAutofit/>
          </a:bodyPr>
          <a:lstStyle/>
          <a:p>
            <a:r>
              <a:rPr lang="ru-RU" dirty="0" smtClean="0"/>
              <a:t>На </a:t>
            </a:r>
            <a:r>
              <a:rPr lang="ru-RU" dirty="0"/>
              <a:t>данный момент </a:t>
            </a:r>
            <a:r>
              <a:rPr lang="ru-RU" dirty="0" err="1" smtClean="0"/>
              <a:t>биостатистики</a:t>
            </a:r>
            <a:r>
              <a:rPr lang="ru-RU" dirty="0" smtClean="0"/>
              <a:t> выполняют процедуры поиска ошибок во входных данных </a:t>
            </a:r>
            <a:r>
              <a:rPr lang="ru-RU" dirty="0"/>
              <a:t>в </a:t>
            </a:r>
            <a:r>
              <a:rPr lang="ru-RU" b="1" i="1" dirty="0"/>
              <a:t>ручном режиме</a:t>
            </a:r>
            <a:r>
              <a:rPr lang="ru-RU" dirty="0" smtClean="0"/>
              <a:t>.</a:t>
            </a:r>
          </a:p>
          <a:p>
            <a:endParaRPr lang="ru-RU" dirty="0" smtClean="0"/>
          </a:p>
          <a:p>
            <a:r>
              <a:rPr lang="ru-RU" dirty="0" smtClean="0"/>
              <a:t>Поиск вручную является </a:t>
            </a:r>
            <a:r>
              <a:rPr lang="ru-RU" dirty="0"/>
              <a:t>неэффективным из-за </a:t>
            </a:r>
            <a:r>
              <a:rPr lang="ru-RU" dirty="0" smtClean="0"/>
              <a:t>человеческой невнимательности. </a:t>
            </a:r>
          </a:p>
          <a:p>
            <a:endParaRPr lang="ru-RU" dirty="0" smtClean="0"/>
          </a:p>
          <a:p>
            <a:r>
              <a:rPr lang="ru-RU" dirty="0" smtClean="0"/>
              <a:t>При </a:t>
            </a:r>
            <a:r>
              <a:rPr lang="ru-RU" dirty="0"/>
              <a:t>таком подходе </a:t>
            </a:r>
            <a:r>
              <a:rPr lang="ru-RU" dirty="0" smtClean="0"/>
              <a:t>невозможно </a:t>
            </a:r>
            <a:r>
              <a:rPr lang="ru-RU" dirty="0"/>
              <a:t>обработать большой объем данных за разумное время.</a:t>
            </a:r>
          </a:p>
          <a:p>
            <a:endParaRPr lang="ru-RU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i="1" dirty="0" smtClean="0">
                <a:solidFill>
                  <a:srgbClr val="800000"/>
                </a:solidFill>
                <a:latin typeface="+mn-lt"/>
              </a:rPr>
              <a:t>Задачи</a:t>
            </a:r>
            <a:endParaRPr lang="ru-RU" sz="4000" i="1" dirty="0">
              <a:solidFill>
                <a:srgbClr val="800000"/>
              </a:solidFill>
              <a:latin typeface="+mn-lt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67544" y="1412776"/>
            <a:ext cx="8229600" cy="4793744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Выявление пропущенных значений (незаполненных полей</a:t>
            </a:r>
            <a:r>
              <a:rPr lang="ru-RU" dirty="0" smtClean="0"/>
              <a:t>).</a:t>
            </a:r>
          </a:p>
          <a:p>
            <a:endParaRPr lang="ru-RU" dirty="0"/>
          </a:p>
          <a:p>
            <a:pPr lvl="0"/>
            <a:r>
              <a:rPr lang="ru-RU" dirty="0"/>
              <a:t>Поиск опечаток</a:t>
            </a:r>
            <a:r>
              <a:rPr lang="ru-RU" dirty="0" smtClean="0"/>
              <a:t>.</a:t>
            </a:r>
          </a:p>
          <a:p>
            <a:pPr lvl="0"/>
            <a:endParaRPr lang="ru-RU" dirty="0"/>
          </a:p>
          <a:p>
            <a:pPr lvl="0"/>
            <a:r>
              <a:rPr lang="ru-RU" dirty="0"/>
              <a:t>Поиск «выдающихся значений» или «выбросов</a:t>
            </a:r>
            <a:r>
              <a:rPr lang="ru-RU" dirty="0" smtClean="0"/>
              <a:t>».</a:t>
            </a:r>
          </a:p>
          <a:p>
            <a:pPr lvl="0"/>
            <a:endParaRPr lang="ru-RU" dirty="0"/>
          </a:p>
          <a:p>
            <a:pPr lvl="0"/>
            <a:r>
              <a:rPr lang="ru-RU" dirty="0"/>
              <a:t>Проверка на упорядочение </a:t>
            </a:r>
            <a:r>
              <a:rPr lang="ru-RU" dirty="0" smtClean="0"/>
              <a:t>дат</a:t>
            </a:r>
            <a:r>
              <a:rPr lang="ru-RU" dirty="0"/>
              <a:t>.</a:t>
            </a:r>
            <a:endParaRPr lang="ru-RU" dirty="0" smtClean="0"/>
          </a:p>
          <a:p>
            <a:pPr lvl="0"/>
            <a:endParaRPr lang="ru-RU" dirty="0"/>
          </a:p>
          <a:p>
            <a:pPr lvl="0"/>
            <a:r>
              <a:rPr lang="ru-RU" dirty="0"/>
              <a:t>Исследование нормальности распределения различными статистическими методами.</a:t>
            </a:r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91363287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i="1" dirty="0" smtClean="0">
                <a:solidFill>
                  <a:srgbClr val="800000"/>
                </a:solidFill>
                <a:latin typeface="+mn-lt"/>
              </a:rPr>
              <a:t>Предложенное решение</a:t>
            </a:r>
            <a:endParaRPr lang="ru-RU" sz="4000" i="1" dirty="0">
              <a:solidFill>
                <a:srgbClr val="800000"/>
              </a:solidFill>
              <a:latin typeface="+mn-lt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67544" y="1484784"/>
            <a:ext cx="828092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ru-RU" sz="2600" dirty="0"/>
              <a:t>Создание библиотеки алгоритмов для статистического анализа данных клинических исследований в параллельных </a:t>
            </a:r>
            <a:r>
              <a:rPr lang="ru-RU" sz="2600" dirty="0" smtClean="0"/>
              <a:t>группах.</a:t>
            </a:r>
            <a:endParaRPr lang="ru-RU" sz="2600" dirty="0"/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endParaRPr lang="ru-RU" sz="2600" dirty="0"/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ru-RU" sz="2600" dirty="0" smtClean="0"/>
              <a:t>Программная </a:t>
            </a:r>
            <a:r>
              <a:rPr lang="ru-RU" sz="2600" dirty="0"/>
              <a:t>проверка существенно ускорит дальнейший анализ, а так же окажется более эффективной по сравнению с проверкой, выполняемой в ручном режиме.</a:t>
            </a:r>
          </a:p>
          <a:p>
            <a:pPr marL="457200" indent="-457200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Ø"/>
            </a:pPr>
            <a:endParaRPr lang="ru-RU" sz="2600" dirty="0"/>
          </a:p>
          <a:p>
            <a:pPr marL="457200" indent="-457200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Ø"/>
            </a:pPr>
            <a:endParaRPr lang="ru-RU" sz="26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i="1" dirty="0">
                <a:solidFill>
                  <a:srgbClr val="800000"/>
                </a:solidFill>
                <a:latin typeface="+mn-lt"/>
              </a:rPr>
              <a:t>ООП модель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/>
              <a:t>Поставленные задачи были реализованы с использованием объектно-ориентированной (ООП) модели </a:t>
            </a:r>
            <a:r>
              <a:rPr lang="en-US" dirty="0"/>
              <a:t>S</a:t>
            </a:r>
            <a:r>
              <a:rPr lang="ru-RU" dirty="0"/>
              <a:t>4 языка </a:t>
            </a:r>
            <a:r>
              <a:rPr lang="en-US" dirty="0"/>
              <a:t>R</a:t>
            </a:r>
            <a:r>
              <a:rPr lang="ru-RU" dirty="0"/>
              <a:t>. Для решения поставленных задач были разработаны три независимых структуры классов:</a:t>
            </a:r>
          </a:p>
          <a:p>
            <a:pPr lvl="0"/>
            <a:r>
              <a:rPr lang="ru-RU" dirty="0"/>
              <a:t>Файлы.</a:t>
            </a:r>
          </a:p>
          <a:p>
            <a:pPr lvl="0"/>
            <a:r>
              <a:rPr lang="ru-RU" dirty="0"/>
              <a:t>Столбцы таблицы.</a:t>
            </a:r>
          </a:p>
          <a:p>
            <a:pPr lvl="0"/>
            <a:r>
              <a:rPr lang="ru-RU" dirty="0"/>
              <a:t>Типы ошибок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2517315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i="1" dirty="0" smtClean="0">
                <a:solidFill>
                  <a:srgbClr val="800000"/>
                </a:solidFill>
                <a:latin typeface="+mn-lt"/>
              </a:rPr>
              <a:t>Структура классов «Файлы»</a:t>
            </a:r>
            <a:endParaRPr lang="ru-RU" sz="4000" i="1" dirty="0">
              <a:solidFill>
                <a:srgbClr val="800000"/>
              </a:solidFill>
              <a:latin typeface="+mn-lt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2232940"/>
              </p:ext>
            </p:extLst>
          </p:nvPr>
        </p:nvGraphicFramePr>
        <p:xfrm>
          <a:off x="1882108" y="1484784"/>
          <a:ext cx="5379784" cy="43772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Visio" r:id="rId3" imgW="7400858" imgH="5962637" progId="Visio.Drawing.15">
                  <p:embed/>
                </p:oleObj>
              </mc:Choice>
              <mc:Fallback>
                <p:oleObj name="Visio" r:id="rId3" imgW="7400858" imgH="5962637" progId="Visio.Drawing.15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2108" y="1484784"/>
                        <a:ext cx="5379784" cy="437725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381982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 algn="ctr" rtl="0">
              <a:spcBef>
                <a:spcPct val="0"/>
              </a:spcBef>
            </a:pPr>
            <a:r>
              <a:rPr lang="ru-RU" sz="4000" i="1" kern="1200" dirty="0" smtClean="0">
                <a:solidFill>
                  <a:srgbClr val="800000"/>
                </a:solidFill>
                <a:latin typeface="+mn-lt"/>
                <a:ea typeface="+mj-ea"/>
                <a:cs typeface="+mj-cs"/>
              </a:rPr>
              <a:t>Структура входных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467544" y="1340768"/>
            <a:ext cx="8229600" cy="503221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dirty="0" smtClean="0"/>
              <a:t>Структура </a:t>
            </a:r>
            <a:r>
              <a:rPr lang="ru-RU" sz="1600" dirty="0"/>
              <a:t>данных таблицы, с которой работает библиотека, может состоять из четырех типов значений</a:t>
            </a:r>
            <a:r>
              <a:rPr lang="ru-RU" sz="1600" dirty="0" smtClean="0"/>
              <a:t>:</a:t>
            </a:r>
          </a:p>
          <a:p>
            <a:r>
              <a:rPr lang="ru-RU" sz="1600" dirty="0" smtClean="0"/>
              <a:t> Дата.</a:t>
            </a:r>
          </a:p>
          <a:p>
            <a:r>
              <a:rPr lang="ru-RU" sz="1600" dirty="0" smtClean="0"/>
              <a:t>Непрерывные значения.</a:t>
            </a:r>
          </a:p>
          <a:p>
            <a:r>
              <a:rPr lang="ru-RU" sz="1600" dirty="0" smtClean="0"/>
              <a:t>Дискретные значения.</a:t>
            </a:r>
          </a:p>
          <a:p>
            <a:r>
              <a:rPr lang="ru-RU" sz="1600" dirty="0"/>
              <a:t>К</a:t>
            </a:r>
            <a:r>
              <a:rPr lang="ru-RU" sz="1600" dirty="0" smtClean="0"/>
              <a:t>атегориальные.</a:t>
            </a:r>
            <a:endParaRPr lang="ru-RU" sz="1600" dirty="0"/>
          </a:p>
          <a:p>
            <a:pPr marL="0" indent="0">
              <a:buNone/>
            </a:pPr>
            <a:r>
              <a:rPr lang="ru-RU" sz="1600" dirty="0"/>
              <a:t>В виде дат </a:t>
            </a:r>
            <a:r>
              <a:rPr lang="ru-RU" sz="1600" dirty="0" smtClean="0"/>
              <a:t> может указываться </a:t>
            </a:r>
            <a:r>
              <a:rPr lang="ru-RU" sz="1600" dirty="0"/>
              <a:t>время измерения различных </a:t>
            </a:r>
            <a:r>
              <a:rPr lang="ru-RU" sz="1600" dirty="0" smtClean="0"/>
              <a:t>показателей пациента.</a:t>
            </a:r>
          </a:p>
          <a:p>
            <a:pPr marL="0" indent="0">
              <a:buNone/>
            </a:pPr>
            <a:r>
              <a:rPr lang="ru-RU" sz="1600" u="sng" dirty="0" smtClean="0"/>
              <a:t>Непрерывные </a:t>
            </a:r>
            <a:r>
              <a:rPr lang="ru-RU" sz="1600" u="sng" dirty="0"/>
              <a:t>переменные </a:t>
            </a:r>
            <a:r>
              <a:rPr lang="ru-RU" sz="1600" dirty="0"/>
              <a:t>могут принимать любые численные значения, </a:t>
            </a:r>
            <a:r>
              <a:rPr lang="ru-RU" sz="1600" dirty="0" smtClean="0"/>
              <a:t>которые естественным </a:t>
            </a:r>
            <a:r>
              <a:rPr lang="ru-RU" sz="1600" dirty="0"/>
              <a:t>образом упорядочены на числовой оси (например, рост, вес).</a:t>
            </a:r>
          </a:p>
          <a:p>
            <a:pPr marL="0" indent="0">
              <a:buNone/>
            </a:pPr>
            <a:r>
              <a:rPr lang="ru-RU" sz="1600" u="sng" dirty="0"/>
              <a:t>Дискретные переменные </a:t>
            </a:r>
            <a:r>
              <a:rPr lang="ru-RU" sz="1600" dirty="0"/>
              <a:t>могут принимать счётное множество упорядоченных значений, которые могут просто обозначать целочисленные данные или ранжировать данные по степени проявления на упорядоченной ранговой шкале (клиническая стадия опухоли, тяжесть состояния пациента).</a:t>
            </a:r>
          </a:p>
          <a:p>
            <a:pPr marL="0" indent="0">
              <a:buNone/>
            </a:pPr>
            <a:r>
              <a:rPr lang="ru-RU" sz="1600" u="sng" dirty="0"/>
              <a:t>Категориальные переменные </a:t>
            </a:r>
            <a:r>
              <a:rPr lang="ru-RU" sz="1600" dirty="0"/>
              <a:t>являются неупорядоченными и используются для качественной классификации (пол, цвет глаз, место жительства); в частности, они могут быть </a:t>
            </a:r>
            <a:r>
              <a:rPr lang="ru-RU" sz="1600" dirty="0" smtClean="0"/>
              <a:t>бинарными </a:t>
            </a:r>
            <a:r>
              <a:rPr lang="ru-RU" sz="1600" dirty="0"/>
              <a:t>и иметь категорические значения: 1/0, да/нет, имеется/отсутствует. </a:t>
            </a:r>
          </a:p>
        </p:txBody>
      </p:sp>
    </p:spTree>
    <p:extLst>
      <p:ext uri="{BB962C8B-B14F-4D97-AF65-F5344CB8AC3E}">
        <p14:creationId xmlns:p14="http://schemas.microsoft.com/office/powerpoint/2010/main" val="326277073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чальная">
  <a:themeElements>
    <a:clrScheme name="Начальная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Начальная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Начальная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2355</TotalTime>
  <Words>958</Words>
  <Application>Microsoft Office PowerPoint</Application>
  <PresentationFormat>Экран (4:3)</PresentationFormat>
  <Paragraphs>118</Paragraphs>
  <Slides>20</Slides>
  <Notes>6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2" baseType="lpstr">
      <vt:lpstr>Начальная</vt:lpstr>
      <vt:lpstr>Visio</vt:lpstr>
      <vt:lpstr>СОЗДАНИЕ БИБЛИОТЕКИ АЛГОРИТМОВ ДЛЯ СТАТИСТИЧЕСКОГО АНАЛИЗА ДАННЫХ КЛИНИЧЕСКИХ ИССЛЕДОВАНИЙ В ПАРАЛЛЕЛЬНЫХ ГРУППАХ</vt:lpstr>
      <vt:lpstr>Введение</vt:lpstr>
      <vt:lpstr>Особенности статистического анализа</vt:lpstr>
      <vt:lpstr>Постановка проблемы</vt:lpstr>
      <vt:lpstr>Задачи</vt:lpstr>
      <vt:lpstr>Предложенное решение</vt:lpstr>
      <vt:lpstr>ООП модель</vt:lpstr>
      <vt:lpstr>Структура классов «Файлы»</vt:lpstr>
      <vt:lpstr>Структура входных данных</vt:lpstr>
      <vt:lpstr>Структура классов «Столбцы таблицы»</vt:lpstr>
      <vt:lpstr>Типы ошибок</vt:lpstr>
      <vt:lpstr>Опечатки</vt:lpstr>
      <vt:lpstr>Выбросы </vt:lpstr>
      <vt:lpstr>Структура классов «Типы ошибок»</vt:lpstr>
      <vt:lpstr>Генерация отчетов </vt:lpstr>
      <vt:lpstr>Генерация отчетов </vt:lpstr>
      <vt:lpstr>Генерация отчетов </vt:lpstr>
      <vt:lpstr>Заключение</vt:lpstr>
      <vt:lpstr>Спасибо за внимание! </vt:lpstr>
      <vt:lpstr>СОЗДАНИЕ БИБЛИОТЕКИ АЛГОРИТМОВ ДЛЯ СТАТИСТИЧЕСКОГО АНАЛИЗА ДАННЫХ КЛИНИЧЕСКИХ ИССЛЕДОВАНИЙ В ПАРАЛЛЕЛЬНЫХ ГРУППАХ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ПРИЛОЖЕНИЯ  «3D-ВИЗУАЛИЗАЦИЯ ПРОЦЕССА ГОРЕНИЯ ЗАРЯДА СЛОЖНОЙ ФОРМЫ»</dc:title>
  <dc:creator>Софья</dc:creator>
  <cp:lastModifiedBy>Софья</cp:lastModifiedBy>
  <cp:revision>153</cp:revision>
  <dcterms:modified xsi:type="dcterms:W3CDTF">2017-10-01T09:07:27Z</dcterms:modified>
</cp:coreProperties>
</file>