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61" r:id="rId4"/>
    <p:sldId id="274" r:id="rId5"/>
    <p:sldId id="283" r:id="rId6"/>
    <p:sldId id="264" r:id="rId7"/>
    <p:sldId id="284" r:id="rId8"/>
    <p:sldId id="285" r:id="rId9"/>
    <p:sldId id="286" r:id="rId10"/>
    <p:sldId id="287" r:id="rId11"/>
    <p:sldId id="288" r:id="rId12"/>
    <p:sldId id="273" r:id="rId13"/>
    <p:sldId id="275" r:id="rId14"/>
    <p:sldId id="289" r:id="rId15"/>
    <p:sldId id="278" r:id="rId16"/>
    <p:sldId id="280" r:id="rId17"/>
    <p:sldId id="281" r:id="rId18"/>
    <p:sldId id="262" r:id="rId19"/>
    <p:sldId id="257" r:id="rId20"/>
    <p:sldId id="28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1" clrIdx="0"/>
  <p:cmAuthor id="1" name="Dim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 varScale="1">
        <p:scale>
          <a:sx n="92" d="100"/>
          <a:sy n="92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5:16:55.356" idx="1">
    <p:pos x="2691" y="2511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F-A460-4BC2-AC51-5ADCCFCF2422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A87-9950-4549-A3B6-B08DF564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протяжении своего развития медицинское сообщество всегда старалось найти более эффективные способы лечения и диагностики болезней. Первоначальные методы были неэффективны из-за применения метода проб и ошибок и интуитивных обобщений. Для решения этой проблемы в медицине сформировалась новая область – доказательная медицина.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9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 важной проблемой, является наличие выбросов.</a:t>
            </a:r>
          </a:p>
          <a:p>
            <a:r>
              <a:rPr lang="ru-RU" dirty="0" smtClean="0"/>
              <a:t>Почему - словами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Опечатки – это некорректно введенные пользователем данные. Примером опечаток может служить: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не входящие в допустимый набор значений.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букв в числовых данных;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Неправильные разделители между числами в записи дат;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Лишние пробелы в записи десятичных дробей.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рис. 3 изображена блок-схема алгоритма поиска опечаток для данных, имеющих набор определенных допустимых значений. Такие значения могут содержать, к примеру, записи и тяжести состояния пациента (только значения «удовлетворительное», «средней тяжести», «тяжёлое», «крайне тяжёлое»).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виды опечаток определяются с помощью шаблонов, заданных регулярными выражениями.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7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9906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36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Логическая структура входных данных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07586"/>
              </p:ext>
            </p:extLst>
          </p:nvPr>
        </p:nvGraphicFramePr>
        <p:xfrm>
          <a:off x="1835696" y="1556792"/>
          <a:ext cx="5472608" cy="39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220059" imgH="5067390" progId="Visio.Drawing.15">
                  <p:embed/>
                </p:oleObj>
              </mc:Choice>
              <mc:Fallback>
                <p:oleObj name="Visio" r:id="rId3" imgW="7220059" imgH="50673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556792"/>
                        <a:ext cx="5472608" cy="3978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83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Типы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проверки входных исследовательских  </a:t>
            </a:r>
            <a:r>
              <a:rPr lang="ru-RU" dirty="0"/>
              <a:t>данных должен выявлять следующие типы ошибок:</a:t>
            </a:r>
          </a:p>
          <a:p>
            <a:pPr lvl="0"/>
            <a:r>
              <a:rPr lang="ru-RU" dirty="0"/>
              <a:t>Опечатки.</a:t>
            </a:r>
          </a:p>
          <a:p>
            <a:pPr lvl="0"/>
            <a:r>
              <a:rPr lang="ru-RU" dirty="0"/>
              <a:t>Неупорядоченные даты.</a:t>
            </a:r>
          </a:p>
          <a:p>
            <a:pPr lvl="0"/>
            <a:r>
              <a:rPr lang="ru-RU" dirty="0"/>
              <a:t>Выбросы.</a:t>
            </a:r>
          </a:p>
          <a:p>
            <a:pPr lvl="0"/>
            <a:r>
              <a:rPr lang="ru-RU" dirty="0"/>
              <a:t>Пропущенные значения (незаполненные поля).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61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Опечатки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Данные, не входящие в допустимый н</a:t>
            </a:r>
            <a:r>
              <a:rPr lang="ru-RU" sz="2800" dirty="0"/>
              <a:t>абор значений.</a:t>
            </a:r>
            <a:endParaRPr lang="ru-RU" dirty="0"/>
          </a:p>
          <a:p>
            <a:pPr lvl="0"/>
            <a:r>
              <a:rPr lang="ru-RU" dirty="0"/>
              <a:t>Наличие букв в числовых </a:t>
            </a:r>
            <a:r>
              <a:rPr lang="ru-RU" dirty="0" smtClean="0"/>
              <a:t>данных.</a:t>
            </a:r>
          </a:p>
          <a:p>
            <a:pPr lvl="0"/>
            <a:r>
              <a:rPr lang="ru-RU" dirty="0" smtClean="0"/>
              <a:t>Неправильные </a:t>
            </a:r>
            <a:r>
              <a:rPr lang="ru-RU" dirty="0"/>
              <a:t>разделители между числами в </a:t>
            </a:r>
            <a:r>
              <a:rPr lang="ru-RU" dirty="0" smtClean="0"/>
              <a:t>датах</a:t>
            </a:r>
            <a:r>
              <a:rPr lang="ru-RU" dirty="0"/>
              <a:t>.</a:t>
            </a:r>
            <a:endParaRPr lang="ru-RU" dirty="0" smtClean="0"/>
          </a:p>
          <a:p>
            <a:pPr lvl="0"/>
            <a:r>
              <a:rPr lang="ru-RU" dirty="0" smtClean="0"/>
              <a:t>Лишние </a:t>
            </a:r>
            <a:r>
              <a:rPr lang="ru-RU" dirty="0"/>
              <a:t>пробелы в записи десятичных дробей</a:t>
            </a:r>
            <a:r>
              <a:rPr lang="ru-RU" dirty="0" smtClean="0"/>
              <a:t>. </a:t>
            </a:r>
            <a:endParaRPr lang="ru-RU" b="1" dirty="0"/>
          </a:p>
          <a:p>
            <a:pPr marL="0" lvl="0" indent="0">
              <a:buNone/>
            </a:pP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955">
            <a:off x="2545681" y="1520072"/>
            <a:ext cx="3448791" cy="424466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8838">
            <a:off x="2909523" y="1271581"/>
            <a:ext cx="3096346" cy="4733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85">
            <a:off x="2290934" y="1340959"/>
            <a:ext cx="4041601" cy="46273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3075">
            <a:off x="903732" y="1594470"/>
            <a:ext cx="7107929" cy="34145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Выбросы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u="sng" dirty="0"/>
              <a:t>Выброс</a:t>
            </a:r>
            <a:r>
              <a:rPr lang="ru-RU" i="1" dirty="0"/>
              <a:t> -  </a:t>
            </a:r>
            <a:r>
              <a:rPr lang="ru-RU" dirty="0"/>
              <a:t>это значение, которое слишком велико или слишком мало по сравнению с большинством других имеющихся значений. </a:t>
            </a:r>
          </a:p>
          <a:p>
            <a:r>
              <a:rPr lang="ru-RU" dirty="0" smtClean="0"/>
              <a:t>К примеру</a:t>
            </a:r>
            <a:r>
              <a:rPr lang="ru-RU" dirty="0"/>
              <a:t>, средний вес большинства участников исследования – 75 кг. Но также в исследовании приняли участие два человека весом 55 кг и 110 кг, именно эти значения будут выбросами</a:t>
            </a:r>
            <a:r>
              <a:rPr lang="ru-RU" dirty="0" smtClean="0"/>
              <a:t>.</a:t>
            </a:r>
          </a:p>
          <a:p>
            <a:r>
              <a:rPr lang="ru-RU" dirty="0"/>
              <a:t>Различные статистические методы по-разному относятся к наличию выбросов во входных данных. </a:t>
            </a:r>
            <a:r>
              <a:rPr lang="ru-RU" dirty="0" smtClean="0"/>
              <a:t>Выбросы могут </a:t>
            </a:r>
            <a:r>
              <a:rPr lang="ru-RU" dirty="0"/>
              <a:t>сделать использование определенных статистических моделей </a:t>
            </a:r>
            <a:r>
              <a:rPr lang="ru-RU" i="1" dirty="0"/>
              <a:t>невозможным</a:t>
            </a:r>
            <a:r>
              <a:rPr lang="ru-RU" dirty="0"/>
              <a:t>, и в то же время, никак не сказаться на результатах других.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1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Логическая структура типов ошибок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55057"/>
              </p:ext>
            </p:extLst>
          </p:nvPr>
        </p:nvGraphicFramePr>
        <p:xfrm>
          <a:off x="632135" y="1556792"/>
          <a:ext cx="787973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12220617" imgH="5143616" progId="Visio.Drawing.15">
                  <p:embed/>
                </p:oleObj>
              </mc:Choice>
              <mc:Fallback>
                <p:oleObj name="Visio" r:id="rId3" imgW="12220617" imgH="51436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3344"/>
                      <a:stretch>
                        <a:fillRect/>
                      </a:stretch>
                    </p:blipFill>
                    <p:spPr bwMode="auto">
                      <a:xfrm>
                        <a:off x="632135" y="1556792"/>
                        <a:ext cx="7879730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641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/>
              <a:t>Текстовый файл, в который построчно записываются сообщения о найденных некорректных данных. Текст сообщения содержит тип ошибки, позицию некорректного значения в исходной таблице данных, само значение.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064896" cy="30963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94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en-US" dirty="0"/>
              <a:t>Excel</a:t>
            </a:r>
            <a:r>
              <a:rPr lang="ru-RU" dirty="0"/>
              <a:t>-таблица с несколькими стилями, которые применяются для наглядного отображения найденных проблем.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-1" r="48273" b="169"/>
          <a:stretch/>
        </p:blipFill>
        <p:spPr bwMode="auto">
          <a:xfrm>
            <a:off x="755576" y="476672"/>
            <a:ext cx="7344816" cy="59566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46"/>
          <a:stretch/>
        </p:blipFill>
        <p:spPr bwMode="auto">
          <a:xfrm>
            <a:off x="2195736" y="264319"/>
            <a:ext cx="5507673" cy="638132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7863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dirty="0"/>
              <a:t>Сводная таблица данных в виде </a:t>
            </a:r>
            <a:r>
              <a:rPr lang="en-US" dirty="0"/>
              <a:t>Excel</a:t>
            </a:r>
            <a:r>
              <a:rPr lang="ru-RU" dirty="0"/>
              <a:t>-файла, которая для каждого столбца исходных данных содержит его различные значения и частоту их встречаемости. Она дает верное представление о содержимом входных данных перед началом их обработки, а также помогает в определении допустимого набора значений для исправления опечаток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136904" cy="55446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7013">
            <a:off x="899592" y="1628798"/>
            <a:ext cx="6984776" cy="41314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84268" y="3376104"/>
            <a:ext cx="828092" cy="63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Пол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9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dirty="0"/>
              <a:t>Разработанная библиотека решает проблему подготовки входных данных для статистического анализа в автоматическом режиме.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Библиотека </a:t>
            </a:r>
            <a:r>
              <a:rPr lang="ru-RU" dirty="0"/>
              <a:t>сводит к минимуму затраченное на это время, а также позволяет биостатистикам в удобной форме анализировать данные исследования.  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Постановка проблемы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данный момент </a:t>
            </a:r>
            <a:r>
              <a:rPr lang="ru-RU" dirty="0" err="1" smtClean="0"/>
              <a:t>биостатистики</a:t>
            </a:r>
            <a:r>
              <a:rPr lang="ru-RU" dirty="0" smtClean="0"/>
              <a:t> выполняют процедуры поиска ошибок во входных данных </a:t>
            </a:r>
            <a:r>
              <a:rPr lang="ru-RU" dirty="0"/>
              <a:t>в </a:t>
            </a:r>
            <a:r>
              <a:rPr lang="ru-RU" b="1" i="1" dirty="0"/>
              <a:t>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Поиск вручную является </a:t>
            </a:r>
            <a:r>
              <a:rPr lang="ru-RU" dirty="0"/>
              <a:t>неэффективным из-за </a:t>
            </a:r>
            <a:r>
              <a:rPr lang="ru-RU" dirty="0" smtClean="0"/>
              <a:t>человеческой невнимательности. 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</a:t>
            </a:r>
            <a:r>
              <a:rPr lang="ru-RU" dirty="0" smtClean="0"/>
              <a:t>невозможно </a:t>
            </a:r>
            <a:r>
              <a:rPr lang="ru-RU" dirty="0"/>
              <a:t>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990600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Особенности статистического анализа</a:t>
            </a:r>
            <a:endParaRPr lang="ru-RU" sz="36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Опечатки </a:t>
            </a:r>
            <a:r>
              <a:rPr lang="ru-RU" dirty="0"/>
              <a:t>и пропуски отдельных значений в данных исследований являются постоянной проблемой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Другой </a:t>
            </a:r>
            <a:r>
              <a:rPr lang="ru-RU" dirty="0"/>
              <a:t>важной </a:t>
            </a:r>
            <a:r>
              <a:rPr lang="ru-RU" dirty="0" smtClean="0"/>
              <a:t>проблемой, является </a:t>
            </a:r>
            <a:r>
              <a:rPr lang="ru-RU" dirty="0"/>
              <a:t>наличие выбросов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нормальности распределения данных влияет на выбор статистического </a:t>
            </a:r>
            <a:r>
              <a:rPr lang="ru-RU" dirty="0" smtClean="0"/>
              <a:t>метода.</a:t>
            </a:r>
          </a:p>
          <a:p>
            <a:r>
              <a:rPr lang="ru-RU" dirty="0" smtClean="0"/>
              <a:t>Неупорядоченность дат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начальных данных </a:t>
            </a:r>
            <a:r>
              <a:rPr lang="ru-RU" dirty="0" smtClean="0"/>
              <a:t>перед </a:t>
            </a:r>
            <a:r>
              <a:rPr lang="ru-RU" dirty="0"/>
              <a:t>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5"/>
          <a:stretch/>
        </p:blipFill>
        <p:spPr bwMode="auto">
          <a:xfrm rot="21361924">
            <a:off x="1979712" y="1052736"/>
            <a:ext cx="4896544" cy="4536504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 rot="21312746">
            <a:off x="1828621" y="2708920"/>
            <a:ext cx="2023299" cy="612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4"/>
          <a:srcRect t="2" r="47819" b="37608"/>
          <a:stretch/>
        </p:blipFill>
        <p:spPr bwMode="auto">
          <a:xfrm rot="156351">
            <a:off x="814112" y="797371"/>
            <a:ext cx="6419635" cy="5888617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 rot="285898">
            <a:off x="4287653" y="2414710"/>
            <a:ext cx="1602363" cy="418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183553">
            <a:off x="5852495" y="3409346"/>
            <a:ext cx="1476453" cy="925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285898">
            <a:off x="4326807" y="2899493"/>
            <a:ext cx="1476453" cy="502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Проверка на упорядочение </a:t>
            </a:r>
            <a:r>
              <a:rPr lang="ru-RU" dirty="0" smtClean="0"/>
              <a:t>дат</a:t>
            </a:r>
            <a:r>
              <a:rPr lang="ru-RU" dirty="0"/>
              <a:t>.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Исследование нормальности распределения различными статистическими методами.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363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Предложенное решение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</a:t>
            </a:r>
            <a:r>
              <a:rPr lang="ru-RU" sz="2600" dirty="0" smtClean="0"/>
              <a:t>группах.</a:t>
            </a: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ООП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Поставленные </a:t>
            </a:r>
            <a:r>
              <a:rPr lang="ru-RU" dirty="0"/>
              <a:t>задачи были реализованы с использованием объектно-ориентированной модели (ООП) модели </a:t>
            </a:r>
            <a:r>
              <a:rPr lang="en-US" dirty="0"/>
              <a:t>S</a:t>
            </a:r>
            <a:r>
              <a:rPr lang="ru-RU" dirty="0"/>
              <a:t>4 языка </a:t>
            </a:r>
            <a:r>
              <a:rPr lang="en-US" dirty="0"/>
              <a:t>R</a:t>
            </a:r>
            <a:r>
              <a:rPr lang="ru-RU" dirty="0"/>
              <a:t>. Созданная логическая структура модели имеет три составляющих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Файлы</a:t>
            </a:r>
          </a:p>
          <a:p>
            <a:pPr lvl="0"/>
            <a:r>
              <a:rPr lang="ru-RU" dirty="0"/>
              <a:t>Колонки таблицы</a:t>
            </a:r>
          </a:p>
          <a:p>
            <a:pPr lvl="0"/>
            <a:r>
              <a:rPr lang="ru-RU" dirty="0"/>
              <a:t>Типы ошибок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73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Логическая структура файлов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2940"/>
              </p:ext>
            </p:extLst>
          </p:nvPr>
        </p:nvGraphicFramePr>
        <p:xfrm>
          <a:off x="1882108" y="1484784"/>
          <a:ext cx="5379784" cy="437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400858" imgH="5962637" progId="Visio.Drawing.15">
                  <p:embed/>
                </p:oleObj>
              </mc:Choice>
              <mc:Fallback>
                <p:oleObj name="Visio" r:id="rId3" imgW="7400858" imgH="596263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108" y="1484784"/>
                        <a:ext cx="5379784" cy="437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198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5032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Структура </a:t>
            </a:r>
            <a:r>
              <a:rPr lang="ru-RU" sz="1600" dirty="0"/>
              <a:t>данных таблицы, с которой работает библиотека, может состоять из четырех типов значений</a:t>
            </a:r>
            <a:r>
              <a:rPr lang="ru-RU" sz="1600" dirty="0" smtClean="0"/>
              <a:t>:</a:t>
            </a:r>
          </a:p>
          <a:p>
            <a:r>
              <a:rPr lang="ru-RU" sz="1600" dirty="0" smtClean="0"/>
              <a:t> Дата.</a:t>
            </a:r>
          </a:p>
          <a:p>
            <a:r>
              <a:rPr lang="ru-RU" sz="1600" dirty="0" smtClean="0"/>
              <a:t>Непрерывные значения.</a:t>
            </a:r>
          </a:p>
          <a:p>
            <a:r>
              <a:rPr lang="ru-RU" sz="1600" dirty="0" smtClean="0"/>
              <a:t>Дискретные значения.</a:t>
            </a:r>
          </a:p>
          <a:p>
            <a:r>
              <a:rPr lang="ru-RU" sz="1600" dirty="0"/>
              <a:t>К</a:t>
            </a:r>
            <a:r>
              <a:rPr lang="ru-RU" sz="1600" dirty="0" smtClean="0"/>
              <a:t>атегориальные.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виде дат </a:t>
            </a:r>
            <a:r>
              <a:rPr lang="ru-RU" sz="1600" dirty="0" smtClean="0"/>
              <a:t> может указываться </a:t>
            </a:r>
            <a:r>
              <a:rPr lang="ru-RU" sz="1600" dirty="0"/>
              <a:t>время измерения различных </a:t>
            </a:r>
            <a:r>
              <a:rPr lang="ru-RU" sz="1600" dirty="0" smtClean="0"/>
              <a:t>показателей пациента.</a:t>
            </a:r>
          </a:p>
          <a:p>
            <a:pPr marL="0" indent="0">
              <a:buNone/>
            </a:pPr>
            <a:r>
              <a:rPr lang="ru-RU" sz="1600" u="sng" dirty="0" smtClean="0"/>
              <a:t>Непрерывные </a:t>
            </a:r>
            <a:r>
              <a:rPr lang="ru-RU" sz="1600" u="sng" dirty="0"/>
              <a:t>переменные </a:t>
            </a:r>
            <a:r>
              <a:rPr lang="ru-RU" sz="1600" dirty="0"/>
              <a:t>могут принимать любые численные значения, </a:t>
            </a:r>
            <a:r>
              <a:rPr lang="ru-RU" sz="1600" dirty="0" smtClean="0"/>
              <a:t>которые естественным </a:t>
            </a:r>
            <a:r>
              <a:rPr lang="ru-RU" sz="1600" dirty="0"/>
              <a:t>образом упорядочены на числовой оси (например, рост, вес).</a:t>
            </a:r>
          </a:p>
          <a:p>
            <a:pPr marL="0" indent="0">
              <a:buNone/>
            </a:pPr>
            <a:r>
              <a:rPr lang="ru-RU" sz="1600" u="sng" dirty="0"/>
              <a:t>Дискретные переменные </a:t>
            </a:r>
            <a:r>
              <a:rPr lang="ru-RU" sz="1600" dirty="0"/>
              <a:t>могут принимать счётное множество упорядоченных значений, которые могут просто обозначать целочисленные данные или ранжировать данные по степени проявления на упорядоченной ранговой шкале (клиническая стадия опухоли, тяжесть состояния пациента).</a:t>
            </a:r>
          </a:p>
          <a:p>
            <a:pPr marL="0" indent="0">
              <a:buNone/>
            </a:pPr>
            <a:r>
              <a:rPr lang="ru-RU" sz="1600" u="sng" dirty="0"/>
              <a:t>Категориальные переменные </a:t>
            </a:r>
            <a:r>
              <a:rPr lang="ru-RU" sz="1600" dirty="0"/>
              <a:t>являются неупорядоченными и используются для качественной классификации (пол, цвет глаз, место жительства); в частности, они могут быть </a:t>
            </a:r>
            <a:r>
              <a:rPr lang="ru-RU" sz="1600" dirty="0" smtClean="0"/>
              <a:t>бинарными </a:t>
            </a:r>
            <a:r>
              <a:rPr lang="ru-RU" sz="1600" dirty="0"/>
              <a:t>и иметь категорические значения: 1/0, да/нет, имеется/отсутствует. </a:t>
            </a:r>
          </a:p>
        </p:txBody>
      </p:sp>
    </p:spTree>
    <p:extLst>
      <p:ext uri="{BB962C8B-B14F-4D97-AF65-F5344CB8AC3E}">
        <p14:creationId xmlns:p14="http://schemas.microsoft.com/office/powerpoint/2010/main" val="3262770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2338</TotalTime>
  <Words>934</Words>
  <Application>Microsoft Office PowerPoint</Application>
  <PresentationFormat>Экран (4:3)</PresentationFormat>
  <Paragraphs>119</Paragraphs>
  <Slides>20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Начальная</vt:lpstr>
      <vt:lpstr>Документ Microsoft Visio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Постановка проблемы</vt:lpstr>
      <vt:lpstr>Особенности статистического анализа</vt:lpstr>
      <vt:lpstr>Задачи</vt:lpstr>
      <vt:lpstr>Предложенное решение</vt:lpstr>
      <vt:lpstr>ООП модель</vt:lpstr>
      <vt:lpstr>Логическая структура файлов</vt:lpstr>
      <vt:lpstr>Структура входных данных</vt:lpstr>
      <vt:lpstr>Логическая структура входных данных</vt:lpstr>
      <vt:lpstr>Типы ошибок</vt:lpstr>
      <vt:lpstr>Опечатки</vt:lpstr>
      <vt:lpstr>Выбросы </vt:lpstr>
      <vt:lpstr>Логическая структура типов ошибок</vt:lpstr>
      <vt:lpstr>Генерация отчетов </vt:lpstr>
      <vt:lpstr>Генерация отчетов </vt:lpstr>
      <vt:lpstr>Генерация отчетов </vt:lpstr>
      <vt:lpstr>Заключение</vt:lpstr>
      <vt:lpstr>Спасибо за внимание! </vt:lpstr>
      <vt:lpstr>СОЗДАНИЕ БИБЛИОТЕКИ АЛГОРИТМОВ ДЛЯ СТАТИСТИЧЕСКОГО АНАЛИЗА ДАННЫХ КЛИНИЧЕСКИХ ИССЛЕДОВАНИЙ В ПАРАЛЛЕЛЬНЫХ ГРУППАХ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</dc:title>
  <dc:creator>Софья</dc:creator>
  <cp:lastModifiedBy>Софья</cp:lastModifiedBy>
  <cp:revision>151</cp:revision>
  <dcterms:modified xsi:type="dcterms:W3CDTF">2017-09-30T18:36:41Z</dcterms:modified>
</cp:coreProperties>
</file>