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61" r:id="rId4"/>
    <p:sldId id="274" r:id="rId5"/>
    <p:sldId id="264" r:id="rId6"/>
    <p:sldId id="273" r:id="rId7"/>
    <p:sldId id="267" r:id="rId8"/>
    <p:sldId id="258" r:id="rId9"/>
    <p:sldId id="269" r:id="rId10"/>
    <p:sldId id="270" r:id="rId11"/>
    <p:sldId id="268" r:id="rId12"/>
    <p:sldId id="265" r:id="rId13"/>
    <p:sldId id="266" r:id="rId14"/>
    <p:sldId id="262" r:id="rId15"/>
    <p:sldId id="257" r:id="rId16"/>
    <p:sldId id="26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офья" initials="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44" autoAdjust="0"/>
  </p:normalViewPr>
  <p:slideViewPr>
    <p:cSldViewPr>
      <p:cViewPr varScale="1">
        <p:scale>
          <a:sx n="90" d="100"/>
          <a:sy n="90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20T17:51:59.834" idx="1">
    <p:pos x="1839" y="1059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95F-F6E9-4931-A0EE-3648C055E45D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CB2D-3A89-4BC1-85BD-72E5E80D6D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9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7FAF-A460-4BC2-AC51-5ADCCFCF2422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50A87-9950-4549-A3B6-B08DF564A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2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3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протяжении своего развития медицинское сообщество всегда старалось найти более эффективные способы лечения и диагностики болезней. Первоначальные методы были неэффективны из-за применения метода проб и ошибок и интуитивных обобщений. Для решения этой проблемы в медицине сформировалась новая область – доказательная медицина.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9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Другой важной проблемой, является наличие выбросов.</a:t>
            </a:r>
          </a:p>
          <a:p>
            <a:r>
              <a:rPr lang="ru-RU" dirty="0" smtClean="0"/>
              <a:t>Почему - словами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50A87-9950-4549-A3B6-B08DF564A3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2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906" y="1340768"/>
            <a:ext cx="7292188" cy="1872208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n-lt"/>
                <a:cs typeface="Times New Roman" panose="02020603050405020304" pitchFamily="18" charset="0"/>
              </a:rPr>
              <a:t>СОЗДАНИЕ БИБЛИОТЕКИ АЛГОРИТМОВ ДЛЯ СТАТИСТИЧЕСКОГО АНАЛИЗА ДАННЫХ КЛИНИЧЕСКИХ ИССЛЕДОВАНИЙ В ПАРАЛЛЕЛЬНЫХ ГРУППАХ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8680"/>
            <a:ext cx="6400800" cy="432048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endParaRPr lang="ru-RU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3108" y="3857628"/>
            <a:ext cx="60486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к.ф.-м.н., </a:t>
            </a:r>
          </a:p>
          <a:p>
            <a:pPr algn="r"/>
            <a:r>
              <a:rPr lang="ru-RU" sz="1600" dirty="0">
                <a:cs typeface="Times New Roman" panose="02020603050405020304" pitchFamily="18" charset="0"/>
              </a:rPr>
              <a:t>Лукинов В.Л.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72132" y="5072074"/>
            <a:ext cx="2660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Студентка: Кошкарева С.В.                                                                                            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algn="r"/>
            <a:r>
              <a:rPr lang="ru-RU" sz="1600" dirty="0" smtClean="0">
                <a:cs typeface="Times New Roman" panose="02020603050405020304" pitchFamily="18" charset="0"/>
              </a:rPr>
              <a:t>Группа 14214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03348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Новосибирск</a:t>
            </a:r>
          </a:p>
          <a:p>
            <a:pPr algn="ctr"/>
            <a:r>
              <a:rPr lang="ru-RU" sz="1600" dirty="0" smtClean="0">
                <a:cs typeface="Times New Roman" panose="02020603050405020304" pitchFamily="18" charset="0"/>
              </a:rPr>
              <a:t>2017</a:t>
            </a:r>
            <a:endParaRPr lang="ru-RU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2216"/>
            <a:ext cx="9144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Видеофильм</a:t>
            </a:r>
            <a:r>
              <a:rPr lang="ru-RU" sz="3600" i="1" dirty="0" smtClean="0">
                <a:solidFill>
                  <a:srgbClr val="800000"/>
                </a:solidFill>
                <a:latin typeface="+mn-lt"/>
              </a:rPr>
              <a:t> </a:t>
            </a:r>
            <a:r>
              <a:rPr lang="ru-RU" sz="3600" dirty="0" smtClean="0">
                <a:solidFill>
                  <a:srgbClr val="800000"/>
                </a:solidFill>
                <a:latin typeface="+mn-lt"/>
              </a:rPr>
              <a:t>  </a:t>
            </a:r>
            <a:r>
              <a:rPr lang="en-US" sz="3600" dirty="0" smtClean="0">
                <a:solidFill>
                  <a:srgbClr val="800000"/>
                </a:solidFill>
                <a:latin typeface="+mn-lt"/>
              </a:rPr>
              <a:t/>
            </a:r>
            <a:br>
              <a:rPr lang="en-US" sz="3600" dirty="0" smtClean="0">
                <a:solidFill>
                  <a:srgbClr val="800000"/>
                </a:solidFill>
                <a:latin typeface="+mn-lt"/>
              </a:rPr>
            </a:b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(пятиконечная звезда с расширяющимися лучами, дефект в форме сферической каверны,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N= 21</a:t>
            </a:r>
            <a:r>
              <a:rPr lang="ru-RU" sz="22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</a:t>
            </a:r>
            <a:endParaRPr lang="ru-RU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29634" cy="990600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 smtClean="0">
                <a:latin typeface="+mn-lt"/>
              </a:rPr>
              <a:t>Диаграммы горения </a:t>
            </a:r>
            <a:r>
              <a:rPr lang="ru-RU" sz="2400" dirty="0" smtClean="0">
                <a:latin typeface="+mn-lt"/>
              </a:rPr>
              <a:t>– принятый  в </a:t>
            </a:r>
            <a:r>
              <a:rPr lang="ru-RU" sz="2400" dirty="0" smtClean="0">
                <a:solidFill>
                  <a:srgbClr val="7030A0"/>
                </a:solidFill>
                <a:latin typeface="+mn-lt"/>
              </a:rPr>
              <a:t>литературе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*</a:t>
            </a:r>
            <a:r>
              <a:rPr lang="ru-RU" sz="2400" dirty="0" smtClean="0">
                <a:latin typeface="+mn-lt"/>
              </a:rPr>
              <a:t> способ характеризации процесса газообразования при работе двигателя</a:t>
            </a:r>
            <a:endParaRPr lang="ru-RU" sz="2400" dirty="0"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9552" y="5013176"/>
            <a:ext cx="84296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а</a:t>
            </a:r>
            <a:r>
              <a:rPr lang="ru-RU" dirty="0" smtClean="0"/>
              <a:t> – </a:t>
            </a:r>
            <a:r>
              <a:rPr lang="ru-RU" dirty="0" err="1" smtClean="0"/>
              <a:t>бесканальный</a:t>
            </a:r>
            <a:r>
              <a:rPr lang="ru-RU" dirty="0" smtClean="0"/>
              <a:t> заряд, </a:t>
            </a:r>
            <a:r>
              <a:rPr lang="ru-RU" dirty="0" err="1" smtClean="0"/>
              <a:t>дегрессивное</a:t>
            </a:r>
            <a:r>
              <a:rPr lang="ru-RU" dirty="0" smtClean="0"/>
              <a:t> горение; </a:t>
            </a:r>
          </a:p>
          <a:p>
            <a:r>
              <a:rPr lang="ru-RU" i="1" dirty="0" smtClean="0"/>
              <a:t>б </a:t>
            </a:r>
            <a:r>
              <a:rPr lang="ru-RU" dirty="0" smtClean="0"/>
              <a:t>– одноканальный заряд, слабо </a:t>
            </a:r>
            <a:r>
              <a:rPr lang="ru-RU" dirty="0" err="1" smtClean="0"/>
              <a:t>дегрессивное</a:t>
            </a:r>
            <a:r>
              <a:rPr lang="ru-RU" dirty="0" smtClean="0"/>
              <a:t> горение;</a:t>
            </a:r>
          </a:p>
          <a:p>
            <a:r>
              <a:rPr lang="ru-RU" i="1" dirty="0" smtClean="0"/>
              <a:t>в </a:t>
            </a:r>
            <a:r>
              <a:rPr lang="ru-RU" dirty="0" smtClean="0"/>
              <a:t>– одноканальный заряд с бронировкой торцов, нейтральное горение; </a:t>
            </a:r>
          </a:p>
          <a:p>
            <a:r>
              <a:rPr lang="ru-RU" i="1" dirty="0" smtClean="0"/>
              <a:t>г</a:t>
            </a:r>
            <a:r>
              <a:rPr lang="ru-RU" dirty="0" smtClean="0"/>
              <a:t> – многоканальный заряд, прогрессивное горние. </a:t>
            </a:r>
          </a:p>
          <a:p>
            <a:endParaRPr lang="ru-RU" dirty="0" smtClean="0"/>
          </a:p>
          <a:p>
            <a:r>
              <a:rPr lang="ru-RU" sz="1600" b="1" dirty="0" smtClean="0">
                <a:solidFill>
                  <a:srgbClr val="7030A0"/>
                </a:solidFill>
              </a:rPr>
              <a:t>* </a:t>
            </a:r>
            <a:r>
              <a:rPr lang="ru-RU" sz="1600" b="1" dirty="0" err="1" smtClean="0">
                <a:solidFill>
                  <a:srgbClr val="7030A0"/>
                </a:solidFill>
              </a:rPr>
              <a:t>Поллард</a:t>
            </a:r>
            <a:r>
              <a:rPr lang="ru-RU" sz="1600" b="1" dirty="0" smtClean="0">
                <a:solidFill>
                  <a:srgbClr val="7030A0"/>
                </a:solidFill>
              </a:rPr>
              <a:t> Ф. Б. Вспомогательные системы ракетно-космической техники:— М.: Мир, 1970. </a:t>
            </a:r>
            <a:endParaRPr lang="ru-RU" sz="1600" b="1" dirty="0">
              <a:solidFill>
                <a:srgbClr val="7030A0"/>
              </a:solidFill>
            </a:endParaRPr>
          </a:p>
        </p:txBody>
      </p:sp>
      <p:pic>
        <p:nvPicPr>
          <p:cNvPr id="9" name="Рисунок 8" descr="Копия диаграммы горения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1440136"/>
            <a:ext cx="7286676" cy="34290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Сравнение расчетных кривых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V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) для зарядов с круглым и звездообразным каналом (при отсутствии дефекта)</a:t>
            </a:r>
            <a:endParaRPr lang="ru-RU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683568" y="1844824"/>
          <a:ext cx="5528050" cy="394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r:id="rId3" imgW="4153814" imgH="2895600" progId="">
                  <p:embed/>
                </p:oleObj>
              </mc:Choice>
              <mc:Fallback>
                <p:oleObj r:id="rId3" imgW="4153814" imgH="28956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67" t="9946" r="10400" b="9946"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5528050" cy="3943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43808" y="5805264"/>
            <a:ext cx="1489075" cy="276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Объем,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(см^3)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1520" y="2852936"/>
            <a:ext cx="428625" cy="1490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Площадь,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(см^2)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7657" y="2060848"/>
            <a:ext cx="30963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Звезда с расширяющимися лучами.</a:t>
            </a:r>
          </a:p>
          <a:p>
            <a:r>
              <a:rPr lang="ru-RU" sz="1600" dirty="0" smtClean="0"/>
              <a:t> Размерность клеточного пространства </a:t>
            </a:r>
            <a:r>
              <a:rPr lang="en-US" sz="1600" dirty="0" smtClean="0"/>
              <a:t>N</a:t>
            </a:r>
            <a:r>
              <a:rPr lang="ru-RU" sz="1600" dirty="0" smtClean="0"/>
              <a:t> = 29. </a:t>
            </a:r>
          </a:p>
          <a:p>
            <a:r>
              <a:rPr lang="ru-RU" sz="1600" i="1" dirty="0" smtClean="0"/>
              <a:t>Кривая 3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круглым каналом; </a:t>
            </a:r>
          </a:p>
          <a:p>
            <a:r>
              <a:rPr lang="ru-RU" sz="1600" i="1" dirty="0" smtClean="0"/>
              <a:t>кривая 5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</a:t>
            </a:r>
            <a:r>
              <a:rPr lang="ru-RU" sz="1600" dirty="0" err="1" smtClean="0"/>
              <a:t>трехлучевой</a:t>
            </a:r>
            <a:r>
              <a:rPr lang="ru-RU" sz="1600" dirty="0" smtClean="0"/>
              <a:t> звезды; </a:t>
            </a:r>
            <a:r>
              <a:rPr lang="ru-RU" sz="1600" i="1" dirty="0" smtClean="0"/>
              <a:t>кривая 6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пятилучевой звезды; к</a:t>
            </a:r>
            <a:r>
              <a:rPr lang="ru-RU" sz="1600" i="1" dirty="0" smtClean="0"/>
              <a:t>ривая 7</a:t>
            </a:r>
            <a:r>
              <a:rPr lang="ru-RU" sz="1600" dirty="0" smtClean="0"/>
              <a:t> </a:t>
            </a:r>
            <a:r>
              <a:rPr lang="ru-RU" sz="1600" b="1" dirty="0" smtClean="0"/>
              <a:t>—</a:t>
            </a:r>
            <a:r>
              <a:rPr lang="ru-RU" sz="1600" dirty="0" smtClean="0"/>
              <a:t> заряд с каналом в форме </a:t>
            </a:r>
            <a:r>
              <a:rPr lang="ru-RU" sz="1600" dirty="0" err="1" smtClean="0"/>
              <a:t>семилучевой</a:t>
            </a:r>
            <a:r>
              <a:rPr lang="ru-RU" sz="1600" dirty="0" smtClean="0"/>
              <a:t> звезды.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Влияние формы лучей звезды на расчетную зависимость 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S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+mn-lt"/>
              </a:rPr>
              <a:t>V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) на примере заряда с каналом в форме </a:t>
            </a:r>
            <a:r>
              <a:rPr lang="ru-RU" sz="2400" dirty="0" err="1" smtClean="0">
                <a:solidFill>
                  <a:srgbClr val="800000"/>
                </a:solidFill>
                <a:latin typeface="+mn-lt"/>
              </a:rPr>
              <a:t>семилучевой</a:t>
            </a:r>
            <a:r>
              <a:rPr lang="ru-RU" sz="2400" dirty="0" smtClean="0">
                <a:solidFill>
                  <a:srgbClr val="800000"/>
                </a:solidFill>
                <a:latin typeface="+mn-lt"/>
              </a:rPr>
              <a:t> звезды</a:t>
            </a:r>
            <a:endParaRPr lang="ru-RU" sz="240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899592" y="1507209"/>
          <a:ext cx="5040560" cy="404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r:id="rId3" imgW="4153814" imgH="2895600" progId="">
                  <p:embed/>
                </p:oleObj>
              </mc:Choice>
              <mc:Fallback>
                <p:oleObj r:id="rId3" imgW="4153814" imgH="28956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267" r="10400" b="9946"/>
                      <a:stretch>
                        <a:fillRect/>
                      </a:stretch>
                    </p:blipFill>
                    <p:spPr bwMode="auto">
                      <a:xfrm>
                        <a:off x="899592" y="1507209"/>
                        <a:ext cx="5040560" cy="4042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83768" y="5589240"/>
            <a:ext cx="1489075" cy="32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Объем,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  <a:r>
              <a:rPr kumimoji="0" 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(см^3)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8596" y="2928934"/>
            <a:ext cx="428625" cy="148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Площадь,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(см^2)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2348880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Размерность клеточного пространства </a:t>
            </a:r>
            <a:r>
              <a:rPr lang="en-US" dirty="0" smtClean="0"/>
              <a:t>N</a:t>
            </a:r>
            <a:r>
              <a:rPr lang="ru-RU" dirty="0" smtClean="0"/>
              <a:t> = 29; </a:t>
            </a:r>
            <a:r>
              <a:rPr lang="ru-RU" i="1" dirty="0" smtClean="0"/>
              <a:t>кривая 7</a:t>
            </a:r>
            <a:r>
              <a:rPr lang="ru-RU" dirty="0" smtClean="0"/>
              <a:t> — звезда с расширяющимися лучами; </a:t>
            </a:r>
          </a:p>
          <a:p>
            <a:r>
              <a:rPr lang="ru-RU" i="1" dirty="0" smtClean="0"/>
              <a:t>кривая 11</a:t>
            </a:r>
            <a:r>
              <a:rPr lang="ru-RU" dirty="0" smtClean="0"/>
              <a:t> — звезда с сужающимися лучами.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Заключение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43312"/>
          </a:xfrm>
        </p:spPr>
        <p:txBody>
          <a:bodyPr>
            <a:noAutofit/>
          </a:bodyPr>
          <a:lstStyle/>
          <a:p>
            <a:r>
              <a:rPr lang="ru-RU" sz="2400" dirty="0"/>
              <a:t>Разработанная библиотека решает проблему подготовки входных данных для статистического анализа в автоматическом режиме. Библиотека сводит к минимуму затраченное на это время, а также позволяет биостатистикам в удобной форме анализировать данные исследования. </a:t>
            </a:r>
            <a:r>
              <a:rPr lang="ru-RU" sz="2400" dirty="0"/>
              <a:t> </a:t>
            </a:r>
            <a:r>
              <a:rPr lang="ru-RU" sz="2400" dirty="0"/>
              <a:t> </a:t>
            </a:r>
            <a:endParaRPr lang="ru-RU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i="1" dirty="0" smtClean="0">
                <a:solidFill>
                  <a:srgbClr val="800000"/>
                </a:solidFill>
                <a:latin typeface="+mn-lt"/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Задачи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7937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Выявление пропущенных значений (незаполненных полей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pPr lvl="0"/>
            <a:r>
              <a:rPr lang="ru-RU" dirty="0"/>
              <a:t>Поиск опечаток</a:t>
            </a:r>
            <a:r>
              <a:rPr lang="ru-RU" dirty="0" smtClean="0"/>
              <a:t>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Поиск «выдающихся значений» или «выбросов</a:t>
            </a:r>
            <a:r>
              <a:rPr lang="ru-RU" dirty="0" smtClean="0"/>
              <a:t>».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Проверка на упорядочение дат</a:t>
            </a:r>
            <a:r>
              <a:rPr lang="ru-RU" dirty="0" smtClean="0"/>
              <a:t>;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Исследование нормальности распределения различными статистическими </a:t>
            </a:r>
            <a:r>
              <a:rPr lang="ru-RU" dirty="0"/>
              <a:t>методами.</a:t>
            </a:r>
            <a:endParaRPr lang="ru-RU" dirty="0"/>
          </a:p>
          <a:p>
            <a:endParaRPr lang="ru-RU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i="1" dirty="0">
                <a:solidFill>
                  <a:srgbClr val="800000"/>
                </a:solidFill>
                <a:latin typeface="+mn-lt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Современная медицина использует доказательный </a:t>
            </a:r>
            <a:r>
              <a:rPr lang="ru-RU" dirty="0"/>
              <a:t>подход </a:t>
            </a:r>
            <a:r>
              <a:rPr lang="ru-RU" dirty="0" smtClean="0"/>
              <a:t>в </a:t>
            </a:r>
            <a:r>
              <a:rPr lang="ru-RU" dirty="0"/>
              <a:t>медицинской </a:t>
            </a:r>
            <a:r>
              <a:rPr lang="ru-RU" dirty="0" smtClean="0"/>
              <a:t>практике.</a:t>
            </a:r>
          </a:p>
          <a:p>
            <a:endParaRPr lang="ru-RU" dirty="0" smtClean="0"/>
          </a:p>
          <a:p>
            <a:r>
              <a:rPr lang="ru-RU" dirty="0" smtClean="0"/>
              <a:t>Доказательный подход означает, что </a:t>
            </a:r>
            <a:r>
              <a:rPr lang="ru-RU" dirty="0"/>
              <a:t>каждое решение, </a:t>
            </a:r>
            <a:r>
              <a:rPr lang="ru-RU" dirty="0" smtClean="0"/>
              <a:t>по </a:t>
            </a:r>
            <a:r>
              <a:rPr lang="ru-RU" dirty="0"/>
              <a:t>выбору метода лечения, должно иметь научное обоснование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Научное обоснование базируется на </a:t>
            </a:r>
            <a:r>
              <a:rPr lang="ru-RU" dirty="0"/>
              <a:t>данных, полученных в ходе четко спланированного и документированного исследования, использующего методы статистического анализа.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ru-RU" sz="4000" i="1" dirty="0">
                <a:solidFill>
                  <a:srgbClr val="800000"/>
                </a:solidFill>
              </a:rPr>
              <a:t>Актуальность работы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8153400" cy="4495800"/>
          </a:xfrm>
        </p:spPr>
        <p:txBody>
          <a:bodyPr>
            <a:noAutofit/>
          </a:bodyPr>
          <a:lstStyle/>
          <a:p>
            <a:r>
              <a:rPr lang="ru-RU" dirty="0" err="1"/>
              <a:t>Биомедики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данный момент выполнение </a:t>
            </a:r>
            <a:r>
              <a:rPr lang="ru-RU" dirty="0"/>
              <a:t>процедур </a:t>
            </a:r>
            <a:r>
              <a:rPr lang="ru-RU" dirty="0" smtClean="0"/>
              <a:t>поиска ошибок во входных данных происходит </a:t>
            </a:r>
            <a:r>
              <a:rPr lang="ru-RU" dirty="0"/>
              <a:t>в ручном режиме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Ручной поиск является </a:t>
            </a:r>
            <a:r>
              <a:rPr lang="ru-RU" dirty="0"/>
              <a:t>неэффективным из-за невнимательности проверяющего человека.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таком подходе </a:t>
            </a:r>
            <a:r>
              <a:rPr lang="ru-RU" dirty="0" smtClean="0"/>
              <a:t>невозможно </a:t>
            </a:r>
            <a:r>
              <a:rPr lang="ru-RU" dirty="0"/>
              <a:t>обработать большой объем данных за разумное время.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Трудности ?</a:t>
            </a:r>
            <a:r>
              <a:rPr lang="ru-RU" sz="4000" dirty="0" smtClean="0"/>
              <a:t>Статистический </a:t>
            </a:r>
            <a:r>
              <a:rPr lang="ru-RU" sz="4000" dirty="0"/>
              <a:t>анализ </a:t>
            </a:r>
            <a:r>
              <a:rPr lang="ru-RU" sz="4000" dirty="0" smtClean="0"/>
              <a:t>?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32216"/>
          </a:xfrm>
        </p:spPr>
        <p:txBody>
          <a:bodyPr>
            <a:normAutofit/>
          </a:bodyPr>
          <a:lstStyle/>
          <a:p>
            <a:r>
              <a:rPr lang="ru-RU" dirty="0" smtClean="0"/>
              <a:t>Опечатки </a:t>
            </a:r>
            <a:r>
              <a:rPr lang="ru-RU" dirty="0"/>
              <a:t>и пропуски отдельных значений в данных исследований являются постоянной проблемой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Другой </a:t>
            </a:r>
            <a:r>
              <a:rPr lang="ru-RU" dirty="0"/>
              <a:t>важной </a:t>
            </a:r>
            <a:r>
              <a:rPr lang="ru-RU" dirty="0" smtClean="0"/>
              <a:t>проблемой, является </a:t>
            </a:r>
            <a:r>
              <a:rPr lang="ru-RU" dirty="0"/>
              <a:t>наличие выбросов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нормальности распределения данных влияет на выбор статистического метода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Сортировку дат???</a:t>
            </a:r>
            <a:endParaRPr lang="ru-RU" dirty="0"/>
          </a:p>
          <a:p>
            <a:endParaRPr lang="ru-RU" dirty="0"/>
          </a:p>
          <a:p>
            <a:r>
              <a:rPr lang="ru-RU" u="sng" dirty="0"/>
              <a:t>Решение: </a:t>
            </a:r>
            <a:r>
              <a:rPr lang="ru-RU" dirty="0"/>
              <a:t> Проверка начальных данных на валидность перед проведением статистического анализа.</a:t>
            </a:r>
          </a:p>
          <a:p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03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i="1" dirty="0">
                <a:solidFill>
                  <a:srgbClr val="800000"/>
                </a:solidFill>
                <a:latin typeface="+mn-lt"/>
              </a:rPr>
              <a:t>Решение проблемы</a:t>
            </a:r>
            <a:endParaRPr lang="ru-RU" sz="36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84784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/>
              <a:t>Создание библиотеки алгоритмов для статистического анализа данных клинических исследований в параллельных группах </a:t>
            </a:r>
            <a:r>
              <a:rPr lang="ru-RU" sz="2600" dirty="0"/>
              <a:t>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ru-RU" sz="26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ru-RU" sz="2600" dirty="0" smtClean="0"/>
              <a:t>Программная </a:t>
            </a:r>
            <a:r>
              <a:rPr lang="ru-RU" sz="2600" dirty="0"/>
              <a:t>проверка существенно ускорит дальнейший анализ, а так же окажется более эффективной по сравнению с проверкой, выполняемой в ручном режиме.</a:t>
            </a:r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Ø"/>
            </a:pPr>
            <a:endParaRPr lang="ru-RU" sz="2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Опечатки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u="sng" dirty="0"/>
              <a:t>Опечатки</a:t>
            </a:r>
            <a:r>
              <a:rPr lang="ru-RU" i="1" dirty="0"/>
              <a:t> </a:t>
            </a:r>
            <a:r>
              <a:rPr lang="ru-RU" dirty="0"/>
              <a:t>– это некорректно введенные пользователем данные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Примером </a:t>
            </a:r>
            <a:r>
              <a:rPr lang="ru-RU" dirty="0"/>
              <a:t>опечаток может служить:</a:t>
            </a:r>
          </a:p>
          <a:p>
            <a:pPr lvl="0"/>
            <a:r>
              <a:rPr lang="ru-RU" dirty="0"/>
              <a:t>Наличие букв в числовых данных</a:t>
            </a:r>
            <a:r>
              <a:rPr lang="ru-RU" dirty="0" smtClean="0"/>
              <a:t>; </a:t>
            </a:r>
            <a:r>
              <a:rPr lang="ru-RU" b="1" dirty="0" smtClean="0"/>
              <a:t>пример</a:t>
            </a:r>
            <a:endParaRPr lang="ru-RU" b="1" dirty="0"/>
          </a:p>
          <a:p>
            <a:pPr lvl="0"/>
            <a:r>
              <a:rPr lang="ru-RU" dirty="0"/>
              <a:t>Неправильные разделители между числами в датах</a:t>
            </a:r>
            <a:r>
              <a:rPr lang="ru-RU" dirty="0" smtClean="0"/>
              <a:t>; </a:t>
            </a:r>
            <a:r>
              <a:rPr lang="ru-RU" b="1" dirty="0"/>
              <a:t>пример</a:t>
            </a:r>
            <a:endParaRPr lang="ru-RU" dirty="0"/>
          </a:p>
          <a:p>
            <a:pPr lvl="0"/>
            <a:r>
              <a:rPr lang="ru-RU" dirty="0"/>
              <a:t>Лишние пробелы в записи десятичных дробей</a:t>
            </a:r>
            <a:r>
              <a:rPr lang="ru-RU" dirty="0" smtClean="0"/>
              <a:t>. </a:t>
            </a:r>
            <a:r>
              <a:rPr lang="ru-RU" b="1" dirty="0" smtClean="0"/>
              <a:t>Пример</a:t>
            </a:r>
          </a:p>
          <a:p>
            <a:pPr lvl="0"/>
            <a:endParaRPr lang="ru-RU" b="1" dirty="0"/>
          </a:p>
          <a:p>
            <a:pPr lvl="0"/>
            <a:r>
              <a:rPr lang="ru-RU" b="1" dirty="0" err="1" smtClean="0"/>
              <a:t>Скрин</a:t>
            </a:r>
            <a:r>
              <a:rPr lang="ru-RU" b="1" dirty="0" smtClean="0"/>
              <a:t> с </a:t>
            </a:r>
            <a:r>
              <a:rPr lang="ru-RU" b="1" dirty="0" err="1" smtClean="0"/>
              <a:t>диплома:результаты</a:t>
            </a:r>
            <a:r>
              <a:rPr lang="ru-RU" b="1" dirty="0" smtClean="0"/>
              <a:t> </a:t>
            </a:r>
            <a:br>
              <a:rPr lang="ru-RU" b="1" dirty="0" smtClean="0"/>
            </a:br>
            <a:endParaRPr lang="ru-RU" dirty="0"/>
          </a:p>
          <a:p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389">
            <a:off x="8652410" y="2359218"/>
            <a:ext cx="429167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754" y="4797152"/>
            <a:ext cx="2470492" cy="11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837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Формы канала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643446"/>
            <a:ext cx="276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Трёхлучевая</a:t>
            </a:r>
            <a:r>
              <a:rPr lang="ru-RU" dirty="0" smtClean="0"/>
              <a:t> звезда с</a:t>
            </a:r>
          </a:p>
          <a:p>
            <a:pPr algn="ctr"/>
            <a:r>
              <a:rPr lang="ru-RU" dirty="0" smtClean="0"/>
              <a:t>расширяющимися лучами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43636" y="4786322"/>
            <a:ext cx="2534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Семиконечная</a:t>
            </a:r>
            <a:r>
              <a:rPr lang="ru-RU" dirty="0" smtClean="0"/>
              <a:t> звезда с </a:t>
            </a:r>
          </a:p>
          <a:p>
            <a:r>
              <a:rPr lang="ru-RU" dirty="0" smtClean="0"/>
              <a:t>сужающимися лучами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71934" y="4786322"/>
            <a:ext cx="61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Круг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1" y="2145454"/>
            <a:ext cx="2500329" cy="241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857364"/>
            <a:ext cx="3000396" cy="280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928802"/>
            <a:ext cx="285733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latin typeface="+mn-lt"/>
              </a:rPr>
              <a:t>Входные и выходные данные</a:t>
            </a:r>
            <a:endParaRPr lang="ru-RU" sz="4000" i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388894" cy="1512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i="1" dirty="0" smtClean="0">
                <a:solidFill>
                  <a:srgbClr val="7030A0"/>
                </a:solidFill>
              </a:rPr>
              <a:t>Входные данные: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размерности клеточного пространства (меню).</a:t>
            </a:r>
          </a:p>
          <a:p>
            <a:pPr>
              <a:buFont typeface="Wingdings 3" pitchFamily="18" charset="2"/>
              <a:buChar char=""/>
            </a:pPr>
            <a:r>
              <a:rPr lang="ru-RU" sz="2000" dirty="0" smtClean="0"/>
              <a:t>Задание формы канала (меню).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области воспламенения (меню).</a:t>
            </a:r>
          </a:p>
          <a:p>
            <a:pPr>
              <a:buFont typeface="Wingdings 3" pitchFamily="18" charset="2"/>
              <a:buChar char="}"/>
            </a:pPr>
            <a:r>
              <a:rPr lang="ru-RU" sz="2000" dirty="0" smtClean="0"/>
              <a:t>Задание  параметров дефекта (файл). </a:t>
            </a:r>
            <a:endParaRPr lang="ru-RU" sz="2000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3357554" y="4143380"/>
            <a:ext cx="5255496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Выходные данные:</a:t>
            </a:r>
          </a:p>
          <a:p>
            <a:pPr marL="320040" indent="-320040">
              <a:spcBef>
                <a:spcPts val="700"/>
              </a:spcBef>
              <a:buClr>
                <a:schemeClr val="accent1"/>
              </a:buClr>
              <a:buSzPct val="76000"/>
              <a:buFont typeface="Wingdings 3" pitchFamily="18" charset="2"/>
              <a:buChar char="}"/>
              <a:defRPr/>
            </a:pPr>
            <a:r>
              <a:rPr lang="ru-RU" sz="2000" dirty="0" smtClean="0"/>
              <a:t>Собственно 3</a:t>
            </a:r>
            <a:r>
              <a:rPr lang="en-US" sz="2000" dirty="0" smtClean="0"/>
              <a:t>D</a:t>
            </a:r>
            <a:r>
              <a:rPr lang="ru-RU" sz="2000" dirty="0" smtClean="0"/>
              <a:t>-визуализация.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itchFamily="18" charset="2"/>
              <a:buChar char="}"/>
              <a:tabLst/>
              <a:defRPr/>
            </a:pPr>
            <a:r>
              <a:rPr lang="ru-RU" sz="2000" noProof="0" dirty="0" smtClean="0"/>
              <a:t>В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идеофайл с записью распространения волны горения.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itchFamily="18" charset="2"/>
              <a:buChar char="}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Текстовый файл-таблица результатов.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i="1" dirty="0" smtClean="0">
                <a:solidFill>
                  <a:srgbClr val="800000"/>
                </a:solidFill>
                <a:latin typeface="+mn-lt"/>
              </a:rPr>
              <a:t>Вид приложения в процессе счёта</a:t>
            </a:r>
            <a:endParaRPr lang="ru-RU" sz="4000" i="1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 descr="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52" y="1428736"/>
            <a:ext cx="6929486" cy="47149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1981</TotalTime>
  <Words>654</Words>
  <Application>Microsoft Office PowerPoint</Application>
  <PresentationFormat>Экран (4:3)</PresentationFormat>
  <Paragraphs>97</Paragraphs>
  <Slides>16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Начальная</vt:lpstr>
      <vt:lpstr>СОЗДАНИЕ БИБЛИОТЕКИ АЛГОРИТМОВ ДЛЯ СТАТИСТИЧЕСКОГО АНАЛИЗА ДАННЫХ КЛИНИЧЕСКИХ ИССЛЕДОВАНИЙ В ПАРАЛЛЕЛЬНЫХ ГРУППАХ</vt:lpstr>
      <vt:lpstr>Введение</vt:lpstr>
      <vt:lpstr>Актуальность работы</vt:lpstr>
      <vt:lpstr>Трудности ?Статистический анализ ?</vt:lpstr>
      <vt:lpstr>Решение проблемы</vt:lpstr>
      <vt:lpstr>Опечатки</vt:lpstr>
      <vt:lpstr>Формы канала</vt:lpstr>
      <vt:lpstr>Входные и выходные данные</vt:lpstr>
      <vt:lpstr>Вид приложения в процессе счёта</vt:lpstr>
      <vt:lpstr>Видеофильм    (пятиконечная звезда с расширяющимися лучами, дефект в форме сферической каверны, N= 21) </vt:lpstr>
      <vt:lpstr>Диаграммы горения – принятый  в литературе* способ характеризации процесса газообразования при работе двигателя</vt:lpstr>
      <vt:lpstr>Сравнение расчетных кривых S(V) для зарядов с круглым и звездообразным каналом (при отсутствии дефекта)</vt:lpstr>
      <vt:lpstr>Влияние формы лучей звезды на расчетную зависимость S(V) на примере заряда с каналом в форме семилучевой звезды</vt:lpstr>
      <vt:lpstr>Заключение</vt:lpstr>
      <vt:lpstr>Спасибо за внимание! </vt:lpstr>
      <vt:lpstr>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 «3D-ВИЗУАЛИЗАЦИЯ ПРОЦЕССА ГОРЕНИЯ ЗАРЯДА СЛОЖНОЙ ФОРМЫ» </dc:title>
  <cp:lastModifiedBy>Софья</cp:lastModifiedBy>
  <cp:revision>123</cp:revision>
  <dcterms:modified xsi:type="dcterms:W3CDTF">2017-09-21T03:49:55Z</dcterms:modified>
</cp:coreProperties>
</file>