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1" r:id="rId3"/>
    <p:sldId id="274" r:id="rId4"/>
    <p:sldId id="261" r:id="rId5"/>
    <p:sldId id="264" r:id="rId6"/>
    <p:sldId id="283" r:id="rId7"/>
    <p:sldId id="284" r:id="rId8"/>
    <p:sldId id="286" r:id="rId9"/>
    <p:sldId id="287" r:id="rId10"/>
    <p:sldId id="288" r:id="rId11"/>
    <p:sldId id="273" r:id="rId12"/>
    <p:sldId id="290" r:id="rId13"/>
    <p:sldId id="291" r:id="rId14"/>
    <p:sldId id="275" r:id="rId15"/>
    <p:sldId id="289" r:id="rId16"/>
    <p:sldId id="285" r:id="rId17"/>
    <p:sldId id="278" r:id="rId18"/>
    <p:sldId id="280" r:id="rId19"/>
    <p:sldId id="281" r:id="rId20"/>
    <p:sldId id="292" r:id="rId21"/>
    <p:sldId id="262" r:id="rId22"/>
    <p:sldId id="257" r:id="rId23"/>
    <p:sldId id="282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Софья" initials="С" lastIdx="3" clrIdx="0"/>
  <p:cmAuthor id="1" name="Dima" initials="D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634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44" autoAdjust="0"/>
  </p:normalViewPr>
  <p:slideViewPr>
    <p:cSldViewPr>
      <p:cViewPr>
        <p:scale>
          <a:sx n="100" d="100"/>
          <a:sy n="100" d="100"/>
        </p:scale>
        <p:origin x="-558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2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iploma\r_project\su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sum!$A$4</c:f>
              <c:strCache>
                <c:ptCount val="1"/>
                <c:pt idx="0">
                  <c:v>пол</c:v>
                </c:pt>
              </c:strCache>
            </c:strRef>
          </c:tx>
          <c:invertIfNegative val="0"/>
          <c:cat>
            <c:strRef>
              <c:f>sum!$A$5:$H$5</c:f>
              <c:strCache>
                <c:ptCount val="8"/>
                <c:pt idx="0">
                  <c:v>0</c:v>
                </c:pt>
                <c:pt idx="1">
                  <c:v>1</c:v>
                </c:pt>
                <c:pt idx="2">
                  <c:v>Ж</c:v>
                </c:pt>
                <c:pt idx="3">
                  <c:v>жен</c:v>
                </c:pt>
                <c:pt idx="4">
                  <c:v>женщина</c:v>
                </c:pt>
                <c:pt idx="5">
                  <c:v>М</c:v>
                </c:pt>
                <c:pt idx="6">
                  <c:v>муж</c:v>
                </c:pt>
                <c:pt idx="7">
                  <c:v>мужчина</c:v>
                </c:pt>
              </c:strCache>
            </c:strRef>
          </c:cat>
          <c:val>
            <c:numRef>
              <c:f>sum!$A$6:$H$6</c:f>
              <c:numCache>
                <c:formatCode>General</c:formatCode>
                <c:ptCount val="8"/>
                <c:pt idx="0">
                  <c:v>12</c:v>
                </c:pt>
                <c:pt idx="1">
                  <c:v>60</c:v>
                </c:pt>
                <c:pt idx="2">
                  <c:v>9</c:v>
                </c:pt>
                <c:pt idx="3">
                  <c:v>1</c:v>
                </c:pt>
                <c:pt idx="4">
                  <c:v>1</c:v>
                </c:pt>
                <c:pt idx="5">
                  <c:v>38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395392"/>
        <c:axId val="26917888"/>
      </c:barChart>
      <c:catAx>
        <c:axId val="263953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6917888"/>
        <c:crosses val="autoZero"/>
        <c:auto val="1"/>
        <c:lblAlgn val="ctr"/>
        <c:lblOffset val="100"/>
        <c:noMultiLvlLbl val="0"/>
      </c:catAx>
      <c:valAx>
        <c:axId val="26917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3953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bg1"/>
    </a:solidFill>
    <a:ln w="19050">
      <a:solidFill>
        <a:schemeClr val="accent1"/>
      </a:solidFill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1A95F-F6E9-4931-A0EE-3648C055E45D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6CB2D-3A89-4BC1-85BD-72E5E80D6D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591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A7FAF-A460-4BC2-AC51-5ADCCFCF2422}" type="datetimeFigureOut">
              <a:rPr lang="ru-RU" smtClean="0"/>
              <a:t>03.10.2017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50A87-9950-4549-A3B6-B08DF564A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72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A87-9950-4549-A3B6-B08DF564A38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63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протяжении своего развития медицинское сообщество всегда старалось найти более эффективные способы лечения и диагностики болезней. Первоначальные методы были неэффективны из-за применения метода проб и ошибок и интуитивных обобщений. Для решения этой проблемы в медицине сформировалась новая область – доказательная медицина.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A87-9950-4549-A3B6-B08DF564A3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490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Другой важной проблемой, является наличие выбросов.</a:t>
            </a:r>
          </a:p>
          <a:p>
            <a:r>
              <a:rPr lang="ru-RU" dirty="0" smtClean="0"/>
              <a:t>Почему - словами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A87-9950-4549-A3B6-B08DF564A38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023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A87-9950-4549-A3B6-B08DF564A3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698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Опечатки – это некорректно введенные пользователем данные. Примером опечаток может служить: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Данные, не входящие в допустимый набор значений.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Наличие букв в числовых данных;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Неправильные разделители между числами в записи дат;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Лишние пробелы в записи десятичных дробей.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рис. 3 изображена блок-схема алгоритма поиска опечаток для данных, имеющих набор определенных допустимых значений. Такие значения могут содержать, к примеру, записи и тяжести состояния пациента (только значения «удовлетворительное», «средней тяжести», «тяжёлое», «крайне тяжёлое»).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Остальные виды опечаток определяются с помощью шаблонов, заданных регулярными выражениями.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A87-9950-4549-A3B6-B08DF564A38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073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A87-9950-4549-A3B6-B08DF564A38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63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106E36-FD25-4E2D-B0AA-010F637433A0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03.10.2017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5906" y="1340768"/>
            <a:ext cx="7292188" cy="1872208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latin typeface="+mn-lt"/>
                <a:cs typeface="Times New Roman" panose="02020603050405020304" pitchFamily="18" charset="0"/>
              </a:rPr>
              <a:t>СОЗДАНИЕ БИБЛИОТЕКИ АЛГОРИТМОВ ДЛЯ СТАТИСТИЧЕСКОГО АНАЛИЗА ДАННЫХ КЛИНИЧЕСКИХ ИССЛЕДОВАНИЙ В ПАРАЛЛЕЛЬНЫХ ГРУППАХ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48680"/>
            <a:ext cx="6400800" cy="432048"/>
          </a:xfrm>
        </p:spPr>
        <p:txBody>
          <a:bodyPr>
            <a:normAutofit/>
          </a:bodyPr>
          <a:lstStyle/>
          <a:p>
            <a:pPr algn="ctr"/>
            <a:r>
              <a:rPr lang="ru-RU" sz="1400" b="1" dirty="0">
                <a:latin typeface="+mn-lt"/>
                <a:cs typeface="Times New Roman" panose="02020603050405020304" pitchFamily="18" charset="0"/>
              </a:rPr>
              <a:t>ВЫПУСКНАЯ КВАЛИФИКАЦИОННАЯ РАБОТА БАКАЛАВРА</a:t>
            </a:r>
            <a:endParaRPr lang="ru-RU" sz="1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3108" y="3857628"/>
            <a:ext cx="60486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Научный руководитель:</a:t>
            </a:r>
          </a:p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к.ф.-м.н., </a:t>
            </a:r>
          </a:p>
          <a:p>
            <a:pPr algn="r"/>
            <a:r>
              <a:rPr lang="ru-RU" sz="1600" dirty="0">
                <a:cs typeface="Times New Roman" panose="02020603050405020304" pitchFamily="18" charset="0"/>
              </a:rPr>
              <a:t>Лукинов В.Л.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72132" y="5072074"/>
            <a:ext cx="26603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Студентка: Кошкарева С.В.                                                                                             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Группа 14214</a:t>
            </a:r>
            <a:endParaRPr lang="ru-RU" sz="1600" dirty="0"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86000" y="603348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Новосибирск</a:t>
            </a:r>
          </a:p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2017</a:t>
            </a:r>
            <a:endParaRPr lang="ru-RU" sz="16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i="1" dirty="0">
                <a:solidFill>
                  <a:srgbClr val="800000"/>
                </a:solidFill>
                <a:latin typeface="+mn-lt"/>
              </a:rPr>
              <a:t>Типы ошибок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229600" cy="49377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Процесс </a:t>
            </a:r>
            <a:r>
              <a:rPr lang="ru-RU" dirty="0" smtClean="0"/>
              <a:t>проверки входных исследовательских  </a:t>
            </a:r>
            <a:r>
              <a:rPr lang="ru-RU" dirty="0"/>
              <a:t>данных должен выявлять следующие типы ошибок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pPr lvl="0"/>
            <a:r>
              <a:rPr lang="ru-RU" dirty="0" smtClean="0"/>
              <a:t>опечатки</a:t>
            </a:r>
            <a:r>
              <a:rPr lang="ru-RU" dirty="0"/>
              <a:t>;</a:t>
            </a:r>
            <a:endParaRPr lang="ru-RU" dirty="0" smtClean="0"/>
          </a:p>
          <a:p>
            <a:pPr lvl="0"/>
            <a:endParaRPr lang="ru-RU" dirty="0"/>
          </a:p>
          <a:p>
            <a:pPr lvl="0"/>
            <a:r>
              <a:rPr lang="ru-RU" dirty="0" smtClean="0"/>
              <a:t>неупорядоченные даты</a:t>
            </a:r>
            <a:r>
              <a:rPr lang="ru-RU" dirty="0"/>
              <a:t>;</a:t>
            </a:r>
            <a:endParaRPr lang="ru-RU" dirty="0" smtClean="0"/>
          </a:p>
          <a:p>
            <a:pPr lvl="0"/>
            <a:endParaRPr lang="ru-RU" dirty="0"/>
          </a:p>
          <a:p>
            <a:pPr lvl="0"/>
            <a:r>
              <a:rPr lang="ru-RU" dirty="0" smtClean="0"/>
              <a:t>выбросы;</a:t>
            </a:r>
          </a:p>
          <a:p>
            <a:pPr lvl="0"/>
            <a:endParaRPr lang="ru-RU" dirty="0"/>
          </a:p>
          <a:p>
            <a:pPr lvl="0"/>
            <a:r>
              <a:rPr lang="ru-RU" dirty="0" smtClean="0"/>
              <a:t>пропущенные </a:t>
            </a:r>
            <a:r>
              <a:rPr lang="ru-RU" dirty="0"/>
              <a:t>значения (незаполненные поля).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461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u="sng" dirty="0"/>
              <a:t>Опечатки</a:t>
            </a:r>
            <a:r>
              <a:rPr lang="ru-RU" i="1" dirty="0"/>
              <a:t> </a:t>
            </a:r>
            <a:r>
              <a:rPr lang="ru-RU" dirty="0"/>
              <a:t>– это некорректно введенные пользователем данные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Примером </a:t>
            </a:r>
            <a:r>
              <a:rPr lang="ru-RU" dirty="0"/>
              <a:t>опечаток может служить</a:t>
            </a:r>
            <a:r>
              <a:rPr lang="ru-RU" dirty="0" smtClean="0"/>
              <a:t>:</a:t>
            </a:r>
            <a:endParaRPr lang="ru-RU" dirty="0"/>
          </a:p>
          <a:p>
            <a:pPr lvl="0"/>
            <a:r>
              <a:rPr lang="ru-RU" dirty="0" smtClean="0"/>
              <a:t>данные</a:t>
            </a:r>
            <a:r>
              <a:rPr lang="ru-RU" dirty="0"/>
              <a:t>, не входящие в набор определенных допустимых </a:t>
            </a:r>
            <a:r>
              <a:rPr lang="ru-RU" dirty="0" smtClean="0"/>
              <a:t>значений;</a:t>
            </a:r>
            <a:endParaRPr lang="ru-RU" dirty="0"/>
          </a:p>
          <a:p>
            <a:pPr lvl="0"/>
            <a:r>
              <a:rPr lang="ru-RU" dirty="0" smtClean="0"/>
              <a:t>наличие </a:t>
            </a:r>
            <a:r>
              <a:rPr lang="ru-RU" dirty="0"/>
              <a:t>буквенных символов в числовых </a:t>
            </a:r>
            <a:r>
              <a:rPr lang="ru-RU" dirty="0" smtClean="0"/>
              <a:t>данных;</a:t>
            </a:r>
            <a:endParaRPr lang="ru-RU" dirty="0"/>
          </a:p>
          <a:p>
            <a:pPr lvl="0"/>
            <a:r>
              <a:rPr lang="ru-RU" dirty="0" smtClean="0"/>
              <a:t>неправильные </a:t>
            </a:r>
            <a:r>
              <a:rPr lang="ru-RU" dirty="0"/>
              <a:t>разделители между числами в записи десятичных дробей и </a:t>
            </a:r>
            <a:r>
              <a:rPr lang="ru-RU" dirty="0" smtClean="0"/>
              <a:t>дат;</a:t>
            </a:r>
            <a:endParaRPr lang="ru-RU" dirty="0"/>
          </a:p>
          <a:p>
            <a:pPr lvl="0"/>
            <a:r>
              <a:rPr lang="ru-RU" dirty="0" smtClean="0"/>
              <a:t>лишние </a:t>
            </a:r>
            <a:r>
              <a:rPr lang="ru-RU" dirty="0"/>
              <a:t>пробелы в записи десятичных дробей</a:t>
            </a:r>
            <a:r>
              <a:rPr lang="ru-RU" dirty="0" smtClean="0"/>
              <a:t>.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  <a:p>
            <a:endParaRPr lang="ru-RU" dirty="0"/>
          </a:p>
        </p:txBody>
      </p:sp>
      <p:pic>
        <p:nvPicPr>
          <p:cNvPr id="11" name="Рисунок 10"/>
          <p:cNvPicPr/>
          <p:nvPr/>
        </p:nvPicPr>
        <p:blipFill rotWithShape="1">
          <a:blip r:embed="rId3"/>
          <a:srcRect l="11639"/>
          <a:stretch/>
        </p:blipFill>
        <p:spPr bwMode="auto">
          <a:xfrm>
            <a:off x="1104187" y="1731721"/>
            <a:ext cx="2904430" cy="1991603"/>
          </a:xfrm>
          <a:prstGeom prst="rect">
            <a:avLst/>
          </a:prstGeom>
          <a:ln w="19050"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043608" y="2817516"/>
            <a:ext cx="720080" cy="3602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 rotWithShape="1">
          <a:blip r:embed="rId4"/>
          <a:srcRect l="16861"/>
          <a:stretch/>
        </p:blipFill>
        <p:spPr bwMode="auto">
          <a:xfrm>
            <a:off x="2483768" y="1567805"/>
            <a:ext cx="1512168" cy="4311039"/>
          </a:xfrm>
          <a:prstGeom prst="rect">
            <a:avLst/>
          </a:prstGeom>
          <a:ln w="19050"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>
                <a:solidFill>
                  <a:srgbClr val="800000"/>
                </a:solidFill>
                <a:latin typeface="+mn-lt"/>
              </a:rPr>
              <a:t>Опечатки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203848" y="1999853"/>
            <a:ext cx="792088" cy="172347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6"/>
          <a:stretch/>
        </p:blipFill>
        <p:spPr bwMode="auto">
          <a:xfrm>
            <a:off x="2471086" y="3866723"/>
            <a:ext cx="1537531" cy="2419804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2471085" y="4392683"/>
            <a:ext cx="1069481" cy="324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4"/>
          <a:stretch/>
        </p:blipFill>
        <p:spPr bwMode="auto">
          <a:xfrm>
            <a:off x="4357675" y="3866723"/>
            <a:ext cx="1810382" cy="2419804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" name="Рисунок 21"/>
          <p:cNvPicPr/>
          <p:nvPr/>
        </p:nvPicPr>
        <p:blipFill rotWithShape="1">
          <a:blip r:embed="rId7"/>
          <a:srcRect l="9677"/>
          <a:stretch/>
        </p:blipFill>
        <p:spPr bwMode="auto">
          <a:xfrm>
            <a:off x="4225592" y="1731721"/>
            <a:ext cx="2905200" cy="1991603"/>
          </a:xfrm>
          <a:prstGeom prst="rect">
            <a:avLst/>
          </a:prstGeom>
          <a:ln w="19050"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Рисунок 17"/>
          <p:cNvPicPr/>
          <p:nvPr/>
        </p:nvPicPr>
        <p:blipFill rotWithShape="1">
          <a:blip r:embed="rId8"/>
          <a:srcRect l="9003"/>
          <a:stretch/>
        </p:blipFill>
        <p:spPr bwMode="auto">
          <a:xfrm>
            <a:off x="4427984" y="1567805"/>
            <a:ext cx="2702808" cy="4311039"/>
          </a:xfrm>
          <a:prstGeom prst="rect">
            <a:avLst/>
          </a:prstGeom>
          <a:ln w="19050"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/>
          <p:cNvPicPr/>
          <p:nvPr/>
        </p:nvPicPr>
        <p:blipFill rotWithShape="1">
          <a:blip r:embed="rId9"/>
          <a:srcRect l="10917"/>
          <a:stretch/>
        </p:blipFill>
        <p:spPr bwMode="auto">
          <a:xfrm>
            <a:off x="1272312" y="1800690"/>
            <a:ext cx="2736305" cy="2122786"/>
          </a:xfrm>
          <a:prstGeom prst="rect">
            <a:avLst/>
          </a:prstGeom>
          <a:ln w="19050"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1272312" y="2681976"/>
            <a:ext cx="2075552" cy="9189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/>
          <p:cNvPicPr/>
          <p:nvPr/>
        </p:nvPicPr>
        <p:blipFill rotWithShape="1">
          <a:blip r:embed="rId10"/>
          <a:srcRect l="12288"/>
          <a:stretch/>
        </p:blipFill>
        <p:spPr bwMode="auto">
          <a:xfrm>
            <a:off x="4226731" y="1791066"/>
            <a:ext cx="2736000" cy="2132410"/>
          </a:xfrm>
          <a:prstGeom prst="rect">
            <a:avLst/>
          </a:prstGeom>
          <a:ln w="19050"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52837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7" grpId="0" animBg="1"/>
      <p:bldP spid="7" grpId="1" animBg="1"/>
      <p:bldP spid="15" grpId="1" animBg="1"/>
      <p:bldP spid="15" grpId="2" animBg="1"/>
      <p:bldP spid="14" grpId="1" animBg="1"/>
      <p:bldP spid="14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>
                <a:solidFill>
                  <a:srgbClr val="800000"/>
                </a:solidFill>
                <a:latin typeface="+mn-lt"/>
              </a:rPr>
              <a:t>Неупорядоченные даты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299552"/>
            <a:ext cx="8229600" cy="4937760"/>
          </a:xfrm>
        </p:spPr>
        <p:txBody>
          <a:bodyPr/>
          <a:lstStyle/>
          <a:p>
            <a:r>
              <a:rPr lang="ru-RU" dirty="0" smtClean="0"/>
              <a:t>Данные исследования всегда содержат записи дат.</a:t>
            </a:r>
          </a:p>
          <a:p>
            <a:endParaRPr lang="ru-RU" dirty="0" smtClean="0"/>
          </a:p>
          <a:p>
            <a:r>
              <a:rPr lang="ru-RU" dirty="0" smtClean="0"/>
              <a:t>Например, в них может </a:t>
            </a:r>
            <a:r>
              <a:rPr lang="ru-RU" dirty="0"/>
              <a:t>указываться время измерения различных показателей пациента, время его поступления в клинику и время выписки. </a:t>
            </a:r>
            <a:endParaRPr lang="ru-RU" dirty="0" smtClean="0"/>
          </a:p>
          <a:p>
            <a:endParaRPr lang="ru-RU" dirty="0" smtClean="0"/>
          </a:p>
          <a:p>
            <a:r>
              <a:rPr lang="ru-RU" u="sng" dirty="0" smtClean="0"/>
              <a:t>Важно</a:t>
            </a:r>
            <a:r>
              <a:rPr lang="ru-RU" dirty="0" smtClean="0"/>
              <a:t> </a:t>
            </a:r>
            <a:r>
              <a:rPr lang="ru-RU" dirty="0"/>
              <a:t>следить за тем, чтобы даты повторных измерений сохраняли упорядоченность, то есть чтобы дата повторного измерения была больше даты первичного.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" b="86115"/>
          <a:stretch/>
        </p:blipFill>
        <p:spPr bwMode="auto">
          <a:xfrm>
            <a:off x="1614736" y="2768749"/>
            <a:ext cx="3030766" cy="1371080"/>
          </a:xfrm>
          <a:prstGeom prst="rect">
            <a:avLst/>
          </a:prstGeom>
          <a:ln w="19050"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618556" y="3468006"/>
            <a:ext cx="3026946" cy="38086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1"/>
          <a:stretch/>
        </p:blipFill>
        <p:spPr bwMode="auto">
          <a:xfrm>
            <a:off x="4932040" y="2768749"/>
            <a:ext cx="3312368" cy="1371080"/>
          </a:xfrm>
          <a:prstGeom prst="rect">
            <a:avLst/>
          </a:prstGeom>
          <a:ln w="19050"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252575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ru-RU" sz="4000" i="1" dirty="0">
                <a:solidFill>
                  <a:srgbClr val="800000"/>
                </a:solidFill>
                <a:latin typeface="+mn-lt"/>
              </a:rPr>
              <a:t>Пропущенные значения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19632"/>
          <a:stretch/>
        </p:blipFill>
        <p:spPr bwMode="auto">
          <a:xfrm>
            <a:off x="2843808" y="2210595"/>
            <a:ext cx="1349554" cy="1978198"/>
          </a:xfrm>
          <a:prstGeom prst="rect">
            <a:avLst/>
          </a:prstGeom>
          <a:ln w="19050"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Объект 4"/>
          <p:cNvPicPr>
            <a:picLocks noGrp="1"/>
          </p:cNvPicPr>
          <p:nvPr>
            <p:ph sz="quarter" idx="1"/>
          </p:nvPr>
        </p:nvPicPr>
        <p:blipFill rotWithShape="1">
          <a:blip r:embed="rId3"/>
          <a:srcRect l="17130" r="-42"/>
          <a:stretch/>
        </p:blipFill>
        <p:spPr bwMode="auto">
          <a:xfrm>
            <a:off x="4499992" y="2210595"/>
            <a:ext cx="1350000" cy="1978198"/>
          </a:xfrm>
          <a:prstGeom prst="rect">
            <a:avLst/>
          </a:prstGeom>
          <a:ln w="19050"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275856" y="2708920"/>
            <a:ext cx="917506" cy="147987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58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ru-RU" sz="4000" i="1" kern="1200" dirty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Выбросы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229600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i="1" u="sng" dirty="0"/>
              <a:t>Выброс</a:t>
            </a:r>
            <a:r>
              <a:rPr lang="ru-RU" i="1" dirty="0"/>
              <a:t> -  </a:t>
            </a:r>
            <a:r>
              <a:rPr lang="ru-RU" dirty="0"/>
              <a:t>это значение, которое слишком велико или слишком мало по сравнению с большинством других имеющихся значений. </a:t>
            </a:r>
          </a:p>
          <a:p>
            <a:r>
              <a:rPr lang="ru-RU" dirty="0" smtClean="0"/>
              <a:t>К примеру</a:t>
            </a:r>
            <a:r>
              <a:rPr lang="ru-RU" dirty="0"/>
              <a:t>, средний вес большинства участников исследования – 75 кг. Но также в исследовании приняли участие два человека весом 55 кг и 110 кг, именно эти значения будут выбросами</a:t>
            </a:r>
            <a:r>
              <a:rPr lang="ru-RU" dirty="0" smtClean="0"/>
              <a:t>.</a:t>
            </a:r>
          </a:p>
          <a:p>
            <a:r>
              <a:rPr lang="ru-RU" dirty="0"/>
              <a:t>Различные статистические методы по-разному относятся к наличию выбросов во входных данных. </a:t>
            </a:r>
            <a:r>
              <a:rPr lang="ru-RU" dirty="0" smtClean="0"/>
              <a:t>Выбросы могут </a:t>
            </a:r>
            <a:r>
              <a:rPr lang="ru-RU" dirty="0"/>
              <a:t>сделать использование определенных статистических моделей </a:t>
            </a:r>
            <a:r>
              <a:rPr lang="ru-RU" i="1" dirty="0"/>
              <a:t>невозможным</a:t>
            </a:r>
            <a:r>
              <a:rPr lang="ru-RU" dirty="0"/>
              <a:t>, и в то же время, никак не сказаться на результатах других.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5" r="29358" b="2843"/>
          <a:stretch/>
        </p:blipFill>
        <p:spPr bwMode="auto">
          <a:xfrm>
            <a:off x="2343150" y="1928048"/>
            <a:ext cx="1495425" cy="2539177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343150" y="2812951"/>
            <a:ext cx="747712" cy="2880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5"/>
          <a:stretch/>
        </p:blipFill>
        <p:spPr bwMode="auto">
          <a:xfrm>
            <a:off x="4295774" y="1928048"/>
            <a:ext cx="1254707" cy="2538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2343150" y="3749055"/>
            <a:ext cx="747712" cy="2880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343150" y="4037087"/>
            <a:ext cx="747712" cy="2160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3188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i="1" dirty="0">
                <a:solidFill>
                  <a:srgbClr val="800000"/>
                </a:solidFill>
                <a:latin typeface="+mn-lt"/>
              </a:rPr>
              <a:t>Структура классов «Типы ошибок»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31540" y="1412776"/>
            <a:ext cx="82809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</a:t>
            </a:r>
            <a:r>
              <a:rPr lang="ru-RU" dirty="0" smtClean="0"/>
              <a:t>описания всех </a:t>
            </a:r>
            <a:r>
              <a:rPr lang="ru-RU" i="1" dirty="0" smtClean="0"/>
              <a:t>типов </a:t>
            </a:r>
            <a:r>
              <a:rPr lang="ru-RU" i="1" dirty="0"/>
              <a:t>ошибок </a:t>
            </a:r>
            <a:r>
              <a:rPr lang="ru-RU" dirty="0" smtClean="0"/>
              <a:t>была создана структура классов, в которой все составляющие объединены </a:t>
            </a:r>
            <a:r>
              <a:rPr lang="ru-RU" dirty="0"/>
              <a:t>по общим признакам, таким как: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ru-RU" dirty="0"/>
              <a:t>индексы ошибок в таблице;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ru-RU" dirty="0"/>
              <a:t>стиль типа ошибки для раскраски итоговой таблицы;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ru-RU" dirty="0"/>
              <a:t>название типа ошибки в легенде таблицы;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ru-RU" dirty="0"/>
              <a:t>позиция условного обозначения типа ошибки внутри легенды таблицы.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212066"/>
              </p:ext>
            </p:extLst>
          </p:nvPr>
        </p:nvGraphicFramePr>
        <p:xfrm>
          <a:off x="476286" y="3573016"/>
          <a:ext cx="8191429" cy="2675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Visio" r:id="rId3" imgW="12220617" imgH="5143616" progId="Visio.Drawing.15">
                  <p:embed/>
                </p:oleObj>
              </mc:Choice>
              <mc:Fallback>
                <p:oleObj name="Visio" r:id="rId3" imgW="12220617" imgH="5143616" progId="Visio.Drawing.15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3344"/>
                      <a:stretch>
                        <a:fillRect/>
                      </a:stretch>
                    </p:blipFill>
                    <p:spPr bwMode="auto">
                      <a:xfrm>
                        <a:off x="476286" y="3573016"/>
                        <a:ext cx="8191429" cy="26755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7641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Структура классов «Файлы»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59309" y="1117193"/>
            <a:ext cx="867718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45085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Tx/>
              <a:buNone/>
              <a:tabLst/>
            </a:pPr>
            <a:r>
              <a:rPr lang="ru-RU" altLang="ru-RU" sz="2000" dirty="0"/>
              <a:t>В процессе выявления различных ошибок требуется обеспечить </a:t>
            </a:r>
            <a:r>
              <a:rPr lang="ru-RU" altLang="ru-RU" sz="2000" i="1" dirty="0"/>
              <a:t>ввод и вывод различных данных</a:t>
            </a:r>
            <a:r>
              <a:rPr lang="ru-RU" altLang="ru-RU" sz="2000" dirty="0"/>
              <a:t>. </a:t>
            </a:r>
            <a:r>
              <a:rPr lang="ru-RU" altLang="ru-RU" sz="2000" dirty="0"/>
              <a:t>Для этого была разработана структура классов «Файлы</a:t>
            </a:r>
            <a:r>
              <a:rPr lang="ru-RU" altLang="ru-RU" sz="2000" dirty="0" smtClean="0"/>
              <a:t>».</a:t>
            </a:r>
            <a:endParaRPr lang="ru-RU" altLang="ru-RU" sz="2000" dirty="0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692246"/>
              </p:ext>
            </p:extLst>
          </p:nvPr>
        </p:nvGraphicFramePr>
        <p:xfrm>
          <a:off x="2065334" y="2027364"/>
          <a:ext cx="5013333" cy="4065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Visio" r:id="rId3" imgW="7400858" imgH="5962637" progId="Visio.Drawing.15">
                  <p:embed/>
                </p:oleObj>
              </mc:Choice>
              <mc:Fallback>
                <p:oleObj name="Visio" r:id="rId3" imgW="7400858" imgH="5962637" progId="Visio.Drawing.15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4" y="2027364"/>
                        <a:ext cx="5013333" cy="40659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8198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450000">
              <a:buNone/>
            </a:pPr>
            <a:r>
              <a:rPr lang="ru-RU" dirty="0"/>
              <a:t>Библиотека позволяет создавать пользовательские отчеты об ошибках нескольких типов:</a:t>
            </a:r>
          </a:p>
          <a:p>
            <a:pPr lvl="0"/>
            <a:r>
              <a:rPr lang="ru-RU" i="1" dirty="0" smtClean="0"/>
              <a:t>Текстовый </a:t>
            </a:r>
            <a:r>
              <a:rPr lang="ru-RU" i="1" dirty="0" smtClean="0"/>
              <a:t>файл-отчет</a:t>
            </a:r>
            <a:r>
              <a:rPr lang="ru-RU" dirty="0" smtClean="0"/>
              <a:t>, </a:t>
            </a:r>
            <a:r>
              <a:rPr lang="ru-RU" dirty="0" smtClean="0"/>
              <a:t>в который построчно записываются сообщения о найденных некорректных данных. Текст сообщения содержит тип ошибки, позицию некорректного значения в исходной таблице данных, само значение.</a:t>
            </a:r>
          </a:p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8064896" cy="3024335"/>
          </a:xfrm>
          <a:prstGeom prst="rect">
            <a:avLst/>
          </a:prstGeom>
          <a:ln w="1905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ru-RU" sz="4000" i="1" kern="1200" dirty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Генерация</a:t>
            </a:r>
            <a:r>
              <a:rPr lang="ru-RU" b="1" i="1" dirty="0" smtClean="0"/>
              <a:t> </a:t>
            </a:r>
            <a:r>
              <a:rPr lang="ru-RU" sz="4000" i="1" kern="1200" dirty="0" smtClean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отчетов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69402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ru-RU" sz="4000" i="1" kern="1200" dirty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Генерация</a:t>
            </a:r>
            <a:r>
              <a:rPr lang="ru-RU" b="1" i="1" dirty="0" smtClean="0"/>
              <a:t> </a:t>
            </a:r>
            <a:r>
              <a:rPr lang="ru-RU" sz="4000" i="1" kern="1200" dirty="0" smtClean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отчетов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450000">
              <a:buNone/>
            </a:pPr>
            <a:r>
              <a:rPr lang="ru-RU" dirty="0"/>
              <a:t>Библиотека позволяет создавать пользовательские отчеты об ошибках нескольких типов:</a:t>
            </a:r>
          </a:p>
          <a:p>
            <a:pPr lvl="0"/>
            <a:r>
              <a:rPr lang="en-US" i="1" dirty="0"/>
              <a:t>Excel</a:t>
            </a:r>
            <a:r>
              <a:rPr lang="ru-RU" i="1" dirty="0"/>
              <a:t>-файл с различными стилями</a:t>
            </a:r>
            <a:r>
              <a:rPr lang="ru-RU" dirty="0"/>
              <a:t>, которые применяются для наглядного отображения найденных ошибок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" b="19958"/>
          <a:stretch/>
        </p:blipFill>
        <p:spPr bwMode="auto">
          <a:xfrm>
            <a:off x="539552" y="2132856"/>
            <a:ext cx="8028892" cy="4151476"/>
          </a:xfrm>
          <a:prstGeom prst="rect">
            <a:avLst/>
          </a:prstGeom>
          <a:ln w="1905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8631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450000">
              <a:buNone/>
            </a:pPr>
            <a:r>
              <a:rPr lang="ru-RU" dirty="0"/>
              <a:t>Библиотека позволяет создавать пользовательские отчеты об ошибках нескольких типов:</a:t>
            </a:r>
          </a:p>
          <a:p>
            <a:pPr lvl="0"/>
            <a:r>
              <a:rPr lang="ru-RU" i="1" dirty="0"/>
              <a:t>Сводная таблица данных </a:t>
            </a:r>
            <a:r>
              <a:rPr lang="ru-RU" dirty="0"/>
              <a:t>в виде </a:t>
            </a:r>
            <a:r>
              <a:rPr lang="en-US" dirty="0"/>
              <a:t>Excel</a:t>
            </a:r>
            <a:r>
              <a:rPr lang="ru-RU" dirty="0"/>
              <a:t>-файла, которая содержит различные значения каждого столбца входных данных и частоту встречаемости этих значений. Она дает верное представление о содержимом входных данных перед началом их обработки, а также помогает в определении допустимого набора значений для исправления опечаток.</a:t>
            </a:r>
          </a:p>
        </p:txBody>
      </p:sp>
      <p:pic>
        <p:nvPicPr>
          <p:cNvPr id="5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60" y="1268760"/>
            <a:ext cx="7971880" cy="5006620"/>
          </a:xfrm>
          <a:prstGeom prst="rect">
            <a:avLst/>
          </a:prstGeom>
          <a:ln w="1905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ru-RU" sz="4000" i="1" kern="1200" dirty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Генерация</a:t>
            </a:r>
            <a:r>
              <a:rPr lang="ru-RU" b="1" i="1" dirty="0" smtClean="0"/>
              <a:t> </a:t>
            </a:r>
            <a:r>
              <a:rPr lang="ru-RU" sz="4000" i="1" kern="1200" dirty="0" smtClean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отчетов</a:t>
            </a:r>
            <a:endParaRPr lang="ru-RU" dirty="0"/>
          </a:p>
        </p:txBody>
      </p:sp>
      <p:sp>
        <p:nvSpPr>
          <p:cNvPr id="6" name="Прямоугольник 6"/>
          <p:cNvSpPr>
            <a:spLocks noChangeArrowheads="1"/>
          </p:cNvSpPr>
          <p:nvPr/>
        </p:nvSpPr>
        <p:spPr bwMode="auto">
          <a:xfrm>
            <a:off x="467543" y="2065236"/>
            <a:ext cx="8160107" cy="576064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ru-RU">
              <a:solidFill>
                <a:schemeClr val="lt1"/>
              </a:solidFill>
            </a:endParaRP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259477821"/>
              </p:ext>
            </p:extLst>
          </p:nvPr>
        </p:nvGraphicFramePr>
        <p:xfrm>
          <a:off x="2051720" y="3140968"/>
          <a:ext cx="5417749" cy="2914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0999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8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i="1" dirty="0">
                <a:solidFill>
                  <a:srgbClr val="800000"/>
                </a:solidFill>
                <a:latin typeface="+mn-lt"/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39552" y="1196752"/>
            <a:ext cx="8229600" cy="5032216"/>
          </a:xfrm>
        </p:spPr>
        <p:txBody>
          <a:bodyPr>
            <a:normAutofit/>
          </a:bodyPr>
          <a:lstStyle/>
          <a:p>
            <a:r>
              <a:rPr lang="ru-RU" dirty="0" smtClean="0"/>
              <a:t>Современная медицина использует доказательный </a:t>
            </a:r>
            <a:r>
              <a:rPr lang="ru-RU" dirty="0"/>
              <a:t>подход </a:t>
            </a:r>
            <a:r>
              <a:rPr lang="ru-RU" dirty="0" smtClean="0"/>
              <a:t>в </a:t>
            </a:r>
            <a:r>
              <a:rPr lang="ru-RU" dirty="0"/>
              <a:t>медицинской </a:t>
            </a:r>
            <a:r>
              <a:rPr lang="ru-RU" dirty="0" smtClean="0"/>
              <a:t>практике.</a:t>
            </a:r>
          </a:p>
          <a:p>
            <a:endParaRPr lang="ru-RU" dirty="0" smtClean="0"/>
          </a:p>
          <a:p>
            <a:r>
              <a:rPr lang="ru-RU" dirty="0" smtClean="0"/>
              <a:t>Доказательный подход означает, что </a:t>
            </a:r>
            <a:r>
              <a:rPr lang="ru-RU" dirty="0"/>
              <a:t>каждое решение, </a:t>
            </a:r>
            <a:r>
              <a:rPr lang="ru-RU" dirty="0" smtClean="0"/>
              <a:t>по </a:t>
            </a:r>
            <a:r>
              <a:rPr lang="ru-RU" dirty="0"/>
              <a:t>выбору метода лечения, должно иметь научное обоснование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Научное обоснование базируется на </a:t>
            </a:r>
            <a:r>
              <a:rPr lang="ru-RU" dirty="0"/>
              <a:t>данных, полученных в ходе четко спланированного и документированного исследования, использующего методы статистического анализа.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238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450000">
              <a:buNone/>
            </a:pPr>
            <a:r>
              <a:rPr lang="ru-RU" dirty="0" smtClean="0"/>
              <a:t>Методы </a:t>
            </a:r>
            <a:r>
              <a:rPr lang="ru-RU" dirty="0"/>
              <a:t>статистического анализа делятся на два </a:t>
            </a:r>
            <a:r>
              <a:rPr lang="ru-RU" dirty="0" smtClean="0"/>
              <a:t>вида:</a:t>
            </a:r>
          </a:p>
          <a:p>
            <a:pPr marL="450000"/>
            <a:r>
              <a:rPr lang="ru-RU" dirty="0"/>
              <a:t>параметрические;</a:t>
            </a:r>
          </a:p>
          <a:p>
            <a:pPr marL="450000"/>
            <a:r>
              <a:rPr lang="ru-RU" dirty="0"/>
              <a:t>непараметрические.</a:t>
            </a:r>
          </a:p>
          <a:p>
            <a:pPr marL="0" indent="450000">
              <a:buNone/>
            </a:pPr>
            <a:r>
              <a:rPr lang="ru-RU" dirty="0" smtClean="0"/>
              <a:t>Параметрические </a:t>
            </a:r>
            <a:r>
              <a:rPr lang="ru-RU" dirty="0"/>
              <a:t>методы имеют более высокую точность и эффективность по сравнению с непараметрическими, но имеют ограничения на входные данные – они должны быть нормально распределены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450000" indent="-273600"/>
            <a:r>
              <a:rPr lang="ru-RU" u="sng" dirty="0" smtClean="0"/>
              <a:t>Очень важно </a:t>
            </a:r>
            <a:r>
              <a:rPr lang="ru-RU" dirty="0" smtClean="0"/>
              <a:t>перед </a:t>
            </a:r>
            <a:r>
              <a:rPr lang="ru-RU" dirty="0"/>
              <a:t>применением статистических моделей </a:t>
            </a:r>
            <a:r>
              <a:rPr lang="ru-RU" dirty="0" smtClean="0"/>
              <a:t>удостовериться в том, </a:t>
            </a:r>
            <a:r>
              <a:rPr lang="ru-RU" dirty="0"/>
              <a:t>что данные имеют нормальное распределение.</a:t>
            </a:r>
          </a:p>
          <a:p>
            <a:endParaRPr lang="ru-RU" dirty="0" smtClean="0"/>
          </a:p>
          <a:p>
            <a:pPr marL="450000" indent="-273600"/>
            <a:r>
              <a:rPr lang="ru-RU" dirty="0"/>
              <a:t>Проверка нормальности распределения проводится после того, как все найденные во входных данных ошибки исправлены, в том числе и выбросы.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500" y="152400"/>
            <a:ext cx="9001000" cy="990600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ru-RU" sz="4000" i="1" kern="1200" dirty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Оценка нормальности распределения</a:t>
            </a: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3550"/>
          <a:stretch/>
        </p:blipFill>
        <p:spPr bwMode="auto">
          <a:xfrm>
            <a:off x="2267744" y="1052736"/>
            <a:ext cx="5112568" cy="2323559"/>
          </a:xfrm>
          <a:prstGeom prst="rect">
            <a:avLst/>
          </a:prstGeom>
          <a:ln w="1905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3874"/>
          <a:stretch/>
        </p:blipFill>
        <p:spPr bwMode="auto">
          <a:xfrm>
            <a:off x="2253258" y="3645024"/>
            <a:ext cx="5127054" cy="2322000"/>
          </a:xfrm>
          <a:prstGeom prst="rect">
            <a:avLst/>
          </a:prstGeom>
          <a:ln w="1905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915" y="1571449"/>
            <a:ext cx="4041740" cy="3609692"/>
          </a:xfrm>
          <a:prstGeom prst="rect">
            <a:avLst/>
          </a:prstGeom>
          <a:ln w="1905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87723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Заключение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41784" y="1168152"/>
            <a:ext cx="8460432" cy="4997152"/>
          </a:xfrm>
        </p:spPr>
        <p:txBody>
          <a:bodyPr>
            <a:noAutofit/>
          </a:bodyPr>
          <a:lstStyle/>
          <a:p>
            <a:pPr marL="0" indent="450000">
              <a:buNone/>
            </a:pPr>
            <a:r>
              <a:rPr lang="ru-RU" sz="1800" dirty="0" smtClean="0"/>
              <a:t>Разработанная </a:t>
            </a:r>
            <a:r>
              <a:rPr lang="ru-RU" sz="1800" dirty="0"/>
              <a:t>библиотека решает проблему подготовки входных данных для статистического анализа в автоматическом </a:t>
            </a:r>
            <a:r>
              <a:rPr lang="ru-RU" sz="1800" dirty="0" smtClean="0"/>
              <a:t>режиме и соответствует всем поставленным требованиям. </a:t>
            </a:r>
          </a:p>
          <a:p>
            <a:pPr marL="0" indent="450000">
              <a:buNone/>
            </a:pPr>
            <a:endParaRPr lang="ru-RU" sz="1800" dirty="0"/>
          </a:p>
          <a:p>
            <a:pPr marL="0" indent="450000">
              <a:buNone/>
            </a:pPr>
            <a:r>
              <a:rPr lang="ru-RU" sz="1800" dirty="0" smtClean="0"/>
              <a:t>В </a:t>
            </a:r>
            <a:r>
              <a:rPr lang="ru-RU" sz="1800" dirty="0"/>
              <a:t>ходе выполнения дипломной работы:</a:t>
            </a:r>
          </a:p>
          <a:p>
            <a:pPr marL="450000" indent="450000"/>
            <a:r>
              <a:rPr lang="ru-RU" sz="1800" dirty="0" smtClean="0"/>
              <a:t>была </a:t>
            </a:r>
            <a:r>
              <a:rPr lang="ru-RU" sz="1800" dirty="0"/>
              <a:t>изучена предметная область;</a:t>
            </a:r>
          </a:p>
          <a:p>
            <a:pPr marL="447675" indent="447675">
              <a:tabLst>
                <a:tab pos="447675" algn="l"/>
              </a:tabLst>
            </a:pPr>
            <a:r>
              <a:rPr lang="ru-RU" sz="1800" dirty="0" smtClean="0"/>
              <a:t>разработана </a:t>
            </a:r>
            <a:r>
              <a:rPr lang="ru-RU" sz="1800" dirty="0"/>
              <a:t>и описана архитектура библиотеки, идентифицирующей </a:t>
            </a:r>
            <a:r>
              <a:rPr lang="ru-RU" sz="1800" dirty="0" smtClean="0"/>
              <a:t>потенциальные </a:t>
            </a:r>
            <a:r>
              <a:rPr lang="ru-RU" sz="1800" dirty="0"/>
              <a:t>проблемы исследования данных;</a:t>
            </a:r>
          </a:p>
          <a:p>
            <a:pPr marL="450000" indent="450000"/>
            <a:r>
              <a:rPr lang="ru-RU" sz="1800" dirty="0" smtClean="0"/>
              <a:t>реализация </a:t>
            </a:r>
            <a:r>
              <a:rPr lang="ru-RU" sz="1800" dirty="0"/>
              <a:t>выполнена с использованием ООП модели S4 языка R;</a:t>
            </a:r>
          </a:p>
          <a:p>
            <a:pPr marL="450000" indent="450000"/>
            <a:r>
              <a:rPr lang="ru-RU" sz="1800" dirty="0" smtClean="0"/>
              <a:t>была </a:t>
            </a:r>
            <a:r>
              <a:rPr lang="ru-RU" sz="1800" dirty="0"/>
              <a:t>изучена и использована система контроля версий </a:t>
            </a:r>
            <a:r>
              <a:rPr lang="ru-RU" sz="1800" dirty="0" err="1"/>
              <a:t>Git</a:t>
            </a:r>
            <a:r>
              <a:rPr lang="ru-RU" sz="1800" dirty="0"/>
              <a:t>;</a:t>
            </a:r>
          </a:p>
          <a:p>
            <a:pPr marL="450000" indent="450000"/>
            <a:r>
              <a:rPr lang="ru-RU" sz="1800" dirty="0" smtClean="0"/>
              <a:t>было </a:t>
            </a:r>
            <a:r>
              <a:rPr lang="ru-RU" sz="1800" dirty="0"/>
              <a:t>произведено тестирование библиотеки на реальных данных</a:t>
            </a:r>
            <a:r>
              <a:rPr lang="ru-RU" sz="1800" dirty="0" smtClean="0"/>
              <a:t>.</a:t>
            </a:r>
          </a:p>
          <a:p>
            <a:pPr marL="180000" indent="0">
              <a:buNone/>
            </a:pPr>
            <a:endParaRPr lang="ru-RU" sz="1800" dirty="0" smtClean="0"/>
          </a:p>
          <a:p>
            <a:pPr marL="0" indent="450000">
              <a:buNone/>
            </a:pPr>
            <a:r>
              <a:rPr lang="ru-RU" sz="1800" dirty="0" smtClean="0"/>
              <a:t>Таким </a:t>
            </a:r>
            <a:r>
              <a:rPr lang="ru-RU" sz="1800" dirty="0"/>
              <a:t>образом, удалось создать библиотеку проверки входных данных, которая в дальнейшем позволит переложить рутинные действия на компьютер и даст возможность биостатистикам анализировать данные исследования в удобной форме.</a:t>
            </a:r>
          </a:p>
          <a:p>
            <a:pPr marL="0" indent="0">
              <a:buNone/>
            </a:pPr>
            <a:r>
              <a:rPr lang="ru-RU" sz="2000" dirty="0" smtClean="0"/>
              <a:t>	</a:t>
            </a: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ru-RU" sz="2000" dirty="0"/>
              <a:t> 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068960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900" i="1" dirty="0" smtClean="0">
                <a:solidFill>
                  <a:srgbClr val="800000"/>
                </a:solidFill>
                <a:latin typeface="+mn-lt"/>
              </a:rPr>
              <a:t>Спасибо за внимание!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5906" y="1340768"/>
            <a:ext cx="7292188" cy="1872208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latin typeface="+mn-lt"/>
                <a:cs typeface="Times New Roman" panose="02020603050405020304" pitchFamily="18" charset="0"/>
              </a:rPr>
              <a:t>СОЗДАНИЕ БИБЛИОТЕКИ АЛГОРИТМОВ ДЛЯ СТАТИСТИЧЕСКОГО АНАЛИЗА ДАННЫХ КЛИНИЧЕСКИХ ИССЛЕДОВАНИЙ В ПАРАЛЛЕЛЬНЫХ ГРУППАХ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48680"/>
            <a:ext cx="6400800" cy="432048"/>
          </a:xfrm>
        </p:spPr>
        <p:txBody>
          <a:bodyPr>
            <a:normAutofit/>
          </a:bodyPr>
          <a:lstStyle/>
          <a:p>
            <a:pPr algn="ctr"/>
            <a:r>
              <a:rPr lang="ru-RU" sz="1400" b="1" dirty="0">
                <a:latin typeface="+mn-lt"/>
                <a:cs typeface="Times New Roman" panose="02020603050405020304" pitchFamily="18" charset="0"/>
              </a:rPr>
              <a:t>ВЫПУСКНАЯ КВАЛИФИКАЦИОННАЯ РАБОТА БАКАЛАВРА</a:t>
            </a:r>
            <a:endParaRPr lang="ru-RU" sz="1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3108" y="3857628"/>
            <a:ext cx="60486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Научный руководитель:</a:t>
            </a:r>
          </a:p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к.ф.-м.н., </a:t>
            </a:r>
          </a:p>
          <a:p>
            <a:pPr algn="r"/>
            <a:r>
              <a:rPr lang="ru-RU" sz="1600" dirty="0">
                <a:cs typeface="Times New Roman" panose="02020603050405020304" pitchFamily="18" charset="0"/>
              </a:rPr>
              <a:t>Лукинов В.Л.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72132" y="5072074"/>
            <a:ext cx="26603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Студентка: Кошкарева С.В.                                                                                             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Группа 14214</a:t>
            </a:r>
            <a:endParaRPr lang="ru-RU" sz="1600" dirty="0"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86000" y="603348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Новосибирск</a:t>
            </a:r>
          </a:p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2017</a:t>
            </a:r>
            <a:endParaRPr lang="ru-RU" sz="1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632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229600" cy="503221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Опечатки </a:t>
            </a:r>
            <a:r>
              <a:rPr lang="ru-RU" dirty="0"/>
              <a:t>и пропуски отдельных значений в данных исследований являются постоянной </a:t>
            </a:r>
            <a:r>
              <a:rPr lang="ru-RU" dirty="0" smtClean="0"/>
              <a:t>проблемой </a:t>
            </a:r>
            <a:r>
              <a:rPr lang="ru-RU" dirty="0"/>
              <a:t>статистического анализа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Другой </a:t>
            </a:r>
            <a:r>
              <a:rPr lang="ru-RU" dirty="0"/>
              <a:t>важной </a:t>
            </a:r>
            <a:r>
              <a:rPr lang="ru-RU" dirty="0" smtClean="0"/>
              <a:t>проблемой </a:t>
            </a:r>
            <a:r>
              <a:rPr lang="ru-RU" dirty="0"/>
              <a:t>анализа </a:t>
            </a:r>
            <a:r>
              <a:rPr lang="ru-RU" dirty="0" smtClean="0"/>
              <a:t>данных является </a:t>
            </a:r>
            <a:r>
              <a:rPr lang="ru-RU" dirty="0"/>
              <a:t>наличие выбросов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Нарушение </a:t>
            </a:r>
            <a:r>
              <a:rPr lang="ru-RU" dirty="0"/>
              <a:t>нормальности распределения данных влияет на выбор статистического </a:t>
            </a:r>
            <a:r>
              <a:rPr lang="ru-RU" dirty="0" smtClean="0"/>
              <a:t>метода.</a:t>
            </a:r>
          </a:p>
          <a:p>
            <a:r>
              <a:rPr lang="ru-RU" dirty="0" smtClean="0"/>
              <a:t>Неупорядоченность дат вносит путаницу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хронологию измерений.</a:t>
            </a:r>
            <a:endParaRPr lang="ru-RU" dirty="0"/>
          </a:p>
          <a:p>
            <a:endParaRPr lang="ru-RU" dirty="0"/>
          </a:p>
          <a:p>
            <a:r>
              <a:rPr lang="ru-RU" u="sng" dirty="0"/>
              <a:t>Решение: </a:t>
            </a:r>
            <a:r>
              <a:rPr lang="ru-RU" dirty="0"/>
              <a:t> Проверка </a:t>
            </a:r>
            <a:r>
              <a:rPr lang="ru-RU" dirty="0" smtClean="0"/>
              <a:t>входных </a:t>
            </a:r>
            <a:r>
              <a:rPr lang="ru-RU" dirty="0"/>
              <a:t>данных </a:t>
            </a:r>
            <a:r>
              <a:rPr lang="ru-RU" dirty="0" smtClean="0"/>
              <a:t>перед </a:t>
            </a:r>
            <a:r>
              <a:rPr lang="ru-RU" dirty="0"/>
              <a:t>проведением статистического анализа.</a:t>
            </a:r>
          </a:p>
          <a:p>
            <a:endParaRPr lang="ru-RU" dirty="0"/>
          </a:p>
          <a:p>
            <a:endParaRPr lang="en-US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712968" cy="990600"/>
          </a:xfrm>
        </p:spPr>
        <p:txBody>
          <a:bodyPr>
            <a:normAutofit/>
          </a:bodyPr>
          <a:lstStyle/>
          <a:p>
            <a:pPr algn="ctr"/>
            <a:r>
              <a:rPr lang="ru-RU" sz="3600" i="1" dirty="0" smtClean="0">
                <a:solidFill>
                  <a:srgbClr val="800000"/>
                </a:solidFill>
                <a:latin typeface="+mn-lt"/>
              </a:rPr>
              <a:t>Особенности статистического анализа</a:t>
            </a:r>
            <a:endParaRPr lang="ru-RU" sz="3600" i="1" dirty="0">
              <a:solidFill>
                <a:srgbClr val="8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0037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Постановка проблемы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8153400" cy="4495800"/>
          </a:xfrm>
        </p:spPr>
        <p:txBody>
          <a:bodyPr>
            <a:noAutofit/>
          </a:bodyPr>
          <a:lstStyle/>
          <a:p>
            <a:r>
              <a:rPr lang="ru-RU" dirty="0" smtClean="0"/>
              <a:t>На </a:t>
            </a:r>
            <a:r>
              <a:rPr lang="ru-RU" dirty="0"/>
              <a:t>данный момент </a:t>
            </a:r>
            <a:r>
              <a:rPr lang="ru-RU" dirty="0" err="1" smtClean="0"/>
              <a:t>биостатистики</a:t>
            </a:r>
            <a:r>
              <a:rPr lang="ru-RU" dirty="0" smtClean="0"/>
              <a:t> выполняют процедуры поиска ошибок во входных данных </a:t>
            </a:r>
            <a:r>
              <a:rPr lang="ru-RU" dirty="0"/>
              <a:t>в </a:t>
            </a:r>
            <a:r>
              <a:rPr lang="ru-RU" b="1" i="1" dirty="0"/>
              <a:t>ручном режиме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Поиск вручную является </a:t>
            </a:r>
            <a:r>
              <a:rPr lang="ru-RU" dirty="0"/>
              <a:t>неэффективным из-за </a:t>
            </a:r>
            <a:r>
              <a:rPr lang="ru-RU" dirty="0" smtClean="0"/>
              <a:t>человеческой невнимательности. </a:t>
            </a:r>
          </a:p>
          <a:p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/>
              <a:t>таком подходе </a:t>
            </a:r>
            <a:r>
              <a:rPr lang="ru-RU" dirty="0" smtClean="0"/>
              <a:t>невозможно </a:t>
            </a:r>
            <a:r>
              <a:rPr lang="ru-RU" dirty="0"/>
              <a:t>обработать большой объем данных за разумное время.</a:t>
            </a:r>
          </a:p>
          <a:p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Предложенное решение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484784"/>
            <a:ext cx="82809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ru-RU" sz="2600" dirty="0"/>
              <a:t>Создание библиотеки алгоритмов для статистического анализа данных клинических исследований в параллельных </a:t>
            </a:r>
            <a:r>
              <a:rPr lang="ru-RU" sz="2600" dirty="0" smtClean="0"/>
              <a:t>группах.</a:t>
            </a:r>
            <a:endParaRPr lang="ru-RU" sz="2600" dirty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ru-RU" sz="2600" dirty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ru-RU" sz="2600" dirty="0" smtClean="0"/>
              <a:t>Программная </a:t>
            </a:r>
            <a:r>
              <a:rPr lang="ru-RU" sz="2600" dirty="0"/>
              <a:t>проверка существенно ускорит дальнейший анализ, а так же окажется более эффективной по сравнению с проверкой, выполняемой в ручном режиме.</a:t>
            </a:r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Ø"/>
            </a:pPr>
            <a:endParaRPr lang="ru-RU" sz="2600" dirty="0"/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Ø"/>
            </a:pPr>
            <a:endParaRPr lang="ru-RU" sz="2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Задачи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229600" cy="479374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Выявление пропущенных значений (незаполненных полей</a:t>
            </a:r>
            <a:r>
              <a:rPr lang="ru-RU" dirty="0" smtClean="0"/>
              <a:t>).</a:t>
            </a:r>
          </a:p>
          <a:p>
            <a:endParaRPr lang="ru-RU" dirty="0"/>
          </a:p>
          <a:p>
            <a:pPr lvl="0"/>
            <a:r>
              <a:rPr lang="ru-RU" dirty="0"/>
              <a:t>Поиск опечаток</a:t>
            </a:r>
            <a:r>
              <a:rPr lang="ru-RU" dirty="0" smtClean="0"/>
              <a:t>.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Поиск «выдающихся значений» или «выбросов</a:t>
            </a:r>
            <a:r>
              <a:rPr lang="ru-RU" dirty="0" smtClean="0"/>
              <a:t>».</a:t>
            </a:r>
          </a:p>
          <a:p>
            <a:pPr lvl="0"/>
            <a:endParaRPr lang="ru-RU" dirty="0" smtClean="0"/>
          </a:p>
          <a:p>
            <a:r>
              <a:rPr lang="ru-RU" dirty="0"/>
              <a:t>Исследование нормальности распределения различными статистическими методами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lvl="0"/>
            <a:r>
              <a:rPr lang="ru-RU" dirty="0" smtClean="0"/>
              <a:t>Проверка </a:t>
            </a:r>
            <a:r>
              <a:rPr lang="ru-RU" dirty="0"/>
              <a:t>на упорядочение </a:t>
            </a:r>
            <a:r>
              <a:rPr lang="ru-RU" dirty="0" smtClean="0"/>
              <a:t>дат</a:t>
            </a:r>
            <a:r>
              <a:rPr lang="ru-RU" dirty="0"/>
              <a:t>.</a:t>
            </a:r>
            <a:endParaRPr lang="ru-RU" dirty="0" smtClean="0"/>
          </a:p>
          <a:p>
            <a:pPr lvl="0"/>
            <a:endParaRPr lang="ru-RU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136328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>
                <a:solidFill>
                  <a:srgbClr val="800000"/>
                </a:solidFill>
                <a:latin typeface="+mn-lt"/>
              </a:rPr>
              <a:t>ООП модель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8229600" cy="49377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Поставленные </a:t>
            </a:r>
            <a:r>
              <a:rPr lang="ru-RU" dirty="0"/>
              <a:t>задачи были реализованы с использованием объектно-ориентированной (ООП) модели </a:t>
            </a:r>
            <a:r>
              <a:rPr lang="en-US" dirty="0"/>
              <a:t>S</a:t>
            </a:r>
            <a:r>
              <a:rPr lang="ru-RU" dirty="0"/>
              <a:t>4 языка </a:t>
            </a:r>
            <a:r>
              <a:rPr lang="en-US" dirty="0"/>
              <a:t>R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Для </a:t>
            </a:r>
            <a:r>
              <a:rPr lang="ru-RU" dirty="0"/>
              <a:t>решения поставленных задач были разработаны три независимых структуры классов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столбцы таблицы;</a:t>
            </a:r>
            <a:endParaRPr lang="ru-RU" dirty="0"/>
          </a:p>
          <a:p>
            <a:pPr lvl="0"/>
            <a:r>
              <a:rPr lang="ru-RU" dirty="0" smtClean="0"/>
              <a:t>типы ошибок</a:t>
            </a:r>
            <a:r>
              <a:rPr lang="ru-RU" dirty="0"/>
              <a:t>;</a:t>
            </a:r>
            <a:endParaRPr lang="ru-RU" dirty="0" smtClean="0"/>
          </a:p>
          <a:p>
            <a:r>
              <a:rPr lang="ru-RU" dirty="0" smtClean="0"/>
              <a:t>файлы.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5173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ru-RU" sz="4000" i="1" kern="1200" dirty="0" smtClean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Структура входных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864096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/>
              <a:t>	Структура данных таблицы, с которой работает библиотека, может состоять из четырех типов переменных:</a:t>
            </a:r>
          </a:p>
          <a:p>
            <a:r>
              <a:rPr lang="ru-RU" sz="1800" dirty="0" smtClean="0"/>
              <a:t> дата;</a:t>
            </a:r>
          </a:p>
          <a:p>
            <a:r>
              <a:rPr lang="ru-RU" sz="1800" dirty="0" smtClean="0"/>
              <a:t>непрерывные переменные;</a:t>
            </a:r>
          </a:p>
          <a:p>
            <a:r>
              <a:rPr lang="ru-RU" sz="1800" dirty="0" smtClean="0"/>
              <a:t>дискретные переменные;</a:t>
            </a:r>
          </a:p>
          <a:p>
            <a:r>
              <a:rPr lang="ru-RU" sz="1800" dirty="0" smtClean="0"/>
              <a:t>категориальные;</a:t>
            </a:r>
          </a:p>
          <a:p>
            <a:pPr marL="0" indent="0">
              <a:buNone/>
            </a:pPr>
            <a:r>
              <a:rPr lang="ru-RU" sz="1800" dirty="0" smtClean="0"/>
              <a:t>В виде </a:t>
            </a:r>
            <a:r>
              <a:rPr lang="ru-RU" sz="1800" u="sng" dirty="0" smtClean="0"/>
              <a:t>даты</a:t>
            </a:r>
            <a:r>
              <a:rPr lang="ru-RU" sz="1800" dirty="0" smtClean="0"/>
              <a:t> может указываться время измерения различных показателей пациента.</a:t>
            </a:r>
          </a:p>
          <a:p>
            <a:pPr marL="0" indent="0">
              <a:buNone/>
            </a:pPr>
            <a:r>
              <a:rPr lang="ru-RU" sz="1800" u="sng" dirty="0" smtClean="0"/>
              <a:t>Непрерывные переменные</a:t>
            </a:r>
            <a:r>
              <a:rPr lang="ru-RU" sz="1800" dirty="0" smtClean="0"/>
              <a:t> </a:t>
            </a:r>
            <a:r>
              <a:rPr lang="ru-RU" sz="1800" dirty="0" smtClean="0"/>
              <a:t>могут принимать любые численные значения, которые естественным образом упорядочены на числовой оси (например, рост, вес).</a:t>
            </a:r>
          </a:p>
          <a:p>
            <a:pPr marL="0" indent="0">
              <a:buNone/>
            </a:pPr>
            <a:r>
              <a:rPr lang="ru-RU" sz="1800" u="sng" dirty="0" smtClean="0"/>
              <a:t>Дискретные переменные</a:t>
            </a:r>
            <a:r>
              <a:rPr lang="ru-RU" sz="1800" dirty="0" smtClean="0"/>
              <a:t> </a:t>
            </a:r>
            <a:r>
              <a:rPr lang="ru-RU" sz="1800" dirty="0" smtClean="0"/>
              <a:t>могут обозначать целочисленные данные или ранжировать данные по степени проявления на упорядоченной ранговой шкале (клиническая стадия опухоли, тяжесть состояния пациента).</a:t>
            </a:r>
          </a:p>
          <a:p>
            <a:pPr marL="0" indent="0">
              <a:buNone/>
            </a:pPr>
            <a:r>
              <a:rPr lang="ru-RU" sz="1800" u="sng" dirty="0" smtClean="0"/>
              <a:t>Категориальные переменные</a:t>
            </a:r>
            <a:r>
              <a:rPr lang="ru-RU" sz="1800" dirty="0" smtClean="0"/>
              <a:t> </a:t>
            </a:r>
            <a:r>
              <a:rPr lang="ru-RU" sz="1800" dirty="0" smtClean="0"/>
              <a:t>используются для качественной классификации (пол, цвет глаз, место жительства); в частности, они могут быть бинарными и иметь категорические значения: 1/0, да/нет, имеется/отсутствует.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627707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784976" cy="990600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ru-RU" sz="3600" i="1" kern="1200" dirty="0">
                <a:solidFill>
                  <a:srgbClr val="800000"/>
                </a:solidFill>
                <a:latin typeface="+mn-lt"/>
                <a:ea typeface="+mj-ea"/>
                <a:cs typeface="+mj-cs"/>
              </a:rPr>
              <a:t>Структура классов «Столбцы таблицы»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47564" y="1340767"/>
            <a:ext cx="78488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ru-RU" sz="2000" dirty="0" smtClean="0"/>
              <a:t>	Для </a:t>
            </a:r>
            <a:r>
              <a:rPr lang="ru-RU" sz="2000" dirty="0"/>
              <a:t>описания каждого из </a:t>
            </a:r>
            <a:r>
              <a:rPr lang="ru-RU" sz="2000" dirty="0" smtClean="0"/>
              <a:t>возможных </a:t>
            </a:r>
            <a:r>
              <a:rPr lang="ru-RU" sz="2000" i="1" dirty="0" smtClean="0"/>
              <a:t>типов переменных </a:t>
            </a:r>
            <a:r>
              <a:rPr lang="ru-RU" sz="2000" dirty="0" smtClean="0"/>
              <a:t>таблицы </a:t>
            </a:r>
            <a:r>
              <a:rPr lang="ru-RU" sz="2000" i="1" dirty="0" smtClean="0"/>
              <a:t>входных данных </a:t>
            </a:r>
            <a:r>
              <a:rPr lang="ru-RU" sz="2000" dirty="0" smtClean="0"/>
              <a:t>был </a:t>
            </a:r>
            <a:r>
              <a:rPr lang="ru-RU" sz="2000" dirty="0"/>
              <a:t>создан свой класс, и для каждого из этих классов был реализован свой метод поиска ошибок.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063337"/>
              </p:ext>
            </p:extLst>
          </p:nvPr>
        </p:nvGraphicFramePr>
        <p:xfrm>
          <a:off x="2095863" y="2564904"/>
          <a:ext cx="4952274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Visio" r:id="rId3" imgW="7220059" imgH="5067390" progId="Visio.Drawing.15">
                  <p:embed/>
                </p:oleObj>
              </mc:Choice>
              <mc:Fallback>
                <p:oleObj name="Visio" r:id="rId3" imgW="7220059" imgH="5067390" progId="Visio.Drawing.15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863" y="2564904"/>
                        <a:ext cx="4952274" cy="360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58325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2693</TotalTime>
  <Words>1042</Words>
  <Application>Microsoft Office PowerPoint</Application>
  <PresentationFormat>Экран (4:3)</PresentationFormat>
  <Paragraphs>155</Paragraphs>
  <Slides>23</Slides>
  <Notes>6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5" baseType="lpstr">
      <vt:lpstr>Начальная</vt:lpstr>
      <vt:lpstr>Документ Microsoft Visio</vt:lpstr>
      <vt:lpstr>СОЗДАНИЕ БИБЛИОТЕКИ АЛГОРИТМОВ ДЛЯ СТАТИСТИЧЕСКОГО АНАЛИЗА ДАННЫХ КЛИНИЧЕСКИХ ИССЛЕДОВАНИЙ В ПАРАЛЛЕЛЬНЫХ ГРУППАХ</vt:lpstr>
      <vt:lpstr>Введение</vt:lpstr>
      <vt:lpstr>Особенности статистического анализа</vt:lpstr>
      <vt:lpstr>Постановка проблемы</vt:lpstr>
      <vt:lpstr>Предложенное решение</vt:lpstr>
      <vt:lpstr>Задачи</vt:lpstr>
      <vt:lpstr>ООП модель</vt:lpstr>
      <vt:lpstr>Структура входных данных</vt:lpstr>
      <vt:lpstr>Структура классов «Столбцы таблицы»</vt:lpstr>
      <vt:lpstr>Типы ошибок</vt:lpstr>
      <vt:lpstr>Опечатки</vt:lpstr>
      <vt:lpstr>Неупорядоченные даты</vt:lpstr>
      <vt:lpstr>Пропущенные значения</vt:lpstr>
      <vt:lpstr>Выбросы </vt:lpstr>
      <vt:lpstr>Структура классов «Типы ошибок»</vt:lpstr>
      <vt:lpstr>Структура классов «Файлы»</vt:lpstr>
      <vt:lpstr>Генерация отчетов</vt:lpstr>
      <vt:lpstr>Генерация отчетов</vt:lpstr>
      <vt:lpstr>Генерация отчетов</vt:lpstr>
      <vt:lpstr>Оценка нормальности распределения</vt:lpstr>
      <vt:lpstr>Заключение</vt:lpstr>
      <vt:lpstr>Спасибо за внимание! </vt:lpstr>
      <vt:lpstr>СОЗДАНИЕ БИБЛИОТЕКИ АЛГОРИТМОВ ДЛЯ СТАТИСТИЧЕСКОГО АНАЛИЗА ДАННЫХ КЛИНИЧЕСКИХ ИССЛЕДОВАНИЙ В ПАРАЛЛЕЛЬНЫХ ГРУППАХ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 «3D-ВИЗУАЛИЗАЦИЯ ПРОЦЕССА ГОРЕНИЯ ЗАРЯДА СЛОЖНОЙ ФОРМЫ»</dc:title>
  <dc:creator>Софья</dc:creator>
  <cp:lastModifiedBy>Софья</cp:lastModifiedBy>
  <cp:revision>183</cp:revision>
  <dcterms:modified xsi:type="dcterms:W3CDTF">2017-10-03T18:18:09Z</dcterms:modified>
</cp:coreProperties>
</file>