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3"/>
  </p:notesMasterIdLst>
  <p:sldIdLst>
    <p:sldId id="257" r:id="rId2"/>
    <p:sldId id="697" r:id="rId3"/>
    <p:sldId id="676" r:id="rId4"/>
    <p:sldId id="405" r:id="rId5"/>
    <p:sldId id="406" r:id="rId6"/>
    <p:sldId id="404" r:id="rId7"/>
    <p:sldId id="407" r:id="rId8"/>
    <p:sldId id="408" r:id="rId9"/>
    <p:sldId id="409" r:id="rId10"/>
    <p:sldId id="410" r:id="rId11"/>
    <p:sldId id="411" r:id="rId12"/>
    <p:sldId id="698" r:id="rId13"/>
    <p:sldId id="416" r:id="rId14"/>
    <p:sldId id="417" r:id="rId15"/>
    <p:sldId id="420" r:id="rId16"/>
    <p:sldId id="421" r:id="rId17"/>
    <p:sldId id="423" r:id="rId18"/>
    <p:sldId id="425" r:id="rId19"/>
    <p:sldId id="426" r:id="rId20"/>
    <p:sldId id="429" r:id="rId21"/>
    <p:sldId id="430" r:id="rId22"/>
    <p:sldId id="679" r:id="rId23"/>
    <p:sldId id="432" r:id="rId24"/>
    <p:sldId id="686" r:id="rId25"/>
    <p:sldId id="687" r:id="rId26"/>
    <p:sldId id="700" r:id="rId27"/>
    <p:sldId id="688" r:id="rId28"/>
    <p:sldId id="436" r:id="rId29"/>
    <p:sldId id="437" r:id="rId30"/>
    <p:sldId id="438" r:id="rId31"/>
    <p:sldId id="439" r:id="rId32"/>
    <p:sldId id="441" r:id="rId33"/>
    <p:sldId id="442" r:id="rId34"/>
    <p:sldId id="444" r:id="rId35"/>
    <p:sldId id="448" r:id="rId36"/>
    <p:sldId id="699" r:id="rId37"/>
    <p:sldId id="682" r:id="rId38"/>
    <p:sldId id="683" r:id="rId39"/>
    <p:sldId id="453" r:id="rId40"/>
    <p:sldId id="456" r:id="rId41"/>
    <p:sldId id="466" r:id="rId42"/>
    <p:sldId id="467" r:id="rId43"/>
    <p:sldId id="468" r:id="rId44"/>
    <p:sldId id="469" r:id="rId45"/>
    <p:sldId id="470" r:id="rId46"/>
    <p:sldId id="471" r:id="rId47"/>
    <p:sldId id="701" r:id="rId48"/>
    <p:sldId id="478" r:id="rId49"/>
    <p:sldId id="703" r:id="rId50"/>
    <p:sldId id="702" r:id="rId51"/>
    <p:sldId id="483" r:id="rId52"/>
    <p:sldId id="484" r:id="rId53"/>
    <p:sldId id="485" r:id="rId54"/>
    <p:sldId id="486" r:id="rId55"/>
    <p:sldId id="489" r:id="rId56"/>
    <p:sldId id="490" r:id="rId57"/>
    <p:sldId id="492" r:id="rId58"/>
    <p:sldId id="493" r:id="rId59"/>
    <p:sldId id="494" r:id="rId60"/>
    <p:sldId id="495" r:id="rId61"/>
    <p:sldId id="496" r:id="rId62"/>
    <p:sldId id="497" r:id="rId63"/>
    <p:sldId id="498" r:id="rId64"/>
    <p:sldId id="500" r:id="rId65"/>
    <p:sldId id="501" r:id="rId66"/>
    <p:sldId id="685" r:id="rId67"/>
    <p:sldId id="502" r:id="rId68"/>
    <p:sldId id="689" r:id="rId69"/>
    <p:sldId id="690" r:id="rId70"/>
    <p:sldId id="504" r:id="rId71"/>
    <p:sldId id="507" r:id="rId72"/>
    <p:sldId id="508" r:id="rId73"/>
    <p:sldId id="509" r:id="rId74"/>
    <p:sldId id="510" r:id="rId75"/>
    <p:sldId id="512" r:id="rId76"/>
    <p:sldId id="513" r:id="rId77"/>
    <p:sldId id="514" r:id="rId78"/>
    <p:sldId id="515" r:id="rId79"/>
    <p:sldId id="516" r:id="rId80"/>
    <p:sldId id="704" r:id="rId81"/>
    <p:sldId id="705" r:id="rId82"/>
    <p:sldId id="706" r:id="rId83"/>
    <p:sldId id="707" r:id="rId84"/>
    <p:sldId id="523" r:id="rId85"/>
    <p:sldId id="708" r:id="rId86"/>
    <p:sldId id="525" r:id="rId87"/>
    <p:sldId id="526" r:id="rId88"/>
    <p:sldId id="527" r:id="rId89"/>
    <p:sldId id="528" r:id="rId90"/>
    <p:sldId id="529" r:id="rId91"/>
    <p:sldId id="530" r:id="rId92"/>
    <p:sldId id="531" r:id="rId93"/>
    <p:sldId id="710" r:id="rId94"/>
    <p:sldId id="600" r:id="rId95"/>
    <p:sldId id="602" r:id="rId96"/>
    <p:sldId id="603" r:id="rId97"/>
    <p:sldId id="604" r:id="rId98"/>
    <p:sldId id="606" r:id="rId99"/>
    <p:sldId id="608" r:id="rId100"/>
    <p:sldId id="609" r:id="rId101"/>
    <p:sldId id="610" r:id="rId102"/>
    <p:sldId id="711" r:id="rId103"/>
    <p:sldId id="612" r:id="rId104"/>
    <p:sldId id="712" r:id="rId105"/>
    <p:sldId id="713" r:id="rId106"/>
    <p:sldId id="616" r:id="rId107"/>
    <p:sldId id="693" r:id="rId108"/>
    <p:sldId id="694" r:id="rId109"/>
    <p:sldId id="695" r:id="rId110"/>
    <p:sldId id="696" r:id="rId111"/>
    <p:sldId id="714" r:id="rId112"/>
    <p:sldId id="624" r:id="rId113"/>
    <p:sldId id="715" r:id="rId114"/>
    <p:sldId id="627" r:id="rId115"/>
    <p:sldId id="628" r:id="rId116"/>
    <p:sldId id="629" r:id="rId117"/>
    <p:sldId id="630" r:id="rId118"/>
    <p:sldId id="716" r:id="rId119"/>
    <p:sldId id="633" r:id="rId120"/>
    <p:sldId id="717" r:id="rId121"/>
    <p:sldId id="718" r:id="rId122"/>
    <p:sldId id="719" r:id="rId123"/>
    <p:sldId id="641" r:id="rId124"/>
    <p:sldId id="643" r:id="rId125"/>
    <p:sldId id="644" r:id="rId126"/>
    <p:sldId id="645" r:id="rId127"/>
    <p:sldId id="646" r:id="rId128"/>
    <p:sldId id="647" r:id="rId129"/>
    <p:sldId id="650" r:id="rId130"/>
    <p:sldId id="651" r:id="rId131"/>
    <p:sldId id="652" r:id="rId132"/>
    <p:sldId id="653" r:id="rId133"/>
    <p:sldId id="654" r:id="rId134"/>
    <p:sldId id="655" r:id="rId135"/>
    <p:sldId id="657" r:id="rId136"/>
    <p:sldId id="659" r:id="rId137"/>
    <p:sldId id="660" r:id="rId138"/>
    <p:sldId id="661" r:id="rId139"/>
    <p:sldId id="662" r:id="rId140"/>
    <p:sldId id="720" r:id="rId141"/>
    <p:sldId id="664" r:id="rId142"/>
    <p:sldId id="665" r:id="rId143"/>
    <p:sldId id="666" r:id="rId144"/>
    <p:sldId id="667" r:id="rId145"/>
    <p:sldId id="668" r:id="rId146"/>
    <p:sldId id="670" r:id="rId147"/>
    <p:sldId id="671" r:id="rId148"/>
    <p:sldId id="672" r:id="rId149"/>
    <p:sldId id="673" r:id="rId150"/>
    <p:sldId id="674" r:id="rId151"/>
    <p:sldId id="675" r:id="rId152"/>
  </p:sldIdLst>
  <p:sldSz cx="9144000" cy="5143500" type="screen16x9"/>
  <p:notesSz cx="6858000" cy="9144000"/>
  <p:embeddedFontLst>
    <p:embeddedFont>
      <p:font typeface="Arial Rounded MT Bold" panose="020F0704030504030204" pitchFamily="34" charset="0"/>
      <p:regular r:id="rId154"/>
    </p:embeddedFont>
    <p:embeddedFont>
      <p:font typeface="Calibri" panose="020F0502020204030204" pitchFamily="34" charset="0"/>
      <p:regular r:id="rId155"/>
      <p:bold r:id="rId156"/>
      <p:italic r:id="rId157"/>
      <p:boldItalic r:id="rId158"/>
    </p:embeddedFont>
    <p:embeddedFont>
      <p:font typeface="微软雅黑" panose="020B0503020204020204" pitchFamily="34" charset="-122"/>
      <p:regular r:id="rId159"/>
      <p:bold r:id="rId16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69347" autoAdjust="0"/>
  </p:normalViewPr>
  <p:slideViewPr>
    <p:cSldViewPr snapToGrid="0">
      <p:cViewPr varScale="1">
        <p:scale>
          <a:sx n="90" d="100"/>
          <a:sy n="90" d="100"/>
        </p:scale>
        <p:origin x="176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6.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7.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font" Target="fonts/font3.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font" Target="fonts/font1.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font" Target="fonts/font2.fntdata"/></Relationships>
</file>

<file path=ppt/diagrams/_rels/data5.xml.rels><?xml version="1.0" encoding="UTF-8" standalone="yes"?>
<Relationships xmlns="http://schemas.openxmlformats.org/package/2006/relationships"><Relationship Id="rId1" Type="http://schemas.openxmlformats.org/officeDocument/2006/relationships/image" Target="../media/image2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1.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C7329-3741-4C0E-A67D-ED7BCFA4EB35}" type="doc">
      <dgm:prSet loTypeId="urn:microsoft.com/office/officeart/2005/8/layout/lProcess2" loCatId="list" qsTypeId="urn:microsoft.com/office/officeart/2005/8/quickstyle/simple3" qsCatId="simple" csTypeId="urn:microsoft.com/office/officeart/2005/8/colors/colorful3" csCatId="colorful" phldr="1"/>
      <dgm:spPr/>
      <dgm:t>
        <a:bodyPr/>
        <a:lstStyle/>
        <a:p>
          <a:endParaRPr lang="zh-CN" altLang="en-US"/>
        </a:p>
      </dgm:t>
    </dgm:pt>
    <dgm:pt modelId="{C3415912-6BFA-43BA-B0BE-472A84C43443}">
      <dgm:prSet phldrT="[文本]" custT="1"/>
      <dgm:spPr>
        <a:solidFill>
          <a:srgbClr val="33CCFF"/>
        </a:solidFill>
      </dgm:spPr>
      <dgm:t>
        <a:bodyPr/>
        <a:lstStyle/>
        <a:p>
          <a:r>
            <a:rPr lang="zh-CN" altLang="en-US" sz="1600" b="1" dirty="0">
              <a:solidFill>
                <a:srgbClr val="000099"/>
              </a:solidFill>
              <a:latin typeface="微软雅黑" panose="020B0503020204020204" pitchFamily="34" charset="-122"/>
              <a:ea typeface="微软雅黑" panose="020B0503020204020204" pitchFamily="34" charset="-122"/>
            </a:rPr>
            <a:t>提供不可靠的交付服务</a:t>
          </a:r>
        </a:p>
      </dgm:t>
    </dgm:pt>
    <dgm:pt modelId="{26D7D0C8-7A9E-4BDC-A8E7-283557320225}" type="par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C7FB8C0-759E-4CAC-B09E-84355EA0FAA4}" type="sib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3C67F560-D67B-48BB-827D-06E36A44522A}">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尽最大努力的交付。</a:t>
          </a:r>
        </a:p>
      </dgm:t>
    </dgm:pt>
    <dgm:pt modelId="{2A16A0A4-8D09-4ECB-A864-FEDD60939668}" type="par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2FCA8E6-EB9F-4F72-8BA3-6056C684A9E4}" type="sib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66FFD90-D646-4BB9-8342-A97242F7268A}">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对有差错帧是否需要重传则由高层来决定。</a:t>
          </a:r>
        </a:p>
      </dgm:t>
    </dgm:pt>
    <dgm:pt modelId="{C4A9E9E6-7CD3-45D2-A23D-DCD5CE71D674}" type="par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35A007F-C280-4651-B968-3CE799C43B3C}" type="sib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EA7E0DEF-8E31-46A1-8BBF-59B1595A8275}">
      <dgm:prSet phldrT="[文本]" custT="1"/>
      <dgm:spPr>
        <a:solidFill>
          <a:srgbClr val="33CCFF"/>
        </a:solidFill>
      </dgm:spPr>
      <dgm:t>
        <a:bodyPr/>
        <a:lstStyle/>
        <a:p>
          <a:pPr algn="ctr"/>
          <a:r>
            <a:rPr lang="zh-CN" altLang="en-US" sz="1600" b="1" dirty="0">
              <a:solidFill>
                <a:srgbClr val="000099"/>
              </a:solidFill>
              <a:latin typeface="微软雅黑" panose="020B0503020204020204" pitchFamily="34" charset="-122"/>
              <a:ea typeface="微软雅黑" panose="020B0503020204020204" pitchFamily="34" charset="-122"/>
            </a:rPr>
            <a:t>同一时间只能允许一台计算机发送</a:t>
          </a:r>
        </a:p>
      </dgm:t>
    </dgm:pt>
    <dgm:pt modelId="{C2A1B27B-E137-4975-922B-C6D522DA155A}" type="parTrans" cxnId="{B869C928-3616-4986-A87F-F816AB638D6F}">
      <dgm:prSet/>
      <dgm:spPr/>
      <dgm:t>
        <a:bodyPr/>
        <a:lstStyle/>
        <a:p>
          <a:pPr algn="l"/>
          <a:endParaRPr lang="zh-CN" altLang="en-US"/>
        </a:p>
      </dgm:t>
    </dgm:pt>
    <dgm:pt modelId="{6766F69F-049F-4D92-BA7F-91106E33B26A}" type="sibTrans" cxnId="{B869C928-3616-4986-A87F-F816AB638D6F}">
      <dgm:prSet/>
      <dgm:spPr/>
      <dgm:t>
        <a:bodyPr/>
        <a:lstStyle/>
        <a:p>
          <a:pPr algn="l"/>
          <a:endParaRPr lang="zh-CN" altLang="en-US"/>
        </a:p>
      </dgm:t>
    </dgm:pt>
    <dgm:pt modelId="{D52BF3F9-9ABA-4241-AC77-8DC56655DE25}">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以太网采用最简单的随机接入。</a:t>
          </a:r>
        </a:p>
      </dgm:t>
    </dgm:pt>
    <dgm:pt modelId="{44393429-9FEA-41FC-9460-EE4061EC3C8F}" type="parTrans" cxnId="{1141F3DF-C711-4D48-9CE7-A488451BDA01}">
      <dgm:prSet/>
      <dgm:spPr/>
      <dgm:t>
        <a:bodyPr/>
        <a:lstStyle/>
        <a:p>
          <a:endParaRPr lang="zh-CN" altLang="en-US"/>
        </a:p>
      </dgm:t>
    </dgm:pt>
    <dgm:pt modelId="{F5368824-92C1-4D9E-AB74-3319C6317F2D}" type="sibTrans" cxnId="{1141F3DF-C711-4D48-9CE7-A488451BDA01}">
      <dgm:prSet/>
      <dgm:spPr/>
      <dgm:t>
        <a:bodyPr/>
        <a:lstStyle/>
        <a:p>
          <a:endParaRPr lang="zh-CN" altLang="en-US"/>
        </a:p>
      </dgm:t>
    </dgm:pt>
    <dgm:pt modelId="{47F9F22B-E4CE-49CC-8AD5-F7DDB9797057}">
      <dgm:prSet custT="1"/>
      <dgm:spPr/>
      <dgm:t>
        <a:bodyPr/>
        <a:lstStyle/>
        <a:p>
          <a:pPr algn="l"/>
          <a:r>
            <a:rPr lang="zh-CN" altLang="en-US" sz="1600" b="1" dirty="0">
              <a:latin typeface="微软雅黑" panose="020B0503020204020204" pitchFamily="34" charset="-122"/>
              <a:ea typeface="微软雅黑" panose="020B0503020204020204" pitchFamily="34" charset="-122"/>
            </a:rPr>
            <a:t>使用 </a:t>
          </a:r>
          <a:r>
            <a:rPr lang="en-US" altLang="en-US" sz="1600" b="1" dirty="0">
              <a:latin typeface="微软雅黑" panose="020B0503020204020204" pitchFamily="34" charset="-122"/>
              <a:ea typeface="微软雅黑" panose="020B0503020204020204" pitchFamily="34" charset="-122"/>
            </a:rPr>
            <a:t>CSMA/CD </a:t>
          </a:r>
          <a:r>
            <a:rPr lang="zh-CN" altLang="en-US" sz="1600" b="1" dirty="0">
              <a:latin typeface="微软雅黑" panose="020B0503020204020204" pitchFamily="34" charset="-122"/>
              <a:ea typeface="微软雅黑" panose="020B0503020204020204" pitchFamily="34" charset="-122"/>
            </a:rPr>
            <a:t>协议减少冲突发生的概率。</a:t>
          </a:r>
        </a:p>
      </dgm:t>
    </dgm:pt>
    <dgm:pt modelId="{18B6DC75-4E1D-422C-BE2D-E83930CC0AF5}" type="parTrans" cxnId="{70F06C26-AD3B-4C0A-8AAF-108DC156DB05}">
      <dgm:prSet/>
      <dgm:spPr/>
      <dgm:t>
        <a:bodyPr/>
        <a:lstStyle/>
        <a:p>
          <a:endParaRPr lang="zh-CN" altLang="en-US"/>
        </a:p>
      </dgm:t>
    </dgm:pt>
    <dgm:pt modelId="{EDB25EB7-5941-4B33-9159-A506803AC255}" type="sibTrans" cxnId="{70F06C26-AD3B-4C0A-8AAF-108DC156DB05}">
      <dgm:prSet/>
      <dgm:spPr/>
      <dgm:t>
        <a:bodyPr/>
        <a:lstStyle/>
        <a:p>
          <a:endParaRPr lang="zh-CN" altLang="en-US"/>
        </a:p>
      </dgm:t>
    </dgm:pt>
    <dgm:pt modelId="{8F53F22D-2D58-4C71-BDAA-873CB882D5F3}" type="pres">
      <dgm:prSet presAssocID="{CFAC7329-3741-4C0E-A67D-ED7BCFA4EB35}" presName="theList" presStyleCnt="0">
        <dgm:presLayoutVars>
          <dgm:dir/>
          <dgm:animLvl val="lvl"/>
          <dgm:resizeHandles val="exact"/>
        </dgm:presLayoutVars>
      </dgm:prSet>
      <dgm:spPr/>
    </dgm:pt>
    <dgm:pt modelId="{C065151E-AC7B-4C64-A608-21968640FB41}" type="pres">
      <dgm:prSet presAssocID="{C3415912-6BFA-43BA-B0BE-472A84C43443}" presName="compNode" presStyleCnt="0"/>
      <dgm:spPr/>
    </dgm:pt>
    <dgm:pt modelId="{5CCE0585-D949-4566-BF76-D02D180BBC12}" type="pres">
      <dgm:prSet presAssocID="{C3415912-6BFA-43BA-B0BE-472A84C43443}" presName="aNode" presStyleLbl="bgShp" presStyleIdx="0" presStyleCnt="2"/>
      <dgm:spPr/>
    </dgm:pt>
    <dgm:pt modelId="{F75CC956-7E04-492A-912D-FC34FFB91C97}" type="pres">
      <dgm:prSet presAssocID="{C3415912-6BFA-43BA-B0BE-472A84C43443}" presName="textNode" presStyleLbl="bgShp" presStyleIdx="0" presStyleCnt="2"/>
      <dgm:spPr/>
    </dgm:pt>
    <dgm:pt modelId="{0416AFC6-B581-462D-8DDE-C303F0CC9F6F}" type="pres">
      <dgm:prSet presAssocID="{C3415912-6BFA-43BA-B0BE-472A84C43443}" presName="compChildNode" presStyleCnt="0"/>
      <dgm:spPr/>
    </dgm:pt>
    <dgm:pt modelId="{FF0FC2CC-5B09-487D-9A1F-D8D2C77B9663}" type="pres">
      <dgm:prSet presAssocID="{C3415912-6BFA-43BA-B0BE-472A84C43443}" presName="theInnerList" presStyleCnt="0"/>
      <dgm:spPr/>
    </dgm:pt>
    <dgm:pt modelId="{D183681B-6788-4510-8244-33ABDB9FA7A6}" type="pres">
      <dgm:prSet presAssocID="{3C67F560-D67B-48BB-827D-06E36A44522A}" presName="childNode" presStyleLbl="node1" presStyleIdx="0" presStyleCnt="4" custScaleX="111455">
        <dgm:presLayoutVars>
          <dgm:bulletEnabled val="1"/>
        </dgm:presLayoutVars>
      </dgm:prSet>
      <dgm:spPr/>
    </dgm:pt>
    <dgm:pt modelId="{8AD3A303-C6AA-4DBD-9D8F-7FE8D03E85AA}" type="pres">
      <dgm:prSet presAssocID="{3C67F560-D67B-48BB-827D-06E36A44522A}" presName="aSpace2" presStyleCnt="0"/>
      <dgm:spPr/>
    </dgm:pt>
    <dgm:pt modelId="{D871E045-0D3A-446B-875E-5BEA2EC2B98B}" type="pres">
      <dgm:prSet presAssocID="{066FFD90-D646-4BB9-8342-A97242F7268A}" presName="childNode" presStyleLbl="node1" presStyleIdx="1" presStyleCnt="4" custScaleX="111455">
        <dgm:presLayoutVars>
          <dgm:bulletEnabled val="1"/>
        </dgm:presLayoutVars>
      </dgm:prSet>
      <dgm:spPr/>
    </dgm:pt>
    <dgm:pt modelId="{D006BA4A-CFDC-42C3-A22E-6773F69E63C3}" type="pres">
      <dgm:prSet presAssocID="{C3415912-6BFA-43BA-B0BE-472A84C43443}" presName="aSpace" presStyleCnt="0"/>
      <dgm:spPr/>
    </dgm:pt>
    <dgm:pt modelId="{75F40420-7778-4C0C-80A2-4B27179AFCF0}" type="pres">
      <dgm:prSet presAssocID="{EA7E0DEF-8E31-46A1-8BBF-59B1595A8275}" presName="compNode" presStyleCnt="0"/>
      <dgm:spPr/>
    </dgm:pt>
    <dgm:pt modelId="{7585489D-9D2F-4D31-9D4C-5AB50C9A29FA}" type="pres">
      <dgm:prSet presAssocID="{EA7E0DEF-8E31-46A1-8BBF-59B1595A8275}" presName="aNode" presStyleLbl="bgShp" presStyleIdx="1" presStyleCnt="2" custLinFactNeighborY="476"/>
      <dgm:spPr/>
    </dgm:pt>
    <dgm:pt modelId="{4998B580-DF37-45D3-BBDA-B2B85FE9A112}" type="pres">
      <dgm:prSet presAssocID="{EA7E0DEF-8E31-46A1-8BBF-59B1595A8275}" presName="textNode" presStyleLbl="bgShp" presStyleIdx="1" presStyleCnt="2"/>
      <dgm:spPr/>
    </dgm:pt>
    <dgm:pt modelId="{C3BAEA19-DDA7-48E6-A503-5600CE08E564}" type="pres">
      <dgm:prSet presAssocID="{EA7E0DEF-8E31-46A1-8BBF-59B1595A8275}" presName="compChildNode" presStyleCnt="0"/>
      <dgm:spPr/>
    </dgm:pt>
    <dgm:pt modelId="{D09523D3-8970-471E-AEA7-60F681A853D6}" type="pres">
      <dgm:prSet presAssocID="{EA7E0DEF-8E31-46A1-8BBF-59B1595A8275}" presName="theInnerList" presStyleCnt="0"/>
      <dgm:spPr/>
    </dgm:pt>
    <dgm:pt modelId="{2308D4B3-8A94-4F01-A1CD-6D3FE0E6B3D3}" type="pres">
      <dgm:prSet presAssocID="{D52BF3F9-9ABA-4241-AC77-8DC56655DE25}" presName="childNode" presStyleLbl="node1" presStyleIdx="2" presStyleCnt="4" custScaleX="111455">
        <dgm:presLayoutVars>
          <dgm:bulletEnabled val="1"/>
        </dgm:presLayoutVars>
      </dgm:prSet>
      <dgm:spPr/>
    </dgm:pt>
    <dgm:pt modelId="{C6902A0F-2D66-4666-A151-BF293D009642}" type="pres">
      <dgm:prSet presAssocID="{D52BF3F9-9ABA-4241-AC77-8DC56655DE25}" presName="aSpace2" presStyleCnt="0"/>
      <dgm:spPr/>
    </dgm:pt>
    <dgm:pt modelId="{33ECD6FF-F077-4874-B06E-403BF190822C}" type="pres">
      <dgm:prSet presAssocID="{47F9F22B-E4CE-49CC-8AD5-F7DDB9797057}" presName="childNode" presStyleLbl="node1" presStyleIdx="3" presStyleCnt="4" custScaleX="111455">
        <dgm:presLayoutVars>
          <dgm:bulletEnabled val="1"/>
        </dgm:presLayoutVars>
      </dgm:prSet>
      <dgm:spPr/>
    </dgm:pt>
  </dgm:ptLst>
  <dgm:cxnLst>
    <dgm:cxn modelId="{FB6FD507-77CC-4ED2-84F7-461EA49771E2}" type="presOf" srcId="{C3415912-6BFA-43BA-B0BE-472A84C43443}" destId="{F75CC956-7E04-492A-912D-FC34FFB91C97}" srcOrd="1" destOrd="0" presId="urn:microsoft.com/office/officeart/2005/8/layout/lProcess2"/>
    <dgm:cxn modelId="{2041490C-EA3D-4666-A100-67796E105073}" type="presOf" srcId="{066FFD90-D646-4BB9-8342-A97242F7268A}" destId="{D871E045-0D3A-446B-875E-5BEA2EC2B98B}" srcOrd="0" destOrd="0" presId="urn:microsoft.com/office/officeart/2005/8/layout/lProcess2"/>
    <dgm:cxn modelId="{70F06C26-AD3B-4C0A-8AAF-108DC156DB05}" srcId="{EA7E0DEF-8E31-46A1-8BBF-59B1595A8275}" destId="{47F9F22B-E4CE-49CC-8AD5-F7DDB9797057}" srcOrd="1" destOrd="0" parTransId="{18B6DC75-4E1D-422C-BE2D-E83930CC0AF5}" sibTransId="{EDB25EB7-5941-4B33-9159-A506803AC255}"/>
    <dgm:cxn modelId="{B869C928-3616-4986-A87F-F816AB638D6F}" srcId="{CFAC7329-3741-4C0E-A67D-ED7BCFA4EB35}" destId="{EA7E0DEF-8E31-46A1-8BBF-59B1595A8275}" srcOrd="1" destOrd="0" parTransId="{C2A1B27B-E137-4975-922B-C6D522DA155A}" sibTransId="{6766F69F-049F-4D92-BA7F-91106E33B26A}"/>
    <dgm:cxn modelId="{949ECB46-AD1B-406F-818E-5DD7F5F78998}" srcId="{CFAC7329-3741-4C0E-A67D-ED7BCFA4EB35}" destId="{C3415912-6BFA-43BA-B0BE-472A84C43443}" srcOrd="0" destOrd="0" parTransId="{26D7D0C8-7A9E-4BDC-A8E7-283557320225}" sibTransId="{BC7FB8C0-759E-4CAC-B09E-84355EA0FAA4}"/>
    <dgm:cxn modelId="{9054E268-1B08-40B7-AEE4-DB6D9104DD40}" srcId="{C3415912-6BFA-43BA-B0BE-472A84C43443}" destId="{3C67F560-D67B-48BB-827D-06E36A44522A}" srcOrd="0" destOrd="0" parTransId="{2A16A0A4-8D09-4ECB-A864-FEDD60939668}" sibTransId="{B2FCA8E6-EB9F-4F72-8BA3-6056C684A9E4}"/>
    <dgm:cxn modelId="{6C7C8955-AEC1-4FCE-B432-0E3F1C0E16A2}" type="presOf" srcId="{47F9F22B-E4CE-49CC-8AD5-F7DDB9797057}" destId="{33ECD6FF-F077-4874-B06E-403BF190822C}" srcOrd="0" destOrd="0" presId="urn:microsoft.com/office/officeart/2005/8/layout/lProcess2"/>
    <dgm:cxn modelId="{210D98AC-0117-4B9C-8872-01F2E95AD1F0}" type="presOf" srcId="{3C67F560-D67B-48BB-827D-06E36A44522A}" destId="{D183681B-6788-4510-8244-33ABDB9FA7A6}" srcOrd="0" destOrd="0" presId="urn:microsoft.com/office/officeart/2005/8/layout/lProcess2"/>
    <dgm:cxn modelId="{FD010EAE-F711-439C-94AF-68D5FFB3A4BC}" type="presOf" srcId="{EA7E0DEF-8E31-46A1-8BBF-59B1595A8275}" destId="{4998B580-DF37-45D3-BBDA-B2B85FE9A112}" srcOrd="1" destOrd="0" presId="urn:microsoft.com/office/officeart/2005/8/layout/lProcess2"/>
    <dgm:cxn modelId="{06E4A7B9-CA84-479D-8332-8682144AF1D8}" srcId="{C3415912-6BFA-43BA-B0BE-472A84C43443}" destId="{066FFD90-D646-4BB9-8342-A97242F7268A}" srcOrd="1" destOrd="0" parTransId="{C4A9E9E6-7CD3-45D2-A23D-DCD5CE71D674}" sibTransId="{035A007F-C280-4651-B968-3CE799C43B3C}"/>
    <dgm:cxn modelId="{222EBBC2-39C2-485E-8654-609B1A8BA243}" type="presOf" srcId="{C3415912-6BFA-43BA-B0BE-472A84C43443}" destId="{5CCE0585-D949-4566-BF76-D02D180BBC12}" srcOrd="0" destOrd="0" presId="urn:microsoft.com/office/officeart/2005/8/layout/lProcess2"/>
    <dgm:cxn modelId="{4938A2C8-8F26-44C3-B657-B10E764D9DD5}" type="presOf" srcId="{EA7E0DEF-8E31-46A1-8BBF-59B1595A8275}" destId="{7585489D-9D2F-4D31-9D4C-5AB50C9A29FA}" srcOrd="0" destOrd="0" presId="urn:microsoft.com/office/officeart/2005/8/layout/lProcess2"/>
    <dgm:cxn modelId="{4885A6CA-12A8-4D9D-BDAF-7F48A159AD45}" type="presOf" srcId="{D52BF3F9-9ABA-4241-AC77-8DC56655DE25}" destId="{2308D4B3-8A94-4F01-A1CD-6D3FE0E6B3D3}" srcOrd="0" destOrd="0" presId="urn:microsoft.com/office/officeart/2005/8/layout/lProcess2"/>
    <dgm:cxn modelId="{728B4ED7-2032-459C-ACF0-19134C7FD833}" type="presOf" srcId="{CFAC7329-3741-4C0E-A67D-ED7BCFA4EB35}" destId="{8F53F22D-2D58-4C71-BDAA-873CB882D5F3}" srcOrd="0" destOrd="0" presId="urn:microsoft.com/office/officeart/2005/8/layout/lProcess2"/>
    <dgm:cxn modelId="{1141F3DF-C711-4D48-9CE7-A488451BDA01}" srcId="{EA7E0DEF-8E31-46A1-8BBF-59B1595A8275}" destId="{D52BF3F9-9ABA-4241-AC77-8DC56655DE25}" srcOrd="0" destOrd="0" parTransId="{44393429-9FEA-41FC-9460-EE4061EC3C8F}" sibTransId="{F5368824-92C1-4D9E-AB74-3319C6317F2D}"/>
    <dgm:cxn modelId="{7A467E5F-11D3-448E-A73B-9E6635575FE2}" type="presParOf" srcId="{8F53F22D-2D58-4C71-BDAA-873CB882D5F3}" destId="{C065151E-AC7B-4C64-A608-21968640FB41}" srcOrd="0" destOrd="0" presId="urn:microsoft.com/office/officeart/2005/8/layout/lProcess2"/>
    <dgm:cxn modelId="{5EE82450-8CA0-4AC1-90DD-FA11CCF996F7}" type="presParOf" srcId="{C065151E-AC7B-4C64-A608-21968640FB41}" destId="{5CCE0585-D949-4566-BF76-D02D180BBC12}" srcOrd="0" destOrd="0" presId="urn:microsoft.com/office/officeart/2005/8/layout/lProcess2"/>
    <dgm:cxn modelId="{21119237-F77C-4ACF-BA85-1384DBB358F3}" type="presParOf" srcId="{C065151E-AC7B-4C64-A608-21968640FB41}" destId="{F75CC956-7E04-492A-912D-FC34FFB91C97}" srcOrd="1" destOrd="0" presId="urn:microsoft.com/office/officeart/2005/8/layout/lProcess2"/>
    <dgm:cxn modelId="{4F9282FC-DBD2-4970-9C10-C274EDEBE6A5}" type="presParOf" srcId="{C065151E-AC7B-4C64-A608-21968640FB41}" destId="{0416AFC6-B581-462D-8DDE-C303F0CC9F6F}" srcOrd="2" destOrd="0" presId="urn:microsoft.com/office/officeart/2005/8/layout/lProcess2"/>
    <dgm:cxn modelId="{74BB2A31-A510-4CE1-94EF-B5D3F03358A5}" type="presParOf" srcId="{0416AFC6-B581-462D-8DDE-C303F0CC9F6F}" destId="{FF0FC2CC-5B09-487D-9A1F-D8D2C77B9663}" srcOrd="0" destOrd="0" presId="urn:microsoft.com/office/officeart/2005/8/layout/lProcess2"/>
    <dgm:cxn modelId="{55550BCE-48F0-40C2-815B-4B27E9639F13}" type="presParOf" srcId="{FF0FC2CC-5B09-487D-9A1F-D8D2C77B9663}" destId="{D183681B-6788-4510-8244-33ABDB9FA7A6}" srcOrd="0" destOrd="0" presId="urn:microsoft.com/office/officeart/2005/8/layout/lProcess2"/>
    <dgm:cxn modelId="{536C29EE-4C38-42BB-BAC5-55FAA45C7CD9}" type="presParOf" srcId="{FF0FC2CC-5B09-487D-9A1F-D8D2C77B9663}" destId="{8AD3A303-C6AA-4DBD-9D8F-7FE8D03E85AA}" srcOrd="1" destOrd="0" presId="urn:microsoft.com/office/officeart/2005/8/layout/lProcess2"/>
    <dgm:cxn modelId="{B13FCFCE-8AF8-4351-BEAE-1E63445E20B4}" type="presParOf" srcId="{FF0FC2CC-5B09-487D-9A1F-D8D2C77B9663}" destId="{D871E045-0D3A-446B-875E-5BEA2EC2B98B}" srcOrd="2" destOrd="0" presId="urn:microsoft.com/office/officeart/2005/8/layout/lProcess2"/>
    <dgm:cxn modelId="{E9B13334-8F96-4380-84BC-39DF525FDC9B}" type="presParOf" srcId="{8F53F22D-2D58-4C71-BDAA-873CB882D5F3}" destId="{D006BA4A-CFDC-42C3-A22E-6773F69E63C3}" srcOrd="1" destOrd="0" presId="urn:microsoft.com/office/officeart/2005/8/layout/lProcess2"/>
    <dgm:cxn modelId="{88D6A59D-F48C-45DC-8ED3-5ED00AA37790}" type="presParOf" srcId="{8F53F22D-2D58-4C71-BDAA-873CB882D5F3}" destId="{75F40420-7778-4C0C-80A2-4B27179AFCF0}" srcOrd="2" destOrd="0" presId="urn:microsoft.com/office/officeart/2005/8/layout/lProcess2"/>
    <dgm:cxn modelId="{7F64A8B4-0F2B-408B-991F-EB9B70B81638}" type="presParOf" srcId="{75F40420-7778-4C0C-80A2-4B27179AFCF0}" destId="{7585489D-9D2F-4D31-9D4C-5AB50C9A29FA}" srcOrd="0" destOrd="0" presId="urn:microsoft.com/office/officeart/2005/8/layout/lProcess2"/>
    <dgm:cxn modelId="{9F8374B0-E2E3-41BE-BDA2-54ABB70B355B}" type="presParOf" srcId="{75F40420-7778-4C0C-80A2-4B27179AFCF0}" destId="{4998B580-DF37-45D3-BBDA-B2B85FE9A112}" srcOrd="1" destOrd="0" presId="urn:microsoft.com/office/officeart/2005/8/layout/lProcess2"/>
    <dgm:cxn modelId="{3D990148-1609-4FCB-BF29-A9569C2416C1}" type="presParOf" srcId="{75F40420-7778-4C0C-80A2-4B27179AFCF0}" destId="{C3BAEA19-DDA7-48E6-A503-5600CE08E564}" srcOrd="2" destOrd="0" presId="urn:microsoft.com/office/officeart/2005/8/layout/lProcess2"/>
    <dgm:cxn modelId="{B1139D54-A856-453E-97A8-45E031EFA8CE}" type="presParOf" srcId="{C3BAEA19-DDA7-48E6-A503-5600CE08E564}" destId="{D09523D3-8970-471E-AEA7-60F681A853D6}" srcOrd="0" destOrd="0" presId="urn:microsoft.com/office/officeart/2005/8/layout/lProcess2"/>
    <dgm:cxn modelId="{E6AAA26F-F86E-4EB0-896D-723D6EA5C977}" type="presParOf" srcId="{D09523D3-8970-471E-AEA7-60F681A853D6}" destId="{2308D4B3-8A94-4F01-A1CD-6D3FE0E6B3D3}" srcOrd="0" destOrd="0" presId="urn:microsoft.com/office/officeart/2005/8/layout/lProcess2"/>
    <dgm:cxn modelId="{5917E27F-5EA0-4E13-9262-ED5B509BF984}" type="presParOf" srcId="{D09523D3-8970-471E-AEA7-60F681A853D6}" destId="{C6902A0F-2D66-4666-A151-BF293D009642}" srcOrd="1" destOrd="0" presId="urn:microsoft.com/office/officeart/2005/8/layout/lProcess2"/>
    <dgm:cxn modelId="{35281C20-420C-4C92-AEF8-182D3214174C}" type="presParOf" srcId="{D09523D3-8970-471E-AEA7-60F681A853D6}" destId="{33ECD6FF-F077-4874-B06E-403BF190822C}"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0E09E93-5AB1-4261-AEAE-CB593B269BD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CN" altLang="en-US"/>
        </a:p>
      </dgm:t>
    </dgm:pt>
    <dgm:pt modelId="{814DDA82-02C9-4ADF-8722-1E1CBBD0D5CE}">
      <dgm:prSet phldrT="[文本]" custT="1"/>
      <dgm:spPr/>
      <dgm:t>
        <a:bodyPr/>
        <a:lstStyle/>
        <a:p>
          <a:r>
            <a:rPr lang="zh-CN" altLang="zh-CN" sz="1800" b="1" dirty="0">
              <a:latin typeface="微软雅黑" panose="020B0503020204020204" pitchFamily="34" charset="-122"/>
              <a:ea typeface="微软雅黑" panose="020B0503020204020204" pitchFamily="34" charset="-122"/>
            </a:rPr>
            <a:t>单播 </a:t>
          </a:r>
          <a:r>
            <a:rPr lang="en-US" altLang="zh-CN" sz="1800" b="1" dirty="0">
              <a:latin typeface="微软雅黑" panose="020B0503020204020204" pitchFamily="34" charset="-122"/>
              <a:ea typeface="微软雅黑" panose="020B0503020204020204" pitchFamily="34" charset="-122"/>
            </a:rPr>
            <a:t>(unicast) </a:t>
          </a:r>
          <a:r>
            <a:rPr lang="zh-CN" altLang="zh-CN" sz="1800" b="1" dirty="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type="par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type="sib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a:latin typeface="微软雅黑" panose="020B0503020204020204" pitchFamily="34" charset="-122"/>
              <a:ea typeface="微软雅黑" panose="020B0503020204020204" pitchFamily="34" charset="-122"/>
            </a:rPr>
            <a:t>“发往本站的帧”包括以下 </a:t>
          </a:r>
          <a:r>
            <a:rPr lang="en-US" altLang="zh-CN" sz="1800" b="1" dirty="0">
              <a:latin typeface="微软雅黑" panose="020B0503020204020204" pitchFamily="34" charset="-122"/>
              <a:ea typeface="微软雅黑" panose="020B0503020204020204" pitchFamily="34" charset="-122"/>
            </a:rPr>
            <a:t>3 </a:t>
          </a:r>
          <a:r>
            <a:rPr lang="zh-CN" altLang="en-US" sz="1800" b="1" dirty="0">
              <a:latin typeface="微软雅黑" panose="020B0503020204020204" pitchFamily="34" charset="-122"/>
              <a:ea typeface="微软雅黑" panose="020B0503020204020204" pitchFamily="34" charset="-122"/>
            </a:rPr>
            <a:t>种帧： </a:t>
          </a:r>
        </a:p>
      </dgm:t>
    </dgm:pt>
    <dgm:pt modelId="{655199EF-37C3-4D4B-951C-30B68E8B9B33}" type="sib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type="par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a:latin typeface="微软雅黑" panose="020B0503020204020204" pitchFamily="34" charset="-122"/>
              <a:ea typeface="微软雅黑" panose="020B0503020204020204" pitchFamily="34" charset="-122"/>
            </a:rPr>
            <a:t>广播 </a:t>
          </a:r>
          <a:r>
            <a:rPr lang="en-US" altLang="zh-CN" sz="1800" b="1" dirty="0">
              <a:latin typeface="微软雅黑" panose="020B0503020204020204" pitchFamily="34" charset="-122"/>
              <a:ea typeface="微软雅黑" panose="020B0503020204020204" pitchFamily="34" charset="-122"/>
            </a:rPr>
            <a:t>(broadcast) </a:t>
          </a:r>
          <a:r>
            <a:rPr lang="zh-CN" altLang="zh-CN" sz="1800" b="1" dirty="0">
              <a:latin typeface="微软雅黑" panose="020B0503020204020204" pitchFamily="34" charset="-122"/>
              <a:ea typeface="微软雅黑" panose="020B0503020204020204" pitchFamily="34" charset="-122"/>
            </a:rPr>
            <a:t>帧（一对全体）</a:t>
          </a:r>
        </a:p>
      </dgm:t>
    </dgm:pt>
    <dgm:pt modelId="{F7BAAF36-FE67-4405-9685-739F3659DB5F}" type="parTrans" cxnId="{E6D0FBD8-DDF4-4266-9A45-2EC5E574CAB6}">
      <dgm:prSet/>
      <dgm:spPr/>
      <dgm:t>
        <a:bodyPr/>
        <a:lstStyle/>
        <a:p>
          <a:endParaRPr lang="zh-CN" altLang="en-US"/>
        </a:p>
      </dgm:t>
    </dgm:pt>
    <dgm:pt modelId="{1EC0D9CC-79C7-4C3D-A786-B40C14115161}" type="sibTrans" cxnId="{E6D0FBD8-DDF4-4266-9A45-2EC5E574CAB6}">
      <dgm:prSet/>
      <dgm:spPr/>
      <dgm:t>
        <a:bodyPr/>
        <a:lstStyle/>
        <a:p>
          <a:endParaRPr lang="zh-CN" altLang="en-US"/>
        </a:p>
      </dgm:t>
    </dgm:pt>
    <dgm:pt modelId="{386FF01E-390A-44A6-A66D-EE71BD678925}">
      <dgm:prSet custT="1"/>
      <dgm:spPr/>
      <dgm:t>
        <a:bodyPr/>
        <a:lstStyle/>
        <a:p>
          <a:r>
            <a:rPr lang="zh-CN" altLang="zh-CN" sz="1800" b="1" dirty="0">
              <a:latin typeface="微软雅黑" panose="020B0503020204020204" pitchFamily="34" charset="-122"/>
              <a:ea typeface="微软雅黑" panose="020B0503020204020204" pitchFamily="34" charset="-122"/>
            </a:rPr>
            <a:t>多播 </a:t>
          </a:r>
          <a:r>
            <a:rPr lang="en-US" altLang="zh-CN" sz="1800" b="1" dirty="0">
              <a:latin typeface="微软雅黑" panose="020B0503020204020204" pitchFamily="34" charset="-122"/>
              <a:ea typeface="微软雅黑" panose="020B0503020204020204" pitchFamily="34" charset="-122"/>
            </a:rPr>
            <a:t>(multicast) </a:t>
          </a:r>
          <a:r>
            <a:rPr lang="zh-CN" altLang="zh-CN" sz="1800" b="1" dirty="0">
              <a:latin typeface="微软雅黑" panose="020B0503020204020204" pitchFamily="34" charset="-122"/>
              <a:ea typeface="微软雅黑" panose="020B0503020204020204" pitchFamily="34" charset="-122"/>
            </a:rPr>
            <a:t>帧（一对多）</a:t>
          </a:r>
        </a:p>
      </dgm:t>
    </dgm:pt>
    <dgm:pt modelId="{91B801CD-97E8-439B-AA5E-04C754F0DB58}" type="parTrans" cxnId="{3D06C642-BE45-46D0-A4D5-343FDA0F1C04}">
      <dgm:prSet/>
      <dgm:spPr/>
      <dgm:t>
        <a:bodyPr/>
        <a:lstStyle/>
        <a:p>
          <a:endParaRPr lang="zh-CN" altLang="en-US"/>
        </a:p>
      </dgm:t>
    </dgm:pt>
    <dgm:pt modelId="{8A64F0E4-6D3F-4682-8767-B036188D4E64}" type="sibTrans" cxnId="{3D06C642-BE45-46D0-A4D5-343FDA0F1C04}">
      <dgm:prSet/>
      <dgm:spPr/>
      <dgm:t>
        <a:bodyPr/>
        <a:lstStyle/>
        <a:p>
          <a:endParaRPr lang="zh-CN" altLang="en-US"/>
        </a:p>
      </dgm:t>
    </dgm:pt>
    <dgm:pt modelId="{7005B1A2-4915-4249-B479-F76E326A33A1}">
      <dgm:prSet custT="1"/>
      <dgm:spPr/>
      <dgm:t>
        <a:bodyPr/>
        <a:lstStyle/>
        <a:p>
          <a:endParaRPr lang="zh-CN" altLang="zh-CN" sz="1800" b="1" dirty="0">
            <a:latin typeface="微软雅黑" panose="020B0503020204020204" pitchFamily="34" charset="-122"/>
            <a:ea typeface="微软雅黑" panose="020B0503020204020204" pitchFamily="34" charset="-122"/>
          </a:endParaRPr>
        </a:p>
      </dgm:t>
    </dgm:pt>
    <dgm:pt modelId="{E346561B-5429-41D5-AB9F-51E409A03B3D}" type="parTrans" cxnId="{F569808E-F0DD-4D5D-9813-079ED3F58845}">
      <dgm:prSet/>
      <dgm:spPr/>
      <dgm:t>
        <a:bodyPr/>
        <a:lstStyle/>
        <a:p>
          <a:endParaRPr lang="zh-CN" altLang="en-US"/>
        </a:p>
      </dgm:t>
    </dgm:pt>
    <dgm:pt modelId="{DD924269-C999-418F-BACE-8AF6966A5AED}" type="sibTrans" cxnId="{F569808E-F0DD-4D5D-9813-079ED3F58845}">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pt>
    <dgm:pt modelId="{FCBF3E09-C6D2-4B4D-8FF3-4B7A8731524F}" type="pres">
      <dgm:prSet presAssocID="{E81E2DF3-F714-4132-99E0-7B247481705A}" presName="parentText" presStyleLbl="node1" presStyleIdx="0" presStyleCnt="1">
        <dgm:presLayoutVars>
          <dgm:chMax val="0"/>
          <dgm:bulletEnabled val="1"/>
        </dgm:presLayoutVars>
      </dgm:prSet>
      <dgm:spPr/>
    </dgm:pt>
    <dgm:pt modelId="{1F13495D-0B08-4550-9742-9E4B2CBA3D51}" type="pres">
      <dgm:prSet presAssocID="{E81E2DF3-F714-4132-99E0-7B247481705A}" presName="childText" presStyleLbl="revTx" presStyleIdx="0" presStyleCnt="1">
        <dgm:presLayoutVars>
          <dgm:bulletEnabled val="1"/>
        </dgm:presLayoutVars>
      </dgm:prSet>
      <dgm:spPr/>
    </dgm:pt>
  </dgm:ptLst>
  <dgm:cxnLst>
    <dgm:cxn modelId="{0DEE3817-B42F-4773-8E6F-377F4BBF3650}" type="presOf" srcId="{814DDA82-02C9-4ADF-8722-1E1CBBD0D5CE}" destId="{1F13495D-0B08-4550-9742-9E4B2CBA3D51}" srcOrd="0" destOrd="0" presId="urn:microsoft.com/office/officeart/2005/8/layout/vList2"/>
    <dgm:cxn modelId="{3F0F825B-C835-44E7-8D0C-7EE8A3599830}" type="presOf" srcId="{60E09E93-5AB1-4261-AEAE-CB593B269BDB}" destId="{5D25DB41-AB17-40CD-A5C8-D74BBC46D094}" srcOrd="0" destOrd="0" presId="urn:microsoft.com/office/officeart/2005/8/layout/vList2"/>
    <dgm:cxn modelId="{4FC8115D-4049-4305-9653-B961D649BC02}" type="presOf" srcId="{E81E2DF3-F714-4132-99E0-7B247481705A}" destId="{FCBF3E09-C6D2-4B4D-8FF3-4B7A8731524F}" srcOrd="0" destOrd="0" presId="urn:microsoft.com/office/officeart/2005/8/layout/vList2"/>
    <dgm:cxn modelId="{ECF7CD60-75D6-4E7B-A722-F894DE16D276}" type="presOf" srcId="{7005B1A2-4915-4249-B479-F76E326A33A1}" destId="{1F13495D-0B08-4550-9742-9E4B2CBA3D51}" srcOrd="0" destOrd="3" presId="urn:microsoft.com/office/officeart/2005/8/layout/vList2"/>
    <dgm:cxn modelId="{3D06C642-BE45-46D0-A4D5-343FDA0F1C04}" srcId="{E81E2DF3-F714-4132-99E0-7B247481705A}" destId="{386FF01E-390A-44A6-A66D-EE71BD678925}" srcOrd="2" destOrd="0" parTransId="{91B801CD-97E8-439B-AA5E-04C754F0DB58}" sibTransId="{8A64F0E4-6D3F-4682-8767-B036188D4E64}"/>
    <dgm:cxn modelId="{B248C787-04BA-493A-9E5F-5675DBD70FFE}" type="presOf" srcId="{ABF2317D-AD3C-4AD9-AE85-DBE5729F1846}" destId="{1F13495D-0B08-4550-9742-9E4B2CBA3D51}" srcOrd="0" destOrd="1" presId="urn:microsoft.com/office/officeart/2005/8/layout/vList2"/>
    <dgm:cxn modelId="{81779289-DA97-46ED-A707-02EC85C7D4CF}" type="presOf" srcId="{386FF01E-390A-44A6-A66D-EE71BD678925}" destId="{1F13495D-0B08-4550-9742-9E4B2CBA3D51}" srcOrd="0" destOrd="2" presId="urn:microsoft.com/office/officeart/2005/8/layout/vList2"/>
    <dgm:cxn modelId="{F569808E-F0DD-4D5D-9813-079ED3F58845}" srcId="{E81E2DF3-F714-4132-99E0-7B247481705A}" destId="{7005B1A2-4915-4249-B479-F76E326A33A1}" srcOrd="3" destOrd="0" parTransId="{E346561B-5429-41D5-AB9F-51E409A03B3D}" sibTransId="{DD924269-C999-418F-BACE-8AF6966A5AED}"/>
    <dgm:cxn modelId="{22A407D0-AE68-432F-86AA-AE9841E075D6}" srcId="{60E09E93-5AB1-4261-AEAE-CB593B269BDB}" destId="{E81E2DF3-F714-4132-99E0-7B247481705A}" srcOrd="0" destOrd="0" parTransId="{92C60B28-42D6-4C66-936B-EE0A71B910CF}" sibTransId="{655199EF-37C3-4D4B-951C-30B68E8B9B33}"/>
    <dgm:cxn modelId="{E6D0FBD8-DDF4-4266-9A45-2EC5E574CAB6}" srcId="{E81E2DF3-F714-4132-99E0-7B247481705A}" destId="{ABF2317D-AD3C-4AD9-AE85-DBE5729F1846}" srcOrd="1" destOrd="0" parTransId="{F7BAAF36-FE67-4405-9685-739F3659DB5F}" sibTransId="{1EC0D9CC-79C7-4C3D-A786-B40C14115161}"/>
    <dgm:cxn modelId="{5CD593E9-1844-4D8A-BA5C-5AAE0AE8B0A4}" srcId="{E81E2DF3-F714-4132-99E0-7B247481705A}" destId="{814DDA82-02C9-4ADF-8722-1E1CBBD0D5CE}" srcOrd="0" destOrd="0" parTransId="{5431ADCE-8D4B-49DA-B071-51C35FDB9551}" sibTransId="{24F1CDB1-D5B6-4328-B5C2-8A9757ED04D5}"/>
    <dgm:cxn modelId="{E7DC66BB-487F-4E80-A30E-DF78DB368140}" type="presParOf" srcId="{5D25DB41-AB17-40CD-A5C8-D74BBC46D094}" destId="{FCBF3E09-C6D2-4B4D-8FF3-4B7A8731524F}" srcOrd="0" destOrd="0" presId="urn:microsoft.com/office/officeart/2005/8/layout/vList2"/>
    <dgm:cxn modelId="{4311DF70-B61F-467D-B59D-4074370EC5D0}" type="presParOf" srcId="{5D25DB41-AB17-40CD-A5C8-D74BBC46D094}" destId="{1F13495D-0B08-4550-9742-9E4B2CBA3D5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26E1E43-DC77-4DF5-97A7-BE8297102B4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6FBF0F2B-6D0C-470E-9DD6-ED4327E19036}">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网桥</a:t>
          </a:r>
        </a:p>
      </dgm:t>
    </dgm:pt>
    <dgm:pt modelId="{88BDFA9A-37DB-4F5E-803F-36858AF92B53}" type="par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6E0799-1C77-48E7-9F8F-2029D02A2294}" type="sib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0A4438E-047E-4453-A74F-8BBAE67749BE}">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工作在数据链路层。</a:t>
          </a:r>
        </a:p>
      </dgm:t>
    </dgm:pt>
    <dgm:pt modelId="{9FF74A6E-8CAC-4097-BF5F-980512A618B4}" type="par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3E8B67-C16E-4E14-8DC0-DFFE8C0FF7CB}" type="sib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EA28F79-6C66-41FE-8EEA-7BA2A33C4C1F}">
      <dgm:prSet phldrT="[文本]" custT="1"/>
      <dgm:spPr/>
      <dgm:t>
        <a:bodyPr/>
        <a:lstStyle/>
        <a:p>
          <a:r>
            <a:rPr lang="zh-CN" altLang="en-US" sz="2000" b="1" dirty="0">
              <a:solidFill>
                <a:srgbClr val="000099"/>
              </a:solidFill>
              <a:latin typeface="微软雅黑" panose="020B0503020204020204" pitchFamily="34" charset="-122"/>
              <a:ea typeface="微软雅黑" panose="020B0503020204020204" pitchFamily="34" charset="-122"/>
            </a:rPr>
            <a:t>交换机</a:t>
          </a:r>
        </a:p>
      </dgm:t>
    </dgm:pt>
    <dgm:pt modelId="{6BC136E0-9821-4AF8-88BF-F27F534C7EEF}" type="par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A98B8E7-1B61-4028-8C74-2FCF2DACC316}" type="sib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8E7C3E-5AAC-4C93-8613-7B550324E44B}">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工作在数据链路层。</a:t>
          </a:r>
        </a:p>
      </dgm:t>
    </dgm:pt>
    <dgm:pt modelId="{3CDDBB60-C89F-4A41-A453-3CA57823F549}" type="par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D349BA6-01D1-498C-9A8E-6D50ABB32740}" type="sib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D7A24BD-CC73-4BA6-95AB-A6BEC47ABE9C}">
      <dgm:prSet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根据 </a:t>
          </a:r>
          <a:r>
            <a:rPr lang="en-US" altLang="en-US"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帧的目的地址对收到的帧进行转发和过滤。或者转发，或者丢弃。</a:t>
          </a:r>
        </a:p>
      </dgm:t>
    </dgm:pt>
    <dgm:pt modelId="{D7B48A78-DEB0-4EDB-90B4-146D17F1650B}" type="parTrans" cxnId="{0059E5B1-A948-4057-BDA0-098347C66CE4}">
      <dgm:prSet/>
      <dgm:spPr/>
      <dgm:t>
        <a:bodyPr/>
        <a:lstStyle/>
        <a:p>
          <a:endParaRPr lang="zh-CN" altLang="en-US"/>
        </a:p>
      </dgm:t>
    </dgm:pt>
    <dgm:pt modelId="{A6B9A87C-0357-4A4A-95E8-7C8F56560CD6}" type="sibTrans" cxnId="{0059E5B1-A948-4057-BDA0-098347C66CE4}">
      <dgm:prSet/>
      <dgm:spPr/>
      <dgm:t>
        <a:bodyPr/>
        <a:lstStyle/>
        <a:p>
          <a:endParaRPr lang="zh-CN" altLang="en-US"/>
        </a:p>
      </dgm:t>
    </dgm:pt>
    <dgm:pt modelId="{CCF474DB-4B52-4B17-8863-D5594EEB30F4}">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可明显地提高以太网的性能。</a:t>
          </a:r>
        </a:p>
      </dgm:t>
    </dgm:pt>
    <dgm:pt modelId="{26E9EE1F-97A9-47B9-8B5D-92A6BE25297A}" type="parTrans" cxnId="{145DE3B4-3E47-4A3B-8525-0AE54736F53F}">
      <dgm:prSet/>
      <dgm:spPr/>
      <dgm:t>
        <a:bodyPr/>
        <a:lstStyle/>
        <a:p>
          <a:endParaRPr lang="zh-CN" altLang="en-US"/>
        </a:p>
      </dgm:t>
    </dgm:pt>
    <dgm:pt modelId="{687FEC73-C92A-4C08-AF12-D730BE1878A2}" type="sibTrans" cxnId="{145DE3B4-3E47-4A3B-8525-0AE54736F53F}">
      <dgm:prSet/>
      <dgm:spPr/>
      <dgm:t>
        <a:bodyPr/>
        <a:lstStyle/>
        <a:p>
          <a:endParaRPr lang="zh-CN" altLang="en-US"/>
        </a:p>
      </dgm:t>
    </dgm:pt>
    <dgm:pt modelId="{B6984FD9-D334-4A52-823F-25C182ED128B}">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多端口的网桥。</a:t>
          </a:r>
        </a:p>
      </dgm:t>
    </dgm:pt>
    <dgm:pt modelId="{4EF3C34F-B5CA-4734-9D3C-574CB54A5FC8}" type="parTrans" cxnId="{E46C9F91-678A-4C9D-B0BF-C806F52D9990}">
      <dgm:prSet/>
      <dgm:spPr/>
      <dgm:t>
        <a:bodyPr/>
        <a:lstStyle/>
        <a:p>
          <a:endParaRPr lang="zh-CN" altLang="en-US"/>
        </a:p>
      </dgm:t>
    </dgm:pt>
    <dgm:pt modelId="{459714D1-69EB-492E-9AF1-96D91B7CAC59}" type="sibTrans" cxnId="{E46C9F91-678A-4C9D-B0BF-C806F52D9990}">
      <dgm:prSet/>
      <dgm:spPr/>
      <dgm:t>
        <a:bodyPr/>
        <a:lstStyle/>
        <a:p>
          <a:endParaRPr lang="zh-CN" altLang="en-US"/>
        </a:p>
      </dgm:t>
    </dgm:pt>
    <dgm:pt modelId="{52B1A874-96A1-4E35-B958-0A7974A8C513}" type="pres">
      <dgm:prSet presAssocID="{A26E1E43-DC77-4DF5-97A7-BE8297102B40}" presName="Name0" presStyleCnt="0">
        <dgm:presLayoutVars>
          <dgm:dir/>
          <dgm:animLvl val="lvl"/>
          <dgm:resizeHandles val="exact"/>
        </dgm:presLayoutVars>
      </dgm:prSet>
      <dgm:spPr/>
    </dgm:pt>
    <dgm:pt modelId="{C00594F7-61AA-4B92-AD62-502AF1A711D7}" type="pres">
      <dgm:prSet presAssocID="{6FBF0F2B-6D0C-470E-9DD6-ED4327E19036}" presName="linNode" presStyleCnt="0"/>
      <dgm:spPr/>
    </dgm:pt>
    <dgm:pt modelId="{B903DF94-6FEE-4401-9797-6C1F42B1C9CC}" type="pres">
      <dgm:prSet presAssocID="{6FBF0F2B-6D0C-470E-9DD6-ED4327E19036}" presName="parentText" presStyleLbl="node1" presStyleIdx="0" presStyleCnt="2" custScaleX="56275">
        <dgm:presLayoutVars>
          <dgm:chMax val="1"/>
          <dgm:bulletEnabled val="1"/>
        </dgm:presLayoutVars>
      </dgm:prSet>
      <dgm:spPr/>
    </dgm:pt>
    <dgm:pt modelId="{CD1D3161-44F0-46C8-9775-F9F619010D1C}" type="pres">
      <dgm:prSet presAssocID="{6FBF0F2B-6D0C-470E-9DD6-ED4327E19036}" presName="descendantText" presStyleLbl="alignAccFollowNode1" presStyleIdx="0" presStyleCnt="2" custScaleX="110167">
        <dgm:presLayoutVars>
          <dgm:bulletEnabled val="1"/>
        </dgm:presLayoutVars>
      </dgm:prSet>
      <dgm:spPr/>
    </dgm:pt>
    <dgm:pt modelId="{D73C84C0-9DCB-4A15-B103-427A9A97A5FD}" type="pres">
      <dgm:prSet presAssocID="{076E0799-1C77-48E7-9F8F-2029D02A2294}" presName="sp" presStyleCnt="0"/>
      <dgm:spPr/>
    </dgm:pt>
    <dgm:pt modelId="{05F9B76C-DE49-4BF3-91D3-F8EBF7E3EB09}" type="pres">
      <dgm:prSet presAssocID="{0EA28F79-6C66-41FE-8EEA-7BA2A33C4C1F}" presName="linNode" presStyleCnt="0"/>
      <dgm:spPr/>
    </dgm:pt>
    <dgm:pt modelId="{E226D937-2558-4357-B724-B830C97D69FA}" type="pres">
      <dgm:prSet presAssocID="{0EA28F79-6C66-41FE-8EEA-7BA2A33C4C1F}" presName="parentText" presStyleLbl="node1" presStyleIdx="1" presStyleCnt="2" custScaleX="56275">
        <dgm:presLayoutVars>
          <dgm:chMax val="1"/>
          <dgm:bulletEnabled val="1"/>
        </dgm:presLayoutVars>
      </dgm:prSet>
      <dgm:spPr/>
    </dgm:pt>
    <dgm:pt modelId="{49D409B5-470A-4824-A486-F28F43FEC9BC}" type="pres">
      <dgm:prSet presAssocID="{0EA28F79-6C66-41FE-8EEA-7BA2A33C4C1F}" presName="descendantText" presStyleLbl="alignAccFollowNode1" presStyleIdx="1" presStyleCnt="2" custScaleX="110167">
        <dgm:presLayoutVars>
          <dgm:bulletEnabled val="1"/>
        </dgm:presLayoutVars>
      </dgm:prSet>
      <dgm:spPr/>
    </dgm:pt>
  </dgm:ptLst>
  <dgm:cxnLst>
    <dgm:cxn modelId="{F83CFA0F-D71B-4951-87AB-35C9A3566FC9}" type="presOf" srcId="{10A4438E-047E-4453-A74F-8BBAE67749BE}" destId="{CD1D3161-44F0-46C8-9775-F9F619010D1C}" srcOrd="0" destOrd="0" presId="urn:microsoft.com/office/officeart/2005/8/layout/vList5"/>
    <dgm:cxn modelId="{B9577611-7E7C-46DA-9037-70DF80DEC04E}" srcId="{A26E1E43-DC77-4DF5-97A7-BE8297102B40}" destId="{0EA28F79-6C66-41FE-8EEA-7BA2A33C4C1F}" srcOrd="1" destOrd="0" parTransId="{6BC136E0-9821-4AF8-88BF-F27F534C7EEF}" sibTransId="{CA98B8E7-1B61-4028-8C74-2FCF2DACC316}"/>
    <dgm:cxn modelId="{9F9E1816-7136-4EAD-AC7B-9FC12B651495}" srcId="{A26E1E43-DC77-4DF5-97A7-BE8297102B40}" destId="{6FBF0F2B-6D0C-470E-9DD6-ED4327E19036}" srcOrd="0" destOrd="0" parTransId="{88BDFA9A-37DB-4F5E-803F-36858AF92B53}" sibTransId="{076E0799-1C77-48E7-9F8F-2029D02A2294}"/>
    <dgm:cxn modelId="{EAFBFE3B-4024-474C-A029-9E0DB22BD2F4}" type="presOf" srcId="{508E7C3E-5AAC-4C93-8613-7B550324E44B}" destId="{49D409B5-470A-4824-A486-F28F43FEC9BC}" srcOrd="0" destOrd="0" presId="urn:microsoft.com/office/officeart/2005/8/layout/vList5"/>
    <dgm:cxn modelId="{236BF05C-B0D3-4D96-B6CF-CADF31483E55}" srcId="{6FBF0F2B-6D0C-470E-9DD6-ED4327E19036}" destId="{10A4438E-047E-4453-A74F-8BBAE67749BE}" srcOrd="0" destOrd="0" parTransId="{9FF74A6E-8CAC-4097-BF5F-980512A618B4}" sibTransId="{D63E8B67-C16E-4E14-8DC0-DFFE8C0FF7CB}"/>
    <dgm:cxn modelId="{37FA9762-D989-4850-9B32-CCE71EA5FE64}" type="presOf" srcId="{0EA28F79-6C66-41FE-8EEA-7BA2A33C4C1F}" destId="{E226D937-2558-4357-B724-B830C97D69FA}" srcOrd="0" destOrd="0" presId="urn:microsoft.com/office/officeart/2005/8/layout/vList5"/>
    <dgm:cxn modelId="{DF1FA171-AFF5-4AAA-9D90-F26069DEEC5D}" type="presOf" srcId="{6FBF0F2B-6D0C-470E-9DD6-ED4327E19036}" destId="{B903DF94-6FEE-4401-9797-6C1F42B1C9CC}" srcOrd="0" destOrd="0" presId="urn:microsoft.com/office/officeart/2005/8/layout/vList5"/>
    <dgm:cxn modelId="{328E1074-5789-4D41-8FEE-CDC1DF8C4C74}" type="presOf" srcId="{A26E1E43-DC77-4DF5-97A7-BE8297102B40}" destId="{52B1A874-96A1-4E35-B958-0A7974A8C513}" srcOrd="0" destOrd="0" presId="urn:microsoft.com/office/officeart/2005/8/layout/vList5"/>
    <dgm:cxn modelId="{9607B858-EBDB-47D5-9016-2BD702F588AD}" type="presOf" srcId="{3D7A24BD-CC73-4BA6-95AB-A6BEC47ABE9C}" destId="{CD1D3161-44F0-46C8-9775-F9F619010D1C}" srcOrd="0" destOrd="1" presId="urn:microsoft.com/office/officeart/2005/8/layout/vList5"/>
    <dgm:cxn modelId="{AFAF0979-7DDA-44A4-989A-A1CC45DA5A15}" type="presOf" srcId="{B6984FD9-D334-4A52-823F-25C182ED128B}" destId="{49D409B5-470A-4824-A486-F28F43FEC9BC}" srcOrd="0" destOrd="1" presId="urn:microsoft.com/office/officeart/2005/8/layout/vList5"/>
    <dgm:cxn modelId="{E46C9F91-678A-4C9D-B0BF-C806F52D9990}" srcId="{0EA28F79-6C66-41FE-8EEA-7BA2A33C4C1F}" destId="{B6984FD9-D334-4A52-823F-25C182ED128B}" srcOrd="1" destOrd="0" parTransId="{4EF3C34F-B5CA-4734-9D3C-574CB54A5FC8}" sibTransId="{459714D1-69EB-492E-9AF1-96D91B7CAC59}"/>
    <dgm:cxn modelId="{F7D5F396-DB31-41D8-8AA3-D46BE1E69D9A}" type="presOf" srcId="{CCF474DB-4B52-4B17-8863-D5594EEB30F4}" destId="{49D409B5-470A-4824-A486-F28F43FEC9BC}" srcOrd="0" destOrd="2" presId="urn:microsoft.com/office/officeart/2005/8/layout/vList5"/>
    <dgm:cxn modelId="{0059E5B1-A948-4057-BDA0-098347C66CE4}" srcId="{6FBF0F2B-6D0C-470E-9DD6-ED4327E19036}" destId="{3D7A24BD-CC73-4BA6-95AB-A6BEC47ABE9C}" srcOrd="1" destOrd="0" parTransId="{D7B48A78-DEB0-4EDB-90B4-146D17F1650B}" sibTransId="{A6B9A87C-0357-4A4A-95E8-7C8F56560CD6}"/>
    <dgm:cxn modelId="{145DE3B4-3E47-4A3B-8525-0AE54736F53F}" srcId="{0EA28F79-6C66-41FE-8EEA-7BA2A33C4C1F}" destId="{CCF474DB-4B52-4B17-8863-D5594EEB30F4}" srcOrd="2" destOrd="0" parTransId="{26E9EE1F-97A9-47B9-8B5D-92A6BE25297A}" sibTransId="{687FEC73-C92A-4C08-AF12-D730BE1878A2}"/>
    <dgm:cxn modelId="{60FFE8D7-693C-4210-A06C-B45306C8DC48}" srcId="{0EA28F79-6C66-41FE-8EEA-7BA2A33C4C1F}" destId="{508E7C3E-5AAC-4C93-8613-7B550324E44B}" srcOrd="0" destOrd="0" parTransId="{3CDDBB60-C89F-4A41-A453-3CA57823F549}" sibTransId="{AD349BA6-01D1-498C-9A8E-6D50ABB32740}"/>
    <dgm:cxn modelId="{47FFF8B7-6129-4A67-B236-C27689EBA1CA}" type="presParOf" srcId="{52B1A874-96A1-4E35-B958-0A7974A8C513}" destId="{C00594F7-61AA-4B92-AD62-502AF1A711D7}" srcOrd="0" destOrd="0" presId="urn:microsoft.com/office/officeart/2005/8/layout/vList5"/>
    <dgm:cxn modelId="{D9D6C643-95FA-4D7A-BAF5-3909BD32DFA5}" type="presParOf" srcId="{C00594F7-61AA-4B92-AD62-502AF1A711D7}" destId="{B903DF94-6FEE-4401-9797-6C1F42B1C9CC}" srcOrd="0" destOrd="0" presId="urn:microsoft.com/office/officeart/2005/8/layout/vList5"/>
    <dgm:cxn modelId="{22761CC4-18BC-4BC1-A323-8ED1D0F99AC2}" type="presParOf" srcId="{C00594F7-61AA-4B92-AD62-502AF1A711D7}" destId="{CD1D3161-44F0-46C8-9775-F9F619010D1C}" srcOrd="1" destOrd="0" presId="urn:microsoft.com/office/officeart/2005/8/layout/vList5"/>
    <dgm:cxn modelId="{DB072BE1-65A5-4775-98DF-4AC90F7D1D56}" type="presParOf" srcId="{52B1A874-96A1-4E35-B958-0A7974A8C513}" destId="{D73C84C0-9DCB-4A15-B103-427A9A97A5FD}" srcOrd="1" destOrd="0" presId="urn:microsoft.com/office/officeart/2005/8/layout/vList5"/>
    <dgm:cxn modelId="{56A5CD03-F2BD-4CD6-BAE2-B3E90C79C641}" type="presParOf" srcId="{52B1A874-96A1-4E35-B958-0A7974A8C513}" destId="{05F9B76C-DE49-4BF3-91D3-F8EBF7E3EB09}" srcOrd="2" destOrd="0" presId="urn:microsoft.com/office/officeart/2005/8/layout/vList5"/>
    <dgm:cxn modelId="{CE35B43C-66F9-41A1-B924-623A233AC40F}" type="presParOf" srcId="{05F9B76C-DE49-4BF3-91D3-F8EBF7E3EB09}" destId="{E226D937-2558-4357-B724-B830C97D69FA}" srcOrd="0" destOrd="0" presId="urn:microsoft.com/office/officeart/2005/8/layout/vList5"/>
    <dgm:cxn modelId="{996B1104-13A5-4C45-9AE3-1E7D44118FAE}" type="presParOf" srcId="{05F9B76C-DE49-4BF3-91D3-F8EBF7E3EB09}" destId="{49D409B5-470A-4824-A486-F28F43FEC9B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zh-CN" altLang="en-US"/>
        </a:p>
      </dgm:t>
    </dgm:pt>
    <dgm:pt modelId="{40C0455D-1064-49E4-9A00-983B5767CA01}">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早期</a:t>
          </a:r>
        </a:p>
      </dgm:t>
    </dgm:pt>
    <dgm:pt modelId="{9270F241-DEC4-45A1-8F48-2E8EE913E24D}" type="par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type="sib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a:latin typeface="微软雅黑" panose="020B0503020204020204" pitchFamily="34" charset="-122"/>
              <a:ea typeface="微软雅黑" panose="020B0503020204020204" pitchFamily="34" charset="-122"/>
            </a:rPr>
            <a:t>采用无源的总线结构。</a:t>
          </a:r>
        </a:p>
      </dgm:t>
    </dgm:pt>
    <dgm:pt modelId="{1455E256-19AB-4BF8-88B2-38A6D002FD26}" type="par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type="sib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使用 </a:t>
          </a:r>
          <a:r>
            <a:rPr lang="en-US" altLang="en-US" sz="1600" b="1" dirty="0">
              <a:latin typeface="微软雅黑" panose="020B0503020204020204" pitchFamily="34" charset="-122"/>
              <a:ea typeface="微软雅黑" panose="020B0503020204020204" pitchFamily="34" charset="-122"/>
            </a:rPr>
            <a:t>CSMA/CD </a:t>
          </a:r>
          <a:r>
            <a:rPr lang="zh-CN" altLang="en-US" sz="1600" b="1" dirty="0">
              <a:latin typeface="微软雅黑" panose="020B0503020204020204" pitchFamily="34" charset="-122"/>
              <a:ea typeface="微软雅黑" panose="020B0503020204020204" pitchFamily="34" charset="-122"/>
            </a:rPr>
            <a:t>协议，以半双工方式工作。</a:t>
          </a:r>
        </a:p>
      </dgm:t>
    </dgm:pt>
    <dgm:pt modelId="{0B141FF8-619E-43C3-861C-D65B2AF7407B}" type="par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type="sib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a:solidFill>
                <a:schemeClr val="tx1"/>
              </a:solidFill>
              <a:latin typeface="微软雅黑" panose="020B0503020204020204" pitchFamily="34" charset="-122"/>
              <a:ea typeface="微软雅黑" panose="020B0503020204020204" pitchFamily="34" charset="-122"/>
            </a:rPr>
            <a:t>现在</a:t>
          </a:r>
        </a:p>
      </dgm:t>
    </dgm:pt>
    <dgm:pt modelId="{ED485591-0D13-4BB0-ACA3-A60D1D638C8D}" type="par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type="sib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a:latin typeface="微软雅黑" panose="020B0503020204020204" pitchFamily="34" charset="-122"/>
              <a:ea typeface="微软雅黑" panose="020B0503020204020204" pitchFamily="34" charset="-122"/>
            </a:rPr>
            <a:t>以太网交换机为中心的星形结构</a:t>
          </a:r>
        </a:p>
      </dgm:t>
    </dgm:pt>
    <dgm:pt modelId="{A9645F84-0C8B-412D-9939-024B1CD43472}" type="par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type="sib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不使用共享总线，没有碰撞问题，不使用 </a:t>
          </a:r>
          <a:r>
            <a:rPr lang="en-US" altLang="en-US" sz="1600" b="1" dirty="0">
              <a:latin typeface="微软雅黑" panose="020B0503020204020204" pitchFamily="34" charset="-122"/>
              <a:ea typeface="微软雅黑" panose="020B0503020204020204" pitchFamily="34" charset="-122"/>
            </a:rPr>
            <a:t>CSMA/CD </a:t>
          </a:r>
          <a:r>
            <a:rPr lang="zh-CN" altLang="en-US" sz="1600" b="1" dirty="0">
              <a:latin typeface="微软雅黑" panose="020B0503020204020204" pitchFamily="34" charset="-122"/>
              <a:ea typeface="微软雅黑" panose="020B0503020204020204" pitchFamily="34" charset="-122"/>
            </a:rPr>
            <a:t>协议，以全双工方式工作。但仍然采用以太网的帧结构。</a:t>
          </a:r>
        </a:p>
      </dgm:t>
    </dgm:pt>
    <dgm:pt modelId="{B61E462D-432B-487E-9ED1-CA5C6F17EB66}" type="par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type="sib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pt>
    <dgm:pt modelId="{0425CC3C-0CCB-4691-A203-BE5A451AB0E3}" type="pres">
      <dgm:prSet presAssocID="{40C0455D-1064-49E4-9A00-983B5767CA01}" presName="rootConnector" presStyleLbl="node1" presStyleIdx="0" presStyleCnt="2"/>
      <dgm:spPr/>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pt>
    <dgm:pt modelId="{CA079974-B685-4555-B2E2-4F39DD6E80BF}" type="pres">
      <dgm:prSet presAssocID="{0B141FF8-619E-43C3-861C-D65B2AF7407B}" presName="Name13" presStyleLbl="parChTrans1D2" presStyleIdx="1" presStyleCnt="4"/>
      <dgm:spPr/>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pt>
    <dgm:pt modelId="{B04C9F55-A052-4CA7-9658-B5BC6AF0C82A}" type="pres">
      <dgm:prSet presAssocID="{E3F0BA53-C6FA-410C-BBC4-1AC1D02879E4}" presName="rootConnector" presStyleLbl="node1" presStyleIdx="1" presStyleCnt="2"/>
      <dgm:spPr/>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pt>
    <dgm:pt modelId="{150860FB-44A7-4B9F-8034-51864D54BB4B}" type="pres">
      <dgm:prSet presAssocID="{B61E462D-432B-487E-9ED1-CA5C6F17EB66}" presName="Name13" presStyleLbl="parChTrans1D2" presStyleIdx="3" presStyleCnt="4"/>
      <dgm:spPr/>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pt>
  </dgm:ptLst>
  <dgm:cxnLst>
    <dgm:cxn modelId="{F64C3117-CF70-4429-91CD-12C70AB9B0B7}" srcId="{9CC27A94-954A-4481-B3F6-B83EA60541B3}" destId="{40C0455D-1064-49E4-9A00-983B5767CA01}" srcOrd="0" destOrd="0" parTransId="{9270F241-DEC4-45A1-8F48-2E8EE913E24D}" sibTransId="{5ED0F908-9F7D-4CFB-AD0A-9312A1B5543B}"/>
    <dgm:cxn modelId="{0D0BDD20-879A-45D5-B4CC-475FDF5F25B8}" type="presOf" srcId="{1455E256-19AB-4BF8-88B2-38A6D002FD26}" destId="{919FD86C-7BEC-4278-B7AD-1913682A2F37}" srcOrd="0" destOrd="0" presId="urn:microsoft.com/office/officeart/2005/8/layout/hierarchy3"/>
    <dgm:cxn modelId="{D927FB32-BCD1-45FA-9F2B-B864F8424D5D}" type="presOf" srcId="{C281F5AC-ACE7-413D-A360-E152D1ADBBA0}" destId="{36FCCA39-B41D-47A5-A52E-DF17978138FB}" srcOrd="0" destOrd="0" presId="urn:microsoft.com/office/officeart/2005/8/layout/hierarchy3"/>
    <dgm:cxn modelId="{59BEEB5B-2F36-473A-B9A2-625B0FA5431A}" type="presOf" srcId="{40C0455D-1064-49E4-9A00-983B5767CA01}" destId="{0425CC3C-0CCB-4691-A203-BE5A451AB0E3}" srcOrd="1" destOrd="0" presId="urn:microsoft.com/office/officeart/2005/8/layout/hierarchy3"/>
    <dgm:cxn modelId="{BBB6E45E-A189-472D-A111-E0718EF1A02B}" type="presOf" srcId="{9CC27A94-954A-4481-B3F6-B83EA60541B3}" destId="{18108C2C-254F-4821-A52D-ABC4FFE4C654}" srcOrd="0" destOrd="0" presId="urn:microsoft.com/office/officeart/2005/8/layout/hierarchy3"/>
    <dgm:cxn modelId="{E8377A6C-21AA-4B9A-8261-180113802782}" type="presOf" srcId="{B61E462D-432B-487E-9ED1-CA5C6F17EB66}" destId="{150860FB-44A7-4B9F-8034-51864D54BB4B}" srcOrd="0" destOrd="0" presId="urn:microsoft.com/office/officeart/2005/8/layout/hierarchy3"/>
    <dgm:cxn modelId="{04603072-B5A2-4655-AE42-4A59B68382E5}" type="presOf" srcId="{E3F0BA53-C6FA-410C-BBC4-1AC1D02879E4}" destId="{B04C9F55-A052-4CA7-9658-B5BC6AF0C82A}" srcOrd="1" destOrd="0" presId="urn:microsoft.com/office/officeart/2005/8/layout/hierarchy3"/>
    <dgm:cxn modelId="{BBA0A574-7335-4C76-9B4A-EDE3DB65A809}" type="presOf" srcId="{40C0455D-1064-49E4-9A00-983B5767CA01}" destId="{F85169B6-4EC1-4540-AA86-FA8B88FF50A0}" srcOrd="0" destOrd="0" presId="urn:microsoft.com/office/officeart/2005/8/layout/hierarchy3"/>
    <dgm:cxn modelId="{010BE159-0BD1-4DE7-804C-EF80E1C540C9}" type="presOf" srcId="{0B141FF8-619E-43C3-861C-D65B2AF7407B}" destId="{CA079974-B685-4555-B2E2-4F39DD6E80BF}" srcOrd="0" destOrd="0" presId="urn:microsoft.com/office/officeart/2005/8/layout/hierarchy3"/>
    <dgm:cxn modelId="{9CEB597B-C1CF-4FB4-B400-790E7F7523D9}" type="presOf" srcId="{52F70EC7-A9E3-4B72-B63F-A840A6D294D4}" destId="{36229D57-F712-4EBC-9B8C-05B74EB642B6}" srcOrd="0" destOrd="0" presId="urn:microsoft.com/office/officeart/2005/8/layout/hierarchy3"/>
    <dgm:cxn modelId="{BC5CD081-0762-4131-8C45-5576913AFE7A}" srcId="{9CC27A94-954A-4481-B3F6-B83EA60541B3}" destId="{E3F0BA53-C6FA-410C-BBC4-1AC1D02879E4}" srcOrd="1" destOrd="0" parTransId="{ED485591-0D13-4BB0-ACA3-A60D1D638C8D}" sibTransId="{454CFAF2-1BC3-4E27-88C6-BE56B27F6856}"/>
    <dgm:cxn modelId="{D336C69A-EC58-44DF-8D23-41F18260B332}" type="presOf" srcId="{A9645F84-0C8B-412D-9939-024B1CD43472}" destId="{C3CC8B47-F884-4F30-BCE7-1832CF640A69}" srcOrd="0" destOrd="0" presId="urn:microsoft.com/office/officeart/2005/8/layout/hierarchy3"/>
    <dgm:cxn modelId="{09DC199B-93BA-47F5-A542-6E682305D5EB}" type="presOf" srcId="{E3F0BA53-C6FA-410C-BBC4-1AC1D02879E4}" destId="{D4267040-A3DC-45E3-9016-9C9CBF8A9C8F}" srcOrd="0" destOrd="0" presId="urn:microsoft.com/office/officeart/2005/8/layout/hierarchy3"/>
    <dgm:cxn modelId="{D2BC289E-E153-4E48-86D6-7B36CB35AB9D}" type="presOf" srcId="{6DCB5387-8A23-4403-AA53-ED0AAC4F56E3}" destId="{B13B4698-642A-467F-B72A-FD3C89710013}" srcOrd="0" destOrd="0" presId="urn:microsoft.com/office/officeart/2005/8/layout/hierarchy3"/>
    <dgm:cxn modelId="{7EDADEB5-7972-47EC-A6D1-D857E7A5686D}" srcId="{E3F0BA53-C6FA-410C-BBC4-1AC1D02879E4}" destId="{52F70EC7-A9E3-4B72-B63F-A840A6D294D4}" srcOrd="0" destOrd="0" parTransId="{A9645F84-0C8B-412D-9939-024B1CD43472}" sibTransId="{E27C14EC-0644-4590-8A24-3CF9AA1E7052}"/>
    <dgm:cxn modelId="{3CB193C7-BCD2-4D40-82BD-E760890270DF}" type="presOf" srcId="{47DCDF8E-1547-4F7A-8491-8BC7A9CC6377}" destId="{ECA36131-525A-42DC-A052-C434DEDDC7FB}" srcOrd="0" destOrd="0" presId="urn:microsoft.com/office/officeart/2005/8/layout/hierarchy3"/>
    <dgm:cxn modelId="{18781BDE-274E-4806-B567-665833A09241}" srcId="{E3F0BA53-C6FA-410C-BBC4-1AC1D02879E4}" destId="{47DCDF8E-1547-4F7A-8491-8BC7A9CC6377}" srcOrd="1" destOrd="0" parTransId="{B61E462D-432B-487E-9ED1-CA5C6F17EB66}" sibTransId="{BB18B872-5B8D-4E4C-B0F1-DD7FBA2067F0}"/>
    <dgm:cxn modelId="{96F688E7-5334-454E-9EB5-36B21C3CAFD5}" srcId="{40C0455D-1064-49E4-9A00-983B5767CA01}" destId="{6DCB5387-8A23-4403-AA53-ED0AAC4F56E3}" srcOrd="0" destOrd="0" parTransId="{1455E256-19AB-4BF8-88B2-38A6D002FD26}" sibTransId="{D2DB5380-26FF-4C9B-BC9B-69ED9090CD8A}"/>
    <dgm:cxn modelId="{CD8AEAFE-4DC4-4BAA-AF5A-A365173EF378}" srcId="{40C0455D-1064-49E4-9A00-983B5767CA01}" destId="{C281F5AC-ACE7-413D-A360-E152D1ADBBA0}" srcOrd="1" destOrd="0" parTransId="{0B141FF8-619E-43C3-861C-D65B2AF7407B}" sibTransId="{E53734F9-9C96-4E12-AFBA-E5113155A612}"/>
    <dgm:cxn modelId="{EED22B5F-061D-414D-8838-AB97EDAC0C7B}" type="presParOf" srcId="{18108C2C-254F-4821-A52D-ABC4FFE4C654}" destId="{4C245170-3BF4-45EA-8BB5-32DE6F52F1D7}" srcOrd="0" destOrd="0" presId="urn:microsoft.com/office/officeart/2005/8/layout/hierarchy3"/>
    <dgm:cxn modelId="{09079DBD-8281-4AC1-B781-60B2AB08E333}" type="presParOf" srcId="{4C245170-3BF4-45EA-8BB5-32DE6F52F1D7}" destId="{BB30EBE4-29AF-4D48-A64B-3BF641F236A4}" srcOrd="0" destOrd="0" presId="urn:microsoft.com/office/officeart/2005/8/layout/hierarchy3"/>
    <dgm:cxn modelId="{973D5A60-0460-4781-8942-A15BCA45AE1C}" type="presParOf" srcId="{BB30EBE4-29AF-4D48-A64B-3BF641F236A4}" destId="{F85169B6-4EC1-4540-AA86-FA8B88FF50A0}" srcOrd="0" destOrd="0" presId="urn:microsoft.com/office/officeart/2005/8/layout/hierarchy3"/>
    <dgm:cxn modelId="{1FBC76EF-2AFA-4C3F-8697-D6AFAF489339}" type="presParOf" srcId="{BB30EBE4-29AF-4D48-A64B-3BF641F236A4}" destId="{0425CC3C-0CCB-4691-A203-BE5A451AB0E3}" srcOrd="1" destOrd="0" presId="urn:microsoft.com/office/officeart/2005/8/layout/hierarchy3"/>
    <dgm:cxn modelId="{F5E8574F-4E65-4FE5-8511-D15EF0085117}" type="presParOf" srcId="{4C245170-3BF4-45EA-8BB5-32DE6F52F1D7}" destId="{645A1321-FFAE-4BD0-B911-8B9C1810FD87}" srcOrd="1" destOrd="0" presId="urn:microsoft.com/office/officeart/2005/8/layout/hierarchy3"/>
    <dgm:cxn modelId="{AC8AF1C3-269E-49E4-A88C-8D9EE0F58B53}" type="presParOf" srcId="{645A1321-FFAE-4BD0-B911-8B9C1810FD87}" destId="{919FD86C-7BEC-4278-B7AD-1913682A2F37}" srcOrd="0" destOrd="0" presId="urn:microsoft.com/office/officeart/2005/8/layout/hierarchy3"/>
    <dgm:cxn modelId="{7F16B33B-FD35-4556-BC65-7D0B763E6979}" type="presParOf" srcId="{645A1321-FFAE-4BD0-B911-8B9C1810FD87}" destId="{B13B4698-642A-467F-B72A-FD3C89710013}" srcOrd="1" destOrd="0" presId="urn:microsoft.com/office/officeart/2005/8/layout/hierarchy3"/>
    <dgm:cxn modelId="{41B6DE02-E373-4F77-8559-1605CBAF5C54}" type="presParOf" srcId="{645A1321-FFAE-4BD0-B911-8B9C1810FD87}" destId="{CA079974-B685-4555-B2E2-4F39DD6E80BF}" srcOrd="2" destOrd="0" presId="urn:microsoft.com/office/officeart/2005/8/layout/hierarchy3"/>
    <dgm:cxn modelId="{ED0A62AE-46DA-4AA1-844B-E7F72634BC24}" type="presParOf" srcId="{645A1321-FFAE-4BD0-B911-8B9C1810FD87}" destId="{36FCCA39-B41D-47A5-A52E-DF17978138FB}" srcOrd="3" destOrd="0" presId="urn:microsoft.com/office/officeart/2005/8/layout/hierarchy3"/>
    <dgm:cxn modelId="{167BD0C0-47DE-4454-8F53-C9407B918A35}" type="presParOf" srcId="{18108C2C-254F-4821-A52D-ABC4FFE4C654}" destId="{FAD24F39-3424-4080-9A4E-1B4E474EF911}" srcOrd="1" destOrd="0" presId="urn:microsoft.com/office/officeart/2005/8/layout/hierarchy3"/>
    <dgm:cxn modelId="{19D8D2AA-6120-440A-BD17-4730DCE5F44B}" type="presParOf" srcId="{FAD24F39-3424-4080-9A4E-1B4E474EF911}" destId="{789A283C-A483-45F9-9E23-DE4858FE30BC}" srcOrd="0" destOrd="0" presId="urn:microsoft.com/office/officeart/2005/8/layout/hierarchy3"/>
    <dgm:cxn modelId="{F1117DC7-7967-470C-8EDC-F47C59B70ABE}" type="presParOf" srcId="{789A283C-A483-45F9-9E23-DE4858FE30BC}" destId="{D4267040-A3DC-45E3-9016-9C9CBF8A9C8F}" srcOrd="0" destOrd="0" presId="urn:microsoft.com/office/officeart/2005/8/layout/hierarchy3"/>
    <dgm:cxn modelId="{640386B1-9420-41C8-8042-564A0DA48743}" type="presParOf" srcId="{789A283C-A483-45F9-9E23-DE4858FE30BC}" destId="{B04C9F55-A052-4CA7-9658-B5BC6AF0C82A}" srcOrd="1" destOrd="0" presId="urn:microsoft.com/office/officeart/2005/8/layout/hierarchy3"/>
    <dgm:cxn modelId="{E0EFCC1A-75A9-4643-8EFD-AE21673D2F3D}" type="presParOf" srcId="{FAD24F39-3424-4080-9A4E-1B4E474EF911}" destId="{3BACF1F0-26CD-443A-8A21-97BD07D6B88B}" srcOrd="1" destOrd="0" presId="urn:microsoft.com/office/officeart/2005/8/layout/hierarchy3"/>
    <dgm:cxn modelId="{212BBA16-710F-491F-B84A-C3BBDA26B34E}" type="presParOf" srcId="{3BACF1F0-26CD-443A-8A21-97BD07D6B88B}" destId="{C3CC8B47-F884-4F30-BCE7-1832CF640A69}" srcOrd="0" destOrd="0" presId="urn:microsoft.com/office/officeart/2005/8/layout/hierarchy3"/>
    <dgm:cxn modelId="{BB969424-6A67-47EB-ABD7-A3ECAF63B4B6}" type="presParOf" srcId="{3BACF1F0-26CD-443A-8A21-97BD07D6B88B}" destId="{36229D57-F712-4EBC-9B8C-05B74EB642B6}" srcOrd="1" destOrd="0" presId="urn:microsoft.com/office/officeart/2005/8/layout/hierarchy3"/>
    <dgm:cxn modelId="{E9FB926C-599D-46D7-8540-B40A916CB5C8}" type="presParOf" srcId="{3BACF1F0-26CD-443A-8A21-97BD07D6B88B}" destId="{150860FB-44A7-4B9F-8034-51864D54BB4B}" srcOrd="2" destOrd="0" presId="urn:microsoft.com/office/officeart/2005/8/layout/hierarchy3"/>
    <dgm:cxn modelId="{EF6B00F7-3F34-4F9C-B452-D74D0781FEC8}" type="presParOf" srcId="{3BACF1F0-26CD-443A-8A21-97BD07D6B88B}" destId="{ECA36131-525A-42DC-A052-C434DEDDC7FB}"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ED680-18EC-43E7-B724-4EC3EAF692AF}"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zh-CN" altLang="en-US"/>
        </a:p>
      </dgm:t>
    </dgm:pt>
    <dgm:pt modelId="{9C4D550C-952F-41F3-8AFD-1A5114351F84}">
      <dgm:prSet phldrT="[文本]" custT="1"/>
      <dgm:spPr/>
      <dgm:t>
        <a:bodyPr/>
        <a:lstStyle/>
        <a:p>
          <a:r>
            <a:rPr lang="zh-CN" altLang="en-US" sz="2000" b="1" dirty="0">
              <a:solidFill>
                <a:schemeClr val="tx1"/>
              </a:solidFill>
              <a:latin typeface="微软雅黑" panose="020B0503020204020204" pitchFamily="34" charset="-122"/>
              <a:ea typeface="微软雅黑" panose="020B0503020204020204" pitchFamily="34" charset="-122"/>
            </a:rPr>
            <a:t>以太网存在的主要问题</a:t>
          </a:r>
        </a:p>
      </dgm:t>
    </dgm:pt>
    <dgm:pt modelId="{5A496ED4-914D-473E-B167-A03488A6A798}" type="par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24C9B543-4E31-455A-8177-B38A791E6442}" type="sib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01B1CED8-968B-46B9-9CA3-29F4A640EC64}">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广播风暴</a:t>
          </a:r>
        </a:p>
      </dgm:t>
    </dgm:pt>
    <dgm:pt modelId="{FC1F6C29-B248-4D27-8483-6FBEF4C09964}" type="par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6F71E51-8775-4246-91CC-34B522EBF644}" type="sib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5DE122D9-0EFD-4A0E-AD9B-558EA3DB6689}">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管理困难 等 </a:t>
          </a:r>
        </a:p>
      </dgm:t>
    </dgm:pt>
    <dgm:pt modelId="{7BCD9CB7-11CD-408A-9D13-E0C0261A3AFB}" type="par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82D0D590-9E76-48C3-8C71-49F6FF9D2593}" type="sib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0DF90B9-BB31-4832-9E88-471FA32447B7}">
      <dgm:prSet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安全问题</a:t>
          </a:r>
        </a:p>
      </dgm:t>
    </dgm:pt>
    <dgm:pt modelId="{10F25385-DE1A-44C7-878E-6797F5421568}" type="parTrans" cxnId="{0A5C9FFC-3EDC-4CB3-A3F0-6752C4FDDF42}">
      <dgm:prSet/>
      <dgm:spPr/>
      <dgm:t>
        <a:bodyPr/>
        <a:lstStyle/>
        <a:p>
          <a:endParaRPr lang="zh-CN" altLang="en-US">
            <a:solidFill>
              <a:schemeClr val="tx1"/>
            </a:solidFill>
          </a:endParaRPr>
        </a:p>
      </dgm:t>
    </dgm:pt>
    <dgm:pt modelId="{D33064F6-ACB6-4772-9009-6D745DAF31EF}" type="sibTrans" cxnId="{0A5C9FFC-3EDC-4CB3-A3F0-6752C4FDDF42}">
      <dgm:prSet/>
      <dgm:spPr/>
      <dgm:t>
        <a:bodyPr/>
        <a:lstStyle/>
        <a:p>
          <a:endParaRPr lang="zh-CN" altLang="en-US">
            <a:solidFill>
              <a:schemeClr val="tx1"/>
            </a:solidFill>
          </a:endParaRPr>
        </a:p>
      </dgm:t>
    </dgm:pt>
    <dgm:pt modelId="{A0E0D025-DCA6-425F-8E0B-8EA5BF59390A}" type="pres">
      <dgm:prSet presAssocID="{696ED680-18EC-43E7-B724-4EC3EAF692AF}" presName="layout" presStyleCnt="0">
        <dgm:presLayoutVars>
          <dgm:chMax/>
          <dgm:chPref/>
          <dgm:dir/>
          <dgm:animOne val="branch"/>
          <dgm:animLvl val="lvl"/>
          <dgm:resizeHandles/>
        </dgm:presLayoutVars>
      </dgm:prSet>
      <dgm:spPr/>
    </dgm:pt>
    <dgm:pt modelId="{9E5F89C5-C991-4647-8E03-02567A5B47C5}" type="pres">
      <dgm:prSet presAssocID="{9C4D550C-952F-41F3-8AFD-1A5114351F84}" presName="root" presStyleCnt="0">
        <dgm:presLayoutVars>
          <dgm:chMax/>
          <dgm:chPref val="4"/>
        </dgm:presLayoutVars>
      </dgm:prSet>
      <dgm:spPr/>
    </dgm:pt>
    <dgm:pt modelId="{21D66B4D-424B-43DD-97D8-E7DC36D2F88E}" type="pres">
      <dgm:prSet presAssocID="{9C4D550C-952F-41F3-8AFD-1A5114351F84}" presName="rootComposite" presStyleCnt="0">
        <dgm:presLayoutVars/>
      </dgm:prSet>
      <dgm:spPr/>
    </dgm:pt>
    <dgm:pt modelId="{1DB1E9D0-3339-4A9D-B405-729BDEBEF42B}" type="pres">
      <dgm:prSet presAssocID="{9C4D550C-952F-41F3-8AFD-1A5114351F84}" presName="rootText" presStyleLbl="node0" presStyleIdx="0" presStyleCnt="1">
        <dgm:presLayoutVars>
          <dgm:chMax/>
          <dgm:chPref val="4"/>
        </dgm:presLayoutVars>
      </dgm:prSet>
      <dgm:spPr/>
    </dgm:pt>
    <dgm:pt modelId="{93DC03D1-82A4-42CA-84E3-171835A27C76}" type="pres">
      <dgm:prSet presAssocID="{9C4D550C-952F-41F3-8AFD-1A5114351F84}" presName="childShape" presStyleCnt="0">
        <dgm:presLayoutVars>
          <dgm:chMax val="0"/>
          <dgm:chPref val="0"/>
        </dgm:presLayoutVars>
      </dgm:prSet>
      <dgm:spPr/>
    </dgm:pt>
    <dgm:pt modelId="{6EBC4C0D-CD50-4FE7-BE3F-DE01CF00D802}" type="pres">
      <dgm:prSet presAssocID="{01B1CED8-968B-46B9-9CA3-29F4A640EC64}" presName="childComposite" presStyleCnt="0">
        <dgm:presLayoutVars>
          <dgm:chMax val="0"/>
          <dgm:chPref val="0"/>
        </dgm:presLayoutVars>
      </dgm:prSet>
      <dgm:spPr/>
    </dgm:pt>
    <dgm:pt modelId="{CD749DB9-A3DA-4BAE-A943-A6CBF8D11D51}" type="pres">
      <dgm:prSet presAssocID="{01B1CED8-968B-46B9-9CA3-29F4A640EC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00C2F456-D28D-4B2C-B6C1-C950F98B60F5}" type="pres">
      <dgm:prSet presAssocID="{01B1CED8-968B-46B9-9CA3-29F4A640EC64}" presName="childText" presStyleLbl="lnNode1" presStyleIdx="0" presStyleCnt="3">
        <dgm:presLayoutVars>
          <dgm:chMax val="0"/>
          <dgm:chPref val="0"/>
          <dgm:bulletEnabled val="1"/>
        </dgm:presLayoutVars>
      </dgm:prSet>
      <dgm:spPr/>
    </dgm:pt>
    <dgm:pt modelId="{64CF024C-F4A1-483B-B464-7122D4F00D95}" type="pres">
      <dgm:prSet presAssocID="{70DF90B9-BB31-4832-9E88-471FA32447B7}" presName="childComposite" presStyleCnt="0">
        <dgm:presLayoutVars>
          <dgm:chMax val="0"/>
          <dgm:chPref val="0"/>
        </dgm:presLayoutVars>
      </dgm:prSet>
      <dgm:spPr/>
    </dgm:pt>
    <dgm:pt modelId="{B5E1697C-B7F9-432F-8B8C-2C72CB3A8DB2}" type="pres">
      <dgm:prSet presAssocID="{70DF90B9-BB31-4832-9E88-471FA32447B7}"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C7DA71B-6517-4DAC-B756-9D99ECEF317E}" type="pres">
      <dgm:prSet presAssocID="{70DF90B9-BB31-4832-9E88-471FA32447B7}" presName="childText" presStyleLbl="lnNode1" presStyleIdx="1" presStyleCnt="3">
        <dgm:presLayoutVars>
          <dgm:chMax val="0"/>
          <dgm:chPref val="0"/>
          <dgm:bulletEnabled val="1"/>
        </dgm:presLayoutVars>
      </dgm:prSet>
      <dgm:spPr/>
    </dgm:pt>
    <dgm:pt modelId="{D538157A-0694-48D5-9E5D-9DEFC0066D95}" type="pres">
      <dgm:prSet presAssocID="{5DE122D9-0EFD-4A0E-AD9B-558EA3DB6689}" presName="childComposite" presStyleCnt="0">
        <dgm:presLayoutVars>
          <dgm:chMax val="0"/>
          <dgm:chPref val="0"/>
        </dgm:presLayoutVars>
      </dgm:prSet>
      <dgm:spPr/>
    </dgm:pt>
    <dgm:pt modelId="{14191CB4-CBF2-4672-8D7E-4805CD0EC527}" type="pres">
      <dgm:prSet presAssocID="{5DE122D9-0EFD-4A0E-AD9B-558EA3DB668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F45535F-D8E0-422C-ADEA-B4B65A834513}" type="pres">
      <dgm:prSet presAssocID="{5DE122D9-0EFD-4A0E-AD9B-558EA3DB6689}" presName="childText" presStyleLbl="lnNode1" presStyleIdx="2" presStyleCnt="3">
        <dgm:presLayoutVars>
          <dgm:chMax val="0"/>
          <dgm:chPref val="0"/>
          <dgm:bulletEnabled val="1"/>
        </dgm:presLayoutVars>
      </dgm:prSet>
      <dgm:spPr/>
    </dgm:pt>
  </dgm:ptLst>
  <dgm:cxnLst>
    <dgm:cxn modelId="{9573A513-6738-42F3-B049-9E40CEAC3F7E}" type="presOf" srcId="{5DE122D9-0EFD-4A0E-AD9B-558EA3DB6689}" destId="{FF45535F-D8E0-422C-ADEA-B4B65A834513}" srcOrd="0" destOrd="0" presId="urn:microsoft.com/office/officeart/2008/layout/PictureAccentList"/>
    <dgm:cxn modelId="{CC8B0642-A782-4EBC-B070-8B9E797C7BBE}" srcId="{696ED680-18EC-43E7-B724-4EC3EAF692AF}" destId="{9C4D550C-952F-41F3-8AFD-1A5114351F84}" srcOrd="0" destOrd="0" parTransId="{5A496ED4-914D-473E-B167-A03488A6A798}" sibTransId="{24C9B543-4E31-455A-8177-B38A791E6442}"/>
    <dgm:cxn modelId="{182E9B62-5127-419F-AD80-04071B938B1F}" type="presOf" srcId="{696ED680-18EC-43E7-B724-4EC3EAF692AF}" destId="{A0E0D025-DCA6-425F-8E0B-8EA5BF59390A}" srcOrd="0" destOrd="0" presId="urn:microsoft.com/office/officeart/2008/layout/PictureAccentList"/>
    <dgm:cxn modelId="{D66CFE62-B6A7-4810-BA12-6F2FD58D163D}" srcId="{9C4D550C-952F-41F3-8AFD-1A5114351F84}" destId="{01B1CED8-968B-46B9-9CA3-29F4A640EC64}" srcOrd="0" destOrd="0" parTransId="{FC1F6C29-B248-4D27-8483-6FBEF4C09964}" sibTransId="{76F71E51-8775-4246-91CC-34B522EBF644}"/>
    <dgm:cxn modelId="{7F6C3970-45D9-4CCB-907A-61BFACA2604D}" type="presOf" srcId="{01B1CED8-968B-46B9-9CA3-29F4A640EC64}" destId="{00C2F456-D28D-4B2C-B6C1-C950F98B60F5}" srcOrd="0" destOrd="0" presId="urn:microsoft.com/office/officeart/2008/layout/PictureAccentList"/>
    <dgm:cxn modelId="{B2D28C54-4450-4029-B292-E7D17FEA6A02}" srcId="{9C4D550C-952F-41F3-8AFD-1A5114351F84}" destId="{5DE122D9-0EFD-4A0E-AD9B-558EA3DB6689}" srcOrd="2" destOrd="0" parTransId="{7BCD9CB7-11CD-408A-9D13-E0C0261A3AFB}" sibTransId="{82D0D590-9E76-48C3-8C71-49F6FF9D2593}"/>
    <dgm:cxn modelId="{B846E990-322F-4243-B232-6CCAEFD9D40A}" type="presOf" srcId="{9C4D550C-952F-41F3-8AFD-1A5114351F84}" destId="{1DB1E9D0-3339-4A9D-B405-729BDEBEF42B}" srcOrd="0" destOrd="0" presId="urn:microsoft.com/office/officeart/2008/layout/PictureAccentList"/>
    <dgm:cxn modelId="{39FB5AF3-32C2-49BF-9A75-D17EAA83D1FF}" type="presOf" srcId="{70DF90B9-BB31-4832-9E88-471FA32447B7}" destId="{CC7DA71B-6517-4DAC-B756-9D99ECEF317E}" srcOrd="0" destOrd="0" presId="urn:microsoft.com/office/officeart/2008/layout/PictureAccentList"/>
    <dgm:cxn modelId="{0A5C9FFC-3EDC-4CB3-A3F0-6752C4FDDF42}" srcId="{9C4D550C-952F-41F3-8AFD-1A5114351F84}" destId="{70DF90B9-BB31-4832-9E88-471FA32447B7}" srcOrd="1" destOrd="0" parTransId="{10F25385-DE1A-44C7-878E-6797F5421568}" sibTransId="{D33064F6-ACB6-4772-9009-6D745DAF31EF}"/>
    <dgm:cxn modelId="{A7D65854-1CE7-44F7-B108-4B049E23B1BD}" type="presParOf" srcId="{A0E0D025-DCA6-425F-8E0B-8EA5BF59390A}" destId="{9E5F89C5-C991-4647-8E03-02567A5B47C5}" srcOrd="0" destOrd="0" presId="urn:microsoft.com/office/officeart/2008/layout/PictureAccentList"/>
    <dgm:cxn modelId="{6A5FEA5E-82E3-4F74-AA35-48F034BC38FC}" type="presParOf" srcId="{9E5F89C5-C991-4647-8E03-02567A5B47C5}" destId="{21D66B4D-424B-43DD-97D8-E7DC36D2F88E}" srcOrd="0" destOrd="0" presId="urn:microsoft.com/office/officeart/2008/layout/PictureAccentList"/>
    <dgm:cxn modelId="{D812BCC8-BD4F-4A73-A280-DD8205407045}" type="presParOf" srcId="{21D66B4D-424B-43DD-97D8-E7DC36D2F88E}" destId="{1DB1E9D0-3339-4A9D-B405-729BDEBEF42B}" srcOrd="0" destOrd="0" presId="urn:microsoft.com/office/officeart/2008/layout/PictureAccentList"/>
    <dgm:cxn modelId="{6CF3A7D8-3DFE-44AD-AFFC-8F9FF8BB039A}" type="presParOf" srcId="{9E5F89C5-C991-4647-8E03-02567A5B47C5}" destId="{93DC03D1-82A4-42CA-84E3-171835A27C76}" srcOrd="1" destOrd="0" presId="urn:microsoft.com/office/officeart/2008/layout/PictureAccentList"/>
    <dgm:cxn modelId="{DE93CFAC-3F29-419C-A482-BB4233E3AA36}" type="presParOf" srcId="{93DC03D1-82A4-42CA-84E3-171835A27C76}" destId="{6EBC4C0D-CD50-4FE7-BE3F-DE01CF00D802}" srcOrd="0" destOrd="0" presId="urn:microsoft.com/office/officeart/2008/layout/PictureAccentList"/>
    <dgm:cxn modelId="{0477ADDD-6DC1-405C-919E-D1A54FD2CFF0}" type="presParOf" srcId="{6EBC4C0D-CD50-4FE7-BE3F-DE01CF00D802}" destId="{CD749DB9-A3DA-4BAE-A943-A6CBF8D11D51}" srcOrd="0" destOrd="0" presId="urn:microsoft.com/office/officeart/2008/layout/PictureAccentList"/>
    <dgm:cxn modelId="{2E80B807-8DDE-4B4D-9D44-D7DDAF4E06FF}" type="presParOf" srcId="{6EBC4C0D-CD50-4FE7-BE3F-DE01CF00D802}" destId="{00C2F456-D28D-4B2C-B6C1-C950F98B60F5}" srcOrd="1" destOrd="0" presId="urn:microsoft.com/office/officeart/2008/layout/PictureAccentList"/>
    <dgm:cxn modelId="{890A0312-603E-47AC-92C9-9213D31F944D}" type="presParOf" srcId="{93DC03D1-82A4-42CA-84E3-171835A27C76}" destId="{64CF024C-F4A1-483B-B464-7122D4F00D95}" srcOrd="1" destOrd="0" presId="urn:microsoft.com/office/officeart/2008/layout/PictureAccentList"/>
    <dgm:cxn modelId="{3BB59801-491B-4ED3-9755-24C5FA9FD7A3}" type="presParOf" srcId="{64CF024C-F4A1-483B-B464-7122D4F00D95}" destId="{B5E1697C-B7F9-432F-8B8C-2C72CB3A8DB2}" srcOrd="0" destOrd="0" presId="urn:microsoft.com/office/officeart/2008/layout/PictureAccentList"/>
    <dgm:cxn modelId="{1BE2E497-67F5-408E-B664-1AE175812B81}" type="presParOf" srcId="{64CF024C-F4A1-483B-B464-7122D4F00D95}" destId="{CC7DA71B-6517-4DAC-B756-9D99ECEF317E}" srcOrd="1" destOrd="0" presId="urn:microsoft.com/office/officeart/2008/layout/PictureAccentList"/>
    <dgm:cxn modelId="{496B06E8-FAC2-4D87-BB55-90839E837D5E}" type="presParOf" srcId="{93DC03D1-82A4-42CA-84E3-171835A27C76}" destId="{D538157A-0694-48D5-9E5D-9DEFC0066D95}" srcOrd="2" destOrd="0" presId="urn:microsoft.com/office/officeart/2008/layout/PictureAccentList"/>
    <dgm:cxn modelId="{74A747A4-7CDE-4D9D-B76A-3AEDB33805EE}" type="presParOf" srcId="{D538157A-0694-48D5-9E5D-9DEFC0066D95}" destId="{14191CB4-CBF2-4672-8D7E-4805CD0EC527}" srcOrd="0" destOrd="0" presId="urn:microsoft.com/office/officeart/2008/layout/PictureAccentList"/>
    <dgm:cxn modelId="{46D7AD81-B44F-4AF8-BDCB-8594AB078C1C}" type="presParOf" srcId="{D538157A-0694-48D5-9E5D-9DEFC0066D95}" destId="{FF45535F-D8E0-422C-ADEA-B4B65A834513}"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E0585-D949-4566-BF76-D02D180BBC12}">
      <dsp:nvSpPr>
        <dsp:cNvPr id="0" name=""/>
        <dsp:cNvSpPr/>
      </dsp:nvSpPr>
      <dsp:spPr>
        <a:xfrm>
          <a:off x="3641"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000099"/>
              </a:solidFill>
              <a:latin typeface="微软雅黑" panose="020B0503020204020204" pitchFamily="34" charset="-122"/>
              <a:ea typeface="微软雅黑" panose="020B0503020204020204" pitchFamily="34" charset="-122"/>
            </a:rPr>
            <a:t>提供不可靠的交付服务</a:t>
          </a:r>
        </a:p>
      </dsp:txBody>
      <dsp:txXfrm>
        <a:off x="3641" y="0"/>
        <a:ext cx="3503230" cy="636298"/>
      </dsp:txXfrm>
    </dsp:sp>
    <dsp:sp modelId="{D183681B-6788-4510-8244-33ABDB9FA7A6}">
      <dsp:nvSpPr>
        <dsp:cNvPr id="0" name=""/>
        <dsp:cNvSpPr/>
      </dsp:nvSpPr>
      <dsp:spPr>
        <a:xfrm>
          <a:off x="193446" y="636919"/>
          <a:ext cx="3123620" cy="639508"/>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尽最大努力的交付。</a:t>
          </a:r>
        </a:p>
      </dsp:txBody>
      <dsp:txXfrm>
        <a:off x="212177" y="655650"/>
        <a:ext cx="3086158" cy="602046"/>
      </dsp:txXfrm>
    </dsp:sp>
    <dsp:sp modelId="{D871E045-0D3A-446B-875E-5BEA2EC2B98B}">
      <dsp:nvSpPr>
        <dsp:cNvPr id="0" name=""/>
        <dsp:cNvSpPr/>
      </dsp:nvSpPr>
      <dsp:spPr>
        <a:xfrm>
          <a:off x="193446" y="1374814"/>
          <a:ext cx="3123620" cy="639508"/>
        </a:xfrm>
        <a:prstGeom prst="roundRect">
          <a:avLst>
            <a:gd name="adj" fmla="val 10000"/>
          </a:avLst>
        </a:prstGeom>
        <a:gradFill rotWithShape="0">
          <a:gsLst>
            <a:gs pos="0">
              <a:schemeClr val="accent3">
                <a:hueOff val="3750088"/>
                <a:satOff val="-5627"/>
                <a:lumOff val="-915"/>
                <a:alphaOff val="0"/>
                <a:tint val="50000"/>
                <a:satMod val="300000"/>
              </a:schemeClr>
            </a:gs>
            <a:gs pos="35000">
              <a:schemeClr val="accent3">
                <a:hueOff val="3750088"/>
                <a:satOff val="-5627"/>
                <a:lumOff val="-915"/>
                <a:alphaOff val="0"/>
                <a:tint val="37000"/>
                <a:satMod val="300000"/>
              </a:schemeClr>
            </a:gs>
            <a:gs pos="100000">
              <a:schemeClr val="accent3">
                <a:hueOff val="3750088"/>
                <a:satOff val="-5627"/>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对有差错帧是否需要重传则由高层来决定。</a:t>
          </a:r>
        </a:p>
      </dsp:txBody>
      <dsp:txXfrm>
        <a:off x="212177" y="1393545"/>
        <a:ext cx="3086158" cy="602046"/>
      </dsp:txXfrm>
    </dsp:sp>
    <dsp:sp modelId="{7585489D-9D2F-4D31-9D4C-5AB50C9A29FA}">
      <dsp:nvSpPr>
        <dsp:cNvPr id="0" name=""/>
        <dsp:cNvSpPr/>
      </dsp:nvSpPr>
      <dsp:spPr>
        <a:xfrm>
          <a:off x="3769614"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000099"/>
              </a:solidFill>
              <a:latin typeface="微软雅黑" panose="020B0503020204020204" pitchFamily="34" charset="-122"/>
              <a:ea typeface="微软雅黑" panose="020B0503020204020204" pitchFamily="34" charset="-122"/>
            </a:rPr>
            <a:t>同一时间只能允许一台计算机发送</a:t>
          </a:r>
        </a:p>
      </dsp:txBody>
      <dsp:txXfrm>
        <a:off x="3769614" y="0"/>
        <a:ext cx="3503230" cy="636298"/>
      </dsp:txXfrm>
    </dsp:sp>
    <dsp:sp modelId="{2308D4B3-8A94-4F01-A1CD-6D3FE0E6B3D3}">
      <dsp:nvSpPr>
        <dsp:cNvPr id="0" name=""/>
        <dsp:cNvSpPr/>
      </dsp:nvSpPr>
      <dsp:spPr>
        <a:xfrm>
          <a:off x="3959419" y="636919"/>
          <a:ext cx="3123620" cy="639508"/>
        </a:xfrm>
        <a:prstGeom prst="roundRect">
          <a:avLst>
            <a:gd name="adj" fmla="val 10000"/>
          </a:avLst>
        </a:prstGeom>
        <a:gradFill rotWithShape="0">
          <a:gsLst>
            <a:gs pos="0">
              <a:schemeClr val="accent3">
                <a:hueOff val="7500176"/>
                <a:satOff val="-11253"/>
                <a:lumOff val="-1830"/>
                <a:alphaOff val="0"/>
                <a:tint val="50000"/>
                <a:satMod val="300000"/>
              </a:schemeClr>
            </a:gs>
            <a:gs pos="35000">
              <a:schemeClr val="accent3">
                <a:hueOff val="7500176"/>
                <a:satOff val="-11253"/>
                <a:lumOff val="-1830"/>
                <a:alphaOff val="0"/>
                <a:tint val="37000"/>
                <a:satMod val="300000"/>
              </a:schemeClr>
            </a:gs>
            <a:gs pos="100000">
              <a:schemeClr val="accent3">
                <a:hueOff val="7500176"/>
                <a:satOff val="-11253"/>
                <a:lumOff val="-18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以太网采用最简单的随机接入。</a:t>
          </a:r>
        </a:p>
      </dsp:txBody>
      <dsp:txXfrm>
        <a:off x="3978150" y="655650"/>
        <a:ext cx="3086158" cy="602046"/>
      </dsp:txXfrm>
    </dsp:sp>
    <dsp:sp modelId="{33ECD6FF-F077-4874-B06E-403BF190822C}">
      <dsp:nvSpPr>
        <dsp:cNvPr id="0" name=""/>
        <dsp:cNvSpPr/>
      </dsp:nvSpPr>
      <dsp:spPr>
        <a:xfrm>
          <a:off x="3959419" y="1374814"/>
          <a:ext cx="3123620" cy="639508"/>
        </a:xfrm>
        <a:prstGeom prst="roundRect">
          <a:avLst>
            <a:gd name="adj" fmla="val 10000"/>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使用 </a:t>
          </a:r>
          <a:r>
            <a:rPr lang="en-US" altLang="en-US" sz="1600" b="1" kern="1200" dirty="0">
              <a:latin typeface="微软雅黑" panose="020B0503020204020204" pitchFamily="34" charset="-122"/>
              <a:ea typeface="微软雅黑" panose="020B0503020204020204" pitchFamily="34" charset="-122"/>
            </a:rPr>
            <a:t>CSMA/CD </a:t>
          </a:r>
          <a:r>
            <a:rPr lang="zh-CN" altLang="en-US" sz="1600" b="1" kern="1200" dirty="0">
              <a:latin typeface="微软雅黑" panose="020B0503020204020204" pitchFamily="34" charset="-122"/>
              <a:ea typeface="微软雅黑" panose="020B0503020204020204" pitchFamily="34" charset="-122"/>
            </a:rPr>
            <a:t>协议减少冲突发生的概率。</a:t>
          </a:r>
        </a:p>
      </dsp:txBody>
      <dsp:txXfrm>
        <a:off x="3978150" y="1393545"/>
        <a:ext cx="3086158" cy="602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F3E09-C6D2-4B4D-8FF3-4B7A8731524F}">
      <dsp:nvSpPr>
        <dsp:cNvPr id="0" name=""/>
        <dsp:cNvSpPr/>
      </dsp:nvSpPr>
      <dsp:spPr>
        <a:xfrm>
          <a:off x="0" y="1660"/>
          <a:ext cx="4849092" cy="455477"/>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“发往本站的帧”包括以下 </a:t>
          </a:r>
          <a:r>
            <a:rPr lang="en-US" altLang="zh-CN" sz="1800" b="1" kern="1200" dirty="0">
              <a:latin typeface="微软雅黑" panose="020B0503020204020204" pitchFamily="34" charset="-122"/>
              <a:ea typeface="微软雅黑" panose="020B0503020204020204" pitchFamily="34" charset="-122"/>
            </a:rPr>
            <a:t>3 </a:t>
          </a:r>
          <a:r>
            <a:rPr lang="zh-CN" altLang="en-US" sz="1800" b="1" kern="1200" dirty="0">
              <a:latin typeface="微软雅黑" panose="020B0503020204020204" pitchFamily="34" charset="-122"/>
              <a:ea typeface="微软雅黑" panose="020B0503020204020204" pitchFamily="34" charset="-122"/>
            </a:rPr>
            <a:t>种帧： </a:t>
          </a:r>
        </a:p>
      </dsp:txBody>
      <dsp:txXfrm>
        <a:off x="22235" y="23895"/>
        <a:ext cx="4804622" cy="411007"/>
      </dsp:txXfrm>
    </dsp:sp>
    <dsp:sp modelId="{1F13495D-0B08-4550-9742-9E4B2CBA3D51}">
      <dsp:nvSpPr>
        <dsp:cNvPr id="0" name=""/>
        <dsp:cNvSpPr/>
      </dsp:nvSpPr>
      <dsp:spPr>
        <a:xfrm>
          <a:off x="0" y="457138"/>
          <a:ext cx="4849092" cy="140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zh-CN" sz="1800" b="1" kern="1200" dirty="0">
              <a:latin typeface="微软雅黑" panose="020B0503020204020204" pitchFamily="34" charset="-122"/>
              <a:ea typeface="微软雅黑" panose="020B0503020204020204" pitchFamily="34" charset="-122"/>
            </a:rPr>
            <a:t>单播 </a:t>
          </a:r>
          <a:r>
            <a:rPr lang="en-US" altLang="zh-CN" sz="1800" b="1" kern="1200" dirty="0">
              <a:latin typeface="微软雅黑" panose="020B0503020204020204" pitchFamily="34" charset="-122"/>
              <a:ea typeface="微软雅黑" panose="020B0503020204020204" pitchFamily="34" charset="-122"/>
            </a:rPr>
            <a:t>(unicast) </a:t>
          </a:r>
          <a:r>
            <a:rPr lang="zh-CN" altLang="zh-CN" sz="1800" b="1" kern="1200" dirty="0">
              <a:latin typeface="微软雅黑" panose="020B0503020204020204" pitchFamily="34" charset="-122"/>
              <a:ea typeface="微软雅黑" panose="020B0503020204020204" pitchFamily="34" charset="-122"/>
            </a:rPr>
            <a:t>帧（一对一）</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20000"/>
            </a:spcAft>
            <a:buChar char="•"/>
          </a:pPr>
          <a:r>
            <a:rPr lang="zh-CN" altLang="zh-CN" sz="1800" b="1" kern="1200" dirty="0">
              <a:latin typeface="微软雅黑" panose="020B0503020204020204" pitchFamily="34" charset="-122"/>
              <a:ea typeface="微软雅黑" panose="020B0503020204020204" pitchFamily="34" charset="-122"/>
            </a:rPr>
            <a:t>广播 </a:t>
          </a:r>
          <a:r>
            <a:rPr lang="en-US" altLang="zh-CN" sz="1800" b="1" kern="1200" dirty="0">
              <a:latin typeface="微软雅黑" panose="020B0503020204020204" pitchFamily="34" charset="-122"/>
              <a:ea typeface="微软雅黑" panose="020B0503020204020204" pitchFamily="34" charset="-122"/>
            </a:rPr>
            <a:t>(broadcast) </a:t>
          </a:r>
          <a:r>
            <a:rPr lang="zh-CN" altLang="zh-CN" sz="1800" b="1" kern="1200" dirty="0">
              <a:latin typeface="微软雅黑" panose="020B0503020204020204" pitchFamily="34" charset="-122"/>
              <a:ea typeface="微软雅黑" panose="020B0503020204020204" pitchFamily="34" charset="-122"/>
            </a:rPr>
            <a:t>帧（一对全体）</a:t>
          </a:r>
        </a:p>
        <a:p>
          <a:pPr marL="171450" lvl="1" indent="-171450" algn="l" defTabSz="800100">
            <a:lnSpc>
              <a:spcPct val="90000"/>
            </a:lnSpc>
            <a:spcBef>
              <a:spcPct val="0"/>
            </a:spcBef>
            <a:spcAft>
              <a:spcPct val="20000"/>
            </a:spcAft>
            <a:buChar char="•"/>
          </a:pPr>
          <a:r>
            <a:rPr lang="zh-CN" altLang="zh-CN" sz="1800" b="1" kern="1200" dirty="0">
              <a:latin typeface="微软雅黑" panose="020B0503020204020204" pitchFamily="34" charset="-122"/>
              <a:ea typeface="微软雅黑" panose="020B0503020204020204" pitchFamily="34" charset="-122"/>
            </a:rPr>
            <a:t>多播 </a:t>
          </a:r>
          <a:r>
            <a:rPr lang="en-US" altLang="zh-CN" sz="1800" b="1" kern="1200" dirty="0">
              <a:latin typeface="微软雅黑" panose="020B0503020204020204" pitchFamily="34" charset="-122"/>
              <a:ea typeface="微软雅黑" panose="020B0503020204020204" pitchFamily="34" charset="-122"/>
            </a:rPr>
            <a:t>(multicast) </a:t>
          </a:r>
          <a:r>
            <a:rPr lang="zh-CN" altLang="zh-CN" sz="1800" b="1" kern="1200" dirty="0">
              <a:latin typeface="微软雅黑" panose="020B0503020204020204" pitchFamily="34" charset="-122"/>
              <a:ea typeface="微软雅黑" panose="020B0503020204020204" pitchFamily="34" charset="-122"/>
            </a:rPr>
            <a:t>帧（一对多）</a:t>
          </a:r>
        </a:p>
        <a:p>
          <a:pPr marL="171450" lvl="1" indent="-171450" algn="l" defTabSz="800100">
            <a:lnSpc>
              <a:spcPct val="90000"/>
            </a:lnSpc>
            <a:spcBef>
              <a:spcPct val="0"/>
            </a:spcBef>
            <a:spcAft>
              <a:spcPct val="20000"/>
            </a:spcAft>
            <a:buChar char="•"/>
          </a:pPr>
          <a:endParaRPr lang="zh-CN" altLang="zh-CN" sz="1800" b="1" kern="1200" dirty="0">
            <a:latin typeface="微软雅黑" panose="020B0503020204020204" pitchFamily="34" charset="-122"/>
            <a:ea typeface="微软雅黑" panose="020B0503020204020204" pitchFamily="34" charset="-122"/>
          </a:endParaRPr>
        </a:p>
      </dsp:txBody>
      <dsp:txXfrm>
        <a:off x="0" y="457138"/>
        <a:ext cx="4849092" cy="1405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D3161-44F0-46C8-9775-F9F619010D1C}">
      <dsp:nvSpPr>
        <dsp:cNvPr id="0" name=""/>
        <dsp:cNvSpPr/>
      </dsp:nvSpPr>
      <dsp:spPr>
        <a:xfrm rot="5400000">
          <a:off x="4315412" y="-2120981"/>
          <a:ext cx="1232686" cy="5782897"/>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工作在数据链路层。</a:t>
          </a:r>
        </a:p>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根据 </a:t>
          </a:r>
          <a:r>
            <a:rPr lang="en-US" altLang="en-US" sz="2000" b="1" kern="1200" dirty="0">
              <a:latin typeface="微软雅黑" panose="020B0503020204020204" pitchFamily="34" charset="-122"/>
              <a:ea typeface="微软雅黑" panose="020B0503020204020204" pitchFamily="34" charset="-122"/>
            </a:rPr>
            <a:t>MAC </a:t>
          </a:r>
          <a:r>
            <a:rPr lang="zh-CN" altLang="en-US" sz="2000" b="1" kern="1200" dirty="0">
              <a:latin typeface="微软雅黑" panose="020B0503020204020204" pitchFamily="34" charset="-122"/>
              <a:ea typeface="微软雅黑" panose="020B0503020204020204" pitchFamily="34" charset="-122"/>
            </a:rPr>
            <a:t>帧的目的地址对收到的帧进行转发和过滤。或者转发，或者丢弃。</a:t>
          </a:r>
        </a:p>
      </dsp:txBody>
      <dsp:txXfrm rot="-5400000">
        <a:off x="2040307" y="214299"/>
        <a:ext cx="5722722" cy="1112336"/>
      </dsp:txXfrm>
    </dsp:sp>
    <dsp:sp modelId="{B903DF94-6FEE-4401-9797-6C1F42B1C9CC}">
      <dsp:nvSpPr>
        <dsp:cNvPr id="0" name=""/>
        <dsp:cNvSpPr/>
      </dsp:nvSpPr>
      <dsp:spPr>
        <a:xfrm>
          <a:off x="378686" y="38"/>
          <a:ext cx="1661621" cy="154085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网桥</a:t>
          </a:r>
        </a:p>
      </dsp:txBody>
      <dsp:txXfrm>
        <a:off x="453904" y="75256"/>
        <a:ext cx="1511185" cy="1390421"/>
      </dsp:txXfrm>
    </dsp:sp>
    <dsp:sp modelId="{49D409B5-470A-4824-A486-F28F43FEC9BC}">
      <dsp:nvSpPr>
        <dsp:cNvPr id="0" name=""/>
        <dsp:cNvSpPr/>
      </dsp:nvSpPr>
      <dsp:spPr>
        <a:xfrm rot="5400000">
          <a:off x="4315412" y="-503080"/>
          <a:ext cx="1232686" cy="5782897"/>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工作在数据链路层。</a:t>
          </a:r>
        </a:p>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多端口的网桥。</a:t>
          </a:r>
        </a:p>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可明显地提高以太网的性能。</a:t>
          </a:r>
        </a:p>
      </dsp:txBody>
      <dsp:txXfrm rot="-5400000">
        <a:off x="2040307" y="1832200"/>
        <a:ext cx="5722722" cy="1112336"/>
      </dsp:txXfrm>
    </dsp:sp>
    <dsp:sp modelId="{E226D937-2558-4357-B724-B830C97D69FA}">
      <dsp:nvSpPr>
        <dsp:cNvPr id="0" name=""/>
        <dsp:cNvSpPr/>
      </dsp:nvSpPr>
      <dsp:spPr>
        <a:xfrm>
          <a:off x="378686" y="1617939"/>
          <a:ext cx="1661621" cy="1540857"/>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000099"/>
              </a:solidFill>
              <a:latin typeface="微软雅黑" panose="020B0503020204020204" pitchFamily="34" charset="-122"/>
              <a:ea typeface="微软雅黑" panose="020B0503020204020204" pitchFamily="34" charset="-122"/>
            </a:rPr>
            <a:t>交换机</a:t>
          </a:r>
        </a:p>
      </dsp:txBody>
      <dsp:txXfrm>
        <a:off x="453904" y="1693157"/>
        <a:ext cx="1511185" cy="1390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169B6-4EC1-4540-AA86-FA8B88FF50A0}">
      <dsp:nvSpPr>
        <dsp:cNvPr id="0" name=""/>
        <dsp:cNvSpPr/>
      </dsp:nvSpPr>
      <dsp:spPr>
        <a:xfrm>
          <a:off x="1851" y="289654"/>
          <a:ext cx="784833" cy="3924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早期</a:t>
          </a:r>
        </a:p>
      </dsp:txBody>
      <dsp:txXfrm>
        <a:off x="13344" y="301147"/>
        <a:ext cx="761847" cy="369430"/>
      </dsp:txXfrm>
    </dsp:sp>
    <dsp:sp modelId="{919FD86C-7BEC-4278-B7AD-1913682A2F37}">
      <dsp:nvSpPr>
        <dsp:cNvPr id="0" name=""/>
        <dsp:cNvSpPr/>
      </dsp:nvSpPr>
      <dsp:spPr>
        <a:xfrm>
          <a:off x="34614"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4698-642A-467F-B72A-FD3C89710013}">
      <dsp:nvSpPr>
        <dsp:cNvPr id="0" name=""/>
        <dsp:cNvSpPr/>
      </dsp:nvSpPr>
      <dsp:spPr>
        <a:xfrm>
          <a:off x="158818"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采用无源的总线结构。</a:t>
          </a:r>
        </a:p>
      </dsp:txBody>
      <dsp:txXfrm>
        <a:off x="170416" y="907018"/>
        <a:ext cx="3472283" cy="372803"/>
      </dsp:txXfrm>
    </dsp:sp>
    <dsp:sp modelId="{CA079974-B685-4555-B2E2-4F39DD6E80BF}">
      <dsp:nvSpPr>
        <dsp:cNvPr id="0" name=""/>
        <dsp:cNvSpPr/>
      </dsp:nvSpPr>
      <dsp:spPr>
        <a:xfrm>
          <a:off x="34614" y="682071"/>
          <a:ext cx="91440" cy="1252927"/>
        </a:xfrm>
        <a:custGeom>
          <a:avLst/>
          <a:gdLst/>
          <a:ahLst/>
          <a:cxnLst/>
          <a:rect l="0" t="0" r="0" b="0"/>
          <a:pathLst>
            <a:path>
              <a:moveTo>
                <a:pt x="45720" y="0"/>
              </a:moveTo>
              <a:lnTo>
                <a:pt x="45720" y="1252927"/>
              </a:lnTo>
              <a:lnTo>
                <a:pt x="124203" y="125292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CCA39-B41D-47A5-A52E-DF17978138FB}">
      <dsp:nvSpPr>
        <dsp:cNvPr id="0" name=""/>
        <dsp:cNvSpPr/>
      </dsp:nvSpPr>
      <dsp:spPr>
        <a:xfrm>
          <a:off x="158818" y="1430998"/>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使用 </a:t>
          </a:r>
          <a:r>
            <a:rPr lang="en-US" altLang="en-US" sz="1600" b="1" kern="1200" dirty="0">
              <a:latin typeface="微软雅黑" panose="020B0503020204020204" pitchFamily="34" charset="-122"/>
              <a:ea typeface="微软雅黑" panose="020B0503020204020204" pitchFamily="34" charset="-122"/>
            </a:rPr>
            <a:t>CSMA/CD </a:t>
          </a:r>
          <a:r>
            <a:rPr lang="zh-CN" altLang="en-US" sz="1600" b="1" kern="1200" dirty="0">
              <a:latin typeface="微软雅黑" panose="020B0503020204020204" pitchFamily="34" charset="-122"/>
              <a:ea typeface="微软雅黑" panose="020B0503020204020204" pitchFamily="34" charset="-122"/>
            </a:rPr>
            <a:t>协议，以半双工方式工作。</a:t>
          </a:r>
        </a:p>
      </dsp:txBody>
      <dsp:txXfrm>
        <a:off x="188341" y="1460521"/>
        <a:ext cx="3436433" cy="948954"/>
      </dsp:txXfrm>
    </dsp:sp>
    <dsp:sp modelId="{D4267040-A3DC-45E3-9016-9C9CBF8A9C8F}">
      <dsp:nvSpPr>
        <dsp:cNvPr id="0" name=""/>
        <dsp:cNvSpPr/>
      </dsp:nvSpPr>
      <dsp:spPr>
        <a:xfrm>
          <a:off x="3693538" y="289654"/>
          <a:ext cx="784833" cy="39241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1"/>
              </a:solidFill>
              <a:latin typeface="微软雅黑" panose="020B0503020204020204" pitchFamily="34" charset="-122"/>
              <a:ea typeface="微软雅黑" panose="020B0503020204020204" pitchFamily="34" charset="-122"/>
            </a:rPr>
            <a:t>现在</a:t>
          </a:r>
        </a:p>
      </dsp:txBody>
      <dsp:txXfrm>
        <a:off x="3705031" y="301147"/>
        <a:ext cx="761847" cy="369430"/>
      </dsp:txXfrm>
    </dsp:sp>
    <dsp:sp modelId="{C3CC8B47-F884-4F30-BCE7-1832CF640A69}">
      <dsp:nvSpPr>
        <dsp:cNvPr id="0" name=""/>
        <dsp:cNvSpPr/>
      </dsp:nvSpPr>
      <dsp:spPr>
        <a:xfrm>
          <a:off x="3726302"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229D57-F712-4EBC-9B8C-05B74EB642B6}">
      <dsp:nvSpPr>
        <dsp:cNvPr id="0" name=""/>
        <dsp:cNvSpPr/>
      </dsp:nvSpPr>
      <dsp:spPr>
        <a:xfrm>
          <a:off x="3850505"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以太网交换机为中心的星形结构</a:t>
          </a:r>
        </a:p>
      </dsp:txBody>
      <dsp:txXfrm>
        <a:off x="3862103" y="907018"/>
        <a:ext cx="3472283" cy="372803"/>
      </dsp:txXfrm>
    </dsp:sp>
    <dsp:sp modelId="{150860FB-44A7-4B9F-8034-51864D54BB4B}">
      <dsp:nvSpPr>
        <dsp:cNvPr id="0" name=""/>
        <dsp:cNvSpPr/>
      </dsp:nvSpPr>
      <dsp:spPr>
        <a:xfrm>
          <a:off x="3726302" y="682071"/>
          <a:ext cx="91440" cy="1261984"/>
        </a:xfrm>
        <a:custGeom>
          <a:avLst/>
          <a:gdLst/>
          <a:ahLst/>
          <a:cxnLst/>
          <a:rect l="0" t="0" r="0" b="0"/>
          <a:pathLst>
            <a:path>
              <a:moveTo>
                <a:pt x="45720" y="0"/>
              </a:moveTo>
              <a:lnTo>
                <a:pt x="45720" y="1261984"/>
              </a:lnTo>
              <a:lnTo>
                <a:pt x="124203" y="126198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A36131-525A-42DC-A052-C434DEDDC7FB}">
      <dsp:nvSpPr>
        <dsp:cNvPr id="0" name=""/>
        <dsp:cNvSpPr/>
      </dsp:nvSpPr>
      <dsp:spPr>
        <a:xfrm>
          <a:off x="3850505" y="1440055"/>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不使用共享总线，没有碰撞问题，不使用 </a:t>
          </a:r>
          <a:r>
            <a:rPr lang="en-US" altLang="en-US" sz="1600" b="1" kern="1200" dirty="0">
              <a:latin typeface="微软雅黑" panose="020B0503020204020204" pitchFamily="34" charset="-122"/>
              <a:ea typeface="微软雅黑" panose="020B0503020204020204" pitchFamily="34" charset="-122"/>
            </a:rPr>
            <a:t>CSMA/CD </a:t>
          </a:r>
          <a:r>
            <a:rPr lang="zh-CN" altLang="en-US" sz="1600" b="1" kern="1200" dirty="0">
              <a:latin typeface="微软雅黑" panose="020B0503020204020204" pitchFamily="34" charset="-122"/>
              <a:ea typeface="微软雅黑" panose="020B0503020204020204" pitchFamily="34" charset="-122"/>
            </a:rPr>
            <a:t>协议，以全双工方式工作。但仍然采用以太网的帧结构。</a:t>
          </a:r>
        </a:p>
      </dsp:txBody>
      <dsp:txXfrm>
        <a:off x="3880028" y="1469578"/>
        <a:ext cx="3436433" cy="948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1E9D0-3339-4A9D-B405-729BDEBEF42B}">
      <dsp:nvSpPr>
        <dsp:cNvPr id="0" name=""/>
        <dsp:cNvSpPr/>
      </dsp:nvSpPr>
      <dsp:spPr>
        <a:xfrm>
          <a:off x="246147" y="754"/>
          <a:ext cx="4651683" cy="4537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1"/>
              </a:solidFill>
              <a:latin typeface="微软雅黑" panose="020B0503020204020204" pitchFamily="34" charset="-122"/>
              <a:ea typeface="微软雅黑" panose="020B0503020204020204" pitchFamily="34" charset="-122"/>
            </a:rPr>
            <a:t>以太网存在的主要问题</a:t>
          </a:r>
        </a:p>
      </dsp:txBody>
      <dsp:txXfrm>
        <a:off x="259435" y="14042"/>
        <a:ext cx="4625107" cy="427126"/>
      </dsp:txXfrm>
    </dsp:sp>
    <dsp:sp modelId="{CD749DB9-A3DA-4BAE-A943-A6CBF8D11D51}">
      <dsp:nvSpPr>
        <dsp:cNvPr id="0" name=""/>
        <dsp:cNvSpPr/>
      </dsp:nvSpPr>
      <dsp:spPr>
        <a:xfrm>
          <a:off x="246147" y="536123"/>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2F456-D28D-4B2C-B6C1-C950F98B60F5}">
      <dsp:nvSpPr>
        <dsp:cNvPr id="0" name=""/>
        <dsp:cNvSpPr/>
      </dsp:nvSpPr>
      <dsp:spPr>
        <a:xfrm>
          <a:off x="727072" y="536123"/>
          <a:ext cx="4170758" cy="453702"/>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广播风暴</a:t>
          </a:r>
        </a:p>
      </dsp:txBody>
      <dsp:txXfrm>
        <a:off x="749224" y="558275"/>
        <a:ext cx="4126454" cy="409398"/>
      </dsp:txXfrm>
    </dsp:sp>
    <dsp:sp modelId="{B5E1697C-B7F9-432F-8B8C-2C72CB3A8DB2}">
      <dsp:nvSpPr>
        <dsp:cNvPr id="0" name=""/>
        <dsp:cNvSpPr/>
      </dsp:nvSpPr>
      <dsp:spPr>
        <a:xfrm>
          <a:off x="246147" y="1044270"/>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7DA71B-6517-4DAC-B756-9D99ECEF317E}">
      <dsp:nvSpPr>
        <dsp:cNvPr id="0" name=""/>
        <dsp:cNvSpPr/>
      </dsp:nvSpPr>
      <dsp:spPr>
        <a:xfrm>
          <a:off x="727072" y="1044270"/>
          <a:ext cx="4170758" cy="453702"/>
        </a:xfrm>
        <a:prstGeom prst="roundRect">
          <a:avLst>
            <a:gd name="adj" fmla="val 1667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安全问题</a:t>
          </a:r>
        </a:p>
      </dsp:txBody>
      <dsp:txXfrm>
        <a:off x="749224" y="1066422"/>
        <a:ext cx="4126454" cy="409398"/>
      </dsp:txXfrm>
    </dsp:sp>
    <dsp:sp modelId="{14191CB4-CBF2-4672-8D7E-4805CD0EC527}">
      <dsp:nvSpPr>
        <dsp:cNvPr id="0" name=""/>
        <dsp:cNvSpPr/>
      </dsp:nvSpPr>
      <dsp:spPr>
        <a:xfrm>
          <a:off x="246147" y="1552417"/>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5535F-D8E0-422C-ADEA-B4B65A834513}">
      <dsp:nvSpPr>
        <dsp:cNvPr id="0" name=""/>
        <dsp:cNvSpPr/>
      </dsp:nvSpPr>
      <dsp:spPr>
        <a:xfrm>
          <a:off x="727072" y="1552417"/>
          <a:ext cx="4170758" cy="453702"/>
        </a:xfrm>
        <a:prstGeom prst="roundRect">
          <a:avLst>
            <a:gd name="adj" fmla="val 1667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管理困难 等 </a:t>
          </a:r>
        </a:p>
      </dsp:txBody>
      <dsp:txXfrm>
        <a:off x="749224" y="1574569"/>
        <a:ext cx="4126454" cy="4093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2023/10/10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a:t>
            </a:fld>
            <a:endParaRPr lang="zh-CN" altLang="en-US"/>
          </a:p>
        </p:txBody>
      </p:sp>
    </p:spTree>
    <p:extLst>
      <p:ext uri="{BB962C8B-B14F-4D97-AF65-F5344CB8AC3E}">
        <p14:creationId xmlns:p14="http://schemas.microsoft.com/office/powerpoint/2010/main" val="128488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74</a:t>
            </a:fld>
            <a:endParaRPr lang="zh-CN" altLang="en-US"/>
          </a:p>
        </p:txBody>
      </p:sp>
    </p:spTree>
    <p:extLst>
      <p:ext uri="{BB962C8B-B14F-4D97-AF65-F5344CB8AC3E}">
        <p14:creationId xmlns:p14="http://schemas.microsoft.com/office/powerpoint/2010/main" val="275212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77</a:t>
            </a:fld>
            <a:endParaRPr lang="zh-CN" altLang="en-US"/>
          </a:p>
        </p:txBody>
      </p:sp>
    </p:spTree>
    <p:extLst>
      <p:ext uri="{BB962C8B-B14F-4D97-AF65-F5344CB8AC3E}">
        <p14:creationId xmlns:p14="http://schemas.microsoft.com/office/powerpoint/2010/main" val="1112659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80</a:t>
            </a:fld>
            <a:endParaRPr lang="zh-CN" altLang="en-US"/>
          </a:p>
        </p:txBody>
      </p:sp>
    </p:spTree>
    <p:extLst>
      <p:ext uri="{BB962C8B-B14F-4D97-AF65-F5344CB8AC3E}">
        <p14:creationId xmlns:p14="http://schemas.microsoft.com/office/powerpoint/2010/main" val="267578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83</a:t>
            </a:fld>
            <a:endParaRPr lang="zh-CN" altLang="en-US"/>
          </a:p>
        </p:txBody>
      </p:sp>
    </p:spTree>
    <p:extLst>
      <p:ext uri="{BB962C8B-B14F-4D97-AF65-F5344CB8AC3E}">
        <p14:creationId xmlns:p14="http://schemas.microsoft.com/office/powerpoint/2010/main" val="3751727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104</a:t>
            </a:fld>
            <a:endParaRPr lang="zh-CN" altLang="en-US"/>
          </a:p>
        </p:txBody>
      </p:sp>
    </p:spTree>
    <p:extLst>
      <p:ext uri="{BB962C8B-B14F-4D97-AF65-F5344CB8AC3E}">
        <p14:creationId xmlns:p14="http://schemas.microsoft.com/office/powerpoint/2010/main" val="243693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106</a:t>
            </a:fld>
            <a:endParaRPr lang="zh-CN" altLang="en-US"/>
          </a:p>
        </p:txBody>
      </p:sp>
    </p:spTree>
    <p:extLst>
      <p:ext uri="{BB962C8B-B14F-4D97-AF65-F5344CB8AC3E}">
        <p14:creationId xmlns:p14="http://schemas.microsoft.com/office/powerpoint/2010/main" val="3626680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110</a:t>
            </a:fld>
            <a:endParaRPr lang="zh-CN" altLang="en-US"/>
          </a:p>
        </p:txBody>
      </p:sp>
    </p:spTree>
    <p:extLst>
      <p:ext uri="{BB962C8B-B14F-4D97-AF65-F5344CB8AC3E}">
        <p14:creationId xmlns:p14="http://schemas.microsoft.com/office/powerpoint/2010/main" val="4214178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111</a:t>
            </a:fld>
            <a:endParaRPr lang="zh-CN" altLang="en-US"/>
          </a:p>
        </p:txBody>
      </p:sp>
    </p:spTree>
    <p:extLst>
      <p:ext uri="{BB962C8B-B14F-4D97-AF65-F5344CB8AC3E}">
        <p14:creationId xmlns:p14="http://schemas.microsoft.com/office/powerpoint/2010/main" val="3808242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121</a:t>
            </a:fld>
            <a:endParaRPr lang="zh-CN" altLang="en-US"/>
          </a:p>
        </p:txBody>
      </p:sp>
    </p:spTree>
    <p:extLst>
      <p:ext uri="{BB962C8B-B14F-4D97-AF65-F5344CB8AC3E}">
        <p14:creationId xmlns:p14="http://schemas.microsoft.com/office/powerpoint/2010/main" val="149818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122</a:t>
            </a:fld>
            <a:endParaRPr lang="zh-CN" altLang="en-US"/>
          </a:p>
        </p:txBody>
      </p:sp>
    </p:spTree>
    <p:extLst>
      <p:ext uri="{BB962C8B-B14F-4D97-AF65-F5344CB8AC3E}">
        <p14:creationId xmlns:p14="http://schemas.microsoft.com/office/powerpoint/2010/main" val="411404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18</a:t>
            </a:fld>
            <a:endParaRPr lang="zh-CN" altLang="en-US"/>
          </a:p>
        </p:txBody>
      </p:sp>
    </p:spTree>
    <p:extLst>
      <p:ext uri="{BB962C8B-B14F-4D97-AF65-F5344CB8AC3E}">
        <p14:creationId xmlns:p14="http://schemas.microsoft.com/office/powerpoint/2010/main" val="4261207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135</a:t>
            </a:fld>
            <a:endParaRPr lang="zh-CN" altLang="en-US"/>
          </a:p>
        </p:txBody>
      </p:sp>
    </p:spTree>
    <p:extLst>
      <p:ext uri="{BB962C8B-B14F-4D97-AF65-F5344CB8AC3E}">
        <p14:creationId xmlns:p14="http://schemas.microsoft.com/office/powerpoint/2010/main" val="1029337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141</a:t>
            </a:fld>
            <a:endParaRPr lang="zh-CN" altLang="en-US"/>
          </a:p>
        </p:txBody>
      </p:sp>
    </p:spTree>
    <p:extLst>
      <p:ext uri="{BB962C8B-B14F-4D97-AF65-F5344CB8AC3E}">
        <p14:creationId xmlns:p14="http://schemas.microsoft.com/office/powerpoint/2010/main" val="4155932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142</a:t>
            </a:fld>
            <a:endParaRPr lang="zh-CN" altLang="en-US"/>
          </a:p>
        </p:txBody>
      </p:sp>
    </p:spTree>
    <p:extLst>
      <p:ext uri="{BB962C8B-B14F-4D97-AF65-F5344CB8AC3E}">
        <p14:creationId xmlns:p14="http://schemas.microsoft.com/office/powerpoint/2010/main" val="1591674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144</a:t>
            </a:fld>
            <a:endParaRPr lang="zh-CN" altLang="en-US"/>
          </a:p>
        </p:txBody>
      </p:sp>
    </p:spTree>
    <p:extLst>
      <p:ext uri="{BB962C8B-B14F-4D97-AF65-F5344CB8AC3E}">
        <p14:creationId xmlns:p14="http://schemas.microsoft.com/office/powerpoint/2010/main" val="2583907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147</a:t>
            </a:fld>
            <a:endParaRPr lang="zh-CN" altLang="en-US"/>
          </a:p>
        </p:txBody>
      </p:sp>
    </p:spTree>
    <p:extLst>
      <p:ext uri="{BB962C8B-B14F-4D97-AF65-F5344CB8AC3E}">
        <p14:creationId xmlns:p14="http://schemas.microsoft.com/office/powerpoint/2010/main" val="965776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148</a:t>
            </a:fld>
            <a:endParaRPr lang="zh-CN" altLang="en-US"/>
          </a:p>
        </p:txBody>
      </p:sp>
    </p:spTree>
    <p:extLst>
      <p:ext uri="{BB962C8B-B14F-4D97-AF65-F5344CB8AC3E}">
        <p14:creationId xmlns:p14="http://schemas.microsoft.com/office/powerpoint/2010/main" val="3948267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151</a:t>
            </a:fld>
            <a:endParaRPr lang="zh-CN" altLang="en-US"/>
          </a:p>
        </p:txBody>
      </p:sp>
    </p:spTree>
    <p:extLst>
      <p:ext uri="{BB962C8B-B14F-4D97-AF65-F5344CB8AC3E}">
        <p14:creationId xmlns:p14="http://schemas.microsoft.com/office/powerpoint/2010/main" val="986577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20</a:t>
            </a:fld>
            <a:endParaRPr lang="zh-CN" altLang="en-US"/>
          </a:p>
        </p:txBody>
      </p:sp>
    </p:spTree>
    <p:extLst>
      <p:ext uri="{BB962C8B-B14F-4D97-AF65-F5344CB8AC3E}">
        <p14:creationId xmlns:p14="http://schemas.microsoft.com/office/powerpoint/2010/main" val="1263568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34</a:t>
            </a:fld>
            <a:endParaRPr lang="zh-CN" altLang="en-US"/>
          </a:p>
        </p:txBody>
      </p:sp>
    </p:spTree>
    <p:extLst>
      <p:ext uri="{BB962C8B-B14F-4D97-AF65-F5344CB8AC3E}">
        <p14:creationId xmlns:p14="http://schemas.microsoft.com/office/powerpoint/2010/main" val="1329560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37</a:t>
            </a:fld>
            <a:endParaRPr lang="zh-CN" altLang="en-US"/>
          </a:p>
        </p:txBody>
      </p:sp>
    </p:spTree>
    <p:extLst>
      <p:ext uri="{BB962C8B-B14F-4D97-AF65-F5344CB8AC3E}">
        <p14:creationId xmlns:p14="http://schemas.microsoft.com/office/powerpoint/2010/main" val="166063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38</a:t>
            </a:fld>
            <a:endParaRPr lang="zh-CN" altLang="en-US"/>
          </a:p>
        </p:txBody>
      </p:sp>
    </p:spTree>
    <p:extLst>
      <p:ext uri="{BB962C8B-B14F-4D97-AF65-F5344CB8AC3E}">
        <p14:creationId xmlns:p14="http://schemas.microsoft.com/office/powerpoint/2010/main" val="140776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44</a:t>
            </a:fld>
            <a:endParaRPr lang="zh-CN" altLang="en-US"/>
          </a:p>
        </p:txBody>
      </p:sp>
    </p:spTree>
    <p:extLst>
      <p:ext uri="{BB962C8B-B14F-4D97-AF65-F5344CB8AC3E}">
        <p14:creationId xmlns:p14="http://schemas.microsoft.com/office/powerpoint/2010/main" val="3126111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48</a:t>
            </a:fld>
            <a:endParaRPr lang="zh-CN" altLang="en-US"/>
          </a:p>
        </p:txBody>
      </p:sp>
    </p:spTree>
    <p:extLst>
      <p:ext uri="{BB962C8B-B14F-4D97-AF65-F5344CB8AC3E}">
        <p14:creationId xmlns:p14="http://schemas.microsoft.com/office/powerpoint/2010/main" val="59177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49</a:t>
            </a:fld>
            <a:endParaRPr lang="zh-CN" altLang="en-US"/>
          </a:p>
        </p:txBody>
      </p:sp>
    </p:spTree>
    <p:extLst>
      <p:ext uri="{BB962C8B-B14F-4D97-AF65-F5344CB8AC3E}">
        <p14:creationId xmlns:p14="http://schemas.microsoft.com/office/powerpoint/2010/main" val="284205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2023/10/10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2023/10/10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588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2023/10/10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2023/10/10</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2023/10/10</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2023/10/10</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2023/10/10</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2023/10/10</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2023/10/10</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835464"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0"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11" name="Rectangle 5"/>
          <p:cNvSpPr>
            <a:spLocks noChangeArrowheads="1"/>
          </p:cNvSpPr>
          <p:nvPr userDrawn="1"/>
        </p:nvSpPr>
        <p:spPr bwMode="auto">
          <a:xfrm>
            <a:off x="2835464" y="164857"/>
            <a:ext cx="14927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a:solidFill>
                  <a:srgbClr val="0070C0"/>
                </a:solidFill>
                <a:latin typeface="微软雅黑" pitchFamily="34" charset="-122"/>
                <a:ea typeface="微软雅黑" pitchFamily="34" charset="-122"/>
              </a:rPr>
              <a:t>计算机网络 </a:t>
            </a:r>
            <a:r>
              <a:rPr lang="en-US" altLang="zh-CN" sz="1100" b="1" dirty="0">
                <a:solidFill>
                  <a:srgbClr val="0070C0"/>
                </a:solidFill>
                <a:latin typeface="微软雅黑" pitchFamily="34" charset="-122"/>
                <a:ea typeface="微软雅黑" pitchFamily="34" charset="-122"/>
              </a:rPr>
              <a:t>(</a:t>
            </a:r>
            <a:r>
              <a:rPr lang="zh-CN" altLang="en-US" sz="1100" b="1" dirty="0">
                <a:solidFill>
                  <a:srgbClr val="0070C0"/>
                </a:solidFill>
                <a:latin typeface="微软雅黑" pitchFamily="34" charset="-122"/>
                <a:ea typeface="微软雅黑" pitchFamily="34" charset="-122"/>
              </a:rPr>
              <a:t>第 </a:t>
            </a:r>
            <a:r>
              <a:rPr lang="en-US" altLang="zh-CN" sz="1100" b="1" dirty="0">
                <a:solidFill>
                  <a:srgbClr val="0070C0"/>
                </a:solidFill>
                <a:latin typeface="微软雅黑" pitchFamily="34" charset="-122"/>
                <a:ea typeface="微软雅黑" pitchFamily="34" charset="-122"/>
              </a:rPr>
              <a:t>8 </a:t>
            </a:r>
            <a:r>
              <a:rPr lang="zh-CN" altLang="en-US" sz="1100" b="1" dirty="0">
                <a:solidFill>
                  <a:srgbClr val="0070C0"/>
                </a:solidFill>
                <a:latin typeface="微软雅黑" pitchFamily="34" charset="-122"/>
                <a:ea typeface="微软雅黑" pitchFamily="34" charset="-122"/>
              </a:rPr>
              <a:t>版</a:t>
            </a:r>
            <a:r>
              <a:rPr lang="en-US" altLang="zh-CN" sz="1100" b="1" dirty="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12" name="椭圆 11"/>
          <p:cNvSpPr/>
          <p:nvPr userDrawn="1"/>
        </p:nvSpPr>
        <p:spPr>
          <a:xfrm>
            <a:off x="279311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13" name="Line 3"/>
          <p:cNvSpPr>
            <a:spLocks noChangeShapeType="1"/>
          </p:cNvSpPr>
          <p:nvPr userDrawn="1"/>
        </p:nvSpPr>
        <p:spPr bwMode="auto">
          <a:xfrm>
            <a:off x="5713428" y="301530"/>
            <a:ext cx="3430572"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710547"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6" name="图片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cs typeface="Arial" charset="0"/>
            </a:endParaRPr>
          </a:p>
        </p:txBody>
      </p:sp>
      <p:pic>
        <p:nvPicPr>
          <p:cNvPr id="19" name="图片 1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262049" y="4419021"/>
            <a:ext cx="503429" cy="559959"/>
          </a:xfrm>
          <a:prstGeom prst="rect">
            <a:avLst/>
          </a:prstGeom>
        </p:spPr>
      </p:pic>
      <p:pic>
        <p:nvPicPr>
          <p:cNvPr id="15" name="图片 1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388612" y="149234"/>
            <a:ext cx="358346" cy="458684"/>
          </a:xfrm>
          <a:prstGeom prst="rect">
            <a:avLst/>
          </a:prstGeom>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a:solidFill>
                  <a:schemeClr val="bg1"/>
                </a:solidFill>
                <a:latin typeface="微软雅黑" pitchFamily="34" charset="-122"/>
                <a:ea typeface="微软雅黑" pitchFamily="34" charset="-122"/>
              </a:rPr>
              <a:t>数</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据</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链</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路</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a:solidFill>
                  <a:schemeClr val="bg1"/>
                </a:solidFill>
                <a:latin typeface="微软雅黑" pitchFamily="34" charset="-122"/>
                <a:ea typeface="微软雅黑" pitchFamily="34" charset="-122"/>
              </a:rPr>
              <a:t>第 3 章</a:t>
            </a:r>
          </a:p>
        </p:txBody>
      </p:sp>
      <p:sp>
        <p:nvSpPr>
          <p:cNvPr id="11" name="Rectangle 4"/>
          <p:cNvSpPr>
            <a:spLocks noChangeArrowheads="1"/>
          </p:cNvSpPr>
          <p:nvPr/>
        </p:nvSpPr>
        <p:spPr bwMode="auto">
          <a:xfrm>
            <a:off x="663253" y="2583673"/>
            <a:ext cx="12065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编著</a:t>
            </a: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计算机网络（第 8 版）</a:t>
            </a: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4"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22" y="2955148"/>
            <a:ext cx="11985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05601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3.1.1                                           </a:t>
            </a:r>
            <a:r>
              <a:rPr lang="zh-CN" altLang="en-US" sz="2000" b="1" dirty="0">
                <a:solidFill>
                  <a:schemeClr val="bg1"/>
                </a:solidFill>
                <a:latin typeface="微软雅黑" pitchFamily="34" charset="-122"/>
                <a:ea typeface="微软雅黑" pitchFamily="34" charset="-122"/>
              </a:rPr>
              <a:t>数据链路和帧</a:t>
            </a:r>
          </a:p>
          <a:p>
            <a:pPr eaLnBrk="0" hangingPunct="0">
              <a:lnSpc>
                <a:spcPct val="200000"/>
              </a:lnSpc>
            </a:pPr>
            <a:r>
              <a:rPr lang="en-US" altLang="zh-CN" sz="2000" b="1" dirty="0">
                <a:solidFill>
                  <a:schemeClr val="bg1"/>
                </a:solidFill>
                <a:latin typeface="微软雅黑" pitchFamily="34" charset="-122"/>
                <a:ea typeface="微软雅黑" pitchFamily="34" charset="-122"/>
              </a:rPr>
              <a:t>3.1.2                                           </a:t>
            </a:r>
            <a:r>
              <a:rPr lang="zh-CN" altLang="en-US" sz="2000" b="1" dirty="0">
                <a:solidFill>
                  <a:schemeClr val="bg1"/>
                </a:solidFill>
                <a:latin typeface="微软雅黑" pitchFamily="34" charset="-122"/>
                <a:ea typeface="微软雅黑" pitchFamily="34" charset="-122"/>
              </a:rPr>
              <a:t>三个基本问题</a:t>
            </a: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457991"/>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3.1</a:t>
            </a:r>
          </a:p>
          <a:p>
            <a:pPr eaLnBrk="0" hangingPunct="0"/>
            <a:r>
              <a:rPr lang="zh-CN" altLang="en-US" sz="2000" b="1" dirty="0">
                <a:solidFill>
                  <a:schemeClr val="bg1"/>
                </a:solidFill>
                <a:latin typeface="微软雅黑" pitchFamily="34" charset="-122"/>
                <a:ea typeface="微软雅黑" pitchFamily="34" charset="-122"/>
              </a:rPr>
              <a:t>使用点对点信道的数据链路层</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354610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502919" y="647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62447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网桥与以太网交换机</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1070580474"/>
              </p:ext>
            </p:extLst>
          </p:nvPr>
        </p:nvGraphicFramePr>
        <p:xfrm>
          <a:off x="184726" y="1136073"/>
          <a:ext cx="8201891" cy="3158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9911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实质上是一个</a:t>
            </a:r>
            <a:r>
              <a:rPr lang="zh-CN" altLang="en-US" sz="2000" b="1" dirty="0">
                <a:solidFill>
                  <a:srgbClr val="0000FF"/>
                </a:solidFill>
                <a:latin typeface="微软雅黑" pitchFamily="34" charset="-122"/>
                <a:ea typeface="微软雅黑" pitchFamily="34" charset="-122"/>
              </a:rPr>
              <a:t>多接口网桥</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通常有十几个或更多的接口。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每个接口都直接与一个单台主机或另一个以太网交换机相连，并且一般都工作在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以太网交换机具有</a:t>
            </a:r>
            <a:r>
              <a:rPr lang="zh-CN" altLang="en-US" sz="2000" b="1" dirty="0">
                <a:solidFill>
                  <a:srgbClr val="0000FF"/>
                </a:solidFill>
                <a:latin typeface="微软雅黑" pitchFamily="34" charset="-122"/>
                <a:ea typeface="微软雅黑" pitchFamily="34" charset="-122"/>
              </a:rPr>
              <a:t>并行性</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能同时连通多对接口，使多对主机能同时通信。</a:t>
            </a:r>
            <a:endParaRPr lang="en-US" altLang="zh-CN"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相互通信的主机都独占传输媒体，无碰撞地传输数据。</a:t>
            </a:r>
            <a:endParaRPr lang="en-US" altLang="zh-CN"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每一个端口和连接到端口的主机构成了一个碰撞域。</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3008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6" name="Text Box 49"/>
          <p:cNvSpPr txBox="1">
            <a:spLocks noChangeArrowheads="1"/>
          </p:cNvSpPr>
          <p:nvPr/>
        </p:nvSpPr>
        <p:spPr bwMode="auto">
          <a:xfrm>
            <a:off x="3697878" y="1168841"/>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以太网交换机</a:t>
            </a:r>
          </a:p>
        </p:txBody>
      </p:sp>
      <p:sp>
        <p:nvSpPr>
          <p:cNvPr id="10" name="泪滴形 9"/>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162684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8"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ea typeface="微软雅黑" pitchFamily="34" charset="-122"/>
                </a:rPr>
                <a:t>集线器</a:t>
              </a:r>
            </a:p>
          </p:txBody>
        </p:sp>
      </p:grpSp>
      <p:sp>
        <p:nvSpPr>
          <p:cNvPr id="24" name="泪滴形 23"/>
          <p:cNvSpPr/>
          <p:nvPr/>
        </p:nvSpPr>
        <p:spPr>
          <a:xfrm rot="18339832">
            <a:off x="3760326" y="2100046"/>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165837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3"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ea typeface="微软雅黑" pitchFamily="34" charset="-122"/>
                </a:rPr>
                <a:t>集线器</a:t>
              </a:r>
            </a:p>
          </p:txBody>
        </p:sp>
      </p:grpSp>
      <p:grpSp>
        <p:nvGrpSpPr>
          <p:cNvPr id="38" name="组合 37"/>
          <p:cNvGrpSpPr/>
          <p:nvPr/>
        </p:nvGrpSpPr>
        <p:grpSpPr>
          <a:xfrm>
            <a:off x="3995796" y="1637355"/>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6"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ea typeface="微软雅黑" pitchFamily="34" charset="-122"/>
                </a:rPr>
                <a:t>集线器</a:t>
              </a:r>
            </a:p>
          </p:txBody>
        </p:sp>
      </p:grpSp>
      <p:sp>
        <p:nvSpPr>
          <p:cNvPr id="51" name="Text Box 50"/>
          <p:cNvSpPr txBox="1">
            <a:spLocks noChangeArrowheads="1"/>
          </p:cNvSpPr>
          <p:nvPr/>
        </p:nvSpPr>
        <p:spPr bwMode="auto">
          <a:xfrm>
            <a:off x="6713808" y="20263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碰撞域</a:t>
            </a:r>
          </a:p>
        </p:txBody>
      </p:sp>
      <p:sp>
        <p:nvSpPr>
          <p:cNvPr id="52" name="Text Box 50"/>
          <p:cNvSpPr txBox="1">
            <a:spLocks noChangeArrowheads="1"/>
          </p:cNvSpPr>
          <p:nvPr/>
        </p:nvSpPr>
        <p:spPr bwMode="auto">
          <a:xfrm>
            <a:off x="1706491" y="219463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碰撞域</a:t>
            </a:r>
          </a:p>
        </p:txBody>
      </p:sp>
      <p:sp>
        <p:nvSpPr>
          <p:cNvPr id="53" name="Text Box 50"/>
          <p:cNvSpPr txBox="1">
            <a:spLocks noChangeArrowheads="1"/>
          </p:cNvSpPr>
          <p:nvPr/>
        </p:nvSpPr>
        <p:spPr bwMode="auto">
          <a:xfrm>
            <a:off x="4120652" y="307956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碰撞域</a:t>
            </a:r>
          </a:p>
        </p:txBody>
      </p:sp>
      <p:sp>
        <p:nvSpPr>
          <p:cNvPr id="54"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5" name="Rectangle 6"/>
          <p:cNvSpPr>
            <a:spLocks noChangeArrowheads="1"/>
          </p:cNvSpPr>
          <p:nvPr/>
        </p:nvSpPr>
        <p:spPr bwMode="auto">
          <a:xfrm>
            <a:off x="1961804" y="3690820"/>
            <a:ext cx="4778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b="1" dirty="0">
                <a:latin typeface="微软雅黑" pitchFamily="34" charset="-122"/>
                <a:ea typeface="微软雅黑" pitchFamily="34" charset="-122"/>
              </a:rPr>
              <a:t>以太网交换机的每个接口都是一个碰撞域</a:t>
            </a:r>
            <a:endParaRPr lang="fr-FR" altLang="zh-CN" b="1" dirty="0">
              <a:latin typeface="微软雅黑" pitchFamily="34" charset="-122"/>
              <a:ea typeface="微软雅黑" pitchFamily="34" charset="-122"/>
            </a:endParaRPr>
          </a:p>
        </p:txBody>
      </p:sp>
    </p:spTree>
    <p:extLst>
      <p:ext uri="{BB962C8B-B14F-4D97-AF65-F5344CB8AC3E}">
        <p14:creationId xmlns:p14="http://schemas.microsoft.com/office/powerpoint/2010/main" val="39601611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接口</a:t>
            </a:r>
            <a:r>
              <a:rPr lang="zh-CN" altLang="en-US" sz="2000" b="1" dirty="0">
                <a:solidFill>
                  <a:srgbClr val="0000FF"/>
                </a:solidFill>
                <a:latin typeface="微软雅黑" pitchFamily="34" charset="-122"/>
                <a:ea typeface="微软雅黑" pitchFamily="34" charset="-122"/>
              </a:rPr>
              <a:t>有存储器</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即插即用。</a:t>
            </a:r>
            <a:r>
              <a:rPr lang="zh-CN" altLang="en-US" sz="2000" b="1" dirty="0">
                <a:latin typeface="微软雅黑" pitchFamily="34" charset="-122"/>
                <a:ea typeface="微软雅黑" pitchFamily="34" charset="-122"/>
              </a:rPr>
              <a:t>其内部的帧</a:t>
            </a:r>
            <a:r>
              <a:rPr lang="zh-CN" altLang="en-US" sz="2000" b="1" dirty="0">
                <a:solidFill>
                  <a:srgbClr val="C00000"/>
                </a:solidFill>
                <a:latin typeface="微软雅黑" pitchFamily="34" charset="-122"/>
                <a:ea typeface="微软雅黑" pitchFamily="34" charset="-122"/>
              </a:rPr>
              <a:t>交换表</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地址表</a:t>
            </a:r>
            <a:r>
              <a:rPr lang="zh-CN" altLang="en-US" sz="2000" b="1" dirty="0">
                <a:latin typeface="微软雅黑" pitchFamily="34" charset="-122"/>
                <a:ea typeface="微软雅黑" pitchFamily="34" charset="-122"/>
              </a:rPr>
              <a:t>）是通过</a:t>
            </a:r>
            <a:r>
              <a:rPr lang="zh-CN" altLang="en-US" sz="2000" b="1" dirty="0">
                <a:solidFill>
                  <a:srgbClr val="C00000"/>
                </a:solidFill>
                <a:latin typeface="微软雅黑" pitchFamily="34" charset="-122"/>
                <a:ea typeface="微软雅黑" pitchFamily="34" charset="-122"/>
              </a:rPr>
              <a:t>自学习算法</a:t>
            </a:r>
            <a:r>
              <a:rPr lang="zh-CN" altLang="en-US" sz="2000" b="1" dirty="0">
                <a:latin typeface="微软雅黑" pitchFamily="34" charset="-122"/>
                <a:ea typeface="微软雅黑" pitchFamily="34" charset="-122"/>
              </a:rPr>
              <a:t>自动地逐渐建立起来的。这种交换表就是一个内容可寻址存储器</a:t>
            </a:r>
            <a:r>
              <a:rPr lang="en-US" altLang="zh-CN" sz="2000" b="1" dirty="0">
                <a:latin typeface="微软雅黑" pitchFamily="34" charset="-122"/>
                <a:ea typeface="微软雅黑" pitchFamily="34" charset="-122"/>
              </a:rPr>
              <a:t>CAM (Content addressable Memory)</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专用的交换结构芯片</a:t>
            </a:r>
            <a:r>
              <a:rPr lang="zh-CN" altLang="en-US" sz="2000" b="1" dirty="0">
                <a:latin typeface="微软雅黑" pitchFamily="34" charset="-122"/>
                <a:ea typeface="微软雅黑" pitchFamily="34" charset="-122"/>
              </a:rPr>
              <a:t>，用硬件转发，其转发速率要比使用软件转发的网桥快很多。</a:t>
            </a:r>
            <a:endParaRPr lang="en-US" altLang="zh-CN"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3" name="矩形 2"/>
          <p:cNvSpPr/>
          <p:nvPr/>
        </p:nvSpPr>
        <p:spPr>
          <a:xfrm>
            <a:off x="895620" y="3727327"/>
            <a:ext cx="73429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以太网交换机的性能远远超过普通的集线器，而且价格并不贵。</a:t>
            </a:r>
          </a:p>
        </p:txBody>
      </p:sp>
    </p:spTree>
    <p:extLst>
      <p:ext uri="{BB962C8B-B14F-4D97-AF65-F5344CB8AC3E}">
        <p14:creationId xmlns:p14="http://schemas.microsoft.com/office/powerpoint/2010/main" val="15825788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320579" y="62593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以太网交换机的优点</a:t>
            </a:r>
            <a:endParaRPr lang="fr-FR" altLang="zh-CN" sz="2000" b="1" dirty="0">
              <a:solidFill>
                <a:schemeClr val="bg1"/>
              </a:solidFill>
              <a:latin typeface="微软雅黑" pitchFamily="34" charset="-122"/>
              <a:ea typeface="微软雅黑" pitchFamily="34" charset="-122"/>
            </a:endParaRPr>
          </a:p>
        </p:txBody>
      </p:sp>
      <p:sp>
        <p:nvSpPr>
          <p:cNvPr id="4" name="AutoShape 42"/>
          <p:cNvSpPr>
            <a:spLocks noChangeArrowheads="1"/>
          </p:cNvSpPr>
          <p:nvPr/>
        </p:nvSpPr>
        <p:spPr bwMode="auto">
          <a:xfrm>
            <a:off x="502919" y="1526103"/>
            <a:ext cx="39449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 name="Text Box 49"/>
          <p:cNvSpPr txBox="1">
            <a:spLocks noChangeArrowheads="1"/>
          </p:cNvSpPr>
          <p:nvPr/>
        </p:nvSpPr>
        <p:spPr bwMode="auto">
          <a:xfrm>
            <a:off x="2209705" y="1697548"/>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集线器</a:t>
            </a:r>
          </a:p>
        </p:txBody>
      </p:sp>
      <p:sp>
        <p:nvSpPr>
          <p:cNvPr id="6" name="Line 60"/>
          <p:cNvSpPr>
            <a:spLocks noChangeShapeType="1"/>
          </p:cNvSpPr>
          <p:nvPr/>
        </p:nvSpPr>
        <p:spPr bwMode="auto">
          <a:xfrm flipH="1">
            <a:off x="1249184" y="2155585"/>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 name="Line 62"/>
          <p:cNvSpPr>
            <a:spLocks noChangeShapeType="1"/>
          </p:cNvSpPr>
          <p:nvPr/>
        </p:nvSpPr>
        <p:spPr bwMode="auto">
          <a:xfrm>
            <a:off x="2730652" y="2155585"/>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 name="Line 63"/>
          <p:cNvSpPr>
            <a:spLocks noChangeShapeType="1"/>
          </p:cNvSpPr>
          <p:nvPr/>
        </p:nvSpPr>
        <p:spPr bwMode="auto">
          <a:xfrm>
            <a:off x="2824263" y="2155584"/>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Line 64"/>
          <p:cNvSpPr>
            <a:spLocks noChangeShapeType="1"/>
          </p:cNvSpPr>
          <p:nvPr/>
        </p:nvSpPr>
        <p:spPr bwMode="auto">
          <a:xfrm flipH="1">
            <a:off x="2050433" y="2155585"/>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44748">
            <a:off x="2224037" y="1910097"/>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502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2580"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426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6705" y="2768375"/>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42"/>
          <p:cNvSpPr>
            <a:spLocks noChangeArrowheads="1"/>
          </p:cNvSpPr>
          <p:nvPr/>
        </p:nvSpPr>
        <p:spPr bwMode="auto">
          <a:xfrm>
            <a:off x="4642792" y="1526104"/>
            <a:ext cx="39891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6" name="Text Box 49"/>
          <p:cNvSpPr txBox="1">
            <a:spLocks noChangeArrowheads="1"/>
          </p:cNvSpPr>
          <p:nvPr/>
        </p:nvSpPr>
        <p:spPr bwMode="auto">
          <a:xfrm>
            <a:off x="6237825" y="171140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交换机</a:t>
            </a:r>
          </a:p>
        </p:txBody>
      </p:sp>
      <p:sp>
        <p:nvSpPr>
          <p:cNvPr id="17" name="Line 60"/>
          <p:cNvSpPr>
            <a:spLocks noChangeShapeType="1"/>
          </p:cNvSpPr>
          <p:nvPr/>
        </p:nvSpPr>
        <p:spPr bwMode="auto">
          <a:xfrm flipH="1">
            <a:off x="5374289" y="2155586"/>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Line 62"/>
          <p:cNvSpPr>
            <a:spLocks noChangeShapeType="1"/>
          </p:cNvSpPr>
          <p:nvPr/>
        </p:nvSpPr>
        <p:spPr bwMode="auto">
          <a:xfrm>
            <a:off x="6855757" y="2155586"/>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9" name="Line 63"/>
          <p:cNvSpPr>
            <a:spLocks noChangeShapeType="1"/>
          </p:cNvSpPr>
          <p:nvPr/>
        </p:nvSpPr>
        <p:spPr bwMode="auto">
          <a:xfrm>
            <a:off x="6949368" y="2155585"/>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Line 64"/>
          <p:cNvSpPr>
            <a:spLocks noChangeShapeType="1"/>
          </p:cNvSpPr>
          <p:nvPr/>
        </p:nvSpPr>
        <p:spPr bwMode="auto">
          <a:xfrm flipH="1">
            <a:off x="6175538" y="2155586"/>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2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012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7685"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936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1810" y="2768376"/>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25" name="modem"/>
          <p:cNvSpPr>
            <a:spLocks noEditPoints="1" noChangeArrowheads="1"/>
          </p:cNvSpPr>
          <p:nvPr/>
        </p:nvSpPr>
        <p:spPr bwMode="auto">
          <a:xfrm>
            <a:off x="6280216" y="1993430"/>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6" name="矩形 25"/>
          <p:cNvSpPr/>
          <p:nvPr/>
        </p:nvSpPr>
        <p:spPr>
          <a:xfrm>
            <a:off x="683491" y="3455419"/>
            <a:ext cx="4013624" cy="656590"/>
          </a:xfrm>
          <a:prstGeom prst="rect">
            <a:avLst/>
          </a:prstGeom>
        </p:spPr>
        <p:txBody>
          <a:bodyPr wrap="square">
            <a:spAutoFit/>
          </a:bodyPr>
          <a:lstStyle/>
          <a:p>
            <a:pPr marL="285750" indent="-285750">
              <a:lnSpc>
                <a:spcPts val="2200"/>
              </a:lnSpc>
              <a:buClr>
                <a:srgbClr val="3366FF"/>
              </a:buClr>
              <a:buFont typeface="Wingdings" pitchFamily="2" charset="2"/>
              <a:buChar char="l"/>
            </a:pPr>
            <a:r>
              <a:rPr lang="en-US" altLang="zh-CN" sz="1600" b="1" dirty="0">
                <a:latin typeface="微软雅黑" pitchFamily="34" charset="-122"/>
                <a:ea typeface="微软雅黑" pitchFamily="34" charset="-122"/>
              </a:rPr>
              <a:t>N </a:t>
            </a:r>
            <a:r>
              <a:rPr lang="zh-CN" altLang="en-US" sz="1600" b="1" dirty="0">
                <a:latin typeface="微软雅黑" pitchFamily="34" charset="-122"/>
                <a:ea typeface="微软雅黑" pitchFamily="34" charset="-122"/>
              </a:rPr>
              <a:t>个用户共享集线器提供的带宽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平均每个用户仅占有 </a:t>
            </a:r>
            <a:r>
              <a:rPr lang="en-US" altLang="zh-CN" sz="1600" b="1" dirty="0">
                <a:latin typeface="微软雅黑" pitchFamily="34" charset="-122"/>
                <a:ea typeface="微软雅黑" pitchFamily="34" charset="-122"/>
              </a:rPr>
              <a:t>B/N </a:t>
            </a:r>
            <a:r>
              <a:rPr lang="zh-CN" altLang="en-US" sz="1600" b="1" dirty="0">
                <a:latin typeface="微软雅黑" pitchFamily="34" charset="-122"/>
                <a:ea typeface="微软雅黑" pitchFamily="34" charset="-122"/>
              </a:rPr>
              <a:t>的带宽。</a:t>
            </a:r>
          </a:p>
        </p:txBody>
      </p:sp>
      <p:sp>
        <p:nvSpPr>
          <p:cNvPr id="27" name="矩形 26"/>
          <p:cNvSpPr/>
          <p:nvPr/>
        </p:nvSpPr>
        <p:spPr>
          <a:xfrm>
            <a:off x="4858650" y="3456729"/>
            <a:ext cx="3537205" cy="938719"/>
          </a:xfrm>
          <a:prstGeom prst="rect">
            <a:avLst/>
          </a:prstGeom>
        </p:spPr>
        <p:txBody>
          <a:bodyPr wrap="square">
            <a:spAutoFit/>
          </a:bodyPr>
          <a:lstStyle/>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交换机为每个端口提供带宽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en-US" altLang="zh-CN" sz="1600" b="1" dirty="0">
                <a:latin typeface="微软雅黑" pitchFamily="34" charset="-122"/>
                <a:ea typeface="微软雅黑" pitchFamily="34" charset="-122"/>
              </a:rPr>
              <a:t>N </a:t>
            </a:r>
            <a:r>
              <a:rPr lang="zh-CN" altLang="en-US" sz="1600" b="1" dirty="0">
                <a:latin typeface="微软雅黑" pitchFamily="34" charset="-122"/>
                <a:ea typeface="微软雅黑" pitchFamily="34" charset="-122"/>
              </a:rPr>
              <a:t>个用户，每个用户独占带宽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交换机总容量达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 N </a:t>
            </a:r>
            <a:r>
              <a:rPr lang="zh-CN" altLang="en-US" sz="1600" b="1" dirty="0">
                <a:latin typeface="微软雅黑" pitchFamily="34" charset="-122"/>
                <a:ea typeface="微软雅黑" pitchFamily="34" charset="-122"/>
              </a:rPr>
              <a:t>。</a:t>
            </a:r>
          </a:p>
        </p:txBody>
      </p:sp>
      <p:sp>
        <p:nvSpPr>
          <p:cNvPr id="28" name="矩形 27"/>
          <p:cNvSpPr/>
          <p:nvPr/>
        </p:nvSpPr>
        <p:spPr>
          <a:xfrm>
            <a:off x="2503055" y="1057734"/>
            <a:ext cx="4221018" cy="369332"/>
          </a:xfrm>
          <a:prstGeom prst="rect">
            <a:avLst/>
          </a:prstGeom>
          <a:solidFill>
            <a:srgbClr val="0000CC"/>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每个用户独享带宽，增加了总容量</a:t>
            </a:r>
          </a:p>
        </p:txBody>
      </p:sp>
    </p:spTree>
    <p:extLst>
      <p:ext uri="{BB962C8B-B14F-4D97-AF65-F5344CB8AC3E}">
        <p14:creationId xmlns:p14="http://schemas.microsoft.com/office/powerpoint/2010/main" val="7924104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8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存储转发方式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把整个数据帧先缓存，再进行处理。</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8" y="625934"/>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以太网交换机的交换方式</a:t>
            </a:r>
            <a:endParaRPr lang="fr-FR" altLang="zh-CN" sz="2000" b="1" dirty="0">
              <a:solidFill>
                <a:schemeClr val="bg1"/>
              </a:solidFill>
              <a:latin typeface="微软雅黑" pitchFamily="34" charset="-122"/>
              <a:ea typeface="微软雅黑" pitchFamily="34" charset="-122"/>
            </a:endParaRPr>
          </a:p>
        </p:txBody>
      </p:sp>
      <p:sp>
        <p:nvSpPr>
          <p:cNvPr id="6" name="Rectangle 46"/>
          <p:cNvSpPr>
            <a:spLocks noChangeArrowheads="1"/>
          </p:cNvSpPr>
          <p:nvPr/>
        </p:nvSpPr>
        <p:spPr bwMode="auto">
          <a:xfrm>
            <a:off x="502919" y="2173509"/>
            <a:ext cx="5242099"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直通 </a:t>
            </a:r>
            <a:r>
              <a:rPr lang="en-US" altLang="zh-CN" sz="2000" b="1" dirty="0">
                <a:solidFill>
                  <a:srgbClr val="0000FF"/>
                </a:solidFill>
                <a:latin typeface="微软雅黑" pitchFamily="34" charset="-122"/>
                <a:ea typeface="微软雅黑" pitchFamily="34" charset="-122"/>
              </a:rPr>
              <a:t>(cut-through) </a:t>
            </a:r>
            <a:r>
              <a:rPr lang="zh-CN" altLang="en-US" sz="2000" b="1" dirty="0">
                <a:solidFill>
                  <a:srgbClr val="0000FF"/>
                </a:solidFill>
                <a:latin typeface="微软雅黑" pitchFamily="34" charset="-122"/>
                <a:ea typeface="微软雅黑" pitchFamily="34" charset="-122"/>
              </a:rPr>
              <a:t>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接收数据帧的同时立即按数据帧的目的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地址决定该帧的转发接口。</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缺点：不检查差错就直接将帧转发出去，有可能转发无效帧。</a:t>
            </a:r>
          </a:p>
        </p:txBody>
      </p:sp>
      <p:sp>
        <p:nvSpPr>
          <p:cNvPr id="7" name="Line 9"/>
          <p:cNvSpPr>
            <a:spLocks noChangeShapeType="1"/>
          </p:cNvSpPr>
          <p:nvPr/>
        </p:nvSpPr>
        <p:spPr bwMode="auto">
          <a:xfrm>
            <a:off x="6054461" y="1707628"/>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H="1">
            <a:off x="7689296" y="1711093"/>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Rectangle 4"/>
          <p:cNvSpPr>
            <a:spLocks noChangeArrowheads="1"/>
          </p:cNvSpPr>
          <p:nvPr/>
        </p:nvSpPr>
        <p:spPr bwMode="auto">
          <a:xfrm>
            <a:off x="6636344" y="155206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itchFamily="2" charset="-122"/>
            </a:endParaRPr>
          </a:p>
        </p:txBody>
      </p:sp>
      <p:grpSp>
        <p:nvGrpSpPr>
          <p:cNvPr id="12" name="组合 11"/>
          <p:cNvGrpSpPr/>
          <p:nvPr/>
        </p:nvGrpSpPr>
        <p:grpSpPr>
          <a:xfrm>
            <a:off x="5887560" y="1600612"/>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15" name="Line 9"/>
          <p:cNvSpPr>
            <a:spLocks noChangeShapeType="1"/>
          </p:cNvSpPr>
          <p:nvPr/>
        </p:nvSpPr>
        <p:spPr bwMode="auto">
          <a:xfrm>
            <a:off x="6054461" y="3254453"/>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flipH="1">
            <a:off x="7689296" y="3257918"/>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Rectangle 4"/>
          <p:cNvSpPr>
            <a:spLocks noChangeArrowheads="1"/>
          </p:cNvSpPr>
          <p:nvPr/>
        </p:nvSpPr>
        <p:spPr bwMode="auto">
          <a:xfrm>
            <a:off x="6636344" y="308503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itchFamily="2" charset="-122"/>
            </a:endParaRPr>
          </a:p>
        </p:txBody>
      </p:sp>
      <p:grpSp>
        <p:nvGrpSpPr>
          <p:cNvPr id="18" name="组合 17"/>
          <p:cNvGrpSpPr/>
          <p:nvPr/>
        </p:nvGrpSpPr>
        <p:grpSpPr>
          <a:xfrm>
            <a:off x="5887560" y="3133582"/>
            <a:ext cx="652463" cy="180000"/>
            <a:chOff x="7412182" y="737129"/>
            <a:chExt cx="652463" cy="114300"/>
          </a:xfrm>
        </p:grpSpPr>
        <p:sp>
          <p:nvSpPr>
            <p:cNvPr id="19"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0"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21" name="矩形 20"/>
          <p:cNvSpPr/>
          <p:nvPr/>
        </p:nvSpPr>
        <p:spPr>
          <a:xfrm>
            <a:off x="6733346" y="1108179"/>
            <a:ext cx="1107996" cy="276999"/>
          </a:xfrm>
          <a:prstGeom prst="rect">
            <a:avLst/>
          </a:prstGeom>
        </p:spPr>
        <p:txBody>
          <a:bodyPr wrap="none">
            <a:spAutoFit/>
          </a:bodyPr>
          <a:lstStyle/>
          <a:p>
            <a:r>
              <a:rPr lang="zh-CN" altLang="en-US" sz="1200" b="1" dirty="0">
                <a:latin typeface="微软雅黑" pitchFamily="34" charset="-122"/>
                <a:ea typeface="微软雅黑" pitchFamily="34" charset="-122"/>
              </a:rPr>
              <a:t>存储转发方式</a:t>
            </a:r>
            <a:endParaRPr lang="zh-CN" altLang="en-US" sz="1200" dirty="0"/>
          </a:p>
        </p:txBody>
      </p:sp>
      <p:sp>
        <p:nvSpPr>
          <p:cNvPr id="22" name="矩形 21"/>
          <p:cNvSpPr/>
          <p:nvPr/>
        </p:nvSpPr>
        <p:spPr>
          <a:xfrm>
            <a:off x="6885751" y="2650651"/>
            <a:ext cx="800219" cy="276999"/>
          </a:xfrm>
          <a:prstGeom prst="rect">
            <a:avLst/>
          </a:prstGeom>
        </p:spPr>
        <p:txBody>
          <a:bodyPr wrap="none">
            <a:spAutoFit/>
          </a:bodyPr>
          <a:lstStyle/>
          <a:p>
            <a:r>
              <a:rPr lang="zh-CN" altLang="en-US" sz="1200" b="1" dirty="0">
                <a:latin typeface="微软雅黑" pitchFamily="34" charset="-122"/>
                <a:ea typeface="微软雅黑" pitchFamily="34" charset="-122"/>
              </a:rPr>
              <a:t>直通方式</a:t>
            </a:r>
            <a:endParaRPr lang="zh-CN" altLang="en-US" sz="1200" dirty="0"/>
          </a:p>
        </p:txBody>
      </p:sp>
    </p:spTree>
    <p:extLst>
      <p:ext uri="{BB962C8B-B14F-4D97-AF65-F5344CB8AC3E}">
        <p14:creationId xmlns:p14="http://schemas.microsoft.com/office/powerpoint/2010/main" val="36611731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3.7037E-6 L 0.10921 -3.7037E-6 " pathEditMode="relative" rAng="0" ptsTypes="AA">
                                      <p:cBhvr>
                                        <p:cTn id="6" dur="2000" fill="hold"/>
                                        <p:tgtEl>
                                          <p:spTgt spid="1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400"/>
                                  </p:stCondLst>
                                  <p:childTnLst>
                                    <p:animMotion origin="layout" path="M 0.10921 -3.7037E-6 L 0.25469 -3.7037E-6 " pathEditMode="relative" rAng="0" ptsTypes="AA">
                                      <p:cBhvr>
                                        <p:cTn id="9" dur="3100" fill="hold"/>
                                        <p:tgtEl>
                                          <p:spTgt spid="1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88889E-6 -3.20988E-6 L 0.04375 0.00093 " pathEditMode="relative" rAng="0" ptsTypes="AA">
                                      <p:cBhvr>
                                        <p:cTn id="13" dur="2000" fill="hold"/>
                                        <p:tgtEl>
                                          <p:spTgt spid="18"/>
                                        </p:tgtEl>
                                        <p:attrNameLst>
                                          <p:attrName>ppt_x</p:attrName>
                                          <p:attrName>ppt_y</p:attrName>
                                        </p:attrNameLst>
                                      </p:cBhvr>
                                      <p:rCtr x="2187" y="31"/>
                                    </p:animMotion>
                                  </p:childTnLst>
                                </p:cTn>
                              </p:par>
                            </p:childTnLst>
                          </p:cTn>
                        </p:par>
                        <p:par>
                          <p:cTn id="14" fill="hold">
                            <p:stCondLst>
                              <p:cond delay="2000"/>
                            </p:stCondLst>
                            <p:childTnLst>
                              <p:par>
                                <p:cTn id="15" presetID="63" presetClass="path" presetSubtype="0" accel="50000" decel="50000" fill="hold" nodeType="afterEffect">
                                  <p:stCondLst>
                                    <p:cond delay="0"/>
                                  </p:stCondLst>
                                  <p:childTnLst>
                                    <p:animMotion origin="layout" path="M 0.04375 0.00093 L 0.24827 0.00093 " pathEditMode="relative" rAng="0" ptsTypes="AA">
                                      <p:cBhvr>
                                        <p:cTn id="16" dur="2000" fill="hold"/>
                                        <p:tgtEl>
                                          <p:spTgt spid="18"/>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300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 </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a:latin typeface="微软雅黑" pitchFamily="34" charset="-122"/>
                  <a:ea typeface="微软雅黑" pitchFamily="34" charset="-122"/>
                </a:rPr>
                <a:t>开始时，交换表是空的</a:t>
              </a:r>
            </a:p>
          </p:txBody>
        </p:sp>
      </p:grpSp>
    </p:spTree>
    <p:extLst>
      <p:ext uri="{BB962C8B-B14F-4D97-AF65-F5344CB8AC3E}">
        <p14:creationId xmlns:p14="http://schemas.microsoft.com/office/powerpoint/2010/main" val="218872593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439781583"/>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交换机收到帧后，先查找交换表。没有查到应从哪个接口转发这个帧给 </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a:t>
            </a: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先向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发送一帧。该帧从接口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进入到交换机。</a:t>
            </a: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写入交换表中。</a:t>
            </a: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a:latin typeface="微软雅黑" pitchFamily="34" charset="-122"/>
                <a:ea typeface="微软雅黑" pitchFamily="34" charset="-122"/>
              </a:rPr>
              <a:t>交换机向除接口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以外的所有的接口广播这个帧。</a:t>
            </a: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23944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85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25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65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608319686"/>
              </p:ext>
            </p:extLst>
          </p:nvPr>
        </p:nvGraphicFramePr>
        <p:xfrm>
          <a:off x="4682837" y="1452197"/>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6" name="矩形 65"/>
          <p:cNvSpPr/>
          <p:nvPr/>
        </p:nvSpPr>
        <p:spPr>
          <a:xfrm>
            <a:off x="4567074" y="2152312"/>
            <a:ext cx="4064860" cy="523220"/>
          </a:xfrm>
          <a:prstGeom prst="rect">
            <a:avLst/>
          </a:prstGeom>
        </p:spPr>
        <p:txBody>
          <a:bodyPr wrap="square">
            <a:spAutoFit/>
          </a:bodyPr>
          <a:lstStyle/>
          <a:p>
            <a:r>
              <a:rPr lang="zh-CN" altLang="en-US" sz="1400" b="1" dirty="0">
                <a:latin typeface="微软雅黑" pitchFamily="34" charset="-122"/>
                <a:ea typeface="微软雅黑" pitchFamily="34" charset="-122"/>
              </a:rPr>
              <a:t>由于与该帧的目的地址不相符，</a:t>
            </a:r>
            <a:r>
              <a:rPr lang="en-US" altLang="zh-CN" sz="1400" b="1" dirty="0">
                <a:latin typeface="微软雅黑" pitchFamily="34" charset="-122"/>
                <a:ea typeface="微软雅黑" pitchFamily="34" charset="-122"/>
              </a:rPr>
              <a:t>C </a:t>
            </a: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D </a:t>
            </a:r>
            <a:r>
              <a:rPr lang="zh-CN" altLang="en-US" sz="1400" b="1" dirty="0">
                <a:latin typeface="微软雅黑" pitchFamily="34" charset="-122"/>
                <a:ea typeface="微软雅黑" pitchFamily="34" charset="-122"/>
              </a:rPr>
              <a:t>将丢弃该帧。</a:t>
            </a: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4541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交换机收到帧后，先查找交换表。发现交换表中的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地址有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，表明要发送给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的帧应从接口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转发出去。于是就把这个帧传送到接口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转发给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a:t>
            </a: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发送一帧。该帧从接口 </a:t>
            </a:r>
            <a:r>
              <a:rPr lang="en-US" altLang="zh-CN" sz="1400" b="1" dirty="0">
                <a:latin typeface="微软雅黑" pitchFamily="34" charset="-122"/>
                <a:ea typeface="微软雅黑" pitchFamily="34" charset="-122"/>
              </a:rPr>
              <a:t>3 </a:t>
            </a:r>
            <a:r>
              <a:rPr lang="zh-CN" altLang="en-US" sz="1400" b="1" dirty="0">
                <a:latin typeface="微软雅黑" pitchFamily="34" charset="-122"/>
                <a:ea typeface="微软雅黑" pitchFamily="34" charset="-122"/>
              </a:rPr>
              <a:t>进入到交换机。</a:t>
            </a: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3 </a:t>
            </a:r>
            <a:r>
              <a:rPr lang="zh-CN" altLang="en-US" sz="1400" b="1" dirty="0">
                <a:latin typeface="微软雅黑" pitchFamily="34" charset="-122"/>
                <a:ea typeface="微软雅黑" pitchFamily="34" charset="-122"/>
              </a:rPr>
              <a:t>写入交换表中。</a:t>
            </a: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graphicFrame>
        <p:nvGraphicFramePr>
          <p:cNvPr id="69" name="表格 68"/>
          <p:cNvGraphicFramePr>
            <a:graphicFrameLocks noGrp="1"/>
          </p:cNvGraphicFramePr>
          <p:nvPr>
            <p:extLst>
              <p:ext uri="{D42A27DB-BD31-4B8C-83A1-F6EECF244321}">
                <p14:modId xmlns:p14="http://schemas.microsoft.com/office/powerpoint/2010/main" val="2147417041"/>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3155672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115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135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数据链路和帧</a:t>
            </a:r>
          </a:p>
        </p:txBody>
      </p:sp>
      <p:sp>
        <p:nvSpPr>
          <p:cNvPr id="4" name="Rectangle 8"/>
          <p:cNvSpPr>
            <a:spLocks noChangeArrowheads="1"/>
          </p:cNvSpPr>
          <p:nvPr/>
        </p:nvSpPr>
        <p:spPr bwMode="auto">
          <a:xfrm>
            <a:off x="466345" y="999477"/>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链路 </a:t>
            </a:r>
            <a:r>
              <a:rPr lang="en-US" altLang="zh-CN" sz="2000" b="1" dirty="0">
                <a:solidFill>
                  <a:srgbClr val="C00000"/>
                </a:solidFill>
                <a:latin typeface="微软雅黑" pitchFamily="34" charset="-122"/>
                <a:ea typeface="微软雅黑" pitchFamily="34" charset="-122"/>
              </a:rPr>
              <a:t>(link) </a:t>
            </a:r>
            <a:r>
              <a:rPr lang="zh-CN" altLang="en-US" sz="2000" b="1" dirty="0">
                <a:solidFill>
                  <a:srgbClr val="C00000"/>
                </a:solidFill>
                <a:latin typeface="微软雅黑" pitchFamily="34" charset="-122"/>
                <a:ea typeface="微软雅黑" pitchFamily="34" charset="-122"/>
              </a:rPr>
              <a:t>：</a:t>
            </a:r>
            <a:endParaRPr lang="en-US" altLang="zh-CN" sz="2000" b="1" dirty="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一条无源的点到点的物理线路段，中间</a:t>
            </a:r>
            <a:r>
              <a:rPr lang="zh-CN" altLang="en-US" sz="2000" b="1" dirty="0">
                <a:solidFill>
                  <a:srgbClr val="0000FF"/>
                </a:solidFill>
                <a:latin typeface="微软雅黑" pitchFamily="34" charset="-122"/>
                <a:ea typeface="微软雅黑" pitchFamily="34" charset="-122"/>
              </a:rPr>
              <a:t>没有</a:t>
            </a:r>
            <a:r>
              <a:rPr lang="zh-CN" altLang="en-US" sz="2000" b="1" dirty="0">
                <a:latin typeface="微软雅黑" pitchFamily="34" charset="-122"/>
                <a:ea typeface="微软雅黑" pitchFamily="34" charset="-122"/>
              </a:rPr>
              <a:t>任何其他的交换结点。</a:t>
            </a: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一条链路只是一条通路的一个组成部分。</a:t>
            </a:r>
            <a:endParaRPr lang="en-US" altLang="zh-CN" sz="2000" b="1" dirty="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物理链路。</a:t>
            </a:r>
            <a:endParaRPr lang="en-US" altLang="zh-CN" sz="2000" b="1" dirty="0">
              <a:solidFill>
                <a:srgbClr val="0000FF"/>
              </a:solidFill>
              <a:latin typeface="微软雅黑" pitchFamily="34" charset="-122"/>
              <a:ea typeface="微软雅黑" pitchFamily="34" charset="-122"/>
            </a:endParaRPr>
          </a:p>
          <a:p>
            <a:pPr marL="268288" indent="-268288">
              <a:lnSpc>
                <a:spcPts val="3000"/>
              </a:lnSpc>
              <a:buClr>
                <a:srgbClr val="0070C0"/>
              </a:buClr>
              <a:buSzPct val="75000"/>
              <a:buFont typeface="Wingdings" pitchFamily="2" charset="2"/>
              <a:buChar char="l"/>
            </a:pPr>
            <a:r>
              <a:rPr lang="zh-CN" altLang="en-US" sz="2000" b="1" dirty="0">
                <a:solidFill>
                  <a:srgbClr val="C00000"/>
                </a:solidFill>
                <a:latin typeface="微软雅黑" pitchFamily="34" charset="-122"/>
                <a:ea typeface="微软雅黑" pitchFamily="34" charset="-122"/>
              </a:rPr>
              <a:t>数据链路 </a:t>
            </a:r>
            <a:r>
              <a:rPr lang="en-US" altLang="zh-CN" sz="2000" b="1" dirty="0">
                <a:solidFill>
                  <a:srgbClr val="C00000"/>
                </a:solidFill>
                <a:latin typeface="微软雅黑" pitchFamily="34" charset="-122"/>
                <a:ea typeface="微软雅黑" pitchFamily="34" charset="-122"/>
              </a:rPr>
              <a:t>(data link)</a:t>
            </a:r>
            <a:r>
              <a:rPr lang="zh-CN" altLang="en-US" sz="2000" b="1" dirty="0">
                <a:solidFill>
                  <a:srgbClr val="C00000"/>
                </a:solidFill>
                <a:latin typeface="微软雅黑" pitchFamily="34" charset="-122"/>
                <a:ea typeface="微软雅黑" pitchFamily="34" charset="-122"/>
              </a:rPr>
              <a:t>：</a:t>
            </a:r>
            <a:endParaRPr lang="en-US" altLang="zh-CN" sz="2000" b="1" dirty="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把实现控制数据传输的协议的硬件和软件加到链路上，就构成了数据链路。</a:t>
            </a:r>
            <a:endParaRPr lang="en-US" altLang="zh-CN" sz="2000" b="1" dirty="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逻辑链路。</a:t>
            </a: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典型实现：适配器（即网卡）</a:t>
            </a:r>
          </a:p>
        </p:txBody>
      </p:sp>
    </p:spTree>
    <p:extLst>
      <p:ext uri="{BB962C8B-B14F-4D97-AF65-F5344CB8AC3E}">
        <p14:creationId xmlns:p14="http://schemas.microsoft.com/office/powerpoint/2010/main" val="8725010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a:latin typeface="微软雅黑" pitchFamily="34" charset="-122"/>
                <a:ea typeface="微软雅黑"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00000"/>
                </a:solidFill>
                <a:latin typeface="微软雅黑" pitchFamily="34" charset="-122"/>
                <a:ea typeface="微软雅黑" pitchFamily="34" charset="-122"/>
              </a:rPr>
              <a:t>有效时间。</a:t>
            </a:r>
            <a:r>
              <a:rPr lang="zh-CN" altLang="zh-CN" sz="1600" b="1" dirty="0">
                <a:solidFill>
                  <a:srgbClr val="0000FF"/>
                </a:solidFill>
                <a:latin typeface="微软雅黑" pitchFamily="34" charset="-122"/>
                <a:ea typeface="微软雅黑" pitchFamily="34" charset="-122"/>
              </a:rPr>
              <a:t>过期的项目就自动被删除。</a:t>
            </a:r>
            <a:endParaRPr lang="zh-CN" altLang="en-US" sz="1600" b="1" dirty="0">
              <a:solidFill>
                <a:srgbClr val="0000FF"/>
              </a:solidFill>
              <a:latin typeface="微软雅黑" pitchFamily="34" charset="-122"/>
              <a:ea typeface="微软雅黑"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a:solidFill>
                  <a:srgbClr val="C00000"/>
                </a:solidFill>
                <a:latin typeface="微软雅黑" pitchFamily="34" charset="-122"/>
                <a:ea typeface="微软雅黑" pitchFamily="34" charset="-122"/>
              </a:rPr>
              <a:t>这种</a:t>
            </a:r>
            <a:r>
              <a:rPr lang="zh-CN" altLang="en-US" b="1" dirty="0">
                <a:solidFill>
                  <a:srgbClr val="0000FF"/>
                </a:solidFill>
                <a:latin typeface="微软雅黑" pitchFamily="34" charset="-122"/>
                <a:ea typeface="微软雅黑" pitchFamily="34" charset="-122"/>
              </a:rPr>
              <a:t>自学习</a:t>
            </a:r>
            <a:r>
              <a:rPr lang="zh-CN" altLang="en-US" b="1" dirty="0">
                <a:solidFill>
                  <a:srgbClr val="C00000"/>
                </a:solidFill>
                <a:latin typeface="微软雅黑" pitchFamily="34" charset="-122"/>
                <a:ea typeface="微软雅黑" pitchFamily="34" charset="-122"/>
              </a:rPr>
              <a:t>方法使得以太网交换机能够即插即用，不必人工进行配置。</a:t>
            </a:r>
          </a:p>
        </p:txBody>
      </p:sp>
    </p:spTree>
    <p:extLst>
      <p:ext uri="{BB962C8B-B14F-4D97-AF65-F5344CB8AC3E}">
        <p14:creationId xmlns:p14="http://schemas.microsoft.com/office/powerpoint/2010/main" val="10596044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交换机自学习和转发帧的步骤归纳</a:t>
            </a:r>
            <a:endParaRPr lang="fr-FR" altLang="zh-CN" sz="2000" b="1" dirty="0">
              <a:solidFill>
                <a:schemeClr val="bg1"/>
              </a:solidFill>
              <a:latin typeface="微软雅黑" pitchFamily="34" charset="-122"/>
              <a:ea typeface="微软雅黑"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从接收的帧中取出</a:t>
              </a:r>
              <a:endParaRPr lang="en-US" altLang="zh-CN" sz="1000" b="1" dirty="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源地址</a:t>
              </a: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交换表中有该地址吗？</a:t>
              </a: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rgbClr val="C00000"/>
                  </a:solidFill>
                  <a:latin typeface="微软雅黑" pitchFamily="34" charset="-122"/>
                  <a:ea typeface="微软雅黑" pitchFamily="34" charset="-122"/>
                </a:rPr>
                <a:t>更新</a:t>
              </a:r>
              <a:r>
                <a:rPr lang="zh-CN" altLang="en-US" sz="1000" b="1" dirty="0">
                  <a:solidFill>
                    <a:schemeClr val="tx1"/>
                  </a:solidFill>
                  <a:latin typeface="微软雅黑" pitchFamily="34" charset="-122"/>
                  <a:ea typeface="微软雅黑" pitchFamily="34" charset="-122"/>
                </a:rPr>
                <a:t>交换表中的该地址项</a:t>
              </a:r>
              <a:endParaRPr lang="en-US" altLang="zh-CN" sz="1000" b="1" dirty="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（接口和有效时间）</a:t>
              </a: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将该地址</a:t>
              </a:r>
              <a:r>
                <a:rPr lang="zh-CN" altLang="en-US" sz="1000" b="1" dirty="0">
                  <a:solidFill>
                    <a:srgbClr val="C00000"/>
                  </a:solidFill>
                  <a:latin typeface="微软雅黑" pitchFamily="34" charset="-122"/>
                  <a:ea typeface="微软雅黑" pitchFamily="34" charset="-122"/>
                </a:rPr>
                <a:t>加入</a:t>
              </a:r>
              <a:r>
                <a:rPr lang="zh-CN" altLang="en-US" sz="1000" b="1" dirty="0">
                  <a:solidFill>
                    <a:schemeClr val="tx1"/>
                  </a:solidFill>
                  <a:latin typeface="微软雅黑" pitchFamily="34" charset="-122"/>
                  <a:ea typeface="微软雅黑" pitchFamily="34" charset="-122"/>
                </a:rPr>
                <a:t>交换表</a:t>
              </a:r>
              <a:endParaRPr lang="en-US" altLang="zh-CN" sz="1000" b="1" dirty="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（地址、接口和有效时间）</a:t>
              </a: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itchFamily="34" charset="-122"/>
                  <a:ea typeface="微软雅黑" pitchFamily="34" charset="-122"/>
                </a:rPr>
                <a:t>从接收的帧中取出</a:t>
              </a:r>
              <a:endParaRPr lang="en-US" altLang="zh-CN" sz="1000" b="1" dirty="0">
                <a:solidFill>
                  <a:schemeClr val="bg1"/>
                </a:solidFill>
                <a:latin typeface="微软雅黑" pitchFamily="34" charset="-122"/>
                <a:ea typeface="微软雅黑" pitchFamily="34" charset="-122"/>
              </a:endParaRPr>
            </a:p>
            <a:p>
              <a:pPr algn="ctr"/>
              <a:r>
                <a:rPr lang="zh-CN" altLang="en-US" sz="1000" b="1" dirty="0">
                  <a:solidFill>
                    <a:schemeClr val="bg1"/>
                  </a:solidFill>
                  <a:latin typeface="微软雅黑" pitchFamily="34" charset="-122"/>
                  <a:ea typeface="微软雅黑" pitchFamily="34" charset="-122"/>
                </a:rPr>
                <a:t>目的地址</a:t>
              </a: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交换表中有该地址吗？</a:t>
              </a: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向指定接口转发</a:t>
              </a: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向所有其他接口转发（进入的接口除外）</a:t>
              </a: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其接口与帧进入的接口相同吗？</a:t>
              </a: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丢弃</a:t>
              </a: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开始</a:t>
              </a: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结束</a:t>
              </a: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相同</a:t>
              </a:r>
              <a:endParaRPr kumimoji="1" lang="en-US" altLang="zh-CN" sz="1000" b="1" dirty="0">
                <a:solidFill>
                  <a:schemeClr val="bg1"/>
                </a:solidFill>
                <a:latin typeface="微软雅黑" pitchFamily="34" charset="-122"/>
                <a:ea typeface="微软雅黑"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headEnd/>
              <a:tailEnd/>
            </a:ln>
          </p:spPr>
          <p:txBody>
            <a:bodyPr wrap="non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不同</a:t>
              </a:r>
              <a:endParaRPr kumimoji="1" lang="en-US" altLang="zh-CN" sz="10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12469745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299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3752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4279"/>
            <a:ext cx="3159985" cy="2358340"/>
            <a:chOff x="5467217" y="1688855"/>
            <a:chExt cx="3159985" cy="2358340"/>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64279"/>
            <a:ext cx="3193184" cy="2358340"/>
            <a:chOff x="893574" y="1688855"/>
            <a:chExt cx="3193184" cy="2358340"/>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sp>
        <p:nvSpPr>
          <p:cNvPr id="10" name="矩形 9"/>
          <p:cNvSpPr/>
          <p:nvPr/>
        </p:nvSpPr>
        <p:spPr>
          <a:xfrm>
            <a:off x="1582778" y="3639245"/>
            <a:ext cx="6521672" cy="707886"/>
          </a:xfrm>
          <a:prstGeom prst="rect">
            <a:avLst/>
          </a:prstGeom>
        </p:spPr>
        <p:txBody>
          <a:bodyPr wrap="square">
            <a:spAutoFit/>
          </a:bodyPr>
          <a:lstStyle/>
          <a:p>
            <a:pPr>
              <a:lnSpc>
                <a:spcPts val="2400"/>
              </a:lnSpc>
            </a:pPr>
            <a:r>
              <a:rPr lang="zh-CN" altLang="en-US" sz="1600" b="1" dirty="0">
                <a:latin typeface="微软雅黑" pitchFamily="34" charset="-122"/>
                <a:ea typeface="微软雅黑" pitchFamily="34" charset="-122"/>
              </a:rPr>
              <a:t>假设：</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发送了一帧，</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发送了一帧，</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发送了一帧。</a:t>
            </a:r>
            <a:endParaRPr lang="en-US" altLang="zh-CN" sz="1600" b="1" dirty="0">
              <a:latin typeface="微软雅黑" pitchFamily="34" charset="-122"/>
              <a:ea typeface="微软雅黑" pitchFamily="34" charset="-122"/>
            </a:endParaRPr>
          </a:p>
          <a:p>
            <a:pPr>
              <a:lnSpc>
                <a:spcPts val="2400"/>
              </a:lnSpc>
            </a:pPr>
            <a:r>
              <a:rPr lang="zh-CN" altLang="en-US" sz="1600" b="1" dirty="0">
                <a:solidFill>
                  <a:srgbClr val="0000FF"/>
                </a:solidFill>
                <a:latin typeface="微软雅黑" pitchFamily="34" charset="-122"/>
                <a:ea typeface="微软雅黑" pitchFamily="34" charset="-122"/>
              </a:rPr>
              <a:t>请分析：</a:t>
            </a:r>
            <a:r>
              <a:rPr lang="zh-CN" altLang="en-US" sz="1600" b="1" dirty="0">
                <a:latin typeface="微软雅黑" pitchFamily="34" charset="-122"/>
                <a:ea typeface="微软雅黑" pitchFamily="34" charset="-122"/>
              </a:rPr>
              <a:t>此时，</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的交换表内容分别是什么？</a:t>
            </a:r>
          </a:p>
        </p:txBody>
      </p:sp>
    </p:spTree>
    <p:extLst>
      <p:ext uri="{BB962C8B-B14F-4D97-AF65-F5344CB8AC3E}">
        <p14:creationId xmlns:p14="http://schemas.microsoft.com/office/powerpoint/2010/main" val="35161989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sp>
        <p:nvSpPr>
          <p:cNvPr id="129" name="圆角矩形 128"/>
          <p:cNvSpPr/>
          <p:nvPr/>
        </p:nvSpPr>
        <p:spPr>
          <a:xfrm>
            <a:off x="502919" y="107875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 name="直接连接符 129"/>
          <p:cNvCxnSpPr/>
          <p:nvPr/>
        </p:nvCxnSpPr>
        <p:spPr>
          <a:xfrm>
            <a:off x="3704586" y="163843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5306576" y="1156881"/>
            <a:ext cx="3159985" cy="2366653"/>
            <a:chOff x="5467217" y="1680542"/>
            <a:chExt cx="3159985" cy="2366653"/>
          </a:xfrm>
        </p:grpSpPr>
        <p:sp>
          <p:nvSpPr>
            <p:cNvPr id="132" name="矩形 131"/>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33" name="直接连接符 132"/>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138"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139" name="组合 57"/>
            <p:cNvGrpSpPr>
              <a:grpSpLocks/>
            </p:cNvGrpSpPr>
            <p:nvPr/>
          </p:nvGrpSpPr>
          <p:grpSpPr bwMode="auto">
            <a:xfrm>
              <a:off x="7460289" y="2022721"/>
              <a:ext cx="277321" cy="274434"/>
              <a:chOff x="2255844" y="1268760"/>
              <a:chExt cx="360915" cy="356296"/>
            </a:xfrm>
          </p:grpSpPr>
          <p:sp>
            <p:nvSpPr>
              <p:cNvPr id="172" name="矩形 171"/>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3"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40" name="组合 58"/>
            <p:cNvGrpSpPr>
              <a:grpSpLocks/>
            </p:cNvGrpSpPr>
            <p:nvPr/>
          </p:nvGrpSpPr>
          <p:grpSpPr bwMode="auto">
            <a:xfrm>
              <a:off x="7469432" y="2586633"/>
              <a:ext cx="277321" cy="274434"/>
              <a:chOff x="2267744" y="1280668"/>
              <a:chExt cx="360915" cy="357388"/>
            </a:xfrm>
          </p:grpSpPr>
          <p:sp>
            <p:nvSpPr>
              <p:cNvPr id="170" name="矩形 1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1"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41" name="组合 61"/>
            <p:cNvGrpSpPr>
              <a:grpSpLocks/>
            </p:cNvGrpSpPr>
            <p:nvPr/>
          </p:nvGrpSpPr>
          <p:grpSpPr bwMode="auto">
            <a:xfrm>
              <a:off x="7440312" y="3664535"/>
              <a:ext cx="277321" cy="274434"/>
              <a:chOff x="2244074" y="1280668"/>
              <a:chExt cx="358931" cy="357388"/>
            </a:xfrm>
          </p:grpSpPr>
          <p:sp>
            <p:nvSpPr>
              <p:cNvPr id="168" name="矩形 16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42" name="组合 64"/>
            <p:cNvGrpSpPr>
              <a:grpSpLocks/>
            </p:cNvGrpSpPr>
            <p:nvPr/>
          </p:nvGrpSpPr>
          <p:grpSpPr bwMode="auto">
            <a:xfrm>
              <a:off x="7449456" y="3100624"/>
              <a:ext cx="277321" cy="274434"/>
              <a:chOff x="2255909" y="1268760"/>
              <a:chExt cx="358931" cy="355702"/>
            </a:xfrm>
          </p:grpSpPr>
          <p:sp>
            <p:nvSpPr>
              <p:cNvPr id="166" name="矩形 165"/>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7"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43"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144"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45" name="组合 144"/>
            <p:cNvGrpSpPr/>
            <p:nvPr/>
          </p:nvGrpSpPr>
          <p:grpSpPr>
            <a:xfrm>
              <a:off x="5567372" y="2255290"/>
              <a:ext cx="1968560" cy="1377898"/>
              <a:chOff x="1976244" y="2283000"/>
              <a:chExt cx="1968560" cy="1377898"/>
            </a:xfrm>
          </p:grpSpPr>
          <p:sp>
            <p:nvSpPr>
              <p:cNvPr id="157"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58"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59"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0"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1"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2"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3"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4"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65"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46"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51" name="组合 61"/>
            <p:cNvGrpSpPr>
              <a:grpSpLocks/>
            </p:cNvGrpSpPr>
            <p:nvPr/>
          </p:nvGrpSpPr>
          <p:grpSpPr bwMode="auto">
            <a:xfrm>
              <a:off x="5467219" y="2034606"/>
              <a:ext cx="277321" cy="274434"/>
              <a:chOff x="2244074" y="1280668"/>
              <a:chExt cx="358931" cy="357388"/>
            </a:xfrm>
          </p:grpSpPr>
          <p:sp>
            <p:nvSpPr>
              <p:cNvPr id="155" name="矩形 15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6"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52" name="组合 61"/>
            <p:cNvGrpSpPr>
              <a:grpSpLocks/>
            </p:cNvGrpSpPr>
            <p:nvPr/>
          </p:nvGrpSpPr>
          <p:grpSpPr bwMode="auto">
            <a:xfrm>
              <a:off x="5467217" y="3696386"/>
              <a:ext cx="277321" cy="274434"/>
              <a:chOff x="2244078" y="1280673"/>
              <a:chExt cx="358932" cy="357390"/>
            </a:xfrm>
          </p:grpSpPr>
          <p:sp>
            <p:nvSpPr>
              <p:cNvPr id="153" name="矩形 15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4"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174" name="组合 173"/>
          <p:cNvGrpSpPr/>
          <p:nvPr/>
        </p:nvGrpSpPr>
        <p:grpSpPr>
          <a:xfrm>
            <a:off x="683505" y="1156881"/>
            <a:ext cx="3193184" cy="2366653"/>
            <a:chOff x="893574" y="1680542"/>
            <a:chExt cx="3193184" cy="2366653"/>
          </a:xfrm>
        </p:grpSpPr>
        <p:sp>
          <p:nvSpPr>
            <p:cNvPr id="175" name="矩形 17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76" name="直接连接符 17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18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182" name="组合 57"/>
            <p:cNvGrpSpPr>
              <a:grpSpLocks/>
            </p:cNvGrpSpPr>
            <p:nvPr/>
          </p:nvGrpSpPr>
          <p:grpSpPr bwMode="auto">
            <a:xfrm>
              <a:off x="1812824" y="2022721"/>
              <a:ext cx="277321" cy="274434"/>
              <a:chOff x="2255844" y="1268760"/>
              <a:chExt cx="360915" cy="356296"/>
            </a:xfrm>
          </p:grpSpPr>
          <p:sp>
            <p:nvSpPr>
              <p:cNvPr id="215" name="矩形 214"/>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6"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83" name="组合 58"/>
            <p:cNvGrpSpPr>
              <a:grpSpLocks/>
            </p:cNvGrpSpPr>
            <p:nvPr/>
          </p:nvGrpSpPr>
          <p:grpSpPr bwMode="auto">
            <a:xfrm>
              <a:off x="1821967" y="2586633"/>
              <a:ext cx="277321" cy="274434"/>
              <a:chOff x="2267744" y="1280668"/>
              <a:chExt cx="360915" cy="357388"/>
            </a:xfrm>
          </p:grpSpPr>
          <p:sp>
            <p:nvSpPr>
              <p:cNvPr id="213" name="矩形 21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4"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84" name="组合 61"/>
            <p:cNvGrpSpPr>
              <a:grpSpLocks/>
            </p:cNvGrpSpPr>
            <p:nvPr/>
          </p:nvGrpSpPr>
          <p:grpSpPr bwMode="auto">
            <a:xfrm>
              <a:off x="1792847" y="3664535"/>
              <a:ext cx="277321" cy="274434"/>
              <a:chOff x="2244074" y="1280668"/>
              <a:chExt cx="358931" cy="357388"/>
            </a:xfrm>
          </p:grpSpPr>
          <p:sp>
            <p:nvSpPr>
              <p:cNvPr id="211" name="矩形 21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2"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85" name="组合 64"/>
            <p:cNvGrpSpPr>
              <a:grpSpLocks/>
            </p:cNvGrpSpPr>
            <p:nvPr/>
          </p:nvGrpSpPr>
          <p:grpSpPr bwMode="auto">
            <a:xfrm>
              <a:off x="1801991" y="3100624"/>
              <a:ext cx="277321" cy="274434"/>
              <a:chOff x="2255909" y="1268760"/>
              <a:chExt cx="358931" cy="355702"/>
            </a:xfrm>
          </p:grpSpPr>
          <p:sp>
            <p:nvSpPr>
              <p:cNvPr id="209" name="矩形 20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0"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86"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187"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88" name="组合 187"/>
            <p:cNvGrpSpPr/>
            <p:nvPr/>
          </p:nvGrpSpPr>
          <p:grpSpPr>
            <a:xfrm>
              <a:off x="2140853" y="2255290"/>
              <a:ext cx="1945905" cy="1377898"/>
              <a:chOff x="2208968" y="2283000"/>
              <a:chExt cx="1945905" cy="1377898"/>
            </a:xfrm>
          </p:grpSpPr>
          <p:sp>
            <p:nvSpPr>
              <p:cNvPr id="200"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201"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20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3"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4"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5"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6"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7"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208"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89"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1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组合 61"/>
            <p:cNvGrpSpPr>
              <a:grpSpLocks/>
            </p:cNvGrpSpPr>
            <p:nvPr/>
          </p:nvGrpSpPr>
          <p:grpSpPr bwMode="auto">
            <a:xfrm>
              <a:off x="3785096" y="2034606"/>
              <a:ext cx="277321" cy="274434"/>
              <a:chOff x="2244074" y="1280668"/>
              <a:chExt cx="358931" cy="357388"/>
            </a:xfrm>
          </p:grpSpPr>
          <p:sp>
            <p:nvSpPr>
              <p:cNvPr id="198" name="矩形 19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95" name="组合 61"/>
            <p:cNvGrpSpPr>
              <a:grpSpLocks/>
            </p:cNvGrpSpPr>
            <p:nvPr/>
          </p:nvGrpSpPr>
          <p:grpSpPr bwMode="auto">
            <a:xfrm>
              <a:off x="3785094" y="3696386"/>
              <a:ext cx="277321" cy="274434"/>
              <a:chOff x="2244078" y="1280673"/>
              <a:chExt cx="358932" cy="357390"/>
            </a:xfrm>
          </p:grpSpPr>
          <p:sp>
            <p:nvSpPr>
              <p:cNvPr id="196" name="矩形 19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7"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sp>
        <p:nvSpPr>
          <p:cNvPr id="217" name="矩形 216"/>
          <p:cNvSpPr/>
          <p:nvPr/>
        </p:nvSpPr>
        <p:spPr>
          <a:xfrm>
            <a:off x="1582778" y="3631958"/>
            <a:ext cx="6463942" cy="707886"/>
          </a:xfrm>
          <a:prstGeom prst="rect">
            <a:avLst/>
          </a:prstGeom>
        </p:spPr>
        <p:txBody>
          <a:bodyPr wrap="square">
            <a:spAutoFit/>
          </a:bodyPr>
          <a:lstStyle/>
          <a:p>
            <a:pPr>
              <a:lnSpc>
                <a:spcPts val="2400"/>
              </a:lnSpc>
            </a:pPr>
            <a:r>
              <a:rPr lang="zh-CN" altLang="en-US" sz="1600" b="1" dirty="0">
                <a:latin typeface="微软雅黑" pitchFamily="34" charset="-122"/>
                <a:ea typeface="微软雅黑" pitchFamily="34" charset="-122"/>
              </a:rPr>
              <a:t>假设：</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发送了一帧，</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发送了一帧，</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发送了一帧。</a:t>
            </a:r>
            <a:endParaRPr lang="en-US" altLang="zh-CN" sz="1600" b="1" dirty="0">
              <a:latin typeface="微软雅黑" pitchFamily="34" charset="-122"/>
              <a:ea typeface="微软雅黑" pitchFamily="34" charset="-122"/>
            </a:endParaRPr>
          </a:p>
          <a:p>
            <a:pPr>
              <a:lnSpc>
                <a:spcPts val="2400"/>
              </a:lnSpc>
            </a:pPr>
            <a:r>
              <a:rPr lang="zh-CN" altLang="en-US" sz="1600" b="1" dirty="0">
                <a:solidFill>
                  <a:srgbClr val="0000FF"/>
                </a:solidFill>
                <a:latin typeface="微软雅黑" pitchFamily="34" charset="-122"/>
                <a:ea typeface="微软雅黑" pitchFamily="34" charset="-122"/>
              </a:rPr>
              <a:t>请分析：</a:t>
            </a:r>
            <a:r>
              <a:rPr lang="zh-CN" altLang="en-US" sz="1600" b="1" dirty="0">
                <a:latin typeface="微软雅黑" pitchFamily="34" charset="-122"/>
                <a:ea typeface="微软雅黑" pitchFamily="34" charset="-122"/>
              </a:rPr>
              <a:t>此时，</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的交换表内容分别是什么？</a:t>
            </a:r>
          </a:p>
        </p:txBody>
      </p:sp>
      <p:sp>
        <p:nvSpPr>
          <p:cNvPr id="218" name="矩形 217"/>
          <p:cNvSpPr/>
          <p:nvPr/>
        </p:nvSpPr>
        <p:spPr>
          <a:xfrm>
            <a:off x="2140325"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sp>
        <p:nvSpPr>
          <p:cNvPr id="219" name="矩形 218"/>
          <p:cNvSpPr/>
          <p:nvPr/>
        </p:nvSpPr>
        <p:spPr>
          <a:xfrm>
            <a:off x="5595258"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5</a:t>
            </a:r>
            <a:endParaRPr lang="zh-CN" altLang="en-US" sz="1100" b="1" dirty="0">
              <a:latin typeface="微软雅黑" pitchFamily="34" charset="-122"/>
              <a:ea typeface="微软雅黑" pitchFamily="34" charset="-122"/>
            </a:endParaRPr>
          </a:p>
        </p:txBody>
      </p:sp>
      <p:sp>
        <p:nvSpPr>
          <p:cNvPr id="220" name="矩形 219"/>
          <p:cNvSpPr/>
          <p:nvPr/>
        </p:nvSpPr>
        <p:spPr>
          <a:xfrm>
            <a:off x="2140325" y="2424201"/>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C             2</a:t>
            </a:r>
            <a:endParaRPr lang="zh-CN" altLang="en-US" sz="1100" b="1" dirty="0">
              <a:latin typeface="微软雅黑" pitchFamily="34" charset="-122"/>
              <a:ea typeface="微软雅黑" pitchFamily="34" charset="-122"/>
            </a:endParaRPr>
          </a:p>
        </p:txBody>
      </p:sp>
      <p:sp>
        <p:nvSpPr>
          <p:cNvPr id="221" name="矩形 220"/>
          <p:cNvSpPr/>
          <p:nvPr/>
        </p:nvSpPr>
        <p:spPr>
          <a:xfrm>
            <a:off x="5595258" y="2436558"/>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C             5</a:t>
            </a:r>
            <a:endParaRPr lang="zh-CN" altLang="en-US" sz="1100" b="1" dirty="0">
              <a:latin typeface="微软雅黑" pitchFamily="34" charset="-122"/>
              <a:ea typeface="微软雅黑" pitchFamily="34" charset="-122"/>
            </a:endParaRPr>
          </a:p>
        </p:txBody>
      </p:sp>
      <p:sp>
        <p:nvSpPr>
          <p:cNvPr id="222" name="矩形 221"/>
          <p:cNvSpPr/>
          <p:nvPr/>
        </p:nvSpPr>
        <p:spPr>
          <a:xfrm>
            <a:off x="5595258" y="2668377"/>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E             1</a:t>
            </a:r>
            <a:endParaRPr lang="zh-CN" altLang="en-US" sz="1100" b="1" dirty="0">
              <a:latin typeface="微软雅黑" pitchFamily="34" charset="-122"/>
              <a:ea typeface="微软雅黑" pitchFamily="34" charset="-122"/>
            </a:endParaRPr>
          </a:p>
        </p:txBody>
      </p:sp>
      <p:sp>
        <p:nvSpPr>
          <p:cNvPr id="223" name="矩形 222"/>
          <p:cNvSpPr/>
          <p:nvPr/>
        </p:nvSpPr>
        <p:spPr>
          <a:xfrm>
            <a:off x="2140325" y="2647801"/>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E             5</a:t>
            </a:r>
            <a:endParaRPr lang="zh-CN" altLang="en-US" sz="1100" b="1" dirty="0">
              <a:latin typeface="微软雅黑" pitchFamily="34" charset="-122"/>
              <a:ea typeface="微软雅黑" pitchFamily="34" charset="-122"/>
            </a:endParaRPr>
          </a:p>
        </p:txBody>
      </p:sp>
    </p:spTree>
    <p:extLst>
      <p:ext uri="{BB962C8B-B14F-4D97-AF65-F5344CB8AC3E}">
        <p14:creationId xmlns:p14="http://schemas.microsoft.com/office/powerpoint/2010/main" val="41492622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存在的问题：</a:t>
            </a:r>
            <a:r>
              <a:rPr lang="zh-CN" altLang="en-US" sz="2000" b="1" dirty="0">
                <a:solidFill>
                  <a:srgbClr val="FFFF00"/>
                </a:solidFill>
                <a:latin typeface="微软雅黑" pitchFamily="34" charset="-122"/>
                <a:ea typeface="微软雅黑" pitchFamily="34" charset="-122"/>
              </a:rPr>
              <a:t>回路</a:t>
            </a:r>
            <a:endParaRPr lang="fr-FR" altLang="zh-CN" sz="2000" b="1" dirty="0">
              <a:solidFill>
                <a:srgbClr val="FFFF00"/>
              </a:solidFill>
              <a:latin typeface="微软雅黑" pitchFamily="34" charset="-122"/>
              <a:ea typeface="微软雅黑"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a:latin typeface="微软雅黑" pitchFamily="34" charset="-122"/>
                <a:ea typeface="微软雅黑" pitchFamily="34" charset="-122"/>
              </a:rPr>
              <a:t>假定开始时，交换机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的交换表都是空的。</a:t>
            </a:r>
            <a:endParaRPr lang="en-US" altLang="zh-CN" sz="1600" b="1" dirty="0">
              <a:latin typeface="微软雅黑" pitchFamily="34" charset="-122"/>
              <a:ea typeface="微软雅黑" pitchFamily="34" charset="-122"/>
            </a:endParaRPr>
          </a:p>
          <a:p>
            <a:pPr>
              <a:lnSpc>
                <a:spcPts val="2400"/>
              </a:lnSpc>
            </a:pPr>
            <a:r>
              <a:rPr lang="zh-CN" altLang="en-US" sz="1600" b="1" dirty="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080202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a:latin typeface="微软雅黑" pitchFamily="34" charset="-122"/>
                <a:ea typeface="微软雅黑" pitchFamily="34" charset="-122"/>
              </a:rPr>
              <a:t>假定开始时，交换机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的交换表都是空的。</a:t>
            </a:r>
            <a:endParaRPr lang="en-US" altLang="zh-CN" sz="1600" b="1" dirty="0">
              <a:latin typeface="微软雅黑" pitchFamily="34" charset="-122"/>
              <a:ea typeface="微软雅黑" pitchFamily="34" charset="-122"/>
            </a:endParaRPr>
          </a:p>
          <a:p>
            <a:pPr>
              <a:lnSpc>
                <a:spcPts val="2400"/>
              </a:lnSpc>
            </a:pPr>
            <a:r>
              <a:rPr lang="zh-CN" altLang="en-US" sz="1600" b="1" dirty="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itchFamily="34" charset="-122"/>
                <a:ea typeface="微软雅黑" pitchFamily="34" charset="-122"/>
              </a:rPr>
              <a:t>存在的问题：回路</a:t>
            </a:r>
            <a:endParaRPr lang="fr-FR" altLang="zh-CN" sz="2000" b="1" dirty="0">
              <a:solidFill>
                <a:srgbClr val="FFFF00"/>
              </a:solidFill>
              <a:latin typeface="微软雅黑" pitchFamily="34" charset="-122"/>
              <a:ea typeface="微软雅黑" pitchFamily="34" charset="-122"/>
            </a:endParaRPr>
          </a:p>
        </p:txBody>
      </p:sp>
    </p:spTree>
    <p:extLst>
      <p:ext uri="{BB962C8B-B14F-4D97-AF65-F5344CB8AC3E}">
        <p14:creationId xmlns:p14="http://schemas.microsoft.com/office/powerpoint/2010/main" val="35527852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生成树协议 </a:t>
            </a:r>
            <a:r>
              <a:rPr lang="en-US" altLang="zh-CN" sz="2000" b="1" dirty="0">
                <a:solidFill>
                  <a:srgbClr val="C00000"/>
                </a:solidFill>
                <a:latin typeface="微软雅黑" pitchFamily="34" charset="-122"/>
                <a:ea typeface="微软雅黑" pitchFamily="34" charset="-122"/>
              </a:rPr>
              <a:t>STP  </a:t>
            </a:r>
            <a:r>
              <a:rPr lang="en-US" altLang="zh-CN" sz="2000" b="1" dirty="0">
                <a:latin typeface="微软雅黑" pitchFamily="34" charset="-122"/>
                <a:ea typeface="微软雅黑" pitchFamily="34" charset="-122"/>
              </a:rPr>
              <a:t>(Spanning Tree Protocol) </a:t>
            </a:r>
            <a:r>
              <a:rPr lang="zh-CN" altLang="en-US" sz="2000" b="1" dirty="0">
                <a:latin typeface="微软雅黑" pitchFamily="34" charset="-122"/>
                <a:ea typeface="微软雅黑" pitchFamily="34" charset="-122"/>
              </a:rPr>
              <a:t>要点：</a:t>
            </a:r>
          </a:p>
          <a:p>
            <a:pPr>
              <a:lnSpc>
                <a:spcPts val="3000"/>
              </a:lnSpc>
              <a:buClr>
                <a:srgbClr val="0070C0"/>
              </a:buClr>
            </a:pPr>
            <a:r>
              <a:rPr lang="zh-CN" altLang="en-US" sz="2000" b="1" dirty="0">
                <a:solidFill>
                  <a:srgbClr val="CC00CC"/>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不改变</a:t>
            </a:r>
            <a:r>
              <a:rPr lang="zh-CN" altLang="en-US" sz="2000" b="1" dirty="0">
                <a:latin typeface="微软雅黑" pitchFamily="34" charset="-122"/>
                <a:ea typeface="微软雅黑" pitchFamily="34" charset="-122"/>
              </a:rPr>
              <a:t>网络的实际拓扑，但</a:t>
            </a:r>
            <a:r>
              <a:rPr lang="zh-CN" altLang="en-US" sz="2000" b="1" dirty="0">
                <a:solidFill>
                  <a:srgbClr val="0000FF"/>
                </a:solidFill>
                <a:latin typeface="微软雅黑" pitchFamily="34" charset="-122"/>
                <a:ea typeface="微软雅黑" pitchFamily="34" charset="-122"/>
              </a:rPr>
              <a:t>在逻辑上</a:t>
            </a:r>
            <a:r>
              <a:rPr lang="zh-CN" altLang="en-US" sz="2000" b="1" dirty="0">
                <a:latin typeface="微软雅黑" pitchFamily="34" charset="-122"/>
                <a:ea typeface="微软雅黑" pitchFamily="34" charset="-122"/>
              </a:rPr>
              <a:t>则切断某些链路，使得从一台主机到所有其他主机的路径是</a:t>
            </a:r>
            <a:r>
              <a:rPr lang="zh-CN" altLang="en-US" sz="2000" b="1" dirty="0">
                <a:solidFill>
                  <a:srgbClr val="0000FF"/>
                </a:solidFill>
                <a:latin typeface="微软雅黑" pitchFamily="34" charset="-122"/>
                <a:ea typeface="微软雅黑" pitchFamily="34" charset="-122"/>
              </a:rPr>
              <a:t>无环路的树状结构，</a:t>
            </a:r>
            <a:r>
              <a:rPr lang="zh-CN" altLang="en-US" sz="2000" b="1" dirty="0">
                <a:latin typeface="微软雅黑" pitchFamily="34" charset="-122"/>
                <a:ea typeface="微软雅黑" pitchFamily="34" charset="-122"/>
              </a:rPr>
              <a:t>从而消除了兜圈子现象。</a:t>
            </a: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消除回路：使用生成树协议（</a:t>
            </a:r>
            <a:r>
              <a:rPr lang="en-US" altLang="zh-CN" sz="2000" b="1" dirty="0">
                <a:solidFill>
                  <a:schemeClr val="bg1"/>
                </a:solidFill>
                <a:latin typeface="微软雅黑" pitchFamily="34" charset="-122"/>
                <a:ea typeface="微软雅黑" pitchFamily="34" charset="-122"/>
              </a:rPr>
              <a:t>SPT</a:t>
            </a:r>
            <a:r>
              <a:rPr lang="zh-CN" altLang="en-US" sz="2000" b="1" dirty="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headEnd/>
            <a:tailEnd/>
          </a:ln>
          <a:effectLst/>
        </p:spPr>
        <p:txBody>
          <a:bodyPr wrap="none" anchor="ctr"/>
          <a:lstStyle/>
          <a:p>
            <a:endParaRPr lang="zh-CN" altLang="en-US">
              <a:ea typeface="宋体"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Tree>
    <p:extLst>
      <p:ext uri="{BB962C8B-B14F-4D97-AF65-F5344CB8AC3E}">
        <p14:creationId xmlns:p14="http://schemas.microsoft.com/office/powerpoint/2010/main" val="158837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626441"/>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从总线以太网到星形以太网</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3208373749"/>
              </p:ext>
            </p:extLst>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rgbClr val="C00000"/>
                    </a:solidFill>
                    <a:latin typeface="微软雅黑" pitchFamily="34" charset="-122"/>
                    <a:ea typeface="微软雅黑" pitchFamily="34" charset="-122"/>
                  </a:rPr>
                  <a:t>交换机</a:t>
                </a: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extLst>
      <p:ext uri="{BB962C8B-B14F-4D97-AF65-F5344CB8AC3E}">
        <p14:creationId xmlns:p14="http://schemas.microsoft.com/office/powerpoint/2010/main" val="31295081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3395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3238398" y="582538"/>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graphicFrame>
        <p:nvGraphicFramePr>
          <p:cNvPr id="3" name="图示 2"/>
          <p:cNvGraphicFramePr/>
          <p:nvPr>
            <p:extLst>
              <p:ext uri="{D42A27DB-BD31-4B8C-83A1-F6EECF244321}">
                <p14:modId xmlns:p14="http://schemas.microsoft.com/office/powerpoint/2010/main" val="1110434002"/>
              </p:ext>
            </p:extLst>
          </p:nvPr>
        </p:nvGraphicFramePr>
        <p:xfrm>
          <a:off x="1991451" y="1197217"/>
          <a:ext cx="5143978" cy="20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90339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4703162" y="1589337"/>
            <a:ext cx="3871464"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2" name="矩形 71"/>
          <p:cNvSpPr/>
          <p:nvPr/>
        </p:nvSpPr>
        <p:spPr>
          <a:xfrm>
            <a:off x="5604520" y="3405175"/>
            <a:ext cx="2159566" cy="307777"/>
          </a:xfrm>
          <a:prstGeom prst="rect">
            <a:avLst/>
          </a:prstGeom>
        </p:spPr>
        <p:txBody>
          <a:bodyPr wrap="none">
            <a:spAutoFit/>
          </a:bodyPr>
          <a:lstStyle/>
          <a:p>
            <a:r>
              <a:rPr lang="zh-CN" altLang="en-US" sz="1400" b="1" dirty="0">
                <a:latin typeface="微软雅黑" pitchFamily="34" charset="-122"/>
                <a:ea typeface="微软雅黑" pitchFamily="34" charset="-122"/>
              </a:rPr>
              <a:t>使用交换机的星形以太网</a:t>
            </a:r>
          </a:p>
        </p:txBody>
      </p:sp>
      <p:sp>
        <p:nvSpPr>
          <p:cNvPr id="73" name="AutoShape 42"/>
          <p:cNvSpPr>
            <a:spLocks noChangeArrowheads="1"/>
          </p:cNvSpPr>
          <p:nvPr/>
        </p:nvSpPr>
        <p:spPr bwMode="auto">
          <a:xfrm>
            <a:off x="659020" y="1589337"/>
            <a:ext cx="3720350"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1900140" y="340933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总线形以太网</a:t>
            </a:r>
          </a:p>
        </p:txBody>
      </p:sp>
      <p:sp>
        <p:nvSpPr>
          <p:cNvPr id="97" name="Text Box 50"/>
          <p:cNvSpPr txBox="1">
            <a:spLocks noChangeArrowheads="1"/>
          </p:cNvSpPr>
          <p:nvPr/>
        </p:nvSpPr>
        <p:spPr bwMode="auto">
          <a:xfrm>
            <a:off x="2197461"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广播域</a:t>
            </a:r>
          </a:p>
        </p:txBody>
      </p:sp>
      <p:grpSp>
        <p:nvGrpSpPr>
          <p:cNvPr id="5" name="组合 4"/>
          <p:cNvGrpSpPr/>
          <p:nvPr/>
        </p:nvGrpSpPr>
        <p:grpSpPr>
          <a:xfrm>
            <a:off x="1020257" y="2063781"/>
            <a:ext cx="2729707" cy="781022"/>
            <a:chOff x="1020257" y="2128433"/>
            <a:chExt cx="2931006" cy="932074"/>
          </a:xfrm>
        </p:grpSpPr>
        <p:sp>
          <p:nvSpPr>
            <p:cNvPr id="74" name="Line 7"/>
            <p:cNvSpPr>
              <a:spLocks noChangeShapeType="1"/>
            </p:cNvSpPr>
            <p:nvPr/>
          </p:nvSpPr>
          <p:spPr bwMode="auto">
            <a:xfrm flipV="1">
              <a:off x="1092388" y="2202548"/>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Rectangle 9"/>
            <p:cNvSpPr>
              <a:spLocks noChangeArrowheads="1"/>
            </p:cNvSpPr>
            <p:nvPr/>
          </p:nvSpPr>
          <p:spPr bwMode="auto">
            <a:xfrm>
              <a:off x="3807001"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20257"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48655"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2661026" y="220178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Line 12"/>
            <p:cNvSpPr>
              <a:spLocks noChangeShapeType="1"/>
            </p:cNvSpPr>
            <p:nvPr/>
          </p:nvSpPr>
          <p:spPr bwMode="auto">
            <a:xfrm rot="16200000" flipV="1">
              <a:off x="1419607"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978"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81"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744" y="2653377"/>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819" y="2187645"/>
            <a:ext cx="1357958" cy="269827"/>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726" y="1993558"/>
            <a:ext cx="1924725" cy="737618"/>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8" name="Text Box 50"/>
          <p:cNvSpPr txBox="1">
            <a:spLocks noChangeArrowheads="1"/>
          </p:cNvSpPr>
          <p:nvPr/>
        </p:nvSpPr>
        <p:spPr bwMode="auto">
          <a:xfrm>
            <a:off x="6229669"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广播域</a:t>
            </a:r>
          </a:p>
        </p:txBody>
      </p:sp>
      <p:grpSp>
        <p:nvGrpSpPr>
          <p:cNvPr id="6" name="组合 5"/>
          <p:cNvGrpSpPr/>
          <p:nvPr/>
        </p:nvGrpSpPr>
        <p:grpSpPr>
          <a:xfrm>
            <a:off x="4963097" y="1638292"/>
            <a:ext cx="3110515" cy="1422640"/>
            <a:chOff x="4963097" y="1694014"/>
            <a:chExt cx="3339896" cy="1697782"/>
          </a:xfrm>
        </p:grpSpPr>
        <p:sp>
          <p:nvSpPr>
            <p:cNvPr id="52" name="Line 43"/>
            <p:cNvSpPr>
              <a:spLocks noChangeShapeType="1"/>
            </p:cNvSpPr>
            <p:nvPr/>
          </p:nvSpPr>
          <p:spPr bwMode="auto">
            <a:xfrm flipH="1">
              <a:off x="5789824" y="2214507"/>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45"/>
            <p:cNvSpPr>
              <a:spLocks noChangeShapeType="1"/>
            </p:cNvSpPr>
            <p:nvPr/>
          </p:nvSpPr>
          <p:spPr bwMode="auto">
            <a:xfrm>
              <a:off x="6928728" y="2237698"/>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Text Box 49"/>
            <p:cNvSpPr txBox="1">
              <a:spLocks noChangeArrowheads="1"/>
            </p:cNvSpPr>
            <p:nvPr/>
          </p:nvSpPr>
          <p:spPr bwMode="auto">
            <a:xfrm>
              <a:off x="6435487" y="1694014"/>
              <a:ext cx="1097313" cy="27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交换机</a:t>
              </a:r>
            </a:p>
          </p:txBody>
        </p:sp>
        <p:sp>
          <p:nvSpPr>
            <p:cNvPr id="62" name="Line 51"/>
            <p:cNvSpPr>
              <a:spLocks noChangeShapeType="1"/>
            </p:cNvSpPr>
            <p:nvPr/>
          </p:nvSpPr>
          <p:spPr bwMode="auto">
            <a:xfrm flipH="1">
              <a:off x="5282622" y="2671696"/>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3" name="Line 54"/>
            <p:cNvSpPr>
              <a:spLocks noChangeShapeType="1"/>
            </p:cNvSpPr>
            <p:nvPr/>
          </p:nvSpPr>
          <p:spPr bwMode="auto">
            <a:xfrm>
              <a:off x="5848080" y="2716090"/>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4" name="Picture 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5477427" y="2533214"/>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Line 60"/>
            <p:cNvSpPr>
              <a:spLocks noChangeShapeType="1"/>
            </p:cNvSpPr>
            <p:nvPr/>
          </p:nvSpPr>
          <p:spPr bwMode="auto">
            <a:xfrm flipH="1">
              <a:off x="6684302" y="2671697"/>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3"/>
            <p:cNvSpPr>
              <a:spLocks noChangeShapeType="1"/>
            </p:cNvSpPr>
            <p:nvPr/>
          </p:nvSpPr>
          <p:spPr bwMode="auto">
            <a:xfrm>
              <a:off x="7139905" y="2716090"/>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7"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769253" y="2533214"/>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Line 72"/>
            <p:cNvSpPr>
              <a:spLocks noChangeShapeType="1"/>
            </p:cNvSpPr>
            <p:nvPr/>
          </p:nvSpPr>
          <p:spPr bwMode="auto">
            <a:xfrm>
              <a:off x="7176820" y="2129104"/>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9"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613418" y="2001152"/>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339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556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900"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863" y="2512525"/>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 Box 49"/>
            <p:cNvSpPr txBox="1">
              <a:spLocks noChangeArrowheads="1"/>
            </p:cNvSpPr>
            <p:nvPr/>
          </p:nvSpPr>
          <p:spPr bwMode="auto">
            <a:xfrm>
              <a:off x="4963097" y="2288228"/>
              <a:ext cx="7501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集线器</a:t>
              </a:r>
            </a:p>
          </p:txBody>
        </p:sp>
      </p:grpSp>
      <p:sp>
        <p:nvSpPr>
          <p:cNvPr id="7" name="矩形 6"/>
          <p:cNvSpPr/>
          <p:nvPr/>
        </p:nvSpPr>
        <p:spPr>
          <a:xfrm>
            <a:off x="1231576" y="3746308"/>
            <a:ext cx="6887191" cy="759182"/>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广播域</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broadcast domain</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p>
        </p:txBody>
      </p:sp>
    </p:spTree>
    <p:extLst>
      <p:ext uri="{BB962C8B-B14F-4D97-AF65-F5344CB8AC3E}">
        <p14:creationId xmlns:p14="http://schemas.microsoft.com/office/powerpoint/2010/main" val="36985009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803899" y="593457"/>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数据链路层协议数据单元：帧</a:t>
            </a:r>
          </a:p>
        </p:txBody>
      </p:sp>
      <p:sp>
        <p:nvSpPr>
          <p:cNvPr id="7" name="圆角矩形 6"/>
          <p:cNvSpPr/>
          <p:nvPr/>
        </p:nvSpPr>
        <p:spPr>
          <a:xfrm>
            <a:off x="466344" y="1064541"/>
            <a:ext cx="8129015" cy="31841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itchFamily="34" charset="-122"/>
                <a:ea typeface="微软雅黑" pitchFamily="34" charset="-122"/>
              </a:rPr>
              <a:t>使用点对点信道的数据链路层</a:t>
            </a:r>
          </a:p>
        </p:txBody>
      </p:sp>
      <p:grpSp>
        <p:nvGrpSpPr>
          <p:cNvPr id="132" name="组合 131"/>
          <p:cNvGrpSpPr/>
          <p:nvPr/>
        </p:nvGrpSpPr>
        <p:grpSpPr>
          <a:xfrm>
            <a:off x="1728464" y="3185056"/>
            <a:ext cx="5303095" cy="925407"/>
            <a:chOff x="301636" y="4509120"/>
            <a:chExt cx="9433361" cy="1646150"/>
          </a:xfrm>
        </p:grpSpPr>
        <p:sp>
          <p:nvSpPr>
            <p:cNvPr id="133"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itchFamily="34" charset="-122"/>
                  <a:ea typeface="微软雅黑" pitchFamily="34" charset="-122"/>
                </a:rPr>
                <a:t>数据</a:t>
              </a:r>
            </a:p>
            <a:p>
              <a:pPr algn="ctr" defTabSz="762000" eaLnBrk="0" hangingPunct="0"/>
              <a:r>
                <a:rPr kumimoji="1" lang="zh-CN" altLang="en-US" sz="1100" b="1" dirty="0">
                  <a:latin typeface="微软雅黑" pitchFamily="34" charset="-122"/>
                  <a:ea typeface="微软雅黑"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grpSp>
          <p:nvGrpSpPr>
            <p:cNvPr id="139" name="Group 51"/>
            <p:cNvGrpSpPr>
              <a:grpSpLocks/>
            </p:cNvGrpSpPr>
            <p:nvPr/>
          </p:nvGrpSpPr>
          <p:grpSpPr bwMode="auto">
            <a:xfrm>
              <a:off x="2948698" y="5143335"/>
              <a:ext cx="1059392" cy="438150"/>
              <a:chOff x="1701" y="2652"/>
              <a:chExt cx="616" cy="276"/>
            </a:xfrm>
          </p:grpSpPr>
          <p:grpSp>
            <p:nvGrpSpPr>
              <p:cNvPr id="149" name="Group 52"/>
              <p:cNvGrpSpPr>
                <a:grpSpLocks/>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(b) </a:t>
              </a:r>
              <a:r>
                <a:rPr kumimoji="1" lang="zh-CN" altLang="en-US" sz="1200" b="1" dirty="0">
                  <a:solidFill>
                    <a:srgbClr val="000099"/>
                  </a:solidFill>
                  <a:latin typeface="微软雅黑" pitchFamily="34" charset="-122"/>
                  <a:ea typeface="微软雅黑" pitchFamily="34" charset="-122"/>
                </a:rPr>
                <a:t>只考虑数据链路层</a:t>
              </a:r>
              <a:endParaRPr kumimoji="1" lang="en-US" altLang="zh-CN" sz="1200" b="1" dirty="0">
                <a:solidFill>
                  <a:srgbClr val="000099"/>
                </a:solidFill>
                <a:latin typeface="微软雅黑" pitchFamily="34" charset="-122"/>
                <a:ea typeface="微软雅黑"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发送</a:t>
              </a:r>
            </a:p>
          </p:txBody>
        </p:sp>
        <p:grpSp>
          <p:nvGrpSpPr>
            <p:cNvPr id="142" name="Group 59"/>
            <p:cNvGrpSpPr>
              <a:grpSpLocks/>
            </p:cNvGrpSpPr>
            <p:nvPr/>
          </p:nvGrpSpPr>
          <p:grpSpPr bwMode="auto">
            <a:xfrm>
              <a:off x="7115753" y="5143335"/>
              <a:ext cx="1059392" cy="438150"/>
              <a:chOff x="1701" y="2652"/>
              <a:chExt cx="616" cy="276"/>
            </a:xfrm>
          </p:grpSpPr>
          <p:grpSp>
            <p:nvGrpSpPr>
              <p:cNvPr id="145" name="Group 60"/>
              <p:cNvGrpSpPr>
                <a:grpSpLocks/>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接收</a:t>
              </a: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itchFamily="34" charset="-122"/>
                  <a:ea typeface="微软雅黑" pitchFamily="34" charset="-122"/>
                </a:rPr>
                <a:t>链路</a:t>
              </a: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9" name="Freeform 21"/>
            <p:cNvSpPr>
              <a:spLocks/>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a:latin typeface="微软雅黑" pitchFamily="34" charset="-122"/>
                  <a:ea typeface="微软雅黑" pitchFamily="34" charset="-122"/>
                </a:rPr>
                <a:t>数据链路层</a:t>
              </a: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网络层</a:t>
              </a: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itchFamily="34" charset="-122"/>
                  <a:ea typeface="微软雅黑" pitchFamily="34" charset="-122"/>
                </a:rPr>
                <a:t>链路</a:t>
              </a: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189" name="Group 41"/>
            <p:cNvGrpSpPr>
              <a:grpSpLocks/>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10"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grpSp>
          <p:nvGrpSpPr>
            <p:cNvPr id="190" name="Group 44"/>
            <p:cNvGrpSpPr>
              <a:grpSpLocks/>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(a) </a:t>
              </a:r>
              <a:r>
                <a:rPr kumimoji="1" lang="zh-CN" altLang="en-US" sz="1200" b="1" dirty="0">
                  <a:solidFill>
                    <a:srgbClr val="000099"/>
                  </a:solidFill>
                  <a:latin typeface="微软雅黑" pitchFamily="34" charset="-122"/>
                  <a:ea typeface="微软雅黑" pitchFamily="34" charset="-122"/>
                </a:rPr>
                <a:t>三层的简化模型</a:t>
              </a:r>
              <a:endParaRPr kumimoji="1" lang="en-US" altLang="zh-CN" sz="1200" b="1" dirty="0">
                <a:solidFill>
                  <a:srgbClr val="000099"/>
                </a:solidFill>
                <a:latin typeface="微软雅黑" pitchFamily="34" charset="-122"/>
                <a:ea typeface="微软雅黑"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3466255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1025236" y="1589337"/>
            <a:ext cx="7093528" cy="209597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2389903" y="3722392"/>
            <a:ext cx="4629734" cy="369332"/>
          </a:xfrm>
          <a:prstGeom prst="rect">
            <a:avLst/>
          </a:prstGeom>
        </p:spPr>
        <p:txBody>
          <a:bodyPr wrap="square">
            <a:spAutoFit/>
          </a:bodyPr>
          <a:lstStyle/>
          <a:p>
            <a:pPr algn="ctr"/>
            <a:r>
              <a:rPr lang="zh-CN" altLang="en-US" b="1" dirty="0">
                <a:latin typeface="微软雅黑" pitchFamily="34" charset="-122"/>
                <a:ea typeface="微软雅黑" pitchFamily="34" charset="-122"/>
              </a:rPr>
              <a:t>交换机之间的冗余链路形成广播风暴</a:t>
            </a:r>
          </a:p>
        </p:txBody>
      </p:sp>
      <p:sp>
        <p:nvSpPr>
          <p:cNvPr id="128" name="Text Box 50"/>
          <p:cNvSpPr txBox="1">
            <a:spLocks noChangeArrowheads="1"/>
          </p:cNvSpPr>
          <p:nvPr/>
        </p:nvSpPr>
        <p:spPr bwMode="auto">
          <a:xfrm>
            <a:off x="1421374" y="337753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广播域</a:t>
            </a:r>
          </a:p>
        </p:txBody>
      </p:sp>
      <p:grpSp>
        <p:nvGrpSpPr>
          <p:cNvPr id="11" name="组合 10"/>
          <p:cNvGrpSpPr/>
          <p:nvPr/>
        </p:nvGrpSpPr>
        <p:grpSpPr>
          <a:xfrm>
            <a:off x="2389902" y="1686720"/>
            <a:ext cx="4182457" cy="1882998"/>
            <a:chOff x="1724891" y="1677484"/>
            <a:chExt cx="4182457" cy="1882998"/>
          </a:xfrm>
        </p:grpSpPr>
        <p:sp>
          <p:nvSpPr>
            <p:cNvPr id="89" name="Line 53"/>
            <p:cNvSpPr>
              <a:spLocks noChangeShapeType="1"/>
            </p:cNvSpPr>
            <p:nvPr/>
          </p:nvSpPr>
          <p:spPr bwMode="auto">
            <a:xfrm flipH="1" flipV="1">
              <a:off x="2010940"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0" name="Line 54"/>
            <p:cNvSpPr>
              <a:spLocks noChangeShapeType="1"/>
            </p:cNvSpPr>
            <p:nvPr/>
          </p:nvSpPr>
          <p:spPr bwMode="auto">
            <a:xfrm flipH="1" flipV="1">
              <a:off x="1967768" y="2206020"/>
              <a:ext cx="944892" cy="81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03841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82" name="Line 48"/>
            <p:cNvSpPr>
              <a:spLocks noChangeShapeType="1"/>
            </p:cNvSpPr>
            <p:nvPr/>
          </p:nvSpPr>
          <p:spPr bwMode="auto">
            <a:xfrm>
              <a:off x="3008105" y="3096710"/>
              <a:ext cx="165247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矩形 84"/>
            <p:cNvSpPr/>
            <p:nvPr/>
          </p:nvSpPr>
          <p:spPr>
            <a:xfrm>
              <a:off x="2599052" y="3283483"/>
              <a:ext cx="646331"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交换机</a:t>
              </a:r>
            </a:p>
          </p:txBody>
        </p:sp>
        <p:sp>
          <p:nvSpPr>
            <p:cNvPr id="86" name="矩形 85"/>
            <p:cNvSpPr/>
            <p:nvPr/>
          </p:nvSpPr>
          <p:spPr>
            <a:xfrm>
              <a:off x="4337414" y="3283483"/>
              <a:ext cx="646331"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交换机</a:t>
              </a:r>
            </a:p>
          </p:txBody>
        </p:sp>
        <p:sp>
          <p:nvSpPr>
            <p:cNvPr id="102" name="矩形 101"/>
            <p:cNvSpPr/>
            <p:nvPr/>
          </p:nvSpPr>
          <p:spPr>
            <a:xfrm>
              <a:off x="3649202" y="1677484"/>
              <a:ext cx="646331"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交换机</a:t>
              </a:r>
            </a:p>
          </p:txBody>
        </p:sp>
        <p:sp>
          <p:nvSpPr>
            <p:cNvPr id="103" name="Line 48"/>
            <p:cNvSpPr>
              <a:spLocks noChangeShapeType="1"/>
            </p:cNvSpPr>
            <p:nvPr/>
          </p:nvSpPr>
          <p:spPr bwMode="auto">
            <a:xfrm flipV="1">
              <a:off x="3111007" y="2191432"/>
              <a:ext cx="778567" cy="8264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48"/>
            <p:cNvSpPr>
              <a:spLocks noChangeShapeType="1"/>
            </p:cNvSpPr>
            <p:nvPr/>
          </p:nvSpPr>
          <p:spPr bwMode="auto">
            <a:xfrm flipH="1" flipV="1">
              <a:off x="3961781" y="2191432"/>
              <a:ext cx="773174" cy="8264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4"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4636"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Line 53"/>
            <p:cNvSpPr>
              <a:spLocks noChangeShapeType="1"/>
            </p:cNvSpPr>
            <p:nvPr/>
          </p:nvSpPr>
          <p:spPr bwMode="auto">
            <a:xfrm flipV="1">
              <a:off x="4819084"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6" name="Line 54"/>
            <p:cNvSpPr>
              <a:spLocks noChangeShapeType="1"/>
            </p:cNvSpPr>
            <p:nvPr/>
          </p:nvSpPr>
          <p:spPr bwMode="auto">
            <a:xfrm>
              <a:off x="3961781" y="2120288"/>
              <a:ext cx="142301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3618"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4384" y="192749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6070" y="1933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2471"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椭圆 9"/>
          <p:cNvSpPr/>
          <p:nvPr/>
        </p:nvSpPr>
        <p:spPr>
          <a:xfrm>
            <a:off x="4002974" y="2600479"/>
            <a:ext cx="322443" cy="31869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5172369" y="1924508"/>
            <a:ext cx="406395" cy="197027"/>
          </a:xfrm>
          <a:prstGeom prst="lef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34683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3" presetClass="path" presetSubtype="0" repeatCount="indefinite" fill="hold" grpId="0" nodeType="afterEffect">
                                  <p:stCondLst>
                                    <p:cond delay="0"/>
                                  </p:stCondLst>
                                  <p:endCondLst>
                                    <p:cond evt="onNext" delay="0">
                                      <p:tgtEl>
                                        <p:sldTgt/>
                                      </p:tgtEl>
                                    </p:cond>
                                  </p:endCondLst>
                                  <p:childTnLst>
                                    <p:animMotion origin="layout" path="M 0.04427 -0.07068 L 0.11163 0.04444 L -0.02205 0.04444 L 0.04427 -0.07068 Z " pathEditMode="relative" rAng="0" ptsTypes="AAAA">
                                      <p:cBhvr>
                                        <p:cTn id="13" dur="3000" fill="hold"/>
                                        <p:tgtEl>
                                          <p:spTgt spid="10"/>
                                        </p:tgtEl>
                                        <p:attrNameLst>
                                          <p:attrName>ppt_x</p:attrName>
                                          <p:attrName>ppt_y</p:attrName>
                                        </p:attrNameLst>
                                      </p:cBhvr>
                                      <p:rCtr x="52"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安全问题</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482811" y="1060531"/>
            <a:ext cx="6116594" cy="707886"/>
          </a:xfrm>
          <a:prstGeom prst="rect">
            <a:avLst/>
          </a:prstGeom>
          <a:solidFill>
            <a:srgbClr val="FFCC66"/>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ts val="2400"/>
              </a:lnSpc>
            </a:pPr>
            <a:r>
              <a:rPr lang="zh-CN" altLang="en-US" b="1" dirty="0">
                <a:solidFill>
                  <a:schemeClr val="tx1"/>
                </a:solidFill>
                <a:latin typeface="微软雅黑" panose="020B0503020204020204" pitchFamily="34" charset="-122"/>
                <a:ea typeface="微软雅黑" panose="020B0503020204020204" pitchFamily="34" charset="-122"/>
              </a:rPr>
              <a:t>交换机每个接口都处于一个</a:t>
            </a:r>
            <a:r>
              <a:rPr lang="zh-CN" altLang="en-US" b="1" dirty="0">
                <a:solidFill>
                  <a:srgbClr val="0000FF"/>
                </a:solidFill>
                <a:latin typeface="微软雅黑" panose="020B0503020204020204" pitchFamily="34" charset="-122"/>
                <a:ea typeface="微软雅黑" panose="020B0503020204020204" pitchFamily="34" charset="-122"/>
              </a:rPr>
              <a:t>独立的碰撞域</a:t>
            </a:r>
            <a:r>
              <a:rPr lang="zh-CN" altLang="en-US" b="1" dirty="0">
                <a:solidFill>
                  <a:schemeClr val="tx1"/>
                </a:solidFill>
                <a:latin typeface="微软雅黑" panose="020B0503020204020204" pitchFamily="34" charset="-122"/>
                <a:ea typeface="微软雅黑" panose="020B0503020204020204" pitchFamily="34" charset="-122"/>
              </a:rPr>
              <a:t>（或冲突域）中，但所有计算机都处于</a:t>
            </a:r>
            <a:r>
              <a:rPr lang="zh-CN" altLang="en-US" b="1" dirty="0">
                <a:solidFill>
                  <a:srgbClr val="0000FF"/>
                </a:solidFill>
                <a:latin typeface="微软雅黑" panose="020B0503020204020204" pitchFamily="34" charset="-122"/>
                <a:ea typeface="微软雅黑" panose="020B0503020204020204" pitchFamily="34" charset="-122"/>
              </a:rPr>
              <a:t>同一个广播域中。</a:t>
            </a:r>
          </a:p>
        </p:txBody>
      </p:sp>
      <p:sp>
        <p:nvSpPr>
          <p:cNvPr id="96" name="矩形 95"/>
          <p:cNvSpPr/>
          <p:nvPr/>
        </p:nvSpPr>
        <p:spPr>
          <a:xfrm>
            <a:off x="2399140" y="4265488"/>
            <a:ext cx="4629734"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无法隔离不同部门的通信</a:t>
            </a:r>
          </a:p>
        </p:txBody>
      </p:sp>
      <p:sp>
        <p:nvSpPr>
          <p:cNvPr id="28" name="AutoShape 42"/>
          <p:cNvSpPr>
            <a:spLocks noChangeArrowheads="1"/>
          </p:cNvSpPr>
          <p:nvPr/>
        </p:nvSpPr>
        <p:spPr bwMode="auto">
          <a:xfrm>
            <a:off x="1482811" y="1884072"/>
            <a:ext cx="6116594" cy="2373888"/>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Line 51"/>
          <p:cNvSpPr>
            <a:spLocks noChangeShapeType="1"/>
          </p:cNvSpPr>
          <p:nvPr/>
        </p:nvSpPr>
        <p:spPr bwMode="auto">
          <a:xfrm>
            <a:off x="561151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flipV="1">
            <a:off x="5524734" y="3072786"/>
            <a:ext cx="10129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flipV="1">
            <a:off x="561151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3651549"/>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2889123"/>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4" name="Line 51"/>
          <p:cNvSpPr>
            <a:spLocks noChangeShapeType="1"/>
          </p:cNvSpPr>
          <p:nvPr/>
        </p:nvSpPr>
        <p:spPr bwMode="auto">
          <a:xfrm flipH="1">
            <a:off x="258082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5" name="Line 53"/>
          <p:cNvSpPr>
            <a:spLocks noChangeShapeType="1"/>
          </p:cNvSpPr>
          <p:nvPr/>
        </p:nvSpPr>
        <p:spPr bwMode="auto">
          <a:xfrm flipH="1" flipV="1">
            <a:off x="2543922" y="3083186"/>
            <a:ext cx="8411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6" name="Line 54"/>
          <p:cNvSpPr>
            <a:spLocks noChangeShapeType="1"/>
          </p:cNvSpPr>
          <p:nvPr/>
        </p:nvSpPr>
        <p:spPr bwMode="auto">
          <a:xfrm flipH="1" flipV="1">
            <a:off x="258082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91383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122550"/>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48"/>
          <p:cNvSpPr>
            <a:spLocks noChangeShapeType="1"/>
          </p:cNvSpPr>
          <p:nvPr/>
        </p:nvSpPr>
        <p:spPr bwMode="auto">
          <a:xfrm>
            <a:off x="3539189" y="3044181"/>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矩形 39"/>
          <p:cNvSpPr/>
          <p:nvPr/>
        </p:nvSpPr>
        <p:spPr>
          <a:xfrm>
            <a:off x="3200775"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a:latin typeface="微软雅黑" pitchFamily="34" charset="-122"/>
                <a:ea typeface="微软雅黑" pitchFamily="34" charset="-122"/>
              </a:rPr>
              <a:t>交换机</a:t>
            </a:r>
          </a:p>
        </p:txBody>
      </p:sp>
      <p:sp>
        <p:nvSpPr>
          <p:cNvPr id="41" name="矩形 40"/>
          <p:cNvSpPr/>
          <p:nvPr/>
        </p:nvSpPr>
        <p:spPr>
          <a:xfrm>
            <a:off x="5235139"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a:latin typeface="微软雅黑" pitchFamily="34" charset="-122"/>
                <a:ea typeface="微软雅黑" pitchFamily="34" charset="-122"/>
              </a:rPr>
              <a:t>交换机</a:t>
            </a:r>
          </a:p>
        </p:txBody>
      </p:sp>
      <p:grpSp>
        <p:nvGrpSpPr>
          <p:cNvPr id="55" name="Group 202"/>
          <p:cNvGrpSpPr>
            <a:grpSpLocks/>
          </p:cNvGrpSpPr>
          <p:nvPr/>
        </p:nvGrpSpPr>
        <p:grpSpPr bwMode="auto">
          <a:xfrm>
            <a:off x="2324701" y="3549986"/>
            <a:ext cx="446578" cy="442268"/>
            <a:chOff x="630" y="3200"/>
            <a:chExt cx="627" cy="604"/>
          </a:xfrm>
        </p:grpSpPr>
        <p:sp>
          <p:nvSpPr>
            <p:cNvPr id="56"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57"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8"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9"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0"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1"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2"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3"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64" name="Group 202"/>
          <p:cNvGrpSpPr>
            <a:grpSpLocks/>
          </p:cNvGrpSpPr>
          <p:nvPr/>
        </p:nvGrpSpPr>
        <p:grpSpPr bwMode="auto">
          <a:xfrm>
            <a:off x="6318417" y="2053004"/>
            <a:ext cx="446578" cy="442268"/>
            <a:chOff x="630" y="3200"/>
            <a:chExt cx="627" cy="604"/>
          </a:xfrm>
        </p:grpSpPr>
        <p:sp>
          <p:nvSpPr>
            <p:cNvPr id="65"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7"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9"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0"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1"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2"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73" name="Text Box 50"/>
          <p:cNvSpPr txBox="1">
            <a:spLocks noChangeArrowheads="1"/>
          </p:cNvSpPr>
          <p:nvPr/>
        </p:nvSpPr>
        <p:spPr bwMode="auto">
          <a:xfrm>
            <a:off x="4205437" y="3885489"/>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广播域</a:t>
            </a:r>
          </a:p>
        </p:txBody>
      </p:sp>
      <p:cxnSp>
        <p:nvCxnSpPr>
          <p:cNvPr id="74" name="直接连接符 73"/>
          <p:cNvCxnSpPr/>
          <p:nvPr/>
        </p:nvCxnSpPr>
        <p:spPr>
          <a:xfrm flipH="1" flipV="1">
            <a:off x="5802761" y="3401704"/>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869113" y="2329413"/>
            <a:ext cx="428746" cy="664225"/>
            <a:chOff x="5869113" y="2595031"/>
            <a:chExt cx="428746" cy="664225"/>
          </a:xfrm>
        </p:grpSpPr>
        <p:cxnSp>
          <p:nvCxnSpPr>
            <p:cNvPr id="76" name="直接连接符 75"/>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869113" y="2595031"/>
              <a:ext cx="404032" cy="353962"/>
            </a:xfrm>
            <a:prstGeom prst="line">
              <a:avLst/>
            </a:prstGeom>
            <a:ln w="38100">
              <a:solidFill>
                <a:srgbClr val="CC00CC"/>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759384" y="2366484"/>
            <a:ext cx="2288266" cy="1102886"/>
            <a:chOff x="2759384" y="2632102"/>
            <a:chExt cx="2288266" cy="1102886"/>
          </a:xfrm>
        </p:grpSpPr>
        <p:cxnSp>
          <p:nvCxnSpPr>
            <p:cNvPr id="80" name="直接连接符 79"/>
            <p:cNvCxnSpPr/>
            <p:nvPr/>
          </p:nvCxnSpPr>
          <p:spPr>
            <a:xfrm flipH="1">
              <a:off x="2783637" y="3485104"/>
              <a:ext cx="333762" cy="249884"/>
            </a:xfrm>
            <a:prstGeom prst="line">
              <a:avLst/>
            </a:prstGeom>
            <a:ln w="38100">
              <a:solidFill>
                <a:srgbClr val="CC00CC"/>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 Box 50"/>
          <p:cNvSpPr txBox="1">
            <a:spLocks noChangeArrowheads="1"/>
          </p:cNvSpPr>
          <p:nvPr/>
        </p:nvSpPr>
        <p:spPr bwMode="auto">
          <a:xfrm>
            <a:off x="6764995" y="289000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93" name="Text Box 50"/>
          <p:cNvSpPr txBox="1">
            <a:spLocks noChangeArrowheads="1"/>
          </p:cNvSpPr>
          <p:nvPr/>
        </p:nvSpPr>
        <p:spPr bwMode="auto">
          <a:xfrm>
            <a:off x="6764995" y="207251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9900CC"/>
                </a:solidFill>
                <a:latin typeface="微软雅黑" pitchFamily="34" charset="-122"/>
                <a:ea typeface="微软雅黑" pitchFamily="34" charset="-122"/>
              </a:rPr>
              <a:t>市场部</a:t>
            </a:r>
          </a:p>
        </p:txBody>
      </p:sp>
      <p:sp>
        <p:nvSpPr>
          <p:cNvPr id="94" name="Text Box 50"/>
          <p:cNvSpPr txBox="1">
            <a:spLocks noChangeArrowheads="1"/>
          </p:cNvSpPr>
          <p:nvPr/>
        </p:nvSpPr>
        <p:spPr bwMode="auto">
          <a:xfrm>
            <a:off x="6764995" y="365622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95" name="Text Box 50"/>
          <p:cNvSpPr txBox="1">
            <a:spLocks noChangeArrowheads="1"/>
          </p:cNvSpPr>
          <p:nvPr/>
        </p:nvSpPr>
        <p:spPr bwMode="auto">
          <a:xfrm>
            <a:off x="1627802" y="356815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9900CC"/>
                </a:solidFill>
                <a:latin typeface="微软雅黑" pitchFamily="34" charset="-122"/>
                <a:ea typeface="微软雅黑" pitchFamily="34" charset="-122"/>
              </a:rPr>
              <a:t>市场部</a:t>
            </a:r>
          </a:p>
        </p:txBody>
      </p:sp>
      <p:sp>
        <p:nvSpPr>
          <p:cNvPr id="97" name="Text Box 50"/>
          <p:cNvSpPr txBox="1">
            <a:spLocks noChangeArrowheads="1"/>
          </p:cNvSpPr>
          <p:nvPr/>
        </p:nvSpPr>
        <p:spPr bwMode="auto">
          <a:xfrm>
            <a:off x="1627803" y="213615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98" name="Text Box 50"/>
          <p:cNvSpPr txBox="1">
            <a:spLocks noChangeArrowheads="1"/>
          </p:cNvSpPr>
          <p:nvPr/>
        </p:nvSpPr>
        <p:spPr bwMode="auto">
          <a:xfrm>
            <a:off x="1627803" y="290236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pic>
        <p:nvPicPr>
          <p:cNvPr id="99"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4385" y="2827457"/>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1270" y="2827456"/>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38111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000"/>
                                        <p:tgtEl>
                                          <p:spTgt spid="74"/>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par>
                                <p:cTn id="12" presetID="22" presetClass="entr" presetSubtype="8"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left)">
                                      <p:cBhvr>
                                        <p:cTn id="1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424775" y="612914"/>
            <a:ext cx="228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 </a:t>
            </a:r>
            <a:r>
              <a:rPr lang="en-US" altLang="zh-CN" sz="2000" b="1" dirty="0">
                <a:solidFill>
                  <a:schemeClr val="bg1"/>
                </a:solidFill>
                <a:latin typeface="微软雅黑" pitchFamily="34" charset="-122"/>
                <a:ea typeface="微软雅黑" pitchFamily="34" charset="-122"/>
              </a:rPr>
              <a:t>VLAN</a:t>
            </a:r>
            <a:endParaRPr lang="fr-FR" altLang="zh-CN" sz="2000" b="1" dirty="0">
              <a:solidFill>
                <a:schemeClr val="bg1"/>
              </a:solidFill>
              <a:latin typeface="微软雅黑" pitchFamily="34" charset="-122"/>
              <a:ea typeface="微软雅黑" pitchFamily="34" charset="-122"/>
            </a:endParaRPr>
          </a:p>
        </p:txBody>
      </p:sp>
      <p:sp>
        <p:nvSpPr>
          <p:cNvPr id="79" name="Rectangle 8"/>
          <p:cNvSpPr>
            <a:spLocks noChangeArrowheads="1"/>
          </p:cNvSpPr>
          <p:nvPr/>
        </p:nvSpPr>
        <p:spPr bwMode="auto">
          <a:xfrm>
            <a:off x="502919" y="1001140"/>
            <a:ext cx="812901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利用以太网交换机可以很方便地实现虚拟局域网 </a:t>
            </a:r>
            <a:r>
              <a:rPr lang="en-US" altLang="zh-CN" sz="1900" b="1" dirty="0">
                <a:latin typeface="微软雅黑" pitchFamily="34" charset="-122"/>
                <a:ea typeface="微软雅黑" pitchFamily="34" charset="-122"/>
              </a:rPr>
              <a:t>VLAN (Virtual LAN)</a:t>
            </a:r>
            <a:r>
              <a:rPr lang="zh-CN" altLang="en-US" sz="1900" b="1" dirty="0">
                <a:latin typeface="微软雅黑" pitchFamily="34" charset="-122"/>
                <a:ea typeface="微软雅黑" pitchFamily="34" charset="-122"/>
              </a:rPr>
              <a:t>。</a:t>
            </a:r>
          </a:p>
          <a:p>
            <a:pPr marL="268288" indent="-268288">
              <a:lnSpc>
                <a:spcPts val="3000"/>
              </a:lnSpc>
              <a:buClr>
                <a:srgbClr val="0070C0"/>
              </a:buClr>
              <a:buFont typeface="Wingdings" pitchFamily="2" charset="2"/>
              <a:buChar char="l"/>
            </a:pPr>
            <a:r>
              <a:rPr lang="en-US" altLang="zh-CN" sz="1900" b="1" dirty="0">
                <a:solidFill>
                  <a:srgbClr val="0000FF"/>
                </a:solidFill>
                <a:latin typeface="微软雅黑" pitchFamily="34" charset="-122"/>
                <a:ea typeface="微软雅黑" pitchFamily="34" charset="-122"/>
              </a:rPr>
              <a:t>IEEE 802.1Q </a:t>
            </a:r>
            <a:r>
              <a:rPr lang="zh-CN" altLang="en-US" sz="1900" b="1" dirty="0">
                <a:latin typeface="微软雅黑" pitchFamily="34" charset="-122"/>
                <a:ea typeface="微软雅黑" pitchFamily="34" charset="-122"/>
              </a:rPr>
              <a:t>对虚拟局域网 </a:t>
            </a:r>
            <a:r>
              <a:rPr lang="en-US" altLang="zh-CN" sz="1900" b="1" dirty="0">
                <a:solidFill>
                  <a:srgbClr val="0000FF"/>
                </a:solidFill>
                <a:latin typeface="微软雅黑" pitchFamily="34" charset="-122"/>
                <a:ea typeface="微软雅黑" pitchFamily="34" charset="-122"/>
              </a:rPr>
              <a:t>VLAN </a:t>
            </a:r>
            <a:r>
              <a:rPr lang="zh-CN" altLang="en-US" sz="1900" b="1" dirty="0">
                <a:solidFill>
                  <a:srgbClr val="0000FF"/>
                </a:solidFill>
                <a:latin typeface="微软雅黑" pitchFamily="34" charset="-122"/>
                <a:ea typeface="微软雅黑" pitchFamily="34" charset="-122"/>
              </a:rPr>
              <a:t>的定义：</a:t>
            </a:r>
            <a:endParaRPr lang="en-US" altLang="zh-CN" sz="1900" b="1" dirty="0">
              <a:solidFill>
                <a:srgbClr val="0000FF"/>
              </a:solidFill>
              <a:latin typeface="微软雅黑" pitchFamily="34" charset="-122"/>
              <a:ea typeface="微软雅黑" pitchFamily="34" charset="-122"/>
            </a:endParaRPr>
          </a:p>
          <a:p>
            <a:pPr marL="271463">
              <a:lnSpc>
                <a:spcPts val="3000"/>
              </a:lnSpc>
              <a:buClr>
                <a:srgbClr val="0070C0"/>
              </a:buClr>
            </a:pPr>
            <a:r>
              <a:rPr lang="zh-CN" altLang="en-US" sz="1900" b="1" dirty="0">
                <a:solidFill>
                  <a:srgbClr val="C00000"/>
                </a:solidFill>
                <a:latin typeface="微软雅黑" pitchFamily="34" charset="-122"/>
                <a:ea typeface="微软雅黑" pitchFamily="34" charset="-122"/>
              </a:rPr>
              <a:t>虚拟局域网 </a:t>
            </a:r>
            <a:r>
              <a:rPr lang="en-US" altLang="zh-CN" sz="1900" b="1" dirty="0">
                <a:solidFill>
                  <a:srgbClr val="C00000"/>
                </a:solidFill>
                <a:latin typeface="微软雅黑" pitchFamily="34" charset="-122"/>
                <a:ea typeface="微软雅黑" pitchFamily="34" charset="-122"/>
              </a:rPr>
              <a:t>VLAN </a:t>
            </a:r>
            <a:r>
              <a:rPr lang="zh-CN" altLang="en-US" sz="1900" b="1" dirty="0">
                <a:latin typeface="微软雅黑" pitchFamily="34" charset="-122"/>
                <a:ea typeface="微软雅黑" pitchFamily="34" charset="-122"/>
              </a:rPr>
              <a:t>是由一些局域网网段构成的</a:t>
            </a:r>
            <a:r>
              <a:rPr lang="zh-CN" altLang="en-US" sz="1900" b="1" dirty="0">
                <a:solidFill>
                  <a:srgbClr val="C00000"/>
                </a:solidFill>
                <a:latin typeface="微软雅黑" pitchFamily="34" charset="-122"/>
                <a:ea typeface="微软雅黑" pitchFamily="34" charset="-122"/>
              </a:rPr>
              <a:t>与物理位置无关的逻辑组</a:t>
            </a:r>
            <a:r>
              <a:rPr lang="zh-CN" altLang="en-US" sz="1900" b="1" dirty="0">
                <a:latin typeface="微软雅黑" pitchFamily="34" charset="-122"/>
                <a:ea typeface="微软雅黑" pitchFamily="34" charset="-122"/>
              </a:rPr>
              <a:t>，而这些网段具有某些共同的需求。每一个 </a:t>
            </a:r>
            <a:r>
              <a:rPr lang="en-US" altLang="zh-CN" sz="1900" b="1" dirty="0">
                <a:latin typeface="微软雅黑" pitchFamily="34" charset="-122"/>
                <a:ea typeface="微软雅黑" pitchFamily="34" charset="-122"/>
              </a:rPr>
              <a:t>VLAN </a:t>
            </a:r>
            <a:r>
              <a:rPr lang="zh-CN" altLang="en-US" sz="1900" b="1" dirty="0">
                <a:latin typeface="微软雅黑" pitchFamily="34" charset="-122"/>
                <a:ea typeface="微软雅黑" pitchFamily="34" charset="-122"/>
              </a:rPr>
              <a:t>的帧都有一个明确的标识符，指明发送这个帧的计算机是属于哪一个 </a:t>
            </a:r>
            <a:r>
              <a:rPr lang="en-US" altLang="zh-CN" sz="1900" b="1" dirty="0">
                <a:latin typeface="微软雅黑" pitchFamily="34" charset="-122"/>
                <a:ea typeface="微软雅黑" pitchFamily="34" charset="-122"/>
              </a:rPr>
              <a:t>VLAN</a:t>
            </a:r>
            <a:r>
              <a:rPr lang="zh-CN" altLang="en-US" sz="1900" b="1" dirty="0">
                <a:latin typeface="微软雅黑" pitchFamily="34" charset="-122"/>
                <a:ea typeface="微软雅黑" pitchFamily="34" charset="-122"/>
              </a:rPr>
              <a:t>。</a:t>
            </a:r>
          </a:p>
        </p:txBody>
      </p:sp>
      <p:sp>
        <p:nvSpPr>
          <p:cNvPr id="81" name="对角圆角矩形 80"/>
          <p:cNvSpPr/>
          <p:nvPr/>
        </p:nvSpPr>
        <p:spPr>
          <a:xfrm>
            <a:off x="1219200" y="3090147"/>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1450110" y="3212346"/>
            <a:ext cx="6197599"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a:solidFill>
                  <a:schemeClr val="bg1"/>
                </a:solidFill>
                <a:latin typeface="微软雅黑" panose="020B0503020204020204" pitchFamily="34" charset="-122"/>
                <a:ea typeface="微软雅黑" panose="020B0503020204020204" pitchFamily="34" charset="-122"/>
              </a:rPr>
              <a:t>并</a:t>
            </a:r>
            <a:r>
              <a:rPr lang="zh-CN" altLang="en-US" sz="2000" b="1" dirty="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p>
        </p:txBody>
      </p:sp>
    </p:spTree>
    <p:extLst>
      <p:ext uri="{BB962C8B-B14F-4D97-AF65-F5344CB8AC3E}">
        <p14:creationId xmlns:p14="http://schemas.microsoft.com/office/powerpoint/2010/main" val="7314361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a:solidFill>
                  <a:schemeClr val="bg1"/>
                </a:solidFill>
                <a:latin typeface="微软雅黑" pitchFamily="34" charset="-122"/>
                <a:ea typeface="微软雅黑" pitchFamily="34" charset="-122"/>
              </a:rPr>
              <a:t>10 </a:t>
            </a:r>
            <a:r>
              <a:rPr lang="zh-CN" altLang="en-US" sz="1400" b="1" dirty="0">
                <a:solidFill>
                  <a:schemeClr val="bg1"/>
                </a:solidFill>
                <a:latin typeface="微软雅黑" pitchFamily="34" charset="-122"/>
                <a:ea typeface="微软雅黑" pitchFamily="34" charset="-122"/>
              </a:rPr>
              <a:t>台计算机划分为三个虚拟局域网：</a:t>
            </a:r>
            <a:endParaRPr lang="en-US" altLang="zh-CN" sz="1400" b="1" dirty="0">
              <a:solidFill>
                <a:schemeClr val="bg1"/>
              </a:solidFill>
              <a:latin typeface="微软雅黑" pitchFamily="34" charset="-122"/>
              <a:ea typeface="微软雅黑" pitchFamily="34" charset="-122"/>
            </a:endParaRPr>
          </a:p>
          <a:p>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a:t>
            </a:r>
            <a:endParaRPr lang="en-US" altLang="zh-CN" sz="1400" b="1" dirty="0">
              <a:solidFill>
                <a:schemeClr val="bg1"/>
              </a:solidFill>
              <a:latin typeface="微软雅黑" pitchFamily="34" charset="-122"/>
              <a:ea typeface="微软雅黑"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4</a:t>
              </a:r>
              <a:endParaRPr kumimoji="1" lang="en-US" altLang="zh-CN" sz="1200" b="1" dirty="0">
                <a:latin typeface="微软雅黑" pitchFamily="34" charset="-122"/>
                <a:ea typeface="微软雅黑"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341315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每个虚拟局域网是一个广播域。</a:t>
            </a:r>
            <a:endParaRPr lang="en-US" altLang="zh-CN" sz="1400" b="1" dirty="0">
              <a:solidFill>
                <a:schemeClr val="bg1"/>
              </a:solidFill>
              <a:latin typeface="微软雅黑" pitchFamily="34" charset="-122"/>
              <a:ea typeface="微软雅黑" pitchFamily="34" charset="-122"/>
            </a:endParaRPr>
          </a:p>
          <a:p>
            <a:pPr>
              <a:lnSpc>
                <a:spcPts val="2000"/>
              </a:lnSpc>
            </a:pP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 </a:t>
            </a:r>
            <a:r>
              <a:rPr lang="zh-CN" altLang="en-US" sz="1400" b="1" dirty="0">
                <a:solidFill>
                  <a:schemeClr val="bg1"/>
                </a:solidFill>
                <a:latin typeface="微软雅黑" pitchFamily="34" charset="-122"/>
                <a:ea typeface="微软雅黑" pitchFamily="34" charset="-122"/>
              </a:rPr>
              <a:t>是三个不同的广播域。</a:t>
            </a: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50565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向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工作组内成员发送数据时，</a:t>
            </a:r>
          </a:p>
          <a:p>
            <a:pPr>
              <a:lnSpc>
                <a:spcPts val="2000"/>
              </a:lnSpc>
            </a:pPr>
            <a:r>
              <a:rPr lang="zh-CN" altLang="en-US" sz="1400" b="1" dirty="0">
                <a:solidFill>
                  <a:schemeClr val="bg1"/>
                </a:solidFill>
                <a:latin typeface="微软雅黑" pitchFamily="34" charset="-122"/>
                <a:ea typeface="微软雅黑" pitchFamily="34" charset="-122"/>
              </a:rPr>
              <a:t>工作站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3</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将会收到其广播的信息。</a:t>
            </a: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1657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2000"/>
                                        <p:tgtEl>
                                          <p:spTgt spid="57"/>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发送数据时，</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1</a:t>
            </a:r>
            <a:r>
              <a:rPr lang="nl-NL" altLang="zh-CN" sz="1400" b="1" dirty="0">
                <a:solidFill>
                  <a:schemeClr val="bg1"/>
                </a:solidFill>
                <a:latin typeface="微软雅黑" pitchFamily="34" charset="-122"/>
                <a:ea typeface="微软雅黑" pitchFamily="34" charset="-122"/>
              </a:rPr>
              <a:t> </a:t>
            </a:r>
            <a:r>
              <a:rPr lang="zh-CN" altLang="nl-NL" sz="1400" b="1" dirty="0">
                <a:solidFill>
                  <a:schemeClr val="bg1"/>
                </a:solidFill>
                <a:latin typeface="微软雅黑" pitchFamily="34" charset="-122"/>
                <a:ea typeface="微软雅黑" pitchFamily="34" charset="-122"/>
              </a:rPr>
              <a:t>和 </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3</a:t>
            </a:r>
            <a:r>
              <a:rPr lang="nl-NL"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中的工作站 </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C</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等都不会收到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发出的广播信息。 </a:t>
            </a: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377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1000"/>
                                        <p:tgtEl>
                                          <p:spTgt spid="11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1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itchFamily="34" charset="-122"/>
                <a:ea typeface="微软雅黑" pitchFamily="34" charset="-122"/>
              </a:defRPr>
            </a:lvl1pPr>
          </a:lstStyle>
          <a:p>
            <a:r>
              <a:rPr lang="zh-CN" altLang="en-US" sz="1300" dirty="0"/>
              <a:t>虚拟局域网限制了接收广播信息的工作站数，使得网络不会因传播过多的广播信息 </a:t>
            </a:r>
            <a:r>
              <a:rPr lang="en-US" altLang="zh-CN" sz="1300" dirty="0"/>
              <a:t>(</a:t>
            </a:r>
            <a:r>
              <a:rPr lang="zh-CN" altLang="en-US" sz="1300" dirty="0"/>
              <a:t>即“广播风暴”</a:t>
            </a:r>
            <a:r>
              <a:rPr lang="en-US" altLang="zh-CN" sz="1300" dirty="0"/>
              <a:t>) </a:t>
            </a:r>
            <a:r>
              <a:rPr lang="zh-CN" altLang="en-US" sz="1300" dirty="0"/>
              <a:t>而引起性能恶化。 </a:t>
            </a:r>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564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1000"/>
                                        <p:tgtEl>
                                          <p:spTgt spid="14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1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65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613448"/>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虚拟局域网优点</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20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虚拟局域网（</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）技术具有以下主要优点：</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改善了性能</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简化了管理</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降低了成本</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改善了安全性</a:t>
            </a:r>
          </a:p>
        </p:txBody>
      </p:sp>
    </p:spTree>
    <p:extLst>
      <p:ext uri="{BB962C8B-B14F-4D97-AF65-F5344CB8AC3E}">
        <p14:creationId xmlns:p14="http://schemas.microsoft.com/office/powerpoint/2010/main" val="5277458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3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422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划分虚拟局域网的方法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976"/>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基于交换机端口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基于计算机网卡的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基于协议类型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子网地址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基于高层应用或服务</a:t>
            </a:r>
          </a:p>
        </p:txBody>
      </p:sp>
    </p:spTree>
    <p:extLst>
      <p:ext uri="{BB962C8B-B14F-4D97-AF65-F5344CB8AC3E}">
        <p14:creationId xmlns:p14="http://schemas.microsoft.com/office/powerpoint/2010/main" val="27546340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3.1.2  </a:t>
            </a:r>
            <a:r>
              <a:rPr lang="zh-CN" altLang="en-US" sz="2400" b="1" dirty="0">
                <a:solidFill>
                  <a:schemeClr val="bg1"/>
                </a:solidFill>
                <a:latin typeface="微软雅黑" pitchFamily="34" charset="-122"/>
                <a:ea typeface="微软雅黑" pitchFamily="34" charset="-122"/>
              </a:rPr>
              <a:t>三个基本问题 </a:t>
            </a:r>
          </a:p>
        </p:txBody>
      </p:sp>
      <p:sp>
        <p:nvSpPr>
          <p:cNvPr id="4" name="Rectangle 8"/>
          <p:cNvSpPr>
            <a:spLocks noChangeArrowheads="1"/>
          </p:cNvSpPr>
          <p:nvPr/>
        </p:nvSpPr>
        <p:spPr bwMode="auto">
          <a:xfrm>
            <a:off x="466345" y="1014452"/>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429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封装成帧</a:t>
            </a:r>
          </a:p>
          <a:p>
            <a:pPr marL="4429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透明传输</a:t>
            </a:r>
          </a:p>
          <a:p>
            <a:pPr marL="4429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差错控制 </a:t>
            </a:r>
          </a:p>
        </p:txBody>
      </p:sp>
    </p:spTree>
    <p:extLst>
      <p:ext uri="{BB962C8B-B14F-4D97-AF65-F5344CB8AC3E}">
        <p14:creationId xmlns:p14="http://schemas.microsoft.com/office/powerpoint/2010/main" val="3000681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1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8026"/>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基于交换机端口的方法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5779"/>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最简单、也是最常用的方法。</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层划分虚拟局域网的方法。</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不允许用户移动。</a:t>
            </a:r>
          </a:p>
        </p:txBody>
      </p:sp>
      <p:grpSp>
        <p:nvGrpSpPr>
          <p:cNvPr id="2" name="组合 1"/>
          <p:cNvGrpSpPr/>
          <p:nvPr/>
        </p:nvGrpSpPr>
        <p:grpSpPr>
          <a:xfrm>
            <a:off x="5257972" y="1322447"/>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20</a:t>
              </a: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solidFill>
                    <a:srgbClr val="3333FF"/>
                  </a:solidFill>
                  <a:latin typeface="微软雅黑" pitchFamily="34" charset="-122"/>
                  <a:ea typeface="微软雅黑" pitchFamily="34" charset="-122"/>
                </a:rPr>
                <a:t>2</a:t>
              </a: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solidFill>
                    <a:srgbClr val="3333FF"/>
                  </a:solidFill>
                  <a:latin typeface="微软雅黑" pitchFamily="34" charset="-122"/>
                  <a:ea typeface="微软雅黑" pitchFamily="34" charset="-122"/>
                </a:rPr>
                <a:t>4</a:t>
              </a: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solidFill>
                    <a:srgbClr val="3333FF"/>
                  </a:solidFill>
                  <a:latin typeface="微软雅黑" pitchFamily="34" charset="-122"/>
                  <a:ea typeface="微软雅黑" pitchFamily="34" charset="-122"/>
                </a:rPr>
                <a:t>6</a:t>
              </a:r>
            </a:p>
          </p:txBody>
        </p:sp>
      </p:grpSp>
    </p:spTree>
    <p:extLst>
      <p:ext uri="{BB962C8B-B14F-4D97-AF65-F5344CB8AC3E}">
        <p14:creationId xmlns:p14="http://schemas.microsoft.com/office/powerpoint/2010/main" val="27064403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39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17737" y="620890"/>
            <a:ext cx="42986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基于计算机网卡的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地址的方法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990171"/>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根据用户计算机的 </a:t>
            </a:r>
            <a:r>
              <a:rPr lang="en-US" altLang="zh-CN" sz="2000" b="1" dirty="0">
                <a:solidFill>
                  <a:srgbClr val="C00000"/>
                </a:solidFill>
                <a:latin typeface="微软雅黑" pitchFamily="34" charset="-122"/>
                <a:ea typeface="微软雅黑" pitchFamily="34" charset="-122"/>
              </a:rPr>
              <a:t>MAC </a:t>
            </a:r>
            <a:r>
              <a:rPr lang="zh-CN" altLang="en-US" sz="2000" b="1" dirty="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划分虚拟局域网。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层划分虚拟局域网的方法。</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允许用户移动。</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需要输入和管理大量的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地址。如果用户的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地址改变了，则需要管理员重新配置</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a:t>
            </a:r>
          </a:p>
        </p:txBody>
      </p:sp>
      <p:grpSp>
        <p:nvGrpSpPr>
          <p:cNvPr id="4" name="组合 3"/>
          <p:cNvGrpSpPr/>
          <p:nvPr/>
        </p:nvGrpSpPr>
        <p:grpSpPr>
          <a:xfrm>
            <a:off x="5599418" y="193803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2080910103"/>
              </p:ext>
            </p:extLst>
          </p:nvPr>
        </p:nvGraphicFramePr>
        <p:xfrm>
          <a:off x="2214914" y="3241799"/>
          <a:ext cx="3145735" cy="1219200"/>
        </p:xfrm>
        <a:graphic>
          <a:graphicData uri="http://schemas.openxmlformats.org/drawingml/2006/table">
            <a:tbl>
              <a:tblPr firstRow="1" bandRow="1">
                <a:tableStyleId>{5C22544A-7EE6-4342-B048-85BDC9FD1C3A}</a:tableStyleId>
              </a:tblPr>
              <a:tblGrid>
                <a:gridCol w="2207491">
                  <a:extLst>
                    <a:ext uri="{9D8B030D-6E8A-4147-A177-3AD203B41FA5}">
                      <a16:colId xmlns:a16="http://schemas.microsoft.com/office/drawing/2014/main" val="20000"/>
                    </a:ext>
                  </a:extLst>
                </a:gridCol>
                <a:gridCol w="938244">
                  <a:extLst>
                    <a:ext uri="{9D8B030D-6E8A-4147-A177-3AD203B41FA5}">
                      <a16:colId xmlns:a16="http://schemas.microsoft.com/office/drawing/2014/main" val="20001"/>
                    </a:ext>
                  </a:extLst>
                </a:gridCol>
              </a:tblGrid>
              <a:tr h="255185">
                <a:tc>
                  <a:txBody>
                    <a:bodyPr/>
                    <a:lstStyle/>
                    <a:p>
                      <a:pPr algn="ctr"/>
                      <a:r>
                        <a:rPr lang="en-US" altLang="zh-CN" sz="1400" b="1" dirty="0">
                          <a:solidFill>
                            <a:schemeClr val="tx1"/>
                          </a:solidFill>
                          <a:latin typeface="微软雅黑" pitchFamily="34" charset="-122"/>
                          <a:ea typeface="微软雅黑" pitchFamily="34" charset="-122"/>
                        </a:rPr>
                        <a:t>MAC </a:t>
                      </a:r>
                      <a:r>
                        <a:rPr lang="zh-CN" altLang="en-US" sz="1400" b="1" dirty="0">
                          <a:solidFill>
                            <a:schemeClr val="tx1"/>
                          </a:solidFill>
                          <a:latin typeface="微软雅黑" pitchFamily="34" charset="-122"/>
                          <a:ea typeface="微软雅黑" pitchFamily="34" charset="-122"/>
                        </a:rPr>
                        <a:t>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a:solidFill>
                            <a:schemeClr val="tx1"/>
                          </a:solidFill>
                          <a:latin typeface="微软雅黑" pitchFamily="34" charset="-122"/>
                          <a:ea typeface="微软雅黑" pitchFamily="34" charset="-122"/>
                        </a:rPr>
                        <a:t>00-15-F5-CC-C8-14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a:solidFill>
                            <a:schemeClr val="tx1"/>
                          </a:solidFill>
                          <a:latin typeface="微软雅黑" pitchFamily="34" charset="-122"/>
                          <a:ea typeface="微软雅黑" pitchFamily="34" charset="-122"/>
                        </a:rPr>
                        <a:t>C0-AB-D5-00-18-F4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a:solidFill>
                            <a:schemeClr val="tx1"/>
                          </a:solidFill>
                          <a:latin typeface="微软雅黑" pitchFamily="34" charset="-122"/>
                          <a:ea typeface="微软雅黑" pitchFamily="34" charset="-122"/>
                        </a:rPr>
                        <a:t>C0-C5-18-DE-BC-E6</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0651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1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61405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基于协议类型的方法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812"/>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根据以太网帧的第三个字段</a:t>
            </a:r>
            <a:r>
              <a:rPr lang="zh-CN" altLang="en-US" sz="2000" b="1" dirty="0">
                <a:solidFill>
                  <a:srgbClr val="C00000"/>
                </a:solidFill>
                <a:latin typeface="微软雅黑" pitchFamily="34" charset="-122"/>
                <a:ea typeface="微软雅黑" pitchFamily="34" charset="-122"/>
              </a:rPr>
              <a:t>“类型”</a:t>
            </a:r>
            <a:r>
              <a:rPr lang="zh-CN" altLang="en-US" sz="2000" b="1" dirty="0">
                <a:latin typeface="微软雅黑" pitchFamily="34" charset="-122"/>
                <a:ea typeface="微软雅黑" pitchFamily="34" charset="-122"/>
              </a:rPr>
              <a:t>确定该类型的协议属于哪一个虚拟局域网。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层划分虚拟局域网的方法。</a:t>
            </a:r>
            <a:endParaRPr lang="en-US" altLang="zh-CN" sz="2000" b="1" dirty="0">
              <a:latin typeface="微软雅黑" pitchFamily="34" charset="-122"/>
              <a:ea typeface="微软雅黑" pitchFamily="34" charset="-122"/>
            </a:endParaRPr>
          </a:p>
        </p:txBody>
      </p:sp>
      <p:grpSp>
        <p:nvGrpSpPr>
          <p:cNvPr id="2" name="组合 1"/>
          <p:cNvGrpSpPr/>
          <p:nvPr/>
        </p:nvGrpSpPr>
        <p:grpSpPr>
          <a:xfrm>
            <a:off x="5599418" y="148365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a:latin typeface="微软雅黑" pitchFamily="34" charset="-122"/>
                  <a:ea typeface="微软雅黑" pitchFamily="34" charset="-122"/>
                </a:rPr>
                <a:t>协议</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a:latin typeface="微软雅黑" pitchFamily="34" charset="-122"/>
                  <a:ea typeface="微软雅黑" pitchFamily="34" charset="-122"/>
                </a:rPr>
                <a:t>协议</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55036009"/>
              </p:ext>
            </p:extLst>
          </p:nvPr>
        </p:nvGraphicFramePr>
        <p:xfrm>
          <a:off x="1536468" y="237445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400" b="1" dirty="0">
                          <a:solidFill>
                            <a:schemeClr val="tx1"/>
                          </a:solidFill>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a:solidFill>
                            <a:schemeClr val="tx1"/>
                          </a:solidFill>
                          <a:latin typeface="微软雅黑" pitchFamily="34" charset="-122"/>
                          <a:ea typeface="微软雅黑" pitchFamily="34" charset="-122"/>
                        </a:rPr>
                        <a:t>IP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a:solidFill>
                            <a:schemeClr val="tx1"/>
                          </a:solidFill>
                          <a:latin typeface="微软雅黑" pitchFamily="34" charset="-122"/>
                          <a:ea typeface="微软雅黑" pitchFamily="34" charset="-122"/>
                        </a:rPr>
                        <a:t>IPX</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247112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4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16197" y="618406"/>
            <a:ext cx="2901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 </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子网地址的方法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6159"/>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根据以太网帧的第三个字段</a:t>
            </a:r>
            <a:r>
              <a:rPr lang="zh-CN" altLang="en-US" sz="2000" b="1" dirty="0">
                <a:solidFill>
                  <a:srgbClr val="C00000"/>
                </a:solidFill>
                <a:latin typeface="微软雅黑" pitchFamily="34" charset="-122"/>
                <a:ea typeface="微软雅黑" pitchFamily="34" charset="-122"/>
              </a:rPr>
              <a:t>“类型”</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分组首部中的</a:t>
            </a:r>
            <a:r>
              <a:rPr lang="zh-CN" altLang="en-US" sz="2000" b="1" dirty="0">
                <a:solidFill>
                  <a:srgbClr val="C00000"/>
                </a:solidFill>
                <a:latin typeface="微软雅黑" pitchFamily="34" charset="-122"/>
                <a:ea typeface="微软雅黑" pitchFamily="34" charset="-122"/>
              </a:rPr>
              <a:t>源 </a:t>
            </a:r>
            <a:r>
              <a:rPr lang="en-US" altLang="zh-CN" sz="2000" b="1" dirty="0">
                <a:solidFill>
                  <a:srgbClr val="C00000"/>
                </a:solidFill>
                <a:latin typeface="微软雅黑" pitchFamily="34" charset="-122"/>
                <a:ea typeface="微软雅黑" pitchFamily="34" charset="-122"/>
              </a:rPr>
              <a:t>IP </a:t>
            </a:r>
            <a:r>
              <a:rPr lang="zh-CN" altLang="en-US" sz="2000" b="1" dirty="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字段确定该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分组属于哪一个虚拟局域网。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 </a:t>
            </a:r>
            <a:r>
              <a:rPr lang="en-US" altLang="zh-CN" sz="2000" b="1" dirty="0">
                <a:latin typeface="微软雅黑" pitchFamily="34" charset="-122"/>
                <a:ea typeface="微软雅黑" pitchFamily="34" charset="-122"/>
              </a:rPr>
              <a:t>3 </a:t>
            </a:r>
            <a:r>
              <a:rPr lang="zh-CN" altLang="en-US" sz="2000" b="1" dirty="0">
                <a:latin typeface="微软雅黑" pitchFamily="34" charset="-122"/>
                <a:ea typeface="微软雅黑" pitchFamily="34" charset="-122"/>
              </a:rPr>
              <a:t>层划分虚拟局域网的方法。</a:t>
            </a:r>
            <a:endParaRPr lang="en-US" altLang="zh-CN" sz="2000" b="1" dirty="0">
              <a:latin typeface="微软雅黑" pitchFamily="34" charset="-122"/>
              <a:ea typeface="微软雅黑" pitchFamily="34" charset="-122"/>
            </a:endParaRPr>
          </a:p>
        </p:txBody>
      </p:sp>
      <p:grpSp>
        <p:nvGrpSpPr>
          <p:cNvPr id="2" name="组合 1"/>
          <p:cNvGrpSpPr/>
          <p:nvPr/>
        </p:nvGrpSpPr>
        <p:grpSpPr>
          <a:xfrm>
            <a:off x="5574475" y="1735757"/>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IP </a:t>
              </a:r>
              <a:r>
                <a:rPr lang="zh-CN" altLang="en-US" sz="1200" b="1" dirty="0">
                  <a:latin typeface="微软雅黑" pitchFamily="34" charset="-122"/>
                  <a:ea typeface="微软雅黑" pitchFamily="34" charset="-122"/>
                </a:rPr>
                <a:t>子网</a:t>
              </a:r>
              <a:endParaRPr lang="en-US" altLang="zh-CN" sz="1200" b="1" dirty="0">
                <a:latin typeface="微软雅黑" pitchFamily="34" charset="-122"/>
                <a:ea typeface="微软雅黑" pitchFamily="34" charset="-122"/>
              </a:endParaRPr>
            </a:p>
            <a:p>
              <a:pPr algn="ctr"/>
              <a:r>
                <a:rPr lang="en-US" altLang="zh-CN" sz="1200" b="1" dirty="0">
                  <a:latin typeface="微软雅黑" pitchFamily="34" charset="-122"/>
                  <a:ea typeface="微软雅黑" pitchFamily="34" charset="-122"/>
                </a:rPr>
                <a:t>192.168.1.0/24</a:t>
              </a: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IP </a:t>
              </a:r>
              <a:r>
                <a:rPr lang="zh-CN" altLang="en-US" sz="1200" b="1" dirty="0">
                  <a:latin typeface="微软雅黑" pitchFamily="34" charset="-122"/>
                  <a:ea typeface="微软雅黑" pitchFamily="34" charset="-122"/>
                </a:rPr>
                <a:t>子网</a:t>
              </a:r>
              <a:endParaRPr lang="en-US" altLang="zh-CN" sz="1200" b="1" dirty="0">
                <a:latin typeface="微软雅黑" pitchFamily="34" charset="-122"/>
                <a:ea typeface="微软雅黑" pitchFamily="34" charset="-122"/>
              </a:endParaRPr>
            </a:p>
            <a:p>
              <a:pPr algn="ctr"/>
              <a:r>
                <a:rPr lang="en-US" altLang="zh-CN" sz="1200" b="1" dirty="0">
                  <a:latin typeface="微软雅黑" pitchFamily="34" charset="-122"/>
                  <a:ea typeface="微软雅黑" pitchFamily="34" charset="-122"/>
                </a:rPr>
                <a:t>192.168.2.0/24</a:t>
              </a:r>
            </a:p>
          </p:txBody>
        </p:sp>
      </p:grpSp>
      <p:graphicFrame>
        <p:nvGraphicFramePr>
          <p:cNvPr id="3" name="表格 2"/>
          <p:cNvGraphicFramePr>
            <a:graphicFrameLocks noGrp="1"/>
          </p:cNvGraphicFramePr>
          <p:nvPr>
            <p:extLst>
              <p:ext uri="{D42A27DB-BD31-4B8C-83A1-F6EECF244321}">
                <p14:modId xmlns:p14="http://schemas.microsoft.com/office/powerpoint/2010/main" val="3093952734"/>
              </p:ext>
            </p:extLst>
          </p:nvPr>
        </p:nvGraphicFramePr>
        <p:xfrm>
          <a:off x="1638431" y="280199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en-US" altLang="zh-CN" sz="1400" b="1" dirty="0">
                          <a:solidFill>
                            <a:schemeClr val="tx1"/>
                          </a:solidFill>
                          <a:latin typeface="微软雅黑" pitchFamily="34" charset="-122"/>
                          <a:ea typeface="微软雅黑" pitchFamily="34" charset="-122"/>
                        </a:rPr>
                        <a:t>IP </a:t>
                      </a:r>
                      <a:r>
                        <a:rPr lang="zh-CN" altLang="en-US" sz="1400" b="1" dirty="0">
                          <a:solidFill>
                            <a:schemeClr val="tx1"/>
                          </a:solidFill>
                          <a:latin typeface="微软雅黑" pitchFamily="34" charset="-122"/>
                          <a:ea typeface="微软雅黑" pitchFamily="34" charset="-122"/>
                        </a:rPr>
                        <a:t>子网</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a:solidFill>
                            <a:schemeClr val="tx1"/>
                          </a:solidFill>
                          <a:latin typeface="微软雅黑" pitchFamily="34" charset="-122"/>
                          <a:ea typeface="微软雅黑" pitchFamily="34" charset="-122"/>
                        </a:rPr>
                        <a:t>192.168.1.0/24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a:solidFill>
                            <a:schemeClr val="tx1"/>
                          </a:solidFill>
                          <a:latin typeface="微软雅黑" pitchFamily="34" charset="-122"/>
                          <a:ea typeface="微软雅黑" pitchFamily="34" charset="-122"/>
                        </a:rPr>
                        <a:t>192.168.2.0/24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4946608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01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617092"/>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基于高层应用或服务的方法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4845"/>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根据高层应用或服务、或者它们的组合划分虚拟局域网。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更加灵活，但更加复杂。</a:t>
            </a:r>
            <a:endParaRPr lang="en-US" altLang="zh-CN" sz="2000" b="1" dirty="0">
              <a:latin typeface="微软雅黑" pitchFamily="34" charset="-122"/>
              <a:ea typeface="微软雅黑" pitchFamily="34" charset="-122"/>
            </a:endParaRPr>
          </a:p>
        </p:txBody>
      </p:sp>
      <p:grpSp>
        <p:nvGrpSpPr>
          <p:cNvPr id="4" name="组合 3"/>
          <p:cNvGrpSpPr/>
          <p:nvPr/>
        </p:nvGrpSpPr>
        <p:grpSpPr>
          <a:xfrm>
            <a:off x="5207038" y="1415897"/>
            <a:ext cx="3383948" cy="2240695"/>
            <a:chOff x="5207038" y="1415897"/>
            <a:chExt cx="3383948" cy="2240695"/>
          </a:xfrm>
        </p:grpSpPr>
        <p:sp>
          <p:nvSpPr>
            <p:cNvPr id="52" name="Line 4"/>
            <p:cNvSpPr>
              <a:spLocks noChangeShapeType="1"/>
            </p:cNvSpPr>
            <p:nvPr/>
          </p:nvSpPr>
          <p:spPr bwMode="auto">
            <a:xfrm flipH="1">
              <a:off x="6070726" y="2071347"/>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6950557" y="2061047"/>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566233" y="3348815"/>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49887" y="3319838"/>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387923" y="1415897"/>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7038" y="26849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415075" y="273644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FTP</a:t>
              </a:r>
            </a:p>
            <a:p>
              <a:pPr algn="ctr"/>
              <a:r>
                <a:rPr lang="zh-CN" altLang="en-US" sz="1400" b="1" dirty="0">
                  <a:latin typeface="微软雅黑" pitchFamily="34" charset="-122"/>
                  <a:ea typeface="微软雅黑" pitchFamily="34" charset="-122"/>
                </a:rPr>
                <a:t>文件传输服务</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0399" y="2669332"/>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359849" y="2728637"/>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TELNET</a:t>
              </a:r>
            </a:p>
            <a:p>
              <a:pPr algn="ctr"/>
              <a:r>
                <a:rPr lang="zh-CN" altLang="en-US" sz="1400" b="1" dirty="0">
                  <a:latin typeface="微软雅黑" pitchFamily="34" charset="-122"/>
                  <a:ea typeface="微软雅黑" pitchFamily="34" charset="-122"/>
                </a:rPr>
                <a:t>远程终端</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1282995454"/>
              </p:ext>
            </p:extLst>
          </p:nvPr>
        </p:nvGraphicFramePr>
        <p:xfrm>
          <a:off x="1461283" y="2377489"/>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400" b="1" dirty="0">
                          <a:solidFill>
                            <a:schemeClr val="tx1"/>
                          </a:solidFill>
                          <a:latin typeface="微软雅黑" pitchFamily="34" charset="-122"/>
                          <a:ea typeface="微软雅黑" pitchFamily="34" charset="-122"/>
                        </a:rPr>
                        <a:t>应用</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a:solidFill>
                            <a:schemeClr val="tx1"/>
                          </a:solidFill>
                          <a:latin typeface="微软雅黑" pitchFamily="34" charset="-122"/>
                          <a:ea typeface="微软雅黑" pitchFamily="34" charset="-122"/>
                        </a:rPr>
                        <a:t>FTP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a:solidFill>
                            <a:schemeClr val="tx1"/>
                          </a:solidFill>
                          <a:latin typeface="微软雅黑" pitchFamily="34" charset="-122"/>
                          <a:ea typeface="微软雅黑" pitchFamily="34" charset="-122"/>
                        </a:rPr>
                        <a:t>TELNET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410485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0138"/>
            <a:ext cx="8129015" cy="2939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34692"/>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482046" y="4034669"/>
            <a:ext cx="5837382" cy="584775"/>
          </a:xfrm>
          <a:prstGeom prst="rect">
            <a:avLst/>
          </a:prstGeom>
        </p:spPr>
        <p:txBody>
          <a:bodyPr wrap="square">
            <a:spAutoFit/>
          </a:bodyPr>
          <a:lstStyle/>
          <a:p>
            <a:pPr algn="ctr"/>
            <a:r>
              <a:rPr lang="zh-CN" altLang="en-US" sz="1600" b="1" dirty="0">
                <a:latin typeface="微软雅黑" pitchFamily="34" charset="-122"/>
                <a:ea typeface="微软雅黑" pitchFamily="34" charset="-122"/>
              </a:rPr>
              <a:t>标准以太网帧插入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字节的 </a:t>
            </a:r>
            <a:r>
              <a:rPr lang="en-US" altLang="zh-CN" sz="1600" b="1" dirty="0">
                <a:latin typeface="微软雅黑" pitchFamily="34" charset="-122"/>
                <a:ea typeface="微软雅黑" pitchFamily="34" charset="-122"/>
              </a:rPr>
              <a:t>VLAN </a:t>
            </a:r>
            <a:r>
              <a:rPr lang="zh-CN" altLang="en-US" sz="1600" b="1" dirty="0">
                <a:latin typeface="微软雅黑" pitchFamily="34" charset="-122"/>
                <a:ea typeface="微软雅黑" pitchFamily="34" charset="-122"/>
              </a:rPr>
              <a:t>标记后变成了 </a:t>
            </a:r>
            <a:r>
              <a:rPr lang="en-US" altLang="zh-CN" sz="1600" b="1" dirty="0">
                <a:latin typeface="微软雅黑" pitchFamily="34" charset="-122"/>
                <a:ea typeface="微软雅黑" pitchFamily="34" charset="-122"/>
              </a:rPr>
              <a:t>802.1Q </a:t>
            </a:r>
            <a:r>
              <a:rPr lang="zh-CN" altLang="en-US" sz="1600" b="1" dirty="0">
                <a:latin typeface="微软雅黑" pitchFamily="34" charset="-122"/>
                <a:ea typeface="微软雅黑" pitchFamily="34" charset="-122"/>
              </a:rPr>
              <a:t>帧（或</a:t>
            </a:r>
            <a:r>
              <a:rPr lang="zh-CN" altLang="en-US" sz="1600" b="1" dirty="0">
                <a:solidFill>
                  <a:srgbClr val="C00000"/>
                </a:solidFill>
                <a:latin typeface="微软雅黑" pitchFamily="34" charset="-122"/>
                <a:ea typeface="微软雅黑" pitchFamily="34" charset="-122"/>
              </a:rPr>
              <a:t>带标记</a:t>
            </a:r>
            <a:r>
              <a:rPr lang="zh-CN" altLang="en-US" sz="1600" b="1" dirty="0">
                <a:latin typeface="微软雅黑" pitchFamily="34" charset="-122"/>
                <a:ea typeface="微软雅黑" pitchFamily="34" charset="-122"/>
              </a:rPr>
              <a:t>的以太网帧）</a:t>
            </a:r>
          </a:p>
        </p:txBody>
      </p:sp>
      <p:grpSp>
        <p:nvGrpSpPr>
          <p:cNvPr id="32" name="组合 31"/>
          <p:cNvGrpSpPr/>
          <p:nvPr/>
        </p:nvGrpSpPr>
        <p:grpSpPr>
          <a:xfrm>
            <a:off x="1482046" y="1218689"/>
            <a:ext cx="6636717" cy="2614752"/>
            <a:chOff x="317356" y="1097692"/>
            <a:chExt cx="10724625"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a:latin typeface="微软雅黑" pitchFamily="34" charset="-122"/>
                      <a:ea typeface="微软雅黑" pitchFamily="34" charset="-122"/>
                    </a:rPr>
                    <a:t>以太网</a:t>
                  </a:r>
                  <a:endParaRPr kumimoji="1" lang="en-US" altLang="zh-CN" sz="1100" b="1" dirty="0">
                    <a:latin typeface="微软雅黑" pitchFamily="34" charset="-122"/>
                    <a:ea typeface="微软雅黑" pitchFamily="34" charset="-122"/>
                  </a:endParaRPr>
                </a:p>
                <a:p>
                  <a:pPr algn="ctr" defTabSz="762000">
                    <a:lnSpc>
                      <a:spcPct val="80000"/>
                    </a:lnSpc>
                  </a:pPr>
                  <a:r>
                    <a:rPr kumimoji="1" lang="en-US" altLang="zh-CN" sz="1100" b="1" dirty="0">
                      <a:latin typeface="微软雅黑" pitchFamily="34" charset="-122"/>
                      <a:ea typeface="微软雅黑" pitchFamily="34" charset="-122"/>
                    </a:rPr>
                    <a:t>MAC</a:t>
                  </a:r>
                  <a:r>
                    <a:rPr kumimoji="1" lang="zh-CN" altLang="en-US" sz="1100" b="1" dirty="0">
                      <a:latin typeface="微软雅黑" pitchFamily="34" charset="-122"/>
                      <a:ea typeface="微软雅黑" pitchFamily="34" charset="-122"/>
                    </a:rPr>
                    <a:t>帧</a:t>
                  </a: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3"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a:solidFill>
                        <a:srgbClr val="C00000"/>
                      </a:solidFill>
                      <a:latin typeface="微软雅黑" pitchFamily="34" charset="-122"/>
                      <a:ea typeface="微软雅黑" pitchFamily="34" charset="-122"/>
                    </a:rPr>
                    <a:t>VLAN </a:t>
                  </a:r>
                  <a:r>
                    <a:rPr lang="zh-CN" altLang="zh-CN" sz="1200" b="1" dirty="0">
                      <a:solidFill>
                        <a:srgbClr val="C00000"/>
                      </a:solidFill>
                      <a:latin typeface="微软雅黑" pitchFamily="34" charset="-122"/>
                      <a:ea typeface="微软雅黑" pitchFamily="34" charset="-122"/>
                    </a:rPr>
                    <a:t>标识符</a:t>
                  </a:r>
                  <a:r>
                    <a:rPr lang="en-US" altLang="zh-CN" sz="1200" b="1" dirty="0">
                      <a:solidFill>
                        <a:srgbClr val="C00000"/>
                      </a:solidFill>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12 </a:t>
                  </a:r>
                  <a:r>
                    <a:rPr kumimoji="1" lang="zh-CN" altLang="en-US" sz="1200" b="1" dirty="0">
                      <a:latin typeface="微软雅黑" pitchFamily="34" charset="-122"/>
                      <a:ea typeface="微软雅黑" pitchFamily="34" charset="-122"/>
                    </a:rPr>
                    <a:t>位</a:t>
                  </a:r>
                  <a:r>
                    <a:rPr kumimoji="1" lang="en-US" altLang="zh-CN" sz="1200" b="1" dirty="0">
                      <a:latin typeface="微软雅黑" pitchFamily="34" charset="-122"/>
                      <a:ea typeface="微软雅黑" pitchFamily="34" charset="-122"/>
                    </a:rPr>
                    <a:t> </a:t>
                  </a:r>
                </a:p>
                <a:p>
                  <a:pPr algn="ctr" defTabSz="762000"/>
                  <a:r>
                    <a:rPr kumimoji="1" lang="en-US" altLang="zh-CN" sz="1200" b="1" dirty="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最多允许 </a:t>
                  </a:r>
                  <a:r>
                    <a:rPr kumimoji="1" lang="en-US" altLang="zh-CN" sz="1200" b="1" dirty="0">
                      <a:latin typeface="微软雅黑" pitchFamily="34" charset="-122"/>
                      <a:ea typeface="微软雅黑" pitchFamily="34" charset="-122"/>
                    </a:rPr>
                    <a:t>4096 </a:t>
                  </a:r>
                  <a:r>
                    <a:rPr kumimoji="1" lang="zh-CN" altLang="en-US" sz="1200" b="1" dirty="0">
                      <a:latin typeface="微软雅黑" pitchFamily="34" charset="-122"/>
                      <a:ea typeface="微软雅黑" pitchFamily="34" charset="-122"/>
                    </a:rPr>
                    <a:t>个 </a:t>
                  </a:r>
                  <a:r>
                    <a:rPr kumimoji="1" lang="en-US" altLang="zh-CN" sz="1200" b="1" dirty="0">
                      <a:latin typeface="微软雅黑" pitchFamily="34" charset="-122"/>
                      <a:ea typeface="微软雅黑" pitchFamily="34" charset="-122"/>
                    </a:rPr>
                    <a:t>VLAN)</a:t>
                  </a: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6" name="Rectangle 18"/>
                <p:cNvSpPr>
                  <a:spLocks noChangeArrowheads="1"/>
                </p:cNvSpPr>
                <p:nvPr/>
              </p:nvSpPr>
              <p:spPr bwMode="auto">
                <a:xfrm>
                  <a:off x="2460073" y="4388461"/>
                  <a:ext cx="2375794"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a:latin typeface="微软雅黑" pitchFamily="34" charset="-122"/>
                      <a:ea typeface="微软雅黑" pitchFamily="34" charset="-122"/>
                    </a:rPr>
                    <a:t>用户优先级 </a:t>
                  </a:r>
                  <a:r>
                    <a:rPr kumimoji="1" lang="en-US" altLang="zh-CN" sz="1200" b="1" dirty="0">
                      <a:latin typeface="微软雅黑" pitchFamily="34" charset="-122"/>
                      <a:ea typeface="微软雅黑" pitchFamily="34" charset="-122"/>
                    </a:rPr>
                    <a:t>3 </a:t>
                  </a:r>
                  <a:r>
                    <a:rPr kumimoji="1" lang="zh-CN" altLang="en-US" sz="1200" b="1" dirty="0">
                      <a:latin typeface="微软雅黑" pitchFamily="34" charset="-122"/>
                      <a:ea typeface="微软雅黑" pitchFamily="34" charset="-122"/>
                    </a:rPr>
                    <a:t>位</a:t>
                  </a:r>
                  <a:endParaRPr kumimoji="1" lang="en-US" altLang="zh-CN" sz="1200" b="1" dirty="0">
                    <a:latin typeface="微软雅黑" pitchFamily="34" charset="-122"/>
                    <a:ea typeface="微软雅黑"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itchFamily="34" charset="-122"/>
                      <a:ea typeface="微软雅黑" pitchFamily="34" charset="-122"/>
                    </a:rPr>
                    <a:t>规范格式指示符</a:t>
                  </a:r>
                  <a:r>
                    <a:rPr kumimoji="1" lang="en-US" altLang="zh-CN" sz="1200" b="1" dirty="0">
                      <a:latin typeface="微软雅黑" pitchFamily="34" charset="-122"/>
                      <a:ea typeface="微软雅黑" pitchFamily="34" charset="-122"/>
                    </a:rPr>
                    <a:t>( CFI ) 1 </a:t>
                  </a:r>
                  <a:r>
                    <a:rPr kumimoji="1" lang="zh-CN" altLang="en-US" sz="1200" b="1" dirty="0">
                      <a:latin typeface="微软雅黑" pitchFamily="34" charset="-122"/>
                      <a:ea typeface="微软雅黑" pitchFamily="34" charset="-122"/>
                    </a:rPr>
                    <a:t>位</a:t>
                  </a:r>
                  <a:r>
                    <a:rPr kumimoji="1" lang="en-US" altLang="zh-CN" sz="1200" b="1" dirty="0">
                      <a:latin typeface="微软雅黑" pitchFamily="34" charset="-122"/>
                      <a:ea typeface="微软雅黑" pitchFamily="34" charset="-122"/>
                    </a:rPr>
                    <a:t> </a:t>
                  </a: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headEnd/>
                    <a:tailEnd/>
                  </a:ln>
                  <a:effectLst/>
                </p:spPr>
                <p:txBody>
                  <a:bodyPr wrap="none" anchor="ctr"/>
                  <a:lstStyle/>
                  <a:p>
                    <a:endParaRPr lang="zh-CN" altLang="en-US" sz="1200">
                      <a:latin typeface="微软雅黑" pitchFamily="34" charset="-122"/>
                      <a:ea typeface="微软雅黑"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802.1Q </a:t>
                    </a:r>
                    <a:r>
                      <a:rPr lang="zh-CN" altLang="en-US" sz="1200" b="1" dirty="0">
                        <a:latin typeface="微软雅黑" pitchFamily="34" charset="-122"/>
                        <a:ea typeface="微软雅黑" pitchFamily="34" charset="-122"/>
                      </a:rPr>
                      <a:t>标记类型</a:t>
                    </a:r>
                    <a:endParaRPr lang="en-US" altLang="zh-CN" sz="1200" b="1" dirty="0">
                      <a:latin typeface="微软雅黑" pitchFamily="34" charset="-122"/>
                      <a:ea typeface="微软雅黑"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0X8100</a:t>
                    </a:r>
                  </a:p>
                  <a:p>
                    <a:pPr algn="ctr"/>
                    <a:r>
                      <a:rPr kumimoji="1" lang="en-US" altLang="zh-CN" sz="900" b="1" dirty="0">
                        <a:latin typeface="微软雅黑" pitchFamily="34" charset="-122"/>
                        <a:ea typeface="微软雅黑" pitchFamily="34" charset="-122"/>
                      </a:rPr>
                      <a:t>(1 0 0 0 0 0 0 1  0 0 0 0 0 0 0 0)</a:t>
                    </a:r>
                    <a:endParaRPr lang="en-US" altLang="zh-CN" sz="900" b="1" dirty="0">
                      <a:latin typeface="微软雅黑" pitchFamily="34" charset="-122"/>
                      <a:ea typeface="微软雅黑"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PRI</a:t>
                    </a: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VLAN ID</a:t>
                    </a: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TCI (</a:t>
                    </a:r>
                    <a:r>
                      <a:rPr lang="zh-CN" altLang="en-US" sz="1200" b="1" dirty="0">
                        <a:latin typeface="微软雅黑" pitchFamily="34" charset="-122"/>
                        <a:ea typeface="微软雅黑" pitchFamily="34" charset="-122"/>
                      </a:rPr>
                      <a:t>标记控制信息</a:t>
                    </a:r>
                    <a:r>
                      <a:rPr lang="en-US" altLang="zh-CN" sz="1200" b="1" dirty="0">
                        <a:latin typeface="微软雅黑" pitchFamily="34" charset="-122"/>
                        <a:ea typeface="微软雅黑" pitchFamily="34" charset="-122"/>
                      </a:rPr>
                      <a:t>)</a:t>
                    </a:r>
                  </a:p>
                </p:txBody>
              </p:sp>
            </p:grpSp>
            <p:sp>
              <p:nvSpPr>
                <p:cNvPr id="107" name="Line 20"/>
                <p:cNvSpPr>
                  <a:spLocks noChangeShapeType="1"/>
                </p:cNvSpPr>
                <p:nvPr/>
              </p:nvSpPr>
              <p:spPr bwMode="auto">
                <a:xfrm flipV="1">
                  <a:off x="5118066" y="4084189"/>
                  <a:ext cx="318774" cy="747745"/>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120" name="矩形 119"/>
            <p:cNvSpPr/>
            <p:nvPr/>
          </p:nvSpPr>
          <p:spPr>
            <a:xfrm>
              <a:off x="7776862" y="2943466"/>
              <a:ext cx="3265119" cy="1392588"/>
            </a:xfrm>
            <a:prstGeom prst="rect">
              <a:avLst/>
            </a:prstGeom>
            <a:solidFill>
              <a:schemeClr val="bg1"/>
            </a:solidFill>
          </p:spPr>
          <p:txBody>
            <a:bodyPr wrap="square">
              <a:spAutoFit/>
            </a:bodyPr>
            <a:lstStyle/>
            <a:p>
              <a:pPr>
                <a:lnSpc>
                  <a:spcPts val="2000"/>
                </a:lnSpc>
              </a:pPr>
              <a:r>
                <a:rPr lang="zh-CN" altLang="zh-CN" sz="1200" b="1" dirty="0">
                  <a:latin typeface="微软雅黑" pitchFamily="34" charset="-122"/>
                  <a:ea typeface="微软雅黑" pitchFamily="34" charset="-122"/>
                </a:rPr>
                <a:t>以太网</a:t>
              </a:r>
              <a:r>
                <a:rPr lang="en-US" altLang="zh-CN" sz="1200" b="1" dirty="0">
                  <a:latin typeface="微软雅黑" pitchFamily="34" charset="-122"/>
                  <a:ea typeface="微软雅黑" pitchFamily="34" charset="-122"/>
                </a:rPr>
                <a:t> MAC </a:t>
              </a:r>
              <a:r>
                <a:rPr lang="zh-CN" altLang="en-US" sz="1200" b="1" dirty="0">
                  <a:latin typeface="微软雅黑" pitchFamily="34" charset="-122"/>
                  <a:ea typeface="微软雅黑" pitchFamily="34" charset="-122"/>
                </a:rPr>
                <a:t>帧</a:t>
              </a:r>
              <a:r>
                <a:rPr lang="zh-CN" altLang="zh-CN" sz="1200" b="1" dirty="0">
                  <a:latin typeface="微软雅黑" pitchFamily="34" charset="-122"/>
                  <a:ea typeface="微软雅黑" pitchFamily="34" charset="-122"/>
                </a:rPr>
                <a:t>的最大帧长从原来的</a:t>
              </a:r>
              <a:r>
                <a:rPr lang="en-US" altLang="zh-CN" sz="1200" b="1" dirty="0">
                  <a:latin typeface="微软雅黑" pitchFamily="34" charset="-122"/>
                  <a:ea typeface="微软雅黑" pitchFamily="34" charset="-122"/>
                </a:rPr>
                <a:t> 1518 </a:t>
              </a:r>
              <a:r>
                <a:rPr lang="zh-CN" altLang="zh-CN" sz="1200" b="1" dirty="0">
                  <a:latin typeface="微软雅黑" pitchFamily="34" charset="-122"/>
                  <a:ea typeface="微软雅黑" pitchFamily="34" charset="-122"/>
                </a:rPr>
                <a:t>字节变为</a:t>
              </a:r>
              <a:r>
                <a:rPr lang="en-US" altLang="zh-CN" sz="1200" b="1" dirty="0">
                  <a:latin typeface="微软雅黑" pitchFamily="34" charset="-122"/>
                  <a:ea typeface="微软雅黑" pitchFamily="34" charset="-122"/>
                </a:rPr>
                <a:t> 1522 </a:t>
              </a:r>
              <a:r>
                <a:rPr lang="zh-CN" altLang="zh-CN" sz="1200" b="1" dirty="0">
                  <a:latin typeface="微软雅黑" pitchFamily="34" charset="-122"/>
                  <a:ea typeface="微软雅黑" pitchFamily="34" charset="-122"/>
                </a:rPr>
                <a:t>字节</a:t>
              </a:r>
              <a:r>
                <a:rPr lang="zh-CN" altLang="en-US" sz="1200" b="1" dirty="0">
                  <a:latin typeface="微软雅黑" pitchFamily="34" charset="-122"/>
                  <a:ea typeface="微软雅黑" pitchFamily="34" charset="-122"/>
                </a:rPr>
                <a:t>。</a:t>
              </a:r>
            </a:p>
          </p:txBody>
        </p:sp>
      </p:grpSp>
      <p:sp>
        <p:nvSpPr>
          <p:cNvPr id="48"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838404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45789"/>
            <a:ext cx="8129015" cy="339690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135224" y="33955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a:latin typeface="微软雅黑" pitchFamily="34" charset="-122"/>
                  <a:ea typeface="微软雅黑" pitchFamily="34" charset="-122"/>
                </a:rPr>
                <a:t>带标记的以太网</a:t>
              </a:r>
              <a:endParaRPr kumimoji="1" lang="en-US" altLang="zh-CN" sz="1100" b="1" dirty="0">
                <a:latin typeface="微软雅黑" pitchFamily="34" charset="-122"/>
                <a:ea typeface="微软雅黑" pitchFamily="34" charset="-122"/>
              </a:endParaRPr>
            </a:p>
            <a:p>
              <a:pPr algn="ctr" defTabSz="762000"/>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71"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
        <p:nvSpPr>
          <p:cNvPr id="6" name="上箭头 5"/>
          <p:cNvSpPr/>
          <p:nvPr/>
        </p:nvSpPr>
        <p:spPr>
          <a:xfrm flipV="1">
            <a:off x="4374423" y="308222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66284" y="1119934"/>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a:latin typeface="微软雅黑" pitchFamily="34" charset="-122"/>
                  <a:ea typeface="微软雅黑" pitchFamily="34" charset="-122"/>
                </a:rPr>
                <a:t>以太网</a:t>
              </a:r>
              <a:endParaRPr kumimoji="1" lang="en-US" altLang="zh-CN" sz="1100" b="1" dirty="0">
                <a:latin typeface="微软雅黑" pitchFamily="34" charset="-122"/>
                <a:ea typeface="微软雅黑" pitchFamily="34" charset="-122"/>
              </a:endParaRPr>
            </a:p>
            <a:p>
              <a:pPr algn="ctr" defTabSz="762000"/>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a:solidFill>
                      <a:srgbClr val="0000CC"/>
                    </a:solidFill>
                    <a:latin typeface="微软雅黑" pitchFamily="34" charset="-122"/>
                    <a:ea typeface="微软雅黑" pitchFamily="34" charset="-122"/>
                  </a:rPr>
                  <a:t>标准的以太网帧</a:t>
                </a:r>
              </a:p>
            </p:txBody>
          </p:sp>
        </p:grpSp>
      </p:grpSp>
      <p:sp>
        <p:nvSpPr>
          <p:cNvPr id="175" name="上箭头 174"/>
          <p:cNvSpPr/>
          <p:nvPr/>
        </p:nvSpPr>
        <p:spPr>
          <a:xfrm>
            <a:off x="2115076" y="2066456"/>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630787" y="2328047"/>
            <a:ext cx="5624384" cy="762787"/>
            <a:chOff x="1630787" y="2328047"/>
            <a:chExt cx="5624384" cy="762787"/>
          </a:xfrm>
        </p:grpSpPr>
        <p:grpSp>
          <p:nvGrpSpPr>
            <p:cNvPr id="168" name="组合 167"/>
            <p:cNvGrpSpPr/>
            <p:nvPr/>
          </p:nvGrpSpPr>
          <p:grpSpPr>
            <a:xfrm>
              <a:off x="1726653" y="2328047"/>
              <a:ext cx="934439" cy="269169"/>
              <a:chOff x="3983552" y="1463022"/>
              <a:chExt cx="934439" cy="269169"/>
            </a:xfrm>
          </p:grpSpPr>
          <p:sp>
            <p:nvSpPr>
              <p:cNvPr id="169" name="矩形 168"/>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3996394" y="2821665"/>
              <a:ext cx="917277" cy="269169"/>
              <a:chOff x="3951285" y="1463022"/>
              <a:chExt cx="917277" cy="269169"/>
            </a:xfrm>
          </p:grpSpPr>
          <p:sp>
            <p:nvSpPr>
              <p:cNvPr id="172" name="矩形 171"/>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3951285" y="1463022"/>
                <a:ext cx="255504" cy="2691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1630787"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707136" y="2753420"/>
              <a:ext cx="1438297" cy="0"/>
            </a:xfrm>
            <a:prstGeom prst="straightConnector1">
              <a:avLst/>
            </a:prstGeom>
            <a:ln w="38100">
              <a:solidFill>
                <a:srgbClr val="C0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6243194" y="2328047"/>
              <a:ext cx="934439" cy="269169"/>
              <a:chOff x="3983552" y="1463022"/>
              <a:chExt cx="934439" cy="269169"/>
            </a:xfrm>
          </p:grpSpPr>
          <p:sp>
            <p:nvSpPr>
              <p:cNvPr id="114" name="矩形 113"/>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箭头连接符 115"/>
            <p:cNvCxnSpPr/>
            <p:nvPr/>
          </p:nvCxnSpPr>
          <p:spPr>
            <a:xfrm>
              <a:off x="6147328"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36737" y="2104545"/>
            <a:ext cx="7020648" cy="857904"/>
            <a:chOff x="936737" y="2104545"/>
            <a:chExt cx="7020648" cy="857904"/>
          </a:xfrm>
        </p:grpSpPr>
        <p:sp>
          <p:nvSpPr>
            <p:cNvPr id="75" name="Line 53"/>
            <p:cNvSpPr>
              <a:spLocks noChangeShapeType="1"/>
            </p:cNvSpPr>
            <p:nvPr/>
          </p:nvSpPr>
          <p:spPr bwMode="auto">
            <a:xfrm flipH="1" flipV="1">
              <a:off x="1271150"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944"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3354352" y="2651355"/>
              <a:ext cx="22772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2656928" y="2104545"/>
              <a:ext cx="1235755"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交换机 </a:t>
              </a:r>
              <a:r>
                <a:rPr lang="en-US" altLang="zh-CN" sz="1200" b="1" dirty="0">
                  <a:latin typeface="微软雅黑" pitchFamily="34" charset="-122"/>
                  <a:ea typeface="微软雅黑" pitchFamily="34" charset="-122"/>
                </a:rPr>
                <a:t>#1</a:t>
              </a:r>
              <a:endParaRPr lang="zh-CN" altLang="en-US" sz="1200" b="1" dirty="0">
                <a:latin typeface="微软雅黑" pitchFamily="34" charset="-122"/>
                <a:ea typeface="微软雅黑" pitchFamily="34" charset="-122"/>
              </a:endParaRPr>
            </a:p>
          </p:txBody>
        </p:sp>
        <p:sp>
          <p:nvSpPr>
            <p:cNvPr id="121" name="矩形 120"/>
            <p:cNvSpPr/>
            <p:nvPr/>
          </p:nvSpPr>
          <p:spPr>
            <a:xfrm>
              <a:off x="5134053" y="2104545"/>
              <a:ext cx="1120744"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交换机 </a:t>
              </a:r>
              <a:r>
                <a:rPr lang="en-US" altLang="zh-CN" sz="1200" b="1" dirty="0">
                  <a:latin typeface="微软雅黑" pitchFamily="34" charset="-122"/>
                  <a:ea typeface="微软雅黑" pitchFamily="34" charset="-122"/>
                </a:rPr>
                <a:t>#2</a:t>
              </a:r>
              <a:endParaRPr lang="zh-CN" altLang="en-US" sz="1200" b="1" dirty="0">
                <a:latin typeface="微软雅黑" pitchFamily="34" charset="-122"/>
                <a:ea typeface="微软雅黑" pitchFamily="34" charset="-122"/>
              </a:endParaRPr>
            </a:p>
          </p:txBody>
        </p:sp>
        <p:sp>
          <p:nvSpPr>
            <p:cNvPr id="70" name="矩形 69"/>
            <p:cNvSpPr/>
            <p:nvPr/>
          </p:nvSpPr>
          <p:spPr>
            <a:xfrm>
              <a:off x="936737"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grpSp>
          <p:nvGrpSpPr>
            <p:cNvPr id="74" name="组合 73"/>
            <p:cNvGrpSpPr/>
            <p:nvPr/>
          </p:nvGrpSpPr>
          <p:grpSpPr>
            <a:xfrm>
              <a:off x="2897478" y="2384408"/>
              <a:ext cx="702995" cy="578041"/>
              <a:chOff x="7065949" y="3613937"/>
              <a:chExt cx="630195" cy="561943"/>
            </a:xfrm>
          </p:grpSpPr>
          <p:sp>
            <p:nvSpPr>
              <p:cNvPr id="76" name="矩形 7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8" name="右箭头 7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右箭头 9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矩形 111"/>
            <p:cNvSpPr/>
            <p:nvPr/>
          </p:nvSpPr>
          <p:spPr>
            <a:xfrm>
              <a:off x="7254383"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sp>
          <p:nvSpPr>
            <p:cNvPr id="117" name="Line 53"/>
            <p:cNvSpPr>
              <a:spLocks noChangeShapeType="1"/>
            </p:cNvSpPr>
            <p:nvPr/>
          </p:nvSpPr>
          <p:spPr bwMode="auto">
            <a:xfrm flipH="1" flipV="1">
              <a:off x="5651052"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94" name="组合 93"/>
            <p:cNvGrpSpPr/>
            <p:nvPr/>
          </p:nvGrpSpPr>
          <p:grpSpPr>
            <a:xfrm>
              <a:off x="5308636" y="2384408"/>
              <a:ext cx="702995" cy="578041"/>
              <a:chOff x="7065949" y="3613937"/>
              <a:chExt cx="630195" cy="561943"/>
            </a:xfrm>
          </p:grpSpPr>
          <p:sp>
            <p:nvSpPr>
              <p:cNvPr id="96" name="矩形 9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7" name="右箭头 96"/>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右箭头 10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箭头 10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右箭头 10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5590"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785340" y="2154056"/>
              <a:ext cx="1348713" cy="523220"/>
            </a:xfrm>
            <a:prstGeom prst="rect">
              <a:avLst/>
            </a:prstGeom>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汇聚链路 </a:t>
              </a:r>
              <a:endParaRPr lang="en-US" altLang="zh-CN" sz="1400" b="1" dirty="0">
                <a:solidFill>
                  <a:srgbClr val="C00000"/>
                </a:solidFill>
                <a:latin typeface="微软雅黑" panose="020B0503020204020204" pitchFamily="34" charset="-122"/>
                <a:ea typeface="微软雅黑" panose="020B0503020204020204" pitchFamily="34" charset="-122"/>
              </a:endParaRPr>
            </a:p>
            <a:p>
              <a:pPr algn="ctr"/>
              <a:r>
                <a:rPr lang="en-US" altLang="zh-CN" sz="1400" b="1" dirty="0">
                  <a:solidFill>
                    <a:srgbClr val="C00000"/>
                  </a:solidFill>
                  <a:latin typeface="微软雅黑" panose="020B0503020204020204" pitchFamily="34" charset="-122"/>
                  <a:ea typeface="微软雅黑" panose="020B0503020204020204" pitchFamily="34" charset="-122"/>
                </a:rPr>
                <a:t>(trunk link)</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91044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wipe(down)">
                                      <p:cBhvr>
                                        <p:cTn id="12" dur="1000"/>
                                        <p:tgtEl>
                                          <p:spTgt spid="17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1000"/>
                                        <p:tgtEl>
                                          <p:spTgt spid="6"/>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515012"/>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9" name="Rectangle 9"/>
          <p:cNvSpPr>
            <a:spLocks noChangeArrowheads="1"/>
          </p:cNvSpPr>
          <p:nvPr/>
        </p:nvSpPr>
        <p:spPr bwMode="auto">
          <a:xfrm>
            <a:off x="2629135" y="130470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0" name="Rectangle 10"/>
          <p:cNvSpPr>
            <a:spLocks noChangeArrowheads="1"/>
          </p:cNvSpPr>
          <p:nvPr/>
        </p:nvSpPr>
        <p:spPr bwMode="auto">
          <a:xfrm>
            <a:off x="2629135" y="191113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1" name="Rectangle 27"/>
          <p:cNvSpPr>
            <a:spLocks noChangeArrowheads="1"/>
          </p:cNvSpPr>
          <p:nvPr/>
        </p:nvSpPr>
        <p:spPr bwMode="auto">
          <a:xfrm>
            <a:off x="639730" y="130470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42" name="Rectangle 29"/>
          <p:cNvSpPr>
            <a:spLocks noChangeArrowheads="1"/>
          </p:cNvSpPr>
          <p:nvPr/>
        </p:nvSpPr>
        <p:spPr bwMode="auto">
          <a:xfrm>
            <a:off x="648619" y="1399640"/>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3.5</a:t>
            </a:r>
          </a:p>
          <a:p>
            <a:pPr eaLnBrk="0" hangingPunct="0"/>
            <a:r>
              <a:rPr lang="zh-CN" altLang="en-US" sz="2000" b="1" dirty="0">
                <a:solidFill>
                  <a:schemeClr val="bg1"/>
                </a:solidFill>
                <a:latin typeface="微软雅黑" pitchFamily="34" charset="-122"/>
                <a:ea typeface="微软雅黑" pitchFamily="34" charset="-122"/>
              </a:rPr>
              <a:t>高速以太网</a:t>
            </a:r>
            <a:endParaRPr lang="zh-CN" altLang="fr-FR" sz="2000" b="1" dirty="0">
              <a:solidFill>
                <a:schemeClr val="bg1"/>
              </a:solidFill>
              <a:latin typeface="微软雅黑" pitchFamily="34" charset="-122"/>
              <a:ea typeface="微软雅黑" pitchFamily="34" charset="-122"/>
            </a:endParaRPr>
          </a:p>
        </p:txBody>
      </p:sp>
      <p:sp>
        <p:nvSpPr>
          <p:cNvPr id="45" name="Rectangle 10"/>
          <p:cNvSpPr>
            <a:spLocks noChangeArrowheads="1"/>
          </p:cNvSpPr>
          <p:nvPr/>
        </p:nvSpPr>
        <p:spPr bwMode="auto">
          <a:xfrm>
            <a:off x="2629135" y="3123727"/>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3" name="Line 16"/>
          <p:cNvSpPr>
            <a:spLocks noChangeShapeType="1"/>
          </p:cNvSpPr>
          <p:nvPr/>
        </p:nvSpPr>
        <p:spPr bwMode="auto">
          <a:xfrm>
            <a:off x="3637198" y="1233270"/>
            <a:ext cx="0" cy="234702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050708"/>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3.5.1                                    100BASE-T </a:t>
            </a:r>
            <a:r>
              <a:rPr lang="zh-CN" altLang="en-US" sz="2000" b="1" dirty="0">
                <a:solidFill>
                  <a:schemeClr val="bg1"/>
                </a:solidFill>
                <a:latin typeface="微软雅黑" pitchFamily="34" charset="-122"/>
                <a:ea typeface="微软雅黑" pitchFamily="34" charset="-122"/>
              </a:rPr>
              <a:t>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3.5.2                                             </a:t>
            </a:r>
            <a:r>
              <a:rPr lang="zh-CN" altLang="en-US" sz="2000" b="1" dirty="0">
                <a:solidFill>
                  <a:schemeClr val="bg1"/>
                </a:solidFill>
                <a:latin typeface="微软雅黑" pitchFamily="34" charset="-122"/>
                <a:ea typeface="微软雅黑" pitchFamily="34" charset="-122"/>
              </a:rPr>
              <a:t>吉比特以太网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3.5.3    10 </a:t>
            </a:r>
            <a:r>
              <a:rPr lang="zh-CN" altLang="en-US" sz="2000" b="1" dirty="0">
                <a:solidFill>
                  <a:schemeClr val="bg1"/>
                </a:solidFill>
                <a:latin typeface="微软雅黑" pitchFamily="34" charset="-122"/>
                <a:ea typeface="微软雅黑" pitchFamily="34" charset="-122"/>
              </a:rPr>
              <a:t>吉比特以太网 </a:t>
            </a:r>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和更快的以太网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3.5.4                             </a:t>
            </a:r>
            <a:r>
              <a:rPr lang="zh-CN" altLang="en-US" sz="2000" b="1" dirty="0">
                <a:solidFill>
                  <a:schemeClr val="bg1"/>
                </a:solidFill>
                <a:latin typeface="微软雅黑" pitchFamily="34" charset="-122"/>
                <a:ea typeface="微软雅黑" pitchFamily="34" charset="-122"/>
              </a:rPr>
              <a:t>使用以太网进行宽带接入</a:t>
            </a:r>
          </a:p>
        </p:txBody>
      </p:sp>
    </p:spTree>
    <p:extLst>
      <p:ext uri="{BB962C8B-B14F-4D97-AF65-F5344CB8AC3E}">
        <p14:creationId xmlns:p14="http://schemas.microsoft.com/office/powerpoint/2010/main" val="7022804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64603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8" name="Rectangle 6"/>
          <p:cNvSpPr>
            <a:spLocks noChangeArrowheads="1"/>
          </p:cNvSpPr>
          <p:nvPr/>
        </p:nvSpPr>
        <p:spPr bwMode="auto">
          <a:xfrm>
            <a:off x="2651699" y="603767"/>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3.5.1  100BASE-T </a:t>
            </a:r>
            <a:r>
              <a:rPr lang="zh-CN" altLang="en-US" sz="2400" b="1" dirty="0">
                <a:solidFill>
                  <a:schemeClr val="bg1"/>
                </a:solidFill>
                <a:latin typeface="微软雅黑" pitchFamily="34" charset="-122"/>
                <a:ea typeface="微软雅黑" pitchFamily="34" charset="-122"/>
              </a:rPr>
              <a:t>以太网</a:t>
            </a:r>
          </a:p>
        </p:txBody>
      </p:sp>
      <p:sp>
        <p:nvSpPr>
          <p:cNvPr id="49" name="Rectangle 8"/>
          <p:cNvSpPr>
            <a:spLocks noChangeArrowheads="1"/>
          </p:cNvSpPr>
          <p:nvPr/>
        </p:nvSpPr>
        <p:spPr bwMode="auto">
          <a:xfrm>
            <a:off x="502919" y="1040013"/>
            <a:ext cx="82296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快速以太网 </a:t>
            </a:r>
            <a:r>
              <a:rPr lang="en-US" altLang="zh-CN" sz="2000" b="1" dirty="0">
                <a:latin typeface="微软雅黑" pitchFamily="34" charset="-122"/>
                <a:ea typeface="微软雅黑" pitchFamily="34" charset="-122"/>
              </a:rPr>
              <a:t>(Fast Ethernet)</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在双绞线上传送 </a:t>
            </a:r>
            <a:r>
              <a:rPr lang="en-US" altLang="zh-CN" sz="2000" b="1" dirty="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基带信号的星形拓扑以太网。</a:t>
            </a:r>
            <a:endParaRPr lang="en-US" altLang="zh-CN"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仍使用 </a:t>
            </a:r>
            <a:r>
              <a:rPr lang="en-US" altLang="zh-CN" sz="2000" b="1" dirty="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endParaRPr lang="en-US" altLang="zh-CN"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1995 </a:t>
            </a:r>
            <a:r>
              <a:rPr lang="zh-CN" altLang="en-US" sz="2000" b="1" dirty="0">
                <a:latin typeface="微软雅黑" pitchFamily="34" charset="-122"/>
                <a:ea typeface="微软雅黑" pitchFamily="34" charset="-122"/>
              </a:rPr>
              <a:t>定为正式标准：</a:t>
            </a:r>
            <a:r>
              <a:rPr lang="en-US" altLang="zh-CN" sz="2000" b="1" dirty="0">
                <a:latin typeface="微软雅黑" pitchFamily="34" charset="-122"/>
                <a:ea typeface="微软雅黑" pitchFamily="34" charset="-122"/>
              </a:rPr>
              <a:t>IEEE 802.3u</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5414605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00315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方式下工作而无冲突发生。</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在全双工方式下工作时，</a:t>
            </a:r>
            <a:r>
              <a:rPr lang="zh-CN" altLang="en-US" sz="2000" b="1" dirty="0">
                <a:solidFill>
                  <a:srgbClr val="0000FF"/>
                </a:solidFill>
                <a:latin typeface="微软雅黑" pitchFamily="34" charset="-122"/>
                <a:ea typeface="微软雅黑" pitchFamily="34" charset="-122"/>
              </a:rPr>
              <a:t>不使用 </a:t>
            </a:r>
            <a:r>
              <a:rPr lang="en-US" altLang="zh-CN" sz="2000" b="1" dirty="0">
                <a:solidFill>
                  <a:srgbClr val="0000FF"/>
                </a:solidFill>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IEEE 802.3 </a:t>
            </a:r>
            <a:r>
              <a:rPr lang="zh-CN" altLang="en-US" sz="2000" b="1" dirty="0">
                <a:solidFill>
                  <a:srgbClr val="0000FF"/>
                </a:solidFill>
                <a:latin typeface="微软雅黑" pitchFamily="34" charset="-122"/>
                <a:ea typeface="微软雅黑" pitchFamily="34" charset="-122"/>
              </a:rPr>
              <a:t>协议规定的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帧格式。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保持最短帧长不变，但将一个网段的最大电缆长度</a:t>
            </a:r>
            <a:r>
              <a:rPr lang="zh-CN" altLang="en-US" sz="2000" b="1" dirty="0">
                <a:solidFill>
                  <a:srgbClr val="0000FF"/>
                </a:solidFill>
                <a:latin typeface="微软雅黑" pitchFamily="34" charset="-122"/>
                <a:ea typeface="微软雅黑" pitchFamily="34" charset="-122"/>
              </a:rPr>
              <a:t>减小到 </a:t>
            </a:r>
            <a:r>
              <a:rPr lang="en-US" altLang="zh-CN" sz="2000" b="1" dirty="0">
                <a:solidFill>
                  <a:srgbClr val="0000FF"/>
                </a:solidFill>
                <a:latin typeface="微软雅黑" pitchFamily="34" charset="-122"/>
                <a:ea typeface="微软雅黑" pitchFamily="34" charset="-122"/>
              </a:rPr>
              <a:t>100 </a:t>
            </a:r>
            <a:r>
              <a:rPr lang="zh-CN" altLang="en-US" sz="2000" b="1" dirty="0">
                <a:solidFill>
                  <a:srgbClr val="0000FF"/>
                </a:solidFill>
                <a:latin typeface="微软雅黑" pitchFamily="34" charset="-122"/>
                <a:ea typeface="微软雅黑" pitchFamily="34" charset="-122"/>
              </a:rPr>
              <a:t>米。</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帧间时间间隔从原来的 </a:t>
            </a:r>
            <a:r>
              <a:rPr lang="en-US" altLang="zh-CN" sz="2000" b="1" dirty="0">
                <a:latin typeface="微软雅黑" pitchFamily="34" charset="-122"/>
                <a:ea typeface="微软雅黑" pitchFamily="34" charset="-122"/>
              </a:rPr>
              <a:t>9.6</a:t>
            </a:r>
            <a:r>
              <a:rPr lang="en-US" altLang="zh-CN" sz="2000" b="1" dirty="0">
                <a:latin typeface="微软雅黑" pitchFamily="34" charset="-122"/>
                <a:ea typeface="微软雅黑" pitchFamily="34" charset="-122"/>
                <a:sym typeface="Symbol" pitchFamily="18" charset="2"/>
              </a:rPr>
              <a:t>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改为现在的 </a:t>
            </a:r>
            <a:r>
              <a:rPr lang="en-US" altLang="zh-CN" sz="2000" b="1" dirty="0">
                <a:solidFill>
                  <a:srgbClr val="0000FF"/>
                </a:solidFill>
                <a:latin typeface="微软雅黑" pitchFamily="34" charset="-122"/>
                <a:ea typeface="微软雅黑" pitchFamily="34" charset="-122"/>
              </a:rPr>
              <a:t>0.96 </a:t>
            </a:r>
            <a:r>
              <a:rPr lang="en-US" altLang="zh-CN" sz="2000" b="1" dirty="0">
                <a:solidFill>
                  <a:srgbClr val="0000FF"/>
                </a:solidFill>
                <a:latin typeface="微软雅黑" pitchFamily="34" charset="-122"/>
                <a:ea typeface="微软雅黑" pitchFamily="34" charset="-122"/>
                <a:sym typeface="Symbol" pitchFamily="18" charset="2"/>
              </a:rPr>
              <a:t></a:t>
            </a:r>
            <a:r>
              <a:rPr lang="en-US" altLang="zh-CN" sz="2000" b="1" dirty="0">
                <a:solidFill>
                  <a:srgbClr val="0000FF"/>
                </a:solidFill>
                <a:latin typeface="微软雅黑" pitchFamily="34" charset="-122"/>
                <a:ea typeface="微软雅黑" pitchFamily="34" charset="-122"/>
              </a:rPr>
              <a:t>s</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 </a:t>
            </a:r>
          </a:p>
        </p:txBody>
      </p:sp>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622734"/>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100BASE-T </a:t>
            </a:r>
            <a:r>
              <a:rPr lang="zh-CN" altLang="en-US" sz="2000" b="1" dirty="0">
                <a:solidFill>
                  <a:schemeClr val="bg1"/>
                </a:solidFill>
                <a:latin typeface="微软雅黑" pitchFamily="34" charset="-122"/>
                <a:ea typeface="微软雅黑" pitchFamily="34" charset="-122"/>
              </a:rPr>
              <a:t>以太网的特点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539807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81891" y="1795399"/>
            <a:ext cx="5948218" cy="21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6" y="979840"/>
            <a:ext cx="8335910" cy="810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封装成帧</a:t>
            </a:r>
            <a:r>
              <a:rPr lang="zh-CN" altLang="en-US" b="1" dirty="0">
                <a:solidFill>
                  <a:srgbClr val="0000FF"/>
                </a:solidFill>
                <a:latin typeface="微软雅黑" pitchFamily="34" charset="-122"/>
                <a:ea typeface="微软雅黑" pitchFamily="34" charset="-122"/>
              </a:rPr>
              <a:t> </a:t>
            </a:r>
            <a:r>
              <a:rPr lang="en-US" altLang="zh-CN" b="1" dirty="0">
                <a:latin typeface="微软雅黑" pitchFamily="34" charset="-122"/>
                <a:ea typeface="微软雅黑" pitchFamily="34" charset="-122"/>
              </a:rPr>
              <a:t>(framing)</a:t>
            </a:r>
            <a:r>
              <a:rPr lang="zh-CN" altLang="en-US" b="1" dirty="0">
                <a:latin typeface="微软雅黑" pitchFamily="34" charset="-122"/>
                <a:ea typeface="微软雅黑" pitchFamily="34" charset="-122"/>
              </a:rPr>
              <a:t>：在一段数据的前后分别添加首部和尾部，构成一个帧。</a:t>
            </a:r>
            <a:endParaRPr lang="en-US" altLang="zh-CN" b="1" dirty="0">
              <a:latin typeface="微软雅黑" pitchFamily="34" charset="-122"/>
              <a:ea typeface="微软雅黑" pitchFamily="34" charset="-122"/>
            </a:endParaRPr>
          </a:p>
          <a:p>
            <a:pPr marL="342900" indent="-342900" eaLnBrk="0" hangingPunct="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首部和尾部的一个重要作用就是进行</a:t>
            </a:r>
            <a:r>
              <a:rPr lang="zh-CN" altLang="en-US" b="1" dirty="0">
                <a:solidFill>
                  <a:srgbClr val="0000FF"/>
                </a:solidFill>
                <a:latin typeface="微软雅黑" pitchFamily="34" charset="-122"/>
                <a:ea typeface="微软雅黑" pitchFamily="34" charset="-122"/>
              </a:rPr>
              <a:t>帧定界</a:t>
            </a:r>
            <a:r>
              <a:rPr lang="zh-CN" altLang="en-US" b="1" dirty="0">
                <a:latin typeface="微软雅黑" pitchFamily="34" charset="-122"/>
                <a:ea typeface="微软雅黑" pitchFamily="34" charset="-122"/>
              </a:rPr>
              <a:t>（即确定帧的界限）。 </a:t>
            </a: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封装成帧</a:t>
            </a:r>
            <a:endParaRPr lang="fr-FR" altLang="zh-CN" sz="2000" b="1" dirty="0">
              <a:solidFill>
                <a:schemeClr val="bg1"/>
              </a:solidFill>
              <a:latin typeface="微软雅黑" pitchFamily="34" charset="-122"/>
              <a:ea typeface="微软雅黑"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帧结束</a:t>
              </a: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帧首部</a:t>
              </a: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en-US" altLang="zh-CN" sz="1200" b="1">
                  <a:latin typeface="微软雅黑" pitchFamily="34" charset="-122"/>
                  <a:ea typeface="微软雅黑" pitchFamily="34" charset="-122"/>
                </a:rPr>
                <a:t>IP </a:t>
              </a:r>
              <a:r>
                <a:rPr kumimoji="1" lang="zh-CN" altLang="en-US" sz="1200" b="1">
                  <a:latin typeface="微软雅黑" pitchFamily="34" charset="-122"/>
                  <a:ea typeface="微软雅黑" pitchFamily="34" charset="-122"/>
                </a:rPr>
                <a:t>数据报</a:t>
              </a: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zh-CN" altLang="en-US" sz="1200" b="1" dirty="0">
                  <a:latin typeface="微软雅黑" pitchFamily="34" charset="-122"/>
                  <a:ea typeface="微软雅黑" pitchFamily="34" charset="-122"/>
                </a:rPr>
                <a:t>帧的数据部分</a:t>
              </a: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帧尾部</a:t>
              </a: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sym typeface="Symbol" pitchFamily="18" charset="2"/>
                </a:rPr>
                <a:t> </a:t>
              </a:r>
              <a:r>
                <a:rPr kumimoji="1" lang="en-US" altLang="zh-CN" sz="1200" b="1" dirty="0">
                  <a:solidFill>
                    <a:srgbClr val="0000FF"/>
                  </a:solidFill>
                  <a:latin typeface="微软雅黑" pitchFamily="34" charset="-122"/>
                  <a:ea typeface="微软雅黑" pitchFamily="34" charset="-122"/>
                </a:rPr>
                <a:t>MTU</a:t>
              </a: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数据链路层的帧长</a:t>
              </a: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headEnd/>
              <a:tailEnd/>
            </a:ln>
            <a:effectLst/>
          </p:spPr>
          <p:txBody>
            <a:bodyPr vert="eaVert" wrap="none" anchor="ctr"/>
            <a:lstStyle/>
            <a:p>
              <a:endParaRPr lang="zh-CN" altLang="en-US" sz="1400" b="1">
                <a:latin typeface="微软雅黑" pitchFamily="34" charset="-122"/>
                <a:ea typeface="微软雅黑"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p:spPr>
          <p:txBody>
            <a:bodyPr wrap="square">
              <a:spAutoFit/>
            </a:bodyPr>
            <a:lstStyle/>
            <a:p>
              <a:pPr algn="ctr"/>
              <a:r>
                <a:rPr kumimoji="1" lang="zh-CN" altLang="en-US" sz="1200" b="1" dirty="0">
                  <a:solidFill>
                    <a:srgbClr val="0000FF"/>
                  </a:solidFill>
                  <a:latin typeface="微软雅黑" pitchFamily="34" charset="-122"/>
                  <a:ea typeface="微软雅黑" pitchFamily="34" charset="-122"/>
                </a:rPr>
                <a:t>从这里开始发送</a:t>
              </a: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a:t>
              </a: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a:solidFill>
                    <a:srgbClr val="0000FF"/>
                  </a:solidFill>
                  <a:latin typeface="微软雅黑" pitchFamily="34" charset="-122"/>
                  <a:ea typeface="微软雅黑" pitchFamily="34" charset="-122"/>
                </a:rPr>
                <a:t>发送</a:t>
              </a: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a:latin typeface="微软雅黑" pitchFamily="34" charset="-122"/>
                <a:ea typeface="微软雅黑" pitchFamily="34" charset="-122"/>
              </a:rPr>
              <a:t>用帧首部和帧尾部封装成帧</a:t>
            </a:r>
            <a:endParaRPr lang="zh-CN" altLang="en-US" b="1" dirty="0">
              <a:latin typeface="微软雅黑" pitchFamily="34" charset="-122"/>
              <a:ea typeface="微软雅黑" pitchFamily="34" charset="-122"/>
            </a:endParaRPr>
          </a:p>
        </p:txBody>
      </p:sp>
      <p:sp>
        <p:nvSpPr>
          <p:cNvPr id="2" name="矩形 1"/>
          <p:cNvSpPr/>
          <p:nvPr/>
        </p:nvSpPr>
        <p:spPr>
          <a:xfrm>
            <a:off x="6715070" y="2164339"/>
            <a:ext cx="2079564" cy="1323439"/>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最大传送单元 </a:t>
            </a:r>
            <a:r>
              <a:rPr lang="en-US" altLang="zh-CN" sz="1600" b="1" dirty="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(Maximum Transfer Unit) </a:t>
            </a:r>
            <a:r>
              <a:rPr lang="zh-CN" altLang="en-US" sz="1600" b="1" dirty="0">
                <a:solidFill>
                  <a:srgbClr val="0000FF"/>
                </a:solidFill>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规定了所能传送的帧的数据部分长度上限。</a:t>
            </a:r>
          </a:p>
        </p:txBody>
      </p:sp>
    </p:spTree>
    <p:extLst>
      <p:ext uri="{BB962C8B-B14F-4D97-AF65-F5344CB8AC3E}">
        <p14:creationId xmlns:p14="http://schemas.microsoft.com/office/powerpoint/2010/main" val="31222748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903524" y="622734"/>
            <a:ext cx="5327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 Mbit/s </a:t>
            </a:r>
            <a:r>
              <a:rPr lang="zh-CN" altLang="en-US" sz="2000" b="1" dirty="0">
                <a:solidFill>
                  <a:schemeClr val="bg1"/>
                </a:solidFill>
                <a:latin typeface="微软雅黑" pitchFamily="34" charset="-122"/>
                <a:ea typeface="微软雅黑" pitchFamily="34" charset="-122"/>
              </a:rPr>
              <a:t>以太网的 </a:t>
            </a: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种不同的物理层标准</a:t>
            </a:r>
          </a:p>
        </p:txBody>
      </p:sp>
      <p:graphicFrame>
        <p:nvGraphicFramePr>
          <p:cNvPr id="2" name="表格 1"/>
          <p:cNvGraphicFramePr>
            <a:graphicFrameLocks noGrp="1"/>
          </p:cNvGraphicFramePr>
          <p:nvPr>
            <p:extLst>
              <p:ext uri="{D42A27DB-BD31-4B8C-83A1-F6EECF244321}">
                <p14:modId xmlns:p14="http://schemas.microsoft.com/office/powerpoint/2010/main" val="2878861251"/>
              </p:ext>
            </p:extLst>
          </p:nvPr>
        </p:nvGraphicFramePr>
        <p:xfrm>
          <a:off x="502919" y="1173018"/>
          <a:ext cx="8129014" cy="2372428"/>
        </p:xfrm>
        <a:graphic>
          <a:graphicData uri="http://schemas.openxmlformats.org/drawingml/2006/table">
            <a:tbl>
              <a:tblPr firstRow="1" firstCol="1" bandRow="1">
                <a:tableStyleId>{5C22544A-7EE6-4342-B048-85BDC9FD1C3A}</a:tableStyleId>
              </a:tblPr>
              <a:tblGrid>
                <a:gridCol w="1667626">
                  <a:extLst>
                    <a:ext uri="{9D8B030D-6E8A-4147-A177-3AD203B41FA5}">
                      <a16:colId xmlns:a16="http://schemas.microsoft.com/office/drawing/2014/main" val="1173948242"/>
                    </a:ext>
                  </a:extLst>
                </a:gridCol>
                <a:gridCol w="895928">
                  <a:extLst>
                    <a:ext uri="{9D8B030D-6E8A-4147-A177-3AD203B41FA5}">
                      <a16:colId xmlns:a16="http://schemas.microsoft.com/office/drawing/2014/main" val="3262885190"/>
                    </a:ext>
                  </a:extLst>
                </a:gridCol>
                <a:gridCol w="1634836">
                  <a:extLst>
                    <a:ext uri="{9D8B030D-6E8A-4147-A177-3AD203B41FA5}">
                      <a16:colId xmlns:a16="http://schemas.microsoft.com/office/drawing/2014/main" val="2752163467"/>
                    </a:ext>
                  </a:extLst>
                </a:gridCol>
                <a:gridCol w="3930624">
                  <a:extLst>
                    <a:ext uri="{9D8B030D-6E8A-4147-A177-3AD203B41FA5}">
                      <a16:colId xmlns:a16="http://schemas.microsoft.com/office/drawing/2014/main" val="4254635384"/>
                    </a:ext>
                  </a:extLst>
                </a:gridCol>
              </a:tblGrid>
              <a:tr h="480292">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名称</a:t>
                      </a: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媒体</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网段最大长度</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特点</a:t>
                      </a:r>
                    </a:p>
                  </a:txBody>
                  <a:tcPr marL="68580" marR="68580" marT="0" marB="0" anchor="ctr"/>
                </a:tc>
                <a:extLst>
                  <a:ext uri="{0D108BD9-81ED-4DB2-BD59-A6C34878D82A}">
                    <a16:rowId xmlns:a16="http://schemas.microsoft.com/office/drawing/2014/main" val="1944279181"/>
                  </a:ext>
                </a:extLst>
              </a:tr>
              <a:tr h="630712">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100BASE-TX</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两对</a:t>
                      </a:r>
                      <a:r>
                        <a:rPr lang="en-US" altLang="zh-CN" sz="1800" b="1" dirty="0">
                          <a:effectLst/>
                          <a:latin typeface="微软雅黑" panose="020B0503020204020204" pitchFamily="34" charset="-122"/>
                          <a:ea typeface="微软雅黑" panose="020B0503020204020204" pitchFamily="34" charset="-122"/>
                        </a:rPr>
                        <a:t> </a:t>
                      </a:r>
                      <a:r>
                        <a:rPr lang="en-US" sz="1800" b="1" dirty="0">
                          <a:effectLst/>
                          <a:latin typeface="微软雅黑" panose="020B0503020204020204" pitchFamily="34" charset="-122"/>
                          <a:ea typeface="微软雅黑" panose="020B0503020204020204" pitchFamily="34" charset="-122"/>
                        </a:rPr>
                        <a:t>UTP 5 </a:t>
                      </a:r>
                      <a:r>
                        <a:rPr lang="zh-CN" sz="1800" b="1" dirty="0">
                          <a:effectLst/>
                          <a:latin typeface="微软雅黑" panose="020B0503020204020204" pitchFamily="34" charset="-122"/>
                          <a:ea typeface="微软雅黑" panose="020B0503020204020204" pitchFamily="34" charset="-122"/>
                        </a:rPr>
                        <a:t>类线或屏蔽双绞线</a:t>
                      </a:r>
                      <a:r>
                        <a:rPr lang="en-US" sz="1800" b="1" dirty="0">
                          <a:effectLst/>
                          <a:latin typeface="微软雅黑" panose="020B0503020204020204" pitchFamily="34" charset="-122"/>
                          <a:ea typeface="微软雅黑" panose="020B0503020204020204" pitchFamily="34" charset="-122"/>
                        </a:rPr>
                        <a:t>STP</a:t>
                      </a:r>
                      <a:r>
                        <a:rPr lang="zh-CN" altLang="en-US" sz="1800" b="1" dirty="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3855503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100BASE-T4</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4 </a:t>
                      </a:r>
                      <a:r>
                        <a:rPr lang="zh-CN" sz="1800" b="1" dirty="0">
                          <a:effectLst/>
                          <a:latin typeface="微软雅黑" panose="020B0503020204020204" pitchFamily="34" charset="-122"/>
                          <a:ea typeface="微软雅黑" panose="020B0503020204020204" pitchFamily="34" charset="-122"/>
                        </a:rPr>
                        <a:t>对</a:t>
                      </a:r>
                      <a:r>
                        <a:rPr lang="en-US" altLang="zh-CN" sz="1800" b="1" dirty="0">
                          <a:effectLst/>
                          <a:latin typeface="微软雅黑" panose="020B0503020204020204" pitchFamily="34" charset="-122"/>
                          <a:ea typeface="微软雅黑" panose="020B0503020204020204" pitchFamily="34" charset="-122"/>
                        </a:rPr>
                        <a:t> </a:t>
                      </a:r>
                      <a:r>
                        <a:rPr lang="en-US" sz="1800" b="1" dirty="0">
                          <a:effectLst/>
                          <a:latin typeface="微软雅黑" panose="020B0503020204020204" pitchFamily="34" charset="-122"/>
                          <a:ea typeface="微软雅黑" panose="020B0503020204020204" pitchFamily="34" charset="-122"/>
                        </a:rPr>
                        <a:t>UTP 3 </a:t>
                      </a:r>
                      <a:r>
                        <a:rPr lang="zh-CN" sz="1800" b="1" dirty="0">
                          <a:effectLst/>
                          <a:latin typeface="微软雅黑" panose="020B0503020204020204" pitchFamily="34" charset="-122"/>
                          <a:ea typeface="微软雅黑" panose="020B0503020204020204" pitchFamily="34" charset="-122"/>
                        </a:rPr>
                        <a:t>类线或</a:t>
                      </a:r>
                      <a:r>
                        <a:rPr lang="en-US" altLang="zh-CN" sz="1800" b="1" dirty="0">
                          <a:effectLst/>
                          <a:latin typeface="微软雅黑" panose="020B0503020204020204" pitchFamily="34" charset="-122"/>
                          <a:ea typeface="微软雅黑" panose="020B0503020204020204" pitchFamily="34" charset="-122"/>
                        </a:rPr>
                        <a:t> </a:t>
                      </a:r>
                      <a:r>
                        <a:rPr lang="en-US" sz="1800" b="1" dirty="0">
                          <a:effectLst/>
                          <a:latin typeface="微软雅黑" panose="020B0503020204020204" pitchFamily="34" charset="-122"/>
                          <a:ea typeface="微软雅黑" panose="020B0503020204020204" pitchFamily="34" charset="-122"/>
                        </a:rPr>
                        <a:t>5 </a:t>
                      </a:r>
                      <a:r>
                        <a:rPr lang="zh-CN" sz="1800" b="1" dirty="0">
                          <a:effectLst/>
                          <a:latin typeface="微软雅黑" panose="020B0503020204020204" pitchFamily="34" charset="-122"/>
                          <a:ea typeface="微软雅黑" panose="020B0503020204020204" pitchFamily="34" charset="-122"/>
                        </a:rPr>
                        <a:t>类线</a:t>
                      </a:r>
                      <a:r>
                        <a:rPr lang="zh-CN" altLang="en-US" sz="1800" b="1" dirty="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9980781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100BASE-FX</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光缆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2000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altLang="zh-CN" sz="1800" b="1" dirty="0">
                          <a:effectLst/>
                          <a:latin typeface="微软雅黑" panose="020B0503020204020204" pitchFamily="34" charset="-122"/>
                          <a:ea typeface="微软雅黑" panose="020B0503020204020204" pitchFamily="34" charset="-122"/>
                        </a:rPr>
                        <a:t>2 </a:t>
                      </a:r>
                      <a:r>
                        <a:rPr lang="zh-CN" sz="1800" b="1" dirty="0">
                          <a:effectLst/>
                          <a:latin typeface="微软雅黑" panose="020B0503020204020204" pitchFamily="34" charset="-122"/>
                          <a:ea typeface="微软雅黑" panose="020B0503020204020204" pitchFamily="34" charset="-122"/>
                        </a:rPr>
                        <a:t>根光纤，发送和接收各用一根</a:t>
                      </a:r>
                      <a:r>
                        <a:rPr lang="zh-CN" altLang="en-US" sz="1800" b="1" dirty="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225380281"/>
                  </a:ext>
                </a:extLst>
              </a:tr>
            </a:tbl>
          </a:graphicData>
        </a:graphic>
      </p:graphicFrame>
    </p:spTree>
    <p:extLst>
      <p:ext uri="{BB962C8B-B14F-4D97-AF65-F5344CB8AC3E}">
        <p14:creationId xmlns:p14="http://schemas.microsoft.com/office/powerpoint/2010/main" val="7397221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649547"/>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7" name="Rectangle 6"/>
          <p:cNvSpPr>
            <a:spLocks noChangeArrowheads="1"/>
          </p:cNvSpPr>
          <p:nvPr/>
        </p:nvSpPr>
        <p:spPr bwMode="auto">
          <a:xfrm>
            <a:off x="3084510" y="607276"/>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3.5.2  </a:t>
            </a:r>
            <a:r>
              <a:rPr lang="zh-CN" altLang="en-US" sz="2400" b="1" dirty="0">
                <a:solidFill>
                  <a:schemeClr val="bg1"/>
                </a:solidFill>
                <a:latin typeface="微软雅黑" pitchFamily="34" charset="-122"/>
                <a:ea typeface="微软雅黑" pitchFamily="34" charset="-122"/>
              </a:rPr>
              <a:t>吉比特以太网</a:t>
            </a:r>
          </a:p>
        </p:txBody>
      </p:sp>
      <p:sp>
        <p:nvSpPr>
          <p:cNvPr id="38" name="Rectangle 8"/>
          <p:cNvSpPr>
            <a:spLocks noChangeArrowheads="1"/>
          </p:cNvSpPr>
          <p:nvPr/>
        </p:nvSpPr>
        <p:spPr bwMode="auto">
          <a:xfrm>
            <a:off x="502919" y="104352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特点：</a:t>
            </a:r>
          </a:p>
          <a:p>
            <a:pPr marL="3429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允许在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下以全双工和半双工 </a:t>
            </a:r>
            <a:r>
              <a:rPr lang="en-US" altLang="zh-CN" sz="2000" b="1" dirty="0">
                <a:solidFill>
                  <a:srgbClr val="0000FF"/>
                </a:solidFill>
                <a:latin typeface="微软雅黑" pitchFamily="34" charset="-122"/>
                <a:ea typeface="微软雅黑" pitchFamily="34" charset="-122"/>
              </a:rPr>
              <a:t>2 </a:t>
            </a:r>
            <a:r>
              <a:rPr lang="zh-CN" altLang="en-US" sz="2000" b="1" dirty="0">
                <a:solidFill>
                  <a:srgbClr val="0000FF"/>
                </a:solidFill>
                <a:latin typeface="微软雅黑" pitchFamily="34" charset="-122"/>
                <a:ea typeface="微软雅黑" pitchFamily="34" charset="-122"/>
              </a:rPr>
              <a:t>种方式</a:t>
            </a:r>
            <a:r>
              <a:rPr lang="zh-CN" altLang="en-US" sz="2000" b="1" dirty="0">
                <a:latin typeface="微软雅黑" pitchFamily="34" charset="-122"/>
                <a:ea typeface="微软雅黑" pitchFamily="34" charset="-122"/>
              </a:rPr>
              <a:t>工作。</a:t>
            </a:r>
          </a:p>
          <a:p>
            <a:pPr marL="3429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IEEE 802.3 </a:t>
            </a:r>
            <a:r>
              <a:rPr lang="zh-CN" altLang="en-US" sz="2000" b="1" dirty="0">
                <a:solidFill>
                  <a:srgbClr val="0000FF"/>
                </a:solidFill>
                <a:latin typeface="微软雅黑" pitchFamily="34" charset="-122"/>
                <a:ea typeface="微软雅黑" pitchFamily="34" charset="-122"/>
              </a:rPr>
              <a:t>协议规定的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帧格式。</a:t>
            </a:r>
          </a:p>
          <a:p>
            <a:pPr marL="3429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a:t>
            </a:r>
            <a:r>
              <a:rPr lang="zh-CN" altLang="en-US" sz="2000" b="1" dirty="0">
                <a:solidFill>
                  <a:srgbClr val="0000FF"/>
                </a:solidFill>
                <a:latin typeface="微软雅黑" pitchFamily="34" charset="-122"/>
                <a:ea typeface="微软雅黑" pitchFamily="34" charset="-122"/>
              </a:rPr>
              <a:t>半双工</a:t>
            </a:r>
            <a:r>
              <a:rPr lang="zh-CN" altLang="en-US" sz="2000" b="1" dirty="0">
                <a:latin typeface="微软雅黑" pitchFamily="34" charset="-122"/>
                <a:ea typeface="微软雅黑" pitchFamily="34" charset="-122"/>
              </a:rPr>
              <a:t>方式下使用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协议，而在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方式不使用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10BASE-T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技术</a:t>
            </a:r>
            <a:r>
              <a:rPr lang="zh-CN" altLang="en-US" sz="2000" b="1" dirty="0">
                <a:solidFill>
                  <a:srgbClr val="0000FF"/>
                </a:solidFill>
                <a:latin typeface="微软雅黑" pitchFamily="34" charset="-122"/>
                <a:ea typeface="微软雅黑" pitchFamily="34" charset="-122"/>
              </a:rPr>
              <a:t>向后兼容。</a:t>
            </a:r>
          </a:p>
        </p:txBody>
      </p:sp>
    </p:spTree>
    <p:extLst>
      <p:ext uri="{BB962C8B-B14F-4D97-AF65-F5344CB8AC3E}">
        <p14:creationId xmlns:p14="http://schemas.microsoft.com/office/powerpoint/2010/main" val="4177689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1100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使用 </a:t>
            </a:r>
            <a:r>
              <a:rPr lang="en-US" altLang="zh-CN" sz="2000" b="1" dirty="0">
                <a:solidFill>
                  <a:srgbClr val="C00000"/>
                </a:solidFill>
                <a:latin typeface="微软雅黑" pitchFamily="34" charset="-122"/>
                <a:ea typeface="微软雅黑" pitchFamily="34" charset="-122"/>
              </a:rPr>
              <a:t>2 </a:t>
            </a:r>
            <a:r>
              <a:rPr lang="zh-CN" altLang="en-US" sz="2000" b="1" dirty="0">
                <a:solidFill>
                  <a:srgbClr val="C00000"/>
                </a:solidFill>
                <a:latin typeface="微软雅黑" pitchFamily="34" charset="-122"/>
                <a:ea typeface="微软雅黑" pitchFamily="34" charset="-122"/>
              </a:rPr>
              <a:t>种成熟的技术：</a:t>
            </a:r>
            <a:r>
              <a:rPr lang="zh-CN" altLang="en-US" sz="2000" b="1" dirty="0">
                <a:latin typeface="微软雅黑" pitchFamily="34" charset="-122"/>
                <a:ea typeface="微软雅黑" pitchFamily="34" charset="-122"/>
              </a:rPr>
              <a:t>一种来自现有的以太网，另一种则是美国国家标准协会 </a:t>
            </a:r>
            <a:r>
              <a:rPr lang="en-US" altLang="zh-CN" sz="2000" b="1" dirty="0">
                <a:latin typeface="微软雅黑" pitchFamily="34" charset="-122"/>
                <a:ea typeface="微软雅黑" pitchFamily="34" charset="-122"/>
              </a:rPr>
              <a:t>ANSI </a:t>
            </a:r>
            <a:r>
              <a:rPr lang="zh-CN" altLang="en-US" sz="2000" b="1" dirty="0">
                <a:latin typeface="微软雅黑" pitchFamily="34" charset="-122"/>
                <a:ea typeface="微软雅黑" pitchFamily="34" charset="-122"/>
              </a:rPr>
              <a:t>制定的光纤通道 </a:t>
            </a:r>
            <a:r>
              <a:rPr lang="en-US" altLang="zh-CN" sz="2000" b="1" dirty="0">
                <a:latin typeface="微软雅黑" pitchFamily="34" charset="-122"/>
                <a:ea typeface="微软雅黑" pitchFamily="34" charset="-122"/>
              </a:rPr>
              <a:t>FC (Fiber Channel)</a:t>
            </a:r>
            <a:r>
              <a:rPr lang="zh-CN" altLang="en-US" sz="2000" b="1" dirty="0">
                <a:latin typeface="微软雅黑" pitchFamily="34" charset="-122"/>
                <a:ea typeface="微软雅黑" pitchFamily="34" charset="-122"/>
              </a:rPr>
              <a:t>。</a:t>
            </a:r>
          </a:p>
        </p:txBody>
      </p:sp>
      <p:sp>
        <p:nvSpPr>
          <p:cNvPr id="37" name="AutoShape 5"/>
          <p:cNvSpPr>
            <a:spLocks noChangeArrowheads="1"/>
          </p:cNvSpPr>
          <p:nvPr/>
        </p:nvSpPr>
        <p:spPr bwMode="auto">
          <a:xfrm>
            <a:off x="502919" y="6495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62642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吉比特以太网的物理层</a:t>
            </a:r>
            <a:endParaRPr lang="fr-FR" altLang="zh-CN" sz="2000" b="1" dirty="0">
              <a:solidFill>
                <a:schemeClr val="bg1"/>
              </a:solidFill>
              <a:latin typeface="微软雅黑" pitchFamily="34" charset="-122"/>
              <a:ea typeface="微软雅黑" pitchFamily="34"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val="2594799140"/>
              </p:ext>
            </p:extLst>
          </p:nvPr>
        </p:nvGraphicFramePr>
        <p:xfrm>
          <a:off x="521392" y="2316005"/>
          <a:ext cx="8129014" cy="1485190"/>
        </p:xfrm>
        <a:graphic>
          <a:graphicData uri="http://schemas.openxmlformats.org/drawingml/2006/table">
            <a:tbl>
              <a:tblPr firstRow="1" firstCol="1" bandRow="1"/>
              <a:tblGrid>
                <a:gridCol w="1499353">
                  <a:extLst>
                    <a:ext uri="{9D8B030D-6E8A-4147-A177-3AD203B41FA5}">
                      <a16:colId xmlns:a16="http://schemas.microsoft.com/office/drawing/2014/main" val="20000"/>
                    </a:ext>
                  </a:extLst>
                </a:gridCol>
                <a:gridCol w="774511">
                  <a:extLst>
                    <a:ext uri="{9D8B030D-6E8A-4147-A177-3AD203B41FA5}">
                      <a16:colId xmlns:a16="http://schemas.microsoft.com/office/drawing/2014/main" val="20001"/>
                    </a:ext>
                  </a:extLst>
                </a:gridCol>
                <a:gridCol w="1559780">
                  <a:extLst>
                    <a:ext uri="{9D8B030D-6E8A-4147-A177-3AD203B41FA5}">
                      <a16:colId xmlns:a16="http://schemas.microsoft.com/office/drawing/2014/main" val="20002"/>
                    </a:ext>
                  </a:extLst>
                </a:gridCol>
                <a:gridCol w="4295370">
                  <a:extLst>
                    <a:ext uri="{9D8B030D-6E8A-4147-A177-3AD203B41FA5}">
                      <a16:colId xmlns:a16="http://schemas.microsoft.com/office/drawing/2014/main" val="20003"/>
                    </a:ext>
                  </a:extLst>
                </a:gridCol>
              </a:tblGrid>
              <a:tr h="334831">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2663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1000BASE-SX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550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多模光纤（</a:t>
                      </a:r>
                      <a:r>
                        <a:rPr lang="en-US" sz="1400" b="1" dirty="0">
                          <a:effectLst/>
                          <a:latin typeface="微软雅黑" pitchFamily="34" charset="-122"/>
                          <a:ea typeface="微软雅黑" pitchFamily="34" charset="-122"/>
                        </a:rPr>
                        <a:t>50 </a:t>
                      </a:r>
                      <a:r>
                        <a:rPr lang="zh-CN" sz="1400" b="1" dirty="0">
                          <a:effectLst/>
                          <a:latin typeface="微软雅黑" pitchFamily="34" charset="-122"/>
                          <a:ea typeface="微软雅黑" pitchFamily="34" charset="-122"/>
                        </a:rPr>
                        <a:t>和</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278173">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1000BASE-LX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5000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10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）多模光纤（</a:t>
                      </a:r>
                      <a:r>
                        <a:rPr lang="en-US" sz="1400" b="1" dirty="0">
                          <a:effectLst/>
                          <a:latin typeface="微软雅黑" pitchFamily="34" charset="-122"/>
                          <a:ea typeface="微软雅黑" pitchFamily="34" charset="-122"/>
                        </a:rPr>
                        <a:t>50 </a:t>
                      </a:r>
                      <a:r>
                        <a:rPr lang="zh-CN" sz="1400" b="1" dirty="0">
                          <a:effectLst/>
                          <a:latin typeface="微软雅黑" pitchFamily="34" charset="-122"/>
                          <a:ea typeface="微软雅黑" pitchFamily="34" charset="-122"/>
                        </a:rPr>
                        <a:t>和</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49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1000BASE-CX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25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2 </a:t>
                      </a:r>
                      <a:r>
                        <a:rPr lang="zh-CN" sz="1400" b="1" dirty="0">
                          <a:effectLst/>
                          <a:latin typeface="微软雅黑" pitchFamily="34" charset="-122"/>
                          <a:ea typeface="微软雅黑" pitchFamily="34" charset="-122"/>
                        </a:rPr>
                        <a:t>对屏蔽双绞线电缆</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STP</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10896">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UTP 5 </a:t>
                      </a:r>
                      <a:r>
                        <a:rPr lang="zh-CN" sz="1400" b="1" dirty="0">
                          <a:effectLst/>
                          <a:latin typeface="微软雅黑" pitchFamily="34" charset="-122"/>
                          <a:ea typeface="微软雅黑" pitchFamily="34" charset="-122"/>
                        </a:rPr>
                        <a:t>类线</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2" name="矩形 31"/>
          <p:cNvSpPr/>
          <p:nvPr/>
        </p:nvSpPr>
        <p:spPr>
          <a:xfrm>
            <a:off x="3205161" y="1969763"/>
            <a:ext cx="2723824" cy="369332"/>
          </a:xfrm>
          <a:prstGeom prst="rect">
            <a:avLst/>
          </a:prstGeom>
        </p:spPr>
        <p:txBody>
          <a:bodyPr wrap="none">
            <a:spAutoFit/>
          </a:bodyPr>
          <a:lstStyle/>
          <a:p>
            <a:pPr lvl="0" algn="ctr" fontAlgn="base">
              <a:spcBef>
                <a:spcPct val="0"/>
              </a:spcBef>
              <a:spcAft>
                <a:spcPct val="0"/>
              </a:spcAft>
              <a:tabLst>
                <a:tab pos="1752600" algn="l"/>
              </a:tabLst>
            </a:pPr>
            <a:r>
              <a:rPr lang="zh-CN" altLang="zh-CN" b="1" dirty="0">
                <a:solidFill>
                  <a:srgbClr val="000099"/>
                </a:solidFill>
                <a:latin typeface="微软雅黑" pitchFamily="34" charset="-122"/>
                <a:ea typeface="微软雅黑" pitchFamily="34" charset="-122"/>
                <a:cs typeface="Times New Roman" pitchFamily="18" charset="0"/>
              </a:rPr>
              <a:t>吉比特以太网物理层标准</a:t>
            </a:r>
            <a:endParaRPr lang="zh-CN" altLang="zh-CN" b="1" dirty="0">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32589419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0730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半双工时采用 </a:t>
            </a:r>
            <a:r>
              <a:rPr lang="en-US" altLang="zh-CN" sz="2000" b="1" dirty="0">
                <a:latin typeface="微软雅黑" pitchFamily="34" charset="-122"/>
                <a:ea typeface="微软雅黑" pitchFamily="34" charset="-122"/>
              </a:rPr>
              <a:t>CSMA/CD</a:t>
            </a:r>
            <a:r>
              <a:rPr lang="zh-CN" altLang="en-US" sz="2000" b="1" dirty="0">
                <a:latin typeface="微软雅黑" pitchFamily="34" charset="-122"/>
                <a:ea typeface="微软雅黑" pitchFamily="34" charset="-122"/>
              </a:rPr>
              <a:t>，必须进行碰撞检测。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为保持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字节最小帧长度，以及 </a:t>
            </a:r>
            <a:r>
              <a:rPr lang="en-US" altLang="zh-CN" sz="2000" b="1" dirty="0">
                <a:latin typeface="微软雅黑" pitchFamily="34" charset="-122"/>
                <a:ea typeface="微软雅黑" pitchFamily="34" charset="-122"/>
              </a:rPr>
              <a:t>100 </a:t>
            </a:r>
            <a:r>
              <a:rPr lang="zh-CN" altLang="en-US" sz="2000" b="1" dirty="0">
                <a:latin typeface="微软雅黑" pitchFamily="34" charset="-122"/>
                <a:ea typeface="微软雅黑" pitchFamily="34" charset="-122"/>
              </a:rPr>
              <a:t>米的网段的最大长度，增加了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个功能：</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载波延伸</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 extension)</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分组突发 </a:t>
            </a:r>
            <a:r>
              <a:rPr lang="en-US" altLang="zh-CN" sz="2000" b="1" dirty="0">
                <a:latin typeface="微软雅黑" pitchFamily="34" charset="-122"/>
                <a:ea typeface="微软雅黑" pitchFamily="34" charset="-122"/>
              </a:rPr>
              <a:t>(packet bursting)</a:t>
            </a:r>
          </a:p>
        </p:txBody>
      </p:sp>
      <p:sp>
        <p:nvSpPr>
          <p:cNvPr id="37" name="AutoShape 5"/>
          <p:cNvSpPr>
            <a:spLocks noChangeArrowheads="1"/>
          </p:cNvSpPr>
          <p:nvPr/>
        </p:nvSpPr>
        <p:spPr bwMode="auto">
          <a:xfrm>
            <a:off x="502919" y="6458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622730"/>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半双工方式工作的吉比特以太网</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612000" y="3356903"/>
            <a:ext cx="7874700" cy="525886"/>
          </a:xfrm>
          <a:prstGeom prst="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wrap="square" tIns="108000" bIns="108000">
            <a:spAutoFit/>
          </a:bodyPr>
          <a:lstStyle/>
          <a:p>
            <a:r>
              <a:rPr lang="zh-CN" altLang="en-US" sz="2000" b="1" dirty="0">
                <a:solidFill>
                  <a:srgbClr val="000099"/>
                </a:solidFill>
                <a:latin typeface="微软雅黑" panose="020B0503020204020204" pitchFamily="34" charset="-122"/>
                <a:ea typeface="微软雅黑" panose="020B0503020204020204" pitchFamily="34" charset="-122"/>
              </a:rPr>
              <a:t>注意：全双工方式工作的吉比特以太网不使用载波延伸和分组突发。</a:t>
            </a:r>
          </a:p>
        </p:txBody>
      </p:sp>
    </p:spTree>
    <p:extLst>
      <p:ext uri="{BB962C8B-B14F-4D97-AF65-F5344CB8AC3E}">
        <p14:creationId xmlns:p14="http://schemas.microsoft.com/office/powerpoint/2010/main" val="30988842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1016000" y="1976038"/>
            <a:ext cx="7333672" cy="16538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载波延伸</a:t>
            </a:r>
            <a:endParaRPr lang="fr-FR" altLang="zh-CN" sz="2000" b="1" dirty="0">
              <a:solidFill>
                <a:schemeClr val="bg1"/>
              </a:solidFill>
              <a:latin typeface="微软雅黑" pitchFamily="34" charset="-122"/>
              <a:ea typeface="微软雅黑" pitchFamily="34" charset="-122"/>
            </a:endParaRPr>
          </a:p>
        </p:txBody>
      </p:sp>
      <p:grpSp>
        <p:nvGrpSpPr>
          <p:cNvPr id="33" name="组合 32"/>
          <p:cNvGrpSpPr/>
          <p:nvPr/>
        </p:nvGrpSpPr>
        <p:grpSpPr>
          <a:xfrm>
            <a:off x="2367718" y="2212021"/>
            <a:ext cx="4904531" cy="1177485"/>
            <a:chOff x="2431726" y="3078780"/>
            <a:chExt cx="4904531" cy="1177485"/>
          </a:xfrm>
        </p:grpSpPr>
        <p:sp>
          <p:nvSpPr>
            <p:cNvPr id="41" name="Line 5"/>
            <p:cNvSpPr>
              <a:spLocks noChangeShapeType="1"/>
            </p:cNvSpPr>
            <p:nvPr/>
          </p:nvSpPr>
          <p:spPr bwMode="auto">
            <a:xfrm>
              <a:off x="2476852" y="4116315"/>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headEnd/>
              <a:tailEnd/>
            </a:ln>
            <a:effec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目地地址</a:t>
              </a: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itchFamily="34" charset="-122"/>
                  <a:ea typeface="微软雅黑" pitchFamily="34" charset="-122"/>
                </a:rPr>
                <a:t>源地址</a:t>
              </a: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数据长度</a:t>
              </a: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    据</a:t>
              </a: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itchFamily="34" charset="-122"/>
                  <a:ea typeface="微软雅黑" pitchFamily="34" charset="-122"/>
                </a:rPr>
                <a:t>FCS</a:t>
              </a:r>
            </a:p>
          </p:txBody>
        </p:sp>
        <p:sp>
          <p:nvSpPr>
            <p:cNvPr id="53" name="Line 17"/>
            <p:cNvSpPr>
              <a:spLocks noChangeShapeType="1"/>
            </p:cNvSpPr>
            <p:nvPr/>
          </p:nvSpPr>
          <p:spPr bwMode="auto">
            <a:xfrm>
              <a:off x="2472688" y="3679325"/>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itchFamily="34" charset="-122"/>
                  <a:ea typeface="微软雅黑" pitchFamily="34" charset="-122"/>
                </a:rPr>
                <a:t>MAC </a:t>
              </a:r>
              <a:r>
                <a:rPr lang="zh-CN" altLang="en-US" sz="1300" b="1" dirty="0">
                  <a:solidFill>
                    <a:srgbClr val="0000FF"/>
                  </a:solidFill>
                  <a:latin typeface="微软雅黑" pitchFamily="34" charset="-122"/>
                  <a:ea typeface="微软雅黑" pitchFamily="34" charset="-122"/>
                </a:rPr>
                <a:t>帧的最小值 = 64 字节</a:t>
              </a:r>
            </a:p>
          </p:txBody>
        </p:sp>
        <p:sp>
          <p:nvSpPr>
            <p:cNvPr id="55" name="Line 19"/>
            <p:cNvSpPr>
              <a:spLocks noChangeShapeType="1"/>
            </p:cNvSpPr>
            <p:nvPr/>
          </p:nvSpPr>
          <p:spPr bwMode="auto">
            <a:xfrm>
              <a:off x="2472688" y="3535959"/>
              <a:ext cx="0" cy="720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headEnd/>
              <a:tailEnd/>
            </a:ln>
            <a:effec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itchFamily="34" charset="-122"/>
                  <a:ea typeface="微软雅黑" pitchFamily="34" charset="-122"/>
                </a:rPr>
                <a:t>载波延伸</a:t>
              </a:r>
            </a:p>
          </p:txBody>
        </p:sp>
        <p:sp>
          <p:nvSpPr>
            <p:cNvPr id="60" name="Rectangle 27"/>
            <p:cNvSpPr>
              <a:spLocks noChangeArrowheads="1"/>
            </p:cNvSpPr>
            <p:nvPr/>
          </p:nvSpPr>
          <p:spPr bwMode="auto">
            <a:xfrm>
              <a:off x="2849321" y="3966442"/>
              <a:ext cx="4331828"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itchFamily="34" charset="-122"/>
                  <a:ea typeface="微软雅黑" pitchFamily="34" charset="-122"/>
                </a:rPr>
                <a:t>加上</a:t>
              </a:r>
              <a:r>
                <a:rPr lang="zh-CN" altLang="en-US" sz="1300" b="1" dirty="0">
                  <a:solidFill>
                    <a:srgbClr val="0000FF"/>
                  </a:solidFill>
                  <a:latin typeface="微软雅黑" pitchFamily="34" charset="-122"/>
                  <a:ea typeface="微软雅黑" pitchFamily="34" charset="-122"/>
                  <a:sym typeface="Symbol" pitchFamily="18" charset="2"/>
                </a:rPr>
                <a:t>载波延伸使 </a:t>
              </a:r>
              <a:r>
                <a:rPr lang="en-US" altLang="zh-CN" sz="1300" b="1" dirty="0">
                  <a:solidFill>
                    <a:srgbClr val="0000FF"/>
                  </a:solidFill>
                  <a:latin typeface="微软雅黑" pitchFamily="34" charset="-122"/>
                  <a:ea typeface="微软雅黑" pitchFamily="34" charset="-122"/>
                  <a:sym typeface="Symbol" pitchFamily="18" charset="2"/>
                </a:rPr>
                <a:t>MAC </a:t>
              </a:r>
              <a:r>
                <a:rPr lang="zh-CN" altLang="en-US" sz="1300" b="1" dirty="0">
                  <a:solidFill>
                    <a:srgbClr val="0000FF"/>
                  </a:solidFill>
                  <a:latin typeface="微软雅黑" pitchFamily="34" charset="-122"/>
                  <a:ea typeface="微软雅黑" pitchFamily="34" charset="-122"/>
                  <a:sym typeface="Symbol" pitchFamily="18" charset="2"/>
                </a:rPr>
                <a:t>帧长度 = </a:t>
              </a:r>
              <a:r>
                <a:rPr lang="zh-CN" altLang="en-US" sz="1300" b="1" dirty="0">
                  <a:solidFill>
                    <a:srgbClr val="0000FF"/>
                  </a:solidFill>
                  <a:latin typeface="微软雅黑" pitchFamily="34" charset="-122"/>
                  <a:ea typeface="微软雅黑" pitchFamily="34" charset="-122"/>
                </a:rPr>
                <a:t>争用期长度 </a:t>
              </a:r>
              <a:r>
                <a:rPr lang="en-US" altLang="zh-CN" sz="1300" b="1" dirty="0">
                  <a:solidFill>
                    <a:srgbClr val="0000FF"/>
                  </a:solidFill>
                  <a:latin typeface="微软雅黑" pitchFamily="34" charset="-122"/>
                  <a:ea typeface="微软雅黑" pitchFamily="34" charset="-122"/>
                </a:rPr>
                <a:t>= </a:t>
              </a:r>
              <a:r>
                <a:rPr lang="zh-CN" altLang="en-US" sz="1300" b="1" dirty="0">
                  <a:solidFill>
                    <a:srgbClr val="0000FF"/>
                  </a:solidFill>
                  <a:latin typeface="微软雅黑" pitchFamily="34" charset="-122"/>
                  <a:ea typeface="微软雅黑" pitchFamily="34" charset="-122"/>
                </a:rPr>
                <a:t>512 字节</a:t>
              </a:r>
            </a:p>
          </p:txBody>
        </p:sp>
        <p:sp>
          <p:nvSpPr>
            <p:cNvPr id="61" name="Line 19"/>
            <p:cNvSpPr>
              <a:spLocks noChangeShapeType="1"/>
            </p:cNvSpPr>
            <p:nvPr/>
          </p:nvSpPr>
          <p:spPr bwMode="auto">
            <a:xfrm>
              <a:off x="7326753" y="3444285"/>
              <a:ext cx="136" cy="8119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grpSp>
      <p:sp>
        <p:nvSpPr>
          <p:cNvPr id="2" name="矩形 1"/>
          <p:cNvSpPr/>
          <p:nvPr/>
        </p:nvSpPr>
        <p:spPr>
          <a:xfrm>
            <a:off x="1016000" y="1093659"/>
            <a:ext cx="7333672" cy="759182"/>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将争用时间增大为 </a:t>
            </a:r>
            <a:r>
              <a:rPr lang="en-US" altLang="zh-CN" b="1" dirty="0">
                <a:solidFill>
                  <a:srgbClr val="C00000"/>
                </a:solidFill>
                <a:latin typeface="微软雅黑" panose="020B0503020204020204" pitchFamily="34" charset="-122"/>
                <a:ea typeface="微软雅黑" panose="020B0503020204020204" pitchFamily="34" charset="-122"/>
              </a:rPr>
              <a:t>512 </a:t>
            </a:r>
            <a:r>
              <a:rPr lang="zh-CN" altLang="en-US" b="1" dirty="0">
                <a:solidFill>
                  <a:srgbClr val="C0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凡发送的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帧长不足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字节时，就用一些特殊字符填充在帧的后面。</a:t>
            </a:r>
          </a:p>
        </p:txBody>
      </p:sp>
    </p:spTree>
    <p:extLst>
      <p:ext uri="{BB962C8B-B14F-4D97-AF65-F5344CB8AC3E}">
        <p14:creationId xmlns:p14="http://schemas.microsoft.com/office/powerpoint/2010/main" val="1047584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757382" y="2210912"/>
            <a:ext cx="7730836" cy="21578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757382" y="1028365"/>
            <a:ext cx="7730836" cy="1092607"/>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chemeClr val="tx1"/>
                </a:solidFill>
                <a:latin typeface="微软雅黑" panose="020B0503020204020204" pitchFamily="34" charset="-122"/>
                <a:ea typeface="微软雅黑" panose="020B0503020204020204" pitchFamily="34" charset="-122"/>
              </a:rPr>
              <a:t>当很多短帧要发送时，第 </a:t>
            </a:r>
            <a:r>
              <a:rPr lang="en-US" altLang="zh-CN" b="1" dirty="0">
                <a:solidFill>
                  <a:schemeClr val="tx1"/>
                </a:solidFill>
                <a:latin typeface="微软雅黑" panose="020B0503020204020204" pitchFamily="34" charset="-122"/>
                <a:ea typeface="微软雅黑" panose="020B0503020204020204" pitchFamily="34" charset="-122"/>
              </a:rPr>
              <a:t>1 </a:t>
            </a:r>
            <a:r>
              <a:rPr lang="zh-CN" altLang="en-US" b="1" dirty="0">
                <a:solidFill>
                  <a:schemeClr val="tx1"/>
                </a:solidFill>
                <a:latin typeface="微软雅黑" panose="020B0503020204020204" pitchFamily="34" charset="-122"/>
                <a:ea typeface="微软雅黑" panose="020B0503020204020204" pitchFamily="34" charset="-122"/>
              </a:rPr>
              <a:t>个短帧采用载波延伸方法进行填充，随后的一些短帧则可一个接一个地发送，只需留有必要的帧间最小间隔即可。这样就形成可一串分组的突发，直到达到 </a:t>
            </a:r>
            <a:r>
              <a:rPr lang="en-US" altLang="zh-CN" b="1" dirty="0">
                <a:solidFill>
                  <a:schemeClr val="tx1"/>
                </a:solidFill>
                <a:latin typeface="微软雅黑" panose="020B0503020204020204" pitchFamily="34" charset="-122"/>
                <a:ea typeface="微软雅黑" panose="020B0503020204020204" pitchFamily="34" charset="-122"/>
              </a:rPr>
              <a:t>1500 </a:t>
            </a:r>
            <a:r>
              <a:rPr lang="zh-CN" altLang="en-US" b="1" dirty="0">
                <a:solidFill>
                  <a:schemeClr val="tx1"/>
                </a:solidFill>
                <a:latin typeface="微软雅黑" panose="020B0503020204020204" pitchFamily="34" charset="-122"/>
                <a:ea typeface="微软雅黑" panose="020B0503020204020204" pitchFamily="34" charset="-122"/>
              </a:rPr>
              <a:t>字节或稍多一些为止。</a:t>
            </a: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分组突发</a:t>
            </a:r>
            <a:endParaRPr lang="fr-FR" altLang="zh-CN" sz="2000" b="1" dirty="0">
              <a:solidFill>
                <a:schemeClr val="bg1"/>
              </a:solidFill>
              <a:latin typeface="微软雅黑" pitchFamily="34" charset="-122"/>
              <a:ea typeface="微软雅黑" pitchFamily="34" charset="-122"/>
            </a:endParaRPr>
          </a:p>
        </p:txBody>
      </p:sp>
      <p:sp>
        <p:nvSpPr>
          <p:cNvPr id="140" name="矩形 139"/>
          <p:cNvSpPr/>
          <p:nvPr/>
        </p:nvSpPr>
        <p:spPr>
          <a:xfrm>
            <a:off x="1261338" y="2797778"/>
            <a:ext cx="430887" cy="913070"/>
          </a:xfrm>
          <a:prstGeom prst="rect">
            <a:avLst/>
          </a:prstGeom>
        </p:spPr>
        <p:txBody>
          <a:bodyPr vert="eaVert" wrap="none">
            <a:spAutoFit/>
          </a:bodyPr>
          <a:lstStyle/>
          <a:p>
            <a:pPr algn="ctr">
              <a:tabLst>
                <a:tab pos="1752600" algn="l"/>
              </a:tabLst>
            </a:pPr>
            <a:r>
              <a:rPr lang="zh-CN" altLang="en-US" sz="1600" b="1" dirty="0">
                <a:latin typeface="微软雅黑" pitchFamily="34" charset="-122"/>
                <a:ea typeface="微软雅黑" pitchFamily="34" charset="-122"/>
                <a:cs typeface="Times New Roman" pitchFamily="18" charset="0"/>
              </a:rPr>
              <a:t>分组突发</a:t>
            </a:r>
          </a:p>
        </p:txBody>
      </p:sp>
      <p:sp>
        <p:nvSpPr>
          <p:cNvPr id="142" name="Freeform 5"/>
          <p:cNvSpPr>
            <a:spLocks/>
          </p:cNvSpPr>
          <p:nvPr/>
        </p:nvSpPr>
        <p:spPr bwMode="auto">
          <a:xfrm>
            <a:off x="2112044" y="3645898"/>
            <a:ext cx="5524649" cy="3062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3" name="Text Box 6"/>
          <p:cNvSpPr txBox="1">
            <a:spLocks noChangeArrowheads="1"/>
          </p:cNvSpPr>
          <p:nvPr/>
        </p:nvSpPr>
        <p:spPr bwMode="auto">
          <a:xfrm>
            <a:off x="2177816" y="3544091"/>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itchFamily="34" charset="-122"/>
                <a:ea typeface="微软雅黑" pitchFamily="34" charset="-122"/>
              </a:rPr>
              <a:t>发送的</a:t>
            </a:r>
          </a:p>
          <a:p>
            <a:pPr algn="ctr">
              <a:lnSpc>
                <a:spcPct val="90000"/>
              </a:lnSpc>
            </a:pPr>
            <a:r>
              <a:rPr lang="zh-CN" altLang="en-US" sz="1200" b="1" dirty="0">
                <a:solidFill>
                  <a:srgbClr val="0000CC"/>
                </a:solidFill>
                <a:latin typeface="微软雅黑" pitchFamily="34" charset="-122"/>
                <a:ea typeface="微软雅黑" pitchFamily="34" charset="-122"/>
              </a:rPr>
              <a:t>数据 </a:t>
            </a:r>
          </a:p>
        </p:txBody>
      </p:sp>
      <p:sp>
        <p:nvSpPr>
          <p:cNvPr id="145" name="Freeform 8"/>
          <p:cNvSpPr>
            <a:spLocks/>
          </p:cNvSpPr>
          <p:nvPr/>
        </p:nvSpPr>
        <p:spPr bwMode="auto">
          <a:xfrm>
            <a:off x="3372257" y="3642972"/>
            <a:ext cx="971495" cy="302373"/>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6" name="Freeform 9"/>
          <p:cNvSpPr>
            <a:spLocks/>
          </p:cNvSpPr>
          <p:nvPr/>
        </p:nvSpPr>
        <p:spPr bwMode="auto">
          <a:xfrm>
            <a:off x="4841205" y="3639070"/>
            <a:ext cx="583287" cy="3062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7" name="Freeform 10"/>
          <p:cNvSpPr>
            <a:spLocks/>
          </p:cNvSpPr>
          <p:nvPr/>
        </p:nvSpPr>
        <p:spPr bwMode="auto">
          <a:xfrm>
            <a:off x="5942428" y="3645898"/>
            <a:ext cx="441855" cy="3062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8" name="Line 11"/>
          <p:cNvSpPr>
            <a:spLocks noChangeShapeType="1"/>
          </p:cNvSpPr>
          <p:nvPr/>
        </p:nvSpPr>
        <p:spPr bwMode="auto">
          <a:xfrm>
            <a:off x="2821158" y="2785900"/>
            <a:ext cx="1522594"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9" name="Text Box 12"/>
          <p:cNvSpPr txBox="1">
            <a:spLocks noChangeArrowheads="1"/>
          </p:cNvSpPr>
          <p:nvPr/>
        </p:nvSpPr>
        <p:spPr bwMode="auto">
          <a:xfrm>
            <a:off x="2943994" y="2661050"/>
            <a:ext cx="1233030" cy="261610"/>
          </a:xfrm>
          <a:prstGeom prst="rect">
            <a:avLst/>
          </a:prstGeom>
          <a:solidFill>
            <a:srgbClr val="C3E3F9"/>
          </a:solidFill>
          <a:ln>
            <a:noFill/>
          </a:ln>
          <a:effectLst/>
        </p:spPr>
        <p:txBody>
          <a:bodyPr wrap="none">
            <a:spAutoFit/>
          </a:bodyPr>
          <a:lstStyle/>
          <a:p>
            <a:pPr algn="ctr"/>
            <a:r>
              <a:rPr lang="zh-CN" altLang="en-US" sz="1100" b="1" dirty="0">
                <a:solidFill>
                  <a:srgbClr val="0000FF"/>
                </a:solidFill>
                <a:latin typeface="微软雅黑" pitchFamily="34" charset="-122"/>
                <a:ea typeface="微软雅黑" pitchFamily="34" charset="-122"/>
              </a:rPr>
              <a:t>争用期 512 字节</a:t>
            </a:r>
          </a:p>
        </p:txBody>
      </p:sp>
      <p:sp>
        <p:nvSpPr>
          <p:cNvPr id="150" name="Line 13"/>
          <p:cNvSpPr>
            <a:spLocks noChangeShapeType="1"/>
          </p:cNvSpPr>
          <p:nvPr/>
        </p:nvSpPr>
        <p:spPr bwMode="auto">
          <a:xfrm>
            <a:off x="2821158" y="2479929"/>
            <a:ext cx="414987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1" name="Text Box 14"/>
          <p:cNvSpPr txBox="1">
            <a:spLocks noChangeArrowheads="1"/>
          </p:cNvSpPr>
          <p:nvPr/>
        </p:nvSpPr>
        <p:spPr bwMode="auto">
          <a:xfrm>
            <a:off x="3899478" y="2355078"/>
            <a:ext cx="2165978" cy="261610"/>
          </a:xfrm>
          <a:prstGeom prst="rect">
            <a:avLst/>
          </a:prstGeom>
          <a:solidFill>
            <a:srgbClr val="C3E3F9"/>
          </a:solidFill>
          <a:ln>
            <a:noFill/>
          </a:ln>
          <a:effectLst/>
        </p:spPr>
        <p:txBody>
          <a:bodyPr wrap="none">
            <a:spAutoFit/>
          </a:bodyPr>
          <a:lstStyle/>
          <a:p>
            <a:pPr algn="ctr"/>
            <a:r>
              <a:rPr lang="zh-CN" altLang="en-US" sz="1100" b="1" dirty="0">
                <a:solidFill>
                  <a:srgbClr val="0000FF"/>
                </a:solidFill>
                <a:latin typeface="微软雅黑" pitchFamily="34" charset="-122"/>
                <a:ea typeface="微软雅黑" pitchFamily="34" charset="-122"/>
              </a:rPr>
              <a:t>将突发计时器设定为 1500 字节</a:t>
            </a:r>
          </a:p>
        </p:txBody>
      </p:sp>
      <p:sp>
        <p:nvSpPr>
          <p:cNvPr id="152" name="Text Box 15"/>
          <p:cNvSpPr txBox="1">
            <a:spLocks noChangeArrowheads="1"/>
          </p:cNvSpPr>
          <p:nvPr/>
        </p:nvSpPr>
        <p:spPr bwMode="auto">
          <a:xfrm>
            <a:off x="2992021" y="3339921"/>
            <a:ext cx="800219" cy="276999"/>
          </a:xfrm>
          <a:prstGeom prst="rect">
            <a:avLst/>
          </a:prstGeom>
          <a:solidFill>
            <a:srgbClr val="C3E3F9"/>
          </a:solidFill>
          <a:ln>
            <a:noFill/>
          </a:ln>
          <a:effectLst/>
        </p:spPr>
        <p:txBody>
          <a:bodyPr wrap="none">
            <a:spAutoFit/>
          </a:bodyPr>
          <a:lstStyle/>
          <a:p>
            <a:pPr algn="ctr"/>
            <a:r>
              <a:rPr lang="zh-CN" altLang="en-US" sz="1200" b="1" dirty="0">
                <a:solidFill>
                  <a:srgbClr val="0000FF"/>
                </a:solidFill>
                <a:latin typeface="微软雅黑" pitchFamily="34" charset="-122"/>
                <a:ea typeface="微软雅黑" pitchFamily="34" charset="-122"/>
              </a:rPr>
              <a:t>载波延伸</a:t>
            </a:r>
          </a:p>
        </p:txBody>
      </p:sp>
      <p:sp>
        <p:nvSpPr>
          <p:cNvPr id="153" name="Line 16"/>
          <p:cNvSpPr>
            <a:spLocks noChangeShapeType="1"/>
          </p:cNvSpPr>
          <p:nvPr/>
        </p:nvSpPr>
        <p:spPr bwMode="auto">
          <a:xfrm>
            <a:off x="3700223" y="3543578"/>
            <a:ext cx="82781" cy="20285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4" name="Text Box 17"/>
          <p:cNvSpPr txBox="1">
            <a:spLocks noChangeArrowheads="1"/>
          </p:cNvSpPr>
          <p:nvPr/>
        </p:nvSpPr>
        <p:spPr bwMode="auto">
          <a:xfrm>
            <a:off x="2244698" y="2882741"/>
            <a:ext cx="53893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itchFamily="34" charset="-122"/>
                <a:ea typeface="微软雅黑" pitchFamily="34" charset="-122"/>
              </a:rPr>
              <a:t>载波</a:t>
            </a:r>
          </a:p>
          <a:p>
            <a:pPr>
              <a:lnSpc>
                <a:spcPct val="90000"/>
              </a:lnSpc>
            </a:pPr>
            <a:r>
              <a:rPr lang="zh-CN" altLang="en-US" sz="1200" b="1" dirty="0">
                <a:solidFill>
                  <a:srgbClr val="0000CC"/>
                </a:solidFill>
                <a:latin typeface="微软雅黑" pitchFamily="34" charset="-122"/>
                <a:ea typeface="微软雅黑" pitchFamily="34" charset="-122"/>
              </a:rPr>
              <a:t>监听 </a:t>
            </a:r>
          </a:p>
        </p:txBody>
      </p:sp>
      <p:sp>
        <p:nvSpPr>
          <p:cNvPr id="155" name="Freeform 18"/>
          <p:cNvSpPr>
            <a:spLocks/>
          </p:cNvSpPr>
          <p:nvPr/>
        </p:nvSpPr>
        <p:spPr bwMode="auto">
          <a:xfrm>
            <a:off x="2119847" y="2977354"/>
            <a:ext cx="5524649" cy="308225"/>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6" name="Line 19"/>
          <p:cNvSpPr>
            <a:spLocks noChangeShapeType="1"/>
          </p:cNvSpPr>
          <p:nvPr/>
        </p:nvSpPr>
        <p:spPr bwMode="auto">
          <a:xfrm>
            <a:off x="4348630" y="2656173"/>
            <a:ext cx="0" cy="1454009"/>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7" name="Line 20"/>
          <p:cNvSpPr>
            <a:spLocks noChangeShapeType="1"/>
          </p:cNvSpPr>
          <p:nvPr/>
        </p:nvSpPr>
        <p:spPr bwMode="auto">
          <a:xfrm flipH="1">
            <a:off x="2817256" y="2386291"/>
            <a:ext cx="0" cy="1723891"/>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8" name="Line 21"/>
          <p:cNvSpPr>
            <a:spLocks noChangeShapeType="1"/>
          </p:cNvSpPr>
          <p:nvPr/>
        </p:nvSpPr>
        <p:spPr bwMode="auto">
          <a:xfrm>
            <a:off x="6985264" y="2393118"/>
            <a:ext cx="0" cy="1717064"/>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60" name="Text Box 7"/>
          <p:cNvSpPr txBox="1">
            <a:spLocks noChangeArrowheads="1"/>
          </p:cNvSpPr>
          <p:nvPr/>
        </p:nvSpPr>
        <p:spPr bwMode="auto">
          <a:xfrm>
            <a:off x="2767635" y="3679062"/>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chemeClr val="bg1"/>
                </a:solidFill>
                <a:latin typeface="微软雅黑" pitchFamily="34" charset="-122"/>
                <a:ea typeface="微软雅黑" pitchFamily="34" charset="-122"/>
              </a:rPr>
              <a:t> 帧#1   </a:t>
            </a:r>
            <a:r>
              <a:rPr lang="en-US" altLang="zh-CN" sz="1200" b="1" i="1" dirty="0">
                <a:solidFill>
                  <a:schemeClr val="bg1"/>
                </a:solidFill>
                <a:latin typeface="微软雅黑" pitchFamily="34" charset="-122"/>
                <a:ea typeface="微软雅黑" pitchFamily="34" charset="-122"/>
              </a:rPr>
              <a:t>RRRRRRRR    </a:t>
            </a:r>
            <a:r>
              <a:rPr lang="zh-CN" altLang="en-US" sz="1200" b="1" dirty="0">
                <a:solidFill>
                  <a:schemeClr val="bg1"/>
                </a:solidFill>
                <a:latin typeface="微软雅黑" pitchFamily="34" charset="-122"/>
                <a:ea typeface="微软雅黑" pitchFamily="34" charset="-122"/>
              </a:rPr>
              <a:t>帧#2   </a:t>
            </a:r>
            <a:r>
              <a:rPr lang="en-US" altLang="zh-CN" sz="1200" b="1" i="1" dirty="0">
                <a:solidFill>
                  <a:schemeClr val="bg1"/>
                </a:solidFill>
                <a:latin typeface="微软雅黑" pitchFamily="34" charset="-122"/>
                <a:ea typeface="微软雅黑" pitchFamily="34" charset="-122"/>
              </a:rPr>
              <a:t>RRRR    </a:t>
            </a:r>
            <a:r>
              <a:rPr lang="zh-CN" altLang="en-US" sz="1200" b="1" dirty="0">
                <a:solidFill>
                  <a:schemeClr val="bg1"/>
                </a:solidFill>
                <a:latin typeface="微软雅黑" pitchFamily="34" charset="-122"/>
                <a:ea typeface="微软雅黑" pitchFamily="34" charset="-122"/>
              </a:rPr>
              <a:t>帧#3   </a:t>
            </a:r>
            <a:r>
              <a:rPr lang="en-US" altLang="zh-CN" sz="1200" b="1" i="1" dirty="0">
                <a:solidFill>
                  <a:schemeClr val="bg1"/>
                </a:solidFill>
                <a:latin typeface="微软雅黑" pitchFamily="34" charset="-122"/>
                <a:ea typeface="微软雅黑" pitchFamily="34" charset="-122"/>
              </a:rPr>
              <a:t>RRR    </a:t>
            </a:r>
            <a:r>
              <a:rPr lang="zh-CN" altLang="en-US" sz="1200" b="1" dirty="0">
                <a:solidFill>
                  <a:schemeClr val="bg1"/>
                </a:solidFill>
                <a:latin typeface="微软雅黑" pitchFamily="34" charset="-122"/>
                <a:ea typeface="微软雅黑" pitchFamily="34" charset="-122"/>
              </a:rPr>
              <a:t>帧#4</a:t>
            </a:r>
          </a:p>
        </p:txBody>
      </p:sp>
    </p:spTree>
    <p:extLst>
      <p:ext uri="{BB962C8B-B14F-4D97-AF65-F5344CB8AC3E}">
        <p14:creationId xmlns:p14="http://schemas.microsoft.com/office/powerpoint/2010/main" val="21391629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5065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7" name="Rectangle 6"/>
          <p:cNvSpPr>
            <a:spLocks noChangeArrowheads="1"/>
          </p:cNvSpPr>
          <p:nvPr/>
        </p:nvSpPr>
        <p:spPr bwMode="auto">
          <a:xfrm>
            <a:off x="1120031" y="599238"/>
            <a:ext cx="6886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3.5.3   10 </a:t>
            </a:r>
            <a:r>
              <a:rPr lang="zh-CN" altLang="en-US" sz="2400" b="1" dirty="0">
                <a:solidFill>
                  <a:schemeClr val="bg1"/>
                </a:solidFill>
                <a:latin typeface="微软雅黑" pitchFamily="34" charset="-122"/>
                <a:ea typeface="微软雅黑" pitchFamily="34" charset="-122"/>
              </a:rPr>
              <a:t>吉比特以太网 </a:t>
            </a:r>
            <a:r>
              <a:rPr lang="en-US" altLang="zh-CN" sz="2400" b="1" dirty="0">
                <a:solidFill>
                  <a:schemeClr val="bg1"/>
                </a:solidFill>
                <a:latin typeface="微软雅黑" pitchFamily="34" charset="-122"/>
                <a:ea typeface="微软雅黑" pitchFamily="34" charset="-122"/>
              </a:rPr>
              <a:t>(10GE) </a:t>
            </a:r>
            <a:r>
              <a:rPr lang="zh-CN" altLang="en-US" sz="2400" b="1" dirty="0">
                <a:solidFill>
                  <a:schemeClr val="bg1"/>
                </a:solidFill>
                <a:latin typeface="微软雅黑" pitchFamily="34" charset="-122"/>
                <a:ea typeface="微软雅黑" pitchFamily="34" charset="-122"/>
              </a:rPr>
              <a:t>和更快的以太网</a:t>
            </a:r>
          </a:p>
        </p:txBody>
      </p:sp>
      <p:sp>
        <p:nvSpPr>
          <p:cNvPr id="62" name="Rectangle 8"/>
          <p:cNvSpPr>
            <a:spLocks noChangeArrowheads="1"/>
          </p:cNvSpPr>
          <p:nvPr/>
        </p:nvSpPr>
        <p:spPr bwMode="auto">
          <a:xfrm>
            <a:off x="502919" y="104699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吉比特以太网（</a:t>
            </a:r>
            <a:r>
              <a:rPr lang="en-US" altLang="zh-CN" sz="2000" b="1" dirty="0">
                <a:latin typeface="微软雅黑" pitchFamily="34" charset="-122"/>
                <a:ea typeface="微软雅黑" pitchFamily="34" charset="-122"/>
              </a:rPr>
              <a:t>10GE</a:t>
            </a:r>
            <a:r>
              <a:rPr lang="zh-CN" altLang="en-US" sz="2000" b="1" dirty="0">
                <a:latin typeface="微软雅黑" pitchFamily="34" charset="-122"/>
                <a:ea typeface="微软雅黑" pitchFamily="34" charset="-122"/>
              </a:rPr>
              <a:t>）主要特点：</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万兆比特。</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10</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以太网的</a:t>
            </a:r>
            <a:r>
              <a:rPr lang="zh-CN" altLang="en-US" sz="2000" b="1" dirty="0">
                <a:solidFill>
                  <a:srgbClr val="0000FF"/>
                </a:solidFill>
                <a:latin typeface="微软雅黑" pitchFamily="34" charset="-122"/>
                <a:ea typeface="微软雅黑" pitchFamily="34" charset="-122"/>
              </a:rPr>
              <a:t>帧格式</a:t>
            </a:r>
            <a:r>
              <a:rPr lang="zh-CN" altLang="en-US" sz="2000" b="1" dirty="0">
                <a:solidFill>
                  <a:srgbClr val="C00000"/>
                </a:solidFill>
                <a:latin typeface="微软雅黑" pitchFamily="34" charset="-122"/>
                <a:ea typeface="微软雅黑" pitchFamily="34" charset="-122"/>
              </a:rPr>
              <a:t>完全相同。</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保留了 </a:t>
            </a:r>
            <a:r>
              <a:rPr lang="en-US" altLang="zh-CN" sz="2000" b="1" dirty="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标准规定的</a:t>
            </a:r>
            <a:r>
              <a:rPr lang="zh-CN" altLang="en-US" sz="2000" b="1" dirty="0">
                <a:solidFill>
                  <a:srgbClr val="C00000"/>
                </a:solidFill>
                <a:latin typeface="微软雅黑" pitchFamily="34" charset="-122"/>
                <a:ea typeface="微软雅黑" pitchFamily="34" charset="-122"/>
              </a:rPr>
              <a:t>以太网最小和最大帧长。</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只使用</a:t>
            </a:r>
            <a:r>
              <a:rPr lang="zh-CN" altLang="en-US" sz="2000" b="1" dirty="0">
                <a:solidFill>
                  <a:srgbClr val="C00000"/>
                </a:solidFill>
                <a:latin typeface="微软雅黑" pitchFamily="34" charset="-122"/>
                <a:ea typeface="微软雅黑" pitchFamily="34" charset="-122"/>
              </a:rPr>
              <a:t>光纤</a:t>
            </a:r>
            <a:r>
              <a:rPr lang="zh-CN" altLang="en-US" sz="2000" b="1" dirty="0">
                <a:latin typeface="微软雅黑" pitchFamily="34" charset="-122"/>
                <a:ea typeface="微软雅黑" pitchFamily="34" charset="-122"/>
              </a:rPr>
              <a:t>作为传输媒体。</a:t>
            </a:r>
          </a:p>
          <a:p>
            <a:pPr marL="633413" indent="-342900">
              <a:lnSpc>
                <a:spcPts val="3300"/>
              </a:lnSpc>
              <a:buClr>
                <a:srgbClr val="7030A0"/>
              </a:buClr>
              <a:buFont typeface="+mj-lt"/>
              <a:buAutoNum type="arabicPeriod"/>
            </a:pPr>
            <a:r>
              <a:rPr lang="zh-CN" altLang="en-US" sz="2000" b="1" dirty="0">
                <a:solidFill>
                  <a:srgbClr val="C00000"/>
                </a:solidFill>
                <a:latin typeface="微软雅黑" pitchFamily="34" charset="-122"/>
                <a:ea typeface="微软雅黑" pitchFamily="34" charset="-122"/>
              </a:rPr>
              <a:t>只工作在全双工方式，</a:t>
            </a:r>
            <a:r>
              <a:rPr lang="zh-CN" altLang="en-US" sz="2000" b="1" dirty="0">
                <a:latin typeface="微软雅黑" pitchFamily="34" charset="-122"/>
                <a:ea typeface="微软雅黑" pitchFamily="34" charset="-122"/>
              </a:rPr>
              <a:t>没有争用问题，</a:t>
            </a:r>
            <a:r>
              <a:rPr lang="zh-CN" altLang="en-US" sz="2000" b="1" dirty="0">
                <a:solidFill>
                  <a:srgbClr val="C00000"/>
                </a:solidFill>
                <a:latin typeface="微软雅黑" pitchFamily="34" charset="-122"/>
                <a:ea typeface="微软雅黑" pitchFamily="34" charset="-122"/>
              </a:rPr>
              <a:t>不使用 </a:t>
            </a:r>
            <a:r>
              <a:rPr lang="en-US" altLang="zh-CN" sz="2000" b="1" dirty="0">
                <a:solidFill>
                  <a:srgbClr val="C00000"/>
                </a:solidFill>
                <a:latin typeface="微软雅黑" pitchFamily="34" charset="-122"/>
                <a:ea typeface="微软雅黑" pitchFamily="34" charset="-122"/>
              </a:rPr>
              <a:t>CSMA/CD </a:t>
            </a:r>
            <a:r>
              <a:rPr lang="zh-CN" altLang="en-US" sz="2000" b="1" dirty="0">
                <a:solidFill>
                  <a:srgbClr val="C00000"/>
                </a:solidFill>
                <a:latin typeface="微软雅黑" pitchFamily="34" charset="-122"/>
                <a:ea typeface="微软雅黑" pitchFamily="34" charset="-122"/>
              </a:rPr>
              <a:t>协议。 </a:t>
            </a:r>
          </a:p>
        </p:txBody>
      </p:sp>
    </p:spTree>
    <p:extLst>
      <p:ext uri="{BB962C8B-B14F-4D97-AF65-F5344CB8AC3E}">
        <p14:creationId xmlns:p14="http://schemas.microsoft.com/office/powerpoint/2010/main" val="28144748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6485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3209170" y="625412"/>
            <a:ext cx="27158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以太网的物理层</a:t>
            </a:r>
            <a:endParaRPr lang="fr-FR" altLang="zh-CN" sz="2000" b="1" dirty="0">
              <a:solidFill>
                <a:schemeClr val="bg1"/>
              </a:solidFill>
              <a:latin typeface="微软雅黑" pitchFamily="34" charset="-122"/>
              <a:ea typeface="微软雅黑" pitchFamily="34" charset="-122"/>
            </a:endParaRPr>
          </a:p>
        </p:txBody>
      </p:sp>
      <p:sp>
        <p:nvSpPr>
          <p:cNvPr id="60" name="矩形 59"/>
          <p:cNvSpPr/>
          <p:nvPr/>
        </p:nvSpPr>
        <p:spPr>
          <a:xfrm>
            <a:off x="3451225" y="1148897"/>
            <a:ext cx="2231701"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61" name="内容占位符 3"/>
          <p:cNvGraphicFramePr>
            <a:graphicFrameLocks/>
          </p:cNvGraphicFramePr>
          <p:nvPr>
            <p:extLst>
              <p:ext uri="{D42A27DB-BD31-4B8C-83A1-F6EECF244321}">
                <p14:modId xmlns:p14="http://schemas.microsoft.com/office/powerpoint/2010/main" val="1138485429"/>
              </p:ext>
            </p:extLst>
          </p:nvPr>
        </p:nvGraphicFramePr>
        <p:xfrm>
          <a:off x="502919" y="1507067"/>
          <a:ext cx="8129015" cy="2151438"/>
        </p:xfrm>
        <a:graphic>
          <a:graphicData uri="http://schemas.openxmlformats.org/drawingml/2006/table">
            <a:tbl>
              <a:tblPr firstRow="1" firstCol="1" lastRow="1" lastCol="1" bandRow="1" bandCol="1"/>
              <a:tblGrid>
                <a:gridCol w="1835584">
                  <a:extLst>
                    <a:ext uri="{9D8B030D-6E8A-4147-A177-3AD203B41FA5}">
                      <a16:colId xmlns:a16="http://schemas.microsoft.com/office/drawing/2014/main" val="20000"/>
                    </a:ext>
                  </a:extLst>
                </a:gridCol>
                <a:gridCol w="721123">
                  <a:extLst>
                    <a:ext uri="{9D8B030D-6E8A-4147-A177-3AD203B41FA5}">
                      <a16:colId xmlns:a16="http://schemas.microsoft.com/office/drawing/2014/main" val="20001"/>
                    </a:ext>
                  </a:extLst>
                </a:gridCol>
                <a:gridCol w="1966697">
                  <a:extLst>
                    <a:ext uri="{9D8B030D-6E8A-4147-A177-3AD203B41FA5}">
                      <a16:colId xmlns:a16="http://schemas.microsoft.com/office/drawing/2014/main" val="20002"/>
                    </a:ext>
                  </a:extLst>
                </a:gridCol>
                <a:gridCol w="3605611">
                  <a:extLst>
                    <a:ext uri="{9D8B030D-6E8A-4147-A177-3AD203B41FA5}">
                      <a16:colId xmlns:a16="http://schemas.microsoft.com/office/drawing/2014/main" val="20003"/>
                    </a:ext>
                  </a:extLst>
                </a:gridCol>
              </a:tblGrid>
              <a:tr h="358678">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名称</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媒体</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网段最大长度</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特点</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extLst>
                  <a:ext uri="{0D108BD9-81ED-4DB2-BD59-A6C34878D82A}">
                    <a16:rowId xmlns:a16="http://schemas.microsoft.com/office/drawing/2014/main" val="10000"/>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10GBASE-SR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300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多模光纤（</a:t>
                      </a:r>
                      <a:r>
                        <a:rPr lang="en-US" sz="1400" b="1" dirty="0">
                          <a:effectLst/>
                          <a:latin typeface="微软雅黑" pitchFamily="34" charset="-122"/>
                          <a:ea typeface="微软雅黑" pitchFamily="34" charset="-122"/>
                        </a:rPr>
                        <a:t>0.85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10GBASE-LR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1.3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10GBASE-ER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40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58552">
                <a:tc>
                  <a:txBody>
                    <a:bodyPr/>
                    <a:lstStyle/>
                    <a:p>
                      <a:pPr algn="just">
                        <a:lnSpc>
                          <a:spcPct val="100000"/>
                        </a:lnSpc>
                        <a:spcAft>
                          <a:spcPts val="0"/>
                        </a:spcAft>
                        <a:tabLst>
                          <a:tab pos="1752600" algn="l"/>
                        </a:tabLst>
                      </a:pPr>
                      <a:r>
                        <a:rPr lang="pt-BR" sz="1400" b="1" dirty="0">
                          <a:effectLst/>
                          <a:latin typeface="微软雅黑" pitchFamily="34" charset="-122"/>
                          <a:ea typeface="微软雅黑" pitchFamily="34" charset="-122"/>
                        </a:rPr>
                        <a:t>10GBASE-CX4</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15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对双芯同轴电缆</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(twinax)</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6A </a:t>
                      </a:r>
                      <a:r>
                        <a:rPr lang="zh-CN" sz="1400" b="1" dirty="0">
                          <a:effectLst/>
                          <a:latin typeface="微软雅黑" pitchFamily="34" charset="-122"/>
                          <a:ea typeface="微软雅黑" pitchFamily="34" charset="-122"/>
                        </a:rPr>
                        <a:t>类</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UTP </a:t>
                      </a:r>
                      <a:r>
                        <a:rPr lang="zh-CN" sz="1400" b="1" dirty="0">
                          <a:effectLst/>
                          <a:latin typeface="微软雅黑" pitchFamily="34" charset="-122"/>
                          <a:ea typeface="微软雅黑" pitchFamily="34" charset="-122"/>
                        </a:rPr>
                        <a:t>双绞线</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43759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6498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2739490" y="626794"/>
            <a:ext cx="3655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40GE/100GE </a:t>
            </a:r>
            <a:r>
              <a:rPr lang="zh-CN" altLang="en-US" sz="2000" b="1" dirty="0">
                <a:solidFill>
                  <a:schemeClr val="bg1"/>
                </a:solidFill>
                <a:latin typeface="微软雅黑" pitchFamily="34" charset="-122"/>
                <a:ea typeface="微软雅黑" pitchFamily="34" charset="-122"/>
              </a:rPr>
              <a:t>以太网的物理层</a:t>
            </a:r>
            <a:endParaRPr lang="fr-FR" altLang="zh-CN" sz="2000" b="1" dirty="0">
              <a:solidFill>
                <a:schemeClr val="bg1"/>
              </a:solidFill>
              <a:latin typeface="微软雅黑" pitchFamily="34" charset="-122"/>
              <a:ea typeface="微软雅黑" pitchFamily="34" charset="-122"/>
            </a:endParaRPr>
          </a:p>
        </p:txBody>
      </p:sp>
      <p:sp>
        <p:nvSpPr>
          <p:cNvPr id="36" name="矩形 35"/>
          <p:cNvSpPr/>
          <p:nvPr/>
        </p:nvSpPr>
        <p:spPr>
          <a:xfrm>
            <a:off x="3108480" y="1112872"/>
            <a:ext cx="2933816"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40GE/10GE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38" name="表格 37"/>
          <p:cNvGraphicFramePr>
            <a:graphicFrameLocks noGrp="1"/>
          </p:cNvGraphicFramePr>
          <p:nvPr>
            <p:extLst>
              <p:ext uri="{D42A27DB-BD31-4B8C-83A1-F6EECF244321}">
                <p14:modId xmlns:p14="http://schemas.microsoft.com/office/powerpoint/2010/main" val="2540804016"/>
              </p:ext>
            </p:extLst>
          </p:nvPr>
        </p:nvGraphicFramePr>
        <p:xfrm>
          <a:off x="502919" y="1452695"/>
          <a:ext cx="8129015" cy="2308227"/>
        </p:xfrm>
        <a:graphic>
          <a:graphicData uri="http://schemas.openxmlformats.org/drawingml/2006/table">
            <a:tbl>
              <a:tblPr firstRow="1" firstCol="1" lastRow="1" lastCol="1" bandRow="1" bandCol="1"/>
              <a:tblGrid>
                <a:gridCol w="2702099">
                  <a:extLst>
                    <a:ext uri="{9D8B030D-6E8A-4147-A177-3AD203B41FA5}">
                      <a16:colId xmlns:a16="http://schemas.microsoft.com/office/drawing/2014/main" val="20000"/>
                    </a:ext>
                  </a:extLst>
                </a:gridCol>
                <a:gridCol w="2078182">
                  <a:extLst>
                    <a:ext uri="{9D8B030D-6E8A-4147-A177-3AD203B41FA5}">
                      <a16:colId xmlns:a16="http://schemas.microsoft.com/office/drawing/2014/main" val="20001"/>
                    </a:ext>
                  </a:extLst>
                </a:gridCol>
                <a:gridCol w="3348734">
                  <a:extLst>
                    <a:ext uri="{9D8B030D-6E8A-4147-A177-3AD203B41FA5}">
                      <a16:colId xmlns:a16="http://schemas.microsoft.com/office/drawing/2014/main" val="20002"/>
                    </a:ext>
                  </a:extLst>
                </a:gridCol>
              </a:tblGrid>
              <a:tr h="357632">
                <a:tc>
                  <a:txBody>
                    <a:bodyPr/>
                    <a:lstStyle/>
                    <a:p>
                      <a:pPr marL="0" algn="ctr" defTabSz="914400" rtl="0" eaLnBrk="1" latinLnBrk="0" hangingPunct="1">
                        <a:lnSpc>
                          <a:spcPct val="100000"/>
                        </a:lnSpc>
                        <a:spcAft>
                          <a:spcPts val="0"/>
                        </a:spcAft>
                        <a:tabLst>
                          <a:tab pos="1752600" algn="l"/>
                        </a:tabLst>
                      </a:pPr>
                      <a:r>
                        <a:rPr lang="zh-CN" sz="1800" b="1" kern="1200" dirty="0">
                          <a:solidFill>
                            <a:schemeClr val="bg1"/>
                          </a:solidFill>
                          <a:effectLst/>
                          <a:latin typeface="微软雅黑" pitchFamily="34" charset="-122"/>
                          <a:ea typeface="微软雅黑" pitchFamily="34" charset="-122"/>
                        </a:rPr>
                        <a:t>物理层</a:t>
                      </a:r>
                      <a:endParaRPr lang="zh-CN" sz="1800" b="1" kern="1200" dirty="0">
                        <a:solidFill>
                          <a:schemeClr val="bg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a:solidFill>
                            <a:schemeClr val="bg1"/>
                          </a:solidFill>
                          <a:effectLst/>
                          <a:latin typeface="微软雅黑" pitchFamily="34" charset="-122"/>
                          <a:ea typeface="微软雅黑" pitchFamily="34" charset="-122"/>
                        </a:rPr>
                        <a:t>40GE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a:solidFill>
                            <a:schemeClr val="bg1"/>
                          </a:solidFill>
                          <a:effectLst/>
                          <a:latin typeface="微软雅黑" pitchFamily="34" charset="-122"/>
                          <a:ea typeface="微软雅黑" pitchFamily="34" charset="-122"/>
                        </a:rPr>
                        <a:t>100GE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a:t>
                      </a:r>
                      <a:r>
                        <a:rPr lang="zh-CN" sz="1400" b="1" kern="1200" dirty="0">
                          <a:solidFill>
                            <a:schemeClr val="tx1"/>
                          </a:solidFill>
                          <a:effectLst/>
                          <a:latin typeface="微软雅黑" pitchFamily="34" charset="-122"/>
                          <a:ea typeface="微软雅黑" pitchFamily="34" charset="-122"/>
                          <a:cs typeface="+mn-cs"/>
                        </a:rPr>
                        <a:t>背板上</a:t>
                      </a:r>
                      <a:r>
                        <a:rPr lang="zh-CN" sz="1400" b="1" kern="1200" dirty="0">
                          <a:effectLst/>
                          <a:latin typeface="微软雅黑" pitchFamily="34" charset="-122"/>
                          <a:ea typeface="微软雅黑" pitchFamily="34" charset="-122"/>
                        </a:rPr>
                        <a:t>传输至少超过</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 m </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40GBASE-KR4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在铜缆上传输至少超过</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7 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40GBASE-CR4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100GBASE-CR10</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531">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在多模光纤上传输至少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100 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100GBASE-SR10</a:t>
                      </a:r>
                      <a:r>
                        <a:rPr lang="zh-CN" altLang="en-US" sz="1400" b="1" dirty="0">
                          <a:effectLst/>
                          <a:latin typeface="微软雅黑" pitchFamily="34" charset="-122"/>
                          <a:ea typeface="微软雅黑" pitchFamily="34" charset="-122"/>
                        </a:rPr>
                        <a:t>，*</a:t>
                      </a:r>
                      <a:r>
                        <a:rPr lang="en-US" altLang="zh-CN" sz="1400" b="1" dirty="0">
                          <a:effectLst/>
                          <a:latin typeface="微软雅黑" pitchFamily="34" charset="-122"/>
                          <a:ea typeface="微软雅黑" pitchFamily="34" charset="-122"/>
                        </a:rPr>
                        <a:t>100GBASE-SR4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10 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40 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a:effectLst/>
                          <a:latin typeface="微软雅黑" pitchFamily="34" charset="-122"/>
                          <a:ea typeface="微软雅黑" pitchFamily="34" charset="-122"/>
                        </a:rPr>
                        <a:t>*</a:t>
                      </a:r>
                      <a:r>
                        <a:rPr lang="en-US" sz="1400" b="1" dirty="0">
                          <a:effectLst/>
                          <a:latin typeface="微软雅黑" pitchFamily="34" charset="-122"/>
                          <a:ea typeface="微软雅黑" pitchFamily="34" charset="-122"/>
                        </a:rPr>
                        <a:t>40GBASE-ER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100GBASE-ER4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3734859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1320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以太网的工作范围已经扩大到城域网和广域网，</a:t>
            </a:r>
            <a:r>
              <a:rPr lang="zh-CN" altLang="en-US" sz="2000" b="1" dirty="0">
                <a:solidFill>
                  <a:srgbClr val="0000FF"/>
                </a:solidFill>
                <a:latin typeface="微软雅黑" pitchFamily="34" charset="-122"/>
                <a:ea typeface="微软雅黑" pitchFamily="34" charset="-122"/>
              </a:rPr>
              <a:t>实现了</a:t>
            </a:r>
            <a:r>
              <a:rPr lang="zh-CN" altLang="en-US" sz="2000" b="1" dirty="0">
                <a:solidFill>
                  <a:srgbClr val="C00000"/>
                </a:solidFill>
                <a:latin typeface="微软雅黑" pitchFamily="34" charset="-122"/>
                <a:ea typeface="微软雅黑" pitchFamily="34" charset="-122"/>
              </a:rPr>
              <a:t>端到端</a:t>
            </a:r>
            <a:r>
              <a:rPr lang="zh-CN" altLang="en-US" sz="2000" b="1" dirty="0">
                <a:solidFill>
                  <a:srgbClr val="0000FF"/>
                </a:solidFill>
                <a:latin typeface="微软雅黑" pitchFamily="34" charset="-122"/>
                <a:ea typeface="微软雅黑" pitchFamily="34" charset="-122"/>
              </a:rPr>
              <a:t>的以太网传输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好处： </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技术成熟；</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互操作性很好；</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在广域网中使用以太网时价格便宜；</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采用统一的以太网帧格式，简化了操作和管理。 </a:t>
            </a:r>
          </a:p>
        </p:txBody>
      </p:sp>
      <p:sp>
        <p:nvSpPr>
          <p:cNvPr id="6" name="AutoShape 5"/>
          <p:cNvSpPr>
            <a:spLocks noChangeArrowheads="1"/>
          </p:cNvSpPr>
          <p:nvPr/>
        </p:nvSpPr>
        <p:spPr bwMode="auto">
          <a:xfrm>
            <a:off x="502919" y="650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627797"/>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端到端的以太网传输</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627870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1828978"/>
            <a:ext cx="8129015" cy="16900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用控制字符作为帧定界符</a:t>
            </a:r>
          </a:p>
        </p:txBody>
      </p:sp>
      <p:sp>
        <p:nvSpPr>
          <p:cNvPr id="35" name="矩形 34"/>
          <p:cNvSpPr/>
          <p:nvPr/>
        </p:nvSpPr>
        <p:spPr>
          <a:xfrm>
            <a:off x="466344" y="937899"/>
            <a:ext cx="8129015" cy="753220"/>
          </a:xfrm>
          <a:prstGeom prst="rect">
            <a:avLst/>
          </a:prstGeom>
        </p:spPr>
        <p:txBody>
          <a:bodyPr wrap="square">
            <a:spAutoFit/>
          </a:bodyPr>
          <a:lstStyle/>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SOH (Start Of Header) </a:t>
            </a:r>
            <a:r>
              <a:rPr lang="zh-CN" altLang="en-US" b="1" dirty="0">
                <a:latin typeface="微软雅黑" pitchFamily="34" charset="-122"/>
                <a:ea typeface="微软雅黑" pitchFamily="34" charset="-122"/>
              </a:rPr>
              <a:t>放在一帧的最前面，表示帧的首部开始。</a:t>
            </a:r>
            <a:endParaRPr lang="en-US" altLang="zh-CN" b="1" dirty="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EOT (End Of Transmission) </a:t>
            </a:r>
            <a:r>
              <a:rPr lang="zh-CN" altLang="en-US" b="1" dirty="0">
                <a:latin typeface="微软雅黑" pitchFamily="34" charset="-122"/>
                <a:ea typeface="微软雅黑" pitchFamily="34" charset="-122"/>
              </a:rPr>
              <a:t>放在一帧的末尾，表示帧的结束。</a:t>
            </a:r>
          </a:p>
        </p:txBody>
      </p:sp>
      <p:grpSp>
        <p:nvGrpSpPr>
          <p:cNvPr id="2" name="组合 1"/>
          <p:cNvGrpSpPr/>
          <p:nvPr/>
        </p:nvGrpSpPr>
        <p:grpSpPr>
          <a:xfrm>
            <a:off x="1535403" y="1953047"/>
            <a:ext cx="5679709" cy="1992168"/>
            <a:chOff x="354977" y="3827294"/>
            <a:chExt cx="9217800" cy="3233156"/>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headEnd/>
              <a:tailEnd/>
            </a:ln>
            <a:effectLst/>
          </p:spPr>
          <p:txBody>
            <a:bodyPr wrap="none" anchor="ctr"/>
            <a:lstStyle/>
            <a:p>
              <a:pPr algn="ctr"/>
              <a:r>
                <a:rPr kumimoji="1" lang="zh-CN" altLang="en-US" sz="1400" b="1" dirty="0">
                  <a:solidFill>
                    <a:srgbClr val="000099"/>
                  </a:solidFill>
                  <a:latin typeface="微软雅黑" pitchFamily="34" charset="-122"/>
                  <a:ea typeface="微软雅黑"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帧开始符</a:t>
              </a: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矩形 46"/>
            <p:cNvSpPr/>
            <p:nvPr/>
          </p:nvSpPr>
          <p:spPr>
            <a:xfrm>
              <a:off x="2111691" y="6461049"/>
              <a:ext cx="5865647" cy="599401"/>
            </a:xfrm>
            <a:prstGeom prst="rect">
              <a:avLst/>
            </a:prstGeom>
          </p:spPr>
          <p:txBody>
            <a:bodyPr wrap="square">
              <a:spAutoFit/>
            </a:bodyPr>
            <a:lstStyle/>
            <a:p>
              <a:pPr algn="ctr"/>
              <a:r>
                <a:rPr lang="zh-CN" altLang="zh-CN" b="1" dirty="0">
                  <a:latin typeface="微软雅黑" pitchFamily="34" charset="-122"/>
                  <a:ea typeface="微软雅黑" pitchFamily="34" charset="-122"/>
                </a:rPr>
                <a:t>用控制字符进行帧定界的方法举例</a:t>
              </a:r>
              <a:endParaRPr lang="zh-CN" altLang="en-US" b="1" dirty="0">
                <a:latin typeface="微软雅黑" pitchFamily="34" charset="-122"/>
                <a:ea typeface="微软雅黑"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grpSp>
    </p:spTree>
    <p:extLst>
      <p:ext uri="{BB962C8B-B14F-4D97-AF65-F5344CB8AC3E}">
        <p14:creationId xmlns:p14="http://schemas.microsoft.com/office/powerpoint/2010/main" val="21170489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5074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599330"/>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3.5.4  </a:t>
            </a:r>
            <a:r>
              <a:rPr lang="zh-CN" altLang="en-US" sz="2400" b="1" dirty="0">
                <a:solidFill>
                  <a:schemeClr val="bg1"/>
                </a:solidFill>
                <a:latin typeface="微软雅黑" pitchFamily="34" charset="-122"/>
                <a:ea typeface="微软雅黑" pitchFamily="34" charset="-122"/>
              </a:rPr>
              <a:t>使用以太网进行宽带接入</a:t>
            </a:r>
          </a:p>
        </p:txBody>
      </p:sp>
      <p:sp>
        <p:nvSpPr>
          <p:cNvPr id="7" name="Rectangle 8"/>
          <p:cNvSpPr>
            <a:spLocks noChangeArrowheads="1"/>
          </p:cNvSpPr>
          <p:nvPr/>
        </p:nvSpPr>
        <p:spPr bwMode="auto">
          <a:xfrm>
            <a:off x="502919" y="99900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2001 </a:t>
            </a:r>
            <a:r>
              <a:rPr lang="zh-CN" altLang="en-US" sz="2000" b="1" dirty="0">
                <a:latin typeface="微软雅黑" pitchFamily="34" charset="-122"/>
                <a:ea typeface="微软雅黑" pitchFamily="34" charset="-122"/>
              </a:rPr>
              <a:t>年初成立了 </a:t>
            </a:r>
            <a:r>
              <a:rPr lang="en-US" altLang="zh-CN" sz="2000" b="1" dirty="0">
                <a:latin typeface="微软雅黑" pitchFamily="34" charset="-122"/>
                <a:ea typeface="微软雅黑" pitchFamily="34" charset="-122"/>
              </a:rPr>
              <a:t>802.3 EFM </a:t>
            </a:r>
            <a:r>
              <a:rPr lang="zh-CN" altLang="en-US" sz="2000" b="1" dirty="0">
                <a:latin typeface="微软雅黑" pitchFamily="34" charset="-122"/>
                <a:ea typeface="微软雅黑" pitchFamily="34" charset="-122"/>
              </a:rPr>
              <a:t>工作组，专门研究高速以太网的宽带接入技术问题。</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以太网宽带接入具有以下</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可以提供</a:t>
            </a:r>
            <a:r>
              <a:rPr lang="zh-CN" altLang="en-US" sz="2000" b="1" dirty="0">
                <a:solidFill>
                  <a:srgbClr val="C00000"/>
                </a:solidFill>
                <a:latin typeface="微软雅黑" pitchFamily="34" charset="-122"/>
                <a:ea typeface="微软雅黑" pitchFamily="34" charset="-122"/>
              </a:rPr>
              <a:t>双向</a:t>
            </a:r>
            <a:r>
              <a:rPr lang="zh-CN" altLang="en-US" sz="2000" b="1" dirty="0">
                <a:latin typeface="微软雅黑" pitchFamily="34" charset="-122"/>
                <a:ea typeface="微软雅黑" pitchFamily="34" charset="-122"/>
              </a:rPr>
              <a:t>的宽带通信。</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可以根据用户对带宽的需求灵活地进行</a:t>
            </a:r>
            <a:r>
              <a:rPr lang="zh-CN" altLang="en-US" sz="2000" b="1" dirty="0">
                <a:solidFill>
                  <a:srgbClr val="C00000"/>
                </a:solidFill>
                <a:latin typeface="微软雅黑" pitchFamily="34" charset="-122"/>
                <a:ea typeface="微软雅黑" pitchFamily="34" charset="-122"/>
              </a:rPr>
              <a:t>带宽升级。</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可以实现端到端的以太网传输，中间</a:t>
            </a:r>
            <a:r>
              <a:rPr lang="zh-CN" altLang="en-US" sz="2000" b="1" dirty="0">
                <a:solidFill>
                  <a:srgbClr val="C00000"/>
                </a:solidFill>
                <a:latin typeface="微软雅黑" pitchFamily="34" charset="-122"/>
                <a:ea typeface="微软雅黑" pitchFamily="34" charset="-122"/>
              </a:rPr>
              <a:t>不需要</a:t>
            </a:r>
            <a:r>
              <a:rPr lang="zh-CN" altLang="en-US" sz="2000" b="1" dirty="0">
                <a:solidFill>
                  <a:srgbClr val="0000FF"/>
                </a:solidFill>
                <a:latin typeface="微软雅黑" pitchFamily="34" charset="-122"/>
                <a:ea typeface="微软雅黑" pitchFamily="34" charset="-122"/>
              </a:rPr>
              <a:t>再进行帧格式的转换</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但</a:t>
            </a:r>
            <a:r>
              <a:rPr lang="zh-CN" altLang="en-US" sz="2000" b="1" dirty="0">
                <a:solidFill>
                  <a:srgbClr val="C00000"/>
                </a:solidFill>
                <a:latin typeface="微软雅黑" pitchFamily="34" charset="-122"/>
                <a:ea typeface="微软雅黑" pitchFamily="34" charset="-122"/>
              </a:rPr>
              <a:t>不支持</a:t>
            </a:r>
            <a:r>
              <a:rPr lang="zh-CN" altLang="en-US" sz="2000" b="1" dirty="0">
                <a:latin typeface="微软雅黑" pitchFamily="34" charset="-122"/>
                <a:ea typeface="微软雅黑" pitchFamily="34" charset="-122"/>
              </a:rPr>
              <a:t>用户身份鉴别。</a:t>
            </a:r>
          </a:p>
        </p:txBody>
      </p:sp>
    </p:spTree>
    <p:extLst>
      <p:ext uri="{BB962C8B-B14F-4D97-AF65-F5344CB8AC3E}">
        <p14:creationId xmlns:p14="http://schemas.microsoft.com/office/powerpoint/2010/main" val="22341992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1951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itchFamily="2" charset="2"/>
              <a:buChar char="l"/>
            </a:pPr>
            <a:r>
              <a:rPr lang="en-US" altLang="zh-CN" sz="1900" b="1" dirty="0" err="1">
                <a:solidFill>
                  <a:srgbClr val="C00000"/>
                </a:solidFill>
                <a:latin typeface="微软雅黑" pitchFamily="34" charset="-122"/>
                <a:ea typeface="微软雅黑" pitchFamily="34" charset="-122"/>
              </a:rPr>
              <a:t>PPPoE</a:t>
            </a:r>
            <a:r>
              <a:rPr lang="en-US" altLang="zh-CN" sz="1900" b="1" dirty="0">
                <a:latin typeface="微软雅黑" pitchFamily="34" charset="-122"/>
                <a:ea typeface="微软雅黑" pitchFamily="34" charset="-122"/>
              </a:rPr>
              <a:t> (PPP over Ethernet) </a:t>
            </a:r>
            <a:r>
              <a:rPr lang="zh-CN" altLang="en-US" sz="1900" b="1" dirty="0">
                <a:latin typeface="微软雅黑" pitchFamily="34" charset="-122"/>
                <a:ea typeface="微软雅黑" pitchFamily="34" charset="-122"/>
              </a:rPr>
              <a:t>：在以太网上运行 </a:t>
            </a:r>
            <a:r>
              <a:rPr lang="en-US" altLang="zh-CN" sz="1900" b="1" dirty="0">
                <a:latin typeface="微软雅黑" pitchFamily="34" charset="-122"/>
                <a:ea typeface="微软雅黑" pitchFamily="34" charset="-122"/>
              </a:rPr>
              <a:t>PPP</a:t>
            </a:r>
            <a:r>
              <a:rPr lang="zh-CN" altLang="en-US"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将 </a:t>
            </a:r>
            <a:r>
              <a:rPr lang="en-US" altLang="zh-CN" sz="1900" b="1" dirty="0">
                <a:latin typeface="微软雅黑" pitchFamily="34" charset="-122"/>
                <a:ea typeface="微软雅黑" pitchFamily="34" charset="-122"/>
              </a:rPr>
              <a:t>PPP </a:t>
            </a:r>
            <a:r>
              <a:rPr lang="zh-CN" altLang="en-US" sz="1900" b="1" dirty="0">
                <a:latin typeface="微软雅黑" pitchFamily="34" charset="-122"/>
                <a:ea typeface="微软雅黑" pitchFamily="34" charset="-122"/>
              </a:rPr>
              <a:t>帧封装到以太网中来传输。</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现在的光纤宽带接入 </a:t>
            </a:r>
            <a:r>
              <a:rPr lang="en-US" altLang="zh-CN" sz="1900" b="1" dirty="0" err="1">
                <a:latin typeface="微软雅黑" pitchFamily="34" charset="-122"/>
                <a:ea typeface="微软雅黑" pitchFamily="34" charset="-122"/>
              </a:rPr>
              <a:t>FTTx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都要使用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的方式进行接入。</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利用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进行宽带上网时，从用户个人电脑到家中的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调制解调器之间的连接也使用 </a:t>
            </a:r>
            <a:r>
              <a:rPr lang="en-US" altLang="zh-CN" sz="1900" b="1" dirty="0">
                <a:latin typeface="微软雅黑" pitchFamily="34" charset="-122"/>
                <a:ea typeface="微软雅黑" pitchFamily="34" charset="-122"/>
              </a:rPr>
              <a:t>RJ-45 </a:t>
            </a:r>
            <a:r>
              <a:rPr lang="zh-CN" altLang="en-US" sz="1900" b="1" dirty="0">
                <a:latin typeface="微软雅黑" pitchFamily="34" charset="-122"/>
                <a:ea typeface="微软雅黑" pitchFamily="34" charset="-122"/>
              </a:rPr>
              <a:t>和 </a:t>
            </a:r>
            <a:r>
              <a:rPr lang="en-US" altLang="zh-CN" sz="1900" b="1" dirty="0">
                <a:latin typeface="微软雅黑" pitchFamily="34" charset="-122"/>
                <a:ea typeface="微软雅黑" pitchFamily="34" charset="-122"/>
              </a:rPr>
              <a:t>5 </a:t>
            </a:r>
            <a:r>
              <a:rPr lang="zh-CN" altLang="en-US" sz="1900" b="1" dirty="0">
                <a:latin typeface="微软雅黑" pitchFamily="34" charset="-122"/>
                <a:ea typeface="微软雅黑" pitchFamily="34" charset="-122"/>
              </a:rPr>
              <a:t>类线，也使用 </a:t>
            </a:r>
            <a:r>
              <a:rPr lang="en-US" altLang="zh-CN" sz="1900" b="1" dirty="0" err="1">
                <a:latin typeface="微软雅黑" pitchFamily="34" charset="-122"/>
                <a:ea typeface="微软雅黑" pitchFamily="34" charset="-122"/>
              </a:rPr>
              <a:t>PPPoE</a:t>
            </a:r>
            <a:r>
              <a:rPr lang="zh-CN" altLang="en-US" sz="1900" b="1" dirty="0">
                <a:latin typeface="微软雅黑" pitchFamily="34" charset="-122"/>
                <a:ea typeface="微软雅黑" pitchFamily="34" charset="-122"/>
              </a:rPr>
              <a:t>。</a:t>
            </a: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PPPoE</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151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问题：</a:t>
            </a:r>
            <a:r>
              <a:rPr lang="zh-CN" altLang="en-US" sz="2000" b="1" dirty="0">
                <a:latin typeface="微软雅黑" pitchFamily="34" charset="-122"/>
                <a:ea typeface="微软雅黑" pitchFamily="34" charset="-122"/>
              </a:rPr>
              <a:t>如果数据中的某个字节的二进制代码恰好和 </a:t>
            </a:r>
            <a:r>
              <a:rPr lang="en-US" altLang="zh-CN" sz="2000" b="1" dirty="0">
                <a:latin typeface="微软雅黑" pitchFamily="34" charset="-122"/>
                <a:ea typeface="微软雅黑" pitchFamily="34" charset="-122"/>
              </a:rPr>
              <a:t>SOH </a:t>
            </a:r>
            <a:r>
              <a:rPr lang="zh-CN" altLang="en-US" sz="2000" b="1" dirty="0">
                <a:latin typeface="微软雅黑" pitchFamily="34" charset="-122"/>
                <a:ea typeface="微软雅黑" pitchFamily="34" charset="-122"/>
              </a:rPr>
              <a:t>或 </a:t>
            </a:r>
            <a:r>
              <a:rPr lang="en-US" altLang="zh-CN" sz="2000" b="1" dirty="0">
                <a:latin typeface="微软雅黑" pitchFamily="34" charset="-122"/>
                <a:ea typeface="微软雅黑" pitchFamily="34" charset="-122"/>
              </a:rPr>
              <a:t>EOT </a:t>
            </a:r>
            <a:r>
              <a:rPr lang="zh-CN" altLang="en-US" sz="2000" b="1" dirty="0">
                <a:latin typeface="微软雅黑" pitchFamily="34" charset="-122"/>
                <a:ea typeface="微软雅黑" pitchFamily="34" charset="-122"/>
              </a:rPr>
              <a:t>一样，数据链路层就会</a:t>
            </a:r>
            <a:r>
              <a:rPr lang="zh-CN" altLang="en-US" sz="2000" b="1" dirty="0">
                <a:solidFill>
                  <a:srgbClr val="0000FF"/>
                </a:solidFill>
                <a:latin typeface="微软雅黑" pitchFamily="34" charset="-122"/>
                <a:ea typeface="微软雅黑" pitchFamily="34" charset="-122"/>
              </a:rPr>
              <a:t>错误</a:t>
            </a:r>
            <a:r>
              <a:rPr lang="zh-CN" altLang="en-US" sz="2000" b="1" dirty="0">
                <a:latin typeface="微软雅黑" pitchFamily="34" charset="-122"/>
                <a:ea typeface="微软雅黑" pitchFamily="34" charset="-122"/>
              </a:rPr>
              <a:t>地“找到帧的边界”，导致错误。</a:t>
            </a: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透明传输</a:t>
            </a:r>
            <a:endParaRPr lang="fr-FR" altLang="zh-CN" sz="2000" b="1" dirty="0">
              <a:solidFill>
                <a:schemeClr val="bg1"/>
              </a:solidFill>
              <a:latin typeface="微软雅黑" pitchFamily="34" charset="-122"/>
              <a:ea typeface="微软雅黑"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数据部分恰好出现与 </a:t>
            </a:r>
            <a:r>
              <a:rPr lang="en-US" altLang="zh-CN" b="1" dirty="0">
                <a:latin typeface="微软雅黑" pitchFamily="34" charset="-122"/>
                <a:ea typeface="微软雅黑" pitchFamily="34" charset="-122"/>
              </a:rPr>
              <a:t>EOT </a:t>
            </a:r>
            <a:r>
              <a:rPr lang="zh-CN" altLang="en-US" b="1" dirty="0">
                <a:latin typeface="微软雅黑" pitchFamily="34" charset="-122"/>
                <a:ea typeface="微软雅黑" pitchFamily="34" charset="-122"/>
              </a:rPr>
              <a:t>一样的代码</a:t>
            </a: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出现了“</a:t>
              </a:r>
              <a:r>
                <a:rPr kumimoji="1" lang="en-US" altLang="zh-CN" sz="1200" b="1" dirty="0">
                  <a:solidFill>
                    <a:srgbClr val="0000FF"/>
                  </a:solidFill>
                  <a:latin typeface="微软雅黑" pitchFamily="34" charset="-122"/>
                  <a:ea typeface="微软雅黑" pitchFamily="34" charset="-122"/>
                </a:rPr>
                <a:t>EOT”</a:t>
              </a:r>
            </a:p>
          </p:txBody>
        </p:sp>
        <p:sp>
          <p:nvSpPr>
            <p:cNvPr id="40" name="AutoShape 9"/>
            <p:cNvSpPr>
              <a:spLocks/>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被接收端当作无效帧而丢弃</a:t>
              </a:r>
            </a:p>
          </p:txBody>
        </p:sp>
        <p:sp>
          <p:nvSpPr>
            <p:cNvPr id="42" name="AutoShape 11"/>
            <p:cNvSpPr>
              <a:spLocks/>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itchFamily="34" charset="-122"/>
                  <a:ea typeface="微软雅黑" pitchFamily="34" charset="-122"/>
                </a:rPr>
                <a:t>被接收端</a:t>
              </a:r>
            </a:p>
            <a:p>
              <a:pPr algn="ctr"/>
              <a:r>
                <a:rPr kumimoji="1" lang="zh-CN" altLang="en-US" sz="1200" b="1" dirty="0">
                  <a:solidFill>
                    <a:srgbClr val="C00000"/>
                  </a:solidFill>
                  <a:latin typeface="微软雅黑" pitchFamily="34" charset="-122"/>
                  <a:ea typeface="微软雅黑"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rgbClr val="0000FF"/>
                  </a:solidFill>
                  <a:latin typeface="微软雅黑" pitchFamily="34" charset="-122"/>
                  <a:ea typeface="微软雅黑" pitchFamily="34" charset="-122"/>
                </a:rPr>
                <a:t>发送在前</a:t>
              </a:r>
            </a:p>
          </p:txBody>
        </p:sp>
      </p:grpSp>
    </p:spTree>
    <p:extLst>
      <p:ext uri="{BB962C8B-B14F-4D97-AF65-F5344CB8AC3E}">
        <p14:creationId xmlns:p14="http://schemas.microsoft.com/office/powerpoint/2010/main" val="8590875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a:latin typeface="微软雅黑" pitchFamily="34" charset="-122"/>
                <a:ea typeface="微软雅黑" pitchFamily="34" charset="-122"/>
              </a:rPr>
              <a:t>透明</a:t>
            </a: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指某一个实际存在的事物看起来却好像不存在一样。</a:t>
            </a:r>
            <a:endParaRPr lang="en-US" altLang="zh-CN" sz="2000" b="1" dirty="0">
              <a:latin typeface="微软雅黑" pitchFamily="34" charset="-122"/>
              <a:ea typeface="微软雅黑" pitchFamily="34" charset="-122"/>
            </a:endParaRPr>
          </a:p>
        </p:txBody>
      </p:sp>
      <p:sp>
        <p:nvSpPr>
          <p:cNvPr id="6" name="对角圆角矩形 5"/>
          <p:cNvSpPr/>
          <p:nvPr/>
        </p:nvSpPr>
        <p:spPr>
          <a:xfrm>
            <a:off x="502921" y="1564625"/>
            <a:ext cx="8129015" cy="12700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861774"/>
          </a:xfrm>
          <a:prstGeom prst="rect">
            <a:avLst/>
          </a:prstGeom>
        </p:spPr>
        <p:txBody>
          <a:bodyPr wrap="square">
            <a:spAutoFit/>
          </a:bodyPr>
          <a:lstStyle/>
          <a:p>
            <a:pPr>
              <a:lnSpc>
                <a:spcPts val="3000"/>
              </a:lnSpc>
              <a:spcBef>
                <a:spcPts val="600"/>
              </a:spcBef>
            </a:pPr>
            <a:r>
              <a:rPr lang="zh-CN" altLang="en-US" sz="2000" b="1" dirty="0">
                <a:solidFill>
                  <a:schemeClr val="bg1"/>
                </a:solidFill>
                <a:latin typeface="微软雅黑" pitchFamily="34" charset="-122"/>
                <a:ea typeface="微软雅黑" pitchFamily="34" charset="-122"/>
              </a:rPr>
              <a:t>“在数据链路层透明传送数据”表示：无论发送什么样的比特组合的数据，这些数据都能够按照原样</a:t>
            </a:r>
            <a:r>
              <a:rPr lang="zh-CN" altLang="en-US" sz="2000" b="1" dirty="0">
                <a:solidFill>
                  <a:srgbClr val="FFFF00"/>
                </a:solidFill>
                <a:latin typeface="微软雅黑" pitchFamily="34" charset="-122"/>
                <a:ea typeface="微软雅黑" pitchFamily="34" charset="-122"/>
              </a:rPr>
              <a:t>没有差错</a:t>
            </a:r>
            <a:r>
              <a:rPr lang="zh-CN" altLang="en-US" sz="2000" b="1" dirty="0">
                <a:solidFill>
                  <a:schemeClr val="bg1"/>
                </a:solidFill>
                <a:latin typeface="微软雅黑" pitchFamily="34" charset="-122"/>
                <a:ea typeface="微软雅黑" pitchFamily="34" charset="-122"/>
              </a:rPr>
              <a:t>地通过这个数据链路层。</a:t>
            </a:r>
          </a:p>
        </p:txBody>
      </p:sp>
    </p:spTree>
    <p:extLst>
      <p:ext uri="{BB962C8B-B14F-4D97-AF65-F5344CB8AC3E}">
        <p14:creationId xmlns:p14="http://schemas.microsoft.com/office/powerpoint/2010/main" val="35328171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a:latin typeface="微软雅黑" pitchFamily="34" charset="-122"/>
                <a:ea typeface="微软雅黑" pitchFamily="34" charset="-122"/>
              </a:rPr>
              <a:t>用“字节填充”或“字符填充”法解决透明传输的问题</a:t>
            </a: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9" name="Freeform 5"/>
            <p:cNvSpPr>
              <a:spLocks/>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6"/>
            <p:cNvSpPr>
              <a:spLocks/>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7"/>
            <p:cNvSpPr>
              <a:spLocks/>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Freeform 8"/>
            <p:cNvSpPr>
              <a:spLocks/>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27" name="Freeform 24"/>
            <p:cNvSpPr>
              <a:spLocks/>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Freeform 28"/>
            <p:cNvSpPr>
              <a:spLocks/>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Freeform 30"/>
            <p:cNvSpPr>
              <a:spLocks/>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a:solidFill>
                    <a:srgbClr val="0000FF"/>
                  </a:solidFill>
                  <a:latin typeface="微软雅黑" pitchFamily="34" charset="-122"/>
                  <a:ea typeface="微软雅黑" pitchFamily="34" charset="-122"/>
                </a:rPr>
                <a:t>发送在前</a:t>
              </a: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ESC</a:t>
              </a: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原始数据</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帧开始符</a:t>
              </a: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82525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4280106737"/>
              </p:ext>
            </p:extLst>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719567806"/>
              </p:ext>
            </p:extLst>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latin typeface="微软雅黑" pitchFamily="34" charset="-122"/>
                <a:ea typeface="微软雅黑" pitchFamily="34" charset="-122"/>
              </a:rPr>
              <a:t>一位比特错</a:t>
            </a:r>
            <a:endParaRPr kumimoji="1" lang="en-US" altLang="zh-CN" sz="1600" b="1" dirty="0">
              <a:latin typeface="微软雅黑" pitchFamily="34" charset="-122"/>
              <a:ea typeface="微软雅黑" pitchFamily="34"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val="3940639159"/>
              </p:ext>
            </p:extLst>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665374761"/>
              </p:ext>
            </p:extLst>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latin typeface="微软雅黑" pitchFamily="34" charset="-122"/>
                <a:ea typeface="微软雅黑" pitchFamily="34" charset="-122"/>
              </a:rPr>
              <a:t>多位比特错</a:t>
            </a:r>
            <a:endParaRPr kumimoji="1" lang="en-US" altLang="zh-CN" sz="1600" b="1" dirty="0">
              <a:latin typeface="微软雅黑" pitchFamily="34" charset="-122"/>
              <a:ea typeface="微软雅黑"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发送方</a:t>
            </a: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接收方</a:t>
            </a: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400110"/>
          </a:xfrm>
          <a:prstGeom prst="rect">
            <a:avLst/>
          </a:prstGeom>
        </p:spPr>
        <p:txBody>
          <a:bodyPr wrap="square">
            <a:spAutoFit/>
          </a:bodyPr>
          <a:lstStyle/>
          <a:p>
            <a:pPr eaLnBrk="0" hangingPunct="0">
              <a:buClr>
                <a:srgbClr val="0070C0"/>
              </a:buClr>
            </a:pPr>
            <a:r>
              <a:rPr lang="zh-CN" altLang="en-US" sz="2000" b="1" dirty="0">
                <a:latin typeface="微软雅黑" pitchFamily="34" charset="-122"/>
                <a:ea typeface="微软雅黑" pitchFamily="34" charset="-122"/>
              </a:rPr>
              <a:t>在传输过程中可能会产生</a:t>
            </a:r>
            <a:r>
              <a:rPr lang="zh-CN" altLang="en-US" sz="2000" b="1" dirty="0">
                <a:solidFill>
                  <a:srgbClr val="C00000"/>
                </a:solidFill>
                <a:latin typeface="微软雅黑" pitchFamily="34" charset="-122"/>
                <a:ea typeface="微软雅黑" pitchFamily="34" charset="-122"/>
              </a:rPr>
              <a:t>比特差错：</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sym typeface="Wingdings" panose="05000000000000000000" pitchFamily="2" charset="2"/>
              </a:rPr>
              <a:t>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 0  </a:t>
            </a:r>
            <a:r>
              <a:rPr lang="en-US" altLang="zh-CN" sz="2000" b="1" dirty="0">
                <a:latin typeface="微软雅黑" pitchFamily="34" charset="-122"/>
                <a:ea typeface="微软雅黑" pitchFamily="34" charset="-122"/>
                <a:sym typeface="Wingdings" panose="05000000000000000000" pitchFamily="2" charset="2"/>
              </a:rPr>
              <a:t></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p>
        </p:txBody>
      </p:sp>
      <p:sp>
        <p:nvSpPr>
          <p:cNvPr id="2" name="矩形 1"/>
          <p:cNvSpPr/>
          <p:nvPr/>
        </p:nvSpPr>
        <p:spPr>
          <a:xfrm>
            <a:off x="1355390" y="3659785"/>
            <a:ext cx="6483928"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a:solidFill>
                  <a:srgbClr val="0000FF"/>
                </a:solidFill>
                <a:latin typeface="微软雅黑" panose="020B0503020204020204" pitchFamily="34" charset="-122"/>
                <a:ea typeface="微软雅黑" panose="020B0503020204020204" pitchFamily="34" charset="-122"/>
              </a:rPr>
              <a:t>BER </a:t>
            </a:r>
            <a:r>
              <a:rPr lang="en-US" altLang="zh-CN" b="1" dirty="0">
                <a:latin typeface="微软雅黑" panose="020B0503020204020204" pitchFamily="34" charset="-122"/>
                <a:ea typeface="微软雅黑" panose="020B0503020204020204" pitchFamily="34" charset="-122"/>
              </a:rPr>
              <a:t>(Bit Error Rate)</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3380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计算机网络体系结构</a:t>
            </a: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a:solidFill>
                  <a:srgbClr val="000099"/>
                </a:solidFill>
                <a:latin typeface="微软雅黑" panose="020B0503020204020204" pitchFamily="34" charset="-122"/>
                <a:ea typeface="微软雅黑" panose="020B0503020204020204" pitchFamily="34" charset="-122"/>
              </a:rPr>
              <a:t>的七层协议体系结构</a:t>
            </a: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a:latin typeface="微软雅黑" panose="020B0503020204020204" pitchFamily="34" charset="-122"/>
                <a:ea typeface="微软雅黑" panose="020B0503020204020204" pitchFamily="34" charset="-122"/>
              </a:rPr>
              <a:t>的四层协议体系结构</a:t>
            </a: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4    </a:t>
              </a:r>
              <a:r>
                <a:rPr kumimoji="1" lang="zh-CN" altLang="en-US" sz="1100" b="1" dirty="0">
                  <a:latin typeface="微软雅黑" panose="020B0503020204020204" pitchFamily="34" charset="-122"/>
                  <a:ea typeface="微软雅黑" panose="020B0503020204020204" pitchFamily="34" charset="-122"/>
                </a:rPr>
                <a:t>应用层</a:t>
              </a: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1    </a:t>
              </a:r>
              <a:r>
                <a:rPr kumimoji="1" lang="zh-CN" altLang="en-US" sz="1100" b="1" dirty="0">
                  <a:latin typeface="微软雅黑" panose="020B0503020204020204" pitchFamily="34" charset="-122"/>
                  <a:ea typeface="微软雅黑" panose="020B0503020204020204" pitchFamily="34" charset="-122"/>
                </a:rPr>
                <a:t>网络接口层</a:t>
              </a: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2    </a:t>
              </a:r>
              <a:r>
                <a:rPr kumimoji="1" lang="zh-CN" altLang="en-US" sz="1100" b="1" dirty="0">
                  <a:latin typeface="微软雅黑" panose="020B0503020204020204" pitchFamily="34" charset="-122"/>
                  <a:ea typeface="微软雅黑" panose="020B0503020204020204" pitchFamily="34" charset="-122"/>
                </a:rPr>
                <a:t>网际层 </a:t>
              </a:r>
              <a:r>
                <a:rPr kumimoji="1" lang="en-US" altLang="zh-CN" sz="1100" b="1" dirty="0">
                  <a:latin typeface="微软雅黑" panose="020B0503020204020204" pitchFamily="34" charset="-122"/>
                  <a:ea typeface="微软雅黑" panose="020B0503020204020204" pitchFamily="34" charset="-122"/>
                </a:rPr>
                <a:t>IP</a:t>
              </a: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3   </a:t>
              </a:r>
              <a:r>
                <a:rPr kumimoji="1" lang="zh-CN" altLang="en-US" sz="1100" b="1" dirty="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9165077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135977"/>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(Cyclic Redundancy Check) </a:t>
            </a:r>
            <a:r>
              <a:rPr lang="zh-CN" altLang="en-US" sz="2000" b="1" dirty="0">
                <a:latin typeface="微软雅黑" pitchFamily="34" charset="-122"/>
                <a:ea typeface="微软雅黑" pitchFamily="34" charset="-122"/>
              </a:rPr>
              <a:t>原理</a:t>
            </a:r>
          </a:p>
        </p:txBody>
      </p:sp>
      <p:sp>
        <p:nvSpPr>
          <p:cNvPr id="6" name="矩形 5"/>
          <p:cNvSpPr/>
          <p:nvPr/>
        </p:nvSpPr>
        <p:spPr>
          <a:xfrm>
            <a:off x="857507" y="1547250"/>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7" name="矩形 6"/>
          <p:cNvSpPr/>
          <p:nvPr/>
        </p:nvSpPr>
        <p:spPr>
          <a:xfrm>
            <a:off x="3190396" y="1547250"/>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CRC </a:t>
            </a:r>
            <a:r>
              <a:rPr lang="zh-CN" altLang="en-US" sz="1400" b="1" dirty="0">
                <a:solidFill>
                  <a:schemeClr val="tx1"/>
                </a:solidFill>
                <a:latin typeface="微软雅黑" pitchFamily="34" charset="-122"/>
                <a:ea typeface="微软雅黑" pitchFamily="34" charset="-122"/>
              </a:rPr>
              <a:t>冗余码</a:t>
            </a:r>
            <a:endParaRPr lang="zh-CN" altLang="en-US" sz="1400" b="1" dirty="0">
              <a:latin typeface="微软雅黑" pitchFamily="34" charset="-122"/>
              <a:ea typeface="微软雅黑" pitchFamily="34" charset="-122"/>
            </a:endParaRPr>
          </a:p>
        </p:txBody>
      </p:sp>
      <p:sp>
        <p:nvSpPr>
          <p:cNvPr id="9" name="矩形 8"/>
          <p:cNvSpPr/>
          <p:nvPr/>
        </p:nvSpPr>
        <p:spPr>
          <a:xfrm>
            <a:off x="857507" y="2473374"/>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发送数据</a:t>
            </a:r>
          </a:p>
        </p:txBody>
      </p:sp>
      <p:sp>
        <p:nvSpPr>
          <p:cNvPr id="11" name="矩形 10"/>
          <p:cNvSpPr/>
          <p:nvPr/>
        </p:nvSpPr>
        <p:spPr>
          <a:xfrm>
            <a:off x="1861696" y="1272539"/>
            <a:ext cx="524503" cy="307777"/>
          </a:xfrm>
          <a:prstGeom prst="rect">
            <a:avLst/>
          </a:prstGeom>
        </p:spPr>
        <p:txBody>
          <a:bodyPr wrap="none">
            <a:spAutoFit/>
          </a:bodyPr>
          <a:lstStyle/>
          <a:p>
            <a:pPr algn="ctr"/>
            <a:r>
              <a:rPr lang="en-US" altLang="zh-CN" sz="1400" b="1" i="1" dirty="0">
                <a:latin typeface="微软雅黑" pitchFamily="34" charset="-122"/>
                <a:ea typeface="微软雅黑" pitchFamily="34" charset="-122"/>
              </a:rPr>
              <a:t>k</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位</a:t>
            </a:r>
          </a:p>
        </p:txBody>
      </p:sp>
      <p:sp>
        <p:nvSpPr>
          <p:cNvPr id="12" name="矩形 11"/>
          <p:cNvSpPr/>
          <p:nvPr/>
        </p:nvSpPr>
        <p:spPr>
          <a:xfrm>
            <a:off x="3474321" y="1272539"/>
            <a:ext cx="534121" cy="307777"/>
          </a:xfrm>
          <a:prstGeom prst="rect">
            <a:avLst/>
          </a:prstGeom>
        </p:spPr>
        <p:txBody>
          <a:bodyPr wrap="none">
            <a:spAutoFit/>
          </a:bodyPr>
          <a:lstStyle/>
          <a:p>
            <a:pPr algn="ctr"/>
            <a:r>
              <a:rPr lang="en-US" altLang="zh-CN" sz="1400" b="1" i="1" dirty="0">
                <a:latin typeface="微软雅黑" pitchFamily="34" charset="-122"/>
                <a:ea typeface="微软雅黑" pitchFamily="34" charset="-122"/>
              </a:rPr>
              <a:t>n</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位</a:t>
            </a:r>
          </a:p>
        </p:txBody>
      </p:sp>
      <p:sp>
        <p:nvSpPr>
          <p:cNvPr id="14" name="下箭头 13"/>
          <p:cNvSpPr/>
          <p:nvPr/>
        </p:nvSpPr>
        <p:spPr>
          <a:xfrm>
            <a:off x="2440121" y="1952458"/>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94807" y="2772259"/>
            <a:ext cx="970437" cy="307777"/>
          </a:xfrm>
          <a:prstGeom prst="rect">
            <a:avLst/>
          </a:prstGeom>
        </p:spPr>
        <p:txBody>
          <a:bodyPr wrap="square">
            <a:spAutoFit/>
          </a:bodyPr>
          <a:lstStyle/>
          <a:p>
            <a:pPr algn="ctr"/>
            <a:r>
              <a:rPr lang="en-US" altLang="zh-CN" sz="1400" b="1" i="1" dirty="0">
                <a:latin typeface="微软雅黑" pitchFamily="34" charset="-122"/>
                <a:ea typeface="微软雅黑" pitchFamily="34" charset="-122"/>
              </a:rPr>
              <a:t>k</a:t>
            </a:r>
            <a:r>
              <a:rPr lang="en-US" altLang="zh-CN" sz="1400" b="1" dirty="0">
                <a:latin typeface="微软雅黑" pitchFamily="34" charset="-122"/>
                <a:ea typeface="微软雅黑" pitchFamily="34" charset="-122"/>
              </a:rPr>
              <a:t> + </a:t>
            </a:r>
            <a:r>
              <a:rPr lang="en-US" altLang="zh-CN" sz="1400" b="1" i="1" dirty="0">
                <a:latin typeface="微软雅黑" pitchFamily="34" charset="-122"/>
                <a:ea typeface="微软雅黑" pitchFamily="34" charset="-122"/>
              </a:rPr>
              <a:t>n</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位</a:t>
            </a:r>
          </a:p>
        </p:txBody>
      </p:sp>
      <p:cxnSp>
        <p:nvCxnSpPr>
          <p:cNvPr id="17" name="直接连接符 16"/>
          <p:cNvCxnSpPr/>
          <p:nvPr/>
        </p:nvCxnSpPr>
        <p:spPr>
          <a:xfrm>
            <a:off x="3190399" y="2473374"/>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09615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04291" y="3622867"/>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组帧发送</a:t>
            </a:r>
          </a:p>
        </p:txBody>
      </p:sp>
      <p:sp>
        <p:nvSpPr>
          <p:cNvPr id="4" name="矩形 3"/>
          <p:cNvSpPr/>
          <p:nvPr/>
        </p:nvSpPr>
        <p:spPr>
          <a:xfrm>
            <a:off x="4923626" y="1157629"/>
            <a:ext cx="3627001" cy="2631490"/>
          </a:xfrm>
          <a:prstGeom prst="rect">
            <a:avLst/>
          </a:prstGeom>
        </p:spPr>
        <p:txBody>
          <a:bodyPr wrap="square">
            <a:spAutoFit/>
          </a:bodyPr>
          <a:lstStyle/>
          <a:p>
            <a:pPr marL="285750" lvl="0" indent="-285750">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在发送端，先把</a:t>
            </a:r>
            <a:r>
              <a:rPr lang="zh-CN" altLang="en-US" sz="2000" b="1" dirty="0">
                <a:solidFill>
                  <a:srgbClr val="C00000"/>
                </a:solidFill>
                <a:latin typeface="微软雅黑" pitchFamily="34" charset="-122"/>
                <a:ea typeface="微软雅黑" pitchFamily="34" charset="-122"/>
              </a:rPr>
              <a:t>数据划分为组。</a:t>
            </a:r>
            <a:r>
              <a:rPr lang="zh-CN" altLang="en-US" sz="2000" b="1" dirty="0">
                <a:solidFill>
                  <a:prstClr val="black"/>
                </a:solidFill>
                <a:latin typeface="微软雅黑" pitchFamily="34" charset="-122"/>
                <a:ea typeface="微软雅黑" pitchFamily="34" charset="-122"/>
              </a:rPr>
              <a:t>假定每组 </a:t>
            </a:r>
            <a:r>
              <a:rPr lang="en-US" altLang="zh-CN" sz="2000" b="1" i="1" dirty="0">
                <a:solidFill>
                  <a:prstClr val="black"/>
                </a:solidFill>
                <a:latin typeface="微软雅黑" pitchFamily="34" charset="-122"/>
                <a:ea typeface="微软雅黑" pitchFamily="34" charset="-122"/>
              </a:rPr>
              <a:t>k</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个比特。 </a:t>
            </a:r>
          </a:p>
          <a:p>
            <a:pPr marL="285750" lvl="0" indent="-285750">
              <a:lnSpc>
                <a:spcPts val="3300"/>
              </a:lnSpc>
              <a:buClr>
                <a:srgbClr val="0070C0"/>
              </a:buClr>
              <a:buFont typeface="Wingdings" pitchFamily="2" charset="2"/>
              <a:buChar char="l"/>
            </a:pPr>
            <a:r>
              <a:rPr lang="en-US" altLang="zh-CN" sz="2000" b="1" dirty="0">
                <a:solidFill>
                  <a:srgbClr val="C00000"/>
                </a:solidFill>
                <a:latin typeface="微软雅黑" pitchFamily="34" charset="-122"/>
                <a:ea typeface="微软雅黑" pitchFamily="34" charset="-122"/>
              </a:rPr>
              <a:t>CRC </a:t>
            </a:r>
            <a:r>
              <a:rPr lang="zh-CN" altLang="en-US" sz="2000" b="1" dirty="0">
                <a:solidFill>
                  <a:srgbClr val="C00000"/>
                </a:solidFill>
                <a:latin typeface="微软雅黑" pitchFamily="34" charset="-122"/>
                <a:ea typeface="微软雅黑" pitchFamily="34" charset="-122"/>
              </a:rPr>
              <a:t>运算</a:t>
            </a:r>
            <a:r>
              <a:rPr lang="zh-CN" altLang="en-US" sz="2000" b="1" dirty="0">
                <a:solidFill>
                  <a:prstClr val="black"/>
                </a:solidFill>
                <a:latin typeface="微软雅黑" pitchFamily="34" charset="-122"/>
                <a:ea typeface="微软雅黑" pitchFamily="34" charset="-122"/>
              </a:rPr>
              <a:t>在每组 </a:t>
            </a:r>
            <a:r>
              <a:rPr lang="en-US" altLang="zh-CN" sz="2000" b="1" i="1" dirty="0">
                <a:solidFill>
                  <a:prstClr val="black"/>
                </a:solidFill>
                <a:latin typeface="微软雅黑" pitchFamily="34" charset="-122"/>
                <a:ea typeface="微软雅黑" pitchFamily="34" charset="-122"/>
              </a:rPr>
              <a:t>M</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后面再添加供差错检测用的 </a:t>
            </a:r>
            <a:r>
              <a:rPr lang="en-US" altLang="zh-CN" sz="2000" b="1" i="1" dirty="0">
                <a:solidFill>
                  <a:prstClr val="black"/>
                </a:solidFill>
                <a:latin typeface="微软雅黑" pitchFamily="34" charset="-122"/>
                <a:ea typeface="微软雅黑" pitchFamily="34" charset="-122"/>
              </a:rPr>
              <a:t>n</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位</a:t>
            </a:r>
            <a:r>
              <a:rPr lang="zh-CN" altLang="en-US" sz="2000" b="1" dirty="0">
                <a:solidFill>
                  <a:srgbClr val="0000FF"/>
                </a:solidFill>
                <a:latin typeface="微软雅黑" pitchFamily="34" charset="-122"/>
                <a:ea typeface="微软雅黑" pitchFamily="34" charset="-122"/>
              </a:rPr>
              <a:t>冗余码，</a:t>
            </a:r>
            <a:r>
              <a:rPr lang="zh-CN" altLang="en-US" sz="2000" b="1" dirty="0">
                <a:solidFill>
                  <a:prstClr val="black"/>
                </a:solidFill>
                <a:latin typeface="微软雅黑" pitchFamily="34" charset="-122"/>
                <a:ea typeface="微软雅黑" pitchFamily="34" charset="-122"/>
              </a:rPr>
              <a:t>然后构成一个帧发送出去。一共发送 </a:t>
            </a:r>
            <a:r>
              <a:rPr lang="en-US" altLang="zh-CN" sz="2000" b="1" i="1" dirty="0">
                <a:solidFill>
                  <a:srgbClr val="C00000"/>
                </a:solidFill>
                <a:latin typeface="微软雅黑" pitchFamily="34" charset="-122"/>
                <a:ea typeface="微软雅黑" pitchFamily="34" charset="-122"/>
              </a:rPr>
              <a:t>(k + n) </a:t>
            </a:r>
            <a:r>
              <a:rPr lang="zh-CN" altLang="en-US" sz="2000" b="1" dirty="0">
                <a:latin typeface="微软雅黑" pitchFamily="34" charset="-122"/>
                <a:ea typeface="微软雅黑" pitchFamily="34" charset="-122"/>
              </a:rPr>
              <a:t>位。</a:t>
            </a:r>
          </a:p>
        </p:txBody>
      </p:sp>
    </p:spTree>
    <p:extLst>
      <p:ext uri="{BB962C8B-B14F-4D97-AF65-F5344CB8AC3E}">
        <p14:creationId xmlns:p14="http://schemas.microsoft.com/office/powerpoint/2010/main" val="37809314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569741"/>
            <a:ext cx="2323265" cy="400110"/>
          </a:xfrm>
          <a:prstGeom prst="rect">
            <a:avLst/>
          </a:prstGeom>
        </p:spPr>
        <p:txBody>
          <a:bodyPr wrap="none">
            <a:spAutoFit/>
          </a:bodyPr>
          <a:lstStyle/>
          <a:p>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冗余码的计算</a:t>
            </a: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CRC</a:t>
            </a:r>
            <a:endParaRPr lang="zh-CN" altLang="en-US" sz="1400" b="1" dirty="0">
              <a:solidFill>
                <a:schemeClr val="tx1"/>
              </a:solidFill>
              <a:latin typeface="微软雅黑" pitchFamily="34" charset="-122"/>
              <a:ea typeface="微软雅黑"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56926"/>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k</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除数 </a:t>
              </a:r>
              <a:r>
                <a:rPr lang="en-US" altLang="zh-CN" sz="1200" b="1" i="1" dirty="0">
                  <a:solidFill>
                    <a:schemeClr val="tx1"/>
                  </a:solidFill>
                  <a:latin typeface="微软雅黑" pitchFamily="34" charset="-122"/>
                  <a:ea typeface="微软雅黑" pitchFamily="34" charset="-122"/>
                </a:rPr>
                <a:t>P</a:t>
              </a: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+ 1 </a:t>
              </a:r>
              <a:r>
                <a:rPr lang="zh-CN" altLang="en-US" sz="1200" b="1" dirty="0">
                  <a:latin typeface="微软雅黑" pitchFamily="34" charset="-122"/>
                  <a:ea typeface="微软雅黑" pitchFamily="34" charset="-122"/>
                </a:rPr>
                <a:t>位</a:t>
              </a: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00…0</a:t>
              </a:r>
              <a:endParaRPr lang="zh-CN" altLang="en-US" sz="1400" b="1" dirty="0">
                <a:solidFill>
                  <a:schemeClr val="tx1"/>
                </a:solidFill>
                <a:latin typeface="微软雅黑" pitchFamily="34" charset="-122"/>
                <a:ea typeface="微软雅黑"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CRC</a:t>
              </a: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a:solidFill>
                    <a:srgbClr val="000066"/>
                  </a:solidFill>
                  <a:latin typeface="微软雅黑" pitchFamily="34" charset="-122"/>
                  <a:ea typeface="微软雅黑" pitchFamily="34" charset="-122"/>
                </a:rPr>
                <a:t>余数 </a:t>
              </a:r>
              <a:r>
                <a:rPr lang="en-US" altLang="zh-CN" sz="1200" b="1" i="1" dirty="0">
                  <a:solidFill>
                    <a:srgbClr val="000066"/>
                  </a:solidFill>
                  <a:latin typeface="微软雅黑" pitchFamily="34" charset="-122"/>
                  <a:ea typeface="微软雅黑" pitchFamily="34" charset="-122"/>
                </a:rPr>
                <a:t>R</a:t>
              </a:r>
              <a:endParaRPr lang="zh-CN" altLang="en-US" sz="1200" b="1" i="1" dirty="0">
                <a:solidFill>
                  <a:srgbClr val="000066"/>
                </a:solidFill>
                <a:latin typeface="微软雅黑" pitchFamily="34" charset="-122"/>
                <a:ea typeface="微软雅黑"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发送方</a:t>
              </a:r>
            </a:p>
          </p:txBody>
        </p:sp>
      </p:grpSp>
      <p:grpSp>
        <p:nvGrpSpPr>
          <p:cNvPr id="12" name="组合 11"/>
          <p:cNvGrpSpPr/>
          <p:nvPr/>
        </p:nvGrpSpPr>
        <p:grpSpPr>
          <a:xfrm>
            <a:off x="5881035" y="1083639"/>
            <a:ext cx="2711334" cy="3253393"/>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k</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除数 </a:t>
              </a:r>
              <a:r>
                <a:rPr lang="en-US" altLang="zh-CN" sz="1200" b="1" i="1" dirty="0">
                  <a:solidFill>
                    <a:schemeClr val="tx1"/>
                  </a:solidFill>
                  <a:latin typeface="微软雅黑" pitchFamily="34" charset="-122"/>
                  <a:ea typeface="微软雅黑" pitchFamily="34" charset="-122"/>
                </a:rPr>
                <a:t>P</a:t>
              </a: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+ 1 </a:t>
              </a:r>
              <a:r>
                <a:rPr lang="zh-CN" altLang="en-US" sz="1200" b="1" dirty="0">
                  <a:latin typeface="微软雅黑" pitchFamily="34" charset="-122"/>
                  <a:ea typeface="微软雅黑" pitchFamily="34" charset="-122"/>
                </a:rPr>
                <a:t>位</a:t>
              </a: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CRC</a:t>
              </a: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余数</a:t>
              </a:r>
              <a:endParaRPr lang="en-US" altLang="zh-CN" sz="1200" b="1" dirty="0">
                <a:solidFill>
                  <a:schemeClr val="bg1"/>
                </a:solidFill>
                <a:latin typeface="微软雅黑" pitchFamily="34" charset="-122"/>
                <a:ea typeface="微软雅黑"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a:solidFill>
                    <a:srgbClr val="000099"/>
                  </a:solidFill>
                  <a:latin typeface="微软雅黑" pitchFamily="34" charset="-122"/>
                  <a:ea typeface="微软雅黑" pitchFamily="34" charset="-122"/>
                </a:rPr>
                <a:t>若余数</a:t>
              </a:r>
              <a:r>
                <a:rPr lang="en-US" altLang="zh-CN" sz="1200" b="1" dirty="0">
                  <a:solidFill>
                    <a:srgbClr val="000099"/>
                  </a:solidFill>
                  <a:latin typeface="微软雅黑" pitchFamily="34" charset="-122"/>
                  <a:ea typeface="微软雅黑" pitchFamily="34" charset="-122"/>
                </a:rPr>
                <a:t>=0</a:t>
              </a:r>
              <a:r>
                <a:rPr lang="zh-CN" altLang="en-US" sz="1200" b="1" dirty="0">
                  <a:solidFill>
                    <a:srgbClr val="000099"/>
                  </a:solidFill>
                  <a:latin typeface="微软雅黑" pitchFamily="34" charset="-122"/>
                  <a:ea typeface="微软雅黑" pitchFamily="34" charset="-122"/>
                </a:rPr>
                <a:t>，接受</a:t>
              </a:r>
              <a:endParaRPr lang="en-US" altLang="zh-CN" sz="1200" b="1" dirty="0">
                <a:solidFill>
                  <a:srgbClr val="000099"/>
                </a:solidFill>
                <a:latin typeface="微软雅黑" pitchFamily="34" charset="-122"/>
                <a:ea typeface="微软雅黑" pitchFamily="34" charset="-122"/>
              </a:endParaRPr>
            </a:p>
            <a:p>
              <a:pPr algn="ctr">
                <a:lnSpc>
                  <a:spcPts val="1800"/>
                </a:lnSpc>
              </a:pPr>
              <a:r>
                <a:rPr lang="zh-CN" altLang="en-US" sz="1200" b="1" dirty="0">
                  <a:solidFill>
                    <a:srgbClr val="000099"/>
                  </a:solidFill>
                  <a:latin typeface="微软雅黑" pitchFamily="34" charset="-122"/>
                  <a:ea typeface="微软雅黑" pitchFamily="34" charset="-122"/>
                </a:rPr>
                <a:t>若余数≠</a:t>
              </a:r>
              <a:r>
                <a:rPr lang="en-US" altLang="zh-CN" sz="1200" b="1" dirty="0">
                  <a:solidFill>
                    <a:srgbClr val="000099"/>
                  </a:solidFill>
                  <a:latin typeface="微软雅黑" pitchFamily="34" charset="-122"/>
                  <a:ea typeface="微软雅黑" pitchFamily="34" charset="-122"/>
                </a:rPr>
                <a:t>0</a:t>
              </a:r>
              <a:r>
                <a:rPr lang="zh-CN" altLang="en-US" sz="1200" b="1" dirty="0">
                  <a:solidFill>
                    <a:srgbClr val="000099"/>
                  </a:solidFill>
                  <a:latin typeface="微软雅黑" pitchFamily="34" charset="-122"/>
                  <a:ea typeface="微软雅黑" pitchFamily="34" charset="-122"/>
                </a:rPr>
                <a:t>，丢弃</a:t>
              </a: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接收方</a:t>
              </a:r>
            </a:p>
          </p:txBody>
        </p:sp>
      </p:grpSp>
      <p:sp>
        <p:nvSpPr>
          <p:cNvPr id="38" name="Text Box 45"/>
          <p:cNvSpPr txBox="1">
            <a:spLocks noChangeArrowheads="1"/>
          </p:cNvSpPr>
          <p:nvPr/>
        </p:nvSpPr>
        <p:spPr bwMode="auto">
          <a:xfrm>
            <a:off x="3982373" y="1914086"/>
            <a:ext cx="1082349" cy="307777"/>
          </a:xfrm>
          <a:prstGeom prst="rect">
            <a:avLst/>
          </a:prstGeom>
          <a:noFill/>
          <a:ln>
            <a:noFill/>
          </a:ln>
          <a:effectLst/>
        </p:spPr>
        <p:txBody>
          <a:bodyPr wrap="none">
            <a:spAutoFit/>
          </a:bodyPr>
          <a:lstStyle/>
          <a:p>
            <a:pPr algn="r"/>
            <a:r>
              <a:rPr kumimoji="1" lang="zh-CN" altLang="en-US" sz="1400" b="1" dirty="0">
                <a:latin typeface="微软雅黑" pitchFamily="34" charset="-122"/>
                <a:ea typeface="微软雅黑" pitchFamily="34" charset="-122"/>
              </a:rPr>
              <a:t>发送的数据</a:t>
            </a:r>
          </a:p>
        </p:txBody>
      </p:sp>
    </p:spTree>
    <p:extLst>
      <p:ext uri="{BB962C8B-B14F-4D97-AF65-F5344CB8AC3E}">
        <p14:creationId xmlns:p14="http://schemas.microsoft.com/office/powerpoint/2010/main" val="27597976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7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377"/>
            <a:ext cx="2323265" cy="400110"/>
          </a:xfrm>
          <a:prstGeom prst="rect">
            <a:avLst/>
          </a:prstGeom>
        </p:spPr>
        <p:txBody>
          <a:bodyPr wrap="none">
            <a:spAutoFit/>
          </a:bodyPr>
          <a:lstStyle/>
          <a:p>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冗余码的计算</a:t>
            </a:r>
          </a:p>
        </p:txBody>
      </p:sp>
      <p:sp>
        <p:nvSpPr>
          <p:cNvPr id="4" name="矩形 3"/>
          <p:cNvSpPr/>
          <p:nvPr/>
        </p:nvSpPr>
        <p:spPr>
          <a:xfrm>
            <a:off x="466344" y="937042"/>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，用二进制的模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运算进行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乘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的运算，这相当于在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后面添加 </a:t>
            </a:r>
            <a:r>
              <a:rPr lang="en-US" altLang="zh-CN" sz="2000" b="1" i="1" dirty="0">
                <a:latin typeface="微软雅黑" pitchFamily="34" charset="-122"/>
                <a:ea typeface="微软雅黑" pitchFamily="34" charset="-122"/>
              </a:rPr>
              <a:t>n </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a:t>
            </a:r>
            <a:r>
              <a:rPr lang="zh-CN" altLang="en-US" sz="2000" b="1" dirty="0">
                <a:latin typeface="微软雅黑" pitchFamily="34" charset="-122"/>
                <a:ea typeface="微软雅黑" pitchFamily="34" charset="-122"/>
              </a:rPr>
              <a:t>，得到的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位的数</a:t>
            </a:r>
            <a:r>
              <a:rPr lang="zh-CN" altLang="en-US" sz="2000" b="1" dirty="0">
                <a:solidFill>
                  <a:srgbClr val="CC00CC"/>
                </a:solidFill>
                <a:latin typeface="微软雅黑" pitchFamily="34" charset="-122"/>
                <a:ea typeface="微软雅黑" pitchFamily="34" charset="-122"/>
              </a:rPr>
              <a:t>除以</a:t>
            </a:r>
            <a:r>
              <a:rPr lang="zh-CN" altLang="en-US" sz="2000" b="1" dirty="0">
                <a:latin typeface="微软雅黑" pitchFamily="34" charset="-122"/>
                <a:ea typeface="微软雅黑" pitchFamily="34" charset="-122"/>
              </a:rPr>
              <a:t>事先选定好的长度为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+ 1) </a:t>
            </a:r>
            <a:r>
              <a:rPr lang="zh-CN" altLang="en-US" sz="2000" b="1" dirty="0">
                <a:latin typeface="微软雅黑" pitchFamily="34" charset="-122"/>
                <a:ea typeface="微软雅黑" pitchFamily="34" charset="-122"/>
              </a:rPr>
              <a:t>位的</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，得出</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r>
              <a:rPr lang="zh-CN" altLang="en-US" sz="2000" b="1" dirty="0">
                <a:solidFill>
                  <a:srgbClr val="C00000"/>
                </a:solidFill>
                <a:latin typeface="微软雅黑" pitchFamily="34" charset="-122"/>
                <a:ea typeface="微软雅黑" pitchFamily="34" charset="-122"/>
              </a:rPr>
              <a:t>余数</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R</a:t>
            </a:r>
            <a:r>
              <a:rPr lang="zh-CN" altLang="en-US" sz="2000" b="1" dirty="0">
                <a:latin typeface="微软雅黑" pitchFamily="34" charset="-122"/>
                <a:ea typeface="微软雅黑" pitchFamily="34" charset="-122"/>
              </a:rPr>
              <a:t>，余数 </a:t>
            </a:r>
            <a:r>
              <a:rPr lang="en-US" altLang="zh-CN" sz="2000" b="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比除数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少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位，即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，将</a:t>
            </a:r>
            <a:r>
              <a:rPr lang="zh-CN" altLang="en-US" sz="2000" b="1" dirty="0">
                <a:solidFill>
                  <a:srgbClr val="C00000"/>
                </a:solidFill>
                <a:latin typeface="微软雅黑" pitchFamily="34" charset="-122"/>
                <a:ea typeface="微软雅黑" pitchFamily="34" charset="-122"/>
              </a:rPr>
              <a:t>余数 </a:t>
            </a:r>
            <a:r>
              <a:rPr lang="en-US" altLang="zh-CN" sz="2000" b="1" i="1" dirty="0">
                <a:solidFill>
                  <a:srgbClr val="C00000"/>
                </a:solidFill>
                <a:latin typeface="微软雅黑" pitchFamily="34" charset="-122"/>
                <a:ea typeface="微软雅黑" pitchFamily="34" charset="-122"/>
              </a:rPr>
              <a:t>R</a:t>
            </a:r>
            <a:r>
              <a:rPr lang="en-US" altLang="zh-CN" sz="2000" b="1" dirty="0">
                <a:solidFill>
                  <a:srgbClr val="CC00CC"/>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C00000"/>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拼接在数据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后面，一起发送出去。</a:t>
            </a:r>
          </a:p>
        </p:txBody>
      </p:sp>
      <p:sp>
        <p:nvSpPr>
          <p:cNvPr id="5" name="矩形 4"/>
          <p:cNvSpPr/>
          <p:nvPr/>
        </p:nvSpPr>
        <p:spPr>
          <a:xfrm>
            <a:off x="1238087" y="3568532"/>
            <a:ext cx="6585528" cy="7591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ts val="2600"/>
              </a:lnSpc>
            </a:pPr>
            <a:r>
              <a:rPr lang="zh-CN" altLang="en-US" sz="2000" b="1" dirty="0">
                <a:latin typeface="微软雅黑" panose="020B0503020204020204" pitchFamily="34" charset="-122"/>
                <a:ea typeface="微软雅黑" panose="020B0503020204020204" pitchFamily="34" charset="-122"/>
              </a:rPr>
              <a:t>这种为了进行检错而添加的冗余码常称为</a:t>
            </a:r>
            <a:r>
              <a:rPr lang="zh-CN" altLang="en-US" sz="2000" b="1" dirty="0">
                <a:solidFill>
                  <a:srgbClr val="0000FF"/>
                </a:solidFill>
                <a:latin typeface="微软雅黑" panose="020B0503020204020204" pitchFamily="34" charset="-122"/>
                <a:ea typeface="微软雅黑" panose="020B0503020204020204" pitchFamily="34" charset="-122"/>
              </a:rPr>
              <a:t>帧检验序列 </a:t>
            </a:r>
            <a:r>
              <a:rPr lang="en-US" altLang="zh-CN" sz="2000" b="1" dirty="0">
                <a:solidFill>
                  <a:srgbClr val="0000FF"/>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8906005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冗余码的计算举例</a:t>
            </a: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a:solidFill>
                    <a:srgbClr val="CC00CC"/>
                  </a:solidFill>
                  <a:latin typeface="微软雅黑" pitchFamily="34" charset="-122"/>
                  <a:ea typeface="微软雅黑" pitchFamily="34" charset="-122"/>
                </a:rPr>
                <a:t>P</a:t>
              </a:r>
              <a:r>
                <a:rPr lang="en-US" altLang="zh-CN" sz="1500" b="1" dirty="0">
                  <a:solidFill>
                    <a:srgbClr val="CC00CC"/>
                  </a:solidFill>
                  <a:latin typeface="微软雅黑" pitchFamily="34" charset="-122"/>
                  <a:ea typeface="微软雅黑" pitchFamily="34" charset="-122"/>
                </a:rPr>
                <a:t> (</a:t>
              </a:r>
              <a:r>
                <a:rPr lang="zh-CN" altLang="en-US" sz="1500" b="1" dirty="0">
                  <a:solidFill>
                    <a:srgbClr val="CC00CC"/>
                  </a:solidFill>
                  <a:latin typeface="微软雅黑" pitchFamily="34" charset="-122"/>
                  <a:ea typeface="微软雅黑" pitchFamily="34" charset="-122"/>
                </a:rPr>
                <a:t>除数</a:t>
              </a:r>
              <a:r>
                <a:rPr lang="en-US" altLang="zh-CN" sz="1500" b="1" dirty="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a:latin typeface="微软雅黑" pitchFamily="34" charset="-122"/>
                  <a:ea typeface="微软雅黑" pitchFamily="34" charset="-122"/>
                </a:rPr>
                <a:t>110100</a:t>
              </a: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a:latin typeface="微软雅黑" pitchFamily="34" charset="-122"/>
                  <a:ea typeface="微软雅黑" pitchFamily="34" charset="-122"/>
                </a:rPr>
                <a:t>101001</a:t>
              </a:r>
              <a:r>
                <a:rPr lang="en-US" altLang="zh-CN" sz="1500" b="1" dirty="0">
                  <a:solidFill>
                    <a:srgbClr val="CC00CC"/>
                  </a:solidFill>
                  <a:latin typeface="微软雅黑" pitchFamily="34" charset="-122"/>
                  <a:ea typeface="微软雅黑" pitchFamily="34" charset="-122"/>
                </a:rPr>
                <a:t>000</a:t>
              </a: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a:solidFill>
                    <a:srgbClr val="CC00CC"/>
                  </a:solidFill>
                  <a:latin typeface="微软雅黑" pitchFamily="34" charset="-122"/>
                  <a:ea typeface="微软雅黑" pitchFamily="34" charset="-122"/>
                </a:rPr>
                <a:t>2</a:t>
              </a:r>
              <a:r>
                <a:rPr lang="en-US" altLang="zh-CN" sz="1500" b="1" i="1" baseline="30000" dirty="0">
                  <a:solidFill>
                    <a:srgbClr val="CC00CC"/>
                  </a:solidFill>
                  <a:latin typeface="微软雅黑" pitchFamily="34" charset="-122"/>
                  <a:ea typeface="微软雅黑" pitchFamily="34" charset="-122"/>
                </a:rPr>
                <a:t>n</a:t>
              </a:r>
              <a:r>
                <a:rPr lang="en-US" altLang="zh-CN" sz="1500" b="1" i="1" dirty="0">
                  <a:solidFill>
                    <a:srgbClr val="CC00CC"/>
                  </a:solidFill>
                  <a:latin typeface="微软雅黑" pitchFamily="34" charset="-122"/>
                  <a:ea typeface="微软雅黑" pitchFamily="34" charset="-122"/>
                </a:rPr>
                <a:t>M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被除数</a:t>
              </a:r>
              <a:r>
                <a:rPr lang="en-US" altLang="zh-CN" sz="1500" b="1" dirty="0">
                  <a:solidFill>
                    <a:srgbClr val="CC00CC"/>
                  </a:solidFill>
                  <a:latin typeface="微软雅黑" pitchFamily="34" charset="-122"/>
                  <a:ea typeface="微软雅黑" pitchFamily="34" charset="-122"/>
                </a:rPr>
                <a:t>)</a:t>
              </a: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1110</a:t>
              </a: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0111</a:t>
              </a: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0000</a:t>
              </a: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1110</a:t>
              </a: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0110</a:t>
              </a: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0000</a:t>
              </a: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1100</a:t>
              </a: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solidFill>
                    <a:srgbClr val="C00000"/>
                  </a:solidFill>
                  <a:latin typeface="微软雅黑" pitchFamily="34" charset="-122"/>
                  <a:ea typeface="微软雅黑" pitchFamily="34" charset="-122"/>
                </a:rPr>
                <a:t>001</a:t>
              </a: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a:solidFill>
                    <a:srgbClr val="CC00CC"/>
                  </a:solidFill>
                  <a:latin typeface="微软雅黑" pitchFamily="34" charset="-122"/>
                  <a:ea typeface="微软雅黑" pitchFamily="34" charset="-122"/>
                </a:rPr>
                <a:t>R</a:t>
              </a:r>
              <a:r>
                <a:rPr lang="en-US" altLang="zh-CN" sz="1500" b="1" dirty="0">
                  <a:solidFill>
                    <a:srgbClr val="CC00CC"/>
                  </a:solidFill>
                  <a:latin typeface="微软雅黑" pitchFamily="34" charset="-122"/>
                  <a:ea typeface="微软雅黑" pitchFamily="34" charset="-122"/>
                </a:rPr>
                <a:t> (</a:t>
              </a:r>
              <a:r>
                <a:rPr lang="zh-CN" altLang="en-US" sz="1500" b="1" dirty="0">
                  <a:solidFill>
                    <a:srgbClr val="CC00CC"/>
                  </a:solidFill>
                  <a:latin typeface="微软雅黑" pitchFamily="34" charset="-122"/>
                  <a:ea typeface="微软雅黑" pitchFamily="34" charset="-122"/>
                </a:rPr>
                <a:t>余数</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，作为 </a:t>
              </a:r>
              <a:r>
                <a:rPr lang="en-US" altLang="zh-CN" sz="1500" b="1" dirty="0">
                  <a:solidFill>
                    <a:srgbClr val="CC00CC"/>
                  </a:solidFill>
                  <a:latin typeface="微软雅黑" pitchFamily="34" charset="-122"/>
                  <a:ea typeface="微软雅黑" pitchFamily="34" charset="-122"/>
                </a:rPr>
                <a:t>FCS</a:t>
              </a: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itchFamily="34" charset="-122"/>
                <a:ea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a:solidFill>
                    <a:srgbClr val="CC00CC"/>
                  </a:solidFill>
                  <a:latin typeface="微软雅黑" pitchFamily="34" charset="-122"/>
                  <a:ea typeface="微软雅黑" pitchFamily="34" charset="-122"/>
                </a:rPr>
                <a:t>Q</a:t>
              </a:r>
              <a:r>
                <a:rPr lang="en-US" altLang="zh-CN" sz="1500" b="1" dirty="0">
                  <a:solidFill>
                    <a:srgbClr val="CC00CC"/>
                  </a:solidFill>
                  <a:latin typeface="微软雅黑" pitchFamily="34" charset="-122"/>
                  <a:ea typeface="微软雅黑" pitchFamily="34" charset="-122"/>
                </a:rPr>
                <a:t> (</a:t>
              </a:r>
              <a:r>
                <a:rPr lang="zh-CN" altLang="en-US" sz="1500" b="1" dirty="0">
                  <a:solidFill>
                    <a:srgbClr val="CC00CC"/>
                  </a:solidFill>
                  <a:latin typeface="微软雅黑" pitchFamily="34" charset="-122"/>
                  <a:ea typeface="微软雅黑" pitchFamily="34" charset="-122"/>
                </a:rPr>
                <a:t>商</a:t>
              </a:r>
              <a:r>
                <a:rPr lang="en-US" altLang="zh-CN" sz="1500" b="1" dirty="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itchFamily="34" charset="-122"/>
                <a:ea typeface="微软雅黑" pitchFamily="34" charset="-122"/>
              </a:rPr>
              <a:t>原始数据 </a:t>
            </a:r>
            <a:r>
              <a:rPr lang="en-US" altLang="zh-CN" b="1" i="1" dirty="0">
                <a:solidFill>
                  <a:schemeClr val="tx1"/>
                </a:solidFill>
                <a:latin typeface="微软雅黑" pitchFamily="34" charset="-122"/>
                <a:ea typeface="微软雅黑" pitchFamily="34" charset="-122"/>
              </a:rPr>
              <a:t>M</a:t>
            </a:r>
            <a:r>
              <a:rPr lang="en-US" altLang="zh-CN" b="1" dirty="0">
                <a:solidFill>
                  <a:schemeClr val="tx1"/>
                </a:solidFill>
                <a:latin typeface="微软雅黑" pitchFamily="34" charset="-122"/>
                <a:ea typeface="微软雅黑" pitchFamily="34" charset="-122"/>
              </a:rPr>
              <a:t> = 101001</a:t>
            </a:r>
          </a:p>
          <a:p>
            <a:pPr>
              <a:lnSpc>
                <a:spcPct val="120000"/>
              </a:lnSpc>
            </a:pPr>
            <a:r>
              <a:rPr lang="zh-CN" altLang="en-US" b="1" dirty="0">
                <a:solidFill>
                  <a:schemeClr val="tx1"/>
                </a:solidFill>
                <a:latin typeface="微软雅黑" pitchFamily="34" charset="-122"/>
                <a:ea typeface="微软雅黑" pitchFamily="34" charset="-122"/>
              </a:rPr>
              <a:t>除数 </a:t>
            </a:r>
            <a:r>
              <a:rPr lang="en-US" altLang="zh-CN" b="1" i="1" dirty="0">
                <a:solidFill>
                  <a:schemeClr val="tx1"/>
                </a:solidFill>
                <a:latin typeface="微软雅黑" pitchFamily="34" charset="-122"/>
                <a:ea typeface="微软雅黑" pitchFamily="34" charset="-122"/>
              </a:rPr>
              <a:t>P</a:t>
            </a:r>
            <a:r>
              <a:rPr lang="en-US" altLang="zh-CN" b="1" dirty="0">
                <a:solidFill>
                  <a:schemeClr val="tx1"/>
                </a:solidFill>
                <a:latin typeface="微软雅黑" pitchFamily="34" charset="-122"/>
                <a:ea typeface="微软雅黑" pitchFamily="34" charset="-122"/>
              </a:rPr>
              <a:t> = 1101</a:t>
            </a:r>
          </a:p>
          <a:p>
            <a:pPr>
              <a:lnSpc>
                <a:spcPct val="120000"/>
              </a:lnSpc>
            </a:pP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得到：</a:t>
            </a: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发送数据 </a:t>
            </a:r>
            <a:r>
              <a:rPr lang="en-US" altLang="zh-CN" b="1" dirty="0">
                <a:solidFill>
                  <a:schemeClr val="tx1"/>
                </a:solidFill>
                <a:latin typeface="微软雅黑" pitchFamily="34" charset="-122"/>
                <a:ea typeface="微软雅黑" pitchFamily="34" charset="-122"/>
              </a:rPr>
              <a:t>= 101001</a:t>
            </a:r>
            <a:r>
              <a:rPr lang="en-US" altLang="zh-CN" b="1" dirty="0">
                <a:solidFill>
                  <a:srgbClr val="FF0000"/>
                </a:solidFill>
                <a:latin typeface="微软雅黑" pitchFamily="34" charset="-122"/>
                <a:ea typeface="微软雅黑" pitchFamily="34" charset="-122"/>
              </a:rPr>
              <a:t>001</a:t>
            </a:r>
            <a:endParaRPr lang="zh-CN" altLang="en-US"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764252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5193"/>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2953"/>
            <a:ext cx="2013693" cy="400110"/>
          </a:xfrm>
          <a:prstGeom prst="rect">
            <a:avLst/>
          </a:prstGeom>
        </p:spPr>
        <p:txBody>
          <a:bodyPr wrap="none">
            <a:spAutoFit/>
          </a:bodyPr>
          <a:lstStyle/>
          <a:p>
            <a:r>
              <a:rPr lang="zh-CN" altLang="en-US" sz="2000" b="1" dirty="0">
                <a:latin typeface="微软雅黑" pitchFamily="34" charset="-122"/>
                <a:ea typeface="微软雅黑" pitchFamily="34" charset="-122"/>
              </a:rPr>
              <a:t>帧检验序列 </a:t>
            </a:r>
            <a:r>
              <a:rPr lang="en-US" altLang="zh-CN" sz="2000" b="1" dirty="0">
                <a:latin typeface="微软雅黑" pitchFamily="34" charset="-122"/>
                <a:ea typeface="微软雅黑" pitchFamily="34" charset="-122"/>
              </a:rPr>
              <a:t>FCS</a:t>
            </a:r>
            <a:endParaRPr lang="zh-CN" altLang="en-US" sz="2000" b="1" dirty="0">
              <a:latin typeface="微软雅黑" pitchFamily="34" charset="-122"/>
              <a:ea typeface="微软雅黑" pitchFamily="34" charset="-122"/>
            </a:endParaRPr>
          </a:p>
        </p:txBody>
      </p:sp>
      <p:sp>
        <p:nvSpPr>
          <p:cNvPr id="7" name="矩形 6"/>
          <p:cNvSpPr/>
          <p:nvPr/>
        </p:nvSpPr>
        <p:spPr>
          <a:xfrm>
            <a:off x="466344" y="938474"/>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在数据后面添加上的冗余码称为</a:t>
            </a:r>
            <a:r>
              <a:rPr lang="zh-CN" altLang="en-US" sz="2000" b="1" dirty="0">
                <a:solidFill>
                  <a:srgbClr val="C00000"/>
                </a:solidFill>
                <a:latin typeface="微软雅黑" pitchFamily="34" charset="-122"/>
                <a:ea typeface="微软雅黑" pitchFamily="34" charset="-122"/>
              </a:rPr>
              <a:t>帧检验序列 </a:t>
            </a:r>
            <a:r>
              <a:rPr lang="en-US" altLang="zh-CN" sz="2000" b="1" dirty="0">
                <a:solidFill>
                  <a:srgbClr val="C00000"/>
                </a:solidFill>
                <a:latin typeface="微软雅黑" pitchFamily="34" charset="-122"/>
                <a:ea typeface="微软雅黑" pitchFamily="34" charset="-122"/>
              </a:rPr>
              <a:t>FCS </a:t>
            </a:r>
            <a:r>
              <a:rPr lang="en-US" altLang="zh-CN" sz="2000" b="1" dirty="0">
                <a:latin typeface="微软雅黑" pitchFamily="34" charset="-122"/>
                <a:ea typeface="微软雅黑" pitchFamily="34" charset="-122"/>
              </a:rPr>
              <a:t>(Frame Check Sequence)</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和帧检验序列 </a:t>
            </a:r>
            <a:r>
              <a:rPr lang="en-US" altLang="zh-CN" sz="2000" b="1" dirty="0">
                <a:latin typeface="微软雅黑" pitchFamily="34" charset="-122"/>
                <a:ea typeface="微软雅黑" pitchFamily="34" charset="-122"/>
              </a:rPr>
              <a:t>FCS </a:t>
            </a:r>
            <a:r>
              <a:rPr lang="zh-CN" altLang="en-US" sz="2000" b="1" dirty="0">
                <a:solidFill>
                  <a:srgbClr val="C00000"/>
                </a:solidFill>
                <a:latin typeface="微软雅黑" pitchFamily="34" charset="-122"/>
                <a:ea typeface="微软雅黑" pitchFamily="34" charset="-122"/>
              </a:rPr>
              <a:t>并不等同。</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是一种常用的检错方法，而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是添加在数据后面的冗余码。</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可以用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这种方法得出，但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并非用来获得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的唯一方法。 </a:t>
            </a:r>
          </a:p>
        </p:txBody>
      </p:sp>
    </p:spTree>
    <p:extLst>
      <p:ext uri="{BB962C8B-B14F-4D97-AF65-F5344CB8AC3E}">
        <p14:creationId xmlns:p14="http://schemas.microsoft.com/office/powerpoint/2010/main" val="36097680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3296095" cy="400110"/>
          </a:xfrm>
          <a:prstGeom prst="rect">
            <a:avLst/>
          </a:prstGeom>
        </p:spPr>
        <p:txBody>
          <a:bodyPr wrap="none">
            <a:spAutoFit/>
          </a:bodyPr>
          <a:lstStyle/>
          <a:p>
            <a:r>
              <a:rPr lang="zh-CN" altLang="en-US" sz="2000" b="1" dirty="0">
                <a:latin typeface="微软雅黑" pitchFamily="34" charset="-122"/>
                <a:ea typeface="微软雅黑" pitchFamily="34" charset="-122"/>
              </a:rPr>
              <a:t>广泛使用的生成多项式</a:t>
            </a:r>
            <a:r>
              <a:rPr lang="en-US" altLang="zh-CN" sz="2000" b="1" dirty="0">
                <a:latin typeface="微软雅黑" pitchFamily="34" charset="-122"/>
                <a:ea typeface="微软雅黑" pitchFamily="34" charset="-122"/>
              </a:rPr>
              <a:t>P(X)</a:t>
            </a:r>
            <a:endParaRPr lang="zh-CN" altLang="en-US" sz="2000" b="1" dirty="0">
              <a:latin typeface="微软雅黑" pitchFamily="34" charset="-122"/>
              <a:ea typeface="微软雅黑" pitchFamily="34" charset="-122"/>
            </a:endParaRPr>
          </a:p>
        </p:txBody>
      </p:sp>
      <p:sp>
        <p:nvSpPr>
          <p:cNvPr id="2" name="矩形 1"/>
          <p:cNvSpPr/>
          <p:nvPr/>
        </p:nvSpPr>
        <p:spPr>
          <a:xfrm>
            <a:off x="616085" y="1152569"/>
            <a:ext cx="7698509" cy="15286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CRC-16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15</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CRC-CCITT</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CRC-32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32</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23</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11</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10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8</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7</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4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X + 1</a:t>
            </a:r>
            <a:endParaRPr lang="zh-CN"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35202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a:solidFill>
                  <a:srgbClr val="C00000"/>
                </a:solidFill>
                <a:latin typeface="微软雅黑" pitchFamily="34" charset="-122"/>
                <a:ea typeface="微软雅黑" pitchFamily="34" charset="-122"/>
              </a:rPr>
              <a:t>注意</a:t>
            </a:r>
          </a:p>
        </p:txBody>
      </p:sp>
      <p:sp>
        <p:nvSpPr>
          <p:cNvPr id="100" name="矩形 99"/>
          <p:cNvSpPr/>
          <p:nvPr/>
        </p:nvSpPr>
        <p:spPr>
          <a:xfrm>
            <a:off x="466344" y="952473"/>
            <a:ext cx="8302752" cy="1785104"/>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仅用循环冗余检验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差错检测技术只能做到</a:t>
            </a:r>
            <a:r>
              <a:rPr lang="zh-CN" altLang="en-US" sz="2000" b="1" dirty="0">
                <a:solidFill>
                  <a:srgbClr val="0000FF"/>
                </a:solidFill>
                <a:latin typeface="微软雅黑" pitchFamily="34" charset="-122"/>
                <a:ea typeface="微软雅黑" pitchFamily="34" charset="-122"/>
              </a:rPr>
              <a:t>无差错接受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“凡是接受的帧（即不包括丢弃的帧），我们都能以非常接近于 </a:t>
            </a:r>
            <a:r>
              <a:rPr lang="en-US" altLang="zh-CN" sz="2000" b="1" dirty="0">
                <a:solidFill>
                  <a:srgbClr val="0000FF"/>
                </a:solidFill>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的概率认为这些帧在传输过程中没有产生差错”。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即：“凡是接收端数据链路层接受的帧均无差错”。</a:t>
            </a:r>
            <a:endParaRPr lang="en-US" altLang="zh-CN" sz="2000" b="1" dirty="0">
              <a:latin typeface="微软雅黑" pitchFamily="34" charset="-122"/>
              <a:ea typeface="微软雅黑" pitchFamily="34" charset="-122"/>
            </a:endParaRPr>
          </a:p>
        </p:txBody>
      </p:sp>
    </p:spTree>
    <p:extLst>
      <p:ext uri="{BB962C8B-B14F-4D97-AF65-F5344CB8AC3E}">
        <p14:creationId xmlns:p14="http://schemas.microsoft.com/office/powerpoint/2010/main" val="19180695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061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69233"/>
            <a:ext cx="5889754" cy="400110"/>
          </a:xfrm>
          <a:prstGeom prst="rect">
            <a:avLst/>
          </a:prstGeom>
        </p:spPr>
        <p:txBody>
          <a:bodyPr wrap="none">
            <a:spAutoFit/>
          </a:bodyPr>
          <a:lstStyle/>
          <a:p>
            <a:r>
              <a:rPr lang="zh-CN" altLang="en-US" sz="2000" b="1" dirty="0">
                <a:solidFill>
                  <a:srgbClr val="C00000"/>
                </a:solidFill>
                <a:latin typeface="微软雅黑" pitchFamily="34" charset="-122"/>
                <a:ea typeface="微软雅黑" pitchFamily="34" charset="-122"/>
              </a:rPr>
              <a:t>注意：</a:t>
            </a:r>
            <a:r>
              <a:rPr lang="zh-CN" altLang="en-US" sz="2000" b="1" dirty="0">
                <a:latin typeface="微软雅黑" pitchFamily="34" charset="-122"/>
                <a:ea typeface="微软雅黑" pitchFamily="34" charset="-122"/>
              </a:rPr>
              <a:t>“无比特差错”与“无传输差错”是不同的</a:t>
            </a:r>
          </a:p>
        </p:txBody>
      </p:sp>
      <p:sp>
        <p:nvSpPr>
          <p:cNvPr id="7" name="矩形 6"/>
          <p:cNvSpPr/>
          <p:nvPr/>
        </p:nvSpPr>
        <p:spPr>
          <a:xfrm>
            <a:off x="466345" y="951710"/>
            <a:ext cx="8302751" cy="3054682"/>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可靠传输：</a:t>
            </a:r>
            <a:r>
              <a:rPr lang="zh-CN" altLang="en-US" sz="2000" b="1" dirty="0">
                <a:latin typeface="微软雅黑" pitchFamily="34" charset="-122"/>
                <a:ea typeface="微软雅黑" pitchFamily="34" charset="-122"/>
              </a:rPr>
              <a:t>数据链路层的发送端发送什么，在接收端就收到什么。</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传输差错</a:t>
            </a:r>
            <a:r>
              <a:rPr lang="zh-CN" altLang="en-US" sz="2000" b="1" dirty="0">
                <a:latin typeface="微软雅黑" pitchFamily="34" charset="-122"/>
                <a:ea typeface="微软雅黑" pitchFamily="34" charset="-122"/>
              </a:rPr>
              <a:t>可分为两大类：</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比特差错；</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传输差错：帧丢失、帧重复或帧失序等。</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在数据链路层使用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检验，能够实现无比特差错的传输，但这还不是可靠传输。</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要做到可靠传输，还</a:t>
            </a:r>
            <a:r>
              <a:rPr lang="zh-CN" altLang="en-US" sz="2000" b="1" dirty="0">
                <a:solidFill>
                  <a:srgbClr val="C00000"/>
                </a:solidFill>
                <a:latin typeface="微软雅黑" pitchFamily="34" charset="-122"/>
                <a:ea typeface="微软雅黑" pitchFamily="34" charset="-122"/>
              </a:rPr>
              <a:t>必须再加上</a:t>
            </a:r>
            <a:r>
              <a:rPr lang="zh-CN" altLang="en-US" sz="2000" b="1" dirty="0">
                <a:solidFill>
                  <a:srgbClr val="0000FF"/>
                </a:solidFill>
                <a:latin typeface="微软雅黑" pitchFamily="34" charset="-122"/>
                <a:ea typeface="微软雅黑" pitchFamily="34" charset="-122"/>
              </a:rPr>
              <a:t>帧编号、确认和重传等机制。 </a:t>
            </a:r>
          </a:p>
        </p:txBody>
      </p:sp>
    </p:spTree>
    <p:extLst>
      <p:ext uri="{BB962C8B-B14F-4D97-AF65-F5344CB8AC3E}">
        <p14:creationId xmlns:p14="http://schemas.microsoft.com/office/powerpoint/2010/main" val="5691955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3.2.1                                      PPP </a:t>
            </a:r>
            <a:r>
              <a:rPr lang="zh-CN" altLang="en-US" sz="2000" b="1" dirty="0">
                <a:solidFill>
                  <a:schemeClr val="bg1"/>
                </a:solidFill>
                <a:latin typeface="微软雅黑" pitchFamily="34" charset="-122"/>
                <a:ea typeface="微软雅黑" pitchFamily="34" charset="-122"/>
              </a:rPr>
              <a:t>协议的特点</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3.2.2                                   PPP </a:t>
            </a:r>
            <a:r>
              <a:rPr lang="zh-CN" altLang="en-US" sz="2000" b="1" dirty="0">
                <a:solidFill>
                  <a:schemeClr val="bg1"/>
                </a:solidFill>
                <a:latin typeface="微软雅黑" pitchFamily="34" charset="-122"/>
                <a:ea typeface="微软雅黑" pitchFamily="34" charset="-122"/>
              </a:rPr>
              <a:t>协议的帧格式</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3.2.3                                PPP </a:t>
            </a:r>
            <a:r>
              <a:rPr lang="zh-CN" altLang="en-US" sz="2000" b="1" dirty="0">
                <a:solidFill>
                  <a:schemeClr val="bg1"/>
                </a:solidFill>
                <a:latin typeface="微软雅黑" pitchFamily="34" charset="-122"/>
                <a:ea typeface="微软雅黑" pitchFamily="34" charset="-122"/>
              </a:rPr>
              <a:t>协议的工作状态</a:t>
            </a: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3.2</a:t>
            </a:r>
          </a:p>
          <a:p>
            <a:pPr eaLnBrk="0" hangingPunct="0"/>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835817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3.2.1  PPP </a:t>
            </a:r>
            <a:r>
              <a:rPr lang="zh-CN" altLang="en-US" sz="2400" b="1" dirty="0">
                <a:solidFill>
                  <a:schemeClr val="bg1"/>
                </a:solidFill>
                <a:latin typeface="微软雅黑" pitchFamily="34" charset="-122"/>
                <a:ea typeface="微软雅黑" pitchFamily="34" charset="-122"/>
              </a:rPr>
              <a:t>协议的特点</a:t>
            </a: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对于点对点的链路，目前使用得最广泛的数据链路层协议是</a:t>
            </a:r>
            <a:r>
              <a:rPr lang="zh-CN" altLang="en-US" sz="2000" b="1" dirty="0">
                <a:solidFill>
                  <a:srgbClr val="C00000"/>
                </a:solidFill>
                <a:latin typeface="微软雅黑" pitchFamily="34" charset="-122"/>
                <a:ea typeface="微软雅黑" pitchFamily="34" charset="-122"/>
              </a:rPr>
              <a:t>点对点协议 </a:t>
            </a:r>
            <a:r>
              <a:rPr lang="en-US" altLang="zh-CN" sz="2000" b="1" dirty="0">
                <a:solidFill>
                  <a:srgbClr val="C00000"/>
                </a:solidFill>
                <a:latin typeface="微软雅黑" pitchFamily="34" charset="-122"/>
                <a:ea typeface="微软雅黑" pitchFamily="34" charset="-122"/>
              </a:rPr>
              <a:t>PPP</a:t>
            </a:r>
            <a:r>
              <a:rPr lang="en-US" altLang="zh-CN" sz="2000" b="1" dirty="0">
                <a:latin typeface="微软雅黑" pitchFamily="34" charset="-122"/>
                <a:ea typeface="微软雅黑" pitchFamily="34" charset="-122"/>
              </a:rPr>
              <a:t> (Point-to-Point Protocol)</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协议在 </a:t>
            </a:r>
            <a:r>
              <a:rPr lang="en-US" altLang="zh-CN" sz="2000" b="1" dirty="0">
                <a:latin typeface="微软雅黑" pitchFamily="34" charset="-122"/>
                <a:ea typeface="微软雅黑" pitchFamily="34" charset="-122"/>
              </a:rPr>
              <a:t>1994 </a:t>
            </a:r>
            <a:r>
              <a:rPr lang="zh-CN" altLang="en-US" sz="2000" b="1" dirty="0">
                <a:latin typeface="微软雅黑" pitchFamily="34" charset="-122"/>
                <a:ea typeface="微软雅黑" pitchFamily="34" charset="-122"/>
              </a:rPr>
              <a:t>年就已成为互联网的正式标准 </a:t>
            </a:r>
            <a:r>
              <a:rPr lang="en-US" altLang="zh-CN" sz="2000" b="1" dirty="0">
                <a:latin typeface="微软雅黑" pitchFamily="34" charset="-122"/>
                <a:ea typeface="微软雅黑" pitchFamily="34" charset="-122"/>
              </a:rPr>
              <a:t>[RFC 1661, STD51]</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658655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itchFamily="34" charset="-122"/>
                <a:ea typeface="微软雅黑" pitchFamily="34" charset="-122"/>
              </a:rPr>
              <a:t>3.1                      </a:t>
            </a:r>
            <a:r>
              <a:rPr lang="zh-CN" altLang="en-US" sz="2000" b="1" dirty="0">
                <a:solidFill>
                  <a:schemeClr val="bg1"/>
                </a:solidFill>
                <a:latin typeface="微软雅黑" pitchFamily="34" charset="-122"/>
                <a:ea typeface="微软雅黑" pitchFamily="34" charset="-122"/>
              </a:rPr>
              <a:t>使用点对点信道的数据链路层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3.2                                         </a:t>
            </a:r>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p>
          <a:p>
            <a:pPr eaLnBrk="0" hangingPunct="0">
              <a:lnSpc>
                <a:spcPts val="3800"/>
              </a:lnSpc>
            </a:pPr>
            <a:r>
              <a:rPr lang="en-US" altLang="zh-CN" sz="2000" b="1" dirty="0">
                <a:solidFill>
                  <a:schemeClr val="bg1"/>
                </a:solidFill>
                <a:latin typeface="微软雅黑" pitchFamily="34" charset="-122"/>
                <a:ea typeface="微软雅黑" pitchFamily="34" charset="-122"/>
              </a:rPr>
              <a:t>3.3                          </a:t>
            </a:r>
            <a:r>
              <a:rPr lang="zh-CN" altLang="en-US" sz="2000" b="1" dirty="0">
                <a:solidFill>
                  <a:schemeClr val="bg1"/>
                </a:solidFill>
                <a:latin typeface="微软雅黑" pitchFamily="34" charset="-122"/>
                <a:ea typeface="微软雅黑" pitchFamily="34" charset="-122"/>
              </a:rPr>
              <a:t>使用广播信道的数据链路层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3.4                                              </a:t>
            </a:r>
            <a:r>
              <a:rPr lang="zh-CN" altLang="en-US" sz="2000" b="1" dirty="0">
                <a:solidFill>
                  <a:schemeClr val="bg1"/>
                </a:solidFill>
                <a:latin typeface="微软雅黑" pitchFamily="34" charset="-122"/>
                <a:ea typeface="微软雅黑" pitchFamily="34" charset="-122"/>
              </a:rPr>
              <a:t>扩展的以太网</a:t>
            </a:r>
          </a:p>
          <a:p>
            <a:pPr eaLnBrk="0" hangingPunct="0">
              <a:lnSpc>
                <a:spcPts val="3800"/>
              </a:lnSpc>
            </a:pPr>
            <a:r>
              <a:rPr lang="en-US" altLang="zh-CN" sz="2000" b="1" dirty="0">
                <a:solidFill>
                  <a:schemeClr val="bg1"/>
                </a:solidFill>
                <a:latin typeface="微软雅黑" pitchFamily="34" charset="-122"/>
                <a:ea typeface="微软雅黑" pitchFamily="34" charset="-122"/>
              </a:rPr>
              <a:t>3.5                                                 </a:t>
            </a:r>
            <a:r>
              <a:rPr lang="zh-CN" altLang="en-US" sz="2000" b="1" dirty="0">
                <a:solidFill>
                  <a:schemeClr val="bg1"/>
                </a:solidFill>
                <a:latin typeface="微软雅黑" pitchFamily="34" charset="-122"/>
                <a:ea typeface="微软雅黑" pitchFamily="34" charset="-122"/>
              </a:rPr>
              <a:t>高速以太网</a:t>
            </a:r>
          </a:p>
        </p:txBody>
      </p:sp>
    </p:spTree>
    <p:extLst>
      <p:ext uri="{BB962C8B-B14F-4D97-AF65-F5344CB8AC3E}">
        <p14:creationId xmlns:p14="http://schemas.microsoft.com/office/powerpoint/2010/main" val="26917767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068925"/>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62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602655"/>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用户到 </a:t>
            </a:r>
            <a:r>
              <a:rPr lang="en-US" altLang="zh-CN" sz="2000" b="1" dirty="0">
                <a:solidFill>
                  <a:schemeClr val="bg1"/>
                </a:solidFill>
                <a:latin typeface="微软雅黑" pitchFamily="34" charset="-122"/>
                <a:ea typeface="微软雅黑" pitchFamily="34" charset="-122"/>
              </a:rPr>
              <a:t>ISP </a:t>
            </a:r>
            <a:r>
              <a:rPr lang="zh-CN" altLang="en-US" sz="2000" b="1" dirty="0">
                <a:solidFill>
                  <a:schemeClr val="bg1"/>
                </a:solidFill>
                <a:latin typeface="微软雅黑" pitchFamily="34" charset="-122"/>
                <a:ea typeface="微软雅黑" pitchFamily="34" charset="-122"/>
              </a:rPr>
              <a:t>的链路使用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 </a:t>
            </a:r>
            <a:endParaRPr lang="fr-FR" altLang="zh-CN" sz="2000" b="1" dirty="0">
              <a:solidFill>
                <a:schemeClr val="bg1"/>
              </a:solidFill>
              <a:latin typeface="微软雅黑" pitchFamily="34" charset="-122"/>
              <a:ea typeface="微软雅黑" pitchFamily="34" charset="-122"/>
            </a:endParaRPr>
          </a:p>
        </p:txBody>
      </p:sp>
      <p:grpSp>
        <p:nvGrpSpPr>
          <p:cNvPr id="56" name="组合 55"/>
          <p:cNvGrpSpPr/>
          <p:nvPr/>
        </p:nvGrpSpPr>
        <p:grpSpPr>
          <a:xfrm>
            <a:off x="1695643" y="1369045"/>
            <a:ext cx="6046171" cy="2447463"/>
            <a:chOff x="1695643" y="1573631"/>
            <a:chExt cx="6046171" cy="2447463"/>
          </a:xfrm>
        </p:grpSpPr>
        <p:grpSp>
          <p:nvGrpSpPr>
            <p:cNvPr id="30" name="组合 29"/>
            <p:cNvGrpSpPr/>
            <p:nvPr/>
          </p:nvGrpSpPr>
          <p:grpSpPr>
            <a:xfrm>
              <a:off x="1695643" y="1814675"/>
              <a:ext cx="6046171" cy="2206419"/>
              <a:chOff x="-23697" y="1916832"/>
              <a:chExt cx="9934976" cy="362555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用</a:t>
                </a:r>
              </a:p>
              <a:p>
                <a:endParaRPr kumimoji="1" lang="zh-CN" altLang="en-US" sz="1400" b="1" dirty="0">
                  <a:latin typeface="微软雅黑" pitchFamily="34" charset="-122"/>
                  <a:ea typeface="微软雅黑" pitchFamily="34" charset="-122"/>
                </a:endParaRPr>
              </a:p>
              <a:p>
                <a:r>
                  <a:rPr kumimoji="1" lang="zh-CN" altLang="en-US" sz="1400" b="1" dirty="0">
                    <a:latin typeface="微软雅黑" pitchFamily="34" charset="-122"/>
                    <a:ea typeface="微软雅黑" pitchFamily="34" charset="-122"/>
                  </a:rPr>
                  <a:t>户</a:t>
                </a: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至互联网</a:t>
                </a:r>
              </a:p>
            </p:txBody>
          </p:sp>
          <p:sp>
            <p:nvSpPr>
              <p:cNvPr id="35"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itchFamily="34" charset="-122"/>
                    <a:ea typeface="微软雅黑" pitchFamily="34" charset="-122"/>
                  </a:rPr>
                  <a:t>已向互联网管理机构申请到一批</a:t>
                </a:r>
                <a:endParaRPr kumimoji="1" lang="en-US" altLang="zh-CN" sz="1200" b="1" dirty="0">
                  <a:solidFill>
                    <a:sysClr val="windowText" lastClr="000000"/>
                  </a:solidFill>
                  <a:latin typeface="微软雅黑" pitchFamily="34" charset="-122"/>
                  <a:ea typeface="微软雅黑" pitchFamily="34" charset="-122"/>
                </a:endParaRPr>
              </a:p>
              <a:p>
                <a:pPr algn="ctr"/>
                <a:r>
                  <a:rPr kumimoji="1" lang="en-US" altLang="zh-CN" sz="1200" b="1" dirty="0">
                    <a:solidFill>
                      <a:sysClr val="windowText" lastClr="000000"/>
                    </a:solidFill>
                    <a:latin typeface="微软雅黑" pitchFamily="34" charset="-122"/>
                    <a:ea typeface="微软雅黑" pitchFamily="34" charset="-122"/>
                  </a:rPr>
                  <a:t> IP </a:t>
                </a:r>
                <a:r>
                  <a:rPr kumimoji="1" lang="zh-CN" altLang="en-US" sz="1200" b="1" dirty="0">
                    <a:solidFill>
                      <a:sysClr val="windowText" lastClr="000000"/>
                    </a:solidFill>
                    <a:latin typeface="微软雅黑" pitchFamily="34" charset="-122"/>
                    <a:ea typeface="微软雅黑" pitchFamily="34" charset="-122"/>
                  </a:rPr>
                  <a:t>地址</a:t>
                </a:r>
              </a:p>
            </p:txBody>
          </p:sp>
          <p:sp>
            <p:nvSpPr>
              <p:cNvPr id="37"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itchFamily="34" charset="-122"/>
                    <a:ea typeface="微软雅黑" pitchFamily="34" charset="-122"/>
                  </a:rPr>
                  <a:t>ISP</a:t>
                </a:r>
              </a:p>
            </p:txBody>
          </p:sp>
          <p:sp>
            <p:nvSpPr>
              <p:cNvPr id="38"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接入网</a:t>
                </a: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Text Box 72"/>
              <p:cNvSpPr txBox="1">
                <a:spLocks noChangeArrowheads="1"/>
              </p:cNvSpPr>
              <p:nvPr/>
            </p:nvSpPr>
            <p:spPr bwMode="auto">
              <a:xfrm>
                <a:off x="2504727" y="5036653"/>
                <a:ext cx="1565143" cy="50573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itchFamily="34" charset="-122"/>
                    <a:ea typeface="微软雅黑" pitchFamily="34" charset="-122"/>
                  </a:rPr>
                  <a:t>PPP </a:t>
                </a:r>
                <a:r>
                  <a:rPr kumimoji="1" lang="zh-CN" altLang="en-US" sz="1400" b="1" dirty="0">
                    <a:solidFill>
                      <a:srgbClr val="C00000"/>
                    </a:solidFill>
                    <a:latin typeface="微软雅黑" pitchFamily="34" charset="-122"/>
                    <a:ea typeface="微软雅黑" pitchFamily="34" charset="-122"/>
                  </a:rPr>
                  <a:t>协议</a:t>
                </a:r>
              </a:p>
            </p:txBody>
          </p:sp>
        </p:grpSp>
        <p:pic>
          <p:nvPicPr>
            <p:cNvPr id="51"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360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623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，简单 </a:t>
            </a:r>
            <a:r>
              <a:rPr lang="en-US" altLang="zh-CN"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首要要求</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a:t>
            </a:r>
            <a:r>
              <a:rPr lang="zh-CN" altLang="en-US" sz="2000" b="1" dirty="0">
                <a:latin typeface="微软雅黑" pitchFamily="34" charset="-122"/>
                <a:ea typeface="微软雅黑" pitchFamily="34" charset="-122"/>
              </a:rPr>
              <a:t>，封装成帧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必须规定特殊的字符作为帧定界符。</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，透明性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必须保证数据传输的透明性。</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，多种网络层协议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能够在同一条物理链路上同时支持多种网络层协议。</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5</a:t>
            </a:r>
            <a:r>
              <a:rPr lang="zh-CN" altLang="en-US" sz="2000" b="1" dirty="0">
                <a:latin typeface="微软雅黑" pitchFamily="34" charset="-122"/>
                <a:ea typeface="微软雅黑" pitchFamily="34" charset="-122"/>
              </a:rPr>
              <a:t>，多种类型链路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能够在多种类型的链路上运行。</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6</a:t>
            </a:r>
            <a:r>
              <a:rPr lang="zh-CN" altLang="en-US" sz="2000" b="1" dirty="0">
                <a:latin typeface="微软雅黑" pitchFamily="34" charset="-122"/>
                <a:ea typeface="微软雅黑" pitchFamily="34" charset="-122"/>
              </a:rPr>
              <a:t>，差错检测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能够对接收端收到的帧进行检测，并立即丢弃有差错的帧。</a:t>
            </a:r>
          </a:p>
        </p:txBody>
      </p:sp>
      <p:sp>
        <p:nvSpPr>
          <p:cNvPr id="8" name="AutoShape 5"/>
          <p:cNvSpPr>
            <a:spLocks noChangeArrowheads="1"/>
          </p:cNvSpPr>
          <p:nvPr/>
        </p:nvSpPr>
        <p:spPr bwMode="auto">
          <a:xfrm>
            <a:off x="502921" y="6273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594155"/>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63549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985474"/>
            <a:ext cx="84471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7</a:t>
            </a:r>
            <a:r>
              <a:rPr lang="zh-CN" altLang="en-US" sz="2000" b="1" dirty="0">
                <a:latin typeface="微软雅黑" pitchFamily="34" charset="-122"/>
                <a:ea typeface="微软雅黑" pitchFamily="34" charset="-122"/>
              </a:rPr>
              <a:t>，检测连接状态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能够及时自动检测出链路是否处于正常工作状态。</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8</a:t>
            </a:r>
            <a:r>
              <a:rPr lang="zh-CN" altLang="en-US" sz="2000" b="1" dirty="0">
                <a:latin typeface="微软雅黑" pitchFamily="34" charset="-122"/>
                <a:ea typeface="微软雅黑" pitchFamily="34" charset="-122"/>
              </a:rPr>
              <a:t>，最大传送单元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必须对每一种类型的点对点链路设置最大传送单元  </a:t>
            </a:r>
            <a:r>
              <a:rPr lang="en-US" altLang="zh-CN" sz="2000" b="1" dirty="0">
                <a:latin typeface="微软雅黑" pitchFamily="34" charset="-122"/>
                <a:ea typeface="微软雅黑" pitchFamily="34" charset="-122"/>
              </a:rPr>
              <a:t>MTU </a:t>
            </a:r>
            <a:r>
              <a:rPr lang="zh-CN" altLang="en-US" sz="2000" b="1" dirty="0">
                <a:latin typeface="微软雅黑" pitchFamily="34" charset="-122"/>
                <a:ea typeface="微软雅黑" pitchFamily="34" charset="-122"/>
              </a:rPr>
              <a:t>的标准默认值，促进各种实现之间的互操作性。</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9</a:t>
            </a:r>
            <a:r>
              <a:rPr lang="zh-CN" altLang="en-US" sz="2000" b="1" dirty="0">
                <a:latin typeface="微软雅黑" pitchFamily="34" charset="-122"/>
                <a:ea typeface="微软雅黑" pitchFamily="34" charset="-122"/>
              </a:rPr>
              <a:t>，网络层地址协商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必须提供一种机制使通信的两个网络层实体能够通过协商知道或能够配置彼此的网络层地址。</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a:t>
            </a:r>
            <a:r>
              <a:rPr lang="zh-CN" altLang="en-US" sz="2000" b="1" dirty="0">
                <a:latin typeface="微软雅黑" pitchFamily="34" charset="-122"/>
                <a:ea typeface="微软雅黑" pitchFamily="34" charset="-122"/>
              </a:rPr>
              <a:t>，数据压缩协商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必须提供一种方法来协商使用数据压缩算法。</a:t>
            </a:r>
          </a:p>
        </p:txBody>
      </p:sp>
      <p:sp>
        <p:nvSpPr>
          <p:cNvPr id="7" name="AutoShape 5"/>
          <p:cNvSpPr>
            <a:spLocks noChangeArrowheads="1"/>
          </p:cNvSpPr>
          <p:nvPr/>
        </p:nvSpPr>
        <p:spPr bwMode="auto">
          <a:xfrm>
            <a:off x="502921" y="6241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59092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协议应满足的需求（续）</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80873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三个组成部分：</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一个将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a:t>
            </a:r>
            <a:r>
              <a:rPr lang="zh-CN" altLang="en-US" sz="2000" b="1" dirty="0">
                <a:solidFill>
                  <a:srgbClr val="C00000"/>
                </a:solidFill>
                <a:latin typeface="微软雅黑" pitchFamily="34" charset="-122"/>
                <a:ea typeface="微软雅黑" pitchFamily="34" charset="-122"/>
              </a:rPr>
              <a:t>封装</a:t>
            </a:r>
            <a:r>
              <a:rPr lang="zh-CN" altLang="en-US" sz="2000" b="1" dirty="0">
                <a:latin typeface="微软雅黑" pitchFamily="34" charset="-122"/>
                <a:ea typeface="微软雅黑" pitchFamily="34" charset="-122"/>
              </a:rPr>
              <a:t>到串行链路的方法。</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一个</a:t>
            </a:r>
            <a:r>
              <a:rPr lang="zh-CN" altLang="en-US" sz="2000" b="1" dirty="0">
                <a:solidFill>
                  <a:srgbClr val="C00000"/>
                </a:solidFill>
                <a:latin typeface="微软雅黑" pitchFamily="34" charset="-122"/>
                <a:ea typeface="微软雅黑" pitchFamily="34" charset="-122"/>
              </a:rPr>
              <a:t>链路控制协议 </a:t>
            </a:r>
            <a:r>
              <a:rPr lang="en-US" altLang="zh-CN" sz="2000" b="1" dirty="0">
                <a:solidFill>
                  <a:srgbClr val="C00000"/>
                </a:solidFill>
                <a:latin typeface="微软雅黑" pitchFamily="34" charset="-122"/>
                <a:ea typeface="微软雅黑" pitchFamily="34" charset="-122"/>
              </a:rPr>
              <a:t>LCP </a:t>
            </a:r>
            <a:r>
              <a:rPr lang="en-US" altLang="zh-CN" sz="2000" b="1" dirty="0">
                <a:latin typeface="微软雅黑" pitchFamily="34" charset="-122"/>
                <a:ea typeface="微软雅黑" pitchFamily="34" charset="-122"/>
              </a:rPr>
              <a:t>(Link Control Protocol)</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一套</a:t>
            </a:r>
            <a:r>
              <a:rPr lang="zh-CN" altLang="en-US" sz="2000" b="1" dirty="0">
                <a:solidFill>
                  <a:srgbClr val="C00000"/>
                </a:solidFill>
                <a:latin typeface="微软雅黑" pitchFamily="34" charset="-122"/>
                <a:ea typeface="微软雅黑" pitchFamily="34" charset="-122"/>
              </a:rPr>
              <a:t>网络控制协议 </a:t>
            </a:r>
            <a:r>
              <a:rPr lang="en-US" altLang="zh-CN" sz="2000" b="1" dirty="0">
                <a:solidFill>
                  <a:srgbClr val="C00000"/>
                </a:solidFill>
                <a:latin typeface="微软雅黑" pitchFamily="34" charset="-122"/>
                <a:ea typeface="微软雅黑" pitchFamily="34" charset="-122"/>
              </a:rPr>
              <a:t>NCP </a:t>
            </a:r>
            <a:r>
              <a:rPr lang="en-US" altLang="zh-CN" sz="2000" b="1" dirty="0">
                <a:latin typeface="微软雅黑" pitchFamily="34" charset="-122"/>
                <a:ea typeface="微软雅黑" pitchFamily="34" charset="-122"/>
              </a:rPr>
              <a:t>(Network Control Protocol)</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387903" y="590461"/>
            <a:ext cx="2358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PPP </a:t>
            </a:r>
            <a:r>
              <a:rPr lang="zh-CN" altLang="en-US" sz="2000" b="1" dirty="0">
                <a:solidFill>
                  <a:schemeClr val="bg1"/>
                </a:solidFill>
                <a:latin typeface="微软雅黑" pitchFamily="34" charset="-122"/>
                <a:ea typeface="微软雅黑" pitchFamily="34" charset="-122"/>
              </a:rPr>
              <a:t>协议的组成</a:t>
            </a:r>
          </a:p>
        </p:txBody>
      </p:sp>
    </p:spTree>
    <p:extLst>
      <p:ext uri="{BB962C8B-B14F-4D97-AF65-F5344CB8AC3E}">
        <p14:creationId xmlns:p14="http://schemas.microsoft.com/office/powerpoint/2010/main" val="1360052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29" name="Rectangle 6"/>
          <p:cNvSpPr>
            <a:spLocks noChangeArrowheads="1"/>
          </p:cNvSpPr>
          <p:nvPr/>
        </p:nvSpPr>
        <p:spPr bwMode="auto">
          <a:xfrm>
            <a:off x="2698733" y="579018"/>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3.2.2   PPP </a:t>
            </a:r>
            <a:r>
              <a:rPr lang="zh-CN" altLang="en-US" sz="2400" b="1" dirty="0">
                <a:solidFill>
                  <a:schemeClr val="bg1"/>
                </a:solidFill>
                <a:latin typeface="微软雅黑" pitchFamily="34" charset="-122"/>
                <a:ea typeface="微软雅黑" pitchFamily="34" charset="-122"/>
              </a:rPr>
              <a:t>协议的帧格式</a:t>
            </a:r>
          </a:p>
        </p:txBody>
      </p:sp>
      <p:sp>
        <p:nvSpPr>
          <p:cNvPr id="5" name="圆角矩形 4"/>
          <p:cNvSpPr/>
          <p:nvPr/>
        </p:nvSpPr>
        <p:spPr>
          <a:xfrm>
            <a:off x="502920" y="1094781"/>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Rectangle 4"/>
          <p:cNvSpPr>
            <a:spLocks noChangeArrowheads="1"/>
          </p:cNvSpPr>
          <p:nvPr/>
        </p:nvSpPr>
        <p:spPr bwMode="auto">
          <a:xfrm>
            <a:off x="4082903" y="1182083"/>
            <a:ext cx="2399281" cy="355374"/>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IP </a:t>
            </a:r>
            <a:r>
              <a:rPr kumimoji="1" lang="zh-CN" altLang="en-US" sz="1400" b="1">
                <a:latin typeface="微软雅黑" pitchFamily="34" charset="-122"/>
                <a:ea typeface="微软雅黑" pitchFamily="34" charset="-122"/>
              </a:rPr>
              <a:t>数据报</a:t>
            </a:r>
          </a:p>
        </p:txBody>
      </p:sp>
      <p:sp>
        <p:nvSpPr>
          <p:cNvPr id="7" name="Text Box 9"/>
          <p:cNvSpPr txBox="1">
            <a:spLocks noChangeArrowheads="1"/>
          </p:cNvSpPr>
          <p:nvPr/>
        </p:nvSpPr>
        <p:spPr bwMode="auto">
          <a:xfrm>
            <a:off x="190830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a:t>
            </a:r>
          </a:p>
        </p:txBody>
      </p:sp>
      <p:sp>
        <p:nvSpPr>
          <p:cNvPr id="8" name="Text Box 10"/>
          <p:cNvSpPr txBox="1">
            <a:spLocks noChangeArrowheads="1"/>
          </p:cNvSpPr>
          <p:nvPr/>
        </p:nvSpPr>
        <p:spPr bwMode="auto">
          <a:xfrm>
            <a:off x="3485484"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a:t>
            </a:r>
          </a:p>
        </p:txBody>
      </p:sp>
      <p:sp>
        <p:nvSpPr>
          <p:cNvPr id="9" name="Text Box 11"/>
          <p:cNvSpPr txBox="1">
            <a:spLocks noChangeArrowheads="1"/>
          </p:cNvSpPr>
          <p:nvPr/>
        </p:nvSpPr>
        <p:spPr bwMode="auto">
          <a:xfrm>
            <a:off x="235899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0" name="Text Box 12"/>
          <p:cNvSpPr txBox="1">
            <a:spLocks noChangeArrowheads="1"/>
          </p:cNvSpPr>
          <p:nvPr/>
        </p:nvSpPr>
        <p:spPr bwMode="auto">
          <a:xfrm>
            <a:off x="753071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1" name="Text Box 13"/>
          <p:cNvSpPr txBox="1">
            <a:spLocks noChangeArrowheads="1"/>
          </p:cNvSpPr>
          <p:nvPr/>
        </p:nvSpPr>
        <p:spPr bwMode="auto">
          <a:xfrm>
            <a:off x="1325690" y="22602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字节</a:t>
            </a:r>
          </a:p>
        </p:txBody>
      </p:sp>
      <p:sp>
        <p:nvSpPr>
          <p:cNvPr id="12" name="Text Box 18"/>
          <p:cNvSpPr txBox="1">
            <a:spLocks noChangeArrowheads="1"/>
          </p:cNvSpPr>
          <p:nvPr/>
        </p:nvSpPr>
        <p:spPr bwMode="auto">
          <a:xfrm>
            <a:off x="280836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3" name="Text Box 23"/>
          <p:cNvSpPr txBox="1">
            <a:spLocks noChangeArrowheads="1"/>
          </p:cNvSpPr>
          <p:nvPr/>
        </p:nvSpPr>
        <p:spPr bwMode="auto">
          <a:xfrm>
            <a:off x="678176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2</a:t>
            </a:r>
          </a:p>
        </p:txBody>
      </p:sp>
      <p:sp>
        <p:nvSpPr>
          <p:cNvPr id="14" name="Line 26"/>
          <p:cNvSpPr>
            <a:spLocks noChangeShapeType="1"/>
          </p:cNvSpPr>
          <p:nvPr/>
        </p:nvSpPr>
        <p:spPr bwMode="auto">
          <a:xfrm>
            <a:off x="4082903" y="1172380"/>
            <a:ext cx="14454" cy="7058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a:off x="6482183" y="1172379"/>
            <a:ext cx="0" cy="679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Text Box 31"/>
          <p:cNvSpPr txBox="1">
            <a:spLocks noChangeArrowheads="1"/>
          </p:cNvSpPr>
          <p:nvPr/>
        </p:nvSpPr>
        <p:spPr bwMode="auto">
          <a:xfrm>
            <a:off x="4039590" y="2278526"/>
            <a:ext cx="25707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a:solidFill>
                  <a:srgbClr val="0000FF"/>
                </a:solidFill>
                <a:latin typeface="微软雅黑" pitchFamily="34" charset="-122"/>
                <a:ea typeface="微软雅黑" pitchFamily="34" charset="-122"/>
              </a:rPr>
              <a:t>可变长度，不超过 </a:t>
            </a:r>
            <a:r>
              <a:rPr kumimoji="1" lang="en-US" altLang="zh-CN" sz="1400" b="1" dirty="0">
                <a:solidFill>
                  <a:srgbClr val="0000FF"/>
                </a:solidFill>
                <a:latin typeface="微软雅黑" pitchFamily="34" charset="-122"/>
                <a:ea typeface="微软雅黑" pitchFamily="34" charset="-122"/>
              </a:rPr>
              <a:t>1500 </a:t>
            </a:r>
            <a:r>
              <a:rPr kumimoji="1" lang="zh-CN" altLang="en-US" sz="1400" b="1" dirty="0">
                <a:solidFill>
                  <a:srgbClr val="0000FF"/>
                </a:solidFill>
                <a:latin typeface="微软雅黑" pitchFamily="34" charset="-122"/>
                <a:ea typeface="微软雅黑" pitchFamily="34" charset="-122"/>
              </a:rPr>
              <a:t>字节</a:t>
            </a:r>
          </a:p>
        </p:txBody>
      </p:sp>
      <p:sp>
        <p:nvSpPr>
          <p:cNvPr id="17" name="Line 32"/>
          <p:cNvSpPr>
            <a:spLocks noChangeShapeType="1"/>
          </p:cNvSpPr>
          <p:nvPr/>
        </p:nvSpPr>
        <p:spPr bwMode="auto">
          <a:xfrm>
            <a:off x="1846553"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8" name="Text Box 33"/>
          <p:cNvSpPr txBox="1">
            <a:spLocks noChangeArrowheads="1"/>
          </p:cNvSpPr>
          <p:nvPr/>
        </p:nvSpPr>
        <p:spPr bwMode="auto">
          <a:xfrm>
            <a:off x="4440809" y="2608744"/>
            <a:ext cx="772969" cy="307777"/>
          </a:xfrm>
          <a:prstGeom prst="rect">
            <a:avLst/>
          </a:prstGeom>
          <a:solidFill>
            <a:srgbClr val="C3E3F9"/>
          </a:solidFill>
          <a:ln>
            <a:noFill/>
          </a:ln>
          <a:effec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帧</a:t>
            </a:r>
          </a:p>
        </p:txBody>
      </p:sp>
      <p:sp>
        <p:nvSpPr>
          <p:cNvPr id="19" name="Text Box 39"/>
          <p:cNvSpPr txBox="1">
            <a:spLocks noChangeArrowheads="1"/>
          </p:cNvSpPr>
          <p:nvPr/>
        </p:nvSpPr>
        <p:spPr bwMode="auto">
          <a:xfrm>
            <a:off x="1118300" y="1418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先发送</a:t>
            </a:r>
          </a:p>
        </p:txBody>
      </p:sp>
      <p:sp>
        <p:nvSpPr>
          <p:cNvPr id="20" name="Rectangle 5"/>
          <p:cNvSpPr>
            <a:spLocks noChangeArrowheads="1"/>
          </p:cNvSpPr>
          <p:nvPr/>
        </p:nvSpPr>
        <p:spPr bwMode="auto">
          <a:xfrm>
            <a:off x="1833413" y="1820058"/>
            <a:ext cx="6071783" cy="432998"/>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200" b="1">
              <a:solidFill>
                <a:schemeClr val="bg1"/>
              </a:solidFill>
              <a:latin typeface="微软雅黑" pitchFamily="34" charset="-122"/>
              <a:ea typeface="微软雅黑" pitchFamily="34" charset="-122"/>
            </a:endParaRPr>
          </a:p>
        </p:txBody>
      </p:sp>
      <p:sp>
        <p:nvSpPr>
          <p:cNvPr id="21" name="Line 6"/>
          <p:cNvSpPr>
            <a:spLocks noChangeShapeType="1"/>
          </p:cNvSpPr>
          <p:nvPr/>
        </p:nvSpPr>
        <p:spPr bwMode="auto">
          <a:xfrm>
            <a:off x="2284100"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7"/>
          <p:cNvSpPr>
            <a:spLocks noChangeShapeType="1"/>
          </p:cNvSpPr>
          <p:nvPr/>
        </p:nvSpPr>
        <p:spPr bwMode="auto">
          <a:xfrm>
            <a:off x="7380928"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8"/>
          <p:cNvSpPr txBox="1">
            <a:spLocks noChangeArrowheads="1"/>
          </p:cNvSpPr>
          <p:nvPr/>
        </p:nvSpPr>
        <p:spPr bwMode="auto">
          <a:xfrm>
            <a:off x="1830785" y="1975307"/>
            <a:ext cx="397866"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7E</a:t>
            </a:r>
          </a:p>
        </p:txBody>
      </p:sp>
      <p:sp>
        <p:nvSpPr>
          <p:cNvPr id="24" name="Line 14"/>
          <p:cNvSpPr>
            <a:spLocks noChangeShapeType="1"/>
          </p:cNvSpPr>
          <p:nvPr/>
        </p:nvSpPr>
        <p:spPr bwMode="auto">
          <a:xfrm>
            <a:off x="2733472"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15"/>
          <p:cNvSpPr>
            <a:spLocks noChangeShapeType="1"/>
          </p:cNvSpPr>
          <p:nvPr/>
        </p:nvSpPr>
        <p:spPr bwMode="auto">
          <a:xfrm>
            <a:off x="3182845"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16"/>
          <p:cNvSpPr txBox="1">
            <a:spLocks noChangeArrowheads="1"/>
          </p:cNvSpPr>
          <p:nvPr/>
        </p:nvSpPr>
        <p:spPr bwMode="auto">
          <a:xfrm>
            <a:off x="2280158" y="1975307"/>
            <a:ext cx="386644" cy="307777"/>
          </a:xfrm>
          <a:prstGeom prst="rect">
            <a:avLst/>
          </a:prstGeom>
          <a:noFill/>
          <a:ln>
            <a:noFill/>
          </a:ln>
          <a:effectLst/>
        </p:spPr>
        <p:txBody>
          <a:bodyPr wrap="none">
            <a:spAutoFit/>
          </a:bodyPr>
          <a:lstStyle/>
          <a:p>
            <a:r>
              <a:rPr kumimoji="1" lang="en-US" altLang="zh-CN" sz="1400" b="1">
                <a:solidFill>
                  <a:srgbClr val="0000CC"/>
                </a:solidFill>
                <a:latin typeface="微软雅黑" pitchFamily="34" charset="-122"/>
                <a:ea typeface="微软雅黑" pitchFamily="34" charset="-122"/>
              </a:rPr>
              <a:t>FF</a:t>
            </a:r>
          </a:p>
        </p:txBody>
      </p:sp>
      <p:sp>
        <p:nvSpPr>
          <p:cNvPr id="27" name="Text Box 17"/>
          <p:cNvSpPr txBox="1">
            <a:spLocks noChangeArrowheads="1"/>
          </p:cNvSpPr>
          <p:nvPr/>
        </p:nvSpPr>
        <p:spPr bwMode="auto">
          <a:xfrm>
            <a:off x="2760850" y="1975307"/>
            <a:ext cx="405880"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03</a:t>
            </a:r>
          </a:p>
        </p:txBody>
      </p:sp>
      <p:sp>
        <p:nvSpPr>
          <p:cNvPr id="31" name="Text Box 19"/>
          <p:cNvSpPr txBox="1">
            <a:spLocks noChangeArrowheads="1"/>
          </p:cNvSpPr>
          <p:nvPr/>
        </p:nvSpPr>
        <p:spPr bwMode="auto">
          <a:xfrm>
            <a:off x="1893856" y="1794587"/>
            <a:ext cx="285656" cy="307777"/>
          </a:xfrm>
          <a:prstGeom prst="rect">
            <a:avLst/>
          </a:prstGeom>
          <a:noFill/>
          <a:ln>
            <a:noFill/>
          </a:ln>
          <a:effectLst/>
        </p:spPr>
        <p:txBody>
          <a:bodyPr wrap="none">
            <a:spAutoFit/>
          </a:bodyPr>
          <a:lstStyle/>
          <a:p>
            <a:r>
              <a:rPr kumimoji="1" lang="en-US" altLang="zh-CN" sz="1400" b="1">
                <a:solidFill>
                  <a:srgbClr val="0000CC"/>
                </a:solidFill>
                <a:latin typeface="微软雅黑" pitchFamily="34" charset="-122"/>
                <a:ea typeface="微软雅黑" pitchFamily="34" charset="-122"/>
              </a:rPr>
              <a:t>F</a:t>
            </a:r>
          </a:p>
        </p:txBody>
      </p:sp>
      <p:sp>
        <p:nvSpPr>
          <p:cNvPr id="32" name="Text Box 20"/>
          <p:cNvSpPr txBox="1">
            <a:spLocks noChangeArrowheads="1"/>
          </p:cNvSpPr>
          <p:nvPr/>
        </p:nvSpPr>
        <p:spPr bwMode="auto">
          <a:xfrm>
            <a:off x="2314321" y="1793375"/>
            <a:ext cx="319318" cy="307777"/>
          </a:xfrm>
          <a:prstGeom prst="rect">
            <a:avLst/>
          </a:prstGeom>
          <a:noFill/>
          <a:ln>
            <a:noFill/>
          </a:ln>
          <a:effectLst/>
        </p:spPr>
        <p:txBody>
          <a:bodyPr wrap="none">
            <a:spAutoFit/>
          </a:bodyPr>
          <a:lstStyle/>
          <a:p>
            <a:r>
              <a:rPr kumimoji="1" lang="en-US" altLang="zh-CN" sz="1400" b="1">
                <a:solidFill>
                  <a:srgbClr val="0000CC"/>
                </a:solidFill>
                <a:latin typeface="微软雅黑" pitchFamily="34" charset="-122"/>
                <a:ea typeface="微软雅黑" pitchFamily="34" charset="-122"/>
              </a:rPr>
              <a:t>A</a:t>
            </a:r>
          </a:p>
        </p:txBody>
      </p:sp>
      <p:sp>
        <p:nvSpPr>
          <p:cNvPr id="33" name="Text Box 21"/>
          <p:cNvSpPr txBox="1">
            <a:spLocks noChangeArrowheads="1"/>
          </p:cNvSpPr>
          <p:nvPr/>
        </p:nvSpPr>
        <p:spPr bwMode="auto">
          <a:xfrm>
            <a:off x="2800108" y="1794587"/>
            <a:ext cx="304892"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C</a:t>
            </a:r>
          </a:p>
        </p:txBody>
      </p:sp>
      <p:sp>
        <p:nvSpPr>
          <p:cNvPr id="34" name="Text Box 22"/>
          <p:cNvSpPr txBox="1">
            <a:spLocks noChangeArrowheads="1"/>
          </p:cNvSpPr>
          <p:nvPr/>
        </p:nvSpPr>
        <p:spPr bwMode="auto">
          <a:xfrm>
            <a:off x="6709325" y="1898921"/>
            <a:ext cx="513282"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FCS</a:t>
            </a:r>
          </a:p>
        </p:txBody>
      </p:sp>
      <p:sp>
        <p:nvSpPr>
          <p:cNvPr id="35" name="Text Box 24"/>
          <p:cNvSpPr txBox="1">
            <a:spLocks noChangeArrowheads="1"/>
          </p:cNvSpPr>
          <p:nvPr/>
        </p:nvSpPr>
        <p:spPr bwMode="auto">
          <a:xfrm>
            <a:off x="7478161" y="1792067"/>
            <a:ext cx="285656" cy="307777"/>
          </a:xfrm>
          <a:prstGeom prst="rect">
            <a:avLst/>
          </a:prstGeom>
          <a:noFill/>
          <a:ln>
            <a:noFill/>
          </a:ln>
          <a:effectLst/>
        </p:spPr>
        <p:txBody>
          <a:bodyPr wrap="none">
            <a:spAutoFit/>
          </a:bodyPr>
          <a:lstStyle/>
          <a:p>
            <a:r>
              <a:rPr kumimoji="1" lang="en-US" altLang="zh-CN" sz="1400" b="1" dirty="0">
                <a:solidFill>
                  <a:srgbClr val="0000CC"/>
                </a:solidFill>
                <a:latin typeface="微软雅黑" pitchFamily="34" charset="-122"/>
                <a:ea typeface="微软雅黑" pitchFamily="34" charset="-122"/>
              </a:rPr>
              <a:t>F</a:t>
            </a:r>
          </a:p>
        </p:txBody>
      </p:sp>
      <p:sp>
        <p:nvSpPr>
          <p:cNvPr id="36" name="Text Box 25"/>
          <p:cNvSpPr txBox="1">
            <a:spLocks noChangeArrowheads="1"/>
          </p:cNvSpPr>
          <p:nvPr/>
        </p:nvSpPr>
        <p:spPr bwMode="auto">
          <a:xfrm>
            <a:off x="7428231" y="1975307"/>
            <a:ext cx="397866" cy="307777"/>
          </a:xfrm>
          <a:prstGeom prst="rect">
            <a:avLst/>
          </a:prstGeom>
          <a:noFill/>
          <a:ln>
            <a:noFill/>
          </a:ln>
          <a:effectLst/>
        </p:spPr>
        <p:txBody>
          <a:bodyPr wrap="none">
            <a:spAutoFit/>
          </a:bodyPr>
          <a:lstStyle/>
          <a:p>
            <a:r>
              <a:rPr kumimoji="1" lang="en-US" altLang="zh-CN" sz="1400" b="1">
                <a:solidFill>
                  <a:srgbClr val="0000CC"/>
                </a:solidFill>
                <a:latin typeface="微软雅黑" pitchFamily="34" charset="-122"/>
                <a:ea typeface="微软雅黑" pitchFamily="34" charset="-122"/>
              </a:rPr>
              <a:t>7E</a:t>
            </a:r>
          </a:p>
        </p:txBody>
      </p:sp>
      <p:sp>
        <p:nvSpPr>
          <p:cNvPr id="37" name="Rectangle 28"/>
          <p:cNvSpPr>
            <a:spLocks noChangeArrowheads="1"/>
          </p:cNvSpPr>
          <p:nvPr/>
        </p:nvSpPr>
        <p:spPr bwMode="auto">
          <a:xfrm>
            <a:off x="4082903" y="1840677"/>
            <a:ext cx="2399281" cy="396612"/>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8" name="Text Box 29"/>
          <p:cNvSpPr txBox="1">
            <a:spLocks noChangeArrowheads="1"/>
          </p:cNvSpPr>
          <p:nvPr/>
        </p:nvSpPr>
        <p:spPr bwMode="auto">
          <a:xfrm>
            <a:off x="3366626" y="1923368"/>
            <a:ext cx="543739" cy="307777"/>
          </a:xfrm>
          <a:prstGeom prst="rect">
            <a:avLst/>
          </a:prstGeom>
          <a:noFill/>
          <a:ln>
            <a:noFill/>
          </a:ln>
          <a:effectLst/>
        </p:spPr>
        <p:txBody>
          <a:bodyPr wrap="none">
            <a:spAutoFit/>
          </a:bodyPr>
          <a:lstStyle/>
          <a:p>
            <a:r>
              <a:rPr kumimoji="1" lang="zh-CN" altLang="en-US" sz="1400" b="1" dirty="0">
                <a:solidFill>
                  <a:srgbClr val="0000CC"/>
                </a:solidFill>
                <a:latin typeface="微软雅黑" pitchFamily="34" charset="-122"/>
                <a:ea typeface="微软雅黑" pitchFamily="34" charset="-122"/>
              </a:rPr>
              <a:t>协议</a:t>
            </a:r>
          </a:p>
        </p:txBody>
      </p:sp>
      <p:sp>
        <p:nvSpPr>
          <p:cNvPr id="39" name="Text Box 30"/>
          <p:cNvSpPr txBox="1">
            <a:spLocks noChangeArrowheads="1"/>
          </p:cNvSpPr>
          <p:nvPr/>
        </p:nvSpPr>
        <p:spPr bwMode="auto">
          <a:xfrm>
            <a:off x="4498480" y="1889777"/>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信    息    部    分</a:t>
            </a:r>
          </a:p>
        </p:txBody>
      </p:sp>
      <p:sp>
        <p:nvSpPr>
          <p:cNvPr id="40" name="AutoShape 34"/>
          <p:cNvSpPr>
            <a:spLocks/>
          </p:cNvSpPr>
          <p:nvPr/>
        </p:nvSpPr>
        <p:spPr bwMode="auto">
          <a:xfrm rot="5400000">
            <a:off x="2890843" y="627998"/>
            <a:ext cx="134630" cy="2249489"/>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AutoShape 35"/>
          <p:cNvSpPr>
            <a:spLocks/>
          </p:cNvSpPr>
          <p:nvPr/>
        </p:nvSpPr>
        <p:spPr bwMode="auto">
          <a:xfrm rot="5400000">
            <a:off x="7131833" y="1046695"/>
            <a:ext cx="123714" cy="142301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Text Box 36"/>
          <p:cNvSpPr txBox="1">
            <a:spLocks noChangeArrowheads="1"/>
          </p:cNvSpPr>
          <p:nvPr/>
        </p:nvSpPr>
        <p:spPr bwMode="auto">
          <a:xfrm>
            <a:off x="2687942"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首部</a:t>
            </a:r>
          </a:p>
        </p:txBody>
      </p:sp>
      <p:sp>
        <p:nvSpPr>
          <p:cNvPr id="43" name="Text Box 37"/>
          <p:cNvSpPr txBox="1">
            <a:spLocks noChangeArrowheads="1"/>
          </p:cNvSpPr>
          <p:nvPr/>
        </p:nvSpPr>
        <p:spPr bwMode="auto">
          <a:xfrm>
            <a:off x="6929387"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尾部</a:t>
            </a:r>
          </a:p>
        </p:txBody>
      </p:sp>
      <p:sp>
        <p:nvSpPr>
          <p:cNvPr id="44" name="Line 38"/>
          <p:cNvSpPr>
            <a:spLocks noChangeShapeType="1"/>
          </p:cNvSpPr>
          <p:nvPr/>
        </p:nvSpPr>
        <p:spPr bwMode="auto">
          <a:xfrm>
            <a:off x="1833413" y="1385847"/>
            <a:ext cx="0" cy="37114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40"/>
          <p:cNvSpPr>
            <a:spLocks noChangeShapeType="1"/>
          </p:cNvSpPr>
          <p:nvPr/>
        </p:nvSpPr>
        <p:spPr bwMode="auto">
          <a:xfrm>
            <a:off x="6482183" y="1798226"/>
            <a:ext cx="0" cy="454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41"/>
          <p:cNvSpPr>
            <a:spLocks noChangeShapeType="1"/>
          </p:cNvSpPr>
          <p:nvPr/>
        </p:nvSpPr>
        <p:spPr bwMode="auto">
          <a:xfrm>
            <a:off x="4082903"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AutoShape 42"/>
          <p:cNvSpPr>
            <a:spLocks noChangeArrowheads="1"/>
          </p:cNvSpPr>
          <p:nvPr/>
        </p:nvSpPr>
        <p:spPr bwMode="auto">
          <a:xfrm>
            <a:off x="5132752" y="1490155"/>
            <a:ext cx="224686" cy="432998"/>
          </a:xfrm>
          <a:prstGeom prst="downArrow">
            <a:avLst>
              <a:gd name="adj1" fmla="val 50000"/>
              <a:gd name="adj2" fmla="val 78290"/>
            </a:avLst>
          </a:prstGeom>
          <a:solidFill>
            <a:srgbClr val="FFFF00"/>
          </a:solidFill>
          <a:ln w="19050">
            <a:solidFill>
              <a:schemeClr val="tx1"/>
            </a:solidFill>
            <a:miter lim="800000"/>
            <a:headEnd/>
            <a:tailEnd/>
          </a:ln>
          <a:effectLst/>
        </p:spPr>
        <p:txBody>
          <a:bodyPr vert="eaVert" wrap="none" anchor="ctr"/>
          <a:lstStyle/>
          <a:p>
            <a:endParaRPr lang="zh-CN" altLang="en-US" sz="1400" b="1">
              <a:solidFill>
                <a:srgbClr val="000099"/>
              </a:solidFill>
              <a:latin typeface="微软雅黑" pitchFamily="34" charset="-122"/>
              <a:ea typeface="微软雅黑" pitchFamily="34" charset="-122"/>
            </a:endParaRPr>
          </a:p>
        </p:txBody>
      </p:sp>
      <p:sp>
        <p:nvSpPr>
          <p:cNvPr id="48" name="矩形 47"/>
          <p:cNvSpPr/>
          <p:nvPr/>
        </p:nvSpPr>
        <p:spPr>
          <a:xfrm>
            <a:off x="1342777" y="2964980"/>
            <a:ext cx="4501219" cy="1169551"/>
          </a:xfrm>
          <a:prstGeom prst="rect">
            <a:avLst/>
          </a:prstGeom>
        </p:spPr>
        <p:txBody>
          <a:bodyPr wrap="square">
            <a:spAutoFit/>
          </a:bodyPr>
          <a:lstStyle/>
          <a:p>
            <a:pPr>
              <a:spcBef>
                <a:spcPts val="0"/>
              </a:spcBef>
            </a:pP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有一个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个字节的协议字段。其值</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0x0021</a:t>
            </a:r>
            <a:r>
              <a:rPr lang="zh-CN" altLang="en-US" sz="1400" b="1" dirty="0">
                <a:latin typeface="微软雅黑" pitchFamily="34" charset="-122"/>
                <a:ea typeface="微软雅黑" pitchFamily="34" charset="-122"/>
              </a:rPr>
              <a:t>，则信息字段就是 </a:t>
            </a: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a:t>
            </a:r>
            <a:endParaRPr lang="en-US" altLang="zh-CN" sz="1400" b="1" dirty="0">
              <a:latin typeface="微软雅黑" pitchFamily="34" charset="-122"/>
              <a:ea typeface="微软雅黑" pitchFamily="34" charset="-122"/>
            </a:endParaRP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0x8021</a:t>
            </a:r>
            <a:r>
              <a:rPr lang="zh-CN" altLang="en-US" sz="1400" b="1" dirty="0">
                <a:latin typeface="微软雅黑" pitchFamily="34" charset="-122"/>
                <a:ea typeface="微软雅黑" pitchFamily="34" charset="-122"/>
              </a:rPr>
              <a:t>，则信息字段是网络控制数据。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0xC021</a:t>
            </a:r>
            <a:r>
              <a:rPr lang="zh-CN" altLang="en-US" sz="1400" b="1" dirty="0">
                <a:latin typeface="微软雅黑" pitchFamily="34" charset="-122"/>
                <a:ea typeface="微软雅黑" pitchFamily="34" charset="-122"/>
              </a:rPr>
              <a:t>，则信息字段是 </a:t>
            </a: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链路控制数据。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0xC023</a:t>
            </a:r>
            <a:r>
              <a:rPr lang="zh-CN" altLang="en-US" sz="1400" b="1" dirty="0">
                <a:latin typeface="微软雅黑" pitchFamily="34" charset="-122"/>
                <a:ea typeface="微软雅黑" pitchFamily="34" charset="-122"/>
              </a:rPr>
              <a:t>，则信息字段是鉴别数据。</a:t>
            </a:r>
            <a:endParaRPr lang="en-US" altLang="zh-CN" sz="1400" b="1" dirty="0">
              <a:latin typeface="微软雅黑" pitchFamily="34" charset="-122"/>
              <a:ea typeface="微软雅黑" pitchFamily="34" charset="-122"/>
            </a:endParaRPr>
          </a:p>
        </p:txBody>
      </p:sp>
      <p:sp>
        <p:nvSpPr>
          <p:cNvPr id="2" name="矩形 1"/>
          <p:cNvSpPr/>
          <p:nvPr/>
        </p:nvSpPr>
        <p:spPr>
          <a:xfrm>
            <a:off x="6026825" y="2990154"/>
            <a:ext cx="2333729" cy="1015663"/>
          </a:xfrm>
          <a:prstGeom prst="rect">
            <a:avLst/>
          </a:prstGeom>
          <a:solidFill>
            <a:schemeClr val="bg1"/>
          </a:solidFill>
        </p:spPr>
        <p:txBody>
          <a:bodyPr wrap="square">
            <a:spAutoFit/>
          </a:bodyPr>
          <a:lstStyle/>
          <a:p>
            <a:pPr>
              <a:lnSpc>
                <a:spcPts val="2400"/>
              </a:lnSpc>
            </a:pP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面向字节</a:t>
            </a:r>
            <a:r>
              <a:rPr lang="zh-CN" altLang="en-US" b="1" dirty="0">
                <a:latin typeface="微软雅黑" panose="020B0503020204020204" pitchFamily="34" charset="-122"/>
                <a:ea typeface="微软雅黑" panose="020B0503020204020204" pitchFamily="34" charset="-122"/>
              </a:rPr>
              <a:t>的，所有的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帧的长度都是</a:t>
            </a:r>
            <a:r>
              <a:rPr lang="zh-CN" altLang="en-US" b="1" dirty="0">
                <a:solidFill>
                  <a:srgbClr val="C00000"/>
                </a:solidFill>
                <a:latin typeface="微软雅黑" panose="020B0503020204020204" pitchFamily="34" charset="-122"/>
                <a:ea typeface="微软雅黑" panose="020B0503020204020204" pitchFamily="34" charset="-122"/>
              </a:rPr>
              <a:t>整数字节。</a:t>
            </a:r>
          </a:p>
        </p:txBody>
      </p:sp>
    </p:spTree>
    <p:extLst>
      <p:ext uri="{BB962C8B-B14F-4D97-AF65-F5344CB8AC3E}">
        <p14:creationId xmlns:p14="http://schemas.microsoft.com/office/powerpoint/2010/main" val="38255378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2477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首部：</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个字段</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标志字段 </a:t>
            </a:r>
            <a:r>
              <a:rPr lang="en-US" altLang="zh-CN" sz="2000" b="1" dirty="0">
                <a:latin typeface="微软雅黑" pitchFamily="34" charset="-122"/>
                <a:ea typeface="微软雅黑" pitchFamily="34" charset="-122"/>
              </a:rPr>
              <a:t>F</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 0x7E </a:t>
            </a:r>
            <a:r>
              <a:rPr lang="zh-CN" altLang="en-US" sz="2000" b="1" dirty="0">
                <a:latin typeface="微软雅黑" pitchFamily="34" charset="-122"/>
                <a:ea typeface="微软雅黑" pitchFamily="34" charset="-122"/>
              </a:rPr>
              <a:t>。连续两帧之间只需要用一个标志字段。</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地址字段 </a:t>
            </a: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：只置为 </a:t>
            </a:r>
            <a:r>
              <a:rPr lang="en-US" altLang="zh-CN" sz="2000" b="1" dirty="0">
                <a:latin typeface="微软雅黑" pitchFamily="34" charset="-122"/>
                <a:ea typeface="微软雅黑" pitchFamily="34" charset="-122"/>
              </a:rPr>
              <a:t>0xFF</a:t>
            </a:r>
            <a:r>
              <a:rPr lang="zh-CN" altLang="en-US" sz="2000" b="1" dirty="0">
                <a:latin typeface="微软雅黑" pitchFamily="34" charset="-122"/>
                <a:ea typeface="微软雅黑" pitchFamily="34" charset="-122"/>
              </a:rPr>
              <a:t>。实际上不起作用。</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控制字段 </a:t>
            </a:r>
            <a:r>
              <a:rPr lang="en-US" altLang="zh-CN" sz="2000" b="1" dirty="0">
                <a:latin typeface="微软雅黑" pitchFamily="34" charset="-122"/>
                <a:ea typeface="微软雅黑" pitchFamily="34" charset="-122"/>
              </a:rPr>
              <a:t>C</a:t>
            </a:r>
            <a:r>
              <a:rPr lang="zh-CN" altLang="en-US" sz="2000" b="1" dirty="0">
                <a:latin typeface="微软雅黑" pitchFamily="34" charset="-122"/>
                <a:ea typeface="微软雅黑" pitchFamily="34" charset="-122"/>
              </a:rPr>
              <a:t>：通常置为 </a:t>
            </a:r>
            <a:r>
              <a:rPr lang="en-US" altLang="zh-CN" sz="2000" b="1" dirty="0">
                <a:latin typeface="微软雅黑" pitchFamily="34" charset="-122"/>
                <a:ea typeface="微软雅黑" pitchFamily="34" charset="-122"/>
              </a:rPr>
              <a:t>0x03</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协议字段。</a:t>
            </a:r>
          </a:p>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尾部：</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个字段。</a:t>
            </a: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50606" y="603760"/>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各字段的意义</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188650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用在异步传输时，使用</a:t>
            </a:r>
            <a:r>
              <a:rPr lang="zh-CN" altLang="en-US" sz="2000" b="1" dirty="0">
                <a:solidFill>
                  <a:srgbClr val="0000FF"/>
                </a:solidFill>
                <a:latin typeface="微软雅黑" pitchFamily="34" charset="-122"/>
                <a:ea typeface="微软雅黑" pitchFamily="34" charset="-122"/>
              </a:rPr>
              <a:t>字节填充法。</a:t>
            </a:r>
            <a:endParaRPr lang="en-US" altLang="zh-CN"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用在同步传输链路时，采用</a:t>
            </a:r>
            <a:r>
              <a:rPr lang="zh-CN" altLang="en-US" sz="2000" b="1" dirty="0">
                <a:solidFill>
                  <a:srgbClr val="0000FF"/>
                </a:solidFill>
                <a:latin typeface="微软雅黑" pitchFamily="34" charset="-122"/>
                <a:ea typeface="微软雅黑" pitchFamily="34" charset="-122"/>
              </a:rPr>
              <a:t>零比特填充法。  </a:t>
            </a: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603760"/>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透明传输问题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1930647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41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60108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字节填充 </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314037" y="1047278"/>
            <a:ext cx="8469746" cy="28467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6600"/>
              </a:solidFill>
            </a:endParaRPr>
          </a:p>
        </p:txBody>
      </p:sp>
      <p:grpSp>
        <p:nvGrpSpPr>
          <p:cNvPr id="66" name="组合 65"/>
          <p:cNvGrpSpPr/>
          <p:nvPr/>
        </p:nvGrpSpPr>
        <p:grpSpPr>
          <a:xfrm>
            <a:off x="495556" y="1157904"/>
            <a:ext cx="8112133" cy="2703849"/>
            <a:chOff x="495556" y="1290912"/>
            <a:chExt cx="8112133" cy="2703849"/>
          </a:xfrm>
        </p:grpSpPr>
        <p:sp>
          <p:nvSpPr>
            <p:cNvPr id="7" name="Rectangle 4"/>
            <p:cNvSpPr>
              <a:spLocks noChangeArrowheads="1"/>
            </p:cNvSpPr>
            <p:nvPr/>
          </p:nvSpPr>
          <p:spPr bwMode="auto">
            <a:xfrm>
              <a:off x="498721"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8" name="Freeform 5"/>
            <p:cNvSpPr>
              <a:spLocks/>
            </p:cNvSpPr>
            <p:nvPr/>
          </p:nvSpPr>
          <p:spPr bwMode="auto">
            <a:xfrm>
              <a:off x="6159348" y="217647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 name="Freeform 6"/>
            <p:cNvSpPr>
              <a:spLocks/>
            </p:cNvSpPr>
            <p:nvPr/>
          </p:nvSpPr>
          <p:spPr bwMode="auto">
            <a:xfrm>
              <a:off x="5065600" y="217647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7"/>
            <p:cNvSpPr>
              <a:spLocks/>
            </p:cNvSpPr>
            <p:nvPr/>
          </p:nvSpPr>
          <p:spPr bwMode="auto">
            <a:xfrm>
              <a:off x="3796213" y="217647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8"/>
            <p:cNvSpPr>
              <a:spLocks/>
            </p:cNvSpPr>
            <p:nvPr/>
          </p:nvSpPr>
          <p:spPr bwMode="auto">
            <a:xfrm>
              <a:off x="2389775" y="217647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149932"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3" name="Rectangle 10"/>
            <p:cNvSpPr>
              <a:spLocks noChangeArrowheads="1"/>
            </p:cNvSpPr>
            <p:nvPr/>
          </p:nvSpPr>
          <p:spPr bwMode="auto">
            <a:xfrm>
              <a:off x="2071762" y="182274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 name="Rectangle 11"/>
            <p:cNvSpPr>
              <a:spLocks noChangeArrowheads="1"/>
            </p:cNvSpPr>
            <p:nvPr/>
          </p:nvSpPr>
          <p:spPr bwMode="auto">
            <a:xfrm>
              <a:off x="2646578" y="182274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5" name="Rectangle 12"/>
            <p:cNvSpPr>
              <a:spLocks noChangeArrowheads="1"/>
            </p:cNvSpPr>
            <p:nvPr/>
          </p:nvSpPr>
          <p:spPr bwMode="auto">
            <a:xfrm>
              <a:off x="6159348" y="1822740"/>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6" name="Rectangle 14"/>
            <p:cNvSpPr>
              <a:spLocks noChangeArrowheads="1"/>
            </p:cNvSpPr>
            <p:nvPr/>
          </p:nvSpPr>
          <p:spPr bwMode="auto">
            <a:xfrm>
              <a:off x="5073583" y="182274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03</a:t>
              </a:r>
            </a:p>
          </p:txBody>
        </p:sp>
        <p:sp>
          <p:nvSpPr>
            <p:cNvPr id="17" name="Rectangle 15"/>
            <p:cNvSpPr>
              <a:spLocks noChangeArrowheads="1"/>
            </p:cNvSpPr>
            <p:nvPr/>
          </p:nvSpPr>
          <p:spPr bwMode="auto">
            <a:xfrm>
              <a:off x="1533142" y="2942896"/>
              <a:ext cx="6478393"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 name="Rectangle 16"/>
            <p:cNvSpPr>
              <a:spLocks noChangeArrowheads="1"/>
            </p:cNvSpPr>
            <p:nvPr/>
          </p:nvSpPr>
          <p:spPr bwMode="auto">
            <a:xfrm>
              <a:off x="2007893"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19" name="Rectangle 17"/>
            <p:cNvSpPr>
              <a:spLocks noChangeArrowheads="1"/>
            </p:cNvSpPr>
            <p:nvPr/>
          </p:nvSpPr>
          <p:spPr bwMode="auto">
            <a:xfrm>
              <a:off x="2391104" y="294289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5E</a:t>
              </a:r>
            </a:p>
          </p:txBody>
        </p:sp>
        <p:sp>
          <p:nvSpPr>
            <p:cNvPr id="20" name="Rectangle 18"/>
            <p:cNvSpPr>
              <a:spLocks noChangeArrowheads="1"/>
            </p:cNvSpPr>
            <p:nvPr/>
          </p:nvSpPr>
          <p:spPr bwMode="auto">
            <a:xfrm>
              <a:off x="3540738"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1" name="Rectangle 19"/>
            <p:cNvSpPr>
              <a:spLocks noChangeArrowheads="1"/>
            </p:cNvSpPr>
            <p:nvPr/>
          </p:nvSpPr>
          <p:spPr bwMode="auto">
            <a:xfrm>
              <a:off x="3923949" y="294289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5D</a:t>
              </a:r>
            </a:p>
          </p:txBody>
        </p:sp>
        <p:sp>
          <p:nvSpPr>
            <p:cNvPr id="22" name="Rectangle 20"/>
            <p:cNvSpPr>
              <a:spLocks noChangeArrowheads="1"/>
            </p:cNvSpPr>
            <p:nvPr/>
          </p:nvSpPr>
          <p:spPr bwMode="auto">
            <a:xfrm>
              <a:off x="5201320"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3" name="Rectangle 21"/>
            <p:cNvSpPr>
              <a:spLocks noChangeArrowheads="1"/>
            </p:cNvSpPr>
            <p:nvPr/>
          </p:nvSpPr>
          <p:spPr bwMode="auto">
            <a:xfrm>
              <a:off x="5584531" y="2942896"/>
              <a:ext cx="383211" cy="353734"/>
            </a:xfrm>
            <a:prstGeom prst="rect">
              <a:avLst/>
            </a:prstGeom>
            <a:solidFill>
              <a:srgbClr val="CC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23</a:t>
              </a:r>
            </a:p>
          </p:txBody>
        </p:sp>
        <p:sp>
          <p:nvSpPr>
            <p:cNvPr id="24" name="Rectangle 22"/>
            <p:cNvSpPr>
              <a:spLocks noChangeArrowheads="1"/>
            </p:cNvSpPr>
            <p:nvPr/>
          </p:nvSpPr>
          <p:spPr bwMode="auto">
            <a:xfrm>
              <a:off x="6670296"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5" name="Rectangle 23"/>
            <p:cNvSpPr>
              <a:spLocks noChangeArrowheads="1"/>
            </p:cNvSpPr>
            <p:nvPr/>
          </p:nvSpPr>
          <p:spPr bwMode="auto">
            <a:xfrm>
              <a:off x="7053508" y="2942896"/>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5E</a:t>
              </a:r>
            </a:p>
          </p:txBody>
        </p:sp>
        <p:sp>
          <p:nvSpPr>
            <p:cNvPr id="26" name="Freeform 24"/>
            <p:cNvSpPr>
              <a:spLocks/>
            </p:cNvSpPr>
            <p:nvPr/>
          </p:nvSpPr>
          <p:spPr bwMode="auto">
            <a:xfrm>
              <a:off x="2389775" y="217647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flipH="1">
              <a:off x="2774315" y="217647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3796213" y="217647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4179423" y="217647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Freeform 28"/>
            <p:cNvSpPr>
              <a:spLocks/>
            </p:cNvSpPr>
            <p:nvPr/>
          </p:nvSpPr>
          <p:spPr bwMode="auto">
            <a:xfrm>
              <a:off x="5073583" y="217647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Line 29"/>
            <p:cNvSpPr>
              <a:spLocks noChangeShapeType="1"/>
            </p:cNvSpPr>
            <p:nvPr/>
          </p:nvSpPr>
          <p:spPr bwMode="auto">
            <a:xfrm>
              <a:off x="5456794" y="217647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Freeform 30"/>
            <p:cNvSpPr>
              <a:spLocks/>
            </p:cNvSpPr>
            <p:nvPr/>
          </p:nvSpPr>
          <p:spPr bwMode="auto">
            <a:xfrm>
              <a:off x="6159348" y="217647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Line 31"/>
            <p:cNvSpPr>
              <a:spLocks noChangeShapeType="1"/>
            </p:cNvSpPr>
            <p:nvPr/>
          </p:nvSpPr>
          <p:spPr bwMode="auto">
            <a:xfrm>
              <a:off x="6542559" y="217647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2"/>
            <p:cNvSpPr>
              <a:spLocks noChangeShapeType="1"/>
            </p:cNvSpPr>
            <p:nvPr/>
          </p:nvSpPr>
          <p:spPr bwMode="auto">
            <a:xfrm>
              <a:off x="2239758" y="1636247"/>
              <a:ext cx="487147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Text Box 33"/>
            <p:cNvSpPr txBox="1">
              <a:spLocks noChangeArrowheads="1"/>
            </p:cNvSpPr>
            <p:nvPr/>
          </p:nvSpPr>
          <p:spPr bwMode="auto">
            <a:xfrm>
              <a:off x="4252102" y="137767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6" name="Line 34"/>
            <p:cNvSpPr>
              <a:spLocks noChangeShapeType="1"/>
            </p:cNvSpPr>
            <p:nvPr/>
          </p:nvSpPr>
          <p:spPr bwMode="auto">
            <a:xfrm>
              <a:off x="1533142" y="3680233"/>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Rectangle 35"/>
            <p:cNvSpPr>
              <a:spLocks noChangeArrowheads="1"/>
            </p:cNvSpPr>
            <p:nvPr/>
          </p:nvSpPr>
          <p:spPr bwMode="auto">
            <a:xfrm>
              <a:off x="8224478"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38" name="Rectangle 36"/>
            <p:cNvSpPr>
              <a:spLocks noChangeArrowheads="1"/>
            </p:cNvSpPr>
            <p:nvPr/>
          </p:nvSpPr>
          <p:spPr bwMode="auto">
            <a:xfrm>
              <a:off x="7355370"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39" name="Text Box 37"/>
            <p:cNvSpPr txBox="1">
              <a:spLocks noChangeArrowheads="1"/>
            </p:cNvSpPr>
            <p:nvPr/>
          </p:nvSpPr>
          <p:spPr bwMode="auto">
            <a:xfrm>
              <a:off x="3192087" y="3656207"/>
              <a:ext cx="3062059"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4" name="Line 42"/>
            <p:cNvSpPr>
              <a:spLocks noChangeShapeType="1"/>
            </p:cNvSpPr>
            <p:nvPr/>
          </p:nvSpPr>
          <p:spPr bwMode="auto">
            <a:xfrm flipV="1">
              <a:off x="529696" y="330645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5" name="Text Box 43"/>
            <p:cNvSpPr txBox="1">
              <a:spLocks noChangeArrowheads="1"/>
            </p:cNvSpPr>
            <p:nvPr/>
          </p:nvSpPr>
          <p:spPr bwMode="auto">
            <a:xfrm>
              <a:off x="495556" y="3468016"/>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a:latin typeface="微软雅黑" pitchFamily="34" charset="-122"/>
                  <a:ea typeface="微软雅黑" pitchFamily="34" charset="-122"/>
                </a:rPr>
                <a:t>发送在前</a:t>
              </a:r>
            </a:p>
          </p:txBody>
        </p:sp>
        <p:sp>
          <p:nvSpPr>
            <p:cNvPr id="46" name="Line 44"/>
            <p:cNvSpPr>
              <a:spLocks noChangeShapeType="1"/>
            </p:cNvSpPr>
            <p:nvPr/>
          </p:nvSpPr>
          <p:spPr bwMode="auto">
            <a:xfrm>
              <a:off x="1360166"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7" name="Text Box 45"/>
            <p:cNvSpPr txBox="1">
              <a:spLocks noChangeArrowheads="1"/>
            </p:cNvSpPr>
            <p:nvPr/>
          </p:nvSpPr>
          <p:spPr bwMode="auto">
            <a:xfrm>
              <a:off x="975625"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8" name="Text Box 46"/>
            <p:cNvSpPr txBox="1">
              <a:spLocks noChangeArrowheads="1"/>
            </p:cNvSpPr>
            <p:nvPr/>
          </p:nvSpPr>
          <p:spPr bwMode="auto">
            <a:xfrm>
              <a:off x="7233369"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帧结束符</a:t>
              </a:r>
            </a:p>
          </p:txBody>
        </p:sp>
        <p:sp>
          <p:nvSpPr>
            <p:cNvPr id="49" name="Line 47"/>
            <p:cNvSpPr>
              <a:spLocks noChangeShapeType="1"/>
            </p:cNvSpPr>
            <p:nvPr/>
          </p:nvSpPr>
          <p:spPr bwMode="auto">
            <a:xfrm>
              <a:off x="7565604"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0" name="Rectangle 13"/>
            <p:cNvSpPr>
              <a:spLocks noChangeArrowheads="1"/>
            </p:cNvSpPr>
            <p:nvPr/>
          </p:nvSpPr>
          <p:spPr bwMode="auto">
            <a:xfrm>
              <a:off x="3796212" y="182274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51" name="Rectangle 9"/>
            <p:cNvSpPr>
              <a:spLocks noChangeArrowheads="1"/>
            </p:cNvSpPr>
            <p:nvPr/>
          </p:nvSpPr>
          <p:spPr bwMode="auto">
            <a:xfrm>
              <a:off x="1533143"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2" name="Rectangle 9"/>
            <p:cNvSpPr>
              <a:spLocks noChangeArrowheads="1"/>
            </p:cNvSpPr>
            <p:nvPr/>
          </p:nvSpPr>
          <p:spPr bwMode="auto">
            <a:xfrm>
              <a:off x="1765192"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3" name="Rectangle 9"/>
            <p:cNvSpPr>
              <a:spLocks noChangeArrowheads="1"/>
            </p:cNvSpPr>
            <p:nvPr/>
          </p:nvSpPr>
          <p:spPr bwMode="auto">
            <a:xfrm>
              <a:off x="1997058"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4" name="Rectangle 9"/>
            <p:cNvSpPr>
              <a:spLocks noChangeArrowheads="1"/>
            </p:cNvSpPr>
            <p:nvPr/>
          </p:nvSpPr>
          <p:spPr bwMode="auto">
            <a:xfrm>
              <a:off x="7111236"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cxnSp>
          <p:nvCxnSpPr>
            <p:cNvPr id="55" name="直接连接符 54"/>
            <p:cNvCxnSpPr/>
            <p:nvPr/>
          </p:nvCxnSpPr>
          <p:spPr>
            <a:xfrm>
              <a:off x="2239759"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117377"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881932" y="2942896"/>
              <a:ext cx="268000"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8" name="Rectangle 4"/>
            <p:cNvSpPr>
              <a:spLocks noChangeArrowheads="1"/>
            </p:cNvSpPr>
            <p:nvPr/>
          </p:nvSpPr>
          <p:spPr bwMode="auto">
            <a:xfrm>
              <a:off x="1089438" y="2942896"/>
              <a:ext cx="252099"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9" name="Rectangle 4"/>
            <p:cNvSpPr>
              <a:spLocks noChangeArrowheads="1"/>
            </p:cNvSpPr>
            <p:nvPr/>
          </p:nvSpPr>
          <p:spPr bwMode="auto">
            <a:xfrm>
              <a:off x="1314467"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0" name="Rectangle 4"/>
            <p:cNvSpPr>
              <a:spLocks noChangeArrowheads="1"/>
            </p:cNvSpPr>
            <p:nvPr/>
          </p:nvSpPr>
          <p:spPr bwMode="auto">
            <a:xfrm>
              <a:off x="8011535"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grpSp>
      <p:grpSp>
        <p:nvGrpSpPr>
          <p:cNvPr id="69" name="组合 68"/>
          <p:cNvGrpSpPr/>
          <p:nvPr/>
        </p:nvGrpSpPr>
        <p:grpSpPr>
          <a:xfrm>
            <a:off x="1816287" y="2281352"/>
            <a:ext cx="5457301" cy="1228467"/>
            <a:chOff x="1816287" y="2414360"/>
            <a:chExt cx="5457301" cy="1228467"/>
          </a:xfrm>
        </p:grpSpPr>
        <p:grpSp>
          <p:nvGrpSpPr>
            <p:cNvPr id="65" name="组合 64"/>
            <p:cNvGrpSpPr/>
            <p:nvPr/>
          </p:nvGrpSpPr>
          <p:grpSpPr>
            <a:xfrm>
              <a:off x="1816287" y="2414360"/>
              <a:ext cx="5457301" cy="613285"/>
              <a:chOff x="1816287" y="2414360"/>
              <a:chExt cx="5457301" cy="613285"/>
            </a:xfrm>
          </p:grpSpPr>
          <p:sp>
            <p:nvSpPr>
              <p:cNvPr id="40" name="Text Box 38"/>
              <p:cNvSpPr txBox="1">
                <a:spLocks noChangeArrowheads="1"/>
              </p:cNvSpPr>
              <p:nvPr/>
            </p:nvSpPr>
            <p:spPr bwMode="auto">
              <a:xfrm>
                <a:off x="6473369"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1" name="Text Box 39"/>
              <p:cNvSpPr txBox="1">
                <a:spLocks noChangeArrowheads="1"/>
              </p:cNvSpPr>
              <p:nvPr/>
            </p:nvSpPr>
            <p:spPr bwMode="auto">
              <a:xfrm>
                <a:off x="4893953"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40"/>
              <p:cNvSpPr txBox="1">
                <a:spLocks noChangeArrowheads="1"/>
              </p:cNvSpPr>
              <p:nvPr/>
            </p:nvSpPr>
            <p:spPr bwMode="auto">
              <a:xfrm>
                <a:off x="3265306"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3" name="Text Box 41"/>
              <p:cNvSpPr txBox="1">
                <a:spLocks noChangeArrowheads="1"/>
              </p:cNvSpPr>
              <p:nvPr/>
            </p:nvSpPr>
            <p:spPr bwMode="auto">
              <a:xfrm>
                <a:off x="1816287"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61" name="AutoShape 48"/>
              <p:cNvSpPr>
                <a:spLocks noChangeArrowheads="1"/>
              </p:cNvSpPr>
              <p:nvPr/>
            </p:nvSpPr>
            <p:spPr bwMode="auto">
              <a:xfrm>
                <a:off x="2118333"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2" name="AutoShape 49"/>
              <p:cNvSpPr>
                <a:spLocks noChangeArrowheads="1"/>
              </p:cNvSpPr>
              <p:nvPr/>
            </p:nvSpPr>
            <p:spPr bwMode="auto">
              <a:xfrm>
                <a:off x="3619244"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3" name="AutoShape 50"/>
              <p:cNvSpPr>
                <a:spLocks noChangeArrowheads="1"/>
              </p:cNvSpPr>
              <p:nvPr/>
            </p:nvSpPr>
            <p:spPr bwMode="auto">
              <a:xfrm>
                <a:off x="5271522"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4" name="AutoShape 51"/>
              <p:cNvSpPr>
                <a:spLocks noChangeArrowheads="1"/>
              </p:cNvSpPr>
              <p:nvPr/>
            </p:nvSpPr>
            <p:spPr bwMode="auto">
              <a:xfrm>
                <a:off x="6766100"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
          <p:nvSpPr>
            <p:cNvPr id="67" name="上箭头 66"/>
            <p:cNvSpPr/>
            <p:nvPr/>
          </p:nvSpPr>
          <p:spPr>
            <a:xfrm>
              <a:off x="5694172" y="3313023"/>
              <a:ext cx="160782" cy="260926"/>
            </a:xfrm>
            <a:prstGeom prst="upArrow">
              <a:avLst>
                <a:gd name="adj1" fmla="val 50000"/>
                <a:gd name="adj2" fmla="val 5708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67716" y="3365828"/>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C00000"/>
                  </a:solidFill>
                  <a:latin typeface="微软雅黑" pitchFamily="34" charset="-122"/>
                  <a:ea typeface="微软雅黑" pitchFamily="34" charset="-122"/>
                </a:rPr>
                <a:t>改变编码</a:t>
              </a:r>
            </a:p>
          </p:txBody>
        </p:sp>
      </p:grpSp>
    </p:spTree>
    <p:extLst>
      <p:ext uri="{BB962C8B-B14F-4D97-AF65-F5344CB8AC3E}">
        <p14:creationId xmlns:p14="http://schemas.microsoft.com/office/powerpoint/2010/main" val="18630997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78848" y="597945"/>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零比特填充</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0" y="1038849"/>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477818" y="1294708"/>
            <a:ext cx="5997642" cy="830959"/>
            <a:chOff x="1505250" y="1223740"/>
            <a:chExt cx="5997642" cy="830959"/>
          </a:xfrm>
        </p:grpSpPr>
        <p:sp>
          <p:nvSpPr>
            <p:cNvPr id="7" name="AutoShape 6"/>
            <p:cNvSpPr>
              <a:spLocks noChangeArrowheads="1"/>
            </p:cNvSpPr>
            <p:nvPr/>
          </p:nvSpPr>
          <p:spPr bwMode="auto">
            <a:xfrm>
              <a:off x="4808587" y="1291353"/>
              <a:ext cx="1460923" cy="334800"/>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Rectangle 8"/>
            <p:cNvSpPr>
              <a:spLocks noChangeArrowheads="1"/>
            </p:cNvSpPr>
            <p:nvPr/>
          </p:nvSpPr>
          <p:spPr bwMode="auto">
            <a:xfrm>
              <a:off x="4192689" y="1289866"/>
              <a:ext cx="33102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0 1 1 1 1 1 1 0 </a:t>
              </a:r>
              <a:r>
                <a:rPr kumimoji="1" lang="en-US" altLang="zh-CN" sz="1600" b="1" dirty="0">
                  <a:latin typeface="微软雅黑" pitchFamily="34" charset="-122"/>
                  <a:ea typeface="微软雅黑" pitchFamily="34" charset="-122"/>
                </a:rPr>
                <a:t>0</a:t>
              </a:r>
              <a:r>
                <a:rPr kumimoji="1" lang="en-US" altLang="zh-CN" sz="1600" b="1" dirty="0">
                  <a:solidFill>
                    <a:srgbClr val="0000FF"/>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0 1 0 1 0</a:t>
              </a:r>
            </a:p>
          </p:txBody>
        </p:sp>
        <p:sp>
          <p:nvSpPr>
            <p:cNvPr id="9" name="Rectangle 7"/>
            <p:cNvSpPr>
              <a:spLocks noChangeArrowheads="1"/>
            </p:cNvSpPr>
            <p:nvPr/>
          </p:nvSpPr>
          <p:spPr bwMode="auto">
            <a:xfrm>
              <a:off x="1505250" y="1223740"/>
              <a:ext cx="268743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信息字段中</a:t>
              </a:r>
              <a:r>
                <a:rPr kumimoji="1" lang="zh-CN" altLang="en-US" sz="1400" b="1" dirty="0">
                  <a:solidFill>
                    <a:srgbClr val="C00000"/>
                  </a:solidFill>
                  <a:latin typeface="微软雅黑" pitchFamily="34" charset="-122"/>
                  <a:ea typeface="微软雅黑" pitchFamily="34" charset="-122"/>
                </a:rPr>
                <a:t>出现</a:t>
              </a:r>
              <a:r>
                <a:rPr kumimoji="1" lang="zh-CN" altLang="en-US" sz="1400" b="1" dirty="0">
                  <a:latin typeface="微软雅黑" pitchFamily="34" charset="-122"/>
                  <a:ea typeface="微软雅黑" pitchFamily="34" charset="-122"/>
                </a:rPr>
                <a:t>了和标志字段 </a:t>
              </a:r>
              <a:r>
                <a:rPr kumimoji="1" lang="en-US" altLang="zh-CN" sz="1400" b="1" dirty="0">
                  <a:latin typeface="微软雅黑" pitchFamily="34" charset="-122"/>
                  <a:ea typeface="微软雅黑" pitchFamily="34" charset="-122"/>
                </a:rPr>
                <a:t>F </a:t>
              </a:r>
              <a:r>
                <a:rPr kumimoji="1" lang="zh-CN" altLang="en-US" sz="1400" b="1" dirty="0">
                  <a:latin typeface="微软雅黑" pitchFamily="34" charset="-122"/>
                  <a:ea typeface="微软雅黑" pitchFamily="34" charset="-122"/>
                </a:rPr>
                <a:t>完全一样的 </a:t>
              </a:r>
              <a:r>
                <a:rPr kumimoji="1" lang="en-US" altLang="zh-CN" sz="1400" b="1" dirty="0">
                  <a:latin typeface="微软雅黑" pitchFamily="34" charset="-122"/>
                  <a:ea typeface="微软雅黑" pitchFamily="34" charset="-122"/>
                </a:rPr>
                <a:t>8 </a:t>
              </a:r>
              <a:r>
                <a:rPr kumimoji="1" lang="zh-CN" altLang="en-US" sz="1400" b="1" dirty="0">
                  <a:latin typeface="微软雅黑" pitchFamily="34" charset="-122"/>
                  <a:ea typeface="微软雅黑" pitchFamily="34" charset="-122"/>
                </a:rPr>
                <a:t>比特组合 </a:t>
              </a:r>
              <a:r>
                <a:rPr kumimoji="1" lang="en-US" altLang="zh-CN" sz="1400" b="1" dirty="0">
                  <a:solidFill>
                    <a:srgbClr val="0000FF"/>
                  </a:solidFill>
                  <a:latin typeface="微软雅黑" pitchFamily="34" charset="-122"/>
                  <a:ea typeface="微软雅黑" pitchFamily="34" charset="-122"/>
                </a:rPr>
                <a:t>0x7E</a:t>
              </a:r>
              <a:endParaRPr kumimoji="1" lang="zh-CN" altLang="en-US" sz="1400" b="1" dirty="0">
                <a:solidFill>
                  <a:srgbClr val="0000FF"/>
                </a:solidFill>
                <a:latin typeface="微软雅黑" pitchFamily="34" charset="-122"/>
                <a:ea typeface="微软雅黑" pitchFamily="34" charset="-122"/>
              </a:endParaRPr>
            </a:p>
          </p:txBody>
        </p:sp>
        <p:sp>
          <p:nvSpPr>
            <p:cNvPr id="10" name="Rectangle 11"/>
            <p:cNvSpPr>
              <a:spLocks noChangeArrowheads="1"/>
            </p:cNvSpPr>
            <p:nvPr/>
          </p:nvSpPr>
          <p:spPr bwMode="auto">
            <a:xfrm>
              <a:off x="4520929" y="1749487"/>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会被误认为是标志字段 </a:t>
              </a:r>
              <a:r>
                <a:rPr kumimoji="1" lang="en-US" altLang="zh-CN" sz="1400" b="1" dirty="0">
                  <a:solidFill>
                    <a:srgbClr val="CC00CC"/>
                  </a:solidFill>
                  <a:latin typeface="微软雅黑" pitchFamily="34" charset="-122"/>
                  <a:ea typeface="微软雅黑" pitchFamily="34" charset="-122"/>
                </a:rPr>
                <a:t>F </a:t>
              </a:r>
            </a:p>
          </p:txBody>
        </p:sp>
        <p:sp>
          <p:nvSpPr>
            <p:cNvPr id="11" name="AutoShape 18"/>
            <p:cNvSpPr>
              <a:spLocks/>
            </p:cNvSpPr>
            <p:nvPr/>
          </p:nvSpPr>
          <p:spPr bwMode="auto">
            <a:xfrm rot="16200000">
              <a:off x="5455733" y="999779"/>
              <a:ext cx="160966" cy="14296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13" name="AutoShape 19"/>
          <p:cNvSpPr>
            <a:spLocks noChangeArrowheads="1"/>
          </p:cNvSpPr>
          <p:nvPr/>
        </p:nvSpPr>
        <p:spPr bwMode="auto">
          <a:xfrm>
            <a:off x="4823643" y="2260105"/>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AutoShape 4"/>
          <p:cNvSpPr>
            <a:spLocks noChangeArrowheads="1"/>
          </p:cNvSpPr>
          <p:nvPr/>
        </p:nvSpPr>
        <p:spPr bwMode="auto">
          <a:xfrm>
            <a:off x="5935392" y="2279704"/>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865950" y="2349391"/>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在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 </a:t>
            </a:r>
            <a:r>
              <a:rPr kumimoji="1" lang="zh-CN" altLang="en-US" sz="1400" b="1" dirty="0">
                <a:solidFill>
                  <a:srgbClr val="0000FF"/>
                </a:solidFill>
                <a:latin typeface="微软雅黑" pitchFamily="34" charset="-122"/>
                <a:ea typeface="微软雅黑" pitchFamily="34" charset="-122"/>
              </a:rPr>
              <a:t>之后</a:t>
            </a:r>
          </a:p>
          <a:p>
            <a:pPr defTabSz="762000" eaLnBrk="0" hangingPunct="0"/>
            <a:r>
              <a:rPr kumimoji="1" lang="zh-CN" altLang="en-US" sz="1400" b="1" dirty="0">
                <a:solidFill>
                  <a:srgbClr val="C00000"/>
                </a:solidFill>
                <a:latin typeface="微软雅黑" pitchFamily="34" charset="-122"/>
                <a:ea typeface="微软雅黑" pitchFamily="34" charset="-122"/>
              </a:rPr>
              <a:t>填入</a:t>
            </a:r>
            <a:r>
              <a:rPr kumimoji="1" lang="zh-CN" altLang="en-US" sz="1400" b="1" dirty="0">
                <a:solidFill>
                  <a:srgbClr val="0000FF"/>
                </a:solidFill>
                <a:latin typeface="微软雅黑" pitchFamily="34" charset="-122"/>
                <a:ea typeface="微软雅黑" pitchFamily="34" charset="-122"/>
              </a:rPr>
              <a:t>比特 </a:t>
            </a:r>
            <a:r>
              <a:rPr kumimoji="1" lang="en-US" altLang="zh-CN" sz="1400" b="1" dirty="0">
                <a:solidFill>
                  <a:srgbClr val="0000FF"/>
                </a:solidFill>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再发送出去</a:t>
            </a:r>
          </a:p>
        </p:txBody>
      </p:sp>
      <p:sp>
        <p:nvSpPr>
          <p:cNvPr id="16" name="AutoShape 12"/>
          <p:cNvSpPr>
            <a:spLocks noChangeArrowheads="1"/>
          </p:cNvSpPr>
          <p:nvPr/>
        </p:nvSpPr>
        <p:spPr bwMode="auto">
          <a:xfrm rot="16200000">
            <a:off x="5913007" y="2636350"/>
            <a:ext cx="202228" cy="104223"/>
          </a:xfrm>
          <a:prstGeom prst="rightArrow">
            <a:avLst>
              <a:gd name="adj1" fmla="val 50000"/>
              <a:gd name="adj2" fmla="val 105112"/>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13"/>
          <p:cNvSpPr>
            <a:spLocks noChangeArrowheads="1"/>
          </p:cNvSpPr>
          <p:nvPr/>
        </p:nvSpPr>
        <p:spPr bwMode="auto">
          <a:xfrm>
            <a:off x="4724057" y="2754375"/>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填入</a:t>
            </a:r>
            <a:r>
              <a:rPr kumimoji="1" lang="zh-CN" altLang="en-US"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18" name="Rectangle 16"/>
          <p:cNvSpPr>
            <a:spLocks noChangeArrowheads="1"/>
          </p:cNvSpPr>
          <p:nvPr/>
        </p:nvSpPr>
        <p:spPr bwMode="auto">
          <a:xfrm>
            <a:off x="4188654" y="226210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sp>
        <p:nvSpPr>
          <p:cNvPr id="19" name="AutoShape 20"/>
          <p:cNvSpPr>
            <a:spLocks noChangeArrowheads="1"/>
          </p:cNvSpPr>
          <p:nvPr/>
        </p:nvSpPr>
        <p:spPr bwMode="auto">
          <a:xfrm>
            <a:off x="4832879" y="3199932"/>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AutoShape 5"/>
          <p:cNvSpPr>
            <a:spLocks noChangeArrowheads="1"/>
          </p:cNvSpPr>
          <p:nvPr/>
        </p:nvSpPr>
        <p:spPr bwMode="auto">
          <a:xfrm>
            <a:off x="5935392" y="3225580"/>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10"/>
          <p:cNvSpPr>
            <a:spLocks noChangeArrowheads="1"/>
          </p:cNvSpPr>
          <p:nvPr/>
        </p:nvSpPr>
        <p:spPr bwMode="auto">
          <a:xfrm>
            <a:off x="2063920" y="3298880"/>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接收端</a:t>
            </a:r>
            <a:r>
              <a:rPr kumimoji="1" lang="zh-CN" altLang="en-US" sz="1400" b="1" dirty="0">
                <a:solidFill>
                  <a:srgbClr val="0000FF"/>
                </a:solidFill>
                <a:latin typeface="微软雅黑" pitchFamily="34" charset="-122"/>
                <a:ea typeface="微软雅黑" pitchFamily="34" charset="-122"/>
              </a:rPr>
              <a:t>把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a:t>
            </a:r>
          </a:p>
          <a:p>
            <a:pPr algn="ctr" defTabSz="762000" eaLnBrk="0" hangingPunct="0"/>
            <a:r>
              <a:rPr kumimoji="1" lang="zh-CN" altLang="en-US" sz="1400" b="1" dirty="0">
                <a:solidFill>
                  <a:srgbClr val="0000FF"/>
                </a:solidFill>
                <a:latin typeface="微软雅黑" pitchFamily="34" charset="-122"/>
                <a:ea typeface="微软雅黑" pitchFamily="34" charset="-122"/>
              </a:rPr>
              <a:t>之后的比特 </a:t>
            </a:r>
            <a:r>
              <a:rPr kumimoji="1" lang="en-US" altLang="zh-CN" sz="1400" b="1" dirty="0">
                <a:solidFill>
                  <a:srgbClr val="0000FF"/>
                </a:solidFill>
                <a:latin typeface="微软雅黑" pitchFamily="34" charset="-122"/>
                <a:ea typeface="微软雅黑" pitchFamily="34" charset="-122"/>
              </a:rPr>
              <a:t>0 </a:t>
            </a:r>
            <a:r>
              <a:rPr kumimoji="1" lang="zh-CN" altLang="en-US" sz="1400" b="1" dirty="0">
                <a:solidFill>
                  <a:srgbClr val="C00000"/>
                </a:solidFill>
                <a:latin typeface="微软雅黑" pitchFamily="34" charset="-122"/>
                <a:ea typeface="微软雅黑" pitchFamily="34" charset="-122"/>
              </a:rPr>
              <a:t>删除</a:t>
            </a:r>
          </a:p>
        </p:txBody>
      </p:sp>
      <p:sp>
        <p:nvSpPr>
          <p:cNvPr id="22" name="AutoShape 14"/>
          <p:cNvSpPr>
            <a:spLocks noChangeArrowheads="1"/>
          </p:cNvSpPr>
          <p:nvPr/>
        </p:nvSpPr>
        <p:spPr bwMode="auto">
          <a:xfrm rot="5400000" flipV="1">
            <a:off x="5901227" y="3575579"/>
            <a:ext cx="225788" cy="104223"/>
          </a:xfrm>
          <a:prstGeom prst="rightArrow">
            <a:avLst>
              <a:gd name="adj1" fmla="val 50000"/>
              <a:gd name="adj2" fmla="val 117358"/>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Rectangle 15"/>
          <p:cNvSpPr>
            <a:spLocks noChangeArrowheads="1"/>
          </p:cNvSpPr>
          <p:nvPr/>
        </p:nvSpPr>
        <p:spPr bwMode="auto">
          <a:xfrm>
            <a:off x="4339094" y="3705385"/>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接收端</a:t>
            </a:r>
            <a:r>
              <a:rPr kumimoji="1" lang="zh-CN" altLang="en-US" sz="1400" b="1" dirty="0">
                <a:solidFill>
                  <a:srgbClr val="0000FF"/>
                </a:solidFill>
                <a:latin typeface="微软雅黑" pitchFamily="34" charset="-122"/>
                <a:ea typeface="微软雅黑" pitchFamily="34" charset="-122"/>
              </a:rPr>
              <a:t>删除</a:t>
            </a:r>
            <a:r>
              <a:rPr kumimoji="1" lang="zh-CN" altLang="en-US" sz="1400" b="1" dirty="0">
                <a:latin typeface="微软雅黑" pitchFamily="34" charset="-122"/>
                <a:ea typeface="微软雅黑" pitchFamily="34" charset="-122"/>
              </a:rPr>
              <a:t>填入的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24" name="Rectangle 17"/>
          <p:cNvSpPr>
            <a:spLocks noChangeArrowheads="1"/>
          </p:cNvSpPr>
          <p:nvPr/>
        </p:nvSpPr>
        <p:spPr bwMode="auto">
          <a:xfrm>
            <a:off x="4193438" y="319667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cxnSp>
        <p:nvCxnSpPr>
          <p:cNvPr id="25" name="直接连接符 24"/>
          <p:cNvCxnSpPr/>
          <p:nvPr/>
        </p:nvCxnSpPr>
        <p:spPr>
          <a:xfrm>
            <a:off x="1563272" y="214377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563272" y="307609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3272" y="4020198"/>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63272" y="1265422"/>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16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4"/>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20"/>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animBg="1"/>
      <p:bldP spid="16" grpId="1" animBg="1"/>
      <p:bldP spid="17" grpId="0"/>
      <p:bldP spid="18" grpId="0"/>
      <p:bldP spid="19" grpId="0" animBg="1"/>
      <p:bldP spid="20" grpId="0" animBg="1"/>
      <p:bldP spid="20" grpId="1" animBg="1"/>
      <p:bldP spid="21" grpId="0"/>
      <p:bldP spid="22" grpId="0" animBg="1"/>
      <p:bldP spid="22" grpId="1" animBg="1"/>
      <p:bldP spid="23"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2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490597" y="580952"/>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 </a:t>
            </a:r>
            <a:r>
              <a:rPr lang="en-US" altLang="zh-CN" sz="2400" b="1" dirty="0">
                <a:solidFill>
                  <a:schemeClr val="bg1"/>
                </a:solidFill>
                <a:latin typeface="微软雅黑" pitchFamily="34" charset="-122"/>
                <a:ea typeface="微软雅黑" pitchFamily="34" charset="-122"/>
              </a:rPr>
              <a:t>3.2.3   PPP </a:t>
            </a:r>
            <a:r>
              <a:rPr lang="zh-CN" altLang="en-US" sz="2400" b="1" dirty="0">
                <a:solidFill>
                  <a:schemeClr val="bg1"/>
                </a:solidFill>
                <a:latin typeface="微软雅黑" pitchFamily="34" charset="-122"/>
                <a:ea typeface="微软雅黑" pitchFamily="34" charset="-122"/>
              </a:rPr>
              <a:t>协议的工作状态</a:t>
            </a:r>
          </a:p>
        </p:txBody>
      </p:sp>
      <p:sp>
        <p:nvSpPr>
          <p:cNvPr id="10" name="Rectangle 8"/>
          <p:cNvSpPr>
            <a:spLocks noChangeArrowheads="1"/>
          </p:cNvSpPr>
          <p:nvPr/>
        </p:nvSpPr>
        <p:spPr bwMode="auto">
          <a:xfrm>
            <a:off x="502921" y="1007154"/>
            <a:ext cx="821131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0070C0"/>
              </a:buClr>
            </a:pPr>
            <a:r>
              <a:rPr lang="en-US" altLang="zh-CN" b="1" dirty="0">
                <a:solidFill>
                  <a:srgbClr val="C00000"/>
                </a:solidFill>
                <a:latin typeface="微软雅黑" pitchFamily="34" charset="-122"/>
                <a:ea typeface="微软雅黑" pitchFamily="34" charset="-122"/>
              </a:rPr>
              <a:t>PPP </a:t>
            </a:r>
            <a:r>
              <a:rPr lang="zh-CN" altLang="en-US" b="1" dirty="0">
                <a:solidFill>
                  <a:srgbClr val="C00000"/>
                </a:solidFill>
                <a:latin typeface="微软雅黑" pitchFamily="34" charset="-122"/>
                <a:ea typeface="微软雅黑" pitchFamily="34" charset="-122"/>
              </a:rPr>
              <a:t>链路初始化过程：</a:t>
            </a:r>
            <a:endParaRPr lang="en-US" altLang="zh-CN" b="1" dirty="0">
              <a:solidFill>
                <a:srgbClr val="C00000"/>
              </a:solidFill>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用户拨号接入 </a:t>
            </a:r>
            <a:r>
              <a:rPr lang="en-US" altLang="zh-CN" b="1" dirty="0">
                <a:latin typeface="微软雅黑" pitchFamily="34" charset="-122"/>
                <a:ea typeface="微软雅黑" pitchFamily="34" charset="-122"/>
              </a:rPr>
              <a:t>ISP </a:t>
            </a:r>
            <a:r>
              <a:rPr lang="zh-CN" altLang="en-US" b="1" dirty="0">
                <a:latin typeface="微软雅黑" pitchFamily="34" charset="-122"/>
                <a:ea typeface="微软雅黑" pitchFamily="34" charset="-122"/>
              </a:rPr>
              <a:t>后，就建立了一条从用户个人电脑到 </a:t>
            </a:r>
            <a:r>
              <a:rPr lang="en-US" altLang="zh-CN" b="1" dirty="0">
                <a:latin typeface="微软雅黑" pitchFamily="34" charset="-122"/>
                <a:ea typeface="微软雅黑" pitchFamily="34" charset="-122"/>
              </a:rPr>
              <a:t>ISP </a:t>
            </a:r>
            <a:r>
              <a:rPr lang="zh-CN" altLang="en-US" b="1" dirty="0">
                <a:latin typeface="微软雅黑" pitchFamily="34" charset="-122"/>
                <a:ea typeface="微软雅黑" pitchFamily="34" charset="-122"/>
              </a:rPr>
              <a:t>的物理连接。</a:t>
            </a:r>
            <a:endParaRPr lang="en-US" altLang="zh-CN"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用户个人电脑向 </a:t>
            </a:r>
            <a:r>
              <a:rPr lang="en-US" altLang="zh-CN" b="1" dirty="0">
                <a:latin typeface="微软雅黑" pitchFamily="34" charset="-122"/>
                <a:ea typeface="微软雅黑" pitchFamily="34" charset="-122"/>
              </a:rPr>
              <a:t>ISP </a:t>
            </a:r>
            <a:r>
              <a:rPr lang="zh-CN" altLang="en-US" b="1" dirty="0">
                <a:latin typeface="微软雅黑" pitchFamily="34" charset="-122"/>
                <a:ea typeface="微软雅黑" pitchFamily="34" charset="-122"/>
              </a:rPr>
              <a:t>发送一系列的</a:t>
            </a:r>
            <a:r>
              <a:rPr lang="zh-CN" altLang="en-US" b="1" dirty="0">
                <a:solidFill>
                  <a:srgbClr val="0000FF"/>
                </a:solidFill>
                <a:latin typeface="微软雅黑" pitchFamily="34" charset="-122"/>
                <a:ea typeface="微软雅黑" pitchFamily="34" charset="-122"/>
              </a:rPr>
              <a:t>链路控制协议 </a:t>
            </a:r>
            <a:r>
              <a:rPr lang="en-US" altLang="zh-CN" b="1" dirty="0">
                <a:solidFill>
                  <a:srgbClr val="0000FF"/>
                </a:solidFill>
                <a:latin typeface="微软雅黑" pitchFamily="34" charset="-122"/>
                <a:ea typeface="微软雅黑" pitchFamily="34" charset="-122"/>
              </a:rPr>
              <a:t>LCP </a:t>
            </a:r>
            <a:r>
              <a:rPr lang="zh-CN" altLang="en-US" b="1" dirty="0">
                <a:latin typeface="微软雅黑" pitchFamily="34" charset="-122"/>
                <a:ea typeface="微软雅黑" pitchFamily="34" charset="-122"/>
              </a:rPr>
              <a:t>分组（封装成多个 </a:t>
            </a:r>
            <a:r>
              <a:rPr lang="en-US" altLang="zh-CN" b="1" dirty="0">
                <a:latin typeface="微软雅黑" pitchFamily="34" charset="-122"/>
                <a:ea typeface="微软雅黑" pitchFamily="34" charset="-122"/>
              </a:rPr>
              <a:t>PPP </a:t>
            </a:r>
            <a:r>
              <a:rPr lang="zh-CN" altLang="en-US" b="1" dirty="0">
                <a:latin typeface="微软雅黑" pitchFamily="34" charset="-122"/>
                <a:ea typeface="微软雅黑" pitchFamily="34" charset="-122"/>
              </a:rPr>
              <a:t>帧），以便建立</a:t>
            </a:r>
            <a:r>
              <a:rPr lang="en-US" altLang="zh-CN" b="1" dirty="0">
                <a:latin typeface="微软雅黑" pitchFamily="34" charset="-122"/>
                <a:ea typeface="微软雅黑" pitchFamily="34" charset="-122"/>
              </a:rPr>
              <a:t>LCP</a:t>
            </a:r>
            <a:r>
              <a:rPr lang="zh-CN" altLang="en-US" b="1" dirty="0">
                <a:latin typeface="微软雅黑" pitchFamily="34" charset="-122"/>
                <a:ea typeface="微软雅黑" pitchFamily="34" charset="-122"/>
              </a:rPr>
              <a:t>连接。</a:t>
            </a:r>
            <a:endParaRPr lang="en-US" altLang="zh-CN"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之后进行网络层配置。</a:t>
            </a:r>
            <a:r>
              <a:rPr lang="zh-CN" altLang="en-US" b="1" dirty="0">
                <a:solidFill>
                  <a:srgbClr val="0000FF"/>
                </a:solidFill>
                <a:latin typeface="微软雅黑" pitchFamily="34" charset="-122"/>
                <a:ea typeface="微软雅黑" pitchFamily="34" charset="-122"/>
              </a:rPr>
              <a:t>网络控制协议 </a:t>
            </a:r>
            <a:r>
              <a:rPr lang="en-US" altLang="zh-CN" b="1" dirty="0">
                <a:solidFill>
                  <a:srgbClr val="0000FF"/>
                </a:solidFill>
                <a:latin typeface="微软雅黑" pitchFamily="34" charset="-122"/>
                <a:ea typeface="微软雅黑" pitchFamily="34" charset="-122"/>
              </a:rPr>
              <a:t>NCP </a:t>
            </a:r>
            <a:r>
              <a:rPr lang="zh-CN" altLang="en-US" b="1" dirty="0">
                <a:latin typeface="微软雅黑" pitchFamily="34" charset="-122"/>
                <a:ea typeface="微软雅黑" pitchFamily="34" charset="-122"/>
              </a:rPr>
              <a:t>给新接入的用户个人电脑分配一个临时的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a:t>
            </a: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当用户通信完毕时，</a:t>
            </a:r>
            <a:r>
              <a:rPr lang="en-US" altLang="zh-CN" b="1" dirty="0">
                <a:latin typeface="微软雅黑" pitchFamily="34" charset="-122"/>
                <a:ea typeface="微软雅黑" pitchFamily="34" charset="-122"/>
              </a:rPr>
              <a:t>NCP </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网络层连接，收回原来分配出去的</a:t>
            </a:r>
            <a:r>
              <a:rPr lang="en-US" altLang="zh-CN" b="1" dirty="0">
                <a:latin typeface="微软雅黑" pitchFamily="34" charset="-122"/>
                <a:ea typeface="微软雅黑" pitchFamily="34" charset="-122"/>
              </a:rPr>
              <a:t>IP</a:t>
            </a:r>
            <a:r>
              <a:rPr lang="zh-CN" altLang="en-US" b="1" dirty="0">
                <a:latin typeface="微软雅黑" pitchFamily="34" charset="-122"/>
                <a:ea typeface="微软雅黑" pitchFamily="34" charset="-122"/>
              </a:rPr>
              <a:t>地址。</a:t>
            </a:r>
            <a:r>
              <a:rPr lang="en-US" altLang="zh-CN" b="1" dirty="0">
                <a:latin typeface="微软雅黑" pitchFamily="34" charset="-122"/>
                <a:ea typeface="微软雅黑" pitchFamily="34" charset="-122"/>
              </a:rPr>
              <a:t>LCP </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数据链路层连接。最后</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的是物理层的连接。</a:t>
            </a:r>
          </a:p>
        </p:txBody>
      </p:sp>
    </p:spTree>
    <p:extLst>
      <p:ext uri="{BB962C8B-B14F-4D97-AF65-F5344CB8AC3E}">
        <p14:creationId xmlns:p14="http://schemas.microsoft.com/office/powerpoint/2010/main" val="24009695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10" name="Freeform 9"/>
          <p:cNvSpPr>
            <a:spLocks/>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nvGrpSpPr>
          <p:cNvPr id="1111" name="Group 10"/>
          <p:cNvGrpSpPr>
            <a:grpSpLocks/>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a:grpSpLocks/>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a:solidFill>
                  <a:sysClr val="windowText" lastClr="000000"/>
                </a:solidFill>
                <a:latin typeface="微软雅黑" pitchFamily="34" charset="-122"/>
                <a:ea typeface="微软雅黑" pitchFamily="34" charset="-122"/>
              </a:rPr>
              <a:t>网络中的主机、路由器等都必须实现数据链路层</a:t>
            </a: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58152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960582" y="1024403"/>
            <a:ext cx="7232074" cy="34884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9" name="Rectangle 4"/>
          <p:cNvSpPr>
            <a:spLocks noChangeArrowheads="1"/>
          </p:cNvSpPr>
          <p:nvPr/>
        </p:nvSpPr>
        <p:spPr bwMode="auto">
          <a:xfrm>
            <a:off x="4030009" y="115485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855402"/>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256496"/>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957953"/>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42415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124704"/>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826160"/>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526708"/>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690600"/>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831619"/>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212173"/>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334996"/>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502769"/>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205999"/>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902999"/>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594942"/>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141862"/>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66247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382903"/>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40472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grpSp>
        <p:nvGrpSpPr>
          <p:cNvPr id="26" name="组合 25"/>
          <p:cNvGrpSpPr/>
          <p:nvPr/>
        </p:nvGrpSpPr>
        <p:grpSpPr>
          <a:xfrm>
            <a:off x="5680300" y="1154855"/>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400" b="1" dirty="0">
                  <a:latin typeface="微软雅黑" pitchFamily="34" charset="-122"/>
                  <a:ea typeface="微软雅黑"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400" b="1" dirty="0">
                  <a:latin typeface="微软雅黑" pitchFamily="34" charset="-122"/>
                  <a:ea typeface="微软雅黑"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headEnd/>
              <a:tailEnd/>
            </a:ln>
            <a:effectLst/>
          </p:spPr>
          <p:txBody>
            <a:bodyPr wrap="none" anchor="ctr"/>
            <a:lstStyle/>
            <a:p>
              <a:pPr algn="ct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400" b="1">
                  <a:latin typeface="微软雅黑" pitchFamily="34" charset="-122"/>
                  <a:ea typeface="微软雅黑" pitchFamily="34" charset="-122"/>
                </a:rPr>
                <a:t>已鉴别的 </a:t>
              </a: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headEnd/>
              <a:tailEnd/>
            </a:ln>
            <a:effectLst/>
          </p:spPr>
          <p:txBody>
            <a:bodyPr wrap="none" anchor="ctr"/>
            <a:lstStyle/>
            <a:p>
              <a:pPr algn="ctr"/>
              <a:r>
                <a:rPr lang="zh-CN" altLang="en-US" sz="1400" b="1" dirty="0">
                  <a:latin typeface="微软雅黑" pitchFamily="34" charset="-122"/>
                  <a:ea typeface="微软雅黑" pitchFamily="34" charset="-122"/>
                </a:rPr>
                <a:t>已鉴别的 </a:t>
              </a: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NCP </a:t>
              </a:r>
              <a:r>
                <a:rPr lang="zh-CN" altLang="en-US" sz="1400" b="1" dirty="0">
                  <a:latin typeface="微软雅黑" pitchFamily="34" charset="-122"/>
                  <a:ea typeface="微软雅黑"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8"/>
            <p:cNvSpPr>
              <a:spLocks/>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36"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6"/>
          <p:cNvSpPr>
            <a:spLocks noChangeArrowheads="1"/>
          </p:cNvSpPr>
          <p:nvPr/>
        </p:nvSpPr>
        <p:spPr bwMode="auto">
          <a:xfrm>
            <a:off x="3414352" y="597945"/>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协议的状态图</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164211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3.3</a:t>
            </a:r>
          </a:p>
          <a:p>
            <a:pPr eaLnBrk="0" hangingPunct="0"/>
            <a:r>
              <a:rPr lang="zh-CN" altLang="en-US" sz="2000" b="1" dirty="0">
                <a:solidFill>
                  <a:schemeClr val="bg1"/>
                </a:solidFill>
                <a:latin typeface="微软雅黑" pitchFamily="34" charset="-122"/>
                <a:ea typeface="微软雅黑" pitchFamily="34" charset="-122"/>
              </a:rPr>
              <a:t>使用广播信道的数据链路层</a:t>
            </a:r>
            <a:endParaRPr lang="zh-CN" altLang="fr-FR" sz="2000" b="1" dirty="0">
              <a:solidFill>
                <a:schemeClr val="bg1"/>
              </a:solidFill>
              <a:latin typeface="微软雅黑" pitchFamily="34" charset="-122"/>
              <a:ea typeface="微软雅黑"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3.3.1                                 </a:t>
            </a:r>
            <a:r>
              <a:rPr lang="zh-CN" altLang="en-US" sz="2000" b="1" dirty="0">
                <a:solidFill>
                  <a:schemeClr val="bg1"/>
                </a:solidFill>
                <a:latin typeface="微软雅黑" pitchFamily="34" charset="-122"/>
                <a:ea typeface="微软雅黑" pitchFamily="34" charset="-122"/>
              </a:rPr>
              <a:t>局域网的数据链路层</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3.3.2                                      CSMA/CD </a:t>
            </a:r>
            <a:r>
              <a:rPr lang="zh-CN" altLang="en-US" sz="2000" b="1" dirty="0">
                <a:solidFill>
                  <a:schemeClr val="bg1"/>
                </a:solidFill>
                <a:latin typeface="微软雅黑" pitchFamily="34" charset="-122"/>
                <a:ea typeface="微软雅黑" pitchFamily="34" charset="-122"/>
              </a:rPr>
              <a:t>协议</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r>
              <a:rPr lang="en-US" altLang="zh-CN" sz="2000" b="1" dirty="0">
                <a:solidFill>
                  <a:schemeClr val="bg1"/>
                </a:solidFill>
                <a:latin typeface="微软雅黑" pitchFamily="34" charset="-122"/>
                <a:ea typeface="微软雅黑" pitchFamily="34" charset="-122"/>
              </a:rPr>
              <a:t>3.3.4                                 </a:t>
            </a:r>
            <a:r>
              <a:rPr lang="zh-CN" altLang="en-US" sz="2000" b="1" dirty="0">
                <a:solidFill>
                  <a:schemeClr val="bg1"/>
                </a:solidFill>
                <a:latin typeface="微软雅黑" pitchFamily="34" charset="-122"/>
                <a:ea typeface="微软雅黑" pitchFamily="34" charset="-122"/>
              </a:rPr>
              <a:t>以太网的信道利用率</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3.3.5                                    </a:t>
            </a:r>
            <a:r>
              <a:rPr lang="zh-CN" altLang="en-US" sz="2000" b="1" dirty="0">
                <a:solidFill>
                  <a:schemeClr val="bg1"/>
                </a:solidFill>
                <a:latin typeface="微软雅黑" pitchFamily="34" charset="-122"/>
                <a:ea typeface="微软雅黑" pitchFamily="34" charset="-122"/>
              </a:rPr>
              <a:t>以太网的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a:t>
            </a:r>
          </a:p>
        </p:txBody>
      </p:sp>
    </p:spTree>
    <p:extLst>
      <p:ext uri="{BB962C8B-B14F-4D97-AF65-F5344CB8AC3E}">
        <p14:creationId xmlns:p14="http://schemas.microsoft.com/office/powerpoint/2010/main" val="33703144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3.3.1  </a:t>
            </a:r>
            <a:r>
              <a:rPr lang="zh-CN" altLang="en-US" sz="2400" b="1" dirty="0">
                <a:solidFill>
                  <a:schemeClr val="bg1"/>
                </a:solidFill>
                <a:latin typeface="微软雅黑" pitchFamily="34" charset="-122"/>
                <a:ea typeface="微软雅黑" pitchFamily="34" charset="-122"/>
              </a:rPr>
              <a:t>局域网的数据链路层 </a:t>
            </a:r>
          </a:p>
        </p:txBody>
      </p:sp>
      <p:sp>
        <p:nvSpPr>
          <p:cNvPr id="9" name="Rectangle 8"/>
          <p:cNvSpPr>
            <a:spLocks noChangeArrowheads="1"/>
          </p:cNvSpPr>
          <p:nvPr/>
        </p:nvSpPr>
        <p:spPr bwMode="auto">
          <a:xfrm>
            <a:off x="502921" y="985082"/>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局域网最主要的</a:t>
            </a:r>
            <a:r>
              <a:rPr lang="zh-CN" altLang="en-US" sz="2000" b="1" dirty="0">
                <a:solidFill>
                  <a:srgbClr val="0000FF"/>
                </a:solidFill>
                <a:latin typeface="微软雅黑" pitchFamily="34" charset="-122"/>
                <a:ea typeface="微软雅黑" pitchFamily="34" charset="-122"/>
              </a:rPr>
              <a:t>特点：</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网络为一个单位所拥有；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地理范围和站点数目均有限。 </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局域网具有如下</a:t>
            </a:r>
            <a:r>
              <a:rPr lang="zh-CN" altLang="en-US" sz="2000" b="1" dirty="0">
                <a:solidFill>
                  <a:srgbClr val="0000FF"/>
                </a:solidFill>
                <a:latin typeface="微软雅黑" pitchFamily="34" charset="-122"/>
                <a:ea typeface="微软雅黑" pitchFamily="34" charset="-122"/>
              </a:rPr>
              <a:t>主要优点</a:t>
            </a:r>
            <a:r>
              <a:rPr lang="zh-CN" altLang="en-US" sz="2000" b="1" dirty="0">
                <a:latin typeface="微软雅黑" pitchFamily="34" charset="-122"/>
                <a:ea typeface="微软雅黑" pitchFamily="34" charset="-122"/>
              </a:rPr>
              <a:t>：</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具有广播功能，从一个站点可很方便地访问全网。 </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便于系统的扩展和逐渐地演变，各设备的位置可灵活调整和改变。</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提高了系统的可靠性、可用性和生存性。</a:t>
            </a:r>
          </a:p>
        </p:txBody>
      </p:sp>
    </p:spTree>
    <p:extLst>
      <p:ext uri="{BB962C8B-B14F-4D97-AF65-F5344CB8AC3E}">
        <p14:creationId xmlns:p14="http://schemas.microsoft.com/office/powerpoint/2010/main" val="10931879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局域网拓扑结构</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8" name="组合 97"/>
          <p:cNvGrpSpPr/>
          <p:nvPr/>
        </p:nvGrpSpPr>
        <p:grpSpPr>
          <a:xfrm>
            <a:off x="4900365" y="1232616"/>
            <a:ext cx="3158196" cy="1499947"/>
            <a:chOff x="4247343" y="1113174"/>
            <a:chExt cx="3158196" cy="1499947"/>
          </a:xfrm>
        </p:grpSpPr>
        <p:grpSp>
          <p:nvGrpSpPr>
            <p:cNvPr id="67" name="组合 66"/>
            <p:cNvGrpSpPr/>
            <p:nvPr/>
          </p:nvGrpSpPr>
          <p:grpSpPr>
            <a:xfrm>
              <a:off x="4247343" y="1113174"/>
              <a:ext cx="3158196" cy="1499947"/>
              <a:chOff x="4567219" y="1111319"/>
              <a:chExt cx="5037203" cy="2392359"/>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总线网</a:t>
                </a:r>
              </a:p>
            </p:txBody>
          </p:sp>
          <p:sp>
            <p:nvSpPr>
              <p:cNvPr id="80"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匹配电阻</a:t>
                </a:r>
              </a:p>
            </p:txBody>
          </p:sp>
          <p:sp>
            <p:nvSpPr>
              <p:cNvPr id="81"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893955" y="2521266"/>
            <a:ext cx="1703274" cy="1702795"/>
            <a:chOff x="3921663" y="2645032"/>
            <a:chExt cx="1703274" cy="1702795"/>
          </a:xfrm>
        </p:grpSpPr>
        <p:grpSp>
          <p:nvGrpSpPr>
            <p:cNvPr id="34" name="Group 48"/>
            <p:cNvGrpSpPr>
              <a:grpSpLocks/>
            </p:cNvGrpSpPr>
            <p:nvPr/>
          </p:nvGrpSpPr>
          <p:grpSpPr bwMode="auto">
            <a:xfrm>
              <a:off x="4254775" y="2872760"/>
              <a:ext cx="1031899" cy="1475067"/>
              <a:chOff x="3147" y="2357"/>
              <a:chExt cx="957" cy="1482"/>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6"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环形网</a:t>
                </a:r>
              </a:p>
            </p:txBody>
          </p:sp>
        </p:gr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28016"/>
            <a:ext cx="2441654" cy="1754795"/>
            <a:chOff x="1736207" y="1159022"/>
            <a:chExt cx="2441654" cy="1754795"/>
          </a:xfrm>
        </p:grpSpPr>
        <p:grpSp>
          <p:nvGrpSpPr>
            <p:cNvPr id="52" name="组合 51"/>
            <p:cNvGrpSpPr/>
            <p:nvPr/>
          </p:nvGrpSpPr>
          <p:grpSpPr>
            <a:xfrm>
              <a:off x="2015876" y="1458000"/>
              <a:ext cx="2161985" cy="1455817"/>
              <a:chOff x="1582171" y="1733019"/>
              <a:chExt cx="3448285" cy="2321974"/>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64" name="Text Box 29"/>
              <p:cNvSpPr txBox="1">
                <a:spLocks noChangeArrowheads="1"/>
              </p:cNvSpPr>
              <p:nvPr/>
            </p:nvSpPr>
            <p:spPr bwMode="auto">
              <a:xfrm>
                <a:off x="1994129" y="3564100"/>
                <a:ext cx="1153597"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星形网</a:t>
                </a: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集线器</a:t>
                </a: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39827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局域网传输媒体</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pic>
        <p:nvPicPr>
          <p:cNvPr id="62" name="Picture 216" descr="天线"/>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023" y="1584958"/>
            <a:ext cx="1202717" cy="195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9" descr="UTP.jpg"/>
          <p:cNvPicPr>
            <a:picLocks noChangeAspect="1"/>
          </p:cNvPicPr>
          <p:nvPr/>
        </p:nvPicPr>
        <p:blipFill>
          <a:blip r:embed="rId4" cstate="print"/>
          <a:srcRect l="18561" t="31329" r="43436" b="33200"/>
          <a:stretch>
            <a:fillRect/>
          </a:stretch>
        </p:blipFill>
        <p:spPr bwMode="auto">
          <a:xfrm>
            <a:off x="1025236" y="1337625"/>
            <a:ext cx="2401455" cy="1577370"/>
          </a:xfrm>
          <a:prstGeom prst="rect">
            <a:avLst/>
          </a:prstGeom>
          <a:noFill/>
          <a:ln w="9525">
            <a:noFill/>
            <a:miter lim="800000"/>
            <a:headEnd/>
            <a:tailEnd/>
          </a:ln>
        </p:spPr>
      </p:pic>
      <p:pic>
        <p:nvPicPr>
          <p:cNvPr id="15" name="Picture 4" descr="Fiber Optic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4812" y="2441142"/>
            <a:ext cx="2296089" cy="161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74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共享信道带来的问题</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a:latin typeface="微软雅黑" pitchFamily="34" charset="-122"/>
                <a:ea typeface="微软雅黑" pitchFamily="34" charset="-122"/>
              </a:rPr>
              <a:t>共享的广播信道</a:t>
            </a:r>
            <a:endParaRPr lang="en-US" altLang="zh-CN" sz="1600" b="1" dirty="0">
              <a:latin typeface="微软雅黑" pitchFamily="34" charset="-122"/>
              <a:ea typeface="微软雅黑" pitchFamily="34" charset="-122"/>
            </a:endParaRPr>
          </a:p>
          <a:p>
            <a:pPr algn="ctr" eaLnBrk="0" hangingPunct="0">
              <a:lnSpc>
                <a:spcPts val="2400"/>
              </a:lnSpc>
              <a:buClr>
                <a:srgbClr val="0070C0"/>
              </a:buClr>
            </a:pPr>
            <a:endParaRPr lang="en-US" altLang="zh-CN" sz="1400" b="1" dirty="0">
              <a:solidFill>
                <a:srgbClr val="0000FF"/>
              </a:solidFill>
              <a:latin typeface="微软雅黑" pitchFamily="34" charset="-122"/>
              <a:ea typeface="微软雅黑" pitchFamily="34" charset="-122"/>
            </a:endParaRPr>
          </a:p>
          <a:p>
            <a:pPr eaLnBrk="0" hangingPunct="0">
              <a:lnSpc>
                <a:spcPts val="2400"/>
              </a:lnSpc>
              <a:buClr>
                <a:srgbClr val="0070C0"/>
              </a:buClr>
            </a:pPr>
            <a:r>
              <a:rPr lang="zh-CN" altLang="en-US" b="1" dirty="0">
                <a:solidFill>
                  <a:srgbClr val="C00000"/>
                </a:solidFill>
                <a:latin typeface="微软雅黑" pitchFamily="34" charset="-122"/>
                <a:ea typeface="微软雅黑" pitchFamily="34" charset="-122"/>
              </a:rPr>
              <a:t>问题：</a:t>
            </a:r>
            <a:r>
              <a:rPr lang="zh-CN" altLang="en-US" b="1" dirty="0">
                <a:latin typeface="微软雅黑" pitchFamily="34" charset="-122"/>
                <a:ea typeface="微软雅黑" pitchFamily="34" charset="-122"/>
              </a:rPr>
              <a:t>若多个设备在共享的广播信道上</a:t>
            </a:r>
            <a:r>
              <a:rPr lang="zh-CN" altLang="en-US" b="1" dirty="0">
                <a:solidFill>
                  <a:srgbClr val="0000FF"/>
                </a:solidFill>
                <a:latin typeface="微软雅黑" pitchFamily="34" charset="-122"/>
                <a:ea typeface="微软雅黑" pitchFamily="34" charset="-122"/>
              </a:rPr>
              <a:t>同时发送</a:t>
            </a:r>
            <a:r>
              <a:rPr lang="zh-CN" altLang="en-US" b="1" dirty="0">
                <a:latin typeface="微软雅黑" pitchFamily="34" charset="-122"/>
                <a:ea typeface="微软雅黑" pitchFamily="34" charset="-122"/>
              </a:rPr>
              <a:t>数据，则会造成彼此干扰，导致发送失败。</a:t>
            </a: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headEnd/>
              <a:tailEnd/>
            </a:ln>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27770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静态划分信道：</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频分复用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时分复用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波分复用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码分复用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动态媒体接入控制（多点接入）：</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随机接入：所有的用户可随机地发送信息。</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受控接入：用户必须服从一定的控制。如轮询</a:t>
            </a:r>
            <a:r>
              <a:rPr lang="en-US" altLang="zh-CN" sz="2000" b="1" dirty="0">
                <a:latin typeface="微软雅黑" pitchFamily="34" charset="-122"/>
                <a:ea typeface="微软雅黑" pitchFamily="34" charset="-122"/>
              </a:rPr>
              <a:t>(polling)</a:t>
            </a:r>
            <a:r>
              <a:rPr lang="zh-CN" altLang="en-US" sz="2000" b="1" dirty="0">
                <a:latin typeface="微软雅黑" pitchFamily="34" charset="-122"/>
                <a:ea typeface="微软雅黑" pitchFamily="34" charset="-122"/>
              </a:rPr>
              <a:t>。  	</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媒体共享技术</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038366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DIX Ethernet V2</a:t>
            </a:r>
            <a:r>
              <a:rPr lang="zh-CN" altLang="en-US" sz="2000" b="1" dirty="0">
                <a:latin typeface="微软雅黑" pitchFamily="34" charset="-122"/>
                <a:ea typeface="微软雅黑" pitchFamily="34" charset="-122"/>
              </a:rPr>
              <a:t>：世界上第一个局域网产品（以太网）的规约。</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802.3</a:t>
            </a:r>
            <a:r>
              <a:rPr lang="zh-CN" altLang="en-US" sz="2000" b="1" dirty="0">
                <a:latin typeface="微软雅黑" pitchFamily="34" charset="-122"/>
                <a:ea typeface="微软雅黑" pitchFamily="34" charset="-122"/>
              </a:rPr>
              <a:t>：第一个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的以太网标准。</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17183" y="602744"/>
            <a:ext cx="2699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以太网的两个标准 </a:t>
            </a:r>
          </a:p>
        </p:txBody>
      </p:sp>
      <p:sp>
        <p:nvSpPr>
          <p:cNvPr id="2" name="矩形 1"/>
          <p:cNvSpPr/>
          <p:nvPr/>
        </p:nvSpPr>
        <p:spPr>
          <a:xfrm>
            <a:off x="886381" y="2097198"/>
            <a:ext cx="7361382"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这两种标准的硬件实现可以在同一个局域网上</a:t>
            </a:r>
            <a:r>
              <a:rPr lang="zh-CN" altLang="en-US" sz="2000" b="1" dirty="0">
                <a:solidFill>
                  <a:srgbClr val="0000FF"/>
                </a:solidFill>
                <a:latin typeface="微软雅黑" panose="020B0503020204020204" pitchFamily="34" charset="-122"/>
                <a:ea typeface="微软雅黑" panose="020B0503020204020204" pitchFamily="34" charset="-122"/>
              </a:rPr>
              <a:t>互操作。</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这两个标准标准只有很小的差别，因此很多人也常把 </a:t>
            </a:r>
            <a:r>
              <a:rPr lang="en-US" altLang="zh-CN" sz="2000" b="1" dirty="0">
                <a:latin typeface="微软雅黑" panose="020B0503020204020204" pitchFamily="34" charset="-122"/>
                <a:ea typeface="微软雅黑" panose="020B0503020204020204" pitchFamily="34" charset="-122"/>
              </a:rPr>
              <a:t>802.3</a:t>
            </a:r>
            <a:r>
              <a:rPr lang="zh-CN" altLang="en-US" sz="2000" b="1" dirty="0">
                <a:latin typeface="微软雅黑" panose="020B0503020204020204" pitchFamily="34" charset="-122"/>
                <a:ea typeface="微软雅黑" panose="020B0503020204020204" pitchFamily="34" charset="-122"/>
              </a:rPr>
              <a:t>局域网简称为“以太网”。</a:t>
            </a:r>
          </a:p>
        </p:txBody>
      </p:sp>
    </p:spTree>
    <p:extLst>
      <p:ext uri="{BB962C8B-B14F-4D97-AF65-F5344CB8AC3E}">
        <p14:creationId xmlns:p14="http://schemas.microsoft.com/office/powerpoint/2010/main" val="175211388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623157"/>
            <a:ext cx="8129015" cy="315464"/>
          </a:xfrm>
          <a:prstGeom prst="roundRect">
            <a:avLst>
              <a:gd name="adj" fmla="val 16667"/>
            </a:avLst>
          </a:prstGeom>
          <a:solidFill>
            <a:srgbClr val="99FFCC"/>
          </a:solidFill>
          <a:ln>
            <a:noFill/>
          </a:ln>
          <a:effectLst/>
        </p:spPr>
        <p:txBody>
          <a:bodyPr wrap="none" anchor="ctr"/>
          <a:lstStyle/>
          <a:p>
            <a:endParaRPr lang="zh-CN" altLang="en-US"/>
          </a:p>
        </p:txBody>
      </p:sp>
      <p:sp>
        <p:nvSpPr>
          <p:cNvPr id="16" name="Rectangle 6"/>
          <p:cNvSpPr>
            <a:spLocks noChangeArrowheads="1"/>
          </p:cNvSpPr>
          <p:nvPr/>
        </p:nvSpPr>
        <p:spPr bwMode="auto">
          <a:xfrm>
            <a:off x="2651324" y="584180"/>
            <a:ext cx="38314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局域网数据链路层分为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个子层</a:t>
            </a:r>
          </a:p>
        </p:txBody>
      </p:sp>
      <p:sp>
        <p:nvSpPr>
          <p:cNvPr id="17" name="圆角矩形 16"/>
          <p:cNvSpPr/>
          <p:nvPr/>
        </p:nvSpPr>
        <p:spPr>
          <a:xfrm>
            <a:off x="502920" y="1038074"/>
            <a:ext cx="8129015" cy="238492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8" name="Freeform 25"/>
          <p:cNvSpPr>
            <a:spLocks/>
          </p:cNvSpPr>
          <p:nvPr/>
        </p:nvSpPr>
        <p:spPr bwMode="auto">
          <a:xfrm>
            <a:off x="6058351"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Freeform 18"/>
          <p:cNvSpPr>
            <a:spLocks/>
          </p:cNvSpPr>
          <p:nvPr/>
        </p:nvSpPr>
        <p:spPr bwMode="auto">
          <a:xfrm>
            <a:off x="2568686"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20" name="Rectangle 47"/>
          <p:cNvSpPr>
            <a:spLocks noChangeArrowheads="1"/>
          </p:cNvSpPr>
          <p:nvPr/>
        </p:nvSpPr>
        <p:spPr bwMode="auto">
          <a:xfrm>
            <a:off x="6062115" y="1728099"/>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Rectangle 46"/>
          <p:cNvSpPr>
            <a:spLocks noChangeArrowheads="1"/>
          </p:cNvSpPr>
          <p:nvPr/>
        </p:nvSpPr>
        <p:spPr bwMode="auto">
          <a:xfrm>
            <a:off x="2574960" y="1740840"/>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4" name="Line 15"/>
          <p:cNvSpPr>
            <a:spLocks noChangeShapeType="1"/>
          </p:cNvSpPr>
          <p:nvPr/>
        </p:nvSpPr>
        <p:spPr bwMode="auto">
          <a:xfrm flipV="1">
            <a:off x="3649090" y="2704542"/>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5" name="Line 16"/>
          <p:cNvSpPr>
            <a:spLocks noChangeShapeType="1"/>
          </p:cNvSpPr>
          <p:nvPr/>
        </p:nvSpPr>
        <p:spPr bwMode="auto">
          <a:xfrm flipH="1">
            <a:off x="5518777" y="2704542"/>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5" name="组合 4"/>
          <p:cNvGrpSpPr/>
          <p:nvPr/>
        </p:nvGrpSpPr>
        <p:grpSpPr>
          <a:xfrm>
            <a:off x="4097061" y="1728098"/>
            <a:ext cx="1479437" cy="1209261"/>
            <a:chOff x="4097061" y="2396812"/>
            <a:chExt cx="1479437" cy="1209261"/>
          </a:xfrm>
        </p:grpSpPr>
        <p:grpSp>
          <p:nvGrpSpPr>
            <p:cNvPr id="22" name="Group 2"/>
            <p:cNvGrpSpPr>
              <a:grpSpLocks/>
            </p:cNvGrpSpPr>
            <p:nvPr/>
          </p:nvGrpSpPr>
          <p:grpSpPr bwMode="auto">
            <a:xfrm>
              <a:off x="4097061" y="2396812"/>
              <a:ext cx="1479437" cy="1209261"/>
              <a:chOff x="109" y="1226"/>
              <a:chExt cx="2516" cy="1675"/>
            </a:xfrm>
            <a:solidFill>
              <a:srgbClr val="FFFF00"/>
            </a:solidFill>
          </p:grpSpPr>
          <p:grpSp>
            <p:nvGrpSpPr>
              <p:cNvPr id="23" name="Group 3"/>
              <p:cNvGrpSpPr>
                <a:grpSpLocks/>
              </p:cNvGrpSpPr>
              <p:nvPr/>
            </p:nvGrpSpPr>
            <p:grpSpPr bwMode="auto">
              <a:xfrm>
                <a:off x="109" y="1226"/>
                <a:ext cx="2516" cy="1675"/>
                <a:chOff x="109" y="1226"/>
                <a:chExt cx="2516" cy="1675"/>
              </a:xfrm>
              <a:grpFill/>
            </p:grpSpPr>
            <p:grpSp>
              <p:nvGrpSpPr>
                <p:cNvPr id="25" name="Group 4"/>
                <p:cNvGrpSpPr>
                  <a:grpSpLocks/>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1600" b="1">
                    <a:solidFill>
                      <a:srgbClr val="000099"/>
                    </a:solidFill>
                    <a:latin typeface="微软雅黑" pitchFamily="34" charset="-122"/>
                    <a:ea typeface="微软雅黑" pitchFamily="34" charset="-122"/>
                  </a:endParaRPr>
                </a:p>
              </p:txBody>
            </p:sp>
          </p:grpSp>
          <p:sp>
            <p:nvSpPr>
              <p:cNvPr id="24"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itchFamily="34" charset="-122"/>
                  <a:ea typeface="微软雅黑" pitchFamily="34" charset="-122"/>
                </a:rPr>
                <a:t>局 域 网</a:t>
              </a:r>
            </a:p>
          </p:txBody>
        </p:sp>
      </p:grpSp>
      <p:sp>
        <p:nvSpPr>
          <p:cNvPr id="37" name="Line 19"/>
          <p:cNvSpPr>
            <a:spLocks noChangeShapeType="1"/>
          </p:cNvSpPr>
          <p:nvPr/>
        </p:nvSpPr>
        <p:spPr bwMode="auto">
          <a:xfrm>
            <a:off x="2573705" y="2531955"/>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Line 20"/>
          <p:cNvSpPr>
            <a:spLocks noChangeShapeType="1"/>
          </p:cNvSpPr>
          <p:nvPr/>
        </p:nvSpPr>
        <p:spPr bwMode="auto">
          <a:xfrm>
            <a:off x="2573705" y="213465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21"/>
          <p:cNvSpPr>
            <a:spLocks noChangeShapeType="1"/>
          </p:cNvSpPr>
          <p:nvPr/>
        </p:nvSpPr>
        <p:spPr bwMode="auto">
          <a:xfrm>
            <a:off x="2573705" y="173388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Rectangle 22"/>
          <p:cNvSpPr>
            <a:spLocks noChangeArrowheads="1"/>
          </p:cNvSpPr>
          <p:nvPr/>
        </p:nvSpPr>
        <p:spPr bwMode="auto">
          <a:xfrm>
            <a:off x="2800829" y="130531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网络层</a:t>
            </a:r>
          </a:p>
        </p:txBody>
      </p:sp>
      <p:sp>
        <p:nvSpPr>
          <p:cNvPr id="41" name="Rectangle 23"/>
          <p:cNvSpPr>
            <a:spLocks noChangeArrowheads="1"/>
          </p:cNvSpPr>
          <p:nvPr/>
        </p:nvSpPr>
        <p:spPr bwMode="auto">
          <a:xfrm>
            <a:off x="277824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sp>
        <p:nvSpPr>
          <p:cNvPr id="42" name="Rectangle 24"/>
          <p:cNvSpPr>
            <a:spLocks noChangeArrowheads="1"/>
          </p:cNvSpPr>
          <p:nvPr/>
        </p:nvSpPr>
        <p:spPr bwMode="auto">
          <a:xfrm>
            <a:off x="2761929" y="2963998"/>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1</a:t>
            </a:r>
          </a:p>
        </p:txBody>
      </p:sp>
      <p:sp>
        <p:nvSpPr>
          <p:cNvPr id="43" name="Line 26"/>
          <p:cNvSpPr>
            <a:spLocks noChangeShapeType="1"/>
          </p:cNvSpPr>
          <p:nvPr/>
        </p:nvSpPr>
        <p:spPr bwMode="auto">
          <a:xfrm>
            <a:off x="6062115" y="2531955"/>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4" name="Line 27"/>
          <p:cNvSpPr>
            <a:spLocks noChangeShapeType="1"/>
          </p:cNvSpPr>
          <p:nvPr/>
        </p:nvSpPr>
        <p:spPr bwMode="auto">
          <a:xfrm>
            <a:off x="6062115" y="213465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5" name="Line 28"/>
          <p:cNvSpPr>
            <a:spLocks noChangeShapeType="1"/>
          </p:cNvSpPr>
          <p:nvPr/>
        </p:nvSpPr>
        <p:spPr bwMode="auto">
          <a:xfrm>
            <a:off x="6062115" y="173388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6" name="Rectangle 29"/>
          <p:cNvSpPr>
            <a:spLocks noChangeArrowheads="1"/>
          </p:cNvSpPr>
          <p:nvPr/>
        </p:nvSpPr>
        <p:spPr bwMode="auto">
          <a:xfrm>
            <a:off x="6256613" y="1318061"/>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网络层</a:t>
            </a:r>
          </a:p>
        </p:txBody>
      </p:sp>
      <p:sp>
        <p:nvSpPr>
          <p:cNvPr id="47" name="Rectangle 30"/>
          <p:cNvSpPr>
            <a:spLocks noChangeArrowheads="1"/>
          </p:cNvSpPr>
          <p:nvPr/>
        </p:nvSpPr>
        <p:spPr bwMode="auto">
          <a:xfrm>
            <a:off x="626665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grpSp>
        <p:nvGrpSpPr>
          <p:cNvPr id="48" name="Group 31"/>
          <p:cNvGrpSpPr>
            <a:grpSpLocks/>
          </p:cNvGrpSpPr>
          <p:nvPr/>
        </p:nvGrpSpPr>
        <p:grpSpPr bwMode="auto">
          <a:xfrm>
            <a:off x="1136933" y="1784854"/>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逻辑链路控制</a:t>
              </a: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grpSp>
      <p:grpSp>
        <p:nvGrpSpPr>
          <p:cNvPr id="53" name="Group 36"/>
          <p:cNvGrpSpPr>
            <a:grpSpLocks/>
          </p:cNvGrpSpPr>
          <p:nvPr/>
        </p:nvGrpSpPr>
        <p:grpSpPr bwMode="auto">
          <a:xfrm>
            <a:off x="1136933" y="2190260"/>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媒体接入控制</a:t>
              </a: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grpSp>
      <p:sp>
        <p:nvSpPr>
          <p:cNvPr id="59" name="AutoShape 42"/>
          <p:cNvSpPr>
            <a:spLocks/>
          </p:cNvSpPr>
          <p:nvPr/>
        </p:nvSpPr>
        <p:spPr bwMode="auto">
          <a:xfrm>
            <a:off x="7136244" y="1740840"/>
            <a:ext cx="94112" cy="767950"/>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3"/>
          <p:cNvSpPr>
            <a:spLocks noChangeArrowheads="1"/>
          </p:cNvSpPr>
          <p:nvPr/>
        </p:nvSpPr>
        <p:spPr bwMode="auto">
          <a:xfrm>
            <a:off x="7136236" y="1901842"/>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itchFamily="34" charset="-122"/>
                <a:ea typeface="微软雅黑" pitchFamily="34" charset="-122"/>
              </a:rPr>
              <a:t>数据</a:t>
            </a:r>
          </a:p>
          <a:p>
            <a:pPr algn="ctr" defTabSz="762000" eaLnBrk="0" hangingPunct="0"/>
            <a:r>
              <a:rPr kumimoji="1" lang="zh-CN" altLang="en-US" sz="1600" b="1">
                <a:solidFill>
                  <a:srgbClr val="0000FF"/>
                </a:solidFill>
                <a:latin typeface="微软雅黑" pitchFamily="34" charset="-122"/>
                <a:ea typeface="微软雅黑" pitchFamily="34" charset="-122"/>
              </a:rPr>
              <a:t>链路层</a:t>
            </a:r>
          </a:p>
        </p:txBody>
      </p:sp>
      <p:sp>
        <p:nvSpPr>
          <p:cNvPr id="61" name="Rectangle 44"/>
          <p:cNvSpPr>
            <a:spLocks noChangeArrowheads="1"/>
          </p:cNvSpPr>
          <p:nvPr/>
        </p:nvSpPr>
        <p:spPr bwMode="auto">
          <a:xfrm>
            <a:off x="6302320" y="2964000"/>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2</a:t>
            </a:r>
          </a:p>
        </p:txBody>
      </p:sp>
      <p:sp>
        <p:nvSpPr>
          <p:cNvPr id="62" name="Text Box 45"/>
          <p:cNvSpPr txBox="1">
            <a:spLocks noChangeArrowheads="1"/>
          </p:cNvSpPr>
          <p:nvPr/>
        </p:nvSpPr>
        <p:spPr bwMode="auto">
          <a:xfrm>
            <a:off x="4138997" y="1145135"/>
            <a:ext cx="1446037" cy="523220"/>
          </a:xfrm>
          <a:prstGeom prst="rect">
            <a:avLst/>
          </a:prstGeom>
          <a:solidFill>
            <a:srgbClr val="009900"/>
          </a:solidFill>
          <a:ln w="9525">
            <a:solidFill>
              <a:srgbClr val="333399"/>
            </a:solidFill>
            <a:miter lim="800000"/>
            <a:headEnd/>
            <a:tailEnd/>
          </a:ln>
          <a:effectLst/>
        </p:spPr>
        <p:txBody>
          <a:bodyPr wrap="none">
            <a:spAutoFit/>
          </a:bodyPr>
          <a:lstStyle/>
          <a:p>
            <a:pPr algn="ctr"/>
            <a:r>
              <a:rPr kumimoji="1" lang="en-US" altLang="zh-CN" sz="1400" b="1" dirty="0">
                <a:solidFill>
                  <a:schemeClr val="bg1"/>
                </a:solidFill>
                <a:latin typeface="微软雅黑" pitchFamily="34" charset="-122"/>
                <a:ea typeface="微软雅黑" pitchFamily="34" charset="-122"/>
              </a:rPr>
              <a:t>LLC </a:t>
            </a:r>
            <a:r>
              <a:rPr kumimoji="1" lang="zh-CN" altLang="en-US" sz="1400" b="1" dirty="0">
                <a:solidFill>
                  <a:schemeClr val="bg1"/>
                </a:solidFill>
                <a:latin typeface="微软雅黑" pitchFamily="34" charset="-122"/>
                <a:ea typeface="微软雅黑" pitchFamily="34" charset="-122"/>
              </a:rPr>
              <a:t>子层看不见</a:t>
            </a:r>
          </a:p>
          <a:p>
            <a:pPr algn="ctr"/>
            <a:r>
              <a:rPr kumimoji="1" lang="zh-CN" altLang="en-US" sz="1400" b="1" dirty="0">
                <a:solidFill>
                  <a:schemeClr val="bg1"/>
                </a:solidFill>
                <a:latin typeface="微软雅黑" pitchFamily="34" charset="-122"/>
                <a:ea typeface="微软雅黑" pitchFamily="34" charset="-122"/>
              </a:rPr>
              <a:t>下面的局域网</a:t>
            </a:r>
          </a:p>
        </p:txBody>
      </p:sp>
      <p:sp>
        <p:nvSpPr>
          <p:cNvPr id="63" name="Line 21"/>
          <p:cNvSpPr>
            <a:spLocks noChangeShapeType="1"/>
          </p:cNvSpPr>
          <p:nvPr/>
        </p:nvSpPr>
        <p:spPr bwMode="auto">
          <a:xfrm>
            <a:off x="2573705" y="1211146"/>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Line 28"/>
          <p:cNvSpPr>
            <a:spLocks noChangeShapeType="1"/>
          </p:cNvSpPr>
          <p:nvPr/>
        </p:nvSpPr>
        <p:spPr bwMode="auto">
          <a:xfrm>
            <a:off x="6062115" y="1211146"/>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 name="矩形 1"/>
          <p:cNvSpPr/>
          <p:nvPr/>
        </p:nvSpPr>
        <p:spPr>
          <a:xfrm>
            <a:off x="759957" y="3531684"/>
            <a:ext cx="7666183" cy="707886"/>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逻辑链路控制 </a:t>
            </a:r>
            <a:r>
              <a:rPr lang="en-US" altLang="zh-CN" b="1" dirty="0">
                <a:latin typeface="微软雅黑" panose="020B0503020204020204" pitchFamily="34" charset="-122"/>
                <a:ea typeface="微软雅黑" panose="020B0503020204020204" pitchFamily="34" charset="-122"/>
              </a:rPr>
              <a:t>LLC (Logical Link Control) </a:t>
            </a:r>
            <a:r>
              <a:rPr lang="zh-CN" altLang="en-US" b="1" dirty="0">
                <a:latin typeface="微软雅黑" panose="020B0503020204020204" pitchFamily="34" charset="-122"/>
                <a:ea typeface="微软雅黑" panose="020B0503020204020204" pitchFamily="34" charset="-122"/>
              </a:rPr>
              <a:t>子层：与传输媒体无关。</a:t>
            </a:r>
          </a:p>
          <a:p>
            <a:pPr>
              <a:lnSpc>
                <a:spcPts val="2400"/>
              </a:lnSpc>
            </a:pPr>
            <a:r>
              <a:rPr lang="zh-CN" altLang="en-US" b="1" dirty="0">
                <a:latin typeface="微软雅黑" panose="020B0503020204020204" pitchFamily="34" charset="-122"/>
                <a:ea typeface="微软雅黑" panose="020B0503020204020204" pitchFamily="34" charset="-122"/>
              </a:rPr>
              <a:t>媒体接入控制 </a:t>
            </a:r>
            <a:r>
              <a:rPr lang="en-US" altLang="zh-CN" b="1" dirty="0">
                <a:latin typeface="微软雅黑" panose="020B0503020204020204" pitchFamily="34" charset="-122"/>
                <a:ea typeface="微软雅黑" panose="020B0503020204020204" pitchFamily="34" charset="-122"/>
              </a:rPr>
              <a:t>MAC (Medium Access Control) </a:t>
            </a:r>
            <a:r>
              <a:rPr lang="zh-CN" altLang="en-US" b="1" dirty="0">
                <a:latin typeface="微软雅黑" panose="020B0503020204020204" pitchFamily="34" charset="-122"/>
                <a:ea typeface="微软雅黑" panose="020B0503020204020204" pitchFamily="34" charset="-122"/>
              </a:rPr>
              <a:t>子层：与传输媒体有关。</a:t>
            </a:r>
          </a:p>
        </p:txBody>
      </p:sp>
    </p:spTree>
    <p:extLst>
      <p:ext uri="{BB962C8B-B14F-4D97-AF65-F5344CB8AC3E}">
        <p14:creationId xmlns:p14="http://schemas.microsoft.com/office/powerpoint/2010/main" val="9275337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
        <p:nvSpPr>
          <p:cNvPr id="5" name="圆角矩形 4"/>
          <p:cNvSpPr/>
          <p:nvPr/>
        </p:nvSpPr>
        <p:spPr>
          <a:xfrm>
            <a:off x="502922" y="1056546"/>
            <a:ext cx="8129014"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97073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至局域网</a:t>
              </a: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适配器</a:t>
              </a:r>
            </a:p>
            <a:p>
              <a:pPr algn="ctr"/>
              <a:r>
                <a:rPr kumimoji="1" lang="zh-CN" altLang="en-US" sz="1400" b="1" dirty="0">
                  <a:solidFill>
                    <a:schemeClr val="bg1"/>
                  </a:solidFill>
                  <a:latin typeface="微软雅黑" pitchFamily="34" charset="-122"/>
                  <a:ea typeface="微软雅黑" pitchFamily="34" charset="-122"/>
                </a:rPr>
                <a:t>（网卡）</a:t>
              </a: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串行通信</a:t>
              </a: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headEnd/>
              <a:tailEnd/>
            </a:ln>
            <a:effectLst/>
          </p:spPr>
          <p:txBody>
            <a:bodyPr wrap="none" anchor="ctr"/>
            <a:lstStyle/>
            <a:p>
              <a:pPr algn="ctr"/>
              <a:r>
                <a:rPr kumimoji="1" lang="en-US" altLang="zh-CN" sz="1400" b="1" dirty="0">
                  <a:solidFill>
                    <a:schemeClr val="bg1"/>
                  </a:solidFill>
                  <a:latin typeface="微软雅黑" pitchFamily="34" charset="-122"/>
                  <a:ea typeface="微软雅黑" pitchFamily="34" charset="-122"/>
                </a:rPr>
                <a:t>CPU </a:t>
              </a:r>
              <a:r>
                <a:rPr kumimoji="1" lang="zh-CN" altLang="en-US" sz="1400" b="1" dirty="0">
                  <a:solidFill>
                    <a:schemeClr val="bg1"/>
                  </a:solidFill>
                  <a:latin typeface="微软雅黑" pitchFamily="34" charset="-122"/>
                  <a:ea typeface="微软雅黑" pitchFamily="34" charset="-122"/>
                </a:rPr>
                <a:t>和</a:t>
              </a:r>
            </a:p>
            <a:p>
              <a:pPr algn="ctr"/>
              <a:r>
                <a:rPr kumimoji="1" lang="zh-CN" altLang="en-US" sz="1400" b="1" dirty="0">
                  <a:solidFill>
                    <a:schemeClr val="bg1"/>
                  </a:solidFill>
                  <a:latin typeface="微软雅黑" pitchFamily="34" charset="-122"/>
                  <a:ea typeface="微软雅黑" pitchFamily="34" charset="-122"/>
                </a:rPr>
                <a:t>存储器</a:t>
              </a: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itchFamily="34" charset="-122"/>
                  <a:ea typeface="微软雅黑" pitchFamily="34" charset="-122"/>
                </a:rPr>
                <a:t>生成发送的数据</a:t>
              </a:r>
            </a:p>
            <a:p>
              <a:r>
                <a:rPr kumimoji="1" lang="zh-CN" altLang="en-US" sz="1400" b="1" dirty="0">
                  <a:solidFill>
                    <a:srgbClr val="000099"/>
                  </a:solidFill>
                  <a:latin typeface="微软雅黑" pitchFamily="34" charset="-122"/>
                  <a:ea typeface="微软雅黑" pitchFamily="34" charset="-122"/>
                </a:rPr>
                <a:t>处理收到的数据</a:t>
              </a: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itchFamily="34" charset="-122"/>
                  <a:ea typeface="微软雅黑" pitchFamily="34" charset="-122"/>
                </a:rPr>
                <a:t>把帧发送到局域网</a:t>
              </a:r>
            </a:p>
            <a:p>
              <a:pPr algn="ctr"/>
              <a:r>
                <a:rPr kumimoji="1" lang="zh-CN" altLang="en-US" sz="1400" b="1" dirty="0">
                  <a:solidFill>
                    <a:srgbClr val="000099"/>
                  </a:solidFill>
                  <a:latin typeface="微软雅黑" pitchFamily="34" charset="-122"/>
                  <a:ea typeface="微软雅黑" pitchFamily="34" charset="-122"/>
                </a:rPr>
                <a:t>从局域网接收帧</a:t>
              </a: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计算机</a:t>
              </a: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itchFamily="34" charset="-122"/>
                  <a:ea typeface="微软雅黑" pitchFamily="34" charset="-122"/>
                </a:rPr>
                <a:t>并行</a:t>
              </a:r>
            </a:p>
            <a:p>
              <a:pPr>
                <a:lnSpc>
                  <a:spcPct val="95000"/>
                </a:lnSpc>
              </a:pPr>
              <a:r>
                <a:rPr kumimoji="1" lang="zh-CN" altLang="en-US" sz="1400" b="1" dirty="0">
                  <a:solidFill>
                    <a:srgbClr val="0000FF"/>
                  </a:solidFill>
                  <a:latin typeface="微软雅黑" pitchFamily="34" charset="-122"/>
                  <a:ea typeface="微软雅黑" pitchFamily="34" charset="-122"/>
                </a:rPr>
                <a:t>通信</a:t>
              </a: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4" name="Freeform 34"/>
            <p:cNvSpPr>
              <a:spLocks/>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6" name="Freeform 36"/>
            <p:cNvSpPr>
              <a:spLocks/>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headEnd/>
              <a:tailEnd/>
            </a:ln>
            <a:effectLst>
              <a:outerShdw dist="35921" sx="1000" sy="1000" algn="ctr" rotWithShape="0">
                <a:schemeClr val="bg2"/>
              </a:outerShdw>
            </a:effectLst>
          </p:spPr>
          <p:txBody>
            <a:bodyPr wrap="square">
              <a:spAutoFit/>
            </a:bodyPr>
            <a:lstStyle/>
            <a:p>
              <a:pPr algn="ctr"/>
              <a:r>
                <a:rPr kumimoji="1" lang="zh-CN" altLang="en-US" sz="1400" b="1" dirty="0">
                  <a:latin typeface="微软雅黑" pitchFamily="34" charset="-122"/>
                  <a:ea typeface="微软雅黑" pitchFamily="34" charset="-122"/>
                </a:rPr>
                <a:t>硬件地址</a:t>
              </a: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headEnd/>
              <a:tailEnd/>
            </a:ln>
            <a:effectLst>
              <a:outerShdw dist="35921" sx="1000" sy="1000" algn="ctr" rotWithShape="0">
                <a:schemeClr val="bg2"/>
              </a:outerShdw>
            </a:effectLst>
          </p:spPr>
          <p:txBody>
            <a:bodyPr wrap="square">
              <a:spAutoFit/>
            </a:bodyPr>
            <a:lstStyle/>
            <a:p>
              <a:pPr algn="ctr"/>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地址</a:t>
              </a:r>
            </a:p>
          </p:txBody>
        </p:sp>
      </p:grpSp>
      <p:sp>
        <p:nvSpPr>
          <p:cNvPr id="2" name="矩形 1"/>
          <p:cNvSpPr/>
          <p:nvPr/>
        </p:nvSpPr>
        <p:spPr>
          <a:xfrm>
            <a:off x="262807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p>
        </p:txBody>
      </p:sp>
    </p:spTree>
    <p:extLst>
      <p:ext uri="{BB962C8B-B14F-4D97-AF65-F5344CB8AC3E}">
        <p14:creationId xmlns:p14="http://schemas.microsoft.com/office/powerpoint/2010/main" val="22771768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a:grpSpLocks/>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itchFamily="34" charset="-122"/>
                <a:ea typeface="微软雅黑" pitchFamily="34" charset="-122"/>
              </a:rPr>
              <a:t>局域网</a:t>
            </a: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a:solidFill>
                  <a:sysClr val="windowText" lastClr="000000"/>
                </a:solidFill>
                <a:latin typeface="微软雅黑" pitchFamily="34" charset="-122"/>
                <a:ea typeface="微软雅黑" pitchFamily="34" charset="-122"/>
              </a:rPr>
              <a:t>局域网中的主机、交换机等都必须实现数据链路层</a:t>
            </a: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交换机 </a:t>
            </a:r>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交换机 </a:t>
            </a:r>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3" name="Freeform 548"/>
              <p:cNvSpPr>
                <a:spLocks/>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spTree>
    <p:extLst>
      <p:ext uri="{BB962C8B-B14F-4D97-AF65-F5344CB8AC3E}">
        <p14:creationId xmlns:p14="http://schemas.microsoft.com/office/powerpoint/2010/main" val="29579225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重要功能：</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进行串行</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并行转换。</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对数据进行缓存。</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在计算机的操作系统安装设备驱动程序。</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实现以太网协议。</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Tree>
    <p:extLst>
      <p:ext uri="{BB962C8B-B14F-4D97-AF65-F5344CB8AC3E}">
        <p14:creationId xmlns:p14="http://schemas.microsoft.com/office/powerpoint/2010/main" val="3938833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a:solidFill>
                  <a:schemeClr val="bg1"/>
                </a:solidFill>
                <a:latin typeface="微软雅黑" pitchFamily="34" charset="-122"/>
                <a:ea typeface="微软雅黑" pitchFamily="34" charset="-122"/>
              </a:rPr>
              <a:t>协议</a:t>
            </a: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最早的以太网：</a:t>
            </a:r>
            <a:r>
              <a:rPr lang="zh-CN" altLang="en-US" b="1" dirty="0">
                <a:latin typeface="微软雅黑" pitchFamily="34" charset="-122"/>
                <a:ea typeface="微软雅黑" pitchFamily="34" charset="-122"/>
              </a:rPr>
              <a:t>将许多计算机都连接到一根</a:t>
            </a:r>
            <a:r>
              <a:rPr lang="zh-CN" altLang="en-US" b="1" dirty="0">
                <a:solidFill>
                  <a:srgbClr val="C00000"/>
                </a:solidFill>
                <a:latin typeface="微软雅黑" pitchFamily="34" charset="-122"/>
                <a:ea typeface="微软雅黑" pitchFamily="34" charset="-122"/>
              </a:rPr>
              <a:t>总线</a:t>
            </a:r>
            <a:r>
              <a:rPr lang="zh-CN" altLang="en-US" b="1" dirty="0">
                <a:latin typeface="微软雅黑" pitchFamily="34" charset="-122"/>
                <a:ea typeface="微软雅黑" pitchFamily="34" charset="-122"/>
              </a:rPr>
              <a:t>上。</a:t>
            </a:r>
            <a:endParaRPr lang="en-US" altLang="zh-CN" b="1" dirty="0">
              <a:latin typeface="微软雅黑" pitchFamily="34" charset="-122"/>
              <a:ea typeface="微软雅黑" pitchFamily="34" charset="-122"/>
            </a:endParaRPr>
          </a:p>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总线</a:t>
            </a:r>
            <a:r>
              <a:rPr lang="zh-CN" altLang="en-US" b="1" dirty="0">
                <a:solidFill>
                  <a:srgbClr val="C00000"/>
                </a:solidFill>
                <a:latin typeface="微软雅黑" pitchFamily="34" charset="-122"/>
                <a:ea typeface="微软雅黑" pitchFamily="34" charset="-122"/>
              </a:rPr>
              <a:t>特点：</a:t>
            </a:r>
            <a:r>
              <a:rPr lang="zh-CN" altLang="en-US" b="1" dirty="0">
                <a:latin typeface="微软雅黑" pitchFamily="34" charset="-122"/>
                <a:ea typeface="微软雅黑" pitchFamily="34" charset="-122"/>
              </a:rPr>
              <a:t>易于实现广播通信，简单，可靠。 </a:t>
            </a: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向所有站点</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D</a:t>
            </a: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89"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grpSp>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463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525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625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a:solidFill>
                  <a:schemeClr val="bg1"/>
                </a:solidFill>
                <a:latin typeface="微软雅黑" pitchFamily="34" charset="-122"/>
                <a:ea typeface="微软雅黑" pitchFamily="34" charset="-122"/>
              </a:rPr>
              <a:t>协议</a:t>
            </a:r>
          </a:p>
        </p:txBody>
      </p:sp>
      <p:sp>
        <p:nvSpPr>
          <p:cNvPr id="13"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为了实现</a:t>
            </a:r>
            <a:r>
              <a:rPr lang="zh-CN" altLang="en-US" b="1" dirty="0">
                <a:solidFill>
                  <a:srgbClr val="C00000"/>
                </a:solidFill>
                <a:latin typeface="微软雅黑" pitchFamily="34" charset="-122"/>
                <a:ea typeface="微软雅黑" pitchFamily="34" charset="-122"/>
              </a:rPr>
              <a:t>一对一</a:t>
            </a:r>
            <a:r>
              <a:rPr lang="zh-CN" altLang="en-US" b="1" dirty="0">
                <a:latin typeface="微软雅黑" pitchFamily="34" charset="-122"/>
                <a:ea typeface="微软雅黑" pitchFamily="34" charset="-122"/>
              </a:rPr>
              <a:t>通信，将接收站的硬件地址写入帧首部中的</a:t>
            </a:r>
            <a:r>
              <a:rPr lang="zh-CN" altLang="en-US" b="1" dirty="0">
                <a:solidFill>
                  <a:srgbClr val="C00000"/>
                </a:solidFill>
                <a:latin typeface="微软雅黑" pitchFamily="34" charset="-122"/>
                <a:ea typeface="微软雅黑" pitchFamily="34" charset="-122"/>
              </a:rPr>
              <a:t>目的地址</a:t>
            </a:r>
            <a:r>
              <a:rPr lang="zh-CN" altLang="en-US" b="1" dirty="0">
                <a:latin typeface="微软雅黑" pitchFamily="34" charset="-122"/>
                <a:ea typeface="微软雅黑" pitchFamily="34" charset="-122"/>
              </a:rPr>
              <a:t>字段中。仅当数据帧中的目的地址与</a:t>
            </a:r>
            <a:r>
              <a:rPr lang="zh-CN" altLang="en-US" b="1" dirty="0">
                <a:solidFill>
                  <a:srgbClr val="C00000"/>
                </a:solidFill>
                <a:latin typeface="微软雅黑" pitchFamily="34" charset="-122"/>
                <a:ea typeface="微软雅黑" pitchFamily="34" charset="-122"/>
              </a:rPr>
              <a:t>适配器硬件地址</a:t>
            </a:r>
            <a:r>
              <a:rPr lang="zh-CN" altLang="en-US" b="1" dirty="0">
                <a:latin typeface="微软雅黑" pitchFamily="34" charset="-122"/>
                <a:ea typeface="微软雅黑" pitchFamily="34" charset="-122"/>
              </a:rPr>
              <a:t>一致时，才能接收这个数据帧。</a:t>
            </a:r>
          </a:p>
        </p:txBody>
      </p:sp>
      <p:sp>
        <p:nvSpPr>
          <p:cNvPr id="14"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1"/>
          <p:cNvSpPr txBox="1">
            <a:spLocks noChangeArrowheads="1"/>
          </p:cNvSpPr>
          <p:nvPr/>
        </p:nvSpPr>
        <p:spPr bwMode="auto">
          <a:xfrm>
            <a:off x="2874807" y="3667615"/>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21"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2"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3"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4"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5"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7"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8"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Text Box 49"/>
          <p:cNvSpPr txBox="1">
            <a:spLocks noChangeArrowheads="1"/>
          </p:cNvSpPr>
          <p:nvPr/>
        </p:nvSpPr>
        <p:spPr bwMode="auto">
          <a:xfrm>
            <a:off x="4378418" y="2544783"/>
            <a:ext cx="1258679" cy="523220"/>
          </a:xfrm>
          <a:prstGeom prst="rect">
            <a:avLst/>
          </a:prstGeom>
          <a:solidFill>
            <a:srgbClr val="0000CC"/>
          </a:solidFill>
          <a:ln w="12700">
            <a:solidFill>
              <a:schemeClr val="tx1"/>
            </a:solidFill>
            <a:miter lim="800000"/>
            <a:headEnd/>
            <a:tailEnd/>
          </a:ln>
          <a:effectLst/>
        </p:spPr>
        <p:txBody>
          <a:bodyPr wrap="none">
            <a:spAutoFit/>
          </a:bodyPr>
          <a:lstStyle/>
          <a:p>
            <a:pPr algn="ctr"/>
            <a:r>
              <a:rPr lang="zh-CN" altLang="en-US" sz="1400" b="1" dirty="0">
                <a:solidFill>
                  <a:schemeClr val="bg1"/>
                </a:solidFill>
                <a:latin typeface="微软雅黑" pitchFamily="34" charset="-122"/>
                <a:ea typeface="微软雅黑" pitchFamily="34" charset="-122"/>
              </a:rPr>
              <a:t>只有 </a:t>
            </a:r>
            <a:r>
              <a:rPr lang="en-US" altLang="zh-CN" sz="1400" b="1" dirty="0">
                <a:solidFill>
                  <a:schemeClr val="bg1"/>
                </a:solidFill>
                <a:latin typeface="微软雅黑" pitchFamily="34" charset="-122"/>
                <a:ea typeface="微软雅黑" pitchFamily="34" charset="-122"/>
              </a:rPr>
              <a:t>D </a:t>
            </a:r>
            <a:r>
              <a:rPr lang="zh-CN" altLang="en-US" sz="1400" b="1" dirty="0">
                <a:solidFill>
                  <a:schemeClr val="bg1"/>
                </a:solidFill>
                <a:latin typeface="微软雅黑" pitchFamily="34" charset="-122"/>
                <a:ea typeface="微软雅黑" pitchFamily="34" charset="-122"/>
              </a:rPr>
              <a:t>接受</a:t>
            </a:r>
          </a:p>
          <a:p>
            <a:pPr algn="ctr"/>
            <a:r>
              <a:rPr lang="en-US" altLang="zh-CN" sz="1400" b="1" dirty="0">
                <a:solidFill>
                  <a:schemeClr val="bg1"/>
                </a:solidFill>
                <a:latin typeface="微软雅黑" pitchFamily="34" charset="-122"/>
                <a:ea typeface="微软雅黑" pitchFamily="34" charset="-122"/>
              </a:rPr>
              <a:t>B </a:t>
            </a:r>
            <a:r>
              <a:rPr lang="zh-CN" altLang="en-US" sz="1400" b="1" dirty="0">
                <a:solidFill>
                  <a:schemeClr val="bg1"/>
                </a:solidFill>
                <a:latin typeface="微软雅黑" pitchFamily="34" charset="-122"/>
                <a:ea typeface="微软雅黑" pitchFamily="34" charset="-122"/>
              </a:rPr>
              <a:t>发送的数据</a:t>
            </a:r>
          </a:p>
        </p:txBody>
      </p:sp>
      <p:sp>
        <p:nvSpPr>
          <p:cNvPr id="53"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15396" y="3097124"/>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不接受</a:t>
                  </a: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grpSp>
              <p:nvGrpSpPr>
                <p:cNvPr id="39" name="Group 35"/>
                <p:cNvGrpSpPr>
                  <a:grpSpLocks/>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0" name="Group 35"/>
                <p:cNvGrpSpPr>
                  <a:grpSpLocks/>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1" name="Group 35"/>
                <p:cNvGrpSpPr>
                  <a:grpSpLocks/>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8650983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9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a:solidFill>
                  <a:schemeClr val="bg1"/>
                </a:solidFill>
                <a:latin typeface="微软雅黑" pitchFamily="34" charset="-122"/>
                <a:ea typeface="微软雅黑" pitchFamily="34" charset="-122"/>
              </a:rPr>
              <a:t>协议</a:t>
            </a: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总线</a:t>
            </a:r>
            <a:r>
              <a:rPr lang="zh-CN" altLang="en-US" b="1" dirty="0">
                <a:solidFill>
                  <a:srgbClr val="C00000"/>
                </a:solidFill>
                <a:latin typeface="微软雅黑" pitchFamily="34" charset="-122"/>
                <a:ea typeface="微软雅黑" pitchFamily="34" charset="-122"/>
              </a:rPr>
              <a:t>缺点</a:t>
            </a:r>
            <a:r>
              <a:rPr lang="zh-CN" altLang="en-US" b="1" dirty="0">
                <a:latin typeface="微软雅黑" pitchFamily="34" charset="-122"/>
                <a:ea typeface="微软雅黑" pitchFamily="34" charset="-122"/>
              </a:rPr>
              <a:t>：多个站点同时发送时，会产生发送碰撞或冲突，导致发送失败。</a:t>
            </a: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Freeform 14"/>
          <p:cNvSpPr>
            <a:spLocks/>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Freeform 19"/>
          <p:cNvSpPr>
            <a:spLocks/>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5" name="Freeform 32"/>
          <p:cNvSpPr>
            <a:spLocks/>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Freeform 29"/>
          <p:cNvSpPr>
            <a:spLocks/>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33"/>
          <p:cNvSpPr>
            <a:spLocks/>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34"/>
          <p:cNvSpPr>
            <a:spLocks/>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E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A</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35" name="Freeform 32"/>
          <p:cNvSpPr>
            <a:spLocks/>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33"/>
          <p:cNvSpPr>
            <a:spLocks/>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34"/>
          <p:cNvSpPr>
            <a:spLocks/>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3841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7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6487"/>
            <a:ext cx="8129015"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采用较为灵活的</a:t>
            </a:r>
            <a:r>
              <a:rPr lang="zh-CN" altLang="en-US" sz="2000" b="1" dirty="0">
                <a:solidFill>
                  <a:srgbClr val="C00000"/>
                </a:solidFill>
                <a:latin typeface="微软雅黑" pitchFamily="34" charset="-122"/>
                <a:ea typeface="微软雅黑" pitchFamily="34" charset="-122"/>
              </a:rPr>
              <a:t>无连接的工作方式。</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不必先建立连接就可以直接发送数据。</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对发送的数据帧不进行编号，也不要求对方发回确认。</a:t>
            </a:r>
          </a:p>
        </p:txBody>
      </p:sp>
      <p:sp>
        <p:nvSpPr>
          <p:cNvPr id="9" name="AutoShape 5"/>
          <p:cNvSpPr>
            <a:spLocks noChangeArrowheads="1"/>
          </p:cNvSpPr>
          <p:nvPr/>
        </p:nvSpPr>
        <p:spPr bwMode="auto">
          <a:xfrm>
            <a:off x="502921" y="6233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907804" y="600250"/>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以太网采取的 </a:t>
            </a: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种重要措施</a:t>
            </a:r>
            <a:endParaRPr lang="fr-FR" altLang="zh-CN" sz="2000" b="1" dirty="0">
              <a:solidFill>
                <a:schemeClr val="bg1"/>
              </a:solidFill>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val="556221402"/>
              </p:ext>
            </p:extLst>
          </p:nvPr>
        </p:nvGraphicFramePr>
        <p:xfrm>
          <a:off x="943316" y="2180662"/>
          <a:ext cx="7276486" cy="2120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404198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790"/>
            <a:ext cx="7671815"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发送的数据都使用</a:t>
            </a:r>
            <a:r>
              <a:rPr lang="zh-CN" altLang="en-US" sz="2000" b="1" dirty="0">
                <a:solidFill>
                  <a:srgbClr val="C00000"/>
                </a:solidFill>
                <a:latin typeface="微软雅黑" pitchFamily="34" charset="-122"/>
                <a:ea typeface="微软雅黑" pitchFamily="34" charset="-122"/>
              </a:rPr>
              <a:t>曼彻斯特</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(Manchester) </a:t>
            </a:r>
            <a:r>
              <a:rPr lang="zh-CN" altLang="en-US" sz="2000" b="1" dirty="0">
                <a:latin typeface="微软雅黑" pitchFamily="34" charset="-122"/>
                <a:ea typeface="微软雅黑" pitchFamily="34" charset="-122"/>
              </a:rPr>
              <a:t>编码。</a:t>
            </a:r>
          </a:p>
        </p:txBody>
      </p:sp>
      <p:sp>
        <p:nvSpPr>
          <p:cNvPr id="6" name="AutoShape 5"/>
          <p:cNvSpPr>
            <a:spLocks noChangeArrowheads="1"/>
          </p:cNvSpPr>
          <p:nvPr/>
        </p:nvSpPr>
        <p:spPr bwMode="auto">
          <a:xfrm>
            <a:off x="502921" y="6266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603553"/>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以太网采取了两种重要的措施</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502921" y="1496957"/>
            <a:ext cx="6773025"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499134" y="2872472"/>
              <a:ext cx="1539018"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曼彻斯特</a:t>
              </a: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itchFamily="34" charset="0"/>
                </a:rPr>
                <a:t>1</a:t>
              </a: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0</a:t>
              </a: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2"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61816"/>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比特流</a:t>
              </a:r>
            </a:p>
          </p:txBody>
        </p:sp>
        <p:grpSp>
          <p:nvGrpSpPr>
            <p:cNvPr id="27" name="Group 65"/>
            <p:cNvGrpSpPr>
              <a:grpSpLocks/>
            </p:cNvGrpSpPr>
            <p:nvPr/>
          </p:nvGrpSpPr>
          <p:grpSpPr bwMode="auto">
            <a:xfrm>
              <a:off x="2062492" y="3766245"/>
              <a:ext cx="7483921" cy="690711"/>
              <a:chOff x="1255" y="2804"/>
              <a:chExt cx="4461" cy="258"/>
            </a:xfrm>
          </p:grpSpPr>
          <p:sp>
            <p:nvSpPr>
              <p:cNvPr id="31"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17669"/>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差分曼彻斯特</a:t>
              </a: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692727" y="3282732"/>
            <a:ext cx="7573818"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401946"/>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曼彻斯特编码</a:t>
            </a:r>
            <a:r>
              <a:rPr lang="zh-CN" altLang="en-US" b="1" dirty="0">
                <a:solidFill>
                  <a:srgbClr val="FFC000"/>
                </a:solidFill>
                <a:latin typeface="微软雅黑" pitchFamily="34" charset="-122"/>
                <a:ea typeface="微软雅黑" pitchFamily="34" charset="-122"/>
              </a:rPr>
              <a:t>缺点：</a:t>
            </a:r>
            <a:r>
              <a:rPr lang="zh-CN" altLang="en-US" b="1" dirty="0">
                <a:solidFill>
                  <a:schemeClr val="bg1"/>
                </a:solidFill>
                <a:latin typeface="微软雅黑" pitchFamily="34" charset="-122"/>
                <a:ea typeface="微软雅黑" pitchFamily="34" charset="-122"/>
              </a:rPr>
              <a:t>所占的频带宽度比原始的基带信号</a:t>
            </a:r>
            <a:r>
              <a:rPr lang="zh-CN" altLang="en-US" b="1" dirty="0">
                <a:solidFill>
                  <a:srgbClr val="FFFF00"/>
                </a:solidFill>
                <a:latin typeface="微软雅黑" pitchFamily="34" charset="-122"/>
                <a:ea typeface="微软雅黑" pitchFamily="34" charset="-122"/>
              </a:rPr>
              <a:t>增加了一倍。</a:t>
            </a:r>
          </a:p>
        </p:txBody>
      </p:sp>
    </p:spTree>
    <p:extLst>
      <p:ext uri="{BB962C8B-B14F-4D97-AF65-F5344CB8AC3E}">
        <p14:creationId xmlns:p14="http://schemas.microsoft.com/office/powerpoint/2010/main" val="10126033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8129015"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CSMA/CD (Carrier Sense Multiple Access with Collision Detection) </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载波监听多点接入 </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碰撞检测。</a:t>
            </a:r>
          </a:p>
          <a:p>
            <a:pPr marL="342900" indent="-342900" eaLnBrk="0" hangingPunct="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多点接入：</a:t>
            </a:r>
            <a:r>
              <a:rPr lang="zh-CN" altLang="en-US" sz="2000" b="1" dirty="0">
                <a:latin typeface="微软雅黑" pitchFamily="34" charset="-122"/>
                <a:ea typeface="微软雅黑" pitchFamily="34" charset="-122"/>
              </a:rPr>
              <a:t>说明这是总线型网络。许多计算机以多点接入的方式连接在一根总线上。</a:t>
            </a:r>
          </a:p>
          <a:p>
            <a:pPr marL="342900" indent="-342900" eaLnBrk="0" hangingPunct="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载波监听：</a:t>
            </a:r>
            <a:r>
              <a:rPr lang="zh-CN" altLang="en-US" sz="2000" b="1" dirty="0">
                <a:latin typeface="微软雅黑" pitchFamily="34" charset="-122"/>
                <a:ea typeface="微软雅黑" pitchFamily="34" charset="-122"/>
              </a:rPr>
              <a:t>即“边发送边监听”。不管在想要发送数据之前，还是在发送数据之中，每个站都必须不停地检测信道。</a:t>
            </a:r>
            <a:endParaRPr lang="en-US" altLang="zh-CN"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碰撞检测：</a:t>
            </a:r>
            <a:r>
              <a:rPr lang="zh-CN" altLang="en-US" sz="2000" b="1" dirty="0">
                <a:latin typeface="微软雅黑" pitchFamily="34" charset="-122"/>
                <a:ea typeface="微软雅黑" pitchFamily="34" charset="-122"/>
              </a:rPr>
              <a:t>适配器边发送数据，边检测信道上的信号电压的变化情况。电压摆动值超过一定的门限值时，就认为总线上至少有两个站同时在发送数据，表明产生了碰撞（或冲突）。</a:t>
            </a: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345917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98298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适配器立即停止发送。</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等待一段随机时间后再次发送。</a:t>
            </a:r>
          </a:p>
        </p:txBody>
      </p:sp>
      <p:sp>
        <p:nvSpPr>
          <p:cNvPr id="45" name="AutoShape 5"/>
          <p:cNvSpPr>
            <a:spLocks noChangeArrowheads="1"/>
          </p:cNvSpPr>
          <p:nvPr/>
        </p:nvSpPr>
        <p:spPr bwMode="auto">
          <a:xfrm>
            <a:off x="502921" y="6206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59757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检测到碰撞后</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479945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600899"/>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a:solidFill>
                  <a:schemeClr val="bg1"/>
                </a:solidFill>
                <a:latin typeface="微软雅黑" pitchFamily="34" charset="-122"/>
                <a:ea typeface="微软雅黑" pitchFamily="34" charset="-122"/>
              </a:rPr>
              <a:t>协议工作流程</a:t>
            </a:r>
            <a:endParaRPr lang="fr-FR" altLang="zh-CN" sz="2000" b="1" dirty="0">
              <a:solidFill>
                <a:schemeClr val="bg1"/>
              </a:solidFill>
              <a:latin typeface="微软雅黑" pitchFamily="34" charset="-122"/>
              <a:ea typeface="微软雅黑" pitchFamily="34" charset="-122"/>
            </a:endParaRPr>
          </a:p>
        </p:txBody>
      </p:sp>
      <p:sp>
        <p:nvSpPr>
          <p:cNvPr id="93" name="矩形 92"/>
          <p:cNvSpPr/>
          <p:nvPr/>
        </p:nvSpPr>
        <p:spPr>
          <a:xfrm>
            <a:off x="2288932"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侦听到载波？</a:t>
            </a: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开始发送，</a:t>
            </a:r>
            <a:endParaRPr lang="en-US" altLang="zh-CN"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同时进行碰撞检测</a:t>
            </a: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检测到碰撞？</a:t>
            </a: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发送，直到完毕</a:t>
            </a: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载波侦听</a:t>
            </a: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停止发送</a:t>
            </a:r>
            <a:endParaRPr lang="en-US" altLang="zh-CN" sz="1400" b="1" dirty="0">
              <a:solidFill>
                <a:schemeClr val="bg1"/>
              </a:solidFill>
              <a:latin typeface="微软雅黑" pitchFamily="34" charset="-122"/>
              <a:ea typeface="微软雅黑" pitchFamily="34" charset="-122"/>
            </a:endParaRPr>
          </a:p>
        </p:txBody>
      </p:sp>
      <p:sp>
        <p:nvSpPr>
          <p:cNvPr id="105" name="矩形 104"/>
          <p:cNvSpPr/>
          <p:nvPr/>
        </p:nvSpPr>
        <p:spPr>
          <a:xfrm>
            <a:off x="5300151"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等待随机时间</a:t>
            </a:r>
            <a:endParaRPr lang="en-US" altLang="zh-CN" sz="1400" b="1" dirty="0">
              <a:solidFill>
                <a:schemeClr val="bg1"/>
              </a:solidFill>
              <a:latin typeface="微软雅黑" pitchFamily="34" charset="-122"/>
              <a:ea typeface="微软雅黑"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a:t>
            </a: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Tree>
    <p:extLst>
      <p:ext uri="{BB962C8B-B14F-4D97-AF65-F5344CB8AC3E}">
        <p14:creationId xmlns:p14="http://schemas.microsoft.com/office/powerpoint/2010/main" val="23839916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为什么要进行碰撞检测？ 因为信号</a:t>
            </a:r>
            <a:r>
              <a:rPr lang="zh-CN" altLang="en-US" sz="2000" b="1" dirty="0">
                <a:solidFill>
                  <a:srgbClr val="FFFF00"/>
                </a:solidFill>
                <a:latin typeface="微软雅黑" pitchFamily="34" charset="-122"/>
                <a:ea typeface="微软雅黑" pitchFamily="34" charset="-122"/>
              </a:rPr>
              <a:t>传播时延</a:t>
            </a:r>
            <a:r>
              <a:rPr lang="zh-CN" altLang="en-US" sz="2000" b="1" dirty="0">
                <a:solidFill>
                  <a:schemeClr val="bg1"/>
                </a:solidFill>
                <a:latin typeface="微软雅黑" pitchFamily="34" charset="-122"/>
                <a:ea typeface="微软雅黑" pitchFamily="34" charset="-122"/>
              </a:rPr>
              <a:t>对载波监听产生了影响</a:t>
            </a:r>
            <a:endParaRPr lang="fr-FR" altLang="zh-CN" sz="2000" b="1" dirty="0">
              <a:solidFill>
                <a:schemeClr val="bg1"/>
              </a:solidFill>
              <a:latin typeface="微软雅黑" pitchFamily="34" charset="-122"/>
              <a:ea typeface="微软雅黑"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p:spPr>
        <p:txBody>
          <a:bodyPr wrap="none" lIns="90488" tIns="44450" rIns="90488" bIns="44450">
            <a:spAutoFit/>
          </a:bodyPr>
          <a:lstStyle/>
          <a:p>
            <a:pPr defTabSz="762000" eaLnBrk="0" hangingPunct="0"/>
            <a:r>
              <a:rPr kumimoji="1" lang="en-US" altLang="zh-CN" sz="1400" b="1" dirty="0">
                <a:solidFill>
                  <a:srgbClr val="CC3300"/>
                </a:solidFill>
                <a:latin typeface="微软雅黑" pitchFamily="34" charset="-122"/>
                <a:ea typeface="微软雅黑" pitchFamily="34" charset="-122"/>
              </a:rPr>
              <a:t>1 km</a:t>
            </a: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A</a:t>
            </a: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B</a:t>
            </a: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itchFamily="34" charset="-122"/>
                <a:ea typeface="微软雅黑" pitchFamily="34" charset="-122"/>
              </a:rPr>
              <a:t>t</a:t>
            </a: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19" name="Group 13"/>
          <p:cNvGrpSpPr>
            <a:grpSpLocks/>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headEnd/>
              <a:tailEnd/>
            </a:ln>
            <a:effectLst/>
          </p:spPr>
          <p:txBody>
            <a:bodyPr wrap="none" anchor="ctr"/>
            <a:lstStyle/>
            <a:p>
              <a:pPr algn="ctr" defTabSz="762000" eaLnBrk="0" hangingPunct="0"/>
              <a:r>
                <a:rPr kumimoji="1" lang="zh-CN" altLang="en-US" sz="1400" b="1" dirty="0">
                  <a:solidFill>
                    <a:schemeClr val="bg1"/>
                  </a:solidFill>
                  <a:latin typeface="微软雅黑" pitchFamily="34" charset="-122"/>
                  <a:ea typeface="微软雅黑" pitchFamily="34" charset="-122"/>
                </a:rPr>
                <a:t>碰撞</a:t>
              </a:r>
            </a:p>
          </p:txBody>
        </p:sp>
      </p:grpSp>
      <p:grpSp>
        <p:nvGrpSpPr>
          <p:cNvPr id="22" name="Group 16"/>
          <p:cNvGrpSpPr>
            <a:grpSpLocks/>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2</a:t>
              </a:r>
              <a:r>
                <a:rPr kumimoji="1" lang="en-US" altLang="zh-CN" sz="1400" b="1" dirty="0">
                  <a:latin typeface="微软雅黑" pitchFamily="34" charset="-122"/>
                  <a:ea typeface="微软雅黑" pitchFamily="34" charset="-122"/>
                  <a:sym typeface="Symbol" pitchFamily="18" charset="2"/>
                </a:rPr>
                <a:t></a:t>
              </a:r>
              <a:r>
                <a:rPr kumimoji="1" lang="en-US" altLang="zh-CN"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sym typeface="Symbol" pitchFamily="18" charset="2"/>
                </a:rPr>
                <a:t> </a:t>
              </a:r>
            </a:p>
          </p:txBody>
        </p:sp>
        <p:sp>
          <p:nvSpPr>
            <p:cNvPr id="24" name="Line 18"/>
            <p:cNvSpPr>
              <a:spLocks noChangeShapeType="1"/>
            </p:cNvSpPr>
            <p:nvPr/>
          </p:nvSpPr>
          <p:spPr bwMode="auto">
            <a:xfrm>
              <a:off x="913" y="1417"/>
              <a:ext cx="2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nvGrpSpPr>
            <p:cNvPr id="25" name="Group 19"/>
            <p:cNvGrpSpPr>
              <a:grpSpLocks/>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检测到发生碰撞</a:t>
                </a:r>
              </a:p>
            </p:txBody>
          </p:sp>
        </p:grpSp>
      </p:grpSp>
      <p:grpSp>
        <p:nvGrpSpPr>
          <p:cNvPr id="28" name="Group 22"/>
          <p:cNvGrpSpPr>
            <a:grpSpLocks/>
          </p:cNvGrpSpPr>
          <p:nvPr/>
        </p:nvGrpSpPr>
        <p:grpSpPr bwMode="auto">
          <a:xfrm>
            <a:off x="4869926" y="1213686"/>
            <a:ext cx="1678809" cy="1020607"/>
            <a:chOff x="4167" y="-90"/>
            <a:chExt cx="1652" cy="1088"/>
          </a:xfrm>
        </p:grpSpPr>
        <p:grpSp>
          <p:nvGrpSpPr>
            <p:cNvPr id="29" name="Group 23"/>
            <p:cNvGrpSpPr>
              <a:grpSpLocks/>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r>
                  <a:rPr kumimoji="1" lang="en-US" altLang="zh-CN" sz="1600" b="1" dirty="0">
                    <a:latin typeface="微软雅黑" pitchFamily="34" charset="-122"/>
                    <a:ea typeface="微软雅黑" pitchFamily="34" charset="-122"/>
                  </a:rPr>
                  <a:t> </a:t>
                </a:r>
                <a:r>
                  <a:rPr kumimoji="1" lang="en-US" altLang="zh-CN" sz="1600" b="1" dirty="0">
                    <a:latin typeface="微软雅黑" pitchFamily="34" charset="-122"/>
                    <a:ea typeface="微软雅黑" pitchFamily="34" charset="-122"/>
                    <a:sym typeface="Symbol" pitchFamily="18" charset="2"/>
                  </a:rPr>
                  <a:t> </a:t>
                </a:r>
                <a:r>
                  <a:rPr kumimoji="1" lang="en-US" altLang="zh-CN" sz="1600" b="1" baseline="30000" dirty="0">
                    <a:latin typeface="微软雅黑" pitchFamily="34" charset="-122"/>
                    <a:ea typeface="微软雅黑" pitchFamily="34" charset="-122"/>
                  </a:rPr>
                  <a:t> </a:t>
                </a:r>
              </a:p>
            </p:txBody>
          </p:sp>
        </p:grpSp>
        <p:grpSp>
          <p:nvGrpSpPr>
            <p:cNvPr id="30" name="Group 26"/>
            <p:cNvGrpSpPr>
              <a:grpSpLocks/>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在 </a:t>
                </a:r>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信号到达前发送数据</a:t>
                </a:r>
              </a:p>
            </p:txBody>
          </p:sp>
        </p:grpSp>
      </p:grpSp>
      <p:grpSp>
        <p:nvGrpSpPr>
          <p:cNvPr id="35" name="Group 29"/>
          <p:cNvGrpSpPr>
            <a:grpSpLocks/>
          </p:cNvGrpSpPr>
          <p:nvPr/>
        </p:nvGrpSpPr>
        <p:grpSpPr bwMode="auto">
          <a:xfrm>
            <a:off x="3713462" y="2100154"/>
            <a:ext cx="2161515" cy="917417"/>
            <a:chOff x="3029" y="855"/>
            <a:chExt cx="2127" cy="978"/>
          </a:xfrm>
        </p:grpSpPr>
        <p:grpSp>
          <p:nvGrpSpPr>
            <p:cNvPr id="36" name="Group 30"/>
            <p:cNvGrpSpPr>
              <a:grpSpLocks/>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检测到发生碰撞</a:t>
                </a: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0</a:t>
            </a:r>
            <a:endParaRPr kumimoji="1" lang="en-US" altLang="zh-CN" sz="1400" b="1" baseline="30000" dirty="0">
              <a:latin typeface="微软雅黑" pitchFamily="34" charset="-122"/>
              <a:ea typeface="微软雅黑"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Text Box 37"/>
          <p:cNvSpPr txBox="1">
            <a:spLocks noChangeArrowheads="1"/>
          </p:cNvSpPr>
          <p:nvPr/>
        </p:nvSpPr>
        <p:spPr bwMode="auto">
          <a:xfrm>
            <a:off x="5056913" y="2403336"/>
            <a:ext cx="1472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单程端到端</a:t>
            </a:r>
          </a:p>
          <a:p>
            <a:r>
              <a:rPr lang="zh-CN" altLang="en-US" sz="1400" b="1" dirty="0">
                <a:solidFill>
                  <a:srgbClr val="0000FF"/>
                </a:solidFill>
                <a:latin typeface="微软雅黑" pitchFamily="34" charset="-122"/>
                <a:ea typeface="微软雅黑" pitchFamily="34" charset="-122"/>
              </a:rPr>
              <a:t>传播时延记为 </a:t>
            </a:r>
            <a:r>
              <a:rPr lang="zh-CN" altLang="en-US" sz="1400" b="1" i="1" dirty="0">
                <a:solidFill>
                  <a:srgbClr val="0000FF"/>
                </a:solidFill>
                <a:latin typeface="微软雅黑" pitchFamily="34" charset="-122"/>
                <a:ea typeface="微软雅黑" pitchFamily="34" charset="-122"/>
                <a:sym typeface="Symbol" pitchFamily="18" charset="2"/>
              </a:rPr>
              <a:t></a:t>
            </a:r>
            <a:r>
              <a:rPr lang="zh-CN" altLang="en-US" sz="1400" b="1" dirty="0">
                <a:solidFill>
                  <a:srgbClr val="0000FF"/>
                </a:solidFill>
                <a:latin typeface="微软雅黑" pitchFamily="34" charset="-122"/>
                <a:ea typeface="微软雅黑" pitchFamily="34" charset="-122"/>
              </a:rPr>
              <a:t> </a:t>
            </a: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a:solidFill>
                    <a:schemeClr val="bg1"/>
                  </a:solidFill>
                  <a:latin typeface="微软雅黑" pitchFamily="34" charset="-122"/>
                  <a:ea typeface="微软雅黑" pitchFamily="34" charset="-122"/>
                </a:rPr>
                <a:t>A </a:t>
              </a:r>
              <a:r>
                <a:rPr lang="zh-CN" altLang="en-US" b="1" dirty="0">
                  <a:solidFill>
                    <a:schemeClr val="bg1"/>
                  </a:solidFill>
                  <a:latin typeface="微软雅黑" pitchFamily="34" charset="-122"/>
                  <a:ea typeface="微软雅黑" pitchFamily="34" charset="-122"/>
                </a:rPr>
                <a:t>需要</a:t>
              </a:r>
              <a:r>
                <a:rPr lang="zh-CN" altLang="en-US" b="1" dirty="0">
                  <a:solidFill>
                    <a:srgbClr val="FFFF00"/>
                  </a:solidFill>
                  <a:latin typeface="微软雅黑" pitchFamily="34" charset="-122"/>
                  <a:ea typeface="微软雅黑" pitchFamily="34" charset="-122"/>
                </a:rPr>
                <a:t>单程传播时延的 </a:t>
              </a:r>
              <a:r>
                <a:rPr lang="en-US" altLang="zh-CN" b="1" dirty="0">
                  <a:solidFill>
                    <a:srgbClr val="FFFF00"/>
                  </a:solidFill>
                  <a:latin typeface="微软雅黑" pitchFamily="34" charset="-122"/>
                  <a:ea typeface="微软雅黑" pitchFamily="34" charset="-122"/>
                </a:rPr>
                <a:t>2 </a:t>
              </a:r>
              <a:r>
                <a:rPr lang="zh-CN" altLang="en-US" b="1" dirty="0">
                  <a:solidFill>
                    <a:srgbClr val="FFFF00"/>
                  </a:solidFill>
                  <a:latin typeface="微软雅黑" pitchFamily="34" charset="-122"/>
                  <a:ea typeface="微软雅黑" pitchFamily="34" charset="-122"/>
                </a:rPr>
                <a:t>倍</a:t>
              </a:r>
              <a:r>
                <a:rPr lang="zh-CN" altLang="en-US" b="1" dirty="0">
                  <a:solidFill>
                    <a:schemeClr val="bg1"/>
                  </a:solidFill>
                  <a:latin typeface="微软雅黑" pitchFamily="34" charset="-122"/>
                  <a:ea typeface="微软雅黑" pitchFamily="34" charset="-122"/>
                </a:rPr>
                <a:t>的时间，才能检测到与 </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的发送产生了冲突。</a:t>
              </a: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solidFill>
                  <a:srgbClr val="C00000"/>
                </a:solidFill>
                <a:latin typeface="微软雅黑" panose="020B0503020204020204" pitchFamily="34" charset="-122"/>
                <a:ea typeface="微软雅黑" panose="020B0503020204020204" pitchFamily="34" charset="-122"/>
              </a:rPr>
              <a:t>可见：</a:t>
            </a:r>
            <a:r>
              <a:rPr lang="zh-CN" altLang="en-US" b="1" dirty="0">
                <a:latin typeface="微软雅黑" panose="020B0503020204020204" pitchFamily="34" charset="-122"/>
                <a:ea typeface="微软雅黑" panose="020B0503020204020204" pitchFamily="34" charset="-122"/>
              </a:rPr>
              <a:t>每一个站在自己发送数据之后的一小段时间内，存在着遭遇碰撞的可能性。</a:t>
            </a:r>
          </a:p>
        </p:txBody>
      </p:sp>
    </p:spTree>
    <p:extLst>
      <p:ext uri="{BB962C8B-B14F-4D97-AF65-F5344CB8AC3E}">
        <p14:creationId xmlns:p14="http://schemas.microsoft.com/office/powerpoint/2010/main" val="535776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a:latin typeface="微软雅黑" pitchFamily="34" charset="-122"/>
                <a:ea typeface="微软雅黑" pitchFamily="34" charset="-122"/>
              </a:rPr>
              <a:t>数据链路层的地位</a:t>
            </a:r>
            <a:endParaRPr lang="zh-CN" altLang="en-US" sz="1600" b="1" dirty="0">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1</a:t>
            </a:r>
            <a:r>
              <a:rPr lang="en-US" altLang="zh-CN" sz="1400" b="1" dirty="0">
                <a:solidFill>
                  <a:sysClr val="windowText" lastClr="000000"/>
                </a:solidFill>
                <a:latin typeface="微软雅黑" pitchFamily="34" charset="-122"/>
                <a:ea typeface="微软雅黑" pitchFamily="34" charset="-122"/>
              </a:rPr>
              <a:t> </a:t>
            </a:r>
            <a:r>
              <a:rPr lang="zh-CN" altLang="en-US" sz="1400" b="1" dirty="0">
                <a:solidFill>
                  <a:sysClr val="windowText" lastClr="000000"/>
                </a:solidFill>
                <a:latin typeface="微软雅黑" pitchFamily="34" charset="-122"/>
                <a:ea typeface="微软雅黑" pitchFamily="34" charset="-122"/>
              </a:rPr>
              <a:t>到</a:t>
            </a:r>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2</a:t>
            </a:r>
            <a:r>
              <a:rPr lang="en-US" altLang="zh-CN" sz="1400" b="1" dirty="0">
                <a:solidFill>
                  <a:sysClr val="windowText" lastClr="000000"/>
                </a:solidFill>
                <a:latin typeface="微软雅黑" pitchFamily="34" charset="-122"/>
                <a:ea typeface="微软雅黑" pitchFamily="34" charset="-122"/>
              </a:rPr>
              <a:t> </a:t>
            </a:r>
            <a:r>
              <a:rPr lang="zh-CN" altLang="zh-CN" sz="1400" b="1" dirty="0">
                <a:solidFill>
                  <a:sysClr val="windowText" lastClr="000000"/>
                </a:solidFill>
                <a:latin typeface="微软雅黑" pitchFamily="34" charset="-122"/>
                <a:ea typeface="微软雅黑" pitchFamily="34" charset="-122"/>
              </a:rPr>
              <a:t>所经过的网络可以是多种</a:t>
            </a:r>
            <a:r>
              <a:rPr lang="zh-CN" altLang="en-US" sz="1400" b="1" dirty="0">
                <a:solidFill>
                  <a:sysClr val="windowText" lastClr="000000"/>
                </a:solidFill>
                <a:latin typeface="微软雅黑" pitchFamily="34" charset="-122"/>
                <a:ea typeface="微软雅黑" pitchFamily="34" charset="-122"/>
              </a:rPr>
              <a:t>不同类型</a:t>
            </a:r>
            <a:r>
              <a:rPr lang="zh-CN" altLang="zh-CN" sz="1400" b="1" dirty="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从层次上来看数据的流动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val="21640579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913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以太网的端到端往返时延 </a:t>
            </a:r>
            <a:r>
              <a:rPr lang="en-US" altLang="zh-CN" sz="2000" b="1" dirty="0">
                <a:solidFill>
                  <a:srgbClr val="C00000"/>
                </a:solidFill>
                <a:latin typeface="微软雅黑" pitchFamily="34" charset="-122"/>
                <a:ea typeface="微软雅黑" pitchFamily="34" charset="-122"/>
              </a:rPr>
              <a:t>2</a:t>
            </a:r>
            <a:r>
              <a:rPr lang="en-US" altLang="zh-CN" sz="2000" b="1" i="1" dirty="0">
                <a:solidFill>
                  <a:srgbClr val="C00000"/>
                </a:solidFill>
                <a:latin typeface="微软雅黑" pitchFamily="34" charset="-122"/>
                <a:ea typeface="微软雅黑" pitchFamily="34" charset="-122"/>
                <a:sym typeface="Symbol" pitchFamily="18" charset="2"/>
              </a:rPr>
              <a:t>  </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争用期</a:t>
            </a:r>
            <a:r>
              <a:rPr lang="zh-CN" altLang="en-US" sz="2000" b="1" dirty="0">
                <a:latin typeface="微软雅黑" pitchFamily="34" charset="-122"/>
                <a:ea typeface="微软雅黑" pitchFamily="34" charset="-122"/>
              </a:rPr>
              <a:t>，或</a:t>
            </a:r>
            <a:r>
              <a:rPr lang="zh-CN" altLang="en-US" sz="2000" b="1" dirty="0">
                <a:solidFill>
                  <a:srgbClr val="C00000"/>
                </a:solidFill>
                <a:latin typeface="微软雅黑" pitchFamily="34" charset="-122"/>
                <a:ea typeface="微软雅黑" pitchFamily="34" charset="-122"/>
              </a:rPr>
              <a:t>碰撞窗口。</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具体的争用期时间 </a:t>
            </a:r>
            <a:r>
              <a:rPr lang="en-US" altLang="zh-CN" sz="2000" b="1" dirty="0">
                <a:latin typeface="微软雅黑" pitchFamily="34" charset="-122"/>
                <a:ea typeface="微软雅黑" pitchFamily="34" charset="-122"/>
              </a:rPr>
              <a:t>= 51.2 </a:t>
            </a:r>
            <a:r>
              <a:rPr lang="el-GR" altLang="zh-CN" sz="2000" b="1" dirty="0">
                <a:latin typeface="微软雅黑" pitchFamily="34" charset="-122"/>
                <a:ea typeface="微软雅黑" pitchFamily="34" charset="-122"/>
              </a:rPr>
              <a:t>μ</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争用期</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379912" y="1878327"/>
            <a:ext cx="6234546" cy="913070"/>
          </a:xfrm>
          <a:prstGeom prst="rect">
            <a:avLst/>
          </a:prstGeom>
        </p:spPr>
        <p:style>
          <a:lnRef idx="1">
            <a:schemeClr val="accent5"/>
          </a:lnRef>
          <a:fillRef idx="2">
            <a:schemeClr val="accent5"/>
          </a:fillRef>
          <a:effectRef idx="1">
            <a:schemeClr val="accent5"/>
          </a:effectRef>
          <a:fontRef idx="minor">
            <a:schemeClr val="dk1"/>
          </a:fontRef>
        </p:style>
        <p:txBody>
          <a:bodyPr wrap="square" anchor="t">
            <a:spAutoFit/>
          </a:bodyPr>
          <a:lstStyle/>
          <a:p>
            <a:pPr eaLnBrk="0" hangingPunct="0">
              <a:lnSpc>
                <a:spcPts val="3200"/>
              </a:lnSpc>
              <a:buClr>
                <a:srgbClr val="0070C0"/>
              </a:buClr>
            </a:pPr>
            <a:r>
              <a:rPr lang="zh-CN" altLang="en-US" sz="2000" b="1" dirty="0">
                <a:latin typeface="微软雅黑" pitchFamily="34" charset="-122"/>
                <a:ea typeface="微软雅黑" pitchFamily="34" charset="-122"/>
              </a:rPr>
              <a:t>经过争用期这段时间还没有检测到碰撞，才能肯定这次发送不会发生碰撞。</a:t>
            </a:r>
          </a:p>
        </p:txBody>
      </p:sp>
    </p:spTree>
    <p:extLst>
      <p:ext uri="{BB962C8B-B14F-4D97-AF65-F5344CB8AC3E}">
        <p14:creationId xmlns:p14="http://schemas.microsoft.com/office/powerpoint/2010/main" val="980923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3375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采用</a:t>
            </a:r>
            <a:r>
              <a:rPr lang="zh-CN" altLang="en-US" sz="2000" b="1" dirty="0">
                <a:solidFill>
                  <a:srgbClr val="C00000"/>
                </a:solidFill>
                <a:latin typeface="微软雅黑" pitchFamily="34" charset="-122"/>
                <a:ea typeface="微软雅黑" pitchFamily="34" charset="-122"/>
              </a:rPr>
              <a:t>截断二进制指数退避 </a:t>
            </a:r>
            <a:r>
              <a:rPr lang="en-US" altLang="zh-CN" sz="2000" b="1" dirty="0">
                <a:latin typeface="微软雅黑" pitchFamily="34" charset="-122"/>
                <a:ea typeface="微软雅黑" pitchFamily="34" charset="-122"/>
              </a:rPr>
              <a:t>(truncated binary exponential </a:t>
            </a:r>
            <a:r>
              <a:rPr lang="en-US" altLang="zh-CN" sz="2000" b="1" dirty="0" err="1">
                <a:latin typeface="微软雅黑" pitchFamily="34" charset="-122"/>
                <a:ea typeface="微软雅黑" pitchFamily="34" charset="-122"/>
              </a:rPr>
              <a:t>backoff</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确定。</a:t>
            </a:r>
            <a:endParaRPr lang="en-US" altLang="zh-CN"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发生碰撞的站停止发送数据后，要</a:t>
            </a:r>
            <a:r>
              <a:rPr lang="zh-CN" altLang="en-US" sz="2000" b="1" dirty="0">
                <a:solidFill>
                  <a:srgbClr val="0000FF"/>
                </a:solidFill>
                <a:latin typeface="微软雅黑" pitchFamily="34" charset="-122"/>
                <a:ea typeface="微软雅黑" pitchFamily="34" charset="-122"/>
              </a:rPr>
              <a:t>退避</a:t>
            </a:r>
            <a:r>
              <a:rPr lang="zh-CN" altLang="en-US" sz="2000" b="1" dirty="0">
                <a:latin typeface="微软雅黑" pitchFamily="34" charset="-122"/>
                <a:ea typeface="微软雅黑" pitchFamily="34" charset="-122"/>
              </a:rPr>
              <a:t>一个随机时间后再发送数据。</a:t>
            </a:r>
          </a:p>
          <a:p>
            <a:pPr marL="715963" indent="-342900" eaLnBrk="0" hangingPunct="0">
              <a:lnSpc>
                <a:spcPts val="32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基本退避时间 </a:t>
            </a:r>
            <a:r>
              <a:rPr lang="en-US" altLang="zh-CN" b="1" dirty="0">
                <a:solidFill>
                  <a:srgbClr val="0000FF"/>
                </a:solidFill>
                <a:latin typeface="微软雅黑" pitchFamily="34" charset="-122"/>
                <a:ea typeface="微软雅黑" pitchFamily="34" charset="-122"/>
              </a:rPr>
              <a:t>= 2</a:t>
            </a:r>
            <a:r>
              <a:rPr lang="en-US" altLang="zh-CN" b="1" i="1" dirty="0">
                <a:solidFill>
                  <a:srgbClr val="0000FF"/>
                </a:solidFill>
                <a:latin typeface="微软雅黑" pitchFamily="34" charset="-122"/>
                <a:ea typeface="微软雅黑" pitchFamily="34" charset="-122"/>
                <a:sym typeface="Symbol" pitchFamily="18" charset="2"/>
              </a:rPr>
              <a:t> </a:t>
            </a:r>
            <a:endParaRPr lang="zh-CN" altLang="en-US"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a:pPr>
            <a:r>
              <a:rPr lang="zh-CN" altLang="en-US" b="1" dirty="0">
                <a:latin typeface="微软雅黑" pitchFamily="34" charset="-122"/>
                <a:ea typeface="微软雅黑" pitchFamily="34" charset="-122"/>
              </a:rPr>
              <a:t>从整数集合 </a:t>
            </a:r>
            <a:r>
              <a:rPr lang="en-US" altLang="zh-CN" b="1" dirty="0">
                <a:latin typeface="微软雅黑" pitchFamily="34" charset="-122"/>
                <a:ea typeface="微软雅黑" pitchFamily="34" charset="-122"/>
              </a:rPr>
              <a:t>[0, 1, … , (2</a:t>
            </a:r>
            <a:r>
              <a:rPr lang="en-US" altLang="zh-CN" b="1" i="1" baseline="30000" dirty="0">
                <a:latin typeface="微软雅黑" pitchFamily="34" charset="-122"/>
                <a:ea typeface="微软雅黑" pitchFamily="34" charset="-122"/>
              </a:rPr>
              <a:t>k </a:t>
            </a:r>
            <a:r>
              <a:rPr lang="en-US" altLang="zh-CN" b="1" dirty="0">
                <a:latin typeface="微软雅黑" pitchFamily="34" charset="-122"/>
                <a:ea typeface="微软雅黑" pitchFamily="34" charset="-122"/>
              </a:rPr>
              <a:t>- 1)] </a:t>
            </a:r>
            <a:r>
              <a:rPr lang="zh-CN" altLang="en-US" b="1" dirty="0">
                <a:latin typeface="微软雅黑" pitchFamily="34" charset="-122"/>
                <a:ea typeface="微软雅黑" pitchFamily="34" charset="-122"/>
              </a:rPr>
              <a:t>中</a:t>
            </a:r>
            <a:r>
              <a:rPr lang="zh-CN" altLang="en-US" b="1" dirty="0">
                <a:solidFill>
                  <a:srgbClr val="C00000"/>
                </a:solidFill>
                <a:latin typeface="微软雅黑" pitchFamily="34" charset="-122"/>
                <a:ea typeface="微软雅黑" pitchFamily="34" charset="-122"/>
              </a:rPr>
              <a:t>随机</a:t>
            </a:r>
            <a:r>
              <a:rPr lang="zh-CN" altLang="en-US" b="1" dirty="0">
                <a:latin typeface="微软雅黑" pitchFamily="34" charset="-122"/>
                <a:ea typeface="微软雅黑" pitchFamily="34" charset="-122"/>
              </a:rPr>
              <a:t>地取出一个数，记为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r</a:t>
            </a:r>
            <a:r>
              <a:rPr lang="zh-CN" altLang="en-US" b="1" dirty="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marL="373063" eaLnBrk="0" hangingPunct="0">
              <a:lnSpc>
                <a:spcPts val="3200"/>
              </a:lnSpc>
              <a:buClr>
                <a:srgbClr val="7030A0"/>
              </a:buClr>
            </a:pPr>
            <a:r>
              <a:rPr lang="zh-CN" altLang="en-US" b="1" dirty="0">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重传所需的时延 </a:t>
            </a:r>
            <a:r>
              <a:rPr lang="en-US" altLang="zh-CN"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 </a:t>
            </a:r>
            <a:r>
              <a:rPr lang="en-US" altLang="zh-CN" b="1" i="1" dirty="0">
                <a:solidFill>
                  <a:srgbClr val="C00000"/>
                </a:solidFill>
                <a:latin typeface="微软雅黑" pitchFamily="34" charset="-122"/>
                <a:ea typeface="微软雅黑" pitchFamily="34" charset="-122"/>
              </a:rPr>
              <a:t>r</a:t>
            </a:r>
            <a:r>
              <a:rPr lang="en-US" altLang="zh-CN" b="1" dirty="0">
                <a:solidFill>
                  <a:srgbClr val="C00000"/>
                </a:solidFill>
                <a:latin typeface="微软雅黑" pitchFamily="34" charset="-122"/>
                <a:ea typeface="微软雅黑" pitchFamily="34" charset="-122"/>
              </a:rPr>
              <a:t> </a:t>
            </a:r>
            <a:r>
              <a:rPr lang="en-US" altLang="zh-CN" sz="1600" b="1" dirty="0">
                <a:solidFill>
                  <a:srgbClr val="C00000"/>
                </a:solidFill>
                <a:latin typeface="微软雅黑" pitchFamily="34" charset="-122"/>
                <a:ea typeface="微软雅黑" pitchFamily="34" charset="-122"/>
              </a:rPr>
              <a:t>ⅹ</a:t>
            </a:r>
            <a:r>
              <a:rPr lang="en-US" altLang="zh-CN"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基本退避时间。</a:t>
            </a:r>
          </a:p>
          <a:p>
            <a:pPr marL="715963" indent="-342900" eaLnBrk="0" hangingPunct="0">
              <a:lnSpc>
                <a:spcPts val="3200"/>
              </a:lnSpc>
              <a:buClr>
                <a:srgbClr val="7030A0"/>
              </a:buClr>
              <a:buFont typeface="+mj-lt"/>
              <a:buAutoNum type="arabicPeriod" startAt="3"/>
            </a:pPr>
            <a:r>
              <a:rPr lang="zh-CN" altLang="en-US" b="1" dirty="0">
                <a:latin typeface="微软雅黑" pitchFamily="34" charset="-122"/>
                <a:ea typeface="微软雅黑" pitchFamily="34" charset="-122"/>
              </a:rPr>
              <a:t>参数 </a:t>
            </a:r>
            <a:r>
              <a:rPr lang="en-US" altLang="zh-CN" b="1" i="1" dirty="0">
                <a:solidFill>
                  <a:srgbClr val="0000FF"/>
                </a:solidFill>
                <a:latin typeface="微软雅黑" pitchFamily="34" charset="-122"/>
                <a:ea typeface="微软雅黑" pitchFamily="34" charset="-122"/>
              </a:rPr>
              <a:t>k </a:t>
            </a:r>
            <a:r>
              <a:rPr lang="en-US" altLang="zh-CN" b="1" dirty="0">
                <a:solidFill>
                  <a:srgbClr val="0000FF"/>
                </a:solidFill>
                <a:latin typeface="微软雅黑" pitchFamily="34" charset="-122"/>
                <a:ea typeface="微软雅黑" pitchFamily="34" charset="-122"/>
              </a:rPr>
              <a:t>= Min[</a:t>
            </a:r>
            <a:r>
              <a:rPr lang="zh-CN" altLang="en-US" b="1" dirty="0">
                <a:solidFill>
                  <a:srgbClr val="0000FF"/>
                </a:solidFill>
                <a:latin typeface="微软雅黑" pitchFamily="34" charset="-122"/>
                <a:ea typeface="微软雅黑" pitchFamily="34" charset="-122"/>
              </a:rPr>
              <a:t>重传次数</a:t>
            </a:r>
            <a:r>
              <a:rPr lang="en-US" altLang="zh-CN" b="1" dirty="0">
                <a:solidFill>
                  <a:srgbClr val="0000FF"/>
                </a:solidFill>
                <a:latin typeface="微软雅黑" pitchFamily="34" charset="-122"/>
                <a:ea typeface="微软雅黑" pitchFamily="34" charset="-122"/>
              </a:rPr>
              <a:t>, 10]</a:t>
            </a:r>
          </a:p>
          <a:p>
            <a:pPr marL="715963" indent="-342900" eaLnBrk="0" hangingPunct="0">
              <a:lnSpc>
                <a:spcPts val="3200"/>
              </a:lnSpc>
              <a:buClr>
                <a:srgbClr val="7030A0"/>
              </a:buClr>
              <a:buFont typeface="+mj-lt"/>
              <a:buAutoNum type="arabicPeriod" startAt="4"/>
            </a:pPr>
            <a:r>
              <a:rPr lang="zh-CN" altLang="en-US" b="1" dirty="0">
                <a:latin typeface="微软雅黑" pitchFamily="34" charset="-122"/>
                <a:ea typeface="微软雅黑" pitchFamily="34" charset="-122"/>
              </a:rPr>
              <a:t>当重传达 </a:t>
            </a:r>
            <a:r>
              <a:rPr lang="en-US" altLang="zh-CN" b="1" dirty="0">
                <a:solidFill>
                  <a:srgbClr val="0000FF"/>
                </a:solidFill>
                <a:latin typeface="微软雅黑" pitchFamily="34" charset="-122"/>
                <a:ea typeface="微软雅黑" pitchFamily="34" charset="-122"/>
              </a:rPr>
              <a:t>16</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次仍不能成功时即丢弃该帧，并向高层报告。 </a:t>
            </a: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碰撞后重传的时机</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699340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4219"/>
            <a:ext cx="8129015"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次冲突重传时：</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k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次冲突重传时：</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en-US" altLang="zh-CN" sz="2000" b="1" i="1" dirty="0">
                <a:latin typeface="微软雅黑" pitchFamily="34" charset="-122"/>
                <a:ea typeface="微软雅黑" pitchFamily="34" charset="-122"/>
              </a:rPr>
              <a:t>    k </a:t>
            </a:r>
            <a:r>
              <a:rPr lang="en-US" altLang="zh-CN" sz="2000" b="1" dirty="0">
                <a:latin typeface="微软雅黑" pitchFamily="34" charset="-122"/>
                <a:ea typeface="微软雅黑" pitchFamily="34" charset="-122"/>
              </a:rPr>
              <a:t>= 2</a:t>
            </a:r>
            <a:r>
              <a:rPr lang="zh-CN" altLang="en-US"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2</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3}</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3 </a:t>
            </a:r>
            <a:r>
              <a:rPr lang="zh-CN" altLang="en-US" sz="2000" b="1" dirty="0">
                <a:latin typeface="微软雅黑" pitchFamily="34" charset="-122"/>
                <a:ea typeface="微软雅黑" pitchFamily="34" charset="-122"/>
              </a:rPr>
              <a:t>次冲突重传时：</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en-US" altLang="zh-CN" sz="2000" b="1" i="1" dirty="0">
                <a:latin typeface="微软雅黑" pitchFamily="34" charset="-122"/>
                <a:ea typeface="微软雅黑" pitchFamily="34" charset="-122"/>
              </a:rPr>
              <a:t>    k </a:t>
            </a:r>
            <a:r>
              <a:rPr lang="en-US" altLang="zh-CN" sz="2000" b="1" dirty="0">
                <a:latin typeface="微软雅黑" pitchFamily="34" charset="-122"/>
                <a:ea typeface="微软雅黑" pitchFamily="34" charset="-122"/>
              </a:rPr>
              <a:t>= 3</a:t>
            </a:r>
            <a:r>
              <a:rPr lang="zh-CN" altLang="en-US"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2</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3</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4</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5</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6</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7}</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举例</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764598" y="3380822"/>
            <a:ext cx="7366000"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若连续多次发生冲突，表明可能有较多的站参与争用信道。</a:t>
            </a:r>
            <a:endParaRPr lang="en-US" altLang="zh-CN" b="1" dirty="0">
              <a:latin typeface="微软雅黑" panose="020B0503020204020204" pitchFamily="34" charset="-122"/>
              <a:ea typeface="微软雅黑" panose="020B0503020204020204" pitchFamily="34" charset="-122"/>
            </a:endParaRPr>
          </a:p>
          <a:p>
            <a:pPr>
              <a:lnSpc>
                <a:spcPts val="2600"/>
              </a:lnSpc>
            </a:pPr>
            <a:r>
              <a:rPr lang="zh-CN" altLang="en-US" b="1" dirty="0">
                <a:latin typeface="微软雅黑" panose="020B0503020204020204" pitchFamily="34" charset="-122"/>
                <a:ea typeface="微软雅黑" panose="020B0503020204020204" pitchFamily="34" charset="-122"/>
              </a:rPr>
              <a:t>上述退避算法可使重传需要推迟的平均时间随重传次数而增大（称为</a:t>
            </a:r>
            <a:r>
              <a:rPr lang="zh-CN" altLang="en-US" b="1" dirty="0">
                <a:solidFill>
                  <a:srgbClr val="0000FF"/>
                </a:solidFill>
                <a:latin typeface="微软雅黑" panose="020B0503020204020204" pitchFamily="34" charset="-122"/>
                <a:ea typeface="微软雅黑" panose="020B0503020204020204" pitchFamily="34" charset="-122"/>
              </a:rPr>
              <a:t>动态退避</a:t>
            </a:r>
            <a:r>
              <a:rPr lang="zh-CN" altLang="en-US" b="1" dirty="0">
                <a:latin typeface="微软雅黑" panose="020B0503020204020204" pitchFamily="34" charset="-122"/>
                <a:ea typeface="微软雅黑" panose="020B0503020204020204" pitchFamily="34" charset="-122"/>
              </a:rPr>
              <a:t>），因而减小发生碰撞的概率，有利于整个系统的稳定。</a:t>
            </a:r>
          </a:p>
        </p:txBody>
      </p:sp>
    </p:spTree>
    <p:extLst>
      <p:ext uri="{BB962C8B-B14F-4D97-AF65-F5344CB8AC3E}">
        <p14:creationId xmlns:p14="http://schemas.microsoft.com/office/powerpoint/2010/main" val="2881066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争用期的长度 </a:t>
            </a:r>
            <a:r>
              <a:rPr lang="en-US" altLang="zh-CN" sz="2000" b="1" dirty="0">
                <a:solidFill>
                  <a:srgbClr val="C00000"/>
                </a:solidFill>
                <a:latin typeface="微软雅黑" pitchFamily="34" charset="-122"/>
                <a:ea typeface="微软雅黑" pitchFamily="34" charset="-122"/>
              </a:rPr>
              <a:t>= 51.2</a:t>
            </a:r>
            <a:r>
              <a:rPr lang="en-US" altLang="zh-CN" sz="2000" b="1" dirty="0">
                <a:solidFill>
                  <a:srgbClr val="C00000"/>
                </a:solidFill>
                <a:latin typeface="微软雅黑" pitchFamily="34" charset="-122"/>
                <a:ea typeface="微软雅黑" pitchFamily="34" charset="-122"/>
                <a:sym typeface="Symbol" pitchFamily="18" charset="2"/>
              </a:rPr>
              <a:t> </a:t>
            </a:r>
            <a:r>
              <a:rPr lang="en-US" altLang="zh-CN" sz="2000" b="1" dirty="0">
                <a:solidFill>
                  <a:srgbClr val="C00000"/>
                </a:solidFill>
                <a:latin typeface="微软雅黑" pitchFamily="34" charset="-122"/>
                <a:ea typeface="微软雅黑" pitchFamily="34" charset="-122"/>
              </a:rPr>
              <a:t>s</a:t>
            </a:r>
            <a:r>
              <a:rPr lang="zh-CN" altLang="en-US" sz="2000" b="1" dirty="0">
                <a:solidFill>
                  <a:srgbClr val="C00000"/>
                </a:solidFill>
                <a:latin typeface="微软雅黑" pitchFamily="34" charset="-122"/>
                <a:ea typeface="微软雅黑" pitchFamily="34" charset="-122"/>
              </a:rPr>
              <a:t>。</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
        <p:nvSpPr>
          <p:cNvPr id="9" name="AutoShape 5"/>
          <p:cNvSpPr>
            <a:spLocks noChangeArrowheads="1"/>
          </p:cNvSpPr>
          <p:nvPr/>
        </p:nvSpPr>
        <p:spPr bwMode="auto">
          <a:xfrm>
            <a:off x="502921" y="6227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599614"/>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 Mbit/s </a:t>
            </a:r>
            <a:r>
              <a:rPr lang="zh-CN" altLang="en-US" sz="2000" b="1" dirty="0">
                <a:solidFill>
                  <a:schemeClr val="bg1"/>
                </a:solidFill>
                <a:latin typeface="微软雅黑" pitchFamily="34" charset="-122"/>
                <a:ea typeface="微软雅黑" pitchFamily="34" charset="-122"/>
              </a:rPr>
              <a:t>以太网</a:t>
            </a:r>
            <a:r>
              <a:rPr lang="zh-CN" altLang="en-US" sz="2000" b="1" dirty="0">
                <a:solidFill>
                  <a:srgbClr val="FFFF00"/>
                </a:solidFill>
                <a:latin typeface="微软雅黑" pitchFamily="34" charset="-122"/>
                <a:ea typeface="微软雅黑" pitchFamily="34" charset="-122"/>
              </a:rPr>
              <a:t>争用期</a:t>
            </a:r>
            <a:r>
              <a:rPr lang="zh-CN" altLang="en-US" sz="2000" b="1" dirty="0">
                <a:solidFill>
                  <a:schemeClr val="bg1"/>
                </a:solidFill>
                <a:latin typeface="微软雅黑" pitchFamily="34" charset="-122"/>
                <a:ea typeface="微软雅黑" pitchFamily="34" charset="-122"/>
              </a:rPr>
              <a:t>的长度</a:t>
            </a:r>
            <a:endParaRPr lang="fr-FR" altLang="zh-CN" sz="2000" b="1" dirty="0">
              <a:solidFill>
                <a:schemeClr val="bg1"/>
              </a:solidFill>
              <a:latin typeface="微软雅黑" pitchFamily="34" charset="-122"/>
              <a:ea typeface="微软雅黑" pitchFamily="34" charset="-122"/>
            </a:endParaRPr>
          </a:p>
        </p:txBody>
      </p:sp>
      <p:sp>
        <p:nvSpPr>
          <p:cNvPr id="11" name="对角圆角矩形 10"/>
          <p:cNvSpPr/>
          <p:nvPr/>
        </p:nvSpPr>
        <p:spPr>
          <a:xfrm>
            <a:off x="770776" y="1943146"/>
            <a:ext cx="7754384" cy="22141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4208" y="2033039"/>
            <a:ext cx="7429356" cy="2015936"/>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这意味着：</a:t>
            </a:r>
          </a:p>
          <a:p>
            <a:pPr marL="342900" indent="-34290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以太网在发送数据时，若前 </a:t>
            </a:r>
            <a:r>
              <a:rPr lang="en-US" altLang="zh-CN" sz="2000" b="1" dirty="0">
                <a:solidFill>
                  <a:schemeClr val="bg1"/>
                </a:solidFill>
                <a:latin typeface="微软雅黑" pitchFamily="34" charset="-122"/>
                <a:ea typeface="微软雅黑" pitchFamily="34" charset="-122"/>
              </a:rPr>
              <a:t>64 </a:t>
            </a:r>
            <a:r>
              <a:rPr lang="zh-CN" altLang="en-US" sz="2000" b="1" dirty="0">
                <a:solidFill>
                  <a:schemeClr val="bg1"/>
                </a:solidFill>
                <a:latin typeface="微软雅黑" pitchFamily="34" charset="-122"/>
                <a:ea typeface="微软雅黑" pitchFamily="34" charset="-122"/>
              </a:rPr>
              <a:t>字节没有发生冲突，则后续的数据就</a:t>
            </a:r>
            <a:r>
              <a:rPr lang="zh-CN" altLang="en-US" sz="2000" b="1" dirty="0">
                <a:solidFill>
                  <a:srgbClr val="FFFF00"/>
                </a:solidFill>
                <a:latin typeface="微软雅黑" pitchFamily="34" charset="-122"/>
                <a:ea typeface="微软雅黑" pitchFamily="34" charset="-122"/>
              </a:rPr>
              <a:t>不会</a:t>
            </a:r>
            <a:r>
              <a:rPr lang="zh-CN" altLang="en-US" sz="2000" b="1" dirty="0">
                <a:solidFill>
                  <a:schemeClr val="bg1"/>
                </a:solidFill>
                <a:latin typeface="微软雅黑" pitchFamily="34" charset="-122"/>
                <a:ea typeface="微软雅黑" pitchFamily="34" charset="-122"/>
              </a:rPr>
              <a:t>发生冲突。</a:t>
            </a:r>
            <a:endParaRPr lang="en-US" altLang="zh-CN" sz="2000" b="1" dirty="0">
              <a:solidFill>
                <a:schemeClr val="bg1"/>
              </a:solidFill>
              <a:latin typeface="微软雅黑" pitchFamily="34" charset="-122"/>
              <a:ea typeface="微软雅黑" pitchFamily="34" charset="-122"/>
            </a:endParaRPr>
          </a:p>
          <a:p>
            <a:pPr marL="342900" indent="-34290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以太网规定了</a:t>
            </a:r>
            <a:r>
              <a:rPr lang="zh-CN" altLang="en-US" sz="2000" b="1" dirty="0">
                <a:solidFill>
                  <a:srgbClr val="FFFF00"/>
                </a:solidFill>
                <a:latin typeface="微软雅黑" pitchFamily="34" charset="-122"/>
                <a:ea typeface="微软雅黑" pitchFamily="34" charset="-122"/>
              </a:rPr>
              <a:t>最短有效帧长为 </a:t>
            </a:r>
            <a:r>
              <a:rPr lang="en-US" altLang="zh-CN" sz="2000" b="1" dirty="0">
                <a:solidFill>
                  <a:srgbClr val="FFFF00"/>
                </a:solidFill>
                <a:latin typeface="微软雅黑" pitchFamily="34" charset="-122"/>
                <a:ea typeface="微软雅黑" pitchFamily="34" charset="-122"/>
              </a:rPr>
              <a:t>64 </a:t>
            </a:r>
            <a:r>
              <a:rPr lang="zh-CN" altLang="en-US" sz="2000" b="1" dirty="0">
                <a:solidFill>
                  <a:srgbClr val="FFFF00"/>
                </a:solidFill>
                <a:latin typeface="微软雅黑" pitchFamily="34" charset="-122"/>
                <a:ea typeface="微软雅黑" pitchFamily="34" charset="-122"/>
              </a:rPr>
              <a:t>字节。</a:t>
            </a:r>
            <a:r>
              <a:rPr lang="zh-CN" altLang="en-US" sz="2000" b="1" dirty="0">
                <a:solidFill>
                  <a:schemeClr val="bg1"/>
                </a:solidFill>
                <a:latin typeface="微软雅黑" pitchFamily="34" charset="-122"/>
                <a:ea typeface="微软雅黑" pitchFamily="34" charset="-122"/>
              </a:rPr>
              <a:t>凡长度小于 </a:t>
            </a:r>
            <a:r>
              <a:rPr lang="en-US" altLang="zh-CN" sz="2000" b="1" dirty="0">
                <a:solidFill>
                  <a:schemeClr val="bg1"/>
                </a:solidFill>
                <a:latin typeface="微软雅黑" pitchFamily="34" charset="-122"/>
                <a:ea typeface="微软雅黑" pitchFamily="34" charset="-122"/>
              </a:rPr>
              <a:t>64 </a:t>
            </a:r>
            <a:r>
              <a:rPr lang="zh-CN" altLang="en-US" sz="2000" b="1" dirty="0">
                <a:solidFill>
                  <a:schemeClr val="bg1"/>
                </a:solidFill>
                <a:latin typeface="微软雅黑" pitchFamily="34" charset="-122"/>
                <a:ea typeface="微软雅黑" pitchFamily="34" charset="-122"/>
              </a:rPr>
              <a:t>字节的帧都是由于冲突而异常中止的无效帧，应当立即将其丢弃。</a:t>
            </a:r>
          </a:p>
        </p:txBody>
      </p:sp>
    </p:spTree>
    <p:extLst>
      <p:ext uri="{BB962C8B-B14F-4D97-AF65-F5344CB8AC3E}">
        <p14:creationId xmlns:p14="http://schemas.microsoft.com/office/powerpoint/2010/main" val="5622565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777104" y="1940119"/>
            <a:ext cx="7714890" cy="11370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AutoShape 5"/>
          <p:cNvSpPr>
            <a:spLocks noChangeArrowheads="1"/>
          </p:cNvSpPr>
          <p:nvPr/>
        </p:nvSpPr>
        <p:spPr bwMode="auto">
          <a:xfrm>
            <a:off x="502921" y="6207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064096" y="59767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以太网的</a:t>
            </a:r>
            <a:r>
              <a:rPr lang="zh-CN" altLang="en-US" sz="2000" b="1" dirty="0">
                <a:solidFill>
                  <a:srgbClr val="FFFF00"/>
                </a:solidFill>
                <a:latin typeface="微软雅黑" pitchFamily="34" charset="-122"/>
                <a:ea typeface="微软雅黑" pitchFamily="34" charset="-122"/>
              </a:rPr>
              <a:t>最大端到端</a:t>
            </a:r>
            <a:r>
              <a:rPr lang="zh-CN" altLang="en-US" sz="2000" b="1" dirty="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925392" y="2057761"/>
            <a:ext cx="7566602" cy="861774"/>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以太网最大端到端单程时延</a:t>
            </a:r>
            <a:r>
              <a:rPr lang="zh-CN" altLang="en-US" sz="2000" b="1" dirty="0">
                <a:solidFill>
                  <a:srgbClr val="FFFF00"/>
                </a:solidFill>
                <a:latin typeface="微软雅黑" pitchFamily="34" charset="-122"/>
                <a:ea typeface="微软雅黑" pitchFamily="34" charset="-122"/>
              </a:rPr>
              <a:t>必须小于</a:t>
            </a:r>
            <a:r>
              <a:rPr lang="zh-CN" altLang="en-US" sz="2000" b="1" dirty="0">
                <a:solidFill>
                  <a:schemeClr val="bg1"/>
                </a:solidFill>
                <a:latin typeface="微软雅黑" pitchFamily="34" charset="-122"/>
                <a:ea typeface="微软雅黑" pitchFamily="34" charset="-122"/>
              </a:rPr>
              <a:t>争用期的一半 </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即 </a:t>
            </a:r>
            <a:r>
              <a:rPr lang="en-US" altLang="zh-CN" sz="2000" b="1" dirty="0">
                <a:solidFill>
                  <a:schemeClr val="bg1"/>
                </a:solidFill>
                <a:latin typeface="微软雅黑" pitchFamily="34" charset="-122"/>
                <a:ea typeface="微软雅黑" pitchFamily="34" charset="-122"/>
              </a:rPr>
              <a:t>25.6 </a:t>
            </a:r>
            <a:r>
              <a:rPr lang="en-US" altLang="zh-CN" sz="2000" b="1" dirty="0" err="1">
                <a:solidFill>
                  <a:schemeClr val="bg1"/>
                </a:solidFill>
                <a:latin typeface="微软雅黑" pitchFamily="34" charset="-122"/>
                <a:ea typeface="微软雅黑" pitchFamily="34" charset="-122"/>
              </a:rPr>
              <a:t>μs</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，相当于以太网的</a:t>
            </a:r>
            <a:r>
              <a:rPr lang="zh-CN" altLang="en-US" sz="2000" b="1" dirty="0">
                <a:solidFill>
                  <a:srgbClr val="FFFF00"/>
                </a:solidFill>
                <a:latin typeface="微软雅黑" pitchFamily="34" charset="-122"/>
                <a:ea typeface="微软雅黑" pitchFamily="34" charset="-122"/>
              </a:rPr>
              <a:t>最大</a:t>
            </a:r>
            <a:r>
              <a:rPr lang="zh-CN" altLang="en-US" sz="2000" b="1" dirty="0">
                <a:solidFill>
                  <a:schemeClr val="bg1"/>
                </a:solidFill>
                <a:latin typeface="微软雅黑" pitchFamily="34" charset="-122"/>
                <a:ea typeface="微软雅黑" pitchFamily="34" charset="-122"/>
              </a:rPr>
              <a:t>端到端长度约为 </a:t>
            </a:r>
            <a:r>
              <a:rPr lang="en-US" altLang="zh-CN" sz="2000" b="1" dirty="0">
                <a:solidFill>
                  <a:srgbClr val="FFFF00"/>
                </a:solidFill>
                <a:latin typeface="微软雅黑" pitchFamily="34" charset="-122"/>
                <a:ea typeface="微软雅黑" pitchFamily="34" charset="-122"/>
              </a:rPr>
              <a:t>5 km</a:t>
            </a:r>
            <a:r>
              <a:rPr lang="zh-CN" altLang="en-US" sz="2000" b="1" dirty="0">
                <a:solidFill>
                  <a:schemeClr val="bg1"/>
                </a:solidFill>
                <a:latin typeface="微软雅黑" pitchFamily="34" charset="-122"/>
                <a:ea typeface="微软雅黑" pitchFamily="34" charset="-122"/>
              </a:rPr>
              <a:t>。</a:t>
            </a:r>
          </a:p>
        </p:txBody>
      </p:sp>
      <p:sp>
        <p:nvSpPr>
          <p:cNvPr id="6"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争用期的长度 </a:t>
            </a:r>
            <a:r>
              <a:rPr lang="en-US" altLang="zh-CN" sz="2000" b="1" dirty="0">
                <a:solidFill>
                  <a:srgbClr val="C00000"/>
                </a:solidFill>
                <a:latin typeface="微软雅黑" pitchFamily="34" charset="-122"/>
                <a:ea typeface="微软雅黑" pitchFamily="34" charset="-122"/>
              </a:rPr>
              <a:t>= 51.2</a:t>
            </a:r>
            <a:r>
              <a:rPr lang="en-US" altLang="zh-CN" sz="2000" b="1" dirty="0">
                <a:solidFill>
                  <a:srgbClr val="C00000"/>
                </a:solidFill>
                <a:latin typeface="微软雅黑" pitchFamily="34" charset="-122"/>
                <a:ea typeface="微软雅黑" pitchFamily="34" charset="-122"/>
                <a:sym typeface="Symbol" pitchFamily="18" charset="2"/>
              </a:rPr>
              <a:t> </a:t>
            </a:r>
            <a:r>
              <a:rPr lang="en-US" altLang="zh-CN" sz="2000" b="1" dirty="0">
                <a:solidFill>
                  <a:srgbClr val="C00000"/>
                </a:solidFill>
                <a:latin typeface="微软雅黑" pitchFamily="34" charset="-122"/>
                <a:ea typeface="微软雅黑" pitchFamily="34" charset="-122"/>
              </a:rPr>
              <a:t>s</a:t>
            </a:r>
            <a:r>
              <a:rPr lang="zh-CN" altLang="en-US" sz="2000" b="1" dirty="0">
                <a:solidFill>
                  <a:srgbClr val="C00000"/>
                </a:solidFill>
                <a:latin typeface="微软雅黑" pitchFamily="34" charset="-122"/>
                <a:ea typeface="微软雅黑" pitchFamily="34" charset="-122"/>
              </a:rPr>
              <a:t>。</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Tree>
    <p:extLst>
      <p:ext uri="{BB962C8B-B14F-4D97-AF65-F5344CB8AC3E}">
        <p14:creationId xmlns:p14="http://schemas.microsoft.com/office/powerpoint/2010/main" val="14580716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7" y="59979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强化碰撞：人为干扰信号</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64859"/>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1" name="组合 10"/>
          <p:cNvGrpSpPr/>
          <p:nvPr/>
        </p:nvGrpSpPr>
        <p:grpSpPr>
          <a:xfrm>
            <a:off x="1055008" y="3407767"/>
            <a:ext cx="6978535" cy="1154151"/>
            <a:chOff x="502922" y="3477683"/>
            <a:chExt cx="6978535" cy="1154151"/>
          </a:xfrm>
        </p:grpSpPr>
        <p:sp>
          <p:nvSpPr>
            <p:cNvPr id="12" name="对角圆角矩形 11"/>
            <p:cNvSpPr/>
            <p:nvPr/>
          </p:nvSpPr>
          <p:spPr>
            <a:xfrm>
              <a:off x="502922" y="3477683"/>
              <a:ext cx="6978535" cy="11541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49856" y="3559595"/>
              <a:ext cx="6591455"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b="1" dirty="0">
                  <a:solidFill>
                    <a:schemeClr val="bg1"/>
                  </a:solidFill>
                  <a:latin typeface="微软雅黑" pitchFamily="34" charset="-122"/>
                  <a:ea typeface="微软雅黑" pitchFamily="34" charset="-122"/>
                </a:rPr>
                <a:t>发送站检测到冲突后，立即停止发送数据帧，接着就发送 </a:t>
              </a:r>
              <a:r>
                <a:rPr lang="en-US" altLang="zh-CN" b="1" dirty="0">
                  <a:solidFill>
                    <a:schemeClr val="bg1"/>
                  </a:solidFill>
                  <a:latin typeface="微软雅黑" pitchFamily="34" charset="-122"/>
                  <a:ea typeface="微软雅黑" pitchFamily="34" charset="-122"/>
                </a:rPr>
                <a:t>32 </a:t>
              </a:r>
              <a:r>
                <a:rPr lang="zh-CN" altLang="en-US" b="1" dirty="0">
                  <a:solidFill>
                    <a:schemeClr val="bg1"/>
                  </a:solidFill>
                  <a:latin typeface="微软雅黑" pitchFamily="34" charset="-122"/>
                  <a:ea typeface="微软雅黑" pitchFamily="34" charset="-122"/>
                </a:rPr>
                <a:t>或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比特的</a:t>
              </a:r>
              <a:r>
                <a:rPr lang="zh-CN" altLang="en-US" b="1" dirty="0">
                  <a:solidFill>
                    <a:srgbClr val="FFFF00"/>
                  </a:solidFill>
                  <a:latin typeface="微软雅黑" pitchFamily="34" charset="-122"/>
                  <a:ea typeface="微软雅黑" pitchFamily="34" charset="-122"/>
                </a:rPr>
                <a:t>人为干扰信号</a:t>
              </a:r>
              <a:r>
                <a:rPr lang="zh-CN" altLang="en-US" b="1" dirty="0">
                  <a:solidFill>
                    <a:srgbClr val="FF9900"/>
                  </a:solidFill>
                  <a:latin typeface="微软雅黑" pitchFamily="34" charset="-122"/>
                  <a:ea typeface="微软雅黑" pitchFamily="34" charset="-122"/>
                </a:rPr>
                <a:t> </a:t>
              </a:r>
              <a:r>
                <a:rPr lang="en-US" altLang="zh-CN" b="1" dirty="0">
                  <a:solidFill>
                    <a:schemeClr val="bg1"/>
                  </a:solidFill>
                  <a:latin typeface="微软雅黑" pitchFamily="34" charset="-122"/>
                  <a:ea typeface="微软雅黑" pitchFamily="34" charset="-122"/>
                </a:rPr>
                <a:t>(jamming signal) </a:t>
              </a:r>
              <a:r>
                <a:rPr lang="zh-CN" altLang="en-US" b="1" dirty="0">
                  <a:solidFill>
                    <a:schemeClr val="bg1"/>
                  </a:solidFill>
                  <a:latin typeface="微软雅黑" pitchFamily="34" charset="-122"/>
                  <a:ea typeface="微软雅黑" pitchFamily="34" charset="-122"/>
                </a:rPr>
                <a:t>。</a:t>
              </a:r>
              <a:endParaRPr lang="en-US" altLang="zh-CN" b="1" dirty="0">
                <a:solidFill>
                  <a:schemeClr val="bg1"/>
                </a:solidFill>
                <a:latin typeface="微软雅黑" pitchFamily="34" charset="-122"/>
                <a:ea typeface="微软雅黑" pitchFamily="34" charset="-122"/>
              </a:endParaRPr>
            </a:p>
            <a:p>
              <a:pPr marL="285750" indent="-285750">
                <a:lnSpc>
                  <a:spcPts val="2400"/>
                </a:lnSpc>
                <a:buFont typeface="Wingdings" panose="05000000000000000000" pitchFamily="2" charset="2"/>
                <a:buChar char="l"/>
              </a:pPr>
              <a:r>
                <a:rPr lang="zh-CN" altLang="en-US" b="1" dirty="0">
                  <a:solidFill>
                    <a:schemeClr val="bg1"/>
                  </a:solidFill>
                  <a:latin typeface="微软雅黑" pitchFamily="34" charset="-122"/>
                  <a:ea typeface="微软雅黑" pitchFamily="34" charset="-122"/>
                </a:rPr>
                <a:t>以太网还规定了帧间最小间隔为 </a:t>
              </a:r>
              <a:r>
                <a:rPr lang="en-US" altLang="zh-CN" b="1" dirty="0">
                  <a:solidFill>
                    <a:schemeClr val="bg1"/>
                  </a:solidFill>
                  <a:latin typeface="微软雅黑" pitchFamily="34" charset="-122"/>
                  <a:ea typeface="微软雅黑" pitchFamily="34" charset="-122"/>
                </a:rPr>
                <a:t>9.6 </a:t>
              </a:r>
              <a:r>
                <a:rPr lang="el-GR" altLang="zh-CN" b="1" dirty="0">
                  <a:solidFill>
                    <a:schemeClr val="bg1"/>
                  </a:solidFill>
                  <a:latin typeface="微软雅黑" pitchFamily="34" charset="-122"/>
                  <a:ea typeface="微软雅黑" pitchFamily="34" charset="-122"/>
                </a:rPr>
                <a:t>μ</a:t>
              </a:r>
              <a:r>
                <a:rPr lang="en-US" altLang="zh-CN" b="1" dirty="0">
                  <a:solidFill>
                    <a:schemeClr val="bg1"/>
                  </a:solidFill>
                  <a:latin typeface="微软雅黑" pitchFamily="34" charset="-122"/>
                  <a:ea typeface="微软雅黑" pitchFamily="34" charset="-122"/>
                </a:rPr>
                <a:t>s</a:t>
              </a:r>
              <a:r>
                <a:rPr lang="zh-CN" altLang="en-US" b="1" dirty="0">
                  <a:solidFill>
                    <a:schemeClr val="bg1"/>
                  </a:solidFill>
                  <a:latin typeface="微软雅黑" pitchFamily="34" charset="-122"/>
                  <a:ea typeface="微软雅黑" pitchFamily="34" charset="-122"/>
                </a:rPr>
                <a:t>。</a:t>
              </a:r>
            </a:p>
          </p:txBody>
        </p:sp>
      </p:grpSp>
      <p:grpSp>
        <p:nvGrpSpPr>
          <p:cNvPr id="14" name="Group 5"/>
          <p:cNvGrpSpPr>
            <a:grpSpLocks/>
          </p:cNvGrpSpPr>
          <p:nvPr/>
        </p:nvGrpSpPr>
        <p:grpSpPr bwMode="auto">
          <a:xfrm>
            <a:off x="2894807" y="1518593"/>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itchFamily="34" charset="-122"/>
                  <a:ea typeface="微软雅黑" pitchFamily="34" charset="-122"/>
                </a:rPr>
                <a:t>数据帧</a:t>
              </a:r>
            </a:p>
          </p:txBody>
        </p:sp>
      </p:grpSp>
      <p:grpSp>
        <p:nvGrpSpPr>
          <p:cNvPr id="17" name="Group 8"/>
          <p:cNvGrpSpPr>
            <a:grpSpLocks/>
          </p:cNvGrpSpPr>
          <p:nvPr/>
        </p:nvGrpSpPr>
        <p:grpSpPr bwMode="auto">
          <a:xfrm>
            <a:off x="2500010" y="2315529"/>
            <a:ext cx="3695471" cy="873026"/>
            <a:chOff x="537" y="2606"/>
            <a:chExt cx="4259" cy="1090"/>
          </a:xfrm>
        </p:grpSpPr>
        <p:grpSp>
          <p:nvGrpSpPr>
            <p:cNvPr id="18" name="Group 9"/>
            <p:cNvGrpSpPr>
              <a:grpSpLocks/>
            </p:cNvGrpSpPr>
            <p:nvPr/>
          </p:nvGrpSpPr>
          <p:grpSpPr bwMode="auto">
            <a:xfrm>
              <a:off x="992" y="2627"/>
              <a:ext cx="3804" cy="1061"/>
              <a:chOff x="992" y="2627"/>
              <a:chExt cx="3804" cy="1061"/>
            </a:xfrm>
          </p:grpSpPr>
          <p:grpSp>
            <p:nvGrpSpPr>
              <p:cNvPr id="26" name="Group 10"/>
              <p:cNvGrpSpPr>
                <a:grpSpLocks/>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9" name="AutoShape 12"/>
                <p:cNvSpPr>
                  <a:spLocks noChangeArrowheads="1"/>
                </p:cNvSpPr>
                <p:nvPr/>
              </p:nvSpPr>
              <p:spPr bwMode="auto">
                <a:xfrm rot="601221">
                  <a:off x="1981" y="2954"/>
                  <a:ext cx="2034" cy="426"/>
                </a:xfrm>
                <a:prstGeom prst="rightArrow">
                  <a:avLst>
                    <a:gd name="adj1" fmla="val 49370"/>
                    <a:gd name="adj2" fmla="val 119013"/>
                  </a:avLst>
                </a:prstGeom>
                <a:solidFill>
                  <a:srgbClr val="00FFFF"/>
                </a:solidFill>
                <a:ln w="12700" cmpd="dbl">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27" name="Text Box 13"/>
              <p:cNvSpPr txBox="1">
                <a:spLocks noChangeArrowheads="1"/>
              </p:cNvSpPr>
              <p:nvPr/>
            </p:nvSpPr>
            <p:spPr bwMode="auto">
              <a:xfrm rot="595815">
                <a:off x="1982" y="2993"/>
                <a:ext cx="182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50" b="1" dirty="0">
                    <a:solidFill>
                      <a:srgbClr val="0000CC"/>
                    </a:solidFill>
                    <a:latin typeface="微软雅黑" pitchFamily="34" charset="-122"/>
                    <a:ea typeface="微软雅黑" pitchFamily="34" charset="-122"/>
                  </a:rPr>
                  <a:t>32 </a:t>
                </a:r>
                <a:r>
                  <a:rPr kumimoji="1" lang="zh-CN" altLang="en-US" sz="1050" b="1" dirty="0">
                    <a:solidFill>
                      <a:srgbClr val="0000CC"/>
                    </a:solidFill>
                    <a:latin typeface="微软雅黑" pitchFamily="34" charset="-122"/>
                    <a:ea typeface="微软雅黑" pitchFamily="34" charset="-122"/>
                  </a:rPr>
                  <a:t>或 </a:t>
                </a:r>
                <a:r>
                  <a:rPr kumimoji="1" lang="en-US" altLang="zh-CN" sz="1050" b="1" dirty="0">
                    <a:solidFill>
                      <a:srgbClr val="0000CC"/>
                    </a:solidFill>
                    <a:latin typeface="微软雅黑" pitchFamily="34" charset="-122"/>
                    <a:ea typeface="微软雅黑" pitchFamily="34" charset="-122"/>
                  </a:rPr>
                  <a:t>48 </a:t>
                </a:r>
                <a:r>
                  <a:rPr kumimoji="1" lang="zh-CN" altLang="en-US" sz="1050" b="1" dirty="0">
                    <a:solidFill>
                      <a:srgbClr val="0000CC"/>
                    </a:solidFill>
                    <a:latin typeface="微软雅黑" pitchFamily="34" charset="-122"/>
                    <a:ea typeface="微软雅黑" pitchFamily="34" charset="-122"/>
                  </a:rPr>
                  <a:t>比特干扰信号</a:t>
                </a:r>
              </a:p>
            </p:txBody>
          </p:sp>
        </p:grpSp>
        <p:grpSp>
          <p:nvGrpSpPr>
            <p:cNvPr id="19" name="Group 14"/>
            <p:cNvGrpSpPr>
              <a:grpSpLocks/>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itchFamily="2" charset="-122"/>
                    <a:sym typeface="Symbol" pitchFamily="18" charset="2"/>
                  </a:rPr>
                  <a:t></a:t>
                </a:r>
              </a:p>
            </p:txBody>
          </p:sp>
          <p:sp>
            <p:nvSpPr>
              <p:cNvPr id="23"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a:latin typeface="+mn-lt"/>
                    <a:ea typeface="黑体" pitchFamily="2" charset="-122"/>
                  </a:rPr>
                  <a:t>T</a:t>
                </a:r>
                <a:r>
                  <a:rPr kumimoji="1" lang="en-US" altLang="zh-CN" sz="1100" b="1" i="1" baseline="-25000">
                    <a:latin typeface="+mn-lt"/>
                    <a:ea typeface="黑体" pitchFamily="2" charset="-122"/>
                  </a:rPr>
                  <a:t>J</a:t>
                </a:r>
                <a:endParaRPr kumimoji="1" lang="en-US" altLang="zh-CN" sz="1100" b="1">
                  <a:latin typeface="+mn-lt"/>
                  <a:ea typeface="黑体" pitchFamily="2" charset="-122"/>
                </a:endParaRPr>
              </a:p>
            </p:txBody>
          </p:sp>
        </p:grpSp>
      </p:grpSp>
      <p:sp>
        <p:nvSpPr>
          <p:cNvPr id="30" name="Line 22"/>
          <p:cNvSpPr>
            <a:spLocks noChangeShapeType="1"/>
          </p:cNvSpPr>
          <p:nvPr/>
        </p:nvSpPr>
        <p:spPr bwMode="auto">
          <a:xfrm>
            <a:off x="2902614" y="1518593"/>
            <a:ext cx="3291132" cy="0"/>
          </a:xfrm>
          <a:prstGeom prst="line">
            <a:avLst/>
          </a:prstGeom>
          <a:ln w="19050">
            <a:solidFill>
              <a:srgbClr val="0000FF"/>
            </a:solidFill>
            <a:headEnd/>
            <a:tailEnd/>
          </a:ln>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itchFamily="2" charset="-122"/>
            </a:endParaRPr>
          </a:p>
        </p:txBody>
      </p:sp>
      <p:sp>
        <p:nvSpPr>
          <p:cNvPr id="31" name="Line 23"/>
          <p:cNvSpPr>
            <a:spLocks noChangeShapeType="1"/>
          </p:cNvSpPr>
          <p:nvPr/>
        </p:nvSpPr>
        <p:spPr bwMode="auto">
          <a:xfrm>
            <a:off x="2894804" y="1522598"/>
            <a:ext cx="0" cy="17332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2" name="Line 24"/>
          <p:cNvSpPr>
            <a:spLocks noChangeShapeType="1"/>
          </p:cNvSpPr>
          <p:nvPr/>
        </p:nvSpPr>
        <p:spPr bwMode="auto">
          <a:xfrm>
            <a:off x="6221512" y="1518593"/>
            <a:ext cx="5154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3" name="Line 25"/>
          <p:cNvSpPr>
            <a:spLocks noChangeShapeType="1"/>
          </p:cNvSpPr>
          <p:nvPr/>
        </p:nvSpPr>
        <p:spPr bwMode="auto">
          <a:xfrm>
            <a:off x="6221512" y="2028792"/>
            <a:ext cx="21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4" name="Line 26"/>
          <p:cNvSpPr>
            <a:spLocks noChangeShapeType="1"/>
          </p:cNvSpPr>
          <p:nvPr/>
        </p:nvSpPr>
        <p:spPr bwMode="auto">
          <a:xfrm>
            <a:off x="6323898" y="1522598"/>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5" name="Rectangle 27"/>
          <p:cNvSpPr>
            <a:spLocks noChangeArrowheads="1"/>
          </p:cNvSpPr>
          <p:nvPr/>
        </p:nvSpPr>
        <p:spPr bwMode="auto">
          <a:xfrm>
            <a:off x="2690898" y="1297533"/>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itchFamily="2" charset="-122"/>
              </a:rPr>
              <a:t>A</a:t>
            </a:r>
          </a:p>
        </p:txBody>
      </p:sp>
      <p:sp>
        <p:nvSpPr>
          <p:cNvPr id="36" name="Rectangle 28"/>
          <p:cNvSpPr>
            <a:spLocks noChangeArrowheads="1"/>
          </p:cNvSpPr>
          <p:nvPr/>
        </p:nvSpPr>
        <p:spPr bwMode="auto">
          <a:xfrm>
            <a:off x="6106977" y="1297533"/>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itchFamily="2" charset="-122"/>
              </a:rPr>
              <a:t>B</a:t>
            </a:r>
          </a:p>
        </p:txBody>
      </p:sp>
      <p:sp>
        <p:nvSpPr>
          <p:cNvPr id="37" name="Line 29"/>
          <p:cNvSpPr>
            <a:spLocks noChangeShapeType="1"/>
          </p:cNvSpPr>
          <p:nvPr/>
        </p:nvSpPr>
        <p:spPr bwMode="auto">
          <a:xfrm>
            <a:off x="2376429" y="1621915"/>
            <a:ext cx="0" cy="1171776"/>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8" name="Line 30"/>
          <p:cNvSpPr>
            <a:spLocks noChangeShapeType="1"/>
          </p:cNvSpPr>
          <p:nvPr/>
        </p:nvSpPr>
        <p:spPr bwMode="auto">
          <a:xfrm>
            <a:off x="6193745" y="1515390"/>
            <a:ext cx="0" cy="174444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9" name="Line 31"/>
          <p:cNvSpPr>
            <a:spLocks noChangeShapeType="1"/>
          </p:cNvSpPr>
          <p:nvPr/>
        </p:nvSpPr>
        <p:spPr bwMode="auto">
          <a:xfrm>
            <a:off x="2664628" y="229626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0" name="Line 32"/>
          <p:cNvSpPr>
            <a:spLocks noChangeShapeType="1"/>
          </p:cNvSpPr>
          <p:nvPr/>
        </p:nvSpPr>
        <p:spPr bwMode="auto">
          <a:xfrm>
            <a:off x="2636234" y="151859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1" name="Line 33"/>
          <p:cNvSpPr>
            <a:spLocks noChangeShapeType="1"/>
          </p:cNvSpPr>
          <p:nvPr/>
        </p:nvSpPr>
        <p:spPr bwMode="auto">
          <a:xfrm>
            <a:off x="2748166" y="1518593"/>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2" name="Text Box 36"/>
          <p:cNvSpPr txBox="1">
            <a:spLocks noChangeArrowheads="1"/>
          </p:cNvSpPr>
          <p:nvPr/>
        </p:nvSpPr>
        <p:spPr bwMode="auto">
          <a:xfrm>
            <a:off x="2511518" y="1754565"/>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dirty="0">
                <a:latin typeface="+mn-lt"/>
                <a:ea typeface="黑体" pitchFamily="2" charset="-122"/>
              </a:rPr>
              <a:t>T</a:t>
            </a:r>
            <a:r>
              <a:rPr kumimoji="1" lang="en-US" altLang="zh-CN" sz="1100" b="1" i="1" baseline="-25000" dirty="0">
                <a:latin typeface="+mn-lt"/>
                <a:ea typeface="黑体" pitchFamily="2" charset="-122"/>
              </a:rPr>
              <a:t>B</a:t>
            </a:r>
            <a:endParaRPr kumimoji="1" lang="en-US" altLang="zh-CN" sz="1100" b="1" dirty="0">
              <a:latin typeface="+mn-lt"/>
              <a:ea typeface="黑体" pitchFamily="2" charset="-122"/>
            </a:endParaRPr>
          </a:p>
        </p:txBody>
      </p:sp>
      <p:sp>
        <p:nvSpPr>
          <p:cNvPr id="43" name="Text Box 37"/>
          <p:cNvSpPr txBox="1">
            <a:spLocks noChangeArrowheads="1"/>
          </p:cNvSpPr>
          <p:nvPr/>
        </p:nvSpPr>
        <p:spPr bwMode="auto">
          <a:xfrm>
            <a:off x="2264734" y="2778474"/>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i="1" dirty="0">
                <a:latin typeface="+mn-lt"/>
                <a:ea typeface="黑体" pitchFamily="2" charset="-122"/>
              </a:rPr>
              <a:t>t</a:t>
            </a:r>
          </a:p>
        </p:txBody>
      </p:sp>
      <p:sp>
        <p:nvSpPr>
          <p:cNvPr id="44" name="Line 38"/>
          <p:cNvSpPr>
            <a:spLocks noChangeShapeType="1"/>
          </p:cNvSpPr>
          <p:nvPr/>
        </p:nvSpPr>
        <p:spPr bwMode="auto">
          <a:xfrm>
            <a:off x="2950220" y="3182147"/>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5" name="Rectangle 39"/>
          <p:cNvSpPr>
            <a:spLocks noChangeArrowheads="1"/>
          </p:cNvSpPr>
          <p:nvPr/>
        </p:nvSpPr>
        <p:spPr bwMode="auto">
          <a:xfrm>
            <a:off x="6262175" y="1616212"/>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itchFamily="2" charset="-122"/>
                <a:sym typeface="Symbol" pitchFamily="18" charset="2"/>
              </a:rPr>
              <a:t></a:t>
            </a:r>
          </a:p>
        </p:txBody>
      </p:sp>
      <p:sp>
        <p:nvSpPr>
          <p:cNvPr id="46" name="Line 54"/>
          <p:cNvSpPr>
            <a:spLocks noChangeShapeType="1"/>
          </p:cNvSpPr>
          <p:nvPr/>
        </p:nvSpPr>
        <p:spPr bwMode="auto">
          <a:xfrm>
            <a:off x="6292546" y="3182147"/>
            <a:ext cx="499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7" name="Line 55"/>
          <p:cNvSpPr>
            <a:spLocks noChangeShapeType="1"/>
          </p:cNvSpPr>
          <p:nvPr/>
        </p:nvSpPr>
        <p:spPr bwMode="auto">
          <a:xfrm>
            <a:off x="6578998" y="1507380"/>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8" name="Text Box 56"/>
          <p:cNvSpPr txBox="1">
            <a:spLocks noChangeArrowheads="1"/>
          </p:cNvSpPr>
          <p:nvPr/>
        </p:nvSpPr>
        <p:spPr bwMode="auto">
          <a:xfrm>
            <a:off x="6520525" y="1810905"/>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100" b="1" dirty="0">
                <a:latin typeface="微软雅黑" pitchFamily="34" charset="-122"/>
                <a:ea typeface="微软雅黑" pitchFamily="34" charset="-122"/>
              </a:rPr>
              <a:t>信</a:t>
            </a:r>
          </a:p>
          <a:p>
            <a:pPr eaLnBrk="0" hangingPunct="0"/>
            <a:r>
              <a:rPr kumimoji="1" lang="zh-CN" altLang="en-US" sz="1100" b="1" dirty="0">
                <a:latin typeface="微软雅黑" pitchFamily="34" charset="-122"/>
                <a:ea typeface="微软雅黑" pitchFamily="34" charset="-122"/>
              </a:rPr>
              <a:t>道</a:t>
            </a:r>
          </a:p>
          <a:p>
            <a:pPr eaLnBrk="0" hangingPunct="0"/>
            <a:r>
              <a:rPr kumimoji="1" lang="zh-CN" altLang="en-US" sz="1100" b="1" dirty="0">
                <a:latin typeface="微软雅黑" pitchFamily="34" charset="-122"/>
                <a:ea typeface="微软雅黑" pitchFamily="34" charset="-122"/>
              </a:rPr>
              <a:t>占</a:t>
            </a:r>
          </a:p>
          <a:p>
            <a:pPr eaLnBrk="0" hangingPunct="0"/>
            <a:r>
              <a:rPr kumimoji="1" lang="zh-CN" altLang="en-US" sz="1100" b="1" dirty="0">
                <a:latin typeface="微软雅黑" pitchFamily="34" charset="-122"/>
                <a:ea typeface="微软雅黑" pitchFamily="34" charset="-122"/>
              </a:rPr>
              <a:t>用</a:t>
            </a:r>
          </a:p>
          <a:p>
            <a:pPr eaLnBrk="0" hangingPunct="0"/>
            <a:r>
              <a:rPr kumimoji="1" lang="zh-CN" altLang="en-US" sz="1100" b="1" dirty="0">
                <a:latin typeface="微软雅黑" pitchFamily="34" charset="-122"/>
                <a:ea typeface="微软雅黑" pitchFamily="34" charset="-122"/>
              </a:rPr>
              <a:t>时</a:t>
            </a:r>
          </a:p>
          <a:p>
            <a:pPr eaLnBrk="0" hangingPunct="0"/>
            <a:r>
              <a:rPr kumimoji="1" lang="zh-CN" altLang="en-US" sz="1100" b="1" dirty="0">
                <a:latin typeface="微软雅黑" pitchFamily="34" charset="-122"/>
                <a:ea typeface="微软雅黑" pitchFamily="34" charset="-122"/>
              </a:rPr>
              <a:t>间</a:t>
            </a:r>
          </a:p>
        </p:txBody>
      </p:sp>
      <p:grpSp>
        <p:nvGrpSpPr>
          <p:cNvPr id="49" name="Group 57"/>
          <p:cNvGrpSpPr>
            <a:grpSpLocks/>
          </p:cNvGrpSpPr>
          <p:nvPr/>
        </p:nvGrpSpPr>
        <p:grpSpPr bwMode="auto">
          <a:xfrm>
            <a:off x="2919100" y="1159777"/>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2" name="Line 61"/>
          <p:cNvSpPr>
            <a:spLocks noChangeShapeType="1"/>
          </p:cNvSpPr>
          <p:nvPr/>
        </p:nvSpPr>
        <p:spPr bwMode="auto">
          <a:xfrm flipH="1">
            <a:off x="2887863" y="1816543"/>
            <a:ext cx="3293735" cy="508598"/>
          </a:xfrm>
          <a:prstGeom prst="line">
            <a:avLst/>
          </a:prstGeom>
          <a:noFill/>
          <a:ln w="5715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3" name="Rectangle 62"/>
          <p:cNvSpPr>
            <a:spLocks noChangeArrowheads="1"/>
          </p:cNvSpPr>
          <p:nvPr/>
        </p:nvSpPr>
        <p:spPr bwMode="auto">
          <a:xfrm>
            <a:off x="2739373" y="3154352"/>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54" name="组合 53"/>
          <p:cNvGrpSpPr/>
          <p:nvPr/>
        </p:nvGrpSpPr>
        <p:grpSpPr>
          <a:xfrm>
            <a:off x="5384195" y="1116520"/>
            <a:ext cx="996103" cy="700021"/>
            <a:chOff x="5384195" y="1158085"/>
            <a:chExt cx="996103" cy="700021"/>
          </a:xfrm>
        </p:grpSpPr>
        <p:grpSp>
          <p:nvGrpSpPr>
            <p:cNvPr id="55" name="Group 40"/>
            <p:cNvGrpSpPr>
              <a:grpSpLocks/>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B </a:t>
              </a:r>
              <a:r>
                <a:rPr kumimoji="1" lang="zh-CN" altLang="en-US" sz="1100" b="1" dirty="0">
                  <a:solidFill>
                    <a:srgbClr val="0000CC"/>
                  </a:solidFill>
                  <a:latin typeface="微软雅黑" pitchFamily="34" charset="-122"/>
                  <a:ea typeface="微软雅黑" pitchFamily="34" charset="-122"/>
                </a:rPr>
                <a:t>发送数据</a:t>
              </a:r>
            </a:p>
          </p:txBody>
        </p:sp>
      </p:grpSp>
      <p:sp>
        <p:nvSpPr>
          <p:cNvPr id="59" name="Text Box 59"/>
          <p:cNvSpPr txBox="1">
            <a:spLocks noChangeArrowheads="1"/>
          </p:cNvSpPr>
          <p:nvPr/>
        </p:nvSpPr>
        <p:spPr bwMode="auto">
          <a:xfrm>
            <a:off x="3071000" y="1116525"/>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A </a:t>
            </a:r>
            <a:r>
              <a:rPr kumimoji="1" lang="zh-CN" altLang="en-US" sz="1100" b="1" dirty="0">
                <a:solidFill>
                  <a:srgbClr val="0000CC"/>
                </a:solidFill>
                <a:latin typeface="微软雅黑" pitchFamily="34" charset="-122"/>
                <a:ea typeface="微软雅黑" pitchFamily="34" charset="-122"/>
              </a:rPr>
              <a:t>发送数据</a:t>
            </a:r>
          </a:p>
        </p:txBody>
      </p:sp>
      <p:grpSp>
        <p:nvGrpSpPr>
          <p:cNvPr id="60" name="组合 59"/>
          <p:cNvGrpSpPr/>
          <p:nvPr/>
        </p:nvGrpSpPr>
        <p:grpSpPr>
          <a:xfrm>
            <a:off x="2891333" y="1550055"/>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headEnd/>
              <a:tailEnd/>
            </a:ln>
            <a:effectLst/>
          </p:spPr>
          <p:txBody>
            <a:bodyPr wrap="none" anchor="ctr"/>
            <a:lstStyle/>
            <a:p>
              <a:endParaRPr lang="zh-CN" altLang="en-US" sz="1200" b="1">
                <a:solidFill>
                  <a:srgbClr val="0000CC"/>
                </a:solidFill>
                <a:latin typeface="+mn-lt"/>
                <a:ea typeface="黑体"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1050" b="1" dirty="0">
                  <a:latin typeface="微软雅黑" pitchFamily="34" charset="-122"/>
                  <a:ea typeface="微软雅黑" pitchFamily="34" charset="-122"/>
                </a:rPr>
                <a:t>A </a:t>
              </a:r>
              <a:r>
                <a:rPr kumimoji="1" lang="zh-CN" altLang="en-US" sz="1050" b="1" dirty="0">
                  <a:latin typeface="微软雅黑" pitchFamily="34" charset="-122"/>
                  <a:ea typeface="微软雅黑" pitchFamily="34" charset="-122"/>
                </a:rPr>
                <a:t>检测</a:t>
              </a:r>
            </a:p>
            <a:p>
              <a:pPr eaLnBrk="0" hangingPunct="0">
                <a:lnSpc>
                  <a:spcPct val="85000"/>
                </a:lnSpc>
              </a:pPr>
              <a:r>
                <a:rPr kumimoji="1" lang="zh-CN" altLang="en-US" sz="1050" b="1" dirty="0">
                  <a:latin typeface="微软雅黑" pitchFamily="34" charset="-122"/>
                  <a:ea typeface="微软雅黑" pitchFamily="34" charset="-122"/>
                </a:rPr>
                <a:t>到冲突</a:t>
              </a:r>
            </a:p>
          </p:txBody>
        </p:sp>
      </p:grpSp>
      <p:grpSp>
        <p:nvGrpSpPr>
          <p:cNvPr id="64" name="Group 48"/>
          <p:cNvGrpSpPr>
            <a:grpSpLocks/>
          </p:cNvGrpSpPr>
          <p:nvPr/>
        </p:nvGrpSpPr>
        <p:grpSpPr bwMode="auto">
          <a:xfrm>
            <a:off x="4571173" y="1218241"/>
            <a:ext cx="972676" cy="697620"/>
            <a:chOff x="2925" y="1207"/>
            <a:chExt cx="1121" cy="871"/>
          </a:xfrm>
        </p:grpSpPr>
        <p:sp>
          <p:nvSpPr>
            <p:cNvPr id="65" name="Line 49"/>
            <p:cNvSpPr>
              <a:spLocks noChangeShapeType="1"/>
            </p:cNvSpPr>
            <p:nvPr/>
          </p:nvSpPr>
          <p:spPr bwMode="auto">
            <a:xfrm>
              <a:off x="3787" y="1706"/>
              <a:ext cx="259" cy="37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66" name="Group 50"/>
            <p:cNvGrpSpPr>
              <a:grpSpLocks/>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chemeClr val="bg1"/>
                    </a:solidFill>
                    <a:latin typeface="微软雅黑" pitchFamily="34" charset="-122"/>
                    <a:ea typeface="微软雅黑" pitchFamily="34" charset="-122"/>
                  </a:rPr>
                  <a:t>开始冲突</a:t>
                </a:r>
              </a:p>
            </p:txBody>
          </p:sp>
        </p:grpSp>
      </p:grpSp>
    </p:spTree>
    <p:extLst>
      <p:ext uri="{BB962C8B-B14F-4D97-AF65-F5344CB8AC3E}">
        <p14:creationId xmlns:p14="http://schemas.microsoft.com/office/powerpoint/2010/main" val="1247570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825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825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975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侦听到载波？</a:t>
            </a: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96 bit </a:t>
            </a:r>
            <a:r>
              <a:rPr lang="zh-CN" altLang="en-US" sz="1200" b="1" dirty="0">
                <a:solidFill>
                  <a:schemeClr val="bg1"/>
                </a:solidFill>
                <a:latin typeface="微软雅黑" pitchFamily="34" charset="-122"/>
                <a:ea typeface="微软雅黑" pitchFamily="34" charset="-122"/>
              </a:rPr>
              <a:t>时间内仍然空闲，开始发送，同时进行碰撞检测</a:t>
            </a: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检测到碰撞？</a:t>
            </a:r>
          </a:p>
        </p:txBody>
      </p:sp>
      <p:sp>
        <p:nvSpPr>
          <p:cNvPr id="8" name="矩形 7"/>
          <p:cNvSpPr/>
          <p:nvPr/>
        </p:nvSpPr>
        <p:spPr>
          <a:xfrm>
            <a:off x="1296537" y="4236420"/>
            <a:ext cx="2429373" cy="390750"/>
          </a:xfrm>
          <a:prstGeom prst="rect">
            <a:avLst/>
          </a:prstGeom>
          <a:solidFill>
            <a:srgbClr val="0099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发送，直到完毕</a:t>
            </a: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载波侦听，检测信道</a:t>
            </a: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停止发送数据</a:t>
            </a:r>
            <a:endParaRPr lang="en-US" altLang="zh-CN" sz="1400" b="1" dirty="0">
              <a:solidFill>
                <a:schemeClr val="bg1"/>
              </a:solidFill>
              <a:latin typeface="微软雅黑" pitchFamily="34" charset="-122"/>
              <a:ea typeface="微软雅黑" pitchFamily="34" charset="-122"/>
            </a:endParaRPr>
          </a:p>
        </p:txBody>
      </p:sp>
      <p:sp>
        <p:nvSpPr>
          <p:cNvPr id="16" name="矩形 15"/>
          <p:cNvSpPr/>
          <p:nvPr/>
        </p:nvSpPr>
        <p:spPr>
          <a:xfrm>
            <a:off x="5300151" y="1035415"/>
            <a:ext cx="2356242"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等待随机时间</a:t>
            </a:r>
            <a:endParaRPr lang="en-US" altLang="zh-CN"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（截断二进制指数算法）</a:t>
            </a:r>
            <a:endParaRPr lang="en-US" altLang="zh-CN" sz="1200" b="1" dirty="0">
              <a:solidFill>
                <a:schemeClr val="bg1"/>
              </a:solidFill>
              <a:latin typeface="微软雅黑" pitchFamily="34" charset="-122"/>
              <a:ea typeface="微软雅黑"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是，发送失败</a:t>
            </a: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发送人为干扰信号</a:t>
            </a:r>
            <a:endParaRPr lang="en-US" altLang="zh-CN" sz="1400" b="1" dirty="0">
              <a:solidFill>
                <a:schemeClr val="bg1"/>
              </a:solidFill>
              <a:latin typeface="微软雅黑" pitchFamily="34" charset="-122"/>
              <a:ea typeface="微软雅黑"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9493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5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799976" y="61790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p>
        </p:txBody>
      </p:sp>
      <p:sp>
        <p:nvSpPr>
          <p:cNvPr id="10" name="Rectangle 8"/>
          <p:cNvSpPr>
            <a:spLocks noChangeArrowheads="1"/>
          </p:cNvSpPr>
          <p:nvPr/>
        </p:nvSpPr>
        <p:spPr bwMode="auto">
          <a:xfrm>
            <a:off x="502921" y="1019994"/>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传统以太网传输媒体：</a:t>
            </a:r>
            <a:r>
              <a:rPr lang="zh-CN" altLang="en-US" sz="2000" b="1" dirty="0">
                <a:solidFill>
                  <a:srgbClr val="0000FF"/>
                </a:solidFill>
                <a:latin typeface="微软雅黑" pitchFamily="34" charset="-122"/>
                <a:ea typeface="微软雅黑" pitchFamily="34" charset="-122"/>
              </a:rPr>
              <a:t>粗同轴电缆 </a:t>
            </a:r>
            <a:r>
              <a:rPr lang="en-US" altLang="zh-CN" sz="2000" b="1" dirty="0">
                <a:latin typeface="微软雅黑" pitchFamily="34" charset="-122"/>
                <a:ea typeface="微软雅黑" pitchFamily="34" charset="-122"/>
                <a:sym typeface="Wingdings" panose="05000000000000000000" pitchFamily="2" charset="2"/>
              </a:rPr>
              <a:t></a:t>
            </a:r>
            <a:r>
              <a:rPr lang="en-US" altLang="zh-CN" sz="2000" b="1" dirty="0">
                <a:solidFill>
                  <a:srgbClr val="0000FF"/>
                </a:solidFill>
                <a:latin typeface="微软雅黑" pitchFamily="34" charset="-122"/>
                <a:ea typeface="微软雅黑" pitchFamily="34" charset="-122"/>
                <a:sym typeface="Wingdings" panose="05000000000000000000" pitchFamily="2" charset="2"/>
              </a:rPr>
              <a:t> </a:t>
            </a:r>
            <a:r>
              <a:rPr lang="zh-CN" altLang="en-US" sz="2000" b="1" dirty="0">
                <a:solidFill>
                  <a:srgbClr val="0000FF"/>
                </a:solidFill>
                <a:latin typeface="微软雅黑" pitchFamily="34" charset="-122"/>
                <a:ea typeface="微软雅黑" pitchFamily="34" charset="-122"/>
              </a:rPr>
              <a:t>细同轴电缆 </a:t>
            </a:r>
            <a:r>
              <a:rPr lang="en-US" altLang="zh-CN" sz="2000" b="1" dirty="0">
                <a:latin typeface="微软雅黑" pitchFamily="34" charset="-122"/>
                <a:ea typeface="微软雅黑" pitchFamily="34" charset="-122"/>
                <a:sym typeface="Wingdings" panose="05000000000000000000" pitchFamily="2" charset="2"/>
              </a:rPr>
              <a:t></a:t>
            </a:r>
            <a:r>
              <a:rPr lang="en-US" altLang="zh-CN" sz="2000" b="1" dirty="0">
                <a:solidFill>
                  <a:srgbClr val="0000FF"/>
                </a:solidFill>
                <a:latin typeface="微软雅黑" pitchFamily="34" charset="-122"/>
                <a:ea typeface="微软雅黑" pitchFamily="34" charset="-122"/>
                <a:sym typeface="Wingdings" panose="05000000000000000000" pitchFamily="2" charset="2"/>
              </a:rPr>
              <a:t> </a:t>
            </a:r>
            <a:r>
              <a:rPr lang="zh-CN" altLang="en-US" sz="2000" b="1" dirty="0">
                <a:solidFill>
                  <a:srgbClr val="0000FF"/>
                </a:solidFill>
                <a:latin typeface="微软雅黑" pitchFamily="34" charset="-122"/>
                <a:ea typeface="微软雅黑" pitchFamily="34" charset="-122"/>
              </a:rPr>
              <a:t>双绞线。</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采用双绞线的以太网采用</a:t>
            </a:r>
            <a:r>
              <a:rPr lang="zh-CN" altLang="en-US" sz="2000" b="1" dirty="0">
                <a:solidFill>
                  <a:srgbClr val="C00000"/>
                </a:solidFill>
                <a:latin typeface="微软雅黑" pitchFamily="34" charset="-122"/>
                <a:ea typeface="微软雅黑" pitchFamily="34" charset="-122"/>
              </a:rPr>
              <a:t>星形拓扑</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在星形的中心则增加了一种可靠性非常高的设备，叫做</a:t>
            </a:r>
            <a:r>
              <a:rPr lang="zh-CN" altLang="en-US" sz="2000" b="1" dirty="0">
                <a:solidFill>
                  <a:srgbClr val="C00000"/>
                </a:solidFill>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(hub)</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98911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050964"/>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1739199"/>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Rectangle 9"/>
          <p:cNvSpPr>
            <a:spLocks noChangeArrowheads="1"/>
          </p:cNvSpPr>
          <p:nvPr/>
        </p:nvSpPr>
        <p:spPr bwMode="auto">
          <a:xfrm>
            <a:off x="7668344"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5"/>
          <p:cNvSpPr>
            <a:spLocks noChangeShapeType="1"/>
          </p:cNvSpPr>
          <p:nvPr/>
        </p:nvSpPr>
        <p:spPr bwMode="auto">
          <a:xfrm rot="16200000" flipV="1">
            <a:off x="4153306"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Rectangle 9"/>
          <p:cNvSpPr>
            <a:spLocks noChangeArrowheads="1"/>
          </p:cNvSpPr>
          <p:nvPr/>
        </p:nvSpPr>
        <p:spPr bwMode="auto">
          <a:xfrm>
            <a:off x="1078993"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0"/>
          <p:cNvSpPr>
            <a:spLocks noChangeShapeType="1"/>
          </p:cNvSpPr>
          <p:nvPr/>
        </p:nvSpPr>
        <p:spPr bwMode="auto">
          <a:xfrm>
            <a:off x="7372521" y="1549707"/>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4"/>
          <p:cNvSpPr>
            <a:spLocks/>
          </p:cNvSpPr>
          <p:nvPr/>
        </p:nvSpPr>
        <p:spPr bwMode="auto">
          <a:xfrm>
            <a:off x="3320888" y="1749030"/>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7"/>
          <p:cNvSpPr>
            <a:spLocks noChangeShapeType="1"/>
          </p:cNvSpPr>
          <p:nvPr/>
        </p:nvSpPr>
        <p:spPr bwMode="auto">
          <a:xfrm rot="16200000" flipV="1">
            <a:off x="5388709"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Freeform 19"/>
          <p:cNvSpPr>
            <a:spLocks/>
          </p:cNvSpPr>
          <p:nvPr/>
        </p:nvSpPr>
        <p:spPr bwMode="auto">
          <a:xfrm>
            <a:off x="7028431" y="1749029"/>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22"/>
          <p:cNvSpPr txBox="1">
            <a:spLocks noChangeArrowheads="1"/>
          </p:cNvSpPr>
          <p:nvPr/>
        </p:nvSpPr>
        <p:spPr bwMode="auto">
          <a:xfrm>
            <a:off x="4179547" y="2831647"/>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8" name="Text Box 23"/>
          <p:cNvSpPr txBox="1">
            <a:spLocks noChangeArrowheads="1"/>
          </p:cNvSpPr>
          <p:nvPr/>
        </p:nvSpPr>
        <p:spPr bwMode="auto">
          <a:xfrm>
            <a:off x="5472194" y="2820587"/>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9" name="Text Box 24"/>
          <p:cNvSpPr txBox="1">
            <a:spLocks noChangeArrowheads="1"/>
          </p:cNvSpPr>
          <p:nvPr/>
        </p:nvSpPr>
        <p:spPr bwMode="auto">
          <a:xfrm>
            <a:off x="1715396" y="2820587"/>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30" name="Text Box 25"/>
          <p:cNvSpPr txBox="1">
            <a:spLocks noChangeArrowheads="1"/>
          </p:cNvSpPr>
          <p:nvPr/>
        </p:nvSpPr>
        <p:spPr bwMode="auto">
          <a:xfrm>
            <a:off x="6629055" y="2818130"/>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31" name="Line 26"/>
          <p:cNvSpPr>
            <a:spLocks noChangeShapeType="1"/>
          </p:cNvSpPr>
          <p:nvPr/>
        </p:nvSpPr>
        <p:spPr bwMode="auto">
          <a:xfrm flipH="1">
            <a:off x="1209238" y="1493967"/>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Text Box 27"/>
          <p:cNvSpPr txBox="1">
            <a:spLocks noChangeArrowheads="1"/>
          </p:cNvSpPr>
          <p:nvPr/>
        </p:nvSpPr>
        <p:spPr bwMode="auto">
          <a:xfrm>
            <a:off x="1638815" y="1353304"/>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33" name="Text Box 28"/>
          <p:cNvSpPr txBox="1">
            <a:spLocks noChangeArrowheads="1"/>
          </p:cNvSpPr>
          <p:nvPr/>
        </p:nvSpPr>
        <p:spPr bwMode="auto">
          <a:xfrm>
            <a:off x="6548762" y="13533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53" name="Text Box 48"/>
          <p:cNvSpPr txBox="1">
            <a:spLocks noChangeArrowheads="1"/>
          </p:cNvSpPr>
          <p:nvPr/>
        </p:nvSpPr>
        <p:spPr bwMode="auto">
          <a:xfrm>
            <a:off x="3170457" y="28205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5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5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6195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596420"/>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传统以太网使用同轴电缆，采用总线形拓扑结构</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20970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551132" y="599797"/>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采用双绞线的以太网采用星形拓扑</a:t>
            </a:r>
            <a:endParaRPr lang="fr-FR" altLang="zh-CN" sz="2000" b="1" dirty="0">
              <a:solidFill>
                <a:schemeClr val="bg1"/>
              </a:solidFill>
              <a:latin typeface="微软雅黑" pitchFamily="34" charset="-122"/>
              <a:ea typeface="微软雅黑" pitchFamily="34" charset="-122"/>
            </a:endParaRPr>
          </a:p>
        </p:txBody>
      </p:sp>
      <p:sp>
        <p:nvSpPr>
          <p:cNvPr id="199" name="圆角矩形 198"/>
          <p:cNvSpPr/>
          <p:nvPr/>
        </p:nvSpPr>
        <p:spPr>
          <a:xfrm>
            <a:off x="502920" y="1064859"/>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2" name="组合 1"/>
          <p:cNvGrpSpPr/>
          <p:nvPr/>
        </p:nvGrpSpPr>
        <p:grpSpPr>
          <a:xfrm>
            <a:off x="1104644" y="1304306"/>
            <a:ext cx="5202794" cy="2638808"/>
            <a:chOff x="1104644" y="1345871"/>
            <a:chExt cx="5202794" cy="2638808"/>
          </a:xfrm>
        </p:grpSpPr>
        <p:sp>
          <p:nvSpPr>
            <p:cNvPr id="201" name="Text Box 5"/>
            <p:cNvSpPr txBox="1">
              <a:spLocks noChangeArrowheads="1"/>
            </p:cNvSpPr>
            <p:nvPr/>
          </p:nvSpPr>
          <p:spPr bwMode="auto">
            <a:xfrm>
              <a:off x="3121214" y="1927830"/>
              <a:ext cx="753850"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集线器</a:t>
              </a:r>
            </a:p>
          </p:txBody>
        </p:sp>
        <p:sp>
          <p:nvSpPr>
            <p:cNvPr id="202" name="Line 6"/>
            <p:cNvSpPr>
              <a:spLocks noChangeShapeType="1"/>
            </p:cNvSpPr>
            <p:nvPr/>
          </p:nvSpPr>
          <p:spPr bwMode="auto">
            <a:xfrm flipV="1">
              <a:off x="1240360" y="2488157"/>
              <a:ext cx="1992620" cy="24613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3" name="Line 7"/>
            <p:cNvSpPr>
              <a:spLocks noChangeShapeType="1"/>
            </p:cNvSpPr>
            <p:nvPr/>
          </p:nvSpPr>
          <p:spPr bwMode="auto">
            <a:xfrm>
              <a:off x="2037654" y="1671071"/>
              <a:ext cx="1295447" cy="736386"/>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4" name="Line 8"/>
            <p:cNvSpPr>
              <a:spLocks noChangeShapeType="1"/>
            </p:cNvSpPr>
            <p:nvPr/>
          </p:nvSpPr>
          <p:spPr bwMode="auto">
            <a:xfrm flipV="1">
              <a:off x="3121214" y="2569865"/>
              <a:ext cx="412125" cy="995371"/>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5" name="Line 9"/>
            <p:cNvSpPr>
              <a:spLocks noChangeShapeType="1"/>
            </p:cNvSpPr>
            <p:nvPr/>
          </p:nvSpPr>
          <p:spPr bwMode="auto">
            <a:xfrm flipH="1">
              <a:off x="3632238" y="1587344"/>
              <a:ext cx="1195328" cy="90081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6" name="Line 10"/>
            <p:cNvSpPr>
              <a:spLocks noChangeShapeType="1"/>
            </p:cNvSpPr>
            <p:nvPr/>
          </p:nvSpPr>
          <p:spPr bwMode="auto">
            <a:xfrm>
              <a:off x="3731136" y="2569866"/>
              <a:ext cx="1992620" cy="8271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0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3844" y="2243031"/>
              <a:ext cx="1196549" cy="58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4025894" y="3006578"/>
              <a:ext cx="1066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2 </a:t>
              </a:r>
              <a:r>
                <a:rPr lang="zh-CN" altLang="en-US" sz="1400" b="1" dirty="0">
                  <a:solidFill>
                    <a:srgbClr val="0000FF"/>
                  </a:solidFill>
                  <a:latin typeface="微软雅黑" pitchFamily="34" charset="-122"/>
                  <a:ea typeface="微软雅黑" pitchFamily="34" charset="-122"/>
                </a:rPr>
                <a:t>对双绞线</a:t>
              </a:r>
            </a:p>
          </p:txBody>
        </p:sp>
        <p:sp>
          <p:nvSpPr>
            <p:cNvPr id="216" name="Line 18"/>
            <p:cNvSpPr>
              <a:spLocks noChangeShapeType="1"/>
            </p:cNvSpPr>
            <p:nvPr/>
          </p:nvSpPr>
          <p:spPr bwMode="auto">
            <a:xfrm flipV="1">
              <a:off x="4640759" y="2652582"/>
              <a:ext cx="186806" cy="363607"/>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17" name="Text Box 19"/>
            <p:cNvSpPr txBox="1">
              <a:spLocks noChangeArrowheads="1"/>
            </p:cNvSpPr>
            <p:nvPr/>
          </p:nvSpPr>
          <p:spPr bwMode="auto">
            <a:xfrm>
              <a:off x="5229439" y="1411177"/>
              <a:ext cx="560556"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站点</a:t>
              </a:r>
            </a:p>
          </p:txBody>
        </p:sp>
        <p:sp>
          <p:nvSpPr>
            <p:cNvPr id="218" name="Text Box 20"/>
            <p:cNvSpPr txBox="1">
              <a:spLocks noChangeArrowheads="1"/>
            </p:cNvSpPr>
            <p:nvPr/>
          </p:nvSpPr>
          <p:spPr bwMode="auto">
            <a:xfrm>
              <a:off x="4347211" y="2031193"/>
              <a:ext cx="11111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RJ-45 </a:t>
              </a:r>
              <a:r>
                <a:rPr lang="zh-CN" altLang="en-US" sz="1400" b="1" dirty="0">
                  <a:solidFill>
                    <a:srgbClr val="0000FF"/>
                  </a:solidFill>
                  <a:latin typeface="微软雅黑" pitchFamily="34" charset="-122"/>
                  <a:ea typeface="微软雅黑" pitchFamily="34" charset="-122"/>
                </a:rPr>
                <a:t>插头</a:t>
              </a:r>
            </a:p>
          </p:txBody>
        </p:sp>
        <p:sp>
          <p:nvSpPr>
            <p:cNvPr id="219" name="Line 21"/>
            <p:cNvSpPr>
              <a:spLocks noChangeShapeType="1"/>
            </p:cNvSpPr>
            <p:nvPr/>
          </p:nvSpPr>
          <p:spPr bwMode="auto">
            <a:xfrm>
              <a:off x="5226824" y="2310205"/>
              <a:ext cx="483861" cy="315466"/>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20" name="Line 22"/>
            <p:cNvSpPr>
              <a:spLocks noChangeShapeType="1"/>
            </p:cNvSpPr>
            <p:nvPr/>
          </p:nvSpPr>
          <p:spPr bwMode="auto">
            <a:xfrm flipH="1">
              <a:off x="4130394" y="2270278"/>
              <a:ext cx="510365" cy="256223"/>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644" y="246793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339" y="336687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9638" y="239838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0759" y="1345871"/>
              <a:ext cx="617800" cy="61780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46"/>
          <p:cNvSpPr>
            <a:spLocks noChangeArrowheads="1"/>
          </p:cNvSpPr>
          <p:nvPr/>
        </p:nvSpPr>
        <p:spPr bwMode="auto">
          <a:xfrm>
            <a:off x="4048401" y="3547776"/>
            <a:ext cx="4312553"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b="1" dirty="0">
                <a:latin typeface="微软雅黑" pitchFamily="34" charset="-122"/>
                <a:ea typeface="微软雅黑" pitchFamily="34" charset="-122"/>
              </a:rPr>
              <a:t>1990 </a:t>
            </a:r>
            <a:r>
              <a:rPr lang="zh-CN" altLang="en-US" b="1" dirty="0">
                <a:latin typeface="微软雅黑" pitchFamily="34" charset="-122"/>
                <a:ea typeface="微软雅黑" pitchFamily="34" charset="-122"/>
              </a:rPr>
              <a:t>年，</a:t>
            </a: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制定出采用双绞线的星形以太网 </a:t>
            </a:r>
            <a:r>
              <a:rPr lang="en-US" altLang="zh-CN" b="1" dirty="0">
                <a:latin typeface="微软雅黑" pitchFamily="34" charset="-122"/>
                <a:ea typeface="微软雅黑" pitchFamily="34" charset="-122"/>
              </a:rPr>
              <a:t>10BASE-T </a:t>
            </a:r>
            <a:r>
              <a:rPr lang="zh-CN" altLang="en-US" b="1" dirty="0">
                <a:latin typeface="微软雅黑" pitchFamily="34" charset="-122"/>
                <a:ea typeface="微软雅黑" pitchFamily="34" charset="-122"/>
              </a:rPr>
              <a:t>的标准 </a:t>
            </a:r>
            <a:r>
              <a:rPr lang="en-US" altLang="zh-CN" b="1" dirty="0">
                <a:solidFill>
                  <a:srgbClr val="C00000"/>
                </a:solidFill>
                <a:latin typeface="微软雅黑" pitchFamily="34" charset="-122"/>
                <a:ea typeface="微软雅黑" pitchFamily="34" charset="-122"/>
              </a:rPr>
              <a:t>802.3i</a:t>
            </a:r>
            <a:r>
              <a:rPr lang="zh-CN" altLang="en-US" b="1" dirty="0">
                <a:solidFill>
                  <a:srgbClr val="C00000"/>
                </a:solidFill>
                <a:latin typeface="微软雅黑" pitchFamily="34" charset="-122"/>
                <a:ea typeface="微软雅黑" pitchFamily="34" charset="-122"/>
              </a:rPr>
              <a:t>。</a:t>
            </a:r>
          </a:p>
        </p:txBody>
      </p:sp>
      <p:sp>
        <p:nvSpPr>
          <p:cNvPr id="3" name="矩形 2"/>
          <p:cNvSpPr/>
          <p:nvPr/>
        </p:nvSpPr>
        <p:spPr>
          <a:xfrm>
            <a:off x="6638256" y="1382596"/>
            <a:ext cx="1722698" cy="938719"/>
          </a:xfrm>
          <a:prstGeom prst="rect">
            <a:avLst/>
          </a:prstGeom>
          <a:solidFill>
            <a:schemeClr val="bg1"/>
          </a:solidFill>
          <a:ln>
            <a:noFill/>
          </a:ln>
          <a:effectLst/>
        </p:spPr>
        <p:txBody>
          <a:bodyPr wrap="square">
            <a:spAutoFit/>
          </a:bodyPr>
          <a:lstStyle/>
          <a:p>
            <a:pPr eaLnBrk="0" hangingPunct="0">
              <a:lnSpc>
                <a:spcPts val="2200"/>
              </a:lnSpc>
              <a:buClr>
                <a:srgbClr val="0070C0"/>
              </a:buClr>
            </a:pPr>
            <a:r>
              <a:rPr lang="zh-CN" altLang="en-US" sz="1600" b="1" dirty="0">
                <a:latin typeface="微软雅黑" pitchFamily="34" charset="-122"/>
                <a:ea typeface="微软雅黑" pitchFamily="34" charset="-122"/>
              </a:rPr>
              <a:t>每个站到集线器的距离不超过</a:t>
            </a:r>
            <a:r>
              <a:rPr lang="en-US" altLang="zh-CN" sz="1600" b="1" dirty="0">
                <a:latin typeface="微软雅黑" pitchFamily="34" charset="-122"/>
                <a:ea typeface="微软雅黑" pitchFamily="34" charset="-122"/>
              </a:rPr>
              <a:t>100 m</a:t>
            </a:r>
            <a:r>
              <a:rPr lang="zh-CN" altLang="en-US" sz="1600" b="1" dirty="0">
                <a:latin typeface="微软雅黑" pitchFamily="34" charset="-122"/>
                <a:ea typeface="微软雅黑" pitchFamily="34" charset="-122"/>
              </a:rPr>
              <a:t>。</a:t>
            </a:r>
          </a:p>
        </p:txBody>
      </p:sp>
    </p:spTree>
    <p:extLst>
      <p:ext uri="{BB962C8B-B14F-4D97-AF65-F5344CB8AC3E}">
        <p14:creationId xmlns:p14="http://schemas.microsoft.com/office/powerpoint/2010/main" val="13253308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0936" y="1091870"/>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1</a:t>
            </a:r>
            <a:r>
              <a:rPr lang="en-US" altLang="zh-CN" sz="1400" b="1" dirty="0">
                <a:solidFill>
                  <a:sysClr val="windowText" lastClr="000000"/>
                </a:solidFill>
                <a:latin typeface="微软雅黑" pitchFamily="34" charset="-122"/>
                <a:ea typeface="微软雅黑" pitchFamily="34" charset="-122"/>
              </a:rPr>
              <a:t> </a:t>
            </a:r>
            <a:r>
              <a:rPr lang="zh-CN" altLang="en-US" sz="1400" b="1" dirty="0">
                <a:solidFill>
                  <a:sysClr val="windowText" lastClr="000000"/>
                </a:solidFill>
                <a:latin typeface="微软雅黑" pitchFamily="34" charset="-122"/>
                <a:ea typeface="微软雅黑" pitchFamily="34" charset="-122"/>
              </a:rPr>
              <a:t>到</a:t>
            </a:r>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2</a:t>
            </a:r>
            <a:r>
              <a:rPr lang="en-US" altLang="zh-CN" sz="1400" b="1" dirty="0">
                <a:solidFill>
                  <a:sysClr val="windowText" lastClr="000000"/>
                </a:solidFill>
                <a:latin typeface="微软雅黑" pitchFamily="34" charset="-122"/>
                <a:ea typeface="微软雅黑" pitchFamily="34" charset="-122"/>
              </a:rPr>
              <a:t> </a:t>
            </a:r>
            <a:r>
              <a:rPr lang="zh-CN" altLang="zh-CN" sz="1400" b="1" dirty="0">
                <a:solidFill>
                  <a:sysClr val="windowText" lastClr="000000"/>
                </a:solidFill>
                <a:latin typeface="微软雅黑" pitchFamily="34" charset="-122"/>
                <a:ea typeface="微软雅黑" pitchFamily="34" charset="-122"/>
              </a:rPr>
              <a:t>所经过的网络可以是多种</a:t>
            </a:r>
            <a:r>
              <a:rPr lang="zh-CN" altLang="en-US" sz="1400" b="1" dirty="0">
                <a:solidFill>
                  <a:sysClr val="windowText" lastClr="000000"/>
                </a:solidFill>
                <a:latin typeface="微软雅黑" pitchFamily="34" charset="-122"/>
                <a:ea typeface="微软雅黑" pitchFamily="34" charset="-122"/>
              </a:rPr>
              <a:t>不同类型</a:t>
            </a:r>
            <a:r>
              <a:rPr lang="zh-CN" altLang="zh-CN" sz="1400" b="1" dirty="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rgbClr val="CC00CC"/>
                </a:solidFill>
                <a:latin typeface="微软雅黑" pitchFamily="34" charset="-122"/>
                <a:ea typeface="微软雅黑" pitchFamily="34" charset="-122"/>
              </a:rPr>
              <a:t>仅从数据链路层观察帧的流动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7" name="矩形 136"/>
          <p:cNvSpPr/>
          <p:nvPr/>
        </p:nvSpPr>
        <p:spPr>
          <a:xfrm>
            <a:off x="2447581" y="4009440"/>
            <a:ext cx="4314001" cy="307777"/>
          </a:xfrm>
          <a:prstGeom prst="rect">
            <a:avLst/>
          </a:prstGeom>
          <a:solidFill>
            <a:srgbClr val="008000"/>
          </a:solidFill>
          <a:ln>
            <a:solidFill>
              <a:srgbClr val="0070C0"/>
            </a:solidFill>
          </a:ln>
        </p:spPr>
        <p:txBody>
          <a:bodyPr wrap="none">
            <a:spAutoFit/>
          </a:bodyPr>
          <a:lstStyle/>
          <a:p>
            <a:r>
              <a:rPr lang="zh-CN" altLang="en-US" sz="1400" b="1" dirty="0">
                <a:solidFill>
                  <a:schemeClr val="bg1"/>
                </a:solidFill>
                <a:latin typeface="微软雅黑" pitchFamily="34" charset="-122"/>
                <a:ea typeface="微软雅黑" pitchFamily="34" charset="-122"/>
              </a:rPr>
              <a:t>注意：</a:t>
            </a:r>
            <a:r>
              <a:rPr lang="zh-CN" altLang="zh-CN" sz="1400" b="1" dirty="0">
                <a:solidFill>
                  <a:schemeClr val="bg1"/>
                </a:solidFill>
                <a:latin typeface="微软雅黑" pitchFamily="34" charset="-122"/>
                <a:ea typeface="微软雅黑" pitchFamily="34" charset="-122"/>
              </a:rPr>
              <a:t>不同的链路层可能采用不同的数据链路层协议</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83193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5720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AutoShape 5"/>
          <p:cNvSpPr>
            <a:spLocks noChangeArrowheads="1"/>
          </p:cNvSpPr>
          <p:nvPr/>
        </p:nvSpPr>
        <p:spPr bwMode="auto">
          <a:xfrm>
            <a:off x="502921" y="6245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60145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grpSp>
        <p:nvGrpSpPr>
          <p:cNvPr id="24" name="组合 23"/>
          <p:cNvGrpSpPr/>
          <p:nvPr/>
        </p:nvGrpSpPr>
        <p:grpSpPr>
          <a:xfrm>
            <a:off x="2330992" y="1325822"/>
            <a:ext cx="2379587" cy="523220"/>
            <a:chOff x="2330992" y="1607532"/>
            <a:chExt cx="2379587" cy="523220"/>
          </a:xfrm>
        </p:grpSpPr>
        <p:sp>
          <p:nvSpPr>
            <p:cNvPr id="9" name="矩形 8"/>
            <p:cNvSpPr/>
            <p:nvPr/>
          </p:nvSpPr>
          <p:spPr>
            <a:xfrm>
              <a:off x="2330992" y="1607532"/>
              <a:ext cx="627095" cy="523220"/>
            </a:xfrm>
            <a:prstGeom prst="rect">
              <a:avLst/>
            </a:prstGeom>
            <a:noFill/>
          </p:spPr>
          <p:txBody>
            <a:bodyPr wrap="none">
              <a:spAutoFit/>
            </a:bodyPr>
            <a:lstStyle/>
            <a:p>
              <a:r>
                <a:rPr lang="en-US" altLang="zh-CN" sz="2800" b="1" dirty="0">
                  <a:solidFill>
                    <a:srgbClr val="0000FF"/>
                  </a:solidFill>
                  <a:latin typeface="微软雅黑" pitchFamily="34" charset="-122"/>
                  <a:ea typeface="微软雅黑" pitchFamily="34" charset="-122"/>
                </a:rPr>
                <a:t>10</a:t>
              </a:r>
              <a:endParaRPr lang="zh-CN" altLang="en-US" sz="2800" b="1" dirty="0">
                <a:solidFill>
                  <a:srgbClr val="0000FF"/>
                </a:solidFill>
                <a:latin typeface="微软雅黑" pitchFamily="34" charset="-122"/>
                <a:ea typeface="微软雅黑" pitchFamily="34" charset="-122"/>
              </a:endParaRPr>
            </a:p>
          </p:txBody>
        </p:sp>
        <p:sp>
          <p:nvSpPr>
            <p:cNvPr id="10" name="矩形 9"/>
            <p:cNvSpPr/>
            <p:nvPr/>
          </p:nvSpPr>
          <p:spPr>
            <a:xfrm>
              <a:off x="2793668" y="1607532"/>
              <a:ext cx="1120820" cy="523220"/>
            </a:xfrm>
            <a:prstGeom prst="rect">
              <a:avLst/>
            </a:prstGeom>
            <a:noFill/>
          </p:spPr>
          <p:txBody>
            <a:bodyPr wrap="none">
              <a:spAutoFit/>
            </a:bodyPr>
            <a:lstStyle/>
            <a:p>
              <a:r>
                <a:rPr lang="en-US" altLang="zh-CN" sz="2800" b="1" dirty="0">
                  <a:solidFill>
                    <a:srgbClr val="0000FF"/>
                  </a:solidFill>
                  <a:latin typeface="微软雅黑" pitchFamily="34" charset="-122"/>
                  <a:ea typeface="微软雅黑" pitchFamily="34" charset="-122"/>
                </a:rPr>
                <a:t>BASE</a:t>
              </a:r>
              <a:endParaRPr lang="zh-CN" altLang="en-US" sz="2800" b="1" dirty="0">
                <a:solidFill>
                  <a:srgbClr val="0000FF"/>
                </a:solidFill>
                <a:latin typeface="微软雅黑" pitchFamily="34" charset="-122"/>
                <a:ea typeface="微软雅黑" pitchFamily="34" charset="-122"/>
              </a:endParaRPr>
            </a:p>
          </p:txBody>
        </p:sp>
        <p:sp>
          <p:nvSpPr>
            <p:cNvPr id="11" name="矩形 10"/>
            <p:cNvSpPr/>
            <p:nvPr/>
          </p:nvSpPr>
          <p:spPr>
            <a:xfrm>
              <a:off x="3874203" y="1646443"/>
              <a:ext cx="351440" cy="461665"/>
            </a:xfrm>
            <a:prstGeom prst="rect">
              <a:avLst/>
            </a:prstGeom>
          </p:spPr>
          <p:txBody>
            <a:bodyPr wrap="square">
              <a:spAutoFit/>
            </a:bodyPr>
            <a:lstStyle/>
            <a:p>
              <a:r>
                <a:rPr lang="en-US" altLang="zh-CN" sz="2400" b="1" dirty="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p:txBody>
        </p:sp>
        <p:sp>
          <p:nvSpPr>
            <p:cNvPr id="12" name="矩形 11"/>
            <p:cNvSpPr/>
            <p:nvPr/>
          </p:nvSpPr>
          <p:spPr>
            <a:xfrm>
              <a:off x="4301493" y="1607532"/>
              <a:ext cx="409086" cy="523220"/>
            </a:xfrm>
            <a:prstGeom prst="rect">
              <a:avLst/>
            </a:prstGeom>
            <a:noFill/>
          </p:spPr>
          <p:txBody>
            <a:bodyPr wrap="none">
              <a:spAutoFit/>
            </a:bodyPr>
            <a:lstStyle/>
            <a:p>
              <a:pPr algn="ctr"/>
              <a:r>
                <a:rPr lang="en-US" altLang="zh-CN" sz="2800" b="1" dirty="0">
                  <a:solidFill>
                    <a:srgbClr val="0000FF"/>
                  </a:solidFill>
                  <a:latin typeface="微软雅黑" pitchFamily="34" charset="-122"/>
                  <a:ea typeface="微软雅黑" pitchFamily="34" charset="-122"/>
                </a:rPr>
                <a:t>T</a:t>
              </a:r>
              <a:endParaRPr lang="zh-CN" altLang="en-US" sz="2800" b="1" dirty="0">
                <a:solidFill>
                  <a:srgbClr val="0000FF"/>
                </a:solidFill>
                <a:latin typeface="微软雅黑" pitchFamily="34" charset="-122"/>
                <a:ea typeface="微软雅黑" pitchFamily="34" charset="-122"/>
              </a:endParaRPr>
            </a:p>
          </p:txBody>
        </p:sp>
      </p:grpSp>
      <p:grpSp>
        <p:nvGrpSpPr>
          <p:cNvPr id="5" name="组合 4"/>
          <p:cNvGrpSpPr/>
          <p:nvPr/>
        </p:nvGrpSpPr>
        <p:grpSpPr>
          <a:xfrm>
            <a:off x="2475345" y="1765915"/>
            <a:ext cx="3999081" cy="1337512"/>
            <a:chOff x="2475345" y="2130749"/>
            <a:chExt cx="3999081" cy="1337512"/>
          </a:xfrm>
        </p:grpSpPr>
        <p:cxnSp>
          <p:nvCxnSpPr>
            <p:cNvPr id="17" name="肘形连接符 16"/>
            <p:cNvCxnSpPr/>
            <p:nvPr/>
          </p:nvCxnSpPr>
          <p:spPr bwMode="auto">
            <a:xfrm rot="16200000" flipH="1">
              <a:off x="2908589" y="1866699"/>
              <a:ext cx="1153442" cy="1681541"/>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326081" y="3098929"/>
              <a:ext cx="2148345" cy="369332"/>
            </a:xfrm>
            <a:prstGeom prst="rect">
              <a:avLst/>
            </a:prstGeom>
          </p:spPr>
          <p:txBody>
            <a:bodyPr wrap="none">
              <a:spAutoFit/>
            </a:bodyPr>
            <a:lstStyle/>
            <a:p>
              <a:r>
                <a:rPr lang="zh-CN" altLang="en-US" b="1" dirty="0">
                  <a:solidFill>
                    <a:srgbClr val="0000CC"/>
                  </a:solidFill>
                  <a:latin typeface="微软雅黑" pitchFamily="34" charset="-122"/>
                  <a:ea typeface="微软雅黑" pitchFamily="34" charset="-122"/>
                </a:rPr>
                <a:t>速率为 </a:t>
              </a:r>
              <a:r>
                <a:rPr lang="en-US" altLang="zh-CN" b="1" dirty="0">
                  <a:solidFill>
                    <a:srgbClr val="0000CC"/>
                  </a:solidFill>
                  <a:latin typeface="微软雅黑" pitchFamily="34" charset="-122"/>
                  <a:ea typeface="微软雅黑" pitchFamily="34" charset="-122"/>
                </a:rPr>
                <a:t>10 Mbit/s </a:t>
              </a:r>
              <a:endParaRPr lang="zh-CN" altLang="en-US" b="1" dirty="0">
                <a:solidFill>
                  <a:srgbClr val="0000CC"/>
                </a:solidFill>
                <a:latin typeface="微软雅黑" pitchFamily="34" charset="-122"/>
                <a:ea typeface="微软雅黑" pitchFamily="34" charset="-122"/>
              </a:endParaRPr>
            </a:p>
          </p:txBody>
        </p:sp>
        <p:cxnSp>
          <p:nvCxnSpPr>
            <p:cNvPr id="3" name="直接连接符 2"/>
            <p:cNvCxnSpPr/>
            <p:nvPr/>
          </p:nvCxnSpPr>
          <p:spPr>
            <a:xfrm>
              <a:off x="2475345"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08072" y="1765920"/>
            <a:ext cx="2818571" cy="883974"/>
            <a:chOff x="2908072" y="2130754"/>
            <a:chExt cx="2818571" cy="883974"/>
          </a:xfrm>
        </p:grpSpPr>
        <p:cxnSp>
          <p:nvCxnSpPr>
            <p:cNvPr id="15" name="肘形连接符 14"/>
            <p:cNvCxnSpPr/>
            <p:nvPr/>
          </p:nvCxnSpPr>
          <p:spPr bwMode="auto">
            <a:xfrm rot="16200000" flipH="1">
              <a:off x="3871811" y="1613021"/>
              <a:ext cx="690768" cy="1726234"/>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080312" y="2645396"/>
              <a:ext cx="646331" cy="369332"/>
            </a:xfrm>
            <a:prstGeom prst="rect">
              <a:avLst/>
            </a:prstGeom>
          </p:spPr>
          <p:txBody>
            <a:bodyPr wrap="none">
              <a:spAutoFit/>
            </a:bodyPr>
            <a:lstStyle/>
            <a:p>
              <a:r>
                <a:rPr lang="zh-CN" altLang="zh-CN" b="1" dirty="0">
                  <a:solidFill>
                    <a:srgbClr val="0000CC"/>
                  </a:solidFill>
                  <a:latin typeface="微软雅黑" pitchFamily="34" charset="-122"/>
                  <a:ea typeface="微软雅黑" pitchFamily="34" charset="-122"/>
                </a:rPr>
                <a:t>基带</a:t>
              </a:r>
              <a:endParaRPr lang="zh-CN" altLang="en-US" b="1" dirty="0">
                <a:solidFill>
                  <a:srgbClr val="0000CC"/>
                </a:solidFill>
                <a:latin typeface="微软雅黑" pitchFamily="34" charset="-122"/>
                <a:ea typeface="微软雅黑" pitchFamily="34" charset="-122"/>
              </a:endParaRPr>
            </a:p>
          </p:txBody>
        </p:sp>
        <p:cxnSp>
          <p:nvCxnSpPr>
            <p:cNvPr id="20" name="直接连接符 19"/>
            <p:cNvCxnSpPr/>
            <p:nvPr/>
          </p:nvCxnSpPr>
          <p:spPr>
            <a:xfrm>
              <a:off x="2908072" y="2135816"/>
              <a:ext cx="919951"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346873" y="1765919"/>
            <a:ext cx="2655702" cy="448034"/>
            <a:chOff x="4346873" y="2130753"/>
            <a:chExt cx="2655702" cy="448034"/>
          </a:xfrm>
        </p:grpSpPr>
        <p:cxnSp>
          <p:nvCxnSpPr>
            <p:cNvPr id="13" name="肘形连接符 12"/>
            <p:cNvCxnSpPr/>
            <p:nvPr/>
          </p:nvCxnSpPr>
          <p:spPr bwMode="auto">
            <a:xfrm rot="16200000" flipH="1">
              <a:off x="5200346" y="1436442"/>
              <a:ext cx="269936" cy="1658557"/>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125412" y="2209455"/>
              <a:ext cx="877163" cy="369332"/>
            </a:xfrm>
            <a:prstGeom prst="rect">
              <a:avLst/>
            </a:prstGeom>
          </p:spPr>
          <p:txBody>
            <a:bodyPr wrap="none">
              <a:spAutoFit/>
            </a:bodyPr>
            <a:lstStyle/>
            <a:p>
              <a:r>
                <a:rPr lang="zh-CN" altLang="zh-CN" b="1" dirty="0">
                  <a:solidFill>
                    <a:srgbClr val="0000CC"/>
                  </a:solidFill>
                  <a:latin typeface="微软雅黑" pitchFamily="34" charset="-122"/>
                  <a:ea typeface="微软雅黑" pitchFamily="34" charset="-122"/>
                </a:rPr>
                <a:t>双绞线</a:t>
              </a:r>
              <a:endParaRPr lang="zh-CN" altLang="en-US" b="1" dirty="0">
                <a:solidFill>
                  <a:srgbClr val="0000CC"/>
                </a:solidFill>
                <a:latin typeface="微软雅黑" pitchFamily="34" charset="-122"/>
                <a:ea typeface="微软雅黑" pitchFamily="34" charset="-122"/>
              </a:endParaRPr>
            </a:p>
          </p:txBody>
        </p:sp>
        <p:cxnSp>
          <p:nvCxnSpPr>
            <p:cNvPr id="21" name="直接连接符 20"/>
            <p:cNvCxnSpPr/>
            <p:nvPr/>
          </p:nvCxnSpPr>
          <p:spPr>
            <a:xfrm>
              <a:off x="4346873"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71199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42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601182"/>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集线器的一些特点</a:t>
            </a:r>
            <a:endParaRPr lang="fr-FR" altLang="zh-CN" sz="2000" b="1" dirty="0">
              <a:solidFill>
                <a:schemeClr val="bg1"/>
              </a:solidFill>
              <a:latin typeface="微软雅黑" pitchFamily="34" charset="-122"/>
              <a:ea typeface="微软雅黑" pitchFamily="34" charset="-122"/>
            </a:endParaRPr>
          </a:p>
        </p:txBody>
      </p:sp>
      <p:sp>
        <p:nvSpPr>
          <p:cNvPr id="7" name="Rectangle 46"/>
          <p:cNvSpPr>
            <a:spLocks noChangeArrowheads="1"/>
          </p:cNvSpPr>
          <p:nvPr/>
        </p:nvSpPr>
        <p:spPr bwMode="auto">
          <a:xfrm>
            <a:off x="502921" y="993236"/>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使用电子器件来模拟实际电缆线的工作，因此整个系统仍然像一个</a:t>
            </a:r>
            <a:r>
              <a:rPr lang="zh-CN" altLang="en-US" sz="2000" b="1" dirty="0">
                <a:solidFill>
                  <a:srgbClr val="C00000"/>
                </a:solidFill>
                <a:latin typeface="微软雅黑" pitchFamily="34" charset="-122"/>
                <a:ea typeface="微软雅黑" pitchFamily="34" charset="-122"/>
              </a:rPr>
              <a:t>传统的以太网</a:t>
            </a:r>
            <a:r>
              <a:rPr lang="zh-CN" altLang="en-US" sz="2000" b="1" dirty="0">
                <a:latin typeface="微软雅黑" pitchFamily="34" charset="-122"/>
                <a:ea typeface="微软雅黑" pitchFamily="34" charset="-122"/>
              </a:rPr>
              <a:t>那样运行。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使用集线器的以太网</a:t>
            </a:r>
            <a:r>
              <a:rPr lang="zh-CN" altLang="en-US" sz="2000" b="1" dirty="0">
                <a:solidFill>
                  <a:srgbClr val="C00000"/>
                </a:solidFill>
                <a:latin typeface="微软雅黑" pitchFamily="34" charset="-122"/>
                <a:ea typeface="微软雅黑" pitchFamily="34" charset="-122"/>
              </a:rPr>
              <a:t>在逻辑上仍是一个总线网，</a:t>
            </a:r>
            <a:r>
              <a:rPr lang="zh-CN" altLang="en-US" sz="2000" b="1" dirty="0">
                <a:latin typeface="微软雅黑" pitchFamily="34" charset="-122"/>
                <a:ea typeface="微软雅黑" pitchFamily="34" charset="-122"/>
              </a:rPr>
              <a:t>各工作站使用的还是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协议，并共享逻辑上的总线。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很像一个多接口的转发器，</a:t>
            </a:r>
            <a:r>
              <a:rPr lang="zh-CN" altLang="en-US" sz="2000" b="1" dirty="0">
                <a:solidFill>
                  <a:srgbClr val="C00000"/>
                </a:solidFill>
                <a:latin typeface="微软雅黑" pitchFamily="34" charset="-122"/>
                <a:ea typeface="微软雅黑" pitchFamily="34" charset="-122"/>
              </a:rPr>
              <a:t>工作在物理层。</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采用了</a:t>
            </a:r>
            <a:r>
              <a:rPr lang="zh-CN" altLang="en-US" sz="2000" b="1" dirty="0">
                <a:solidFill>
                  <a:srgbClr val="C00000"/>
                </a:solidFill>
                <a:latin typeface="微软雅黑" pitchFamily="34" charset="-122"/>
                <a:ea typeface="微软雅黑" pitchFamily="34" charset="-122"/>
              </a:rPr>
              <a:t>专门芯片，</a:t>
            </a:r>
            <a:r>
              <a:rPr lang="zh-CN" altLang="en-US" sz="2000" b="1" dirty="0">
                <a:latin typeface="微软雅黑" pitchFamily="34" charset="-122"/>
                <a:ea typeface="微软雅黑" pitchFamily="34" charset="-122"/>
              </a:rPr>
              <a:t>进行自适应串音回波抵消，减少了近端串音。</a:t>
            </a:r>
          </a:p>
        </p:txBody>
      </p:sp>
    </p:spTree>
    <p:extLst>
      <p:ext uri="{BB962C8B-B14F-4D97-AF65-F5344CB8AC3E}">
        <p14:creationId xmlns:p14="http://schemas.microsoft.com/office/powerpoint/2010/main" val="15836431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17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4284" y="598690"/>
            <a:ext cx="280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具有 </a:t>
            </a: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个接口的集线器</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42968"/>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0" name="组合 29"/>
          <p:cNvGrpSpPr/>
          <p:nvPr/>
        </p:nvGrpSpPr>
        <p:grpSpPr>
          <a:xfrm>
            <a:off x="1872516" y="1271661"/>
            <a:ext cx="5337313" cy="2548988"/>
            <a:chOff x="1533610" y="2212976"/>
            <a:chExt cx="6618203" cy="3160712"/>
          </a:xfrm>
        </p:grpSpPr>
        <p:grpSp>
          <p:nvGrpSpPr>
            <p:cNvPr id="31" name="Group 3"/>
            <p:cNvGrpSpPr>
              <a:grpSpLocks/>
            </p:cNvGrpSpPr>
            <p:nvPr/>
          </p:nvGrpSpPr>
          <p:grpSpPr bwMode="auto">
            <a:xfrm rot="-3098467">
              <a:off x="2022145" y="3956249"/>
              <a:ext cx="1127125" cy="98028"/>
              <a:chOff x="1548" y="1476"/>
              <a:chExt cx="1338" cy="120"/>
            </a:xfrm>
          </p:grpSpPr>
          <p:sp>
            <p:nvSpPr>
              <p:cNvPr id="86"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7"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2" name="Group 6"/>
            <p:cNvGrpSpPr>
              <a:grpSpLocks/>
            </p:cNvGrpSpPr>
            <p:nvPr/>
          </p:nvGrpSpPr>
          <p:grpSpPr bwMode="auto">
            <a:xfrm rot="-3098467">
              <a:off x="2458972" y="3956249"/>
              <a:ext cx="1127125" cy="98028"/>
              <a:chOff x="1548" y="1476"/>
              <a:chExt cx="1338" cy="120"/>
            </a:xfrm>
          </p:grpSpPr>
          <p:sp>
            <p:nvSpPr>
              <p:cNvPr id="84"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5"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3" name="Group 9"/>
            <p:cNvGrpSpPr>
              <a:grpSpLocks/>
            </p:cNvGrpSpPr>
            <p:nvPr/>
          </p:nvGrpSpPr>
          <p:grpSpPr bwMode="auto">
            <a:xfrm rot="3701259" flipH="1">
              <a:off x="6306079" y="3949965"/>
              <a:ext cx="1001712" cy="96308"/>
              <a:chOff x="1548" y="1476"/>
              <a:chExt cx="1338" cy="120"/>
            </a:xfrm>
          </p:grpSpPr>
          <p:sp>
            <p:nvSpPr>
              <p:cNvPr id="82"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3"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4" name="Group 12"/>
            <p:cNvGrpSpPr>
              <a:grpSpLocks/>
            </p:cNvGrpSpPr>
            <p:nvPr/>
          </p:nvGrpSpPr>
          <p:grpSpPr bwMode="auto">
            <a:xfrm rot="3701259" flipH="1">
              <a:off x="6817718" y="3969743"/>
              <a:ext cx="1001713" cy="98028"/>
              <a:chOff x="1548" y="1476"/>
              <a:chExt cx="1338" cy="120"/>
            </a:xfrm>
          </p:grpSpPr>
          <p:sp>
            <p:nvSpPr>
              <p:cNvPr id="80"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1"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itchFamily="34" charset="-122"/>
                  <a:ea typeface="微软雅黑" pitchFamily="34" charset="-122"/>
                </a:rPr>
                <a:t>集</a:t>
              </a:r>
            </a:p>
            <a:p>
              <a:pPr defTabSz="762000" eaLnBrk="0" hangingPunct="0">
                <a:lnSpc>
                  <a:spcPct val="90000"/>
                </a:lnSpc>
              </a:pPr>
              <a:r>
                <a:rPr kumimoji="1" lang="zh-CN" altLang="en-US" sz="1600" b="1" dirty="0">
                  <a:latin typeface="微软雅黑" pitchFamily="34" charset="-122"/>
                  <a:ea typeface="微软雅黑" pitchFamily="34" charset="-122"/>
                </a:rPr>
                <a:t>线</a:t>
              </a:r>
            </a:p>
            <a:p>
              <a:pPr defTabSz="762000" eaLnBrk="0" hangingPunct="0">
                <a:lnSpc>
                  <a:spcPct val="90000"/>
                </a:lnSpc>
              </a:pPr>
              <a:r>
                <a:rPr kumimoji="1" lang="zh-CN" altLang="en-US" sz="1600" b="1" dirty="0">
                  <a:latin typeface="微软雅黑" pitchFamily="34" charset="-122"/>
                  <a:ea typeface="微软雅黑" pitchFamily="34" charset="-122"/>
                </a:rPr>
                <a:t>器</a:t>
              </a: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工作站</a:t>
              </a: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itchFamily="34" charset="-122"/>
                  <a:ea typeface="微软雅黑" pitchFamily="34" charset="-122"/>
                </a:rPr>
                <a:t>双绞线</a:t>
              </a:r>
            </a:p>
          </p:txBody>
        </p:sp>
        <p:grpSp>
          <p:nvGrpSpPr>
            <p:cNvPr id="74" name="Group 54"/>
            <p:cNvGrpSpPr>
              <a:grpSpLocks/>
            </p:cNvGrpSpPr>
            <p:nvPr/>
          </p:nvGrpSpPr>
          <p:grpSpPr bwMode="auto">
            <a:xfrm rot="5400000" flipH="1">
              <a:off x="4703168" y="3946724"/>
              <a:ext cx="876300" cy="98028"/>
              <a:chOff x="1548" y="1476"/>
              <a:chExt cx="1338" cy="120"/>
            </a:xfrm>
          </p:grpSpPr>
          <p:sp>
            <p:nvSpPr>
              <p:cNvPr id="78"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9"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75" name="Group 57"/>
            <p:cNvGrpSpPr>
              <a:grpSpLocks/>
            </p:cNvGrpSpPr>
            <p:nvPr/>
          </p:nvGrpSpPr>
          <p:grpSpPr bwMode="auto">
            <a:xfrm rot="5400000" flipH="1">
              <a:off x="4206942" y="3958630"/>
              <a:ext cx="874712" cy="98029"/>
              <a:chOff x="1548" y="1476"/>
              <a:chExt cx="1338" cy="120"/>
            </a:xfrm>
          </p:grpSpPr>
          <p:sp>
            <p:nvSpPr>
              <p:cNvPr id="76"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7"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3620350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3.3.4  </a:t>
            </a:r>
            <a:r>
              <a:rPr lang="zh-CN" altLang="en-US" sz="2400" b="1" dirty="0">
                <a:solidFill>
                  <a:schemeClr val="bg1"/>
                </a:solidFill>
                <a:latin typeface="微软雅黑" pitchFamily="34" charset="-122"/>
                <a:ea typeface="微软雅黑" pitchFamily="34" charset="-122"/>
              </a:rPr>
              <a:t>以太网的信道利用率</a:t>
            </a:r>
          </a:p>
        </p:txBody>
      </p:sp>
      <p:sp>
        <p:nvSpPr>
          <p:cNvPr id="7" name="Rectangle 8"/>
          <p:cNvSpPr>
            <a:spLocks noChangeArrowheads="1"/>
          </p:cNvSpPr>
          <p:nvPr/>
        </p:nvSpPr>
        <p:spPr bwMode="auto">
          <a:xfrm>
            <a:off x="502921" y="1015839"/>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多个站在以太网上同时工作就可能会发生碰撞。</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当发生碰撞时，信道资源实际上是被浪费了。因此，当扣除碰撞所造成的信道损失后，</a:t>
            </a:r>
            <a:r>
              <a:rPr lang="zh-CN" altLang="en-US" sz="2000" b="1" dirty="0">
                <a:solidFill>
                  <a:srgbClr val="C00000"/>
                </a:solidFill>
                <a:latin typeface="微软雅黑" pitchFamily="34" charset="-122"/>
                <a:ea typeface="微软雅黑" pitchFamily="34" charset="-122"/>
              </a:rPr>
              <a:t>以太网总的信道利用率并不能达到 </a:t>
            </a:r>
            <a:r>
              <a:rPr lang="en-US" altLang="zh-CN" sz="2000" b="1" dirty="0">
                <a:solidFill>
                  <a:srgbClr val="C00000"/>
                </a:solidFill>
                <a:latin typeface="微软雅黑" pitchFamily="34" charset="-122"/>
                <a:ea typeface="微软雅黑" pitchFamily="34" charset="-122"/>
              </a:rPr>
              <a:t>100%</a:t>
            </a:r>
            <a:r>
              <a:rPr lang="zh-CN" altLang="en-US" sz="2000" b="1" dirty="0">
                <a:solidFill>
                  <a:srgbClr val="C00000"/>
                </a:solidFill>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假设：</a:t>
            </a:r>
            <a:r>
              <a:rPr lang="zh-CN" altLang="en-US" sz="2000" b="1" dirty="0">
                <a:latin typeface="微软雅黑" pitchFamily="34" charset="-122"/>
                <a:ea typeface="微软雅黑" pitchFamily="34" charset="-122"/>
              </a:rPr>
              <a:t>单程端到端传播时延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，则争用期长度 </a:t>
            </a:r>
            <a:r>
              <a:rPr lang="en-US" altLang="zh-CN" sz="2000" b="1" dirty="0">
                <a:latin typeface="微软雅黑" pitchFamily="34" charset="-122"/>
                <a:ea typeface="微软雅黑" pitchFamily="34" charset="-122"/>
              </a:rPr>
              <a:t>= 2</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。检测到碰撞后不发送干扰信号。</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设：</a:t>
            </a:r>
            <a:r>
              <a:rPr lang="zh-CN" altLang="en-US" sz="2000" b="1" dirty="0">
                <a:latin typeface="微软雅黑" pitchFamily="34" charset="-122"/>
                <a:ea typeface="微软雅黑" pitchFamily="34" charset="-122"/>
              </a:rPr>
              <a:t>帧长</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 (bit)</a:t>
            </a:r>
            <a:r>
              <a:rPr lang="zh-CN" altLang="en-US" sz="2000" b="1" dirty="0">
                <a:latin typeface="微软雅黑" pitchFamily="34" charset="-122"/>
                <a:ea typeface="微软雅黑" pitchFamily="34" charset="-122"/>
              </a:rPr>
              <a:t>，数据发送速率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(bit/s)</a:t>
            </a:r>
            <a:r>
              <a:rPr lang="zh-CN" altLang="en-US" sz="2000" b="1" dirty="0">
                <a:latin typeface="微软雅黑" pitchFamily="34" charset="-122"/>
                <a:ea typeface="微软雅黑" pitchFamily="34" charset="-122"/>
              </a:rPr>
              <a:t>，则帧的发送时间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i="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(s)</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14336398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26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603578"/>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grpSp>
        <p:nvGrpSpPr>
          <p:cNvPr id="77" name="组合 76"/>
          <p:cNvGrpSpPr/>
          <p:nvPr/>
        </p:nvGrpSpPr>
        <p:grpSpPr>
          <a:xfrm>
            <a:off x="502920" y="1045303"/>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5" name="Line 4"/>
            <p:cNvSpPr>
              <a:spLocks noChangeShapeType="1"/>
            </p:cNvSpPr>
            <p:nvPr/>
          </p:nvSpPr>
          <p:spPr bwMode="auto">
            <a:xfrm>
              <a:off x="1749925" y="3778425"/>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Rectangle 9"/>
            <p:cNvSpPr>
              <a:spLocks noChangeArrowheads="1"/>
            </p:cNvSpPr>
            <p:nvPr/>
          </p:nvSpPr>
          <p:spPr bwMode="auto">
            <a:xfrm>
              <a:off x="7055787" y="3306016"/>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Freeform 16"/>
            <p:cNvSpPr>
              <a:spLocks/>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争用期 </a:t>
              </a: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5"/>
            <p:cNvSpPr>
              <a:spLocks noChangeShapeType="1"/>
            </p:cNvSpPr>
            <p:nvPr/>
          </p:nvSpPr>
          <p:spPr bwMode="auto">
            <a:xfrm>
              <a:off x="1749925" y="3195055"/>
              <a:ext cx="0" cy="68079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a:off x="7293225" y="3211931"/>
              <a:ext cx="0" cy="66392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0"/>
            <p:cNvSpPr txBox="1">
              <a:spLocks noChangeArrowheads="1"/>
            </p:cNvSpPr>
            <p:nvPr/>
          </p:nvSpPr>
          <p:spPr bwMode="auto">
            <a:xfrm>
              <a:off x="5670859" y="3210693"/>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57" name="Text Box 41"/>
            <p:cNvSpPr txBox="1">
              <a:spLocks noChangeArrowheads="1"/>
            </p:cNvSpPr>
            <p:nvPr/>
          </p:nvSpPr>
          <p:spPr bwMode="auto">
            <a:xfrm>
              <a:off x="6967043" y="3193589"/>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62" name="Text Box 46"/>
            <p:cNvSpPr txBox="1">
              <a:spLocks noChangeArrowheads="1"/>
            </p:cNvSpPr>
            <p:nvPr/>
          </p:nvSpPr>
          <p:spPr bwMode="auto">
            <a:xfrm>
              <a:off x="2744596" y="2344860"/>
              <a:ext cx="916690"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itchFamily="34" charset="-122"/>
                  <a:ea typeface="微软雅黑" pitchFamily="34" charset="-122"/>
                </a:rPr>
                <a:t>发生碰撞 </a:t>
              </a: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Text Box 48"/>
            <p:cNvSpPr txBox="1">
              <a:spLocks noChangeArrowheads="1"/>
            </p:cNvSpPr>
            <p:nvPr/>
          </p:nvSpPr>
          <p:spPr bwMode="auto">
            <a:xfrm>
              <a:off x="3385567" y="3599878"/>
              <a:ext cx="2159566"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C00000"/>
                  </a:solidFill>
                  <a:latin typeface="微软雅黑" pitchFamily="34" charset="-122"/>
                  <a:ea typeface="微软雅黑" pitchFamily="34" charset="-122"/>
                </a:rPr>
                <a:t>发送一帧所需的平均时间</a:t>
              </a:r>
              <a:endParaRPr kumimoji="1" lang="zh-CN" altLang="en-US" sz="1400" b="1" dirty="0">
                <a:solidFill>
                  <a:srgbClr val="C00000"/>
                </a:solidFill>
                <a:latin typeface="微软雅黑" pitchFamily="34" charset="-122"/>
                <a:ea typeface="微软雅黑"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a:t>
              </a: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sp>
        <p:nvSpPr>
          <p:cNvPr id="2" name="矩形 1"/>
          <p:cNvSpPr/>
          <p:nvPr/>
        </p:nvSpPr>
        <p:spPr>
          <a:xfrm>
            <a:off x="1200727" y="3247458"/>
            <a:ext cx="6603999" cy="7591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注意：</a:t>
            </a:r>
            <a:r>
              <a:rPr lang="zh-CN" altLang="en-US" b="1" dirty="0">
                <a:latin typeface="微软雅黑" panose="020B0503020204020204" pitchFamily="34" charset="-122"/>
                <a:ea typeface="微软雅黑" panose="020B0503020204020204" pitchFamily="34" charset="-122"/>
              </a:rPr>
              <a:t>成功发送一个帧需要占用信道的时间是 </a:t>
            </a:r>
            <a:r>
              <a:rPr lang="en-US" altLang="zh-CN" b="1" dirty="0">
                <a:latin typeface="微软雅黑" panose="020B0503020204020204" pitchFamily="34" charset="-122"/>
                <a:ea typeface="微软雅黑" panose="020B0503020204020204" pitchFamily="34" charset="-122"/>
              </a:rPr>
              <a:t>T</a:t>
            </a:r>
            <a:r>
              <a:rPr lang="en-US" altLang="zh-CN" b="1" baseline="-25000"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，比帧的发送时间要多一个单程端到端时延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86047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3756"/>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要提高以太网的信道利用率，就必须减小 </a:t>
            </a:r>
            <a:r>
              <a:rPr lang="en-US" altLang="zh-CN" sz="2000" b="1" i="1" dirty="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与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之比。</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在以太网中定义了</a:t>
            </a:r>
            <a:r>
              <a:rPr lang="zh-CN" altLang="en-US" sz="2000" b="1" dirty="0">
                <a:solidFill>
                  <a:srgbClr val="C00000"/>
                </a:solidFill>
                <a:latin typeface="微软雅黑" pitchFamily="34" charset="-122"/>
                <a:ea typeface="微软雅黑" pitchFamily="34" charset="-122"/>
              </a:rPr>
              <a:t>参数 </a:t>
            </a:r>
            <a:r>
              <a:rPr lang="en-US" altLang="zh-CN" sz="2000" b="1" i="1" dirty="0">
                <a:solidFill>
                  <a:srgbClr val="C00000"/>
                </a:solidFill>
                <a:latin typeface="Times New Roman" pitchFamily="18" charset="0"/>
                <a:ea typeface="微软雅黑" pitchFamily="34" charset="-122"/>
                <a:cs typeface="Times New Roman" pitchFamily="18" charset="0"/>
              </a:rPr>
              <a:t>a</a:t>
            </a:r>
            <a:r>
              <a:rPr lang="en-US" altLang="zh-CN" sz="2000" b="1" i="1" dirty="0">
                <a:latin typeface="Times New Roman" pitchFamily="18" charset="0"/>
                <a:ea typeface="微软雅黑" pitchFamily="34" charset="-122"/>
                <a:cs typeface="Times New Roman" pitchFamily="18" charset="0"/>
              </a:rPr>
              <a:t>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以太网单程端到端时延 </a:t>
            </a:r>
            <a:r>
              <a:rPr lang="en-US" altLang="zh-CN" sz="2000" b="1" i="1" dirty="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与帧的发送时间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 </a:t>
            </a:r>
            <a:r>
              <a:rPr lang="zh-CN" altLang="en-US" sz="2000" b="1" dirty="0">
                <a:latin typeface="微软雅黑" pitchFamily="34" charset="-122"/>
                <a:ea typeface="微软雅黑" pitchFamily="34" charset="-122"/>
              </a:rPr>
              <a:t>之比： </a:t>
            </a:r>
          </a:p>
        </p:txBody>
      </p:sp>
      <p:sp>
        <p:nvSpPr>
          <p:cNvPr id="8" name="AutoShape 5"/>
          <p:cNvSpPr>
            <a:spLocks noChangeArrowheads="1"/>
          </p:cNvSpPr>
          <p:nvPr/>
        </p:nvSpPr>
        <p:spPr bwMode="auto">
          <a:xfrm>
            <a:off x="502921" y="6238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00726"/>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参数 </a:t>
            </a:r>
            <a:r>
              <a:rPr lang="en-US" altLang="zh-CN" sz="2000" b="1" i="1" dirty="0">
                <a:solidFill>
                  <a:schemeClr val="bg1"/>
                </a:solidFill>
                <a:latin typeface="Times New Roman" pitchFamily="18" charset="0"/>
                <a:ea typeface="微软雅黑" pitchFamily="34" charset="-122"/>
                <a:cs typeface="Times New Roman" pitchFamily="18" charset="0"/>
              </a:rPr>
              <a:t>a</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与利用率</a:t>
            </a:r>
            <a:endParaRPr lang="fr-FR" altLang="zh-CN" sz="2000" b="1" dirty="0">
              <a:solidFill>
                <a:schemeClr val="bg1"/>
              </a:solidFill>
              <a:latin typeface="微软雅黑" pitchFamily="34" charset="-122"/>
              <a:ea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186128659"/>
              </p:ext>
            </p:extLst>
          </p:nvPr>
        </p:nvGraphicFramePr>
        <p:xfrm>
          <a:off x="2754891" y="1859787"/>
          <a:ext cx="1570596" cy="608011"/>
        </p:xfrm>
        <a:graphic>
          <a:graphicData uri="http://schemas.openxmlformats.org/presentationml/2006/ole">
            <mc:AlternateContent xmlns:mc="http://schemas.openxmlformats.org/markup-compatibility/2006">
              <mc:Choice xmlns:v="urn:schemas-microsoft-com:vml" Requires="v">
                <p:oleObj name="公式" r:id="rId2" imgW="545760" imgH="228600" progId="Equation.3">
                  <p:embed/>
                </p:oleObj>
              </mc:Choice>
              <mc:Fallback>
                <p:oleObj name="公式" r:id="rId2" imgW="545760" imgH="228600" progId="Equation.3">
                  <p:embed/>
                  <p:pic>
                    <p:nvPicPr>
                      <p:cNvPr id="0"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4891" y="1859787"/>
                        <a:ext cx="1570596" cy="608011"/>
                      </a:xfrm>
                      <a:prstGeom prst="rect">
                        <a:avLst/>
                      </a:prstGeom>
                      <a:solidFill>
                        <a:srgbClr val="FFFF99"/>
                      </a:solidFill>
                      <a:ln w="12700">
                        <a:solidFill>
                          <a:schemeClr val="tx1"/>
                        </a:solidFill>
                        <a:miter lim="800000"/>
                        <a:headEnd/>
                        <a:tailEnd/>
                      </a:ln>
                    </p:spPr>
                  </p:pic>
                </p:oleObj>
              </mc:Fallback>
            </mc:AlternateContent>
          </a:graphicData>
        </a:graphic>
      </p:graphicFrame>
      <p:grpSp>
        <p:nvGrpSpPr>
          <p:cNvPr id="11" name="组合 10"/>
          <p:cNvGrpSpPr/>
          <p:nvPr/>
        </p:nvGrpSpPr>
        <p:grpSpPr>
          <a:xfrm>
            <a:off x="843743" y="2602824"/>
            <a:ext cx="7202976" cy="1624658"/>
            <a:chOff x="502922" y="3604946"/>
            <a:chExt cx="7202976" cy="1624658"/>
          </a:xfrm>
        </p:grpSpPr>
        <p:sp>
          <p:nvSpPr>
            <p:cNvPr id="12" name="对角圆角矩形 11"/>
            <p:cNvSpPr/>
            <p:nvPr/>
          </p:nvSpPr>
          <p:spPr>
            <a:xfrm>
              <a:off x="502922" y="3604946"/>
              <a:ext cx="7202976" cy="16246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endParaRPr lang="zh-CN" altLang="en-US" dirty="0"/>
            </a:p>
          </p:txBody>
        </p:sp>
        <p:sp>
          <p:nvSpPr>
            <p:cNvPr id="13" name="矩形 12"/>
            <p:cNvSpPr/>
            <p:nvPr/>
          </p:nvSpPr>
          <p:spPr>
            <a:xfrm>
              <a:off x="900547" y="3669507"/>
              <a:ext cx="6555970" cy="1477328"/>
            </a:xfrm>
            <a:prstGeom prst="rect">
              <a:avLst/>
            </a:prstGeom>
          </p:spPr>
          <p:txBody>
            <a:bodyPr wrap="square">
              <a:spAutoFit/>
            </a:bodyPr>
            <a:lstStyle/>
            <a:p>
              <a:pPr>
                <a:lnSpc>
                  <a:spcPts val="2700"/>
                </a:lnSpc>
              </a:pPr>
              <a:r>
                <a:rPr lang="en-US" altLang="zh-CN" b="1" i="1" dirty="0">
                  <a:solidFill>
                    <a:srgbClr val="FFFF00"/>
                  </a:solidFill>
                  <a:latin typeface="Times New Roman" pitchFamily="18" charset="0"/>
                  <a:ea typeface="微软雅黑" pitchFamily="34" charset="-122"/>
                  <a:cs typeface="Times New Roman" pitchFamily="18" charset="0"/>
                </a:rPr>
                <a:t>a</a:t>
              </a:r>
              <a:r>
                <a:rPr lang="en-US" altLang="zh-CN" b="1" dirty="0">
                  <a:solidFill>
                    <a:srgbClr val="FFFF00"/>
                  </a:solidFill>
                  <a:latin typeface="微软雅黑" pitchFamily="34" charset="-122"/>
                  <a:ea typeface="微软雅黑" pitchFamily="34" charset="-122"/>
                </a:rPr>
                <a:t> → 0</a:t>
              </a:r>
              <a:r>
                <a:rPr lang="zh-CN" altLang="en-US" b="1" dirty="0">
                  <a:solidFill>
                    <a:srgbClr val="FFFF00"/>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表示一发生碰撞就立即可以检测出来， 并立即停止发送，因而信道利用率很高。</a:t>
              </a:r>
            </a:p>
            <a:p>
              <a:pPr>
                <a:lnSpc>
                  <a:spcPts val="2700"/>
                </a:lnSpc>
              </a:pPr>
              <a:r>
                <a:rPr lang="en-US" altLang="zh-CN" b="1" i="1" dirty="0">
                  <a:solidFill>
                    <a:srgbClr val="FFFF00"/>
                  </a:solidFill>
                  <a:latin typeface="Times New Roman" pitchFamily="18" charset="0"/>
                  <a:ea typeface="微软雅黑" pitchFamily="34" charset="-122"/>
                  <a:cs typeface="Times New Roman" pitchFamily="18" charset="0"/>
                </a:rPr>
                <a:t>a</a:t>
              </a:r>
              <a:r>
                <a:rPr lang="en-US" altLang="zh-CN" b="1" dirty="0">
                  <a:solidFill>
                    <a:srgbClr val="FFFF00"/>
                  </a:solidFill>
                  <a:latin typeface="微软雅黑" pitchFamily="34" charset="-122"/>
                  <a:ea typeface="微软雅黑" pitchFamily="34" charset="-122"/>
                </a:rPr>
                <a:t> </a:t>
              </a:r>
              <a:r>
                <a:rPr lang="zh-CN" altLang="en-US" b="1" dirty="0">
                  <a:solidFill>
                    <a:srgbClr val="FFFF00"/>
                  </a:solidFill>
                  <a:latin typeface="微软雅黑" pitchFamily="34" charset="-122"/>
                  <a:ea typeface="微软雅黑" pitchFamily="34" charset="-122"/>
                </a:rPr>
                <a:t>越大，</a:t>
              </a:r>
              <a:r>
                <a:rPr lang="zh-CN" altLang="en-US" b="1" dirty="0">
                  <a:solidFill>
                    <a:schemeClr val="bg1"/>
                  </a:solidFill>
                  <a:latin typeface="微软雅黑" pitchFamily="34" charset="-122"/>
                  <a:ea typeface="微软雅黑" pitchFamily="34" charset="-122"/>
                </a:rPr>
                <a:t>表明争用期所占的比例增大，每发生一次碰撞就浪费许多信道资源，使得信道利用率明显降低。 </a:t>
              </a:r>
            </a:p>
          </p:txBody>
        </p:sp>
      </p:grpSp>
    </p:spTree>
    <p:extLst>
      <p:ext uri="{BB962C8B-B14F-4D97-AF65-F5344CB8AC3E}">
        <p14:creationId xmlns:p14="http://schemas.microsoft.com/office/powerpoint/2010/main" val="1764896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0517"/>
            <a:ext cx="8129015" cy="173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为提高利用率，以太网的参数 </a:t>
            </a:r>
            <a:r>
              <a:rPr lang="en-US" altLang="zh-CN" sz="2000" b="1" i="1" dirty="0">
                <a:latin typeface="Times New Roman" pitchFamily="18" charset="0"/>
                <a:ea typeface="微软雅黑" pitchFamily="34" charset="-122"/>
                <a:cs typeface="Times New Roman" pitchFamily="18" charset="0"/>
              </a:rPr>
              <a:t>a</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的值应当</a:t>
            </a:r>
            <a:r>
              <a:rPr lang="zh-CN" altLang="en-US" sz="2000" b="1" dirty="0">
                <a:solidFill>
                  <a:srgbClr val="C00000"/>
                </a:solidFill>
                <a:latin typeface="微软雅黑" pitchFamily="34" charset="-122"/>
                <a:ea typeface="微软雅黑" pitchFamily="34" charset="-122"/>
              </a:rPr>
              <a:t>尽可能小</a:t>
            </a:r>
            <a:r>
              <a:rPr lang="zh-CN" altLang="en-US" sz="2000" b="1" dirty="0">
                <a:latin typeface="微软雅黑" pitchFamily="34" charset="-122"/>
                <a:ea typeface="微软雅黑" pitchFamily="34" charset="-122"/>
              </a:rPr>
              <a:t>些。</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当数据率一定时，以太网的连线的</a:t>
            </a:r>
            <a:r>
              <a:rPr lang="zh-CN" altLang="en-US" sz="2000" b="1" dirty="0">
                <a:solidFill>
                  <a:srgbClr val="C00000"/>
                </a:solidFill>
                <a:latin typeface="微软雅黑" pitchFamily="34" charset="-122"/>
                <a:ea typeface="微软雅黑" pitchFamily="34" charset="-122"/>
              </a:rPr>
              <a:t>长度受到限制，</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sym typeface="Symbol"/>
              </a:rPr>
              <a:t></a:t>
            </a:r>
            <a:r>
              <a:rPr lang="en-US" altLang="zh-CN" sz="2000" b="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的数值会太大。</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以太网的</a:t>
            </a:r>
            <a:r>
              <a:rPr lang="zh-CN" altLang="en-US" sz="2000" b="1" dirty="0">
                <a:solidFill>
                  <a:srgbClr val="C00000"/>
                </a:solidFill>
                <a:latin typeface="微软雅黑" pitchFamily="34" charset="-122"/>
                <a:ea typeface="微软雅黑" pitchFamily="34" charset="-122"/>
              </a:rPr>
              <a:t>帧长不能太短，</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的值会太小，使 </a:t>
            </a:r>
            <a:r>
              <a:rPr lang="en-US" altLang="zh-CN" sz="2000" b="1" i="1" dirty="0">
                <a:latin typeface="Times New Roman" pitchFamily="18" charset="0"/>
                <a:ea typeface="微软雅黑" pitchFamily="34" charset="-122"/>
                <a:cs typeface="Times New Roman" pitchFamily="18" charset="0"/>
              </a:rPr>
              <a:t>a </a:t>
            </a:r>
            <a:r>
              <a:rPr lang="zh-CN" altLang="en-US" sz="2000" b="1" dirty="0">
                <a:latin typeface="微软雅黑" pitchFamily="34" charset="-122"/>
                <a:ea typeface="微软雅黑" pitchFamily="34" charset="-122"/>
              </a:rPr>
              <a:t>值太大。 </a:t>
            </a:r>
          </a:p>
        </p:txBody>
      </p:sp>
      <p:sp>
        <p:nvSpPr>
          <p:cNvPr id="8" name="AutoShape 5"/>
          <p:cNvSpPr>
            <a:spLocks noChangeArrowheads="1"/>
          </p:cNvSpPr>
          <p:nvPr/>
        </p:nvSpPr>
        <p:spPr bwMode="auto">
          <a:xfrm>
            <a:off x="502921" y="621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598039"/>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对以太网参数 </a:t>
            </a:r>
            <a:r>
              <a:rPr lang="en-US" altLang="zh-CN" sz="2000" b="1" i="1" dirty="0">
                <a:solidFill>
                  <a:schemeClr val="bg1"/>
                </a:solidFill>
                <a:latin typeface="Times New Roman" pitchFamily="18" charset="0"/>
                <a:ea typeface="微软雅黑" pitchFamily="34" charset="-122"/>
                <a:cs typeface="Times New Roman" pitchFamily="18" charset="0"/>
              </a:rPr>
              <a:t>a</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的要求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2627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02934"/>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信道利用率的最大值 </a:t>
            </a:r>
            <a:r>
              <a:rPr lang="en-US" altLang="zh-CN" sz="2000" b="1" dirty="0" err="1">
                <a:solidFill>
                  <a:schemeClr val="bg1"/>
                </a:solidFill>
                <a:latin typeface="微软雅黑" pitchFamily="34" charset="-122"/>
                <a:ea typeface="微软雅黑" pitchFamily="34" charset="-122"/>
              </a:rPr>
              <a:t>S</a:t>
            </a:r>
            <a:r>
              <a:rPr lang="en-US" altLang="zh-CN" sz="2000" b="1" baseline="-25000" dirty="0" err="1">
                <a:solidFill>
                  <a:schemeClr val="bg1"/>
                </a:solidFill>
                <a:latin typeface="微软雅黑" pitchFamily="34" charset="-122"/>
                <a:ea typeface="微软雅黑" pitchFamily="34" charset="-122"/>
              </a:rPr>
              <a:t>max</a:t>
            </a:r>
            <a:r>
              <a:rPr lang="en-US" altLang="zh-CN" sz="2000" b="1" dirty="0">
                <a:solidFill>
                  <a:schemeClr val="bg1"/>
                </a:solidFill>
                <a:latin typeface="微软雅黑" pitchFamily="34" charset="-122"/>
                <a:ea typeface="微软雅黑" pitchFamily="34" charset="-122"/>
              </a:rPr>
              <a:t> </a:t>
            </a:r>
            <a:endParaRPr lang="fr-FR" altLang="zh-CN" sz="2000" b="1" dirty="0">
              <a:solidFill>
                <a:schemeClr val="bg1"/>
              </a:solidFill>
              <a:latin typeface="微软雅黑" pitchFamily="34" charset="-122"/>
              <a:ea typeface="微软雅黑" pitchFamily="34" charset="-122"/>
            </a:endParaRPr>
          </a:p>
        </p:txBody>
      </p:sp>
      <p:sp>
        <p:nvSpPr>
          <p:cNvPr id="13" name="圆角矩形 12"/>
          <p:cNvSpPr/>
          <p:nvPr/>
        </p:nvSpPr>
        <p:spPr>
          <a:xfrm>
            <a:off x="502920" y="1045303"/>
            <a:ext cx="8129015" cy="1975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73124742"/>
              </p:ext>
            </p:extLst>
          </p:nvPr>
        </p:nvGraphicFramePr>
        <p:xfrm>
          <a:off x="5208175" y="1606089"/>
          <a:ext cx="2613664" cy="799146"/>
        </p:xfrm>
        <a:graphic>
          <a:graphicData uri="http://schemas.openxmlformats.org/presentationml/2006/ole">
            <mc:AlternateContent xmlns:mc="http://schemas.openxmlformats.org/markup-compatibility/2006">
              <mc:Choice xmlns:v="urn:schemas-microsoft-com:vml" Requires="v">
                <p:oleObj name="公式" r:id="rId3" imgW="1269449" imgH="431613" progId="Equation.3">
                  <p:embed/>
                </p:oleObj>
              </mc:Choice>
              <mc:Fallback>
                <p:oleObj name="公式" r:id="rId3" imgW="1269449" imgH="431613" progId="Equation.3">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8175" y="1606089"/>
                        <a:ext cx="2613664" cy="799146"/>
                      </a:xfrm>
                      <a:prstGeom prst="rect">
                        <a:avLst/>
                      </a:prstGeom>
                      <a:solidFill>
                        <a:schemeClr val="bg1"/>
                      </a:solidFill>
                      <a:ln w="9525">
                        <a:solidFill>
                          <a:schemeClr val="tx1"/>
                        </a:solidFill>
                        <a:miter lim="800000"/>
                        <a:headEnd/>
                        <a:tailEnd/>
                      </a:ln>
                    </p:spPr>
                  </p:pic>
                </p:oleObj>
              </mc:Fallback>
            </mc:AlternateContent>
          </a:graphicData>
        </a:graphic>
      </p:graphicFrame>
      <p:grpSp>
        <p:nvGrpSpPr>
          <p:cNvPr id="4" name="组合 3"/>
          <p:cNvGrpSpPr/>
          <p:nvPr/>
        </p:nvGrpSpPr>
        <p:grpSpPr>
          <a:xfrm>
            <a:off x="1358536" y="1209963"/>
            <a:ext cx="3049163" cy="1608493"/>
            <a:chOff x="601747" y="1159836"/>
            <a:chExt cx="3049163" cy="1608493"/>
          </a:xfrm>
        </p:grpSpPr>
        <p:sp>
          <p:nvSpPr>
            <p:cNvPr id="14" name="Line 4"/>
            <p:cNvSpPr>
              <a:spLocks noChangeShapeType="1"/>
            </p:cNvSpPr>
            <p:nvPr/>
          </p:nvSpPr>
          <p:spPr bwMode="auto">
            <a:xfrm>
              <a:off x="647466" y="2583603"/>
              <a:ext cx="259099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
            <p:cNvSpPr>
              <a:spLocks noChangeShapeType="1"/>
            </p:cNvSpPr>
            <p:nvPr/>
          </p:nvSpPr>
          <p:spPr bwMode="auto">
            <a:xfrm>
              <a:off x="650970" y="1325553"/>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Line 8"/>
            <p:cNvSpPr>
              <a:spLocks noChangeShapeType="1"/>
            </p:cNvSpPr>
            <p:nvPr/>
          </p:nvSpPr>
          <p:spPr bwMode="auto">
            <a:xfrm>
              <a:off x="2868985" y="2188347"/>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9"/>
            <p:cNvSpPr>
              <a:spLocks noChangeArrowheads="1"/>
            </p:cNvSpPr>
            <p:nvPr/>
          </p:nvSpPr>
          <p:spPr bwMode="auto">
            <a:xfrm>
              <a:off x="3001023" y="2120992"/>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Line 10"/>
            <p:cNvSpPr>
              <a:spLocks noChangeShapeType="1"/>
            </p:cNvSpPr>
            <p:nvPr/>
          </p:nvSpPr>
          <p:spPr bwMode="auto">
            <a:xfrm>
              <a:off x="650969" y="2188347"/>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Freeform 16"/>
            <p:cNvSpPr>
              <a:spLocks/>
            </p:cNvSpPr>
            <p:nvPr/>
          </p:nvSpPr>
          <p:spPr bwMode="auto">
            <a:xfrm>
              <a:off x="650969" y="1541519"/>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Text Box 17"/>
            <p:cNvSpPr txBox="1">
              <a:spLocks noChangeArrowheads="1"/>
            </p:cNvSpPr>
            <p:nvPr/>
          </p:nvSpPr>
          <p:spPr bwMode="auto">
            <a:xfrm>
              <a:off x="1144378" y="1627050"/>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6" name="Line 29"/>
            <p:cNvSpPr>
              <a:spLocks noChangeShapeType="1"/>
            </p:cNvSpPr>
            <p:nvPr/>
          </p:nvSpPr>
          <p:spPr bwMode="auto">
            <a:xfrm>
              <a:off x="2868985" y="2026908"/>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9"/>
            <p:cNvSpPr>
              <a:spLocks noChangeArrowheads="1"/>
            </p:cNvSpPr>
            <p:nvPr/>
          </p:nvSpPr>
          <p:spPr bwMode="auto">
            <a:xfrm>
              <a:off x="1684113" y="2080364"/>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Text Box 40"/>
            <p:cNvSpPr txBox="1">
              <a:spLocks noChangeArrowheads="1"/>
            </p:cNvSpPr>
            <p:nvPr/>
          </p:nvSpPr>
          <p:spPr bwMode="auto">
            <a:xfrm>
              <a:off x="1616095" y="2025669"/>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41" name="Text Box 41"/>
            <p:cNvSpPr txBox="1">
              <a:spLocks noChangeArrowheads="1"/>
            </p:cNvSpPr>
            <p:nvPr/>
          </p:nvSpPr>
          <p:spPr bwMode="auto">
            <a:xfrm>
              <a:off x="2912279" y="2017047"/>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42" name="Text Box 42"/>
            <p:cNvSpPr txBox="1">
              <a:spLocks noChangeArrowheads="1"/>
            </p:cNvSpPr>
            <p:nvPr/>
          </p:nvSpPr>
          <p:spPr bwMode="auto">
            <a:xfrm>
              <a:off x="3392506" y="177566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grpSp>
          <p:nvGrpSpPr>
            <p:cNvPr id="2" name="组合 1"/>
            <p:cNvGrpSpPr/>
            <p:nvPr/>
          </p:nvGrpSpPr>
          <p:grpSpPr>
            <a:xfrm>
              <a:off x="3238461" y="1217569"/>
              <a:ext cx="118510" cy="1550760"/>
              <a:chOff x="7293225" y="1376621"/>
              <a:chExt cx="0" cy="1402709"/>
            </a:xfrm>
          </p:grpSpPr>
          <p:sp>
            <p:nvSpPr>
              <p:cNvPr id="37"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45" name="Text Box 45"/>
            <p:cNvSpPr txBox="1">
              <a:spLocks noChangeArrowheads="1"/>
            </p:cNvSpPr>
            <p:nvPr/>
          </p:nvSpPr>
          <p:spPr bwMode="auto">
            <a:xfrm>
              <a:off x="1513852" y="1159836"/>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48" name="Text Box 48"/>
            <p:cNvSpPr txBox="1">
              <a:spLocks noChangeArrowheads="1"/>
            </p:cNvSpPr>
            <p:nvPr/>
          </p:nvSpPr>
          <p:spPr bwMode="auto">
            <a:xfrm>
              <a:off x="1212494" y="2405550"/>
              <a:ext cx="1620957"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itchFamily="34" charset="-122"/>
                  <a:ea typeface="微软雅黑" pitchFamily="34" charset="-122"/>
                </a:rPr>
                <a:t>发送一帧所需时间</a:t>
              </a:r>
              <a:endParaRPr kumimoji="1" lang="zh-CN" altLang="en-US" sz="1400" b="1" dirty="0">
                <a:solidFill>
                  <a:srgbClr val="0000FF"/>
                </a:solidFill>
                <a:latin typeface="微软雅黑" pitchFamily="34" charset="-122"/>
                <a:ea typeface="微软雅黑" pitchFamily="34" charset="-122"/>
              </a:endParaRPr>
            </a:p>
          </p:txBody>
        </p:sp>
        <p:sp>
          <p:nvSpPr>
            <p:cNvPr id="50" name="Line 50"/>
            <p:cNvSpPr>
              <a:spLocks noChangeShapeType="1"/>
            </p:cNvSpPr>
            <p:nvPr/>
          </p:nvSpPr>
          <p:spPr bwMode="auto">
            <a:xfrm>
              <a:off x="647466" y="2026907"/>
              <a:ext cx="283769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60" name="组合 59"/>
            <p:cNvGrpSpPr/>
            <p:nvPr/>
          </p:nvGrpSpPr>
          <p:grpSpPr>
            <a:xfrm flipH="1">
              <a:off x="601747" y="1217569"/>
              <a:ext cx="45719" cy="1550760"/>
              <a:chOff x="7293225" y="1376621"/>
              <a:chExt cx="0" cy="1402709"/>
            </a:xfrm>
          </p:grpSpPr>
          <p:sp>
            <p:nvSpPr>
              <p:cNvPr id="61"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grpSp>
      <p:sp>
        <p:nvSpPr>
          <p:cNvPr id="63" name="矩形 62"/>
          <p:cNvSpPr/>
          <p:nvPr/>
        </p:nvSpPr>
        <p:spPr>
          <a:xfrm>
            <a:off x="1027611" y="3177181"/>
            <a:ext cx="7042687" cy="8104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只有当参数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远小于 </a:t>
            </a: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才能得到尽可能高的极限信道利用率。</a:t>
            </a:r>
          </a:p>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据统计，当以太网的利用率达到 </a:t>
            </a:r>
            <a:r>
              <a:rPr lang="en-US" altLang="zh-CN" b="1" dirty="0">
                <a:latin typeface="微软雅黑" panose="020B0503020204020204" pitchFamily="34" charset="-122"/>
                <a:ea typeface="微软雅黑" panose="020B0503020204020204" pitchFamily="34" charset="-122"/>
              </a:rPr>
              <a:t>30% </a:t>
            </a:r>
            <a:r>
              <a:rPr lang="zh-CN" altLang="en-US" b="1" dirty="0">
                <a:latin typeface="微软雅黑" panose="020B0503020204020204" pitchFamily="34" charset="-122"/>
                <a:ea typeface="微软雅黑" panose="020B0503020204020204" pitchFamily="34" charset="-122"/>
              </a:rPr>
              <a:t>时就已经处于</a:t>
            </a:r>
            <a:r>
              <a:rPr lang="zh-CN" altLang="en-US" b="1" dirty="0">
                <a:solidFill>
                  <a:srgbClr val="0000FF"/>
                </a:solidFill>
                <a:latin typeface="微软雅黑" panose="020B0503020204020204" pitchFamily="34" charset="-122"/>
                <a:ea typeface="微软雅黑" panose="020B0503020204020204" pitchFamily="34" charset="-122"/>
              </a:rPr>
              <a:t>重载</a:t>
            </a:r>
            <a:r>
              <a:rPr lang="zh-CN" altLang="en-US" b="1" dirty="0">
                <a:latin typeface="微软雅黑" panose="020B0503020204020204" pitchFamily="34" charset="-122"/>
                <a:ea typeface="微软雅黑" panose="020B0503020204020204" pitchFamily="34" charset="-122"/>
              </a:rPr>
              <a:t>的情况。</a:t>
            </a:r>
          </a:p>
        </p:txBody>
      </p:sp>
    </p:spTree>
    <p:extLst>
      <p:ext uri="{BB962C8B-B14F-4D97-AF65-F5344CB8AC3E}">
        <p14:creationId xmlns:p14="http://schemas.microsoft.com/office/powerpoint/2010/main" val="25801003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3.3.5  </a:t>
            </a:r>
            <a:r>
              <a:rPr lang="zh-CN" altLang="en-US" sz="2400" b="1" dirty="0">
                <a:solidFill>
                  <a:schemeClr val="bg1"/>
                </a:solidFill>
                <a:latin typeface="微软雅黑" pitchFamily="34" charset="-122"/>
                <a:ea typeface="微软雅黑" pitchFamily="34" charset="-122"/>
              </a:rPr>
              <a:t>以太网的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a:t>
            </a:r>
          </a:p>
        </p:txBody>
      </p:sp>
      <p:sp>
        <p:nvSpPr>
          <p:cNvPr id="7" name="Rectangle 8"/>
          <p:cNvSpPr>
            <a:spLocks noChangeArrowheads="1"/>
          </p:cNvSpPr>
          <p:nvPr/>
        </p:nvSpPr>
        <p:spPr bwMode="auto">
          <a:xfrm>
            <a:off x="502921" y="1002542"/>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主要内容：</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MAC </a:t>
            </a:r>
            <a:r>
              <a:rPr lang="zh-CN" altLang="en-US" sz="2000" b="1" dirty="0">
                <a:latin typeface="微软雅黑" pitchFamily="34" charset="-122"/>
                <a:ea typeface="微软雅黑" pitchFamily="34" charset="-122"/>
              </a:rPr>
              <a:t>层的硬件地址</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MAC </a:t>
            </a:r>
            <a:r>
              <a:rPr lang="zh-CN" altLang="en-US" sz="2000" b="1" dirty="0">
                <a:latin typeface="微软雅黑" pitchFamily="34" charset="-122"/>
                <a:ea typeface="微软雅黑" pitchFamily="34" charset="-122"/>
              </a:rPr>
              <a:t>帧的格式</a:t>
            </a:r>
          </a:p>
        </p:txBody>
      </p:sp>
    </p:spTree>
    <p:extLst>
      <p:ext uri="{BB962C8B-B14F-4D97-AF65-F5344CB8AC3E}">
        <p14:creationId xmlns:p14="http://schemas.microsoft.com/office/powerpoint/2010/main" val="1083077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硬件地址</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 </a:t>
            </a:r>
            <a:endParaRPr lang="en-US" altLang="zh-CN"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802 </a:t>
            </a:r>
            <a:r>
              <a:rPr lang="zh-CN" altLang="en-US" sz="2000" b="1" dirty="0">
                <a:latin typeface="微软雅黑" pitchFamily="34" charset="-122"/>
                <a:ea typeface="微软雅黑" pitchFamily="34" charset="-122"/>
              </a:rPr>
              <a:t>标准为局域网规定了一种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位的全球地址（简称为地址）是指局域网上的每一台计算机中</a:t>
            </a:r>
            <a:r>
              <a:rPr lang="zh-CN" altLang="en-US" sz="2000" b="1" dirty="0">
                <a:solidFill>
                  <a:srgbClr val="C00000"/>
                </a:solidFill>
                <a:latin typeface="微软雅黑" pitchFamily="34" charset="-122"/>
                <a:ea typeface="微软雅黑" pitchFamily="34" charset="-122"/>
              </a:rPr>
              <a:t>固化在适配器的 </a:t>
            </a:r>
            <a:r>
              <a:rPr lang="en-US" altLang="zh-CN" sz="2000" b="1" dirty="0">
                <a:solidFill>
                  <a:srgbClr val="C00000"/>
                </a:solidFill>
                <a:latin typeface="微软雅黑" pitchFamily="34" charset="-122"/>
                <a:ea typeface="微软雅黑" pitchFamily="34" charset="-122"/>
              </a:rPr>
              <a:t>ROM </a:t>
            </a:r>
            <a:r>
              <a:rPr lang="zh-CN" altLang="en-US" sz="2000" b="1" dirty="0">
                <a:solidFill>
                  <a:srgbClr val="C00000"/>
                </a:solidFill>
                <a:latin typeface="微软雅黑" pitchFamily="34" charset="-122"/>
                <a:ea typeface="微软雅黑" pitchFamily="34" charset="-122"/>
              </a:rPr>
              <a:t>中的地址。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93419"/>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MAC </a:t>
            </a:r>
            <a:r>
              <a:rPr lang="zh-CN" altLang="en-US" sz="2000" b="1" dirty="0">
                <a:solidFill>
                  <a:schemeClr val="bg1"/>
                </a:solidFill>
                <a:latin typeface="微软雅黑" pitchFamily="34" charset="-122"/>
                <a:ea typeface="微软雅黑" pitchFamily="34" charset="-122"/>
              </a:rPr>
              <a:t>层的硬件地址</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502921" y="2365395"/>
            <a:ext cx="8129015" cy="1397495"/>
            <a:chOff x="502921" y="2343231"/>
            <a:chExt cx="8129015" cy="1397495"/>
          </a:xfrm>
        </p:grpSpPr>
        <p:sp>
          <p:nvSpPr>
            <p:cNvPr id="12" name="对角圆角矩形 11"/>
            <p:cNvSpPr/>
            <p:nvPr/>
          </p:nvSpPr>
          <p:spPr>
            <a:xfrm>
              <a:off x="502921" y="2343231"/>
              <a:ext cx="8129015" cy="139749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6445" y="2467202"/>
              <a:ext cx="7494755" cy="1131079"/>
            </a:xfrm>
            <a:prstGeom prst="rect">
              <a:avLst/>
            </a:prstGeom>
          </p:spPr>
          <p:txBody>
            <a:bodyPr wrap="square">
              <a:spAutoFit/>
            </a:bodyPr>
            <a:lstStyle/>
            <a:p>
              <a:pPr>
                <a:lnSpc>
                  <a:spcPts val="2700"/>
                </a:lnSpc>
              </a:pPr>
              <a:r>
                <a:rPr lang="zh-CN" altLang="en-US" b="1" dirty="0">
                  <a:solidFill>
                    <a:srgbClr val="FFFF00"/>
                  </a:solidFill>
                  <a:latin typeface="微软雅黑" pitchFamily="34" charset="-122"/>
                  <a:ea typeface="微软雅黑" pitchFamily="34" charset="-122"/>
                </a:rPr>
                <a:t>注意：</a:t>
              </a:r>
              <a:r>
                <a:rPr lang="zh-CN" altLang="en-US" b="1" dirty="0">
                  <a:solidFill>
                    <a:schemeClr val="bg1"/>
                  </a:solidFill>
                  <a:latin typeface="微软雅黑" pitchFamily="34" charset="-122"/>
                  <a:ea typeface="微软雅黑" pitchFamily="34" charset="-122"/>
                </a:rPr>
                <a:t>如果连接在局域网上的主机或路由器安装有多个适配器，这样的主机或路由器就有多个“地址”。更准确些说，这种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位“地址”应当是某个</a:t>
              </a:r>
              <a:r>
                <a:rPr lang="zh-CN" altLang="en-US" b="1" dirty="0">
                  <a:solidFill>
                    <a:srgbClr val="FFFF00"/>
                  </a:solidFill>
                  <a:latin typeface="微软雅黑" pitchFamily="34" charset="-122"/>
                  <a:ea typeface="微软雅黑" pitchFamily="34" charset="-122"/>
                </a:rPr>
                <a:t>接口的标识符。</a:t>
              </a:r>
            </a:p>
          </p:txBody>
        </p:sp>
      </p:grpSp>
    </p:spTree>
    <p:extLst>
      <p:ext uri="{BB962C8B-B14F-4D97-AF65-F5344CB8AC3E}">
        <p14:creationId xmlns:p14="http://schemas.microsoft.com/office/powerpoint/2010/main" val="22886219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点对点信道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使用一对一的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4" name="矩形 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使用一对多的</a:t>
            </a:r>
            <a:r>
              <a:rPr lang="zh-CN" altLang="en-US" sz="1600" b="1" dirty="0">
                <a:solidFill>
                  <a:srgbClr val="C00000"/>
                </a:solidFill>
                <a:latin typeface="微软雅黑" pitchFamily="34" charset="-122"/>
                <a:ea typeface="微软雅黑" pitchFamily="34" charset="-122"/>
              </a:rPr>
              <a:t>广播通信</a:t>
            </a:r>
            <a:r>
              <a:rPr lang="zh-CN" altLang="en-US" sz="1600" b="1" dirty="0">
                <a:latin typeface="微软雅黑" pitchFamily="34" charset="-122"/>
                <a:ea typeface="微软雅黑" pitchFamily="34" charset="-122"/>
              </a:rPr>
              <a:t>方式。</a:t>
            </a:r>
            <a:endParaRPr lang="en-US" altLang="zh-CN" sz="1600" b="1" dirty="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必须使用专用的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数据链路层信道类型</a:t>
            </a: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585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05821"/>
            <a:ext cx="8271624"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注册管理机构 </a:t>
            </a:r>
            <a:r>
              <a:rPr lang="en-US" altLang="zh-CN" sz="2000" b="1" dirty="0">
                <a:latin typeface="微软雅黑" pitchFamily="34" charset="-122"/>
                <a:ea typeface="微软雅黑" pitchFamily="34" charset="-122"/>
              </a:rPr>
              <a:t>RA </a:t>
            </a:r>
            <a:r>
              <a:rPr lang="zh-CN" altLang="en-US" sz="2000" b="1" dirty="0">
                <a:latin typeface="微软雅黑" pitchFamily="34" charset="-122"/>
                <a:ea typeface="微软雅黑" pitchFamily="34" charset="-122"/>
              </a:rPr>
              <a:t>负责向厂家分配</a:t>
            </a:r>
            <a:r>
              <a:rPr lang="zh-CN" altLang="en-US" sz="2000" b="1" dirty="0">
                <a:solidFill>
                  <a:srgbClr val="0000FF"/>
                </a:solidFill>
                <a:latin typeface="微软雅黑" pitchFamily="34" charset="-122"/>
                <a:ea typeface="微软雅黑" pitchFamily="34" charset="-122"/>
              </a:rPr>
              <a:t>前 </a:t>
            </a:r>
            <a:r>
              <a:rPr lang="en-US" altLang="zh-CN" sz="2000" b="1" dirty="0">
                <a:solidFill>
                  <a:srgbClr val="0000FF"/>
                </a:solidFill>
                <a:latin typeface="微软雅黑" pitchFamily="34" charset="-122"/>
                <a:ea typeface="微软雅黑" pitchFamily="34" charset="-122"/>
              </a:rPr>
              <a:t>3 </a:t>
            </a:r>
            <a:r>
              <a:rPr lang="zh-CN" altLang="en-US" sz="2000" b="1" dirty="0">
                <a:solidFill>
                  <a:srgbClr val="0000FF"/>
                </a:solidFill>
                <a:latin typeface="微软雅黑" pitchFamily="34" charset="-122"/>
                <a:ea typeface="微软雅黑" pitchFamily="34" charset="-122"/>
              </a:rPr>
              <a:t>个字节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即高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组织唯一标识符 </a:t>
            </a:r>
            <a:r>
              <a:rPr lang="en-US" altLang="zh-CN" sz="2000" b="1" dirty="0">
                <a:solidFill>
                  <a:srgbClr val="C00000"/>
                </a:solidFill>
                <a:latin typeface="微软雅黑" pitchFamily="34" charset="-122"/>
                <a:ea typeface="微软雅黑" pitchFamily="34" charset="-122"/>
              </a:rPr>
              <a:t>OUI </a:t>
            </a:r>
            <a:r>
              <a:rPr lang="en-US" altLang="zh-CN" sz="2000" b="1" dirty="0">
                <a:latin typeface="微软雅黑" pitchFamily="34" charset="-122"/>
                <a:ea typeface="微软雅黑" pitchFamily="34" charset="-122"/>
              </a:rPr>
              <a:t>(Organizationally Unique Identifier)</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厂家自行指派</a:t>
            </a:r>
            <a:r>
              <a:rPr lang="zh-CN" altLang="en-US" sz="2000" b="1" dirty="0">
                <a:solidFill>
                  <a:srgbClr val="0000FF"/>
                </a:solidFill>
                <a:latin typeface="微软雅黑" pitchFamily="34" charset="-122"/>
                <a:ea typeface="微软雅黑" pitchFamily="34" charset="-122"/>
              </a:rPr>
              <a:t>后 </a:t>
            </a:r>
            <a:r>
              <a:rPr lang="en-US" altLang="zh-CN" sz="2000" b="1" dirty="0">
                <a:solidFill>
                  <a:srgbClr val="0000FF"/>
                </a:solidFill>
                <a:latin typeface="微软雅黑" pitchFamily="34" charset="-122"/>
                <a:ea typeface="微软雅黑" pitchFamily="34" charset="-122"/>
              </a:rPr>
              <a:t>3 </a:t>
            </a:r>
            <a:r>
              <a:rPr lang="zh-CN" altLang="en-US" sz="2000" b="1" dirty="0">
                <a:solidFill>
                  <a:srgbClr val="0000FF"/>
                </a:solidFill>
                <a:latin typeface="微软雅黑" pitchFamily="34" charset="-122"/>
                <a:ea typeface="微软雅黑" pitchFamily="34" charset="-122"/>
              </a:rPr>
              <a:t>个字节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即低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扩展标识符 </a:t>
            </a:r>
            <a:r>
              <a:rPr lang="en-US" altLang="zh-CN" sz="2000" b="1" dirty="0">
                <a:latin typeface="微软雅黑" pitchFamily="34" charset="-122"/>
                <a:ea typeface="微软雅黑" pitchFamily="34" charset="-122"/>
              </a:rPr>
              <a:t>(extended identifier)</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必须保证生产出的适配器</a:t>
            </a:r>
            <a:r>
              <a:rPr lang="zh-CN" altLang="en-US" sz="2000" b="1" dirty="0">
                <a:solidFill>
                  <a:srgbClr val="C00000"/>
                </a:solidFill>
                <a:latin typeface="微软雅黑" pitchFamily="34" charset="-122"/>
                <a:ea typeface="微软雅黑" pitchFamily="34" charset="-122"/>
              </a:rPr>
              <a:t>没有重复地址。</a:t>
            </a:r>
            <a:endParaRPr lang="en-US" altLang="zh-CN" sz="2000" b="1" dirty="0">
              <a:solidFill>
                <a:srgbClr val="C00000"/>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地址被</a:t>
            </a:r>
            <a:r>
              <a:rPr lang="zh-CN" altLang="en-US" sz="2000" b="1" dirty="0">
                <a:solidFill>
                  <a:srgbClr val="C00000"/>
                </a:solidFill>
                <a:latin typeface="微软雅黑" pitchFamily="34" charset="-122"/>
                <a:ea typeface="微软雅黑" pitchFamily="34" charset="-122"/>
              </a:rPr>
              <a:t>固化</a:t>
            </a:r>
            <a:r>
              <a:rPr lang="zh-CN" altLang="en-US" sz="2000" b="1" dirty="0">
                <a:latin typeface="微软雅黑" pitchFamily="34" charset="-122"/>
                <a:ea typeface="微软雅黑" pitchFamily="34" charset="-122"/>
              </a:rPr>
              <a:t>在适配器的 </a:t>
            </a:r>
            <a:r>
              <a:rPr lang="en-US" altLang="zh-CN" sz="2000" b="1" dirty="0">
                <a:latin typeface="微软雅黑" pitchFamily="34" charset="-122"/>
                <a:ea typeface="微软雅黑" pitchFamily="34" charset="-122"/>
              </a:rPr>
              <a:t>ROM </a:t>
            </a:r>
            <a:r>
              <a:rPr lang="zh-CN" altLang="en-US" sz="2000" b="1" dirty="0">
                <a:latin typeface="微软雅黑" pitchFamily="34" charset="-122"/>
                <a:ea typeface="微软雅黑" pitchFamily="34" charset="-122"/>
              </a:rPr>
              <a:t>中。</a:t>
            </a:r>
          </a:p>
        </p:txBody>
      </p:sp>
      <p:sp>
        <p:nvSpPr>
          <p:cNvPr id="3"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36255" y="593419"/>
            <a:ext cx="24616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48 </a:t>
            </a:r>
            <a:r>
              <a:rPr lang="zh-CN" altLang="en-US" sz="2000" b="1" dirty="0">
                <a:solidFill>
                  <a:schemeClr val="bg1"/>
                </a:solidFill>
                <a:latin typeface="微软雅黑" pitchFamily="34" charset="-122"/>
                <a:ea typeface="微软雅黑" pitchFamily="34" charset="-122"/>
              </a:rPr>
              <a:t>位的</a:t>
            </a:r>
            <a:r>
              <a:rPr lang="en-US" altLang="zh-CN" sz="2000" b="1" dirty="0">
                <a:solidFill>
                  <a:schemeClr val="bg1"/>
                </a:solidFill>
                <a:latin typeface="微软雅黑" pitchFamily="34" charset="-122"/>
                <a:ea typeface="微软雅黑" pitchFamily="34" charset="-122"/>
              </a:rPr>
              <a:t>  MAC </a:t>
            </a:r>
            <a:r>
              <a:rPr lang="zh-CN" altLang="en-US" sz="2000" b="1" dirty="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1" y="10523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2452163" y="1149352"/>
            <a:ext cx="4360403" cy="1084781"/>
            <a:chOff x="2360712" y="5191736"/>
            <a:chExt cx="5184576" cy="1481498"/>
          </a:xfrm>
        </p:grpSpPr>
        <p:grpSp>
          <p:nvGrpSpPr>
            <p:cNvPr id="7" name="组合 6"/>
            <p:cNvGrpSpPr/>
            <p:nvPr/>
          </p:nvGrpSpPr>
          <p:grpSpPr>
            <a:xfrm>
              <a:off x="2360712" y="5191736"/>
              <a:ext cx="5184576" cy="901560"/>
              <a:chOff x="2000672" y="5119728"/>
              <a:chExt cx="5184576" cy="901560"/>
            </a:xfrm>
          </p:grpSpPr>
          <p:sp>
            <p:nvSpPr>
              <p:cNvPr id="9" name="矩形 8"/>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effectLst/>
                    <a:latin typeface="微软雅黑" pitchFamily="34" charset="-122"/>
                    <a:ea typeface="微软雅黑" pitchFamily="34" charset="-122"/>
                  </a:rPr>
                  <a:t>组织唯一标识符</a:t>
                </a:r>
              </a:p>
            </p:txBody>
          </p:sp>
          <p:sp>
            <p:nvSpPr>
              <p:cNvPr id="10" name="矩形 9"/>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b="1" dirty="0">
                    <a:solidFill>
                      <a:schemeClr val="bg1"/>
                    </a:solidFill>
                    <a:latin typeface="微软雅黑" pitchFamily="34" charset="-122"/>
                    <a:ea typeface="微软雅黑" pitchFamily="34" charset="-122"/>
                  </a:rPr>
                  <a:t>扩展</a:t>
                </a:r>
                <a:r>
                  <a:rPr kumimoji="0" lang="zh-CN" altLang="en-US" sz="1600" b="1" i="0" u="none" strike="noStrike" cap="none" normalizeH="0" baseline="0" dirty="0">
                    <a:ln>
                      <a:noFill/>
                    </a:ln>
                    <a:solidFill>
                      <a:schemeClr val="bg1"/>
                    </a:solidFill>
                    <a:effectLst/>
                    <a:latin typeface="微软雅黑" pitchFamily="34" charset="-122"/>
                    <a:ea typeface="微软雅黑" pitchFamily="34" charset="-122"/>
                  </a:rPr>
                  <a:t>唯一标识符</a:t>
                </a:r>
              </a:p>
            </p:txBody>
          </p:sp>
          <p:sp>
            <p:nvSpPr>
              <p:cNvPr id="11"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a:solidFill>
                      <a:srgbClr val="0000CC"/>
                    </a:solidFill>
                    <a:latin typeface="微软雅黑" pitchFamily="34" charset="-122"/>
                    <a:ea typeface="微软雅黑" pitchFamily="34" charset="-122"/>
                  </a:rPr>
                  <a:t>3 </a:t>
                </a:r>
                <a:r>
                  <a:rPr lang="zh-CN" altLang="en-US" sz="1400" b="1" dirty="0">
                    <a:solidFill>
                      <a:srgbClr val="0000CC"/>
                    </a:solidFill>
                    <a:latin typeface="微软雅黑" pitchFamily="34" charset="-122"/>
                    <a:ea typeface="微软雅黑" pitchFamily="34" charset="-122"/>
                  </a:rPr>
                  <a:t>字节（</a:t>
                </a:r>
                <a:r>
                  <a:rPr lang="en-US" altLang="zh-CN" sz="1400" b="1" dirty="0">
                    <a:solidFill>
                      <a:srgbClr val="0000CC"/>
                    </a:solidFill>
                    <a:latin typeface="微软雅黑" pitchFamily="34" charset="-122"/>
                    <a:ea typeface="微软雅黑" pitchFamily="34" charset="-122"/>
                  </a:rPr>
                  <a:t>24 </a:t>
                </a:r>
                <a:r>
                  <a:rPr lang="zh-CN" altLang="en-US" sz="1400" b="1" dirty="0">
                    <a:solidFill>
                      <a:srgbClr val="0000CC"/>
                    </a:solidFill>
                    <a:latin typeface="微软雅黑" pitchFamily="34" charset="-122"/>
                    <a:ea typeface="微软雅黑" pitchFamily="34" charset="-122"/>
                  </a:rPr>
                  <a:t>位）</a:t>
                </a:r>
              </a:p>
            </p:txBody>
          </p:sp>
          <p:sp>
            <p:nvSpPr>
              <p:cNvPr id="12"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a:solidFill>
                      <a:srgbClr val="0000CC"/>
                    </a:solidFill>
                    <a:latin typeface="微软雅黑" pitchFamily="34" charset="-122"/>
                    <a:ea typeface="微软雅黑" pitchFamily="34" charset="-122"/>
                  </a:rPr>
                  <a:t>3 </a:t>
                </a:r>
                <a:r>
                  <a:rPr lang="zh-CN" altLang="en-US" sz="1400" b="1" dirty="0">
                    <a:solidFill>
                      <a:srgbClr val="0000CC"/>
                    </a:solidFill>
                    <a:latin typeface="微软雅黑" pitchFamily="34" charset="-122"/>
                    <a:ea typeface="微软雅黑" pitchFamily="34" charset="-122"/>
                  </a:rPr>
                  <a:t>字节（</a:t>
                </a:r>
                <a:r>
                  <a:rPr lang="en-US" altLang="zh-CN" sz="1400" b="1" dirty="0">
                    <a:solidFill>
                      <a:srgbClr val="0000CC"/>
                    </a:solidFill>
                    <a:latin typeface="微软雅黑" pitchFamily="34" charset="-122"/>
                    <a:ea typeface="微软雅黑" pitchFamily="34" charset="-122"/>
                  </a:rPr>
                  <a:t>24 </a:t>
                </a:r>
                <a:r>
                  <a:rPr lang="zh-CN" altLang="en-US" sz="1400" b="1" dirty="0">
                    <a:solidFill>
                      <a:srgbClr val="0000CC"/>
                    </a:solidFill>
                    <a:latin typeface="微软雅黑" pitchFamily="34" charset="-122"/>
                    <a:ea typeface="微软雅黑" pitchFamily="34" charset="-122"/>
                  </a:rPr>
                  <a:t>位）</a:t>
                </a:r>
              </a:p>
            </p:txBody>
          </p:sp>
        </p:grpSp>
        <p:sp>
          <p:nvSpPr>
            <p:cNvPr id="8" name="矩形 7"/>
            <p:cNvSpPr/>
            <p:nvPr/>
          </p:nvSpPr>
          <p:spPr>
            <a:xfrm>
              <a:off x="3080161" y="6210867"/>
              <a:ext cx="3975539" cy="462367"/>
            </a:xfrm>
            <a:prstGeom prst="rect">
              <a:avLst/>
            </a:prstGeom>
          </p:spPr>
          <p:txBody>
            <a:bodyPr wrap="square">
              <a:spAutoFit/>
            </a:bodyPr>
            <a:lstStyle/>
            <a:p>
              <a:pPr algn="ctr"/>
              <a:r>
                <a:rPr lang="en-US" altLang="zh-CN" sz="1600" b="1" dirty="0">
                  <a:latin typeface="微软雅黑" pitchFamily="34" charset="-122"/>
                  <a:ea typeface="微软雅黑" pitchFamily="34" charset="-122"/>
                </a:rPr>
                <a:t>48 </a:t>
              </a:r>
              <a:r>
                <a:rPr lang="zh-CN" altLang="en-US" sz="1600" b="1" dirty="0">
                  <a:latin typeface="微软雅黑" pitchFamily="34" charset="-122"/>
                  <a:ea typeface="微软雅黑" pitchFamily="34" charset="-122"/>
                </a:rPr>
                <a:t>位的 </a:t>
              </a:r>
              <a:r>
                <a:rPr lang="en-US" altLang="zh-CN" sz="1600" b="1" dirty="0">
                  <a:latin typeface="微软雅黑" pitchFamily="34" charset="-122"/>
                  <a:ea typeface="微软雅黑" pitchFamily="34" charset="-122"/>
                </a:rPr>
                <a:t>MAC </a:t>
              </a:r>
              <a:r>
                <a:rPr lang="zh-CN" altLang="en-US" sz="1600" b="1" dirty="0">
                  <a:latin typeface="微软雅黑" pitchFamily="34" charset="-122"/>
                  <a:ea typeface="微软雅黑" pitchFamily="34" charset="-122"/>
                </a:rPr>
                <a:t>地址 （</a:t>
              </a:r>
              <a:r>
                <a:rPr lang="en-US" altLang="zh-CN" sz="1600" b="1" dirty="0">
                  <a:latin typeface="微软雅黑" pitchFamily="34" charset="-122"/>
                  <a:ea typeface="微软雅黑" pitchFamily="34" charset="-122"/>
                </a:rPr>
                <a:t>EUI-48</a:t>
              </a:r>
              <a:r>
                <a:rPr lang="zh-CN" altLang="en-US" sz="1600" b="1" dirty="0">
                  <a:latin typeface="微软雅黑" pitchFamily="34" charset="-122"/>
                  <a:ea typeface="微软雅黑" pitchFamily="34" charset="-122"/>
                </a:rPr>
                <a:t>）</a:t>
              </a:r>
            </a:p>
          </p:txBody>
        </p:sp>
      </p:grpSp>
    </p:spTree>
    <p:extLst>
      <p:ext uri="{BB962C8B-B14F-4D97-AF65-F5344CB8AC3E}">
        <p14:creationId xmlns:p14="http://schemas.microsoft.com/office/powerpoint/2010/main" val="3052276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规定地址字段的第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字节的最低位为 </a:t>
            </a:r>
            <a:r>
              <a:rPr lang="en-US" altLang="zh-CN" sz="2000" b="1" dirty="0">
                <a:latin typeface="微软雅黑" pitchFamily="34" charset="-122"/>
                <a:ea typeface="微软雅黑" pitchFamily="34" charset="-122"/>
              </a:rPr>
              <a:t>I/G (Individual / Group) </a:t>
            </a:r>
            <a:r>
              <a:rPr lang="zh-CN" altLang="en-US" sz="2000" b="1" dirty="0">
                <a:latin typeface="微软雅黑" pitchFamily="34" charset="-122"/>
                <a:ea typeface="微软雅黑" pitchFamily="34" charset="-122"/>
              </a:rPr>
              <a:t>位。</a:t>
            </a:r>
            <a:endParaRPr lang="en-US" altLang="zh-CN"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单站地址：</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0</a:t>
            </a:r>
            <a:r>
              <a:rPr lang="zh-CN" altLang="en-US" sz="2000" b="1" dirty="0">
                <a:latin typeface="微软雅黑" pitchFamily="34" charset="-122"/>
                <a:ea typeface="微软雅黑" pitchFamily="34" charset="-122"/>
              </a:rPr>
              <a:t>。</a:t>
            </a: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组地址：</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。组地址用来进行</a:t>
            </a:r>
            <a:r>
              <a:rPr lang="zh-CN" altLang="en-US" sz="2000" b="1" dirty="0">
                <a:solidFill>
                  <a:srgbClr val="0000FF"/>
                </a:solidFill>
                <a:latin typeface="微软雅黑" pitchFamily="34" charset="-122"/>
                <a:ea typeface="微软雅黑" pitchFamily="34" charset="-122"/>
              </a:rPr>
              <a:t>多播。</a:t>
            </a: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广播地址：</a:t>
            </a:r>
            <a:r>
              <a:rPr lang="zh-CN" altLang="en-US" sz="2000" b="1" dirty="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位都为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（全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只能作为目的地址使用。</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07617" y="593419"/>
            <a:ext cx="3518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单站地址，组地址，广播地址</a:t>
            </a:r>
          </a:p>
        </p:txBody>
      </p:sp>
    </p:spTree>
    <p:extLst>
      <p:ext uri="{BB962C8B-B14F-4D97-AF65-F5344CB8AC3E}">
        <p14:creationId xmlns:p14="http://schemas.microsoft.com/office/powerpoint/2010/main" val="3021901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759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把地址字段第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字节的最低第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位规定为 </a:t>
            </a:r>
            <a:r>
              <a:rPr lang="en-US" altLang="zh-CN" sz="2000" b="1" dirty="0">
                <a:latin typeface="微软雅黑" pitchFamily="34" charset="-122"/>
                <a:ea typeface="微软雅黑" pitchFamily="34" charset="-122"/>
              </a:rPr>
              <a:t>G/L (Global / Local) </a:t>
            </a:r>
            <a:r>
              <a:rPr lang="zh-CN" altLang="en-US" sz="2000" b="1" dirty="0">
                <a:latin typeface="微软雅黑" pitchFamily="34" charset="-122"/>
                <a:ea typeface="微软雅黑" pitchFamily="34" charset="-122"/>
              </a:rPr>
              <a:t>位。</a:t>
            </a: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全球管理：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0</a:t>
            </a:r>
            <a:r>
              <a:rPr lang="zh-CN" altLang="en-US" sz="2000" b="1" dirty="0">
                <a:latin typeface="微软雅黑" pitchFamily="34" charset="-122"/>
                <a:ea typeface="微软雅黑" pitchFamily="34" charset="-122"/>
              </a:rPr>
              <a:t>。厂商向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购买的 </a:t>
            </a:r>
            <a:r>
              <a:rPr lang="en-US" altLang="zh-CN" sz="2000" b="1" dirty="0">
                <a:latin typeface="微软雅黑" pitchFamily="34" charset="-122"/>
                <a:ea typeface="微软雅黑" pitchFamily="34" charset="-122"/>
              </a:rPr>
              <a:t>OUI </a:t>
            </a:r>
            <a:r>
              <a:rPr lang="zh-CN" altLang="en-US" sz="2000" b="1" dirty="0">
                <a:latin typeface="微软雅黑" pitchFamily="34" charset="-122"/>
                <a:ea typeface="微软雅黑" pitchFamily="34" charset="-122"/>
              </a:rPr>
              <a:t>都属于全球管理。</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本地管理：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 这时用户可任意分配网络上的地址。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8"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全球管理与本地管理</a:t>
            </a:r>
          </a:p>
        </p:txBody>
      </p:sp>
    </p:spTree>
    <p:extLst>
      <p:ext uri="{BB962C8B-B14F-4D97-AF65-F5344CB8AC3E}">
        <p14:creationId xmlns:p14="http://schemas.microsoft.com/office/powerpoint/2010/main" val="4531738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每收到一个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帧，先用硬件检查帧中的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如果是</a:t>
            </a:r>
            <a:r>
              <a:rPr lang="zh-CN" altLang="en-US" sz="2000" b="1" dirty="0">
                <a:solidFill>
                  <a:srgbClr val="C00000"/>
                </a:solidFill>
                <a:latin typeface="微软雅黑" pitchFamily="34" charset="-122"/>
                <a:ea typeface="微软雅黑" pitchFamily="34" charset="-122"/>
              </a:rPr>
              <a:t>发往本站</a:t>
            </a:r>
            <a:r>
              <a:rPr lang="zh-CN" altLang="en-US" sz="2000" b="1" dirty="0">
                <a:latin typeface="微软雅黑" pitchFamily="34" charset="-122"/>
                <a:ea typeface="微软雅黑" pitchFamily="34" charset="-122"/>
              </a:rPr>
              <a:t>的帧则收下，然后再进行其他的处理。</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否则就将此帧丢弃，不再进行其他的处理。</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适配器具有</a:t>
            </a:r>
            <a:r>
              <a:rPr lang="zh-CN" altLang="en-US" sz="2000" b="1" dirty="0">
                <a:solidFill>
                  <a:srgbClr val="0000CC"/>
                </a:solidFill>
                <a:latin typeface="微软雅黑" pitchFamily="34" charset="-122"/>
                <a:ea typeface="微软雅黑" pitchFamily="34" charset="-122"/>
              </a:rPr>
              <a:t>过滤功能</a:t>
            </a:r>
          </a:p>
        </p:txBody>
      </p:sp>
      <p:graphicFrame>
        <p:nvGraphicFramePr>
          <p:cNvPr id="5" name="图示 4"/>
          <p:cNvGraphicFramePr/>
          <p:nvPr>
            <p:extLst>
              <p:ext uri="{D42A27DB-BD31-4B8C-83A1-F6EECF244321}">
                <p14:modId xmlns:p14="http://schemas.microsoft.com/office/powerpoint/2010/main" val="8356682"/>
              </p:ext>
            </p:extLst>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p>
        </p:txBody>
      </p:sp>
    </p:spTree>
    <p:extLst>
      <p:ext uri="{BB962C8B-B14F-4D97-AF65-F5344CB8AC3E}">
        <p14:creationId xmlns:p14="http://schemas.microsoft.com/office/powerpoint/2010/main" val="6319110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971346"/>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常用的以太网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帧格式有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种标准：</a:t>
            </a: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a:t>
            </a: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最常用的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帧是</a:t>
            </a:r>
            <a:r>
              <a:rPr lang="zh-CN" altLang="en-US" sz="2000" b="1" dirty="0">
                <a:solidFill>
                  <a:srgbClr val="C00000"/>
                </a:solidFill>
                <a:latin typeface="微软雅黑" pitchFamily="34" charset="-122"/>
                <a:ea typeface="微软雅黑" pitchFamily="34" charset="-122"/>
              </a:rPr>
              <a:t>以太网 </a:t>
            </a:r>
            <a:r>
              <a:rPr lang="en-US" altLang="zh-CN" sz="2000" b="1" dirty="0">
                <a:solidFill>
                  <a:srgbClr val="C00000"/>
                </a:solidFill>
                <a:latin typeface="微软雅黑" pitchFamily="34" charset="-122"/>
                <a:ea typeface="微软雅黑" pitchFamily="34" charset="-122"/>
              </a:rPr>
              <a:t>V2 </a:t>
            </a:r>
            <a:r>
              <a:rPr lang="zh-CN" altLang="en-US" sz="2000" b="1" dirty="0">
                <a:solidFill>
                  <a:srgbClr val="C00000"/>
                </a:solidFill>
                <a:latin typeface="微软雅黑" pitchFamily="34" charset="-122"/>
                <a:ea typeface="微软雅黑" pitchFamily="34" charset="-122"/>
              </a:rPr>
              <a:t>的格式。</a:t>
            </a:r>
          </a:p>
        </p:txBody>
      </p:sp>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585940"/>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MAC </a:t>
            </a:r>
            <a:r>
              <a:rPr lang="zh-CN" altLang="en-US" sz="2000" b="1" dirty="0">
                <a:solidFill>
                  <a:schemeClr val="bg1"/>
                </a:solidFill>
                <a:latin typeface="微软雅黑" pitchFamily="34" charset="-122"/>
                <a:ea typeface="微软雅黑" pitchFamily="34" charset="-122"/>
              </a:rPr>
              <a:t>帧的格式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1429422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a:latin typeface="微软雅黑" pitchFamily="34" charset="-122"/>
                  <a:ea typeface="微软雅黑" pitchFamily="34" charset="-122"/>
                </a:rPr>
                <a:t>10101010101010           101010101010 10101011</a:t>
              </a: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a:t>
              </a:r>
            </a:p>
            <a:p>
              <a:pPr defTabSz="762000" eaLnBrk="0" hangingPunct="0"/>
              <a:r>
                <a:rPr kumimoji="1" lang="zh-CN" altLang="en-US" sz="1200" b="1" dirty="0">
                  <a:solidFill>
                    <a:srgbClr val="000099"/>
                  </a:solidFill>
                  <a:latin typeface="微软雅黑" pitchFamily="34" charset="-122"/>
                  <a:ea typeface="微软雅黑" pitchFamily="34" charset="-122"/>
                </a:rPr>
                <a:t>定界符</a:t>
              </a: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2" name="Group 109"/>
            <p:cNvGrpSpPr>
              <a:grpSpLocks/>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itchFamily="34" charset="-122"/>
                  <a:ea typeface="微软雅黑" pitchFamily="34" charset="-122"/>
                </a:rPr>
                <a:t>MAC </a:t>
              </a:r>
              <a:r>
                <a:rPr kumimoji="1" lang="zh-CN" altLang="en-US" sz="1400" b="1" dirty="0">
                  <a:solidFill>
                    <a:srgbClr val="CC00CC"/>
                  </a:solidFill>
                  <a:latin typeface="微软雅黑" pitchFamily="34" charset="-122"/>
                  <a:ea typeface="微软雅黑" pitchFamily="34" charset="-122"/>
                </a:rPr>
                <a:t>帧</a:t>
              </a:r>
            </a:p>
          </p:txBody>
        </p:sp>
      </p:grpSp>
    </p:spTree>
    <p:extLst>
      <p:ext uri="{BB962C8B-B14F-4D97-AF65-F5344CB8AC3E}">
        <p14:creationId xmlns:p14="http://schemas.microsoft.com/office/powerpoint/2010/main" val="41684158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headEnd/>
              <a:tailEnd/>
            </a:ln>
            <a:effectLst/>
          </p:spPr>
          <p:txBody>
            <a:bodyPr/>
            <a:lstStyle/>
            <a:p>
              <a:pPr algn="ctr"/>
              <a:r>
                <a:rPr lang="zh-CN" altLang="en-US" sz="1600" b="1" dirty="0">
                  <a:latin typeface="微软雅黑" pitchFamily="34" charset="-122"/>
                  <a:ea typeface="微软雅黑" pitchFamily="34" charset="-122"/>
                </a:rPr>
                <a:t>目的地址字段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23638706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headEnd/>
              <a:tailEnd/>
            </a:ln>
            <a:effectLst/>
          </p:spPr>
          <p:txBody>
            <a:bodyPr/>
            <a:lstStyle/>
            <a:p>
              <a:pPr algn="ctr"/>
              <a:r>
                <a:rPr lang="zh-CN" altLang="en-US" sz="1600" b="1" dirty="0">
                  <a:latin typeface="微软雅黑" pitchFamily="34" charset="-122"/>
                  <a:ea typeface="微软雅黑" pitchFamily="34" charset="-122"/>
                </a:rPr>
                <a:t>源地址字段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2997513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74" name="Group 109"/>
            <p:cNvGrpSpPr>
              <a:grpSpLocks/>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headEnd/>
              <a:tailEnd/>
            </a:ln>
            <a:effectLst/>
          </p:spPr>
          <p:txBody>
            <a:bodyPr/>
            <a:lstStyle/>
            <a:p>
              <a:pPr algn="ctr"/>
              <a:r>
                <a:rPr lang="zh-CN" altLang="en-US" sz="1600" b="1" dirty="0">
                  <a:latin typeface="微软雅黑" pitchFamily="34" charset="-122"/>
                  <a:ea typeface="微软雅黑" pitchFamily="34" charset="-122"/>
                </a:rPr>
                <a:t>类型字段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字节</a:t>
              </a: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类型字段用来标志</a:t>
            </a:r>
            <a:r>
              <a:rPr lang="zh-CN" altLang="en-US" sz="1600" b="1" dirty="0">
                <a:solidFill>
                  <a:srgbClr val="FFFF00"/>
                </a:solidFill>
                <a:latin typeface="微软雅黑" pitchFamily="34" charset="-122"/>
                <a:ea typeface="微软雅黑" pitchFamily="34" charset="-122"/>
              </a:rPr>
              <a:t>上一层</a:t>
            </a:r>
            <a:r>
              <a:rPr lang="zh-CN" altLang="en-US" sz="1600" b="1" dirty="0">
                <a:solidFill>
                  <a:schemeClr val="bg1"/>
                </a:solidFill>
                <a:latin typeface="微软雅黑" pitchFamily="34" charset="-122"/>
                <a:ea typeface="微软雅黑" pitchFamily="34" charset="-122"/>
              </a:rPr>
              <a:t>使用的是什么协议，</a:t>
            </a:r>
          </a:p>
          <a:p>
            <a:pPr algn="ctr"/>
            <a:r>
              <a:rPr lang="zh-CN" altLang="en-US" sz="1600" b="1" dirty="0">
                <a:solidFill>
                  <a:schemeClr val="bg1"/>
                </a:solidFill>
                <a:latin typeface="微软雅黑" pitchFamily="34" charset="-122"/>
                <a:ea typeface="微软雅黑" pitchFamily="34" charset="-122"/>
              </a:rPr>
              <a:t>以便把收到的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帧的数据上交给上一层的这个协议。 </a:t>
            </a: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10293895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0" name="Group 109"/>
            <p:cNvGrpSpPr>
              <a:grpSpLocks/>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headEnd/>
              <a:tailEnd/>
            </a:ln>
            <a:effectLst/>
          </p:spPr>
          <p:txBody>
            <a:bodyPr/>
            <a:lstStyle/>
            <a:p>
              <a:pPr algn="ctr"/>
              <a:r>
                <a:rPr lang="zh-CN" altLang="en-US" sz="1600" b="1" dirty="0">
                  <a:latin typeface="微软雅黑" pitchFamily="34" charset="-122"/>
                  <a:ea typeface="微软雅黑" pitchFamily="34" charset="-122"/>
                </a:rPr>
                <a:t>数据字段 </a:t>
              </a:r>
              <a:r>
                <a:rPr lang="en-US" altLang="zh-CN" sz="1600" b="1" dirty="0">
                  <a:latin typeface="微软雅黑" pitchFamily="34" charset="-122"/>
                  <a:ea typeface="微软雅黑" pitchFamily="34" charset="-122"/>
                </a:rPr>
                <a:t>46 ~ 1500 </a:t>
              </a:r>
              <a:r>
                <a:rPr lang="zh-CN" altLang="en-US" sz="1600" b="1" dirty="0">
                  <a:latin typeface="微软雅黑" pitchFamily="34" charset="-122"/>
                  <a:ea typeface="微软雅黑" pitchFamily="34" charset="-122"/>
                </a:rPr>
                <a:t>字节</a:t>
              </a:r>
            </a:p>
          </p:txBody>
        </p:sp>
      </p:grpSp>
      <p:sp>
        <p:nvSpPr>
          <p:cNvPr id="80" name="矩形 79"/>
          <p:cNvSpPr/>
          <p:nvPr/>
        </p:nvSpPr>
        <p:spPr>
          <a:xfrm>
            <a:off x="1025874" y="1078279"/>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数据字段的正式名称是 </a:t>
            </a:r>
            <a:r>
              <a:rPr lang="en-US" altLang="zh-CN" sz="1600" b="1" dirty="0">
                <a:solidFill>
                  <a:srgbClr val="FFFF00"/>
                </a:solidFill>
                <a:latin typeface="微软雅黑" pitchFamily="34" charset="-122"/>
                <a:ea typeface="微软雅黑" pitchFamily="34" charset="-122"/>
              </a:rPr>
              <a:t>MAC </a:t>
            </a:r>
            <a:r>
              <a:rPr lang="zh-CN" altLang="en-US" sz="1600" b="1" dirty="0">
                <a:solidFill>
                  <a:srgbClr val="FFFF00"/>
                </a:solidFill>
                <a:latin typeface="微软雅黑" pitchFamily="34" charset="-122"/>
                <a:ea typeface="微软雅黑" pitchFamily="34" charset="-122"/>
              </a:rPr>
              <a:t>客户数据字段。</a:t>
            </a:r>
          </a:p>
          <a:p>
            <a:pPr algn="ctr"/>
            <a:r>
              <a:rPr lang="zh-CN" altLang="en-US" sz="1600" b="1" dirty="0">
                <a:solidFill>
                  <a:schemeClr val="bg1"/>
                </a:solidFill>
                <a:latin typeface="微软雅黑" pitchFamily="34" charset="-122"/>
                <a:ea typeface="微软雅黑" pitchFamily="34" charset="-122"/>
              </a:rPr>
              <a:t>最小长度 </a:t>
            </a:r>
            <a:r>
              <a:rPr lang="en-US" altLang="zh-CN" sz="1600" b="1" dirty="0">
                <a:solidFill>
                  <a:schemeClr val="bg1"/>
                </a:solidFill>
                <a:latin typeface="微软雅黑" pitchFamily="34" charset="-122"/>
                <a:ea typeface="微软雅黑" pitchFamily="34" charset="-122"/>
              </a:rPr>
              <a:t>64 </a:t>
            </a:r>
            <a:r>
              <a:rPr lang="zh-CN" altLang="en-US" sz="1600" b="1" dirty="0">
                <a:solidFill>
                  <a:schemeClr val="bg1"/>
                </a:solidFill>
                <a:latin typeface="微软雅黑" pitchFamily="34" charset="-122"/>
                <a:ea typeface="微软雅黑" pitchFamily="34" charset="-122"/>
              </a:rPr>
              <a:t>字节 </a:t>
            </a:r>
            <a:r>
              <a:rPr lang="en-US" altLang="zh-CN" sz="1600" b="1" dirty="0">
                <a:solidFill>
                  <a:schemeClr val="bg1"/>
                </a:solidFill>
                <a:latin typeface="微软雅黑" pitchFamily="34" charset="-122"/>
                <a:ea typeface="微软雅黑" pitchFamily="34" charset="-122"/>
              </a:rPr>
              <a:t>- 18 </a:t>
            </a:r>
            <a:r>
              <a:rPr lang="zh-CN" altLang="en-US" sz="1600" b="1" dirty="0">
                <a:solidFill>
                  <a:schemeClr val="bg1"/>
                </a:solidFill>
                <a:latin typeface="微软雅黑" pitchFamily="34" charset="-122"/>
                <a:ea typeface="微软雅黑" pitchFamily="34" charset="-122"/>
              </a:rPr>
              <a:t>字节的首部和尾部 </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数据字段的最小长度（</a:t>
            </a:r>
            <a:r>
              <a:rPr lang="en-US" altLang="zh-CN" sz="1600" b="1" dirty="0">
                <a:solidFill>
                  <a:schemeClr val="bg1"/>
                </a:solidFill>
                <a:latin typeface="微软雅黑" pitchFamily="34" charset="-122"/>
                <a:ea typeface="微软雅黑" pitchFamily="34" charset="-122"/>
              </a:rPr>
              <a:t>46</a:t>
            </a:r>
            <a:r>
              <a:rPr lang="zh-CN" altLang="en-US" sz="1600" b="1" dirty="0">
                <a:solidFill>
                  <a:schemeClr val="bg1"/>
                </a:solidFill>
                <a:latin typeface="微软雅黑" pitchFamily="34" charset="-122"/>
                <a:ea typeface="微软雅黑" pitchFamily="34" charset="-122"/>
              </a:rPr>
              <a:t>字节） </a:t>
            </a: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19782744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headEnd/>
              <a:tailEnd/>
            </a:ln>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数据链路层信道类型</a:t>
            </a: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点对点信道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使用一对一的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34" name="矩形 3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使用一对多的</a:t>
            </a:r>
            <a:r>
              <a:rPr lang="zh-CN" altLang="en-US" sz="1600" b="1" dirty="0">
                <a:solidFill>
                  <a:srgbClr val="C00000"/>
                </a:solidFill>
                <a:latin typeface="微软雅黑" pitchFamily="34" charset="-122"/>
                <a:ea typeface="微软雅黑" pitchFamily="34" charset="-122"/>
              </a:rPr>
              <a:t>广播通信</a:t>
            </a:r>
            <a:r>
              <a:rPr lang="zh-CN" altLang="en-US" sz="1600" b="1" dirty="0">
                <a:latin typeface="微软雅黑" pitchFamily="34" charset="-122"/>
                <a:ea typeface="微软雅黑" pitchFamily="34" charset="-122"/>
              </a:rPr>
              <a:t>方式。</a:t>
            </a:r>
            <a:endParaRPr lang="en-US" altLang="zh-CN" sz="1600" b="1" dirty="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必须使用专用的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Tree>
    <p:extLst>
      <p:ext uri="{BB962C8B-B14F-4D97-AF65-F5344CB8AC3E}">
        <p14:creationId xmlns:p14="http://schemas.microsoft.com/office/powerpoint/2010/main" val="19133554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9"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headEnd/>
              <a:tailEnd/>
            </a:ln>
            <a:effectLst/>
          </p:spPr>
          <p:txBody>
            <a:bodyPr/>
            <a:lstStyle/>
            <a:p>
              <a:pPr algn="ctr"/>
              <a:r>
                <a:rPr lang="en-US" altLang="zh-CN" sz="1600" b="1" dirty="0">
                  <a:latin typeface="微软雅黑" pitchFamily="34" charset="-122"/>
                  <a:ea typeface="微软雅黑" pitchFamily="34" charset="-122"/>
                </a:rPr>
                <a:t>FCS </a:t>
              </a:r>
              <a:r>
                <a:rPr lang="zh-CN" altLang="en-US" sz="1600" b="1" dirty="0">
                  <a:latin typeface="微软雅黑" pitchFamily="34" charset="-122"/>
                  <a:ea typeface="微软雅黑" pitchFamily="34" charset="-122"/>
                </a:rPr>
                <a:t>字段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a:t>
              </a:r>
            </a:p>
          </p:txBody>
        </p:sp>
      </p:grpSp>
      <p:sp>
        <p:nvSpPr>
          <p:cNvPr id="54" name="矩形 53"/>
          <p:cNvSpPr/>
          <p:nvPr/>
        </p:nvSpPr>
        <p:spPr>
          <a:xfrm>
            <a:off x="985801" y="3705170"/>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当数据字段的长度小于 </a:t>
            </a:r>
            <a:r>
              <a:rPr lang="en-US" altLang="zh-CN" sz="1400" b="1" dirty="0">
                <a:solidFill>
                  <a:schemeClr val="bg1"/>
                </a:solidFill>
                <a:latin typeface="微软雅黑" pitchFamily="34" charset="-122"/>
                <a:ea typeface="微软雅黑" pitchFamily="34" charset="-122"/>
              </a:rPr>
              <a:t>46 </a:t>
            </a:r>
            <a:r>
              <a:rPr lang="zh-CN" altLang="en-US" sz="1400" b="1" dirty="0">
                <a:solidFill>
                  <a:schemeClr val="bg1"/>
                </a:solidFill>
                <a:latin typeface="微软雅黑" pitchFamily="34" charset="-122"/>
                <a:ea typeface="微软雅黑" pitchFamily="34" charset="-122"/>
              </a:rPr>
              <a:t>字节时，应在数据字段的后面加入整数字节的</a:t>
            </a:r>
            <a:r>
              <a:rPr lang="zh-CN" altLang="en-US" sz="1400" b="1" dirty="0">
                <a:solidFill>
                  <a:srgbClr val="FFFF00"/>
                </a:solidFill>
                <a:latin typeface="微软雅黑" pitchFamily="34" charset="-122"/>
                <a:ea typeface="微软雅黑" pitchFamily="34" charset="-122"/>
              </a:rPr>
              <a:t>填充字段</a:t>
            </a:r>
            <a:r>
              <a:rPr lang="zh-CN" altLang="en-US" sz="1400" b="1" dirty="0">
                <a:solidFill>
                  <a:schemeClr val="bg1"/>
                </a:solidFill>
                <a:latin typeface="微软雅黑" pitchFamily="34" charset="-122"/>
                <a:ea typeface="微软雅黑" pitchFamily="34" charset="-122"/>
              </a:rPr>
              <a:t>，以保证以太网的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帧长不小于 </a:t>
            </a:r>
            <a:r>
              <a:rPr lang="en-US" altLang="zh-CN" sz="1400" b="1" dirty="0">
                <a:solidFill>
                  <a:schemeClr val="bg1"/>
                </a:solidFill>
                <a:latin typeface="微软雅黑" pitchFamily="34" charset="-122"/>
                <a:ea typeface="微软雅黑" pitchFamily="34" charset="-122"/>
              </a:rPr>
              <a:t>64 </a:t>
            </a:r>
            <a:r>
              <a:rPr lang="zh-CN" altLang="en-US" sz="1400" b="1" dirty="0">
                <a:solidFill>
                  <a:schemeClr val="bg1"/>
                </a:solidFill>
                <a:latin typeface="微软雅黑" pitchFamily="34" charset="-122"/>
                <a:ea typeface="微软雅黑" pitchFamily="34" charset="-122"/>
              </a:rPr>
              <a:t>字节。 </a:t>
            </a:r>
          </a:p>
        </p:txBody>
      </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7765666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帧开始定界符</a:t>
                </a: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a:latin typeface="微软雅黑" pitchFamily="34" charset="-122"/>
                      <a:ea typeface="微软雅黑" pitchFamily="34" charset="-122"/>
                    </a:rPr>
                    <a:t>10101010101010           101010101010 10101011</a:t>
                  </a: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8 </a:t>
                  </a:r>
                  <a:r>
                    <a:rPr kumimoji="1" lang="zh-CN" altLang="en-US" sz="1200" b="1" dirty="0">
                      <a:latin typeface="微软雅黑" pitchFamily="34" charset="-122"/>
                      <a:ea typeface="微软雅黑" pitchFamily="34" charset="-122"/>
                    </a:rPr>
                    <a:t>字节</a:t>
                  </a: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1" name="Group 109"/>
          <p:cNvGrpSpPr>
            <a:grpSpLocks/>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a:solidFill>
                  <a:schemeClr val="bg1"/>
                </a:solidFill>
                <a:latin typeface="微软雅黑" pitchFamily="34" charset="-122"/>
                <a:ea typeface="微软雅黑" pitchFamily="34" charset="-122"/>
              </a:rPr>
              <a:t>由硬件在帧的前面插入 </a:t>
            </a:r>
            <a:r>
              <a:rPr lang="en-US" altLang="zh-CN" sz="1300" b="1" dirty="0">
                <a:solidFill>
                  <a:schemeClr val="bg1"/>
                </a:solidFill>
                <a:latin typeface="微软雅黑" pitchFamily="34" charset="-122"/>
                <a:ea typeface="微软雅黑" pitchFamily="34" charset="-122"/>
              </a:rPr>
              <a:t>8 </a:t>
            </a:r>
            <a:r>
              <a:rPr lang="zh-CN" altLang="en-US" sz="1300" b="1" dirty="0">
                <a:solidFill>
                  <a:schemeClr val="bg1"/>
                </a:solidFill>
                <a:latin typeface="微软雅黑" pitchFamily="34" charset="-122"/>
                <a:ea typeface="微软雅黑" pitchFamily="34" charset="-122"/>
              </a:rPr>
              <a:t>字节。第一个字段共 </a:t>
            </a:r>
            <a:r>
              <a:rPr lang="en-US" altLang="zh-CN" sz="1300" b="1" dirty="0">
                <a:solidFill>
                  <a:schemeClr val="bg1"/>
                </a:solidFill>
                <a:latin typeface="微软雅黑" pitchFamily="34" charset="-122"/>
                <a:ea typeface="微软雅黑" pitchFamily="34" charset="-122"/>
              </a:rPr>
              <a:t>7 </a:t>
            </a:r>
            <a:r>
              <a:rPr lang="zh-CN" altLang="en-US" sz="1300" b="1" dirty="0">
                <a:solidFill>
                  <a:schemeClr val="bg1"/>
                </a:solidFill>
                <a:latin typeface="微软雅黑" pitchFamily="34" charset="-122"/>
                <a:ea typeface="微软雅黑" pitchFamily="34" charset="-122"/>
              </a:rPr>
              <a:t>个字节，是前同步码，用来迅速实现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帧的比特同步。第二个字段 </a:t>
            </a:r>
            <a:r>
              <a:rPr lang="en-US" altLang="zh-CN" sz="1300" b="1" dirty="0">
                <a:solidFill>
                  <a:schemeClr val="bg1"/>
                </a:solidFill>
                <a:latin typeface="微软雅黑" pitchFamily="34" charset="-122"/>
                <a:ea typeface="微软雅黑" pitchFamily="34" charset="-122"/>
              </a:rPr>
              <a:t>1 </a:t>
            </a:r>
            <a:r>
              <a:rPr lang="zh-CN" altLang="en-US" sz="1300" b="1" dirty="0">
                <a:solidFill>
                  <a:schemeClr val="bg1"/>
                </a:solidFill>
                <a:latin typeface="微软雅黑" pitchFamily="34" charset="-122"/>
                <a:ea typeface="微软雅黑" pitchFamily="34" charset="-122"/>
              </a:rPr>
              <a:t>个字节是帧开始定界符，表示后面的信息就是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 </a:t>
            </a: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itchFamily="34" charset="-122"/>
                <a:ea typeface="微软雅黑" pitchFamily="34" charset="-122"/>
              </a:rPr>
              <a:t>为了达到比特同步，在传输媒体上实际传送的要比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帧还多 </a:t>
            </a:r>
            <a:r>
              <a:rPr lang="en-US" altLang="zh-CN" sz="1400" b="1" dirty="0">
                <a:solidFill>
                  <a:schemeClr val="bg1"/>
                </a:solidFill>
                <a:latin typeface="微软雅黑" pitchFamily="34" charset="-122"/>
                <a:ea typeface="微软雅黑" pitchFamily="34" charset="-122"/>
              </a:rPr>
              <a:t>8 </a:t>
            </a:r>
            <a:r>
              <a:rPr lang="zh-CN" altLang="en-US" sz="1400" b="1" dirty="0">
                <a:solidFill>
                  <a:schemeClr val="bg1"/>
                </a:solidFill>
                <a:latin typeface="微软雅黑" pitchFamily="34" charset="-122"/>
                <a:ea typeface="微软雅黑" pitchFamily="34" charset="-122"/>
              </a:rPr>
              <a:t>个字节</a:t>
            </a: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7535339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6084" y="975393"/>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数据字段的长度与长度字段的值不一致；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帧的长度不是整数个字节；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用收到的帧检验序列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查出有差错；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数据字段的长度不在 </a:t>
            </a:r>
            <a:r>
              <a:rPr lang="en-US" altLang="zh-CN" sz="2000" b="1" dirty="0">
                <a:latin typeface="微软雅黑" pitchFamily="34" charset="-122"/>
                <a:ea typeface="微软雅黑" pitchFamily="34" charset="-122"/>
              </a:rPr>
              <a:t>46 ~ 1500 </a:t>
            </a:r>
            <a:r>
              <a:rPr lang="zh-CN" altLang="en-US" sz="2000" b="1" dirty="0">
                <a:latin typeface="微软雅黑" pitchFamily="34" charset="-122"/>
                <a:ea typeface="微软雅黑" pitchFamily="34" charset="-122"/>
              </a:rPr>
              <a:t>字节之间。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帧长度为 </a:t>
            </a:r>
            <a:r>
              <a:rPr lang="en-US" altLang="zh-CN" sz="2000" b="1" dirty="0">
                <a:latin typeface="微软雅黑" pitchFamily="34" charset="-122"/>
                <a:ea typeface="微软雅黑" pitchFamily="34" charset="-122"/>
              </a:rPr>
              <a:t>64 ~ 1518 </a:t>
            </a:r>
            <a:r>
              <a:rPr lang="zh-CN" altLang="en-US" sz="2000" b="1" dirty="0">
                <a:latin typeface="微软雅黑" pitchFamily="34" charset="-122"/>
                <a:ea typeface="微软雅黑" pitchFamily="34" charset="-122"/>
              </a:rPr>
              <a:t>字节之间。</a:t>
            </a:r>
          </a:p>
        </p:txBody>
      </p:sp>
      <p:sp>
        <p:nvSpPr>
          <p:cNvPr id="8" name="对角圆角矩形 7"/>
          <p:cNvSpPr/>
          <p:nvPr/>
        </p:nvSpPr>
        <p:spPr>
          <a:xfrm>
            <a:off x="985059" y="3183690"/>
            <a:ext cx="6027189" cy="11501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8339" y="3324765"/>
            <a:ext cx="5523346" cy="826637"/>
          </a:xfrm>
          <a:prstGeom prst="rect">
            <a:avLst/>
          </a:prstGeom>
        </p:spPr>
        <p:txBody>
          <a:bodyPr wrap="square">
            <a:spAutoFit/>
          </a:bodyPr>
          <a:lstStyle/>
          <a:p>
            <a:pPr marL="285750" indent="-28575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对于检查出的无效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帧就简单地</a:t>
            </a:r>
            <a:r>
              <a:rPr lang="zh-CN" altLang="en-US" sz="2000" b="1" dirty="0">
                <a:solidFill>
                  <a:srgbClr val="FFFF00"/>
                </a:solidFill>
                <a:latin typeface="微软雅黑" pitchFamily="34" charset="-122"/>
                <a:ea typeface="微软雅黑" pitchFamily="34" charset="-122"/>
              </a:rPr>
              <a:t>丢弃。</a:t>
            </a:r>
            <a:endParaRPr lang="en-US" altLang="zh-CN" sz="2000" b="1" dirty="0">
              <a:solidFill>
                <a:srgbClr val="FFFF00"/>
              </a:solidFill>
              <a:latin typeface="微软雅黑" pitchFamily="34" charset="-122"/>
              <a:ea typeface="微软雅黑" pitchFamily="34" charset="-122"/>
            </a:endParaRPr>
          </a:p>
          <a:p>
            <a:pPr marL="285750" indent="-28575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以太网</a:t>
            </a:r>
            <a:r>
              <a:rPr lang="zh-CN" altLang="en-US" sz="2000" b="1" dirty="0">
                <a:solidFill>
                  <a:srgbClr val="FFFF00"/>
                </a:solidFill>
                <a:latin typeface="微软雅黑" pitchFamily="34" charset="-122"/>
                <a:ea typeface="微软雅黑" pitchFamily="34" charset="-122"/>
              </a:rPr>
              <a:t>不负责重传</a:t>
            </a:r>
            <a:r>
              <a:rPr lang="zh-CN" altLang="en-US" sz="2000" b="1" dirty="0">
                <a:solidFill>
                  <a:schemeClr val="bg1"/>
                </a:solidFill>
                <a:latin typeface="微软雅黑" pitchFamily="34" charset="-122"/>
                <a:ea typeface="微软雅黑" pitchFamily="34" charset="-122"/>
              </a:rPr>
              <a:t>丢弃的帧。 </a:t>
            </a:r>
          </a:p>
        </p:txBody>
      </p:sp>
      <p:sp>
        <p:nvSpPr>
          <p:cNvPr id="10"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3533425" y="585940"/>
            <a:ext cx="2067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itchFamily="34" charset="-122"/>
                <a:ea typeface="微软雅黑" pitchFamily="34" charset="-122"/>
              </a:rPr>
              <a:t>无效的 </a:t>
            </a:r>
            <a:r>
              <a:rPr lang="en-US" altLang="zh-CN" sz="2000" b="1" dirty="0">
                <a:solidFill>
                  <a:srgbClr val="FFFF00"/>
                </a:solidFill>
                <a:latin typeface="微软雅黑" pitchFamily="34" charset="-122"/>
                <a:ea typeface="微软雅黑" pitchFamily="34" charset="-122"/>
              </a:rPr>
              <a:t>MAC </a:t>
            </a:r>
            <a:r>
              <a:rPr lang="zh-CN" altLang="en-US" sz="2000" b="1" dirty="0">
                <a:solidFill>
                  <a:srgbClr val="FFFF00"/>
                </a:solidFill>
                <a:latin typeface="微软雅黑" pitchFamily="34" charset="-122"/>
                <a:ea typeface="微软雅黑" pitchFamily="34" charset="-122"/>
              </a:rPr>
              <a:t>帧 </a:t>
            </a:r>
          </a:p>
        </p:txBody>
      </p:sp>
    </p:spTree>
    <p:extLst>
      <p:ext uri="{BB962C8B-B14F-4D97-AF65-F5344CB8AC3E}">
        <p14:creationId xmlns:p14="http://schemas.microsoft.com/office/powerpoint/2010/main" val="10378610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02921" y="6256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517295" y="602566"/>
            <a:ext cx="609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IEEE 802.3 MAC </a:t>
            </a:r>
            <a:r>
              <a:rPr lang="zh-CN" altLang="en-US" sz="2000" b="1" dirty="0">
                <a:solidFill>
                  <a:schemeClr val="bg1"/>
                </a:solidFill>
                <a:latin typeface="微软雅黑" pitchFamily="34" charset="-122"/>
                <a:ea typeface="微软雅黑" pitchFamily="34" charset="-122"/>
              </a:rPr>
              <a:t>与以太网 </a:t>
            </a:r>
            <a:r>
              <a:rPr lang="en-US" altLang="zh-CN" sz="2000" b="1" dirty="0">
                <a:solidFill>
                  <a:schemeClr val="bg1"/>
                </a:solidFill>
                <a:latin typeface="微软雅黑" pitchFamily="34" charset="-122"/>
                <a:ea typeface="微软雅黑" pitchFamily="34" charset="-122"/>
              </a:rPr>
              <a:t>V2 MAC </a:t>
            </a:r>
            <a:r>
              <a:rPr lang="zh-CN" altLang="en-US" sz="2000" b="1" dirty="0">
                <a:solidFill>
                  <a:schemeClr val="bg1"/>
                </a:solidFill>
                <a:latin typeface="微软雅黑" pitchFamily="34" charset="-122"/>
                <a:ea typeface="微软雅黑" pitchFamily="34" charset="-122"/>
              </a:rPr>
              <a:t>帧格式的区别</a:t>
            </a:r>
          </a:p>
        </p:txBody>
      </p:sp>
      <p:sp>
        <p:nvSpPr>
          <p:cNvPr id="12" name="对角圆角矩形 11"/>
          <p:cNvSpPr/>
          <p:nvPr/>
        </p:nvSpPr>
        <p:spPr>
          <a:xfrm>
            <a:off x="1037844" y="3387552"/>
            <a:ext cx="7160935" cy="8907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6756" y="3481614"/>
            <a:ext cx="6561854" cy="707886"/>
          </a:xfrm>
          <a:prstGeom prst="rect">
            <a:avLst/>
          </a:prstGeom>
        </p:spPr>
        <p:txBody>
          <a:bodyPr wrap="square">
            <a:spAutoFit/>
          </a:bodyPr>
          <a:lstStyle/>
          <a:p>
            <a:pPr>
              <a:lnSpc>
                <a:spcPts val="2400"/>
              </a:lnSpc>
            </a:pPr>
            <a:r>
              <a:rPr lang="zh-CN" altLang="en-US" b="1" dirty="0">
                <a:solidFill>
                  <a:schemeClr val="bg1"/>
                </a:solidFill>
                <a:latin typeface="微软雅黑" pitchFamily="34" charset="-122"/>
                <a:ea typeface="微软雅黑" pitchFamily="34" charset="-122"/>
              </a:rPr>
              <a:t>现在市场上流行的都是以太网 </a:t>
            </a:r>
            <a:r>
              <a:rPr lang="en-US" altLang="zh-CN" b="1" dirty="0">
                <a:solidFill>
                  <a:schemeClr val="bg1"/>
                </a:solidFill>
                <a:latin typeface="微软雅黑" pitchFamily="34" charset="-122"/>
                <a:ea typeface="微软雅黑" pitchFamily="34" charset="-122"/>
              </a:rPr>
              <a:t>V2 </a:t>
            </a:r>
            <a:r>
              <a:rPr lang="zh-CN" altLang="en-US" b="1" dirty="0">
                <a:solidFill>
                  <a:schemeClr val="bg1"/>
                </a:solidFill>
                <a:latin typeface="微软雅黑" pitchFamily="34" charset="-122"/>
                <a:ea typeface="微软雅黑" pitchFamily="34" charset="-122"/>
              </a:rPr>
              <a:t>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帧，但大家也常常把它称为 </a:t>
            </a:r>
            <a:r>
              <a:rPr lang="en-US" altLang="zh-CN" b="1" dirty="0">
                <a:solidFill>
                  <a:schemeClr val="bg1"/>
                </a:solidFill>
                <a:latin typeface="微软雅黑" pitchFamily="34" charset="-122"/>
                <a:ea typeface="微软雅黑" pitchFamily="34" charset="-122"/>
              </a:rPr>
              <a:t>IEEE 802.3 </a:t>
            </a:r>
            <a:r>
              <a:rPr lang="zh-CN" altLang="en-US" b="1" dirty="0">
                <a:solidFill>
                  <a:schemeClr val="bg1"/>
                </a:solidFill>
                <a:latin typeface="微软雅黑" pitchFamily="34" charset="-122"/>
                <a:ea typeface="微软雅黑" pitchFamily="34" charset="-122"/>
              </a:rPr>
              <a:t>标准的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a:t>
            </a:r>
          </a:p>
        </p:txBody>
      </p:sp>
      <p:sp>
        <p:nvSpPr>
          <p:cNvPr id="8" name="Rectangle 66"/>
          <p:cNvSpPr>
            <a:spLocks noChangeArrowheads="1"/>
          </p:cNvSpPr>
          <p:nvPr/>
        </p:nvSpPr>
        <p:spPr bwMode="auto">
          <a:xfrm>
            <a:off x="2847472" y="1370326"/>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Line 67"/>
          <p:cNvSpPr>
            <a:spLocks noChangeShapeType="1"/>
          </p:cNvSpPr>
          <p:nvPr/>
        </p:nvSpPr>
        <p:spPr bwMode="auto">
          <a:xfrm>
            <a:off x="3539420"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0"/>
          <p:cNvSpPr>
            <a:spLocks noChangeShapeType="1"/>
          </p:cNvSpPr>
          <p:nvPr/>
        </p:nvSpPr>
        <p:spPr bwMode="auto">
          <a:xfrm>
            <a:off x="7204748"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71"/>
          <p:cNvSpPr>
            <a:spLocks noChangeArrowheads="1"/>
          </p:cNvSpPr>
          <p:nvPr/>
        </p:nvSpPr>
        <p:spPr bwMode="auto">
          <a:xfrm>
            <a:off x="2795782" y="1401774"/>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18" name="Rectangle 72"/>
          <p:cNvSpPr>
            <a:spLocks noChangeArrowheads="1"/>
          </p:cNvSpPr>
          <p:nvPr/>
        </p:nvSpPr>
        <p:spPr bwMode="auto">
          <a:xfrm>
            <a:off x="3578345" y="140177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0" name="Rectangle 74"/>
          <p:cNvSpPr>
            <a:spLocks noChangeArrowheads="1"/>
          </p:cNvSpPr>
          <p:nvPr/>
        </p:nvSpPr>
        <p:spPr bwMode="auto">
          <a:xfrm>
            <a:off x="5631397" y="1401774"/>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21" name="Rectangle 75"/>
          <p:cNvSpPr>
            <a:spLocks noChangeArrowheads="1"/>
          </p:cNvSpPr>
          <p:nvPr/>
        </p:nvSpPr>
        <p:spPr bwMode="auto">
          <a:xfrm>
            <a:off x="7164806" y="1401774"/>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2" name="Rectangle 76"/>
          <p:cNvSpPr>
            <a:spLocks noChangeArrowheads="1"/>
          </p:cNvSpPr>
          <p:nvPr/>
        </p:nvSpPr>
        <p:spPr bwMode="auto">
          <a:xfrm>
            <a:off x="3077319"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3" name="Rectangle 77"/>
          <p:cNvSpPr>
            <a:spLocks noChangeArrowheads="1"/>
          </p:cNvSpPr>
          <p:nvPr/>
        </p:nvSpPr>
        <p:spPr bwMode="auto">
          <a:xfrm>
            <a:off x="3774728"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4" name="Rectangle 78"/>
          <p:cNvSpPr>
            <a:spLocks noChangeArrowheads="1"/>
          </p:cNvSpPr>
          <p:nvPr/>
        </p:nvSpPr>
        <p:spPr bwMode="auto">
          <a:xfrm>
            <a:off x="44980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25" name="Rectangle 79"/>
          <p:cNvSpPr>
            <a:spLocks noChangeArrowheads="1"/>
          </p:cNvSpPr>
          <p:nvPr/>
        </p:nvSpPr>
        <p:spPr bwMode="auto">
          <a:xfrm>
            <a:off x="72588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27" name="Text Box 81"/>
          <p:cNvSpPr txBox="1">
            <a:spLocks noChangeArrowheads="1"/>
          </p:cNvSpPr>
          <p:nvPr/>
        </p:nvSpPr>
        <p:spPr bwMode="auto">
          <a:xfrm>
            <a:off x="6140393" y="1124113"/>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28" name="Rectangle 66"/>
          <p:cNvSpPr>
            <a:spLocks noChangeArrowheads="1"/>
          </p:cNvSpPr>
          <p:nvPr/>
        </p:nvSpPr>
        <p:spPr bwMode="auto">
          <a:xfrm>
            <a:off x="2847472" y="1856261"/>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67"/>
          <p:cNvSpPr>
            <a:spLocks noChangeShapeType="1"/>
          </p:cNvSpPr>
          <p:nvPr/>
        </p:nvSpPr>
        <p:spPr bwMode="auto">
          <a:xfrm>
            <a:off x="3539420"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70"/>
          <p:cNvSpPr>
            <a:spLocks noChangeShapeType="1"/>
          </p:cNvSpPr>
          <p:nvPr/>
        </p:nvSpPr>
        <p:spPr bwMode="auto">
          <a:xfrm>
            <a:off x="7204748"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71"/>
          <p:cNvSpPr>
            <a:spLocks noChangeArrowheads="1"/>
          </p:cNvSpPr>
          <p:nvPr/>
        </p:nvSpPr>
        <p:spPr bwMode="auto">
          <a:xfrm>
            <a:off x="2795782" y="1887709"/>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4" name="Rectangle 72"/>
          <p:cNvSpPr>
            <a:spLocks noChangeArrowheads="1"/>
          </p:cNvSpPr>
          <p:nvPr/>
        </p:nvSpPr>
        <p:spPr bwMode="auto">
          <a:xfrm>
            <a:off x="3578345" y="1887709"/>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6" name="Rectangle 74"/>
          <p:cNvSpPr>
            <a:spLocks noChangeArrowheads="1"/>
          </p:cNvSpPr>
          <p:nvPr/>
        </p:nvSpPr>
        <p:spPr bwMode="auto">
          <a:xfrm>
            <a:off x="5631397" y="1887709"/>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7" name="Rectangle 75"/>
          <p:cNvSpPr>
            <a:spLocks noChangeArrowheads="1"/>
          </p:cNvSpPr>
          <p:nvPr/>
        </p:nvSpPr>
        <p:spPr bwMode="auto">
          <a:xfrm>
            <a:off x="7164806" y="1887709"/>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 name="矩形 1"/>
          <p:cNvSpPr/>
          <p:nvPr/>
        </p:nvSpPr>
        <p:spPr>
          <a:xfrm>
            <a:off x="4206676" y="1862691"/>
            <a:ext cx="760087" cy="299452"/>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73"/>
          <p:cNvSpPr>
            <a:spLocks noChangeArrowheads="1"/>
          </p:cNvSpPr>
          <p:nvPr/>
        </p:nvSpPr>
        <p:spPr bwMode="auto">
          <a:xfrm>
            <a:off x="4155598" y="1881582"/>
            <a:ext cx="91014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长度</a:t>
            </a:r>
            <a:r>
              <a:rPr kumimoji="1" lang="en-US" altLang="zh-CN" sz="1200" b="1" dirty="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类型</a:t>
            </a:r>
          </a:p>
        </p:txBody>
      </p:sp>
      <p:sp>
        <p:nvSpPr>
          <p:cNvPr id="4" name="矩形 3"/>
          <p:cNvSpPr/>
          <p:nvPr/>
        </p:nvSpPr>
        <p:spPr>
          <a:xfrm>
            <a:off x="537470" y="1843369"/>
            <a:ext cx="2223173" cy="369332"/>
          </a:xfrm>
          <a:prstGeom prst="rect">
            <a:avLst/>
          </a:prstGeom>
        </p:spPr>
        <p:txBody>
          <a:bodyPr wrap="none">
            <a:spAutoFit/>
          </a:bodyPr>
          <a:lstStyle/>
          <a:p>
            <a:pPr algn="r"/>
            <a:r>
              <a:rPr lang="en-US" altLang="zh-CN" b="1" dirty="0">
                <a:solidFill>
                  <a:srgbClr val="0000FF"/>
                </a:solidFill>
                <a:latin typeface="微软雅黑" panose="020B0503020204020204" pitchFamily="34" charset="-122"/>
                <a:ea typeface="微软雅黑" panose="020B0503020204020204" pitchFamily="34" charset="-122"/>
              </a:rPr>
              <a:t>IEEE 802.3 MAC</a:t>
            </a:r>
            <a:r>
              <a:rPr lang="zh-CN" altLang="en-US" b="1" dirty="0">
                <a:solidFill>
                  <a:srgbClr val="0000FF"/>
                </a:solidFill>
                <a:latin typeface="微软雅黑" panose="020B0503020204020204" pitchFamily="34" charset="-122"/>
                <a:ea typeface="微软雅黑" panose="020B0503020204020204" pitchFamily="34" charset="-122"/>
              </a:rPr>
              <a:t>帧</a:t>
            </a:r>
          </a:p>
        </p:txBody>
      </p:sp>
      <p:sp>
        <p:nvSpPr>
          <p:cNvPr id="5" name="矩形 4"/>
          <p:cNvSpPr/>
          <p:nvPr/>
        </p:nvSpPr>
        <p:spPr>
          <a:xfrm>
            <a:off x="1337368" y="1363561"/>
            <a:ext cx="1423275" cy="369332"/>
          </a:xfrm>
          <a:prstGeom prst="rect">
            <a:avLst/>
          </a:prstGeom>
        </p:spPr>
        <p:txBody>
          <a:bodyPr wrap="none">
            <a:spAutoFit/>
          </a:bodyPr>
          <a:lstStyle/>
          <a:p>
            <a:pPr algn="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a:t>
            </a:r>
          </a:p>
        </p:txBody>
      </p:sp>
      <p:sp>
        <p:nvSpPr>
          <p:cNvPr id="6" name="矩形 5"/>
          <p:cNvSpPr/>
          <p:nvPr/>
        </p:nvSpPr>
        <p:spPr>
          <a:xfrm>
            <a:off x="830394" y="2426488"/>
            <a:ext cx="7992468" cy="938719"/>
          </a:xfrm>
          <a:prstGeom prst="rect">
            <a:avLst/>
          </a:prstGeom>
        </p:spPr>
        <p:txBody>
          <a:bodyPr wrap="square">
            <a:spAutoFit/>
          </a:bodyPr>
          <a:lstStyle/>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大于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时，表示“类型”；</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时，表示“长度”。</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时，数据字段必须</a:t>
            </a:r>
            <a:r>
              <a:rPr lang="zh-CN" altLang="en-US" sz="1400" b="1" dirty="0">
                <a:solidFill>
                  <a:srgbClr val="C00000"/>
                </a:solidFill>
                <a:latin typeface="微软雅黑" panose="020B0503020204020204" pitchFamily="34" charset="-122"/>
                <a:ea typeface="微软雅黑" panose="020B0503020204020204" pitchFamily="34" charset="-122"/>
              </a:rPr>
              <a:t>装入</a:t>
            </a:r>
            <a:r>
              <a:rPr lang="zh-CN" altLang="en-US" sz="1400" b="1" dirty="0">
                <a:latin typeface="微软雅黑" panose="020B0503020204020204" pitchFamily="34" charset="-122"/>
                <a:ea typeface="微软雅黑" panose="020B0503020204020204" pitchFamily="34" charset="-122"/>
              </a:rPr>
              <a:t>逻辑链路控制 </a:t>
            </a:r>
            <a:r>
              <a:rPr lang="en-US" altLang="zh-CN" sz="1400" b="1" dirty="0">
                <a:latin typeface="微软雅黑" panose="020B0503020204020204" pitchFamily="34" charset="-122"/>
                <a:ea typeface="微软雅黑" panose="020B0503020204020204" pitchFamily="34" charset="-122"/>
              </a:rPr>
              <a:t>LLC </a:t>
            </a:r>
            <a:r>
              <a:rPr lang="zh-CN" altLang="en-US" sz="1400" b="1" dirty="0">
                <a:latin typeface="微软雅黑" panose="020B0503020204020204" pitchFamily="34" charset="-122"/>
                <a:ea typeface="微软雅黑" panose="020B0503020204020204" pitchFamily="34" charset="-122"/>
              </a:rPr>
              <a:t>子层的 </a:t>
            </a:r>
            <a:r>
              <a:rPr lang="en-US" altLang="zh-CN" sz="1400" b="1" dirty="0">
                <a:solidFill>
                  <a:srgbClr val="C00000"/>
                </a:solidFill>
                <a:latin typeface="微软雅黑" panose="020B0503020204020204" pitchFamily="34" charset="-122"/>
                <a:ea typeface="微软雅黑" panose="020B0503020204020204" pitchFamily="34" charset="-122"/>
              </a:rPr>
              <a:t>LLC </a:t>
            </a:r>
            <a:r>
              <a:rPr lang="zh-CN" altLang="en-US" sz="1400" b="1" dirty="0">
                <a:solidFill>
                  <a:srgbClr val="C00000"/>
                </a:solidFill>
                <a:latin typeface="微软雅黑" panose="020B0503020204020204" pitchFamily="34" charset="-122"/>
                <a:ea typeface="微软雅黑" panose="020B0503020204020204" pitchFamily="34" charset="-122"/>
              </a:rPr>
              <a:t>帧。</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在 </a:t>
            </a:r>
            <a:r>
              <a:rPr lang="en-US" altLang="zh-CN" sz="1400" b="1" dirty="0">
                <a:latin typeface="微软雅黑" panose="020B0503020204020204" pitchFamily="34" charset="-122"/>
                <a:ea typeface="微软雅黑" panose="020B0503020204020204" pitchFamily="34" charset="-122"/>
              </a:rPr>
              <a:t>802.3 </a:t>
            </a:r>
            <a:r>
              <a:rPr lang="zh-CN" altLang="en-US" sz="1400" b="1" dirty="0">
                <a:latin typeface="微软雅黑" panose="020B0503020204020204" pitchFamily="34" charset="-122"/>
                <a:ea typeface="微软雅黑" panose="020B0503020204020204" pitchFamily="34" charset="-122"/>
              </a:rPr>
              <a:t>标准的文档中，</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帧格式包括了 </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字节的前同步码和帧开始定界符。</a:t>
            </a:r>
          </a:p>
        </p:txBody>
      </p:sp>
      <p:sp>
        <p:nvSpPr>
          <p:cNvPr id="38" name="矩形 37"/>
          <p:cNvSpPr/>
          <p:nvPr/>
        </p:nvSpPr>
        <p:spPr>
          <a:xfrm>
            <a:off x="4206676" y="1372453"/>
            <a:ext cx="760087" cy="299452"/>
          </a:xfrm>
          <a:prstGeom prst="rect">
            <a:avLst/>
          </a:prstGeom>
          <a:solidFill>
            <a:srgbClr val="00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73"/>
          <p:cNvSpPr>
            <a:spLocks noChangeArrowheads="1"/>
          </p:cNvSpPr>
          <p:nvPr/>
        </p:nvSpPr>
        <p:spPr bwMode="auto">
          <a:xfrm>
            <a:off x="4336108" y="140074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Tree>
    <p:extLst>
      <p:ext uri="{BB962C8B-B14F-4D97-AF65-F5344CB8AC3E}">
        <p14:creationId xmlns:p14="http://schemas.microsoft.com/office/powerpoint/2010/main" val="34491071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3.4</a:t>
            </a:r>
          </a:p>
          <a:p>
            <a:pPr eaLnBrk="0" hangingPunct="0"/>
            <a:r>
              <a:rPr lang="zh-CN" altLang="en-US" sz="2000" b="1" dirty="0">
                <a:solidFill>
                  <a:schemeClr val="bg1"/>
                </a:solidFill>
                <a:latin typeface="微软雅黑" pitchFamily="34" charset="-122"/>
                <a:ea typeface="微软雅黑" pitchFamily="34" charset="-122"/>
              </a:rPr>
              <a:t>扩展的</a:t>
            </a:r>
            <a:endParaRPr lang="en-US" altLang="zh-CN" sz="2000" b="1" dirty="0">
              <a:solidFill>
                <a:schemeClr val="bg1"/>
              </a:solidFill>
              <a:latin typeface="微软雅黑" pitchFamily="34" charset="-122"/>
              <a:ea typeface="微软雅黑" pitchFamily="34" charset="-122"/>
            </a:endParaRPr>
          </a:p>
          <a:p>
            <a:pPr eaLnBrk="0" hangingPunct="0"/>
            <a:r>
              <a:rPr lang="zh-CN" altLang="en-US" sz="2000" b="1" dirty="0">
                <a:solidFill>
                  <a:schemeClr val="bg1"/>
                </a:solidFill>
                <a:latin typeface="微软雅黑" pitchFamily="34" charset="-122"/>
                <a:ea typeface="微软雅黑" pitchFamily="34" charset="-122"/>
              </a:rPr>
              <a:t>以太网</a:t>
            </a:r>
            <a:endParaRPr lang="zh-CN" altLang="fr-FR" sz="2000" b="1" dirty="0">
              <a:solidFill>
                <a:schemeClr val="bg1"/>
              </a:solidFill>
              <a:latin typeface="微软雅黑" pitchFamily="34" charset="-122"/>
              <a:ea typeface="微软雅黑"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3.4.1                               </a:t>
            </a:r>
            <a:r>
              <a:rPr lang="zh-CN" altLang="en-US" sz="2000" b="1" dirty="0">
                <a:solidFill>
                  <a:schemeClr val="bg1"/>
                </a:solidFill>
                <a:latin typeface="微软雅黑" pitchFamily="34" charset="-122"/>
                <a:ea typeface="微软雅黑" pitchFamily="34" charset="-122"/>
              </a:rPr>
              <a:t>在物理层扩展以太网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3.4.2                        </a:t>
            </a:r>
            <a:r>
              <a:rPr lang="zh-CN" altLang="en-US" sz="2000" b="1" dirty="0">
                <a:solidFill>
                  <a:schemeClr val="bg1"/>
                </a:solidFill>
                <a:latin typeface="微软雅黑" pitchFamily="34" charset="-122"/>
                <a:ea typeface="微软雅黑" pitchFamily="34" charset="-122"/>
              </a:rPr>
              <a:t>在数据链路层扩展以太网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3.4.3                                            </a:t>
            </a:r>
            <a:r>
              <a:rPr lang="zh-CN" altLang="en-US" sz="2000" b="1" dirty="0">
                <a:solidFill>
                  <a:schemeClr val="bg1"/>
                </a:solidFill>
                <a:latin typeface="微软雅黑" pitchFamily="34" charset="-122"/>
                <a:ea typeface="微软雅黑" pitchFamily="34" charset="-122"/>
              </a:rPr>
              <a:t>虚拟局域网</a:t>
            </a:r>
          </a:p>
        </p:txBody>
      </p:sp>
    </p:spTree>
    <p:extLst>
      <p:ext uri="{BB962C8B-B14F-4D97-AF65-F5344CB8AC3E}">
        <p14:creationId xmlns:p14="http://schemas.microsoft.com/office/powerpoint/2010/main" val="55480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1519129"/>
            <a:ext cx="8129014" cy="19906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3" name="Rectangle 8"/>
          <p:cNvSpPr>
            <a:spLocks noChangeArrowheads="1"/>
          </p:cNvSpPr>
          <p:nvPr/>
        </p:nvSpPr>
        <p:spPr bwMode="auto">
          <a:xfrm>
            <a:off x="502920" y="1043830"/>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使用光纤扩展</a:t>
            </a:r>
          </a:p>
        </p:txBody>
      </p:sp>
      <p:grpSp>
        <p:nvGrpSpPr>
          <p:cNvPr id="15" name="组合 14"/>
          <p:cNvGrpSpPr/>
          <p:nvPr/>
        </p:nvGrpSpPr>
        <p:grpSpPr>
          <a:xfrm>
            <a:off x="1650762" y="1624541"/>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以太网</a:t>
              </a:r>
            </a:p>
            <a:p>
              <a:pPr>
                <a:lnSpc>
                  <a:spcPct val="90000"/>
                </a:lnSpc>
              </a:pPr>
              <a:r>
                <a:rPr lang="zh-CN" altLang="en-US" sz="1600" b="1" dirty="0">
                  <a:solidFill>
                    <a:srgbClr val="0000FF"/>
                  </a:solidFill>
                  <a:latin typeface="+mn-lt"/>
                  <a:ea typeface="黑体" pitchFamily="2" charset="-122"/>
                </a:rPr>
                <a:t>集线器</a:t>
              </a: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itchFamily="2" charset="-122"/>
              </a:endParaRPr>
            </a:p>
          </p:txBody>
        </p:sp>
        <p:sp>
          <p:nvSpPr>
            <p:cNvPr id="19" name="Text Box 9"/>
            <p:cNvSpPr txBox="1">
              <a:spLocks noChangeArrowheads="1"/>
            </p:cNvSpPr>
            <p:nvPr/>
          </p:nvSpPr>
          <p:spPr bwMode="auto">
            <a:xfrm>
              <a:off x="4755484" y="4183746"/>
              <a:ext cx="812016"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itchFamily="2" charset="-122"/>
                </a:rPr>
                <a:t>光纤</a:t>
              </a: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pic>
          <p:nvPicPr>
            <p:cNvPr id="2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主机</a:t>
              </a:r>
            </a:p>
          </p:txBody>
        </p:sp>
        <p:pic>
          <p:nvPicPr>
            <p:cNvPr id="1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1650762" y="3566927"/>
            <a:ext cx="5791659" cy="369332"/>
          </a:xfrm>
          <a:prstGeom prst="rect">
            <a:avLst/>
          </a:prstGeom>
        </p:spPr>
        <p:txBody>
          <a:bodyPr wrap="square">
            <a:spAutoFit/>
          </a:bodyPr>
          <a:lstStyle/>
          <a:p>
            <a:pPr algn="ctr"/>
            <a:r>
              <a:rPr lang="zh-CN" altLang="zh-CN" b="1" dirty="0">
                <a:latin typeface="微软雅黑" pitchFamily="34" charset="-122"/>
                <a:ea typeface="微软雅黑" pitchFamily="34" charset="-122"/>
              </a:rPr>
              <a:t>主机使用光纤和一对光纤调制解调器连接到集线器</a:t>
            </a:r>
            <a:endParaRPr lang="zh-CN" altLang="en-US" b="1" dirty="0">
              <a:latin typeface="微软雅黑" pitchFamily="34" charset="-122"/>
              <a:ea typeface="微软雅黑" pitchFamily="34" charset="-122"/>
            </a:endParaRPr>
          </a:p>
        </p:txBody>
      </p:sp>
      <p:pic>
        <p:nvPicPr>
          <p:cNvPr id="2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874" y="2149479"/>
            <a:ext cx="748753" cy="74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528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a:latin typeface="微软雅黑" pitchFamily="34" charset="-122"/>
                <a:ea typeface="微软雅黑" pitchFamily="34" charset="-122"/>
              </a:rPr>
              <a:t>三个独立的以太网</a:t>
            </a:r>
            <a:endParaRPr lang="en-US" altLang="zh-CN" sz="1400" b="1" dirty="0">
              <a:latin typeface="微软雅黑" pitchFamily="34" charset="-122"/>
              <a:ea typeface="微软雅黑"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a:latin typeface="微软雅黑" pitchFamily="34" charset="-122"/>
                <a:ea typeface="微软雅黑" pitchFamily="34" charset="-122"/>
              </a:rPr>
              <a:t>一个扩展的以太网</a:t>
            </a:r>
            <a:endParaRPr lang="zh-CN" altLang="en-US" sz="1400" b="1" dirty="0">
              <a:latin typeface="微软雅黑" pitchFamily="34" charset="-122"/>
              <a:ea typeface="微软雅黑"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三个独立的碰撞域</a:t>
            </a:r>
          </a:p>
        </p:txBody>
      </p:sp>
      <p:sp>
        <p:nvSpPr>
          <p:cNvPr id="7" name="AutoShape 77"/>
          <p:cNvSpPr>
            <a:spLocks/>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itchFamily="34" charset="-122"/>
                  <a:ea typeface="微软雅黑" pitchFamily="34" charset="-122"/>
                </a:rPr>
                <a:t>一系 </a:t>
              </a: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itchFamily="34" charset="-122"/>
                  <a:ea typeface="微软雅黑" pitchFamily="34" charset="-122"/>
                </a:rPr>
                <a:t>二系 </a:t>
              </a: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itchFamily="34" charset="-122"/>
                  <a:ea typeface="微软雅黑" pitchFamily="34" charset="-122"/>
                </a:rPr>
                <a:t>三系 </a:t>
              </a: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一系</a:t>
                </a: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三系</a:t>
                </a: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二系</a:t>
                </a: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一个更大的碰撞域</a:t>
              </a:r>
            </a:p>
          </p:txBody>
        </p:sp>
        <p:pic>
          <p:nvPicPr>
            <p:cNvPr id="9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8"/>
          <p:cNvSpPr>
            <a:spLocks noChangeArrowheads="1"/>
          </p:cNvSpPr>
          <p:nvPr/>
        </p:nvSpPr>
        <p:spPr bwMode="auto">
          <a:xfrm>
            <a:off x="502920" y="1042344"/>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使用集线器扩展</a:t>
            </a: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itchFamily="34" charset="-122"/>
                <a:ea typeface="微软雅黑" pitchFamily="34" charset="-122"/>
              </a:rPr>
              <a:t>用多个集线器连成更大的以太网</a:t>
            </a:r>
            <a:endParaRPr lang="zh-CN" altLang="en-US" dirty="0"/>
          </a:p>
        </p:txBody>
      </p:sp>
    </p:spTree>
    <p:extLst>
      <p:ext uri="{BB962C8B-B14F-4D97-AF65-F5344CB8AC3E}">
        <p14:creationId xmlns:p14="http://schemas.microsoft.com/office/powerpoint/2010/main" val="4120732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优点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使原来属于不同碰撞域（冲突域）的计算机能够</a:t>
            </a:r>
            <a:r>
              <a:rPr lang="zh-CN" altLang="en-US" sz="2000" b="1" dirty="0">
                <a:solidFill>
                  <a:srgbClr val="C00000"/>
                </a:solidFill>
                <a:latin typeface="微软雅黑" pitchFamily="34" charset="-122"/>
                <a:ea typeface="微软雅黑" pitchFamily="34" charset="-122"/>
              </a:rPr>
              <a:t>跨碰撞域通信。</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扩大了以太网覆盖的地理范围。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缺点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碰撞域增大了，总的吞吐量未提高。</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如果使用不同的以太网技术（如数据率不同），那么就不能用集线器将它们互连起来。 </a:t>
            </a: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用集线器扩展以太网</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800114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7332"/>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碰撞域</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collision domain</a:t>
            </a: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冲突域，</a:t>
            </a:r>
            <a:r>
              <a:rPr lang="zh-CN" altLang="en-US" sz="2000" b="1" dirty="0">
                <a:latin typeface="微软雅黑" pitchFamily="34" charset="-122"/>
                <a:ea typeface="微软雅黑" pitchFamily="34" charset="-122"/>
              </a:rPr>
              <a:t>指网络中一个站点发出的帧会与其他站点发出的帧产生碰撞或冲突的那部分网络。</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碰撞域越大，发生碰撞的概率越高。</a:t>
            </a:r>
          </a:p>
        </p:txBody>
      </p:sp>
      <p:sp>
        <p:nvSpPr>
          <p:cNvPr id="8" name="AutoShape 5"/>
          <p:cNvSpPr>
            <a:spLocks noChangeArrowheads="1"/>
          </p:cNvSpPr>
          <p:nvPr/>
        </p:nvSpPr>
        <p:spPr bwMode="auto">
          <a:xfrm>
            <a:off x="502919" y="644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21826"/>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碰撞域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567426" y="2339701"/>
            <a:ext cx="4064507"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590465" y="2925370"/>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729369" y="2948561"/>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180712" y="246922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086551"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53"/>
          <p:cNvSpPr>
            <a:spLocks noChangeShapeType="1"/>
          </p:cNvSpPr>
          <p:nvPr/>
        </p:nvSpPr>
        <p:spPr bwMode="auto">
          <a:xfrm>
            <a:off x="5563522"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648721" y="342695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Line 55"/>
          <p:cNvSpPr>
            <a:spLocks noChangeShapeType="1"/>
          </p:cNvSpPr>
          <p:nvPr/>
        </p:nvSpPr>
        <p:spPr bwMode="auto">
          <a:xfrm flipH="1">
            <a:off x="5370549"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278068" y="324407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855347"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940547" y="342695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6662375"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569894" y="324407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23122"/>
            <a:ext cx="700856" cy="78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Line 72"/>
          <p:cNvSpPr>
            <a:spLocks noChangeShapeType="1"/>
          </p:cNvSpPr>
          <p:nvPr/>
        </p:nvSpPr>
        <p:spPr bwMode="auto">
          <a:xfrm>
            <a:off x="6977461" y="2901753"/>
            <a:ext cx="681440" cy="2652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414059" y="2712015"/>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碰撞域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651"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804"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6836"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86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6795"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94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2980"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012"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3112431"/>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2766688"/>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39701"/>
            <a:ext cx="3891638"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5" name="Line 7"/>
          <p:cNvSpPr>
            <a:spLocks noChangeShapeType="1"/>
          </p:cNvSpPr>
          <p:nvPr/>
        </p:nvSpPr>
        <p:spPr bwMode="auto">
          <a:xfrm flipV="1">
            <a:off x="1107575" y="2777484"/>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3822188"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Rectangle 9"/>
          <p:cNvSpPr>
            <a:spLocks noChangeArrowheads="1"/>
          </p:cNvSpPr>
          <p:nvPr/>
        </p:nvSpPr>
        <p:spPr bwMode="auto">
          <a:xfrm>
            <a:off x="1035444"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63842"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4"/>
          <p:cNvSpPr>
            <a:spLocks/>
          </p:cNvSpPr>
          <p:nvPr/>
        </p:nvSpPr>
        <p:spPr bwMode="auto">
          <a:xfrm>
            <a:off x="2676213" y="2776717"/>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Line 12"/>
          <p:cNvSpPr>
            <a:spLocks noChangeShapeType="1"/>
          </p:cNvSpPr>
          <p:nvPr/>
        </p:nvSpPr>
        <p:spPr bwMode="auto">
          <a:xfrm rot="16200000" flipV="1">
            <a:off x="1434794"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9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165"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9868"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7931" y="3228313"/>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碰撞域</a:t>
            </a:r>
          </a:p>
        </p:txBody>
      </p:sp>
      <p:sp>
        <p:nvSpPr>
          <p:cNvPr id="98" name="矩形 97"/>
          <p:cNvSpPr/>
          <p:nvPr/>
        </p:nvSpPr>
        <p:spPr>
          <a:xfrm>
            <a:off x="1915327" y="411366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总线形以太网</a:t>
            </a:r>
          </a:p>
        </p:txBody>
      </p:sp>
      <p:sp>
        <p:nvSpPr>
          <p:cNvPr id="99" name="矩形 98"/>
          <p:cNvSpPr/>
          <p:nvPr/>
        </p:nvSpPr>
        <p:spPr>
          <a:xfrm>
            <a:off x="5627587" y="4109505"/>
            <a:ext cx="2159566" cy="307777"/>
          </a:xfrm>
          <a:prstGeom prst="rect">
            <a:avLst/>
          </a:prstGeom>
        </p:spPr>
        <p:txBody>
          <a:bodyPr wrap="none">
            <a:spAutoFit/>
          </a:bodyPr>
          <a:lstStyle/>
          <a:p>
            <a:r>
              <a:rPr lang="zh-CN" altLang="en-US" sz="1400" b="1" dirty="0">
                <a:latin typeface="微软雅黑" pitchFamily="34" charset="-122"/>
                <a:ea typeface="微软雅黑" pitchFamily="34" charset="-122"/>
              </a:rPr>
              <a:t>使用集线器的星形以太网</a:t>
            </a:r>
          </a:p>
        </p:txBody>
      </p:sp>
    </p:spTree>
    <p:extLst>
      <p:ext uri="{BB962C8B-B14F-4D97-AF65-F5344CB8AC3E}">
        <p14:creationId xmlns:p14="http://schemas.microsoft.com/office/powerpoint/2010/main" val="19914362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更为常用。早期使用</a:t>
            </a:r>
            <a:r>
              <a:rPr lang="zh-CN" altLang="en-US" sz="2000" b="1" dirty="0">
                <a:solidFill>
                  <a:srgbClr val="0000FF"/>
                </a:solidFill>
                <a:latin typeface="微软雅黑" pitchFamily="34" charset="-122"/>
                <a:ea typeface="微软雅黑" pitchFamily="34" charset="-122"/>
              </a:rPr>
              <a:t>网桥</a:t>
            </a:r>
            <a:r>
              <a:rPr lang="zh-CN" altLang="en-US" sz="2000" b="1" dirty="0">
                <a:latin typeface="微软雅黑" pitchFamily="34" charset="-122"/>
                <a:ea typeface="微软雅黑" pitchFamily="34" charset="-122"/>
              </a:rPr>
              <a:t>，现在使用以太网</a:t>
            </a:r>
            <a:r>
              <a:rPr lang="zh-CN" altLang="en-US" sz="2000" b="1" dirty="0">
                <a:solidFill>
                  <a:srgbClr val="C00000"/>
                </a:solidFill>
                <a:latin typeface="微软雅黑" pitchFamily="34" charset="-122"/>
                <a:ea typeface="微软雅黑" pitchFamily="34" charset="-122"/>
              </a:rPr>
              <a:t>交换机。</a:t>
            </a: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a:solidFill>
                    <a:srgbClr val="C00000"/>
                  </a:solidFill>
                  <a:latin typeface="微软雅黑" pitchFamily="34" charset="-122"/>
                  <a:ea typeface="微软雅黑" pitchFamily="34" charset="-122"/>
                </a:rPr>
                <a:t>交换机</a:t>
              </a: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a:solidFill>
                    <a:srgbClr val="C00000"/>
                  </a:solidFill>
                  <a:latin typeface="微软雅黑" pitchFamily="34" charset="-122"/>
                  <a:ea typeface="微软雅黑" pitchFamily="34" charset="-122"/>
                </a:rPr>
                <a:t>交换机</a:t>
              </a: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3.4.2  </a:t>
            </a:r>
            <a:r>
              <a:rPr lang="zh-CN" altLang="en-US" sz="2400" b="1" dirty="0">
                <a:solidFill>
                  <a:schemeClr val="bg1"/>
                </a:solidFill>
                <a:latin typeface="微软雅黑" pitchFamily="34" charset="-122"/>
                <a:ea typeface="微软雅黑" pitchFamily="34" charset="-122"/>
              </a:rPr>
              <a:t>在数据链路层扩展以太网</a:t>
            </a:r>
          </a:p>
        </p:txBody>
      </p:sp>
    </p:spTree>
    <p:extLst>
      <p:ext uri="{BB962C8B-B14F-4D97-AF65-F5344CB8AC3E}">
        <p14:creationId xmlns:p14="http://schemas.microsoft.com/office/powerpoint/2010/main" val="33260113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4635</TotalTime>
  <Words>9651</Words>
  <Application>Microsoft Office PowerPoint</Application>
  <PresentationFormat>全屏显示(16:9)</PresentationFormat>
  <Paragraphs>2029</Paragraphs>
  <Slides>151</Slides>
  <Notes>26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151</vt:i4>
      </vt:variant>
    </vt:vector>
  </HeadingPairs>
  <TitlesOfParts>
    <vt:vector size="160" baseType="lpstr">
      <vt:lpstr>微软雅黑</vt:lpstr>
      <vt:lpstr>宋体</vt:lpstr>
      <vt:lpstr>Calibri</vt:lpstr>
      <vt:lpstr>Arial</vt:lpstr>
      <vt:lpstr>Arial Rounded MT Bold</vt:lpstr>
      <vt:lpstr>Wingdings</vt:lpstr>
      <vt:lpstr>Times New Roman</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Sophie Liu</cp:lastModifiedBy>
  <cp:revision>589</cp:revision>
  <dcterms:created xsi:type="dcterms:W3CDTF">2018-07-18T08:51:30Z</dcterms:created>
  <dcterms:modified xsi:type="dcterms:W3CDTF">2023-10-10T14:38:19Z</dcterms:modified>
</cp:coreProperties>
</file>