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3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4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6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49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79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94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75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69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0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6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6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1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8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9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7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779389-B9FB-4567-BD01-0A5B03636832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85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" TargetMode="External"/><Relationship Id="rId7" Type="http://schemas.openxmlformats.org/officeDocument/2006/relationships/hyperlink" Target="https://bl.ocks.org/mbostock/7607999" TargetMode="External"/><Relationship Id="rId2" Type="http://schemas.openxmlformats.org/officeDocument/2006/relationships/hyperlink" Target="https://github.com/liuhu-bigeye/med_word_vis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ost.ocks.org/mike/miserables/" TargetMode="External"/><Relationship Id="rId5" Type="http://schemas.openxmlformats.org/officeDocument/2006/relationships/hyperlink" Target="https://bl.ocks.org/mbostock/4062045" TargetMode="External"/><Relationship Id="rId4" Type="http://schemas.openxmlformats.org/officeDocument/2006/relationships/hyperlink" Target="http://www.ourd3js.com/wordpre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中医文本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数据可视化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057937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zh-CN" altLang="en-US" sz="2900" dirty="0">
                <a:latin typeface="等线" panose="02010600030101010101" pitchFamily="2" charset="-122"/>
                <a:ea typeface="等线" panose="02010600030101010101" pitchFamily="2" charset="-122"/>
              </a:rPr>
              <a:t>自动化系 刘清晨 </a:t>
            </a:r>
            <a:r>
              <a:rPr lang="en-US" altLang="zh-CN" sz="2900" dirty="0">
                <a:latin typeface="等线" panose="02010600030101010101" pitchFamily="2" charset="-122"/>
                <a:ea typeface="等线" panose="02010600030101010101" pitchFamily="2" charset="-122"/>
              </a:rPr>
              <a:t>2015211044</a:t>
            </a:r>
          </a:p>
          <a:p>
            <a:pPr algn="r"/>
            <a:r>
              <a:rPr lang="zh-CN" altLang="en-US" sz="2900" dirty="0">
                <a:latin typeface="等线" panose="02010600030101010101" pitchFamily="2" charset="-122"/>
                <a:ea typeface="等线" panose="02010600030101010101" pitchFamily="2" charset="-122"/>
              </a:rPr>
              <a:t> 自动化系 刘鹄 </a:t>
            </a:r>
            <a:r>
              <a:rPr lang="en-US" altLang="zh-CN" sz="2900" dirty="0">
                <a:latin typeface="等线" panose="02010600030101010101" pitchFamily="2" charset="-122"/>
                <a:ea typeface="等线" panose="02010600030101010101" pitchFamily="2" charset="-122"/>
              </a:rPr>
              <a:t>2015211032</a:t>
            </a:r>
          </a:p>
          <a:p>
            <a:pPr algn="r"/>
            <a:r>
              <a:rPr lang="zh-CN" altLang="en-US" sz="2900" dirty="0">
                <a:latin typeface="等线" panose="02010600030101010101" pitchFamily="2" charset="-122"/>
                <a:ea typeface="等线" panose="02010600030101010101" pitchFamily="2" charset="-122"/>
              </a:rPr>
              <a:t>自动化系 门畅 </a:t>
            </a:r>
            <a:r>
              <a:rPr lang="en-US" altLang="zh-CN" sz="2900" dirty="0">
                <a:latin typeface="等线" panose="02010600030101010101" pitchFamily="2" charset="-122"/>
                <a:ea typeface="等线" panose="02010600030101010101" pitchFamily="2" charset="-122"/>
              </a:rPr>
              <a:t>2015211061</a:t>
            </a:r>
            <a:endParaRPr lang="zh-CN" altLang="en-US" sz="29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998620"/>
            <a:ext cx="9404723" cy="854627"/>
          </a:xfrm>
        </p:spPr>
        <p:txBody>
          <a:bodyPr/>
          <a:lstStyle/>
          <a:p>
            <a:r>
              <a:rPr lang="zh-CN" altLang="en-US" dirty="0" smtClean="0"/>
              <a:t>展示流程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r>
              <a:rPr lang="zh-CN" altLang="en-US" dirty="0" smtClean="0"/>
              <a:t>数据处理</a:t>
            </a:r>
            <a:endParaRPr lang="en-US" altLang="zh-CN" dirty="0" smtClean="0"/>
          </a:p>
          <a:p>
            <a:r>
              <a:rPr lang="zh-CN" altLang="en-US" dirty="0" smtClean="0"/>
              <a:t>可视化方案</a:t>
            </a:r>
            <a:endParaRPr lang="en-US" altLang="zh-CN" dirty="0" smtClean="0"/>
          </a:p>
          <a:p>
            <a:r>
              <a:rPr lang="zh-CN" altLang="en-US" dirty="0" smtClean="0"/>
              <a:t>项目展示</a:t>
            </a:r>
            <a:endParaRPr lang="en-US" altLang="zh-CN" dirty="0" smtClean="0"/>
          </a:p>
          <a:p>
            <a:r>
              <a:rPr lang="zh-CN" altLang="en-US" dirty="0" smtClean="0"/>
              <a:t>分工合作</a:t>
            </a:r>
            <a:endParaRPr lang="en-US" altLang="zh-CN" dirty="0" smtClean="0"/>
          </a:p>
          <a:p>
            <a:r>
              <a:rPr lang="zh-CN" altLang="en-US" dirty="0"/>
              <a:t>参考资料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1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1046746"/>
            <a:ext cx="9404723" cy="806501"/>
          </a:xfrm>
        </p:spPr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中医长期以来是一种个性化的经验学科，“证”“候”等概念复杂和模糊，大规模的循证医学分级可靠性又</a:t>
            </a:r>
            <a:r>
              <a:rPr lang="zh-CN" altLang="en-US" dirty="0" smtClean="0"/>
              <a:t>较低；</a:t>
            </a:r>
            <a:endParaRPr lang="en-US" altLang="zh-CN" dirty="0" smtClean="0"/>
          </a:p>
          <a:p>
            <a:r>
              <a:rPr lang="zh-CN" altLang="zh-CN" dirty="0"/>
              <a:t>一体化医学语言系统</a:t>
            </a:r>
            <a:r>
              <a:rPr lang="en-US" altLang="zh-CN" dirty="0"/>
              <a:t>(UMLS)</a:t>
            </a:r>
            <a:endParaRPr lang="en-US" altLang="zh-CN" dirty="0" smtClean="0"/>
          </a:p>
          <a:p>
            <a:r>
              <a:rPr lang="zh-CN" altLang="zh-CN" dirty="0" smtClean="0"/>
              <a:t>中国</a:t>
            </a:r>
            <a:r>
              <a:rPr lang="zh-CN" altLang="zh-CN" dirty="0"/>
              <a:t>中医研究院信息</a:t>
            </a:r>
            <a:r>
              <a:rPr lang="zh-CN" altLang="zh-CN" dirty="0" smtClean="0"/>
              <a:t>所</a:t>
            </a:r>
            <a:r>
              <a:rPr lang="zh-CN" altLang="en-US" dirty="0"/>
              <a:t>构建中医药药学语言系统</a:t>
            </a:r>
            <a:r>
              <a:rPr lang="en-US" altLang="zh-CN" dirty="0"/>
              <a:t>(TCMLS) (</a:t>
            </a:r>
            <a:r>
              <a:rPr lang="zh-CN" altLang="en-US" dirty="0"/>
              <a:t>贾李蓉，刘丽江</a:t>
            </a:r>
            <a:r>
              <a:rPr lang="en-US" altLang="zh-CN" dirty="0"/>
              <a:t>, 2012</a:t>
            </a:r>
            <a:r>
              <a:rPr lang="en-US" altLang="zh-CN" dirty="0" smtClean="0"/>
              <a:t>)</a:t>
            </a:r>
          </a:p>
          <a:p>
            <a:r>
              <a:rPr lang="zh-CN" altLang="zh-CN" dirty="0"/>
              <a:t>数据挖掘和</a:t>
            </a:r>
            <a:r>
              <a:rPr lang="zh-CN" altLang="zh-CN" dirty="0" smtClean="0"/>
              <a:t>机器学习</a:t>
            </a:r>
            <a:endParaRPr lang="en-US" altLang="zh-CN" dirty="0" smtClean="0"/>
          </a:p>
          <a:p>
            <a:r>
              <a:rPr lang="zh-CN" altLang="en-US" dirty="0" smtClean="0"/>
              <a:t>项目属于科普向的研究，作为辅助，查询，验证的一个可视化项目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5046" y="2060575"/>
            <a:ext cx="4395788" cy="27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1046748"/>
            <a:ext cx="9404723" cy="806500"/>
          </a:xfrm>
        </p:spPr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数据挖掘在</a:t>
            </a:r>
            <a:r>
              <a:rPr lang="en-US" altLang="zh-CN" dirty="0" smtClean="0"/>
              <a:t>NLP</a:t>
            </a:r>
            <a:r>
              <a:rPr lang="zh-CN" altLang="en-US" dirty="0" smtClean="0"/>
              <a:t>上有很多进展</a:t>
            </a:r>
            <a:endParaRPr lang="en-US" altLang="zh-CN" dirty="0" smtClean="0"/>
          </a:p>
          <a:p>
            <a:r>
              <a:rPr lang="zh-CN" altLang="en-US" dirty="0"/>
              <a:t>中文</a:t>
            </a:r>
            <a:r>
              <a:rPr lang="zh-CN" altLang="en-US" dirty="0" smtClean="0"/>
              <a:t>分词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jieba</a:t>
            </a:r>
            <a:endParaRPr lang="en-US" altLang="zh-CN" dirty="0" smtClean="0"/>
          </a:p>
          <a:p>
            <a:r>
              <a:rPr lang="zh-CN" altLang="en-US" dirty="0" smtClean="0"/>
              <a:t>神经网络</a:t>
            </a:r>
            <a:r>
              <a:rPr lang="en-US" altLang="zh-CN" dirty="0" smtClean="0"/>
              <a:t>——word2vec</a:t>
            </a:r>
          </a:p>
          <a:p>
            <a:pPr lvl="1"/>
            <a:r>
              <a:rPr lang="zh-CN" altLang="en-US" dirty="0" smtClean="0"/>
              <a:t>两层神经网络，训练方便</a:t>
            </a:r>
            <a:endParaRPr lang="en-US" altLang="zh-CN" dirty="0" smtClean="0"/>
          </a:p>
          <a:p>
            <a:pPr lvl="1"/>
            <a:r>
              <a:rPr lang="zh-CN" altLang="en-US" dirty="0"/>
              <a:t>词</a:t>
            </a:r>
            <a:r>
              <a:rPr lang="zh-CN" altLang="en-US" dirty="0" smtClean="0"/>
              <a:t>向量关联性强</a:t>
            </a:r>
            <a:endParaRPr lang="en-US" altLang="zh-CN" dirty="0"/>
          </a:p>
          <a:p>
            <a:r>
              <a:rPr lang="en-US" altLang="zh-CN" dirty="0" err="1" smtClean="0"/>
              <a:t>Sogou</a:t>
            </a:r>
            <a:r>
              <a:rPr lang="zh-CN" altLang="en-US" dirty="0" smtClean="0"/>
              <a:t>语料库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医学相关新闻语料</a:t>
            </a:r>
            <a:endParaRPr lang="en-US" altLang="zh-CN" dirty="0" smtClean="0"/>
          </a:p>
          <a:p>
            <a:r>
              <a:rPr lang="zh-CN" altLang="en-US" dirty="0"/>
              <a:t>已</a:t>
            </a:r>
            <a:r>
              <a:rPr lang="zh-CN" altLang="en-US" dirty="0" smtClean="0"/>
              <a:t>有部分训练好的词向量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5046" y="2060575"/>
            <a:ext cx="4395788" cy="29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890336"/>
            <a:ext cx="9404723" cy="962911"/>
          </a:xfrm>
        </p:spPr>
        <p:txBody>
          <a:bodyPr/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小组对训练好的数据按照大致类别进行人工标签</a:t>
            </a:r>
            <a:endParaRPr lang="en-US" altLang="zh-CN" dirty="0" smtClean="0"/>
          </a:p>
          <a:p>
            <a:r>
              <a:rPr lang="zh-CN" altLang="en-US" dirty="0" smtClean="0"/>
              <a:t>求解词向量关系的余弦矩阵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t-</a:t>
            </a:r>
            <a:r>
              <a:rPr lang="en-US" altLang="zh-CN" dirty="0" err="1" smtClean="0"/>
              <a:t>sne</a:t>
            </a:r>
            <a:r>
              <a:rPr lang="zh-CN" altLang="en-US" dirty="0" smtClean="0"/>
              <a:t>进行数据降维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便于聚类和可视化展示</a:t>
            </a:r>
            <a:endParaRPr lang="en-US" altLang="zh-CN" dirty="0" smtClean="0"/>
          </a:p>
          <a:p>
            <a:r>
              <a:rPr lang="zh-CN" altLang="en-US" dirty="0" smtClean="0"/>
              <a:t>寻找关联性较强的部分不同类别词汇</a:t>
            </a:r>
            <a:endParaRPr lang="en-US" altLang="zh-CN" dirty="0" smtClean="0"/>
          </a:p>
          <a:p>
            <a:r>
              <a:rPr lang="zh-CN" altLang="en-US" dirty="0" smtClean="0"/>
              <a:t>不同展示方式可以展示的数据量级不一样</a:t>
            </a:r>
            <a:endParaRPr lang="en-US" altLang="zh-CN" dirty="0" smtClean="0"/>
          </a:p>
          <a:p>
            <a:r>
              <a:rPr lang="zh-CN" altLang="en-US" dirty="0"/>
              <a:t>将数据和关系重新整理成</a:t>
            </a:r>
            <a:r>
              <a:rPr lang="en-US" altLang="zh-CN" dirty="0" err="1"/>
              <a:t>json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zh-CN" altLang="en-US" dirty="0" smtClean="0"/>
              <a:t>将不同类别的词向量的余弦距离转化为边的连接，同类别暂不考虑连接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3368" y="3515678"/>
            <a:ext cx="3333750" cy="15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662" y="2060575"/>
            <a:ext cx="3143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938462"/>
            <a:ext cx="9404723" cy="914785"/>
          </a:xfrm>
        </p:spPr>
        <p:txBody>
          <a:bodyPr/>
          <a:lstStyle/>
          <a:p>
            <a:r>
              <a:rPr lang="zh-CN" altLang="en-US" dirty="0" smtClean="0"/>
              <a:t>可视化方案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sigma.js</a:t>
            </a:r>
            <a:r>
              <a:rPr lang="zh-CN" altLang="en-US" dirty="0" smtClean="0"/>
              <a:t>等，最终确立使用</a:t>
            </a:r>
            <a:r>
              <a:rPr lang="en-US" altLang="zh-CN" dirty="0" smtClean="0"/>
              <a:t>d3.js</a:t>
            </a:r>
          </a:p>
          <a:p>
            <a:r>
              <a:rPr lang="zh-CN" altLang="en-US" dirty="0"/>
              <a:t>词</a:t>
            </a:r>
            <a:r>
              <a:rPr lang="zh-CN" altLang="en-US" dirty="0" smtClean="0"/>
              <a:t>向量最重要特征是向量之间的相关性</a:t>
            </a:r>
            <a:endParaRPr lang="en-US" altLang="zh-CN" dirty="0" smtClean="0"/>
          </a:p>
          <a:p>
            <a:r>
              <a:rPr lang="zh-CN" altLang="en-US" dirty="0"/>
              <a:t>多视图协同关联</a:t>
            </a:r>
            <a:endParaRPr lang="en-US" altLang="zh-CN" dirty="0" smtClean="0"/>
          </a:p>
          <a:p>
            <a:r>
              <a:rPr lang="zh-CN" altLang="en-US" dirty="0" smtClean="0"/>
              <a:t>向量两两关系：像素图邻接矩阵展示</a:t>
            </a:r>
            <a:endParaRPr lang="en-US" altLang="zh-CN" dirty="0" smtClean="0"/>
          </a:p>
          <a:p>
            <a:r>
              <a:rPr lang="zh-CN" altLang="en-US" dirty="0" smtClean="0"/>
              <a:t>向量与其他向量关系：捆图</a:t>
            </a:r>
            <a:endParaRPr lang="en-US" altLang="zh-CN" dirty="0" smtClean="0"/>
          </a:p>
          <a:p>
            <a:r>
              <a:rPr lang="zh-CN" altLang="en-US" dirty="0"/>
              <a:t>整体词向量展示：力导向</a:t>
            </a:r>
            <a:r>
              <a:rPr lang="zh-CN" altLang="en-US" dirty="0" smtClean="0"/>
              <a:t>散点图</a:t>
            </a:r>
            <a:endParaRPr lang="en-US" altLang="zh-CN" dirty="0" smtClean="0"/>
          </a:p>
          <a:p>
            <a:r>
              <a:rPr lang="zh-CN" altLang="en-US" dirty="0" smtClean="0"/>
              <a:t>加入放缩，选择等交互环节</a:t>
            </a:r>
            <a:endParaRPr lang="en-US" altLang="zh-CN" dirty="0" smtClean="0"/>
          </a:p>
          <a:p>
            <a:r>
              <a:rPr lang="zh-CN" altLang="en-US" dirty="0" smtClean="0"/>
              <a:t>查询，科普，纠正等功能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3253" y="2055813"/>
            <a:ext cx="3621747" cy="4200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514" y="1583322"/>
            <a:ext cx="4770215" cy="46730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514" y="1583322"/>
            <a:ext cx="4770215" cy="47175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514" y="1583322"/>
            <a:ext cx="4770216" cy="47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890336"/>
            <a:ext cx="9404723" cy="962911"/>
          </a:xfrm>
        </p:spPr>
        <p:txBody>
          <a:bodyPr/>
          <a:lstStyle/>
          <a:p>
            <a:r>
              <a:rPr lang="zh-CN" altLang="en-US" dirty="0" smtClean="0"/>
              <a:t>项目展示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617" y="1853247"/>
            <a:ext cx="420258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分工合作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刘鹄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0" b="24220"/>
          <a:stretch>
            <a:fillRect/>
          </a:stretch>
        </p:blipFill>
        <p:spPr>
          <a:xfrm>
            <a:off x="652463" y="2209800"/>
            <a:ext cx="2940050" cy="1524000"/>
          </a:xfrm>
        </p:spPr>
      </p:pic>
      <p:sp>
        <p:nvSpPr>
          <p:cNvPr id="5" name="文本占位符 4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120782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汇总</a:t>
            </a:r>
            <a:endParaRPr lang="en-US" altLang="zh-CN" dirty="0" smtClean="0"/>
          </a:p>
          <a:p>
            <a:r>
              <a:rPr lang="zh-CN" altLang="en-US" dirty="0"/>
              <a:t>像素图</a:t>
            </a:r>
            <a:r>
              <a:rPr lang="zh-CN" altLang="en-US" dirty="0" smtClean="0"/>
              <a:t>邻接矩阵</a:t>
            </a:r>
            <a:endParaRPr lang="en-US" altLang="zh-CN" dirty="0" smtClean="0"/>
          </a:p>
          <a:p>
            <a:r>
              <a:rPr lang="zh-CN" altLang="en-US" dirty="0" smtClean="0"/>
              <a:t>数据标注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整理和整合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门畅</a:t>
            </a:r>
            <a:endParaRPr lang="zh-CN" altLang="en-US" dirty="0"/>
          </a:p>
        </p:txBody>
      </p:sp>
      <p:pic>
        <p:nvPicPr>
          <p:cNvPr id="13" name="图片占位符 12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8" b="23998"/>
          <a:stretch>
            <a:fillRect/>
          </a:stretch>
        </p:blipFill>
        <p:spPr/>
      </p:pic>
      <p:sp>
        <p:nvSpPr>
          <p:cNvPr id="8" name="文本占位符 7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140477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捆图</a:t>
            </a:r>
            <a:endParaRPr lang="en-US" altLang="zh-CN" dirty="0" smtClean="0"/>
          </a:p>
          <a:p>
            <a:r>
              <a:rPr lang="zh-CN" altLang="en-US" dirty="0" smtClean="0"/>
              <a:t>数据标注</a:t>
            </a:r>
            <a:endParaRPr lang="en-US" altLang="zh-CN" dirty="0" smtClean="0"/>
          </a:p>
          <a:p>
            <a:r>
              <a:rPr lang="zh-CN" altLang="en-US" dirty="0" smtClean="0"/>
              <a:t>可视化设计</a:t>
            </a:r>
            <a:endParaRPr lang="en-US" altLang="zh-CN" dirty="0" smtClean="0"/>
          </a:p>
          <a:p>
            <a:r>
              <a:rPr lang="zh-CN" altLang="en-US" dirty="0" smtClean="0"/>
              <a:t>作业报告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刘清晨</a:t>
            </a:r>
            <a:endParaRPr lang="zh-CN" altLang="en-US" dirty="0"/>
          </a:p>
        </p:txBody>
      </p:sp>
      <p:pic>
        <p:nvPicPr>
          <p:cNvPr id="14" name="图片占位符 13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1" b="27151"/>
          <a:stretch>
            <a:fillRect/>
          </a:stretch>
        </p:blipFill>
        <p:spPr/>
      </p:pic>
      <p:sp>
        <p:nvSpPr>
          <p:cNvPr id="11" name="文本占位符 10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1207832"/>
          </a:xfrm>
        </p:spPr>
        <p:txBody>
          <a:bodyPr/>
          <a:lstStyle/>
          <a:p>
            <a:r>
              <a:rPr lang="zh-CN" altLang="en-US" dirty="0" smtClean="0"/>
              <a:t>力导向图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标注</a:t>
            </a:r>
            <a:endParaRPr lang="en-US" altLang="zh-CN" dirty="0" smtClean="0"/>
          </a:p>
          <a:p>
            <a:r>
              <a:rPr lang="zh-CN" altLang="en-US" dirty="0" smtClean="0"/>
              <a:t>项目展示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337" y="55186"/>
            <a:ext cx="42957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工具使用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 smtClean="0"/>
              <a:t>代码管理协作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d3.js</a:t>
            </a:r>
            <a:r>
              <a:rPr lang="zh-CN" altLang="en-US" dirty="0" smtClean="0"/>
              <a:t>开源工具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数据处理</a:t>
            </a:r>
            <a:r>
              <a:rPr lang="en-US" altLang="zh-CN" dirty="0" smtClean="0"/>
              <a:t>python ,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github.com/liuhu-bigeye/med_word_vis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github.com/d3/d3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://www.ourd3js.com/wordpress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d3.js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课件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高维数据可视化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/>
              <a:t>……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bl.ocks.org/mbostock/4062045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https://bost.ocks.org/mike/miserables</a:t>
            </a:r>
            <a:r>
              <a:rPr lang="en-US" altLang="zh-CN" dirty="0" smtClean="0">
                <a:hlinkClick r:id="rId6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bl.ocks.org/mbostock/7607999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8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378</Words>
  <Application>Microsoft Office PowerPoint</Application>
  <PresentationFormat>宽屏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宋体</vt:lpstr>
      <vt:lpstr>Arial</vt:lpstr>
      <vt:lpstr>Century Gothic</vt:lpstr>
      <vt:lpstr>Wingdings 3</vt:lpstr>
      <vt:lpstr>离子</vt:lpstr>
      <vt:lpstr>中医文本数据可视化</vt:lpstr>
      <vt:lpstr>展示流程</vt:lpstr>
      <vt:lpstr>项目背景</vt:lpstr>
      <vt:lpstr>项目背景</vt:lpstr>
      <vt:lpstr>数据处理</vt:lpstr>
      <vt:lpstr>可视化方案</vt:lpstr>
      <vt:lpstr>项目展示</vt:lpstr>
      <vt:lpstr>分工合作</vt:lpstr>
      <vt:lpstr>参考资料</vt:lpstr>
      <vt:lpstr>谢谢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中医文本数据可视化</dc:title>
  <dc:creator>刘清晨</dc:creator>
  <cp:lastModifiedBy>刘清晨</cp:lastModifiedBy>
  <cp:revision>15</cp:revision>
  <dcterms:created xsi:type="dcterms:W3CDTF">2016-06-19T15:39:08Z</dcterms:created>
  <dcterms:modified xsi:type="dcterms:W3CDTF">2016-06-19T18:23:16Z</dcterms:modified>
</cp:coreProperties>
</file>