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75" r:id="rId3"/>
    <p:sldId id="276" r:id="rId4"/>
    <p:sldId id="277" r:id="rId5"/>
    <p:sldId id="280" r:id="rId6"/>
    <p:sldId id="278" r:id="rId7"/>
    <p:sldId id="279" r:id="rId8"/>
    <p:sldId id="281" r:id="rId9"/>
    <p:sldId id="282" r:id="rId10"/>
    <p:sldId id="28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65"/>
  </p:normalViewPr>
  <p:slideViewPr>
    <p:cSldViewPr snapToGrid="0" snapToObjects="1">
      <p:cViewPr>
        <p:scale>
          <a:sx n="90" d="100"/>
          <a:sy n="90" d="100"/>
        </p:scale>
        <p:origin x="1432"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F731EB3-A354-A14E-B0A4-A2212143BD27}" type="datetimeFigureOut">
              <a:rPr lang="en-US" smtClean="0"/>
              <a:t>4/2/23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C2131-F565-724C-A3E7-A215F96F45B2}" type="slidenum">
              <a:rPr lang="en-US" smtClean="0"/>
              <a:t>‹#›</a:t>
            </a:fld>
            <a:endParaRPr lang="en-US"/>
          </a:p>
        </p:txBody>
      </p:sp>
    </p:spTree>
    <p:extLst>
      <p:ext uri="{BB962C8B-B14F-4D97-AF65-F5344CB8AC3E}">
        <p14:creationId xmlns:p14="http://schemas.microsoft.com/office/powerpoint/2010/main" val="1475904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F731EB3-A354-A14E-B0A4-A2212143BD27}" type="datetimeFigureOut">
              <a:rPr lang="en-US" smtClean="0"/>
              <a:t>4/2/23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C2131-F565-724C-A3E7-A215F96F45B2}" type="slidenum">
              <a:rPr lang="en-US" smtClean="0"/>
              <a:t>‹#›</a:t>
            </a:fld>
            <a:endParaRPr lang="en-US"/>
          </a:p>
        </p:txBody>
      </p:sp>
    </p:spTree>
    <p:extLst>
      <p:ext uri="{BB962C8B-B14F-4D97-AF65-F5344CB8AC3E}">
        <p14:creationId xmlns:p14="http://schemas.microsoft.com/office/powerpoint/2010/main" val="1086969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F731EB3-A354-A14E-B0A4-A2212143BD27}" type="datetimeFigureOut">
              <a:rPr lang="en-US" smtClean="0"/>
              <a:t>4/2/23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C2131-F565-724C-A3E7-A215F96F45B2}" type="slidenum">
              <a:rPr lang="en-US" smtClean="0"/>
              <a:t>‹#›</a:t>
            </a:fld>
            <a:endParaRPr lang="en-US"/>
          </a:p>
        </p:txBody>
      </p:sp>
    </p:spTree>
    <p:extLst>
      <p:ext uri="{BB962C8B-B14F-4D97-AF65-F5344CB8AC3E}">
        <p14:creationId xmlns:p14="http://schemas.microsoft.com/office/powerpoint/2010/main" val="3452813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F731EB3-A354-A14E-B0A4-A2212143BD27}" type="datetimeFigureOut">
              <a:rPr lang="en-US" smtClean="0"/>
              <a:t>4/2/23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C2131-F565-724C-A3E7-A215F96F45B2}" type="slidenum">
              <a:rPr lang="en-US" smtClean="0"/>
              <a:t>‹#›</a:t>
            </a:fld>
            <a:endParaRPr lang="en-US"/>
          </a:p>
        </p:txBody>
      </p:sp>
    </p:spTree>
    <p:extLst>
      <p:ext uri="{BB962C8B-B14F-4D97-AF65-F5344CB8AC3E}">
        <p14:creationId xmlns:p14="http://schemas.microsoft.com/office/powerpoint/2010/main" val="3456080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F731EB3-A354-A14E-B0A4-A2212143BD27}" type="datetimeFigureOut">
              <a:rPr lang="en-US" smtClean="0"/>
              <a:t>4/2/23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C2131-F565-724C-A3E7-A215F96F45B2}" type="slidenum">
              <a:rPr lang="en-US" smtClean="0"/>
              <a:t>‹#›</a:t>
            </a:fld>
            <a:endParaRPr lang="en-US"/>
          </a:p>
        </p:txBody>
      </p:sp>
    </p:spTree>
    <p:extLst>
      <p:ext uri="{BB962C8B-B14F-4D97-AF65-F5344CB8AC3E}">
        <p14:creationId xmlns:p14="http://schemas.microsoft.com/office/powerpoint/2010/main" val="861341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F731EB3-A354-A14E-B0A4-A2212143BD27}" type="datetimeFigureOut">
              <a:rPr lang="en-US" smtClean="0"/>
              <a:t>4/2/23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4C2131-F565-724C-A3E7-A215F96F45B2}" type="slidenum">
              <a:rPr lang="en-US" smtClean="0"/>
              <a:t>‹#›</a:t>
            </a:fld>
            <a:endParaRPr lang="en-US"/>
          </a:p>
        </p:txBody>
      </p:sp>
    </p:spTree>
    <p:extLst>
      <p:ext uri="{BB962C8B-B14F-4D97-AF65-F5344CB8AC3E}">
        <p14:creationId xmlns:p14="http://schemas.microsoft.com/office/powerpoint/2010/main" val="376625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F731EB3-A354-A14E-B0A4-A2212143BD27}" type="datetimeFigureOut">
              <a:rPr lang="en-US" smtClean="0"/>
              <a:t>4/2/23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4C2131-F565-724C-A3E7-A215F96F45B2}" type="slidenum">
              <a:rPr lang="en-US" smtClean="0"/>
              <a:t>‹#›</a:t>
            </a:fld>
            <a:endParaRPr lang="en-US"/>
          </a:p>
        </p:txBody>
      </p:sp>
    </p:spTree>
    <p:extLst>
      <p:ext uri="{BB962C8B-B14F-4D97-AF65-F5344CB8AC3E}">
        <p14:creationId xmlns:p14="http://schemas.microsoft.com/office/powerpoint/2010/main" val="3430445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F731EB3-A354-A14E-B0A4-A2212143BD27}" type="datetimeFigureOut">
              <a:rPr lang="en-US" smtClean="0"/>
              <a:t>4/2/23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4C2131-F565-724C-A3E7-A215F96F45B2}" type="slidenum">
              <a:rPr lang="en-US" smtClean="0"/>
              <a:t>‹#›</a:t>
            </a:fld>
            <a:endParaRPr lang="en-US"/>
          </a:p>
        </p:txBody>
      </p:sp>
    </p:spTree>
    <p:extLst>
      <p:ext uri="{BB962C8B-B14F-4D97-AF65-F5344CB8AC3E}">
        <p14:creationId xmlns:p14="http://schemas.microsoft.com/office/powerpoint/2010/main" val="3003846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731EB3-A354-A14E-B0A4-A2212143BD27}" type="datetimeFigureOut">
              <a:rPr lang="en-US" smtClean="0"/>
              <a:t>4/2/23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4C2131-F565-724C-A3E7-A215F96F45B2}" type="slidenum">
              <a:rPr lang="en-US" smtClean="0"/>
              <a:t>‹#›</a:t>
            </a:fld>
            <a:endParaRPr lang="en-US"/>
          </a:p>
        </p:txBody>
      </p:sp>
    </p:spTree>
    <p:extLst>
      <p:ext uri="{BB962C8B-B14F-4D97-AF65-F5344CB8AC3E}">
        <p14:creationId xmlns:p14="http://schemas.microsoft.com/office/powerpoint/2010/main" val="2781232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F731EB3-A354-A14E-B0A4-A2212143BD27}" type="datetimeFigureOut">
              <a:rPr lang="en-US" smtClean="0"/>
              <a:t>4/2/23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4C2131-F565-724C-A3E7-A215F96F45B2}" type="slidenum">
              <a:rPr lang="en-US" smtClean="0"/>
              <a:t>‹#›</a:t>
            </a:fld>
            <a:endParaRPr lang="en-US"/>
          </a:p>
        </p:txBody>
      </p:sp>
    </p:spTree>
    <p:extLst>
      <p:ext uri="{BB962C8B-B14F-4D97-AF65-F5344CB8AC3E}">
        <p14:creationId xmlns:p14="http://schemas.microsoft.com/office/powerpoint/2010/main" val="22407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F731EB3-A354-A14E-B0A4-A2212143BD27}" type="datetimeFigureOut">
              <a:rPr lang="en-US" smtClean="0"/>
              <a:t>4/2/23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4C2131-F565-724C-A3E7-A215F96F45B2}" type="slidenum">
              <a:rPr lang="en-US" smtClean="0"/>
              <a:t>‹#›</a:t>
            </a:fld>
            <a:endParaRPr lang="en-US"/>
          </a:p>
        </p:txBody>
      </p:sp>
    </p:spTree>
    <p:extLst>
      <p:ext uri="{BB962C8B-B14F-4D97-AF65-F5344CB8AC3E}">
        <p14:creationId xmlns:p14="http://schemas.microsoft.com/office/powerpoint/2010/main" val="1948159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731EB3-A354-A14E-B0A4-A2212143BD27}" type="datetimeFigureOut">
              <a:rPr lang="en-US" smtClean="0"/>
              <a:t>4/2/23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4C2131-F565-724C-A3E7-A215F96F45B2}" type="slidenum">
              <a:rPr lang="en-US" smtClean="0"/>
              <a:t>‹#›</a:t>
            </a:fld>
            <a:endParaRPr lang="en-US"/>
          </a:p>
        </p:txBody>
      </p:sp>
    </p:spTree>
    <p:extLst>
      <p:ext uri="{BB962C8B-B14F-4D97-AF65-F5344CB8AC3E}">
        <p14:creationId xmlns:p14="http://schemas.microsoft.com/office/powerpoint/2010/main" val="31339429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i.org/10.7910/DVN/CHLLZ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2516CFA-65A7-4E78-BAF2-F437E0567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4583843-30E4-4091-87E1-A4A496510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8" name="Group 27">
            <a:extLst>
              <a:ext uri="{FF2B5EF4-FFF2-40B4-BE49-F238E27FC236}">
                <a16:creationId xmlns:a16="http://schemas.microsoft.com/office/drawing/2014/main" id="{AE0D2D7F-1DF5-4798-9E63-A71E2D1588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29" name="Freeform: Shape 28">
              <a:extLst>
                <a:ext uri="{FF2B5EF4-FFF2-40B4-BE49-F238E27FC236}">
                  <a16:creationId xmlns:a16="http://schemas.microsoft.com/office/drawing/2014/main" id="{D197D003-D6F2-4203-A495-66907856AF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5D0A62B1-BB9A-43BD-81CD-1400F6A22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CFDD9AD5-71EC-4840-9DB9-0EB0E1755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E37CA3E-8144-4168-9129-6446C79AE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30E0992-DC6C-EC4F-9FC6-46131A3BE113}"/>
              </a:ext>
            </a:extLst>
          </p:cNvPr>
          <p:cNvSpPr>
            <a:spLocks noGrp="1"/>
          </p:cNvSpPr>
          <p:nvPr>
            <p:ph type="ctrTitle"/>
          </p:nvPr>
        </p:nvSpPr>
        <p:spPr>
          <a:xfrm>
            <a:off x="1571625" y="2043663"/>
            <a:ext cx="8972549" cy="2031055"/>
          </a:xfrm>
        </p:spPr>
        <p:txBody>
          <a:bodyPr>
            <a:normAutofit fontScale="90000"/>
          </a:bodyPr>
          <a:lstStyle/>
          <a:p>
            <a:r>
              <a:rPr lang="en-US" sz="5200" dirty="0">
                <a:solidFill>
                  <a:schemeClr val="tx2"/>
                </a:solidFill>
              </a:rPr>
              <a:t>Women’s Political Representation in African Rebel Parties </a:t>
            </a:r>
          </a:p>
        </p:txBody>
      </p:sp>
      <p:sp>
        <p:nvSpPr>
          <p:cNvPr id="3" name="Subtitle 2">
            <a:extLst>
              <a:ext uri="{FF2B5EF4-FFF2-40B4-BE49-F238E27FC236}">
                <a16:creationId xmlns:a16="http://schemas.microsoft.com/office/drawing/2014/main" id="{4F793698-1B36-6A46-8E4A-24E44C49CA2E}"/>
              </a:ext>
            </a:extLst>
          </p:cNvPr>
          <p:cNvSpPr>
            <a:spLocks noGrp="1"/>
          </p:cNvSpPr>
          <p:nvPr>
            <p:ph type="subTitle" idx="1"/>
          </p:nvPr>
        </p:nvSpPr>
        <p:spPr>
          <a:xfrm>
            <a:off x="3045368" y="4155103"/>
            <a:ext cx="6105194" cy="682079"/>
          </a:xfrm>
        </p:spPr>
        <p:txBody>
          <a:bodyPr>
            <a:normAutofit/>
          </a:bodyPr>
          <a:lstStyle/>
          <a:p>
            <a:r>
              <a:rPr lang="en-US" dirty="0">
                <a:solidFill>
                  <a:schemeClr val="tx2"/>
                </a:solidFill>
              </a:rPr>
              <a:t>Replication Study – Sophie McDonnell </a:t>
            </a:r>
          </a:p>
        </p:txBody>
      </p:sp>
      <p:grpSp>
        <p:nvGrpSpPr>
          <p:cNvPr id="34" name="Group 33">
            <a:extLst>
              <a:ext uri="{FF2B5EF4-FFF2-40B4-BE49-F238E27FC236}">
                <a16:creationId xmlns:a16="http://schemas.microsoft.com/office/drawing/2014/main" id="{E7D4F600-F737-4482-BC99-1E1FFC8263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35" name="Freeform: Shape 34">
              <a:extLst>
                <a:ext uri="{FF2B5EF4-FFF2-40B4-BE49-F238E27FC236}">
                  <a16:creationId xmlns:a16="http://schemas.microsoft.com/office/drawing/2014/main" id="{487C2CB5-E3D4-4345-A7B4-6F0039A6A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ACB1D1D5-E255-4B0E-A7F5-DB2BE5A8D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195D61F8-0B49-44AD-956A-8EE58ECE6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8" name="Freeform: Shape 37">
              <a:extLst>
                <a:ext uri="{FF2B5EF4-FFF2-40B4-BE49-F238E27FC236}">
                  <a16:creationId xmlns:a16="http://schemas.microsoft.com/office/drawing/2014/main" id="{EC645CD3-4985-451E-8683-6C671E178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46580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758A0E-EDF3-4C8A-9AAF-B84F8014E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2FE9855-A391-40A9-A6FA-BAC94FB54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51C4701-B14C-0541-87B4-CD831B2F3D97}"/>
              </a:ext>
            </a:extLst>
          </p:cNvPr>
          <p:cNvSpPr>
            <a:spLocks noGrp="1"/>
          </p:cNvSpPr>
          <p:nvPr>
            <p:ph type="title"/>
          </p:nvPr>
        </p:nvSpPr>
        <p:spPr>
          <a:xfrm>
            <a:off x="804367" y="618271"/>
            <a:ext cx="9833548" cy="1439129"/>
          </a:xfrm>
        </p:spPr>
        <p:txBody>
          <a:bodyPr>
            <a:normAutofit/>
          </a:bodyPr>
          <a:lstStyle/>
          <a:p>
            <a:r>
              <a:rPr lang="en-US" sz="3600" dirty="0">
                <a:solidFill>
                  <a:schemeClr val="tx2"/>
                </a:solidFill>
              </a:rPr>
              <a:t>Findings: </a:t>
            </a:r>
          </a:p>
        </p:txBody>
      </p:sp>
      <p:sp>
        <p:nvSpPr>
          <p:cNvPr id="3" name="Content Placeholder 2">
            <a:extLst>
              <a:ext uri="{FF2B5EF4-FFF2-40B4-BE49-F238E27FC236}">
                <a16:creationId xmlns:a16="http://schemas.microsoft.com/office/drawing/2014/main" id="{941D3965-1632-7E47-8695-DC718EEFDC47}"/>
              </a:ext>
            </a:extLst>
          </p:cNvPr>
          <p:cNvSpPr>
            <a:spLocks noGrp="1"/>
          </p:cNvSpPr>
          <p:nvPr>
            <p:ph idx="1"/>
          </p:nvPr>
        </p:nvSpPr>
        <p:spPr>
          <a:xfrm>
            <a:off x="804367" y="2646921"/>
            <a:ext cx="9833548" cy="2945574"/>
          </a:xfrm>
        </p:spPr>
        <p:txBody>
          <a:bodyPr anchor="ctr">
            <a:normAutofit fontScale="92500"/>
          </a:bodyPr>
          <a:lstStyle/>
          <a:p>
            <a:r>
              <a:rPr lang="en-US" sz="2400" dirty="0">
                <a:solidFill>
                  <a:schemeClr val="tx2"/>
                </a:solidFill>
              </a:rPr>
              <a:t>Heckit regression model was used to account for the  explanatory variable influencing the likelihood of women candidates and women winners. </a:t>
            </a:r>
          </a:p>
          <a:p>
            <a:r>
              <a:rPr lang="en-US" sz="2400" dirty="0">
                <a:solidFill>
                  <a:schemeClr val="tx2"/>
                </a:solidFill>
              </a:rPr>
              <a:t>The results were significant, showing there is a large difference in r squared value (goodness of fit) between the base linear model and the Heckit model using the same outcome formula. </a:t>
            </a:r>
          </a:p>
          <a:p>
            <a:r>
              <a:rPr lang="en-US" sz="2400" dirty="0">
                <a:solidFill>
                  <a:schemeClr val="tx2"/>
                </a:solidFill>
              </a:rPr>
              <a:t>This shows us that these is variation in the outcome equation to explain. </a:t>
            </a:r>
          </a:p>
          <a:p>
            <a:r>
              <a:rPr lang="en-US" sz="2400" dirty="0">
                <a:solidFill>
                  <a:schemeClr val="tx2"/>
                </a:solidFill>
              </a:rPr>
              <a:t>The model captures the selection effect, showing how the variables influence the decision to put forward female candidates and impacts the decision to elect them. </a:t>
            </a:r>
          </a:p>
          <a:p>
            <a:pPr marL="0" indent="0">
              <a:buNone/>
            </a:pPr>
            <a:endParaRPr lang="en-US" sz="1800" dirty="0">
              <a:solidFill>
                <a:schemeClr val="tx2"/>
              </a:solidFill>
            </a:endParaRPr>
          </a:p>
          <a:p>
            <a:endParaRPr lang="en-US" sz="1800" dirty="0">
              <a:solidFill>
                <a:schemeClr val="tx2"/>
              </a:solidFill>
            </a:endParaRPr>
          </a:p>
          <a:p>
            <a:endParaRPr lang="en-US" sz="1800" dirty="0">
              <a:solidFill>
                <a:schemeClr val="tx2"/>
              </a:solidFill>
            </a:endParaRPr>
          </a:p>
        </p:txBody>
      </p:sp>
      <p:grpSp>
        <p:nvGrpSpPr>
          <p:cNvPr id="12" name="Group 11">
            <a:extLst>
              <a:ext uri="{FF2B5EF4-FFF2-40B4-BE49-F238E27FC236}">
                <a16:creationId xmlns:a16="http://schemas.microsoft.com/office/drawing/2014/main" id="{13621FAC-5123-4838-A7BE-271A4095B2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13" name="Freeform: Shape 12">
              <a:extLst>
                <a:ext uri="{FF2B5EF4-FFF2-40B4-BE49-F238E27FC236}">
                  <a16:creationId xmlns:a16="http://schemas.microsoft.com/office/drawing/2014/main" id="{9084F7DB-2C1C-470A-A963-600DAEF0A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1B6B121-76D5-4D26-92B4-697EBDEE3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94B9A53-60A5-4916-BC15-DB03763D9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7CB5DB3-B68B-4EDB-8EB4-F70741361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75660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758A0E-EDF3-4C8A-9AAF-B84F8014E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2FE9855-A391-40A9-A6FA-BAC94FB54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51C4701-B14C-0541-87B4-CD831B2F3D97}"/>
              </a:ext>
            </a:extLst>
          </p:cNvPr>
          <p:cNvSpPr>
            <a:spLocks noGrp="1"/>
          </p:cNvSpPr>
          <p:nvPr>
            <p:ph type="title"/>
          </p:nvPr>
        </p:nvSpPr>
        <p:spPr>
          <a:xfrm>
            <a:off x="804672" y="931409"/>
            <a:ext cx="9833548" cy="1439129"/>
          </a:xfrm>
        </p:spPr>
        <p:txBody>
          <a:bodyPr>
            <a:normAutofit/>
          </a:bodyPr>
          <a:lstStyle/>
          <a:p>
            <a:r>
              <a:rPr lang="en-US" sz="3600" dirty="0">
                <a:solidFill>
                  <a:schemeClr val="tx2"/>
                </a:solidFill>
              </a:rPr>
              <a:t>Paper Overview: </a:t>
            </a:r>
          </a:p>
        </p:txBody>
      </p:sp>
      <p:sp>
        <p:nvSpPr>
          <p:cNvPr id="3" name="Content Placeholder 2">
            <a:extLst>
              <a:ext uri="{FF2B5EF4-FFF2-40B4-BE49-F238E27FC236}">
                <a16:creationId xmlns:a16="http://schemas.microsoft.com/office/drawing/2014/main" id="{941D3965-1632-7E47-8695-DC718EEFDC47}"/>
              </a:ext>
            </a:extLst>
          </p:cNvPr>
          <p:cNvSpPr>
            <a:spLocks noGrp="1"/>
          </p:cNvSpPr>
          <p:nvPr>
            <p:ph idx="1"/>
          </p:nvPr>
        </p:nvSpPr>
        <p:spPr>
          <a:xfrm>
            <a:off x="804672" y="2271713"/>
            <a:ext cx="9833548" cy="2945574"/>
          </a:xfrm>
        </p:spPr>
        <p:txBody>
          <a:bodyPr anchor="ctr">
            <a:normAutofit/>
          </a:bodyPr>
          <a:lstStyle/>
          <a:p>
            <a:pPr marL="0" indent="0">
              <a:buNone/>
            </a:pPr>
            <a:r>
              <a:rPr lang="en-US" sz="2400" dirty="0">
                <a:solidFill>
                  <a:schemeClr val="tx2"/>
                </a:solidFill>
              </a:rPr>
              <a:t>Research Question: Do rebel parties run and elect a higher proportion of women candidates than non-rebel parties?</a:t>
            </a:r>
          </a:p>
          <a:p>
            <a:pPr marL="0" indent="0">
              <a:buNone/>
            </a:pPr>
            <a:r>
              <a:rPr lang="en-US" sz="2400" dirty="0">
                <a:solidFill>
                  <a:schemeClr val="tx2"/>
                </a:solidFill>
              </a:rPr>
              <a:t>Author: Elizabeth Brannon</a:t>
            </a:r>
          </a:p>
          <a:p>
            <a:pPr marL="0" indent="0">
              <a:buNone/>
            </a:pPr>
            <a:r>
              <a:rPr lang="en-US" sz="2400" dirty="0">
                <a:solidFill>
                  <a:schemeClr val="tx2"/>
                </a:solidFill>
              </a:rPr>
              <a:t>Source: Journal of Politics </a:t>
            </a:r>
          </a:p>
          <a:p>
            <a:pPr marL="0" indent="0">
              <a:buNone/>
            </a:pPr>
            <a:r>
              <a:rPr lang="en-IE" sz="1600" b="0" i="0" u="none" strike="noStrike" dirty="0">
                <a:solidFill>
                  <a:schemeClr val="tx2"/>
                </a:solidFill>
                <a:effectLst/>
                <a:latin typeface="Helvetica Neue" panose="02000503000000020004" pitchFamily="2" charset="0"/>
              </a:rPr>
              <a:t>Brannon, Elizabeth, 2022, "Replication Data for: Women’s Political Representation in African Rebel Parties", </a:t>
            </a:r>
            <a:r>
              <a:rPr lang="en-IE" sz="1600" b="0" i="0" u="none" strike="noStrike" dirty="0">
                <a:solidFill>
                  <a:schemeClr val="tx2"/>
                </a:solidFill>
                <a:effectLst/>
                <a:latin typeface="Helvetica Neue" panose="02000503000000020004" pitchFamily="2" charset="0"/>
                <a:hlinkClick r:id="rId2">
                  <a:extLst>
                    <a:ext uri="{A12FA001-AC4F-418D-AE19-62706E023703}">
                      <ahyp:hlinkClr xmlns:ahyp="http://schemas.microsoft.com/office/drawing/2018/hyperlinkcolor" val="tx"/>
                    </a:ext>
                  </a:extLst>
                </a:hlinkClick>
              </a:rPr>
              <a:t>https://doi.org/10.7910/DVN/CHLLZ4</a:t>
            </a:r>
            <a:r>
              <a:rPr lang="en-IE" sz="1600" b="0" i="0" u="none" strike="noStrike" dirty="0">
                <a:solidFill>
                  <a:schemeClr val="tx2"/>
                </a:solidFill>
                <a:effectLst/>
                <a:latin typeface="Helvetica Neue" panose="02000503000000020004" pitchFamily="2" charset="0"/>
              </a:rPr>
              <a:t>, Harvard Dataverse, V1, UNF:6:x/tcw47f0zMZ08IpWxhgyA== [fileUNF]</a:t>
            </a:r>
            <a:endParaRPr lang="en-US" sz="2400" dirty="0">
              <a:solidFill>
                <a:schemeClr val="tx2"/>
              </a:solidFill>
            </a:endParaRPr>
          </a:p>
        </p:txBody>
      </p:sp>
      <p:grpSp>
        <p:nvGrpSpPr>
          <p:cNvPr id="12" name="Group 11">
            <a:extLst>
              <a:ext uri="{FF2B5EF4-FFF2-40B4-BE49-F238E27FC236}">
                <a16:creationId xmlns:a16="http://schemas.microsoft.com/office/drawing/2014/main" id="{13621FAC-5123-4838-A7BE-271A4095B2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13" name="Freeform: Shape 12">
              <a:extLst>
                <a:ext uri="{FF2B5EF4-FFF2-40B4-BE49-F238E27FC236}">
                  <a16:creationId xmlns:a16="http://schemas.microsoft.com/office/drawing/2014/main" id="{9084F7DB-2C1C-470A-A963-600DAEF0A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1B6B121-76D5-4D26-92B4-697EBDEE3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94B9A53-60A5-4916-BC15-DB03763D9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7CB5DB3-B68B-4EDB-8EB4-F70741361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87412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758A0E-EDF3-4C8A-9AAF-B84F8014E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2FE9855-A391-40A9-A6FA-BAC94FB54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51C4701-B14C-0541-87B4-CD831B2F3D97}"/>
              </a:ext>
            </a:extLst>
          </p:cNvPr>
          <p:cNvSpPr>
            <a:spLocks noGrp="1"/>
          </p:cNvSpPr>
          <p:nvPr>
            <p:ph type="title"/>
          </p:nvPr>
        </p:nvSpPr>
        <p:spPr>
          <a:xfrm>
            <a:off x="804672" y="632571"/>
            <a:ext cx="9833548" cy="1439129"/>
          </a:xfrm>
        </p:spPr>
        <p:txBody>
          <a:bodyPr>
            <a:normAutofit/>
          </a:bodyPr>
          <a:lstStyle/>
          <a:p>
            <a:r>
              <a:rPr lang="en-US" sz="3600" dirty="0">
                <a:solidFill>
                  <a:schemeClr val="tx2"/>
                </a:solidFill>
              </a:rPr>
              <a:t>Paper Overview: </a:t>
            </a:r>
          </a:p>
        </p:txBody>
      </p:sp>
      <p:sp>
        <p:nvSpPr>
          <p:cNvPr id="3" name="Content Placeholder 2">
            <a:extLst>
              <a:ext uri="{FF2B5EF4-FFF2-40B4-BE49-F238E27FC236}">
                <a16:creationId xmlns:a16="http://schemas.microsoft.com/office/drawing/2014/main" id="{941D3965-1632-7E47-8695-DC718EEFDC47}"/>
              </a:ext>
            </a:extLst>
          </p:cNvPr>
          <p:cNvSpPr>
            <a:spLocks noGrp="1"/>
          </p:cNvSpPr>
          <p:nvPr>
            <p:ph idx="1"/>
          </p:nvPr>
        </p:nvSpPr>
        <p:spPr>
          <a:xfrm>
            <a:off x="804672" y="2014539"/>
            <a:ext cx="9833548" cy="4071924"/>
          </a:xfrm>
        </p:spPr>
        <p:txBody>
          <a:bodyPr anchor="ctr">
            <a:normAutofit/>
          </a:bodyPr>
          <a:lstStyle/>
          <a:p>
            <a:pPr marL="0" indent="0">
              <a:buNone/>
            </a:pPr>
            <a:r>
              <a:rPr lang="en-US" sz="2000" dirty="0">
                <a:solidFill>
                  <a:schemeClr val="tx2"/>
                </a:solidFill>
              </a:rPr>
              <a:t>Abstract: </a:t>
            </a:r>
          </a:p>
          <a:p>
            <a:pPr marL="0" indent="0">
              <a:buNone/>
            </a:pPr>
            <a:r>
              <a:rPr lang="en-IE" sz="1900" b="0" i="0" u="none" strike="noStrike" dirty="0">
                <a:solidFill>
                  <a:schemeClr val="tx2"/>
                </a:solidFill>
                <a:effectLst/>
              </a:rPr>
              <a:t>“Across Africa, women’s political representation is nearly twice as high in post-conflict states than it is in non-conflict afflicted states (Hughes and Tripp 2015).</a:t>
            </a:r>
            <a:r>
              <a:rPr lang="en-US" sz="1900" b="0" i="0" u="none" strike="noStrike" dirty="0">
                <a:solidFill>
                  <a:schemeClr val="tx2"/>
                </a:solidFill>
                <a:effectLst/>
              </a:rPr>
              <a:t> </a:t>
            </a:r>
            <a:r>
              <a:rPr lang="en-IE" sz="1900" b="0" i="0" u="none" strike="noStrike" dirty="0">
                <a:solidFill>
                  <a:schemeClr val="tx2"/>
                </a:solidFill>
                <a:effectLst/>
              </a:rPr>
              <a:t>Scholars have attributed these increases to changing gender norms, international pressure, and local women’s movements. However, these factors do not explain variance in women’s representation across political parties. This paper seeks to understand how the conflict legacies of political parties influence these trends by analysing pa terns of women’s political representation in rebel groups that transition into political parties.” </a:t>
            </a:r>
            <a:endParaRPr lang="en-US" sz="1900" b="0" i="0" u="none" strike="noStrike" dirty="0">
              <a:solidFill>
                <a:schemeClr val="tx2"/>
              </a:solidFill>
              <a:effectLst/>
            </a:endParaRPr>
          </a:p>
          <a:p>
            <a:pPr marL="0" indent="0">
              <a:buNone/>
            </a:pPr>
            <a:r>
              <a:rPr lang="en-IE" sz="1900" b="0" i="0" u="none" strike="noStrike" dirty="0">
                <a:solidFill>
                  <a:schemeClr val="tx2"/>
                </a:solidFill>
                <a:effectLst/>
              </a:rPr>
              <a:t>“Findings suggest that rebel parties run and elect significantly more women than other political parties. These results are consistent among a number of contexts, including varying conflict outcomes. Further, findings demonstrate that in instances of ongoing violence, women’s political representation generally falters, suggesting that these political strategies are only effective during peace time. These findings are relevant to understanding women’s post-conflict political representation, as well as the role of women in former rebel parties.”</a:t>
            </a:r>
            <a:endParaRPr lang="en-US" sz="1900" dirty="0">
              <a:solidFill>
                <a:schemeClr val="tx2"/>
              </a:solidFill>
            </a:endParaRPr>
          </a:p>
        </p:txBody>
      </p:sp>
      <p:grpSp>
        <p:nvGrpSpPr>
          <p:cNvPr id="12" name="Group 11">
            <a:extLst>
              <a:ext uri="{FF2B5EF4-FFF2-40B4-BE49-F238E27FC236}">
                <a16:creationId xmlns:a16="http://schemas.microsoft.com/office/drawing/2014/main" id="{13621FAC-5123-4838-A7BE-271A4095B2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13" name="Freeform: Shape 12">
              <a:extLst>
                <a:ext uri="{FF2B5EF4-FFF2-40B4-BE49-F238E27FC236}">
                  <a16:creationId xmlns:a16="http://schemas.microsoft.com/office/drawing/2014/main" id="{9084F7DB-2C1C-470A-A963-600DAEF0A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1B6B121-76D5-4D26-92B4-697EBDEE3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94B9A53-60A5-4916-BC15-DB03763D9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7CB5DB3-B68B-4EDB-8EB4-F70741361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37098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C4701-B14C-0541-87B4-CD831B2F3D97}"/>
              </a:ext>
            </a:extLst>
          </p:cNvPr>
          <p:cNvSpPr>
            <a:spLocks noGrp="1"/>
          </p:cNvSpPr>
          <p:nvPr>
            <p:ph type="title"/>
          </p:nvPr>
        </p:nvSpPr>
        <p:spPr>
          <a:xfrm>
            <a:off x="804672" y="338328"/>
            <a:ext cx="5011473" cy="1773936"/>
          </a:xfrm>
        </p:spPr>
        <p:txBody>
          <a:bodyPr>
            <a:normAutofit/>
          </a:bodyPr>
          <a:lstStyle/>
          <a:p>
            <a:r>
              <a:rPr lang="en-US" sz="3600" dirty="0">
                <a:solidFill>
                  <a:schemeClr val="tx2"/>
                </a:solidFill>
              </a:rPr>
              <a:t>Data: </a:t>
            </a:r>
          </a:p>
        </p:txBody>
      </p:sp>
      <p:grpSp>
        <p:nvGrpSpPr>
          <p:cNvPr id="27" name="Group 26">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28" name="Freeform: Shape 27">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1" name="Freeform: Shape 30">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Content Placeholder 3">
            <a:extLst>
              <a:ext uri="{FF2B5EF4-FFF2-40B4-BE49-F238E27FC236}">
                <a16:creationId xmlns:a16="http://schemas.microsoft.com/office/drawing/2014/main" id="{9831E05C-EA2F-A342-8ED2-71799DE8599D}"/>
              </a:ext>
            </a:extLst>
          </p:cNvPr>
          <p:cNvPicPr>
            <a:picLocks noChangeAspect="1"/>
          </p:cNvPicPr>
          <p:nvPr/>
        </p:nvPicPr>
        <p:blipFill>
          <a:blip r:embed="rId2"/>
          <a:stretch>
            <a:fillRect/>
          </a:stretch>
        </p:blipFill>
        <p:spPr>
          <a:xfrm>
            <a:off x="795061" y="1819518"/>
            <a:ext cx="5011473" cy="4046766"/>
          </a:xfrm>
          <a:prstGeom prst="rect">
            <a:avLst/>
          </a:prstGeom>
        </p:spPr>
      </p:pic>
      <p:pic>
        <p:nvPicPr>
          <p:cNvPr id="5" name="Picture 4">
            <a:extLst>
              <a:ext uri="{FF2B5EF4-FFF2-40B4-BE49-F238E27FC236}">
                <a16:creationId xmlns:a16="http://schemas.microsoft.com/office/drawing/2014/main" id="{2DBAB173-6258-4940-8295-791E84453982}"/>
              </a:ext>
            </a:extLst>
          </p:cNvPr>
          <p:cNvPicPr>
            <a:picLocks noChangeAspect="1"/>
          </p:cNvPicPr>
          <p:nvPr/>
        </p:nvPicPr>
        <p:blipFill>
          <a:blip r:embed="rId3"/>
          <a:stretch>
            <a:fillRect/>
          </a:stretch>
        </p:blipFill>
        <p:spPr>
          <a:xfrm>
            <a:off x="6385468" y="3280386"/>
            <a:ext cx="5166360" cy="2234450"/>
          </a:xfrm>
          <a:prstGeom prst="rect">
            <a:avLst/>
          </a:prstGeom>
        </p:spPr>
      </p:pic>
    </p:spTree>
    <p:extLst>
      <p:ext uri="{BB962C8B-B14F-4D97-AF65-F5344CB8AC3E}">
        <p14:creationId xmlns:p14="http://schemas.microsoft.com/office/powerpoint/2010/main" val="1207934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758A0E-EDF3-4C8A-9AAF-B84F8014E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2FE9855-A391-40A9-A6FA-BAC94FB54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51C4701-B14C-0541-87B4-CD831B2F3D97}"/>
              </a:ext>
            </a:extLst>
          </p:cNvPr>
          <p:cNvSpPr>
            <a:spLocks noGrp="1"/>
          </p:cNvSpPr>
          <p:nvPr>
            <p:ph type="title"/>
          </p:nvPr>
        </p:nvSpPr>
        <p:spPr>
          <a:xfrm>
            <a:off x="804672" y="378105"/>
            <a:ext cx="9833548" cy="1439129"/>
          </a:xfrm>
        </p:spPr>
        <p:txBody>
          <a:bodyPr>
            <a:normAutofit/>
          </a:bodyPr>
          <a:lstStyle/>
          <a:p>
            <a:r>
              <a:rPr lang="en-US" sz="3600" dirty="0">
                <a:solidFill>
                  <a:schemeClr val="tx2"/>
                </a:solidFill>
              </a:rPr>
              <a:t>The Model: </a:t>
            </a:r>
          </a:p>
        </p:txBody>
      </p:sp>
      <p:pic>
        <p:nvPicPr>
          <p:cNvPr id="4" name="Content Placeholder 3">
            <a:extLst>
              <a:ext uri="{FF2B5EF4-FFF2-40B4-BE49-F238E27FC236}">
                <a16:creationId xmlns:a16="http://schemas.microsoft.com/office/drawing/2014/main" id="{17C4D012-9BE5-3745-B636-701F8092F706}"/>
              </a:ext>
            </a:extLst>
          </p:cNvPr>
          <p:cNvPicPr>
            <a:picLocks noGrp="1" noChangeAspect="1"/>
          </p:cNvPicPr>
          <p:nvPr>
            <p:ph idx="1"/>
          </p:nvPr>
        </p:nvPicPr>
        <p:blipFill>
          <a:blip r:embed="rId2"/>
          <a:stretch>
            <a:fillRect/>
          </a:stretch>
        </p:blipFill>
        <p:spPr>
          <a:xfrm>
            <a:off x="3381933" y="929017"/>
            <a:ext cx="6981608" cy="5550878"/>
          </a:xfrm>
          <a:prstGeom prst="rect">
            <a:avLst/>
          </a:prstGeom>
        </p:spPr>
      </p:pic>
      <p:grpSp>
        <p:nvGrpSpPr>
          <p:cNvPr id="12" name="Group 11">
            <a:extLst>
              <a:ext uri="{FF2B5EF4-FFF2-40B4-BE49-F238E27FC236}">
                <a16:creationId xmlns:a16="http://schemas.microsoft.com/office/drawing/2014/main" id="{13621FAC-5123-4838-A7BE-271A4095B2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13" name="Freeform: Shape 12">
              <a:extLst>
                <a:ext uri="{FF2B5EF4-FFF2-40B4-BE49-F238E27FC236}">
                  <a16:creationId xmlns:a16="http://schemas.microsoft.com/office/drawing/2014/main" id="{9084F7DB-2C1C-470A-A963-600DAEF0A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1B6B121-76D5-4D26-92B4-697EBDEE3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94B9A53-60A5-4916-BC15-DB03763D9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7CB5DB3-B68B-4EDB-8EB4-F70741361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Oval 4">
            <a:extLst>
              <a:ext uri="{FF2B5EF4-FFF2-40B4-BE49-F238E27FC236}">
                <a16:creationId xmlns:a16="http://schemas.microsoft.com/office/drawing/2014/main" id="{BFAC7E33-DBA5-CA4E-A5F6-5C30BA1ACBA2}"/>
              </a:ext>
            </a:extLst>
          </p:cNvPr>
          <p:cNvSpPr/>
          <p:nvPr/>
        </p:nvSpPr>
        <p:spPr>
          <a:xfrm>
            <a:off x="8658225" y="4053090"/>
            <a:ext cx="714375" cy="25265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7D1EEA1-9651-2944-A2BF-C9994CAC1C53}"/>
              </a:ext>
            </a:extLst>
          </p:cNvPr>
          <p:cNvSpPr/>
          <p:nvPr/>
        </p:nvSpPr>
        <p:spPr>
          <a:xfrm>
            <a:off x="8658225" y="4370362"/>
            <a:ext cx="714375" cy="25265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9619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758A0E-EDF3-4C8A-9AAF-B84F8014E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2FE9855-A391-40A9-A6FA-BAC94FB54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51C4701-B14C-0541-87B4-CD831B2F3D97}"/>
              </a:ext>
            </a:extLst>
          </p:cNvPr>
          <p:cNvSpPr>
            <a:spLocks noGrp="1"/>
          </p:cNvSpPr>
          <p:nvPr>
            <p:ph type="title"/>
          </p:nvPr>
        </p:nvSpPr>
        <p:spPr>
          <a:xfrm>
            <a:off x="761505" y="272838"/>
            <a:ext cx="9833548" cy="1439129"/>
          </a:xfrm>
        </p:spPr>
        <p:txBody>
          <a:bodyPr>
            <a:normAutofit/>
          </a:bodyPr>
          <a:lstStyle/>
          <a:p>
            <a:r>
              <a:rPr lang="en-US" sz="3600" dirty="0">
                <a:solidFill>
                  <a:schemeClr val="tx2"/>
                </a:solidFill>
              </a:rPr>
              <a:t>Findings:</a:t>
            </a:r>
          </a:p>
        </p:txBody>
      </p:sp>
      <p:pic>
        <p:nvPicPr>
          <p:cNvPr id="4" name="Content Placeholder 3">
            <a:extLst>
              <a:ext uri="{FF2B5EF4-FFF2-40B4-BE49-F238E27FC236}">
                <a16:creationId xmlns:a16="http://schemas.microsoft.com/office/drawing/2014/main" id="{E82EDD22-DAF8-1740-88E0-16D7B0FC1281}"/>
              </a:ext>
            </a:extLst>
          </p:cNvPr>
          <p:cNvPicPr>
            <a:picLocks noGrp="1" noChangeAspect="1"/>
          </p:cNvPicPr>
          <p:nvPr>
            <p:ph idx="1"/>
          </p:nvPr>
        </p:nvPicPr>
        <p:blipFill>
          <a:blip r:embed="rId2"/>
          <a:stretch>
            <a:fillRect/>
          </a:stretch>
        </p:blipFill>
        <p:spPr>
          <a:xfrm>
            <a:off x="1531703" y="1447799"/>
            <a:ext cx="8831838" cy="5037350"/>
          </a:xfrm>
          <a:prstGeom prst="rect">
            <a:avLst/>
          </a:prstGeom>
        </p:spPr>
      </p:pic>
      <p:grpSp>
        <p:nvGrpSpPr>
          <p:cNvPr id="12" name="Group 11">
            <a:extLst>
              <a:ext uri="{FF2B5EF4-FFF2-40B4-BE49-F238E27FC236}">
                <a16:creationId xmlns:a16="http://schemas.microsoft.com/office/drawing/2014/main" id="{13621FAC-5123-4838-A7BE-271A4095B2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13" name="Freeform: Shape 12">
              <a:extLst>
                <a:ext uri="{FF2B5EF4-FFF2-40B4-BE49-F238E27FC236}">
                  <a16:creationId xmlns:a16="http://schemas.microsoft.com/office/drawing/2014/main" id="{9084F7DB-2C1C-470A-A963-600DAEF0A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1B6B121-76D5-4D26-92B4-697EBDEE3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94B9A53-60A5-4916-BC15-DB03763D9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7CB5DB3-B68B-4EDB-8EB4-F70741361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22033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758A0E-EDF3-4C8A-9AAF-B84F8014E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2FE9855-A391-40A9-A6FA-BAC94FB54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51C4701-B14C-0541-87B4-CD831B2F3D97}"/>
              </a:ext>
            </a:extLst>
          </p:cNvPr>
          <p:cNvSpPr>
            <a:spLocks noGrp="1"/>
          </p:cNvSpPr>
          <p:nvPr>
            <p:ph type="title"/>
          </p:nvPr>
        </p:nvSpPr>
        <p:spPr>
          <a:xfrm>
            <a:off x="804367" y="515412"/>
            <a:ext cx="9833548" cy="1439129"/>
          </a:xfrm>
        </p:spPr>
        <p:txBody>
          <a:bodyPr>
            <a:normAutofit/>
          </a:bodyPr>
          <a:lstStyle/>
          <a:p>
            <a:r>
              <a:rPr lang="en-US" sz="3600" dirty="0">
                <a:solidFill>
                  <a:schemeClr val="tx2"/>
                </a:solidFill>
              </a:rPr>
              <a:t>Findings: </a:t>
            </a:r>
          </a:p>
        </p:txBody>
      </p:sp>
      <p:pic>
        <p:nvPicPr>
          <p:cNvPr id="4" name="Content Placeholder 3">
            <a:extLst>
              <a:ext uri="{FF2B5EF4-FFF2-40B4-BE49-F238E27FC236}">
                <a16:creationId xmlns:a16="http://schemas.microsoft.com/office/drawing/2014/main" id="{CE26E10A-D2BD-364D-9437-3D4CD6D27C47}"/>
              </a:ext>
            </a:extLst>
          </p:cNvPr>
          <p:cNvPicPr>
            <a:picLocks noGrp="1" noChangeAspect="1"/>
          </p:cNvPicPr>
          <p:nvPr>
            <p:ph idx="1"/>
          </p:nvPr>
        </p:nvPicPr>
        <p:blipFill>
          <a:blip r:embed="rId2"/>
          <a:stretch>
            <a:fillRect/>
          </a:stretch>
        </p:blipFill>
        <p:spPr>
          <a:xfrm>
            <a:off x="1387583" y="1680944"/>
            <a:ext cx="9168308" cy="4867710"/>
          </a:xfrm>
          <a:prstGeom prst="rect">
            <a:avLst/>
          </a:prstGeom>
        </p:spPr>
      </p:pic>
      <p:grpSp>
        <p:nvGrpSpPr>
          <p:cNvPr id="12" name="Group 11">
            <a:extLst>
              <a:ext uri="{FF2B5EF4-FFF2-40B4-BE49-F238E27FC236}">
                <a16:creationId xmlns:a16="http://schemas.microsoft.com/office/drawing/2014/main" id="{13621FAC-5123-4838-A7BE-271A4095B2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13" name="Freeform: Shape 12">
              <a:extLst>
                <a:ext uri="{FF2B5EF4-FFF2-40B4-BE49-F238E27FC236}">
                  <a16:creationId xmlns:a16="http://schemas.microsoft.com/office/drawing/2014/main" id="{9084F7DB-2C1C-470A-A963-600DAEF0A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1B6B121-76D5-4D26-92B4-697EBDEE3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94B9A53-60A5-4916-BC15-DB03763D9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7CB5DB3-B68B-4EDB-8EB4-F70741361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9199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758A0E-EDF3-4C8A-9AAF-B84F8014E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2FE9855-A391-40A9-A6FA-BAC94FB54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51C4701-B14C-0541-87B4-CD831B2F3D97}"/>
              </a:ext>
            </a:extLst>
          </p:cNvPr>
          <p:cNvSpPr>
            <a:spLocks noGrp="1"/>
          </p:cNvSpPr>
          <p:nvPr>
            <p:ph type="title"/>
          </p:nvPr>
        </p:nvSpPr>
        <p:spPr>
          <a:xfrm>
            <a:off x="804367" y="724193"/>
            <a:ext cx="9833548" cy="1439129"/>
          </a:xfrm>
        </p:spPr>
        <p:txBody>
          <a:bodyPr>
            <a:normAutofit/>
          </a:bodyPr>
          <a:lstStyle/>
          <a:p>
            <a:r>
              <a:rPr lang="en-US" sz="3600" dirty="0">
                <a:solidFill>
                  <a:schemeClr val="tx2"/>
                </a:solidFill>
              </a:rPr>
              <a:t>My Contribution: Multilevel Linear Regression vs. Heckit Regression</a:t>
            </a:r>
          </a:p>
        </p:txBody>
      </p:sp>
      <p:grpSp>
        <p:nvGrpSpPr>
          <p:cNvPr id="12" name="Group 11">
            <a:extLst>
              <a:ext uri="{FF2B5EF4-FFF2-40B4-BE49-F238E27FC236}">
                <a16:creationId xmlns:a16="http://schemas.microsoft.com/office/drawing/2014/main" id="{13621FAC-5123-4838-A7BE-271A4095B2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13" name="Freeform: Shape 12">
              <a:extLst>
                <a:ext uri="{FF2B5EF4-FFF2-40B4-BE49-F238E27FC236}">
                  <a16:creationId xmlns:a16="http://schemas.microsoft.com/office/drawing/2014/main" id="{9084F7DB-2C1C-470A-A963-600DAEF0A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1B6B121-76D5-4D26-92B4-697EBDEE3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94B9A53-60A5-4916-BC15-DB03763D9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7CB5DB3-B68B-4EDB-8EB4-F70741361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Content Placeholder 5">
            <a:extLst>
              <a:ext uri="{FF2B5EF4-FFF2-40B4-BE49-F238E27FC236}">
                <a16:creationId xmlns:a16="http://schemas.microsoft.com/office/drawing/2014/main" id="{B6EA8CC1-2504-CA43-9801-9F164F5E80D2}"/>
              </a:ext>
            </a:extLst>
          </p:cNvPr>
          <p:cNvSpPr>
            <a:spLocks noGrp="1"/>
          </p:cNvSpPr>
          <p:nvPr>
            <p:ph idx="1"/>
          </p:nvPr>
        </p:nvSpPr>
        <p:spPr>
          <a:xfrm>
            <a:off x="804367" y="2130075"/>
            <a:ext cx="10515600" cy="4351338"/>
          </a:xfrm>
        </p:spPr>
        <p:txBody>
          <a:bodyPr/>
          <a:lstStyle/>
          <a:p>
            <a:r>
              <a:rPr lang="en-US" sz="2400" dirty="0">
                <a:solidFill>
                  <a:schemeClr val="tx2"/>
                </a:solidFill>
              </a:rPr>
              <a:t>Need to account for the explanatory variable influencing the likelihood of a female candidate being put forward as well as the likelihood of a female candidate being elected </a:t>
            </a:r>
          </a:p>
          <a:p>
            <a:endParaRPr lang="en-US" sz="2400" dirty="0">
              <a:solidFill>
                <a:schemeClr val="tx2"/>
              </a:solidFill>
            </a:endParaRPr>
          </a:p>
          <a:p>
            <a:endParaRPr lang="en-US" dirty="0"/>
          </a:p>
          <a:p>
            <a:endParaRPr lang="en-US" dirty="0"/>
          </a:p>
        </p:txBody>
      </p:sp>
      <p:pic>
        <p:nvPicPr>
          <p:cNvPr id="7" name="Picture 6">
            <a:extLst>
              <a:ext uri="{FF2B5EF4-FFF2-40B4-BE49-F238E27FC236}">
                <a16:creationId xmlns:a16="http://schemas.microsoft.com/office/drawing/2014/main" id="{F4899258-7EFD-2C48-B448-07A9A0FF3E42}"/>
              </a:ext>
            </a:extLst>
          </p:cNvPr>
          <p:cNvPicPr>
            <a:picLocks noChangeAspect="1"/>
          </p:cNvPicPr>
          <p:nvPr/>
        </p:nvPicPr>
        <p:blipFill>
          <a:blip r:embed="rId2"/>
          <a:stretch>
            <a:fillRect/>
          </a:stretch>
        </p:blipFill>
        <p:spPr>
          <a:xfrm>
            <a:off x="655638" y="3763520"/>
            <a:ext cx="9880600" cy="2514600"/>
          </a:xfrm>
          <a:prstGeom prst="rect">
            <a:avLst/>
          </a:prstGeom>
        </p:spPr>
      </p:pic>
    </p:spTree>
    <p:extLst>
      <p:ext uri="{BB962C8B-B14F-4D97-AF65-F5344CB8AC3E}">
        <p14:creationId xmlns:p14="http://schemas.microsoft.com/office/powerpoint/2010/main" val="1569957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758A0E-EDF3-4C8A-9AAF-B84F8014E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2FE9855-A391-40A9-A6FA-BAC94FB54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51C4701-B14C-0541-87B4-CD831B2F3D97}"/>
              </a:ext>
            </a:extLst>
          </p:cNvPr>
          <p:cNvSpPr>
            <a:spLocks noGrp="1"/>
          </p:cNvSpPr>
          <p:nvPr>
            <p:ph type="title"/>
          </p:nvPr>
        </p:nvSpPr>
        <p:spPr>
          <a:xfrm>
            <a:off x="804672" y="414218"/>
            <a:ext cx="9833548" cy="1439129"/>
          </a:xfrm>
        </p:spPr>
        <p:txBody>
          <a:bodyPr>
            <a:normAutofit/>
          </a:bodyPr>
          <a:lstStyle/>
          <a:p>
            <a:r>
              <a:rPr lang="en-US" sz="3600" dirty="0">
                <a:solidFill>
                  <a:schemeClr val="tx2"/>
                </a:solidFill>
              </a:rPr>
              <a:t>Comparison: Base Heckit vs. Full Heckit </a:t>
            </a:r>
          </a:p>
        </p:txBody>
      </p:sp>
      <p:pic>
        <p:nvPicPr>
          <p:cNvPr id="4" name="Content Placeholder 3">
            <a:extLst>
              <a:ext uri="{FF2B5EF4-FFF2-40B4-BE49-F238E27FC236}">
                <a16:creationId xmlns:a16="http://schemas.microsoft.com/office/drawing/2014/main" id="{4D5D6AB8-37FD-F745-BE90-0144AD704389}"/>
              </a:ext>
            </a:extLst>
          </p:cNvPr>
          <p:cNvPicPr>
            <a:picLocks noGrp="1" noChangeAspect="1"/>
          </p:cNvPicPr>
          <p:nvPr>
            <p:ph idx="1"/>
          </p:nvPr>
        </p:nvPicPr>
        <p:blipFill>
          <a:blip r:embed="rId2"/>
          <a:stretch>
            <a:fillRect/>
          </a:stretch>
        </p:blipFill>
        <p:spPr>
          <a:xfrm>
            <a:off x="6489505" y="1598894"/>
            <a:ext cx="5287094" cy="4838683"/>
          </a:xfrm>
          <a:prstGeom prst="rect">
            <a:avLst/>
          </a:prstGeom>
        </p:spPr>
      </p:pic>
      <p:grpSp>
        <p:nvGrpSpPr>
          <p:cNvPr id="12" name="Group 11">
            <a:extLst>
              <a:ext uri="{FF2B5EF4-FFF2-40B4-BE49-F238E27FC236}">
                <a16:creationId xmlns:a16="http://schemas.microsoft.com/office/drawing/2014/main" id="{13621FAC-5123-4838-A7BE-271A4095B2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13" name="Freeform: Shape 12">
              <a:extLst>
                <a:ext uri="{FF2B5EF4-FFF2-40B4-BE49-F238E27FC236}">
                  <a16:creationId xmlns:a16="http://schemas.microsoft.com/office/drawing/2014/main" id="{9084F7DB-2C1C-470A-A963-600DAEF0A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1B6B121-76D5-4D26-92B4-697EBDEE3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94B9A53-60A5-4916-BC15-DB03763D9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7CB5DB3-B68B-4EDB-8EB4-F70741361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3F693C5C-794A-484D-A306-CE0F41D67B5A}"/>
              </a:ext>
            </a:extLst>
          </p:cNvPr>
          <p:cNvPicPr>
            <a:picLocks noChangeAspect="1"/>
          </p:cNvPicPr>
          <p:nvPr/>
        </p:nvPicPr>
        <p:blipFill>
          <a:blip r:embed="rId3"/>
          <a:stretch>
            <a:fillRect/>
          </a:stretch>
        </p:blipFill>
        <p:spPr>
          <a:xfrm>
            <a:off x="519933" y="1753989"/>
            <a:ext cx="5575914" cy="3732411"/>
          </a:xfrm>
          <a:prstGeom prst="rect">
            <a:avLst/>
          </a:prstGeom>
        </p:spPr>
      </p:pic>
    </p:spTree>
    <p:extLst>
      <p:ext uri="{BB962C8B-B14F-4D97-AF65-F5344CB8AC3E}">
        <p14:creationId xmlns:p14="http://schemas.microsoft.com/office/powerpoint/2010/main" val="20055437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1155</TotalTime>
  <Words>426</Words>
  <Application>Microsoft Macintosh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 Neue</vt:lpstr>
      <vt:lpstr>Office Theme</vt:lpstr>
      <vt:lpstr>Women’s Political Representation in African Rebel Parties </vt:lpstr>
      <vt:lpstr>Paper Overview: </vt:lpstr>
      <vt:lpstr>Paper Overview: </vt:lpstr>
      <vt:lpstr>Data: </vt:lpstr>
      <vt:lpstr>The Model: </vt:lpstr>
      <vt:lpstr>Findings:</vt:lpstr>
      <vt:lpstr>Findings: </vt:lpstr>
      <vt:lpstr>My Contribution: Multilevel Linear Regression vs. Heckit Regression</vt:lpstr>
      <vt:lpstr>Comparison: Base Heckit vs. Full Heckit </vt:lpstr>
      <vt:lpstr>Findings: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Women’s Political Representation in African Rebel Parties </dc:title>
  <dc:creator>Sophie McDonnell</dc:creator>
  <cp:lastModifiedBy>Sophie McDonnell</cp:lastModifiedBy>
  <cp:revision>1</cp:revision>
  <dcterms:created xsi:type="dcterms:W3CDTF">2023-04-02T15:02:20Z</dcterms:created>
  <dcterms:modified xsi:type="dcterms:W3CDTF">2023-04-03T10:18:14Z</dcterms:modified>
</cp:coreProperties>
</file>