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70" r:id="rId3"/>
    <p:sldId id="258" r:id="rId4"/>
    <p:sldId id="257" r:id="rId5"/>
    <p:sldId id="259" r:id="rId6"/>
    <p:sldId id="260" r:id="rId7"/>
    <p:sldId id="261" r:id="rId8"/>
    <p:sldId id="262" r:id="rId9"/>
    <p:sldId id="263" r:id="rId10"/>
    <p:sldId id="268" r:id="rId11"/>
    <p:sldId id="269" r:id="rId12"/>
    <p:sldId id="272" r:id="rId13"/>
    <p:sldId id="264" r:id="rId14"/>
    <p:sldId id="265"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phie Mwangi" userId="fee7b5fd9fc7481b" providerId="LiveId" clId="{095A0CA7-0C2B-4665-83B8-770D48A3A92F}"/>
    <pc:docChg chg="delSld modSld">
      <pc:chgData name="Sophie Mwangi" userId="fee7b5fd9fc7481b" providerId="LiveId" clId="{095A0CA7-0C2B-4665-83B8-770D48A3A92F}" dt="2022-05-22T20:27:08.955" v="217" actId="20577"/>
      <pc:docMkLst>
        <pc:docMk/>
      </pc:docMkLst>
      <pc:sldChg chg="modSp mod">
        <pc:chgData name="Sophie Mwangi" userId="fee7b5fd9fc7481b" providerId="LiveId" clId="{095A0CA7-0C2B-4665-83B8-770D48A3A92F}" dt="2022-05-22T20:22:24.329" v="12" actId="20577"/>
        <pc:sldMkLst>
          <pc:docMk/>
          <pc:sldMk cId="4130835042" sldId="264"/>
        </pc:sldMkLst>
        <pc:spChg chg="mod">
          <ac:chgData name="Sophie Mwangi" userId="fee7b5fd9fc7481b" providerId="LiveId" clId="{095A0CA7-0C2B-4665-83B8-770D48A3A92F}" dt="2022-05-22T20:22:24.329" v="12" actId="20577"/>
          <ac:spMkLst>
            <pc:docMk/>
            <pc:sldMk cId="4130835042" sldId="264"/>
            <ac:spMk id="3" creationId="{C7AFB7E7-FFEB-EAE5-7D0D-437F6EFCAC06}"/>
          </ac:spMkLst>
        </pc:spChg>
      </pc:sldChg>
      <pc:sldChg chg="modSp mod">
        <pc:chgData name="Sophie Mwangi" userId="fee7b5fd9fc7481b" providerId="LiveId" clId="{095A0CA7-0C2B-4665-83B8-770D48A3A92F}" dt="2022-05-22T20:25:05.004" v="205" actId="20577"/>
        <pc:sldMkLst>
          <pc:docMk/>
          <pc:sldMk cId="3083597820" sldId="265"/>
        </pc:sldMkLst>
        <pc:spChg chg="mod">
          <ac:chgData name="Sophie Mwangi" userId="fee7b5fd9fc7481b" providerId="LiveId" clId="{095A0CA7-0C2B-4665-83B8-770D48A3A92F}" dt="2022-05-22T20:25:05.004" v="205" actId="20577"/>
          <ac:spMkLst>
            <pc:docMk/>
            <pc:sldMk cId="3083597820" sldId="265"/>
            <ac:spMk id="3" creationId="{CC857089-743E-2A76-E9D2-1C302D8CAA65}"/>
          </ac:spMkLst>
        </pc:spChg>
      </pc:sldChg>
      <pc:sldChg chg="del">
        <pc:chgData name="Sophie Mwangi" userId="fee7b5fd9fc7481b" providerId="LiveId" clId="{095A0CA7-0C2B-4665-83B8-770D48A3A92F}" dt="2022-05-22T20:22:32.294" v="13" actId="47"/>
        <pc:sldMkLst>
          <pc:docMk/>
          <pc:sldMk cId="501118788" sldId="266"/>
        </pc:sldMkLst>
      </pc:sldChg>
      <pc:sldChg chg="del">
        <pc:chgData name="Sophie Mwangi" userId="fee7b5fd9fc7481b" providerId="LiveId" clId="{095A0CA7-0C2B-4665-83B8-770D48A3A92F}" dt="2022-05-22T20:22:34.321" v="14" actId="47"/>
        <pc:sldMkLst>
          <pc:docMk/>
          <pc:sldMk cId="14766723" sldId="267"/>
        </pc:sldMkLst>
      </pc:sldChg>
      <pc:sldChg chg="modSp mod">
        <pc:chgData name="Sophie Mwangi" userId="fee7b5fd9fc7481b" providerId="LiveId" clId="{095A0CA7-0C2B-4665-83B8-770D48A3A92F}" dt="2022-05-22T20:27:08.955" v="217" actId="20577"/>
        <pc:sldMkLst>
          <pc:docMk/>
          <pc:sldMk cId="3574322555" sldId="270"/>
        </pc:sldMkLst>
        <pc:spChg chg="mod">
          <ac:chgData name="Sophie Mwangi" userId="fee7b5fd9fc7481b" providerId="LiveId" clId="{095A0CA7-0C2B-4665-83B8-770D48A3A92F}" dt="2022-05-22T20:27:08.955" v="217" actId="20577"/>
          <ac:spMkLst>
            <pc:docMk/>
            <pc:sldMk cId="3574322555" sldId="270"/>
            <ac:spMk id="3" creationId="{CC936E01-ED46-3636-8AA8-475DB058002F}"/>
          </ac:spMkLst>
        </pc:sp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5/22/2022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5/22/2022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5/22/2022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5/22/2022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5/22/2022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9FC7A-9A12-8911-B65B-25609991961D}"/>
              </a:ext>
            </a:extLst>
          </p:cNvPr>
          <p:cNvSpPr>
            <a:spLocks noGrp="1"/>
          </p:cNvSpPr>
          <p:nvPr>
            <p:ph type="ctrTitle"/>
          </p:nvPr>
        </p:nvSpPr>
        <p:spPr/>
        <p:txBody>
          <a:bodyPr/>
          <a:lstStyle/>
          <a:p>
            <a:r>
              <a:rPr lang="en-US" dirty="0"/>
              <a:t>Microsoft MOVIE ANALYSIS</a:t>
            </a:r>
            <a:endParaRPr lang="en-KE" dirty="0"/>
          </a:p>
        </p:txBody>
      </p:sp>
    </p:spTree>
    <p:extLst>
      <p:ext uri="{BB962C8B-B14F-4D97-AF65-F5344CB8AC3E}">
        <p14:creationId xmlns:p14="http://schemas.microsoft.com/office/powerpoint/2010/main" val="2504373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CBAD-4365-9961-8C5B-A3FC4DB2EFCC}"/>
              </a:ext>
            </a:extLst>
          </p:cNvPr>
          <p:cNvSpPr>
            <a:spLocks noGrp="1"/>
          </p:cNvSpPr>
          <p:nvPr>
            <p:ph type="title"/>
          </p:nvPr>
        </p:nvSpPr>
        <p:spPr/>
        <p:txBody>
          <a:bodyPr/>
          <a:lstStyle/>
          <a:p>
            <a:r>
              <a:rPr lang="en-US" dirty="0"/>
              <a:t>Foreign currency generated from different genres</a:t>
            </a:r>
            <a:endParaRPr lang="en-KE" dirty="0"/>
          </a:p>
        </p:txBody>
      </p:sp>
      <p:pic>
        <p:nvPicPr>
          <p:cNvPr id="5122" name="Picture 2">
            <a:extLst>
              <a:ext uri="{FF2B5EF4-FFF2-40B4-BE49-F238E27FC236}">
                <a16:creationId xmlns:a16="http://schemas.microsoft.com/office/drawing/2014/main" id="{E67F0CF2-3A54-72F8-7DC6-4DA7B2D38F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1234" y="1926453"/>
            <a:ext cx="10058400" cy="4864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072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0982-EC1F-476C-3636-2A3F1DDEFA77}"/>
              </a:ext>
            </a:extLst>
          </p:cNvPr>
          <p:cNvSpPr>
            <a:spLocks noGrp="1"/>
          </p:cNvSpPr>
          <p:nvPr>
            <p:ph type="title"/>
          </p:nvPr>
        </p:nvSpPr>
        <p:spPr/>
        <p:txBody>
          <a:bodyPr/>
          <a:lstStyle/>
          <a:p>
            <a:r>
              <a:rPr lang="en-US" dirty="0"/>
              <a:t>Domestic Revenue Generated from genres</a:t>
            </a:r>
            <a:endParaRPr lang="en-KE" dirty="0"/>
          </a:p>
        </p:txBody>
      </p:sp>
      <p:pic>
        <p:nvPicPr>
          <p:cNvPr id="6148" name="Picture 4">
            <a:extLst>
              <a:ext uri="{FF2B5EF4-FFF2-40B4-BE49-F238E27FC236}">
                <a16:creationId xmlns:a16="http://schemas.microsoft.com/office/drawing/2014/main" id="{6D7DC4E7-0579-433A-D16B-DEBE41F029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7463" y="1908698"/>
            <a:ext cx="9135123" cy="426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730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634FC-E041-C201-33B3-2313FD51C30F}"/>
              </a:ext>
            </a:extLst>
          </p:cNvPr>
          <p:cNvSpPr>
            <a:spLocks noGrp="1"/>
          </p:cNvSpPr>
          <p:nvPr>
            <p:ph type="title"/>
          </p:nvPr>
        </p:nvSpPr>
        <p:spPr/>
        <p:txBody>
          <a:bodyPr/>
          <a:lstStyle/>
          <a:p>
            <a:r>
              <a:rPr lang="en-US" dirty="0"/>
              <a:t>Movie length vs votes</a:t>
            </a:r>
            <a:endParaRPr lang="en-KE" dirty="0"/>
          </a:p>
        </p:txBody>
      </p:sp>
      <p:pic>
        <p:nvPicPr>
          <p:cNvPr id="8194" name="Picture 2">
            <a:extLst>
              <a:ext uri="{FF2B5EF4-FFF2-40B4-BE49-F238E27FC236}">
                <a16:creationId xmlns:a16="http://schemas.microsoft.com/office/drawing/2014/main" id="{D0162EC1-CF95-4812-5803-6C1C2BF483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1538" y="2120900"/>
            <a:ext cx="10475649"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725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3F240-EF91-408F-9A10-E2B632487621}"/>
              </a:ext>
            </a:extLst>
          </p:cNvPr>
          <p:cNvSpPr>
            <a:spLocks noGrp="1"/>
          </p:cNvSpPr>
          <p:nvPr>
            <p:ph type="title"/>
          </p:nvPr>
        </p:nvSpPr>
        <p:spPr/>
        <p:txBody>
          <a:bodyPr/>
          <a:lstStyle/>
          <a:p>
            <a:r>
              <a:rPr lang="en-US" dirty="0"/>
              <a:t>Tools used</a:t>
            </a:r>
            <a:endParaRPr lang="en-KE" dirty="0"/>
          </a:p>
        </p:txBody>
      </p:sp>
      <p:sp>
        <p:nvSpPr>
          <p:cNvPr id="3" name="Content Placeholder 2">
            <a:extLst>
              <a:ext uri="{FF2B5EF4-FFF2-40B4-BE49-F238E27FC236}">
                <a16:creationId xmlns:a16="http://schemas.microsoft.com/office/drawing/2014/main" id="{C7AFB7E7-FFEB-EAE5-7D0D-437F6EFCAC06}"/>
              </a:ext>
            </a:extLst>
          </p:cNvPr>
          <p:cNvSpPr>
            <a:spLocks noGrp="1"/>
          </p:cNvSpPr>
          <p:nvPr>
            <p:ph idx="1"/>
          </p:nvPr>
        </p:nvSpPr>
        <p:spPr/>
        <p:txBody>
          <a:bodyPr/>
          <a:lstStyle/>
          <a:p>
            <a:r>
              <a:rPr lang="en-US" dirty="0"/>
              <a:t>The following are the tools used in the analysis of this data was python</a:t>
            </a:r>
          </a:p>
          <a:p>
            <a:r>
              <a:rPr lang="en-US" dirty="0"/>
              <a:t>Pandas, </a:t>
            </a:r>
            <a:r>
              <a:rPr lang="en-US" dirty="0" err="1"/>
              <a:t>numpy</a:t>
            </a:r>
            <a:r>
              <a:rPr lang="en-US" dirty="0"/>
              <a:t>, matplotlib and seaborn were the libraries imported</a:t>
            </a:r>
            <a:endParaRPr lang="en-KE" dirty="0"/>
          </a:p>
        </p:txBody>
      </p:sp>
    </p:spTree>
    <p:extLst>
      <p:ext uri="{BB962C8B-B14F-4D97-AF65-F5344CB8AC3E}">
        <p14:creationId xmlns:p14="http://schemas.microsoft.com/office/powerpoint/2010/main" val="4130835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914E3-885B-E88A-968F-DC34FF65BA56}"/>
              </a:ext>
            </a:extLst>
          </p:cNvPr>
          <p:cNvSpPr>
            <a:spLocks noGrp="1"/>
          </p:cNvSpPr>
          <p:nvPr>
            <p:ph type="title"/>
          </p:nvPr>
        </p:nvSpPr>
        <p:spPr/>
        <p:txBody>
          <a:bodyPr/>
          <a:lstStyle/>
          <a:p>
            <a:r>
              <a:rPr lang="en-US" dirty="0"/>
              <a:t>Insights derived</a:t>
            </a:r>
            <a:endParaRPr lang="en-KE" dirty="0"/>
          </a:p>
        </p:txBody>
      </p:sp>
      <p:sp>
        <p:nvSpPr>
          <p:cNvPr id="3" name="Content Placeholder 2">
            <a:extLst>
              <a:ext uri="{FF2B5EF4-FFF2-40B4-BE49-F238E27FC236}">
                <a16:creationId xmlns:a16="http://schemas.microsoft.com/office/drawing/2014/main" id="{CC857089-743E-2A76-E9D2-1C302D8CAA65}"/>
              </a:ext>
            </a:extLst>
          </p:cNvPr>
          <p:cNvSpPr>
            <a:spLocks noGrp="1"/>
          </p:cNvSpPr>
          <p:nvPr>
            <p:ph idx="1"/>
          </p:nvPr>
        </p:nvSpPr>
        <p:spPr>
          <a:xfrm>
            <a:off x="346229" y="1757779"/>
            <a:ext cx="10782019" cy="4414421"/>
          </a:xfrm>
        </p:spPr>
        <p:txBody>
          <a:bodyPr/>
          <a:lstStyle/>
          <a:p>
            <a:r>
              <a:rPr lang="en-US" dirty="0"/>
              <a:t>This analysis leads to three recommendations for the success of Microsoft Movie Venture;</a:t>
            </a:r>
          </a:p>
          <a:p>
            <a:r>
              <a:rPr lang="en-US" dirty="0"/>
              <a:t> The team should ensure they venture into Drama Movies. These are more liked by viewers and generate the most income </a:t>
            </a:r>
          </a:p>
          <a:p>
            <a:r>
              <a:rPr lang="en-US" dirty="0"/>
              <a:t>From the analysis, it can be concluded that people enjoy movies that are around one and a half to two hours. This then means that they should focus on making movies that are within this length.</a:t>
            </a:r>
          </a:p>
          <a:p>
            <a:r>
              <a:rPr lang="en-US" dirty="0"/>
              <a:t>Most movies that already exist are Drama Movies. This thus means there will be a lot of competition. To make them more relevant in the movie industry, they should try incorporate comedy in their Drama movies, as comedy was rated the second best genre.</a:t>
            </a:r>
            <a:endParaRPr lang="en-KE" dirty="0"/>
          </a:p>
        </p:txBody>
      </p:sp>
    </p:spTree>
    <p:extLst>
      <p:ext uri="{BB962C8B-B14F-4D97-AF65-F5344CB8AC3E}">
        <p14:creationId xmlns:p14="http://schemas.microsoft.com/office/powerpoint/2010/main" val="3083597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C8620-FE7D-EA42-E45B-0EB90D45F892}"/>
              </a:ext>
            </a:extLst>
          </p:cNvPr>
          <p:cNvSpPr>
            <a:spLocks noGrp="1"/>
          </p:cNvSpPr>
          <p:nvPr>
            <p:ph type="title"/>
          </p:nvPr>
        </p:nvSpPr>
        <p:spPr/>
        <p:txBody>
          <a:bodyPr/>
          <a:lstStyle/>
          <a:p>
            <a:r>
              <a:rPr lang="en-US" dirty="0"/>
              <a:t>Limitations</a:t>
            </a:r>
            <a:endParaRPr lang="en-KE" dirty="0"/>
          </a:p>
        </p:txBody>
      </p:sp>
      <p:sp>
        <p:nvSpPr>
          <p:cNvPr id="3" name="Content Placeholder 2">
            <a:extLst>
              <a:ext uri="{FF2B5EF4-FFF2-40B4-BE49-F238E27FC236}">
                <a16:creationId xmlns:a16="http://schemas.microsoft.com/office/drawing/2014/main" id="{C81E7EA8-14AF-D864-5D9E-1BEA48BF7E8E}"/>
              </a:ext>
            </a:extLst>
          </p:cNvPr>
          <p:cNvSpPr>
            <a:spLocks noGrp="1"/>
          </p:cNvSpPr>
          <p:nvPr>
            <p:ph idx="1"/>
          </p:nvPr>
        </p:nvSpPr>
        <p:spPr/>
        <p:txBody>
          <a:bodyPr/>
          <a:lstStyle/>
          <a:p>
            <a:r>
              <a:rPr lang="en-US" dirty="0"/>
              <a:t>The process of merging the data eliminated a lot of rows that would otherwise be useful in this </a:t>
            </a:r>
            <a:r>
              <a:rPr lang="en-US" dirty="0" err="1"/>
              <a:t>anlysis</a:t>
            </a:r>
            <a:endParaRPr lang="en-US" dirty="0"/>
          </a:p>
          <a:p>
            <a:endParaRPr lang="en-KE" dirty="0"/>
          </a:p>
        </p:txBody>
      </p:sp>
    </p:spTree>
    <p:extLst>
      <p:ext uri="{BB962C8B-B14F-4D97-AF65-F5344CB8AC3E}">
        <p14:creationId xmlns:p14="http://schemas.microsoft.com/office/powerpoint/2010/main" val="3702092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54A4F-812D-D7C0-55CB-FD438D50E278}"/>
              </a:ext>
            </a:extLst>
          </p:cNvPr>
          <p:cNvSpPr>
            <a:spLocks noGrp="1"/>
          </p:cNvSpPr>
          <p:nvPr>
            <p:ph type="title"/>
          </p:nvPr>
        </p:nvSpPr>
        <p:spPr/>
        <p:txBody>
          <a:bodyPr/>
          <a:lstStyle/>
          <a:p>
            <a:r>
              <a:rPr lang="en-US" dirty="0"/>
              <a:t>introduction</a:t>
            </a:r>
            <a:endParaRPr lang="en-KE" dirty="0"/>
          </a:p>
        </p:txBody>
      </p:sp>
      <p:sp>
        <p:nvSpPr>
          <p:cNvPr id="3" name="Content Placeholder 2">
            <a:extLst>
              <a:ext uri="{FF2B5EF4-FFF2-40B4-BE49-F238E27FC236}">
                <a16:creationId xmlns:a16="http://schemas.microsoft.com/office/drawing/2014/main" id="{CC936E01-ED46-3636-8AA8-475DB058002F}"/>
              </a:ext>
            </a:extLst>
          </p:cNvPr>
          <p:cNvSpPr>
            <a:spLocks noGrp="1"/>
          </p:cNvSpPr>
          <p:nvPr>
            <p:ph idx="1"/>
          </p:nvPr>
        </p:nvSpPr>
        <p:spPr>
          <a:xfrm>
            <a:off x="594804" y="1908699"/>
            <a:ext cx="10533444" cy="4263501"/>
          </a:xfrm>
        </p:spPr>
        <p:txBody>
          <a:bodyPr/>
          <a:lstStyle/>
          <a:p>
            <a:r>
              <a:rPr lang="en-US" dirty="0"/>
              <a:t>Microsoft has seen all the big companies creating original video content and they want to get in on the fun. They have decided to create a new movie studio, but they don’t know anything about creating movies. You are charged with exploring what types of films are currently doing the best at the box office. You must then translate those findings into actionable insights that the head of Microsoft's new movie studio can use to help decide what type of films to create.</a:t>
            </a:r>
            <a:endParaRPr lang="en-KE" dirty="0"/>
          </a:p>
        </p:txBody>
      </p:sp>
    </p:spTree>
    <p:extLst>
      <p:ext uri="{BB962C8B-B14F-4D97-AF65-F5344CB8AC3E}">
        <p14:creationId xmlns:p14="http://schemas.microsoft.com/office/powerpoint/2010/main" val="3574322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A92D1-FD88-5631-EF18-6968E5A962A0}"/>
              </a:ext>
            </a:extLst>
          </p:cNvPr>
          <p:cNvSpPr>
            <a:spLocks noGrp="1"/>
          </p:cNvSpPr>
          <p:nvPr>
            <p:ph type="title"/>
          </p:nvPr>
        </p:nvSpPr>
        <p:spPr/>
        <p:txBody>
          <a:bodyPr/>
          <a:lstStyle/>
          <a:p>
            <a:r>
              <a:rPr lang="en-US" dirty="0"/>
              <a:t>OBJECTIVE</a:t>
            </a:r>
            <a:endParaRPr lang="en-KE" dirty="0"/>
          </a:p>
        </p:txBody>
      </p:sp>
      <p:sp>
        <p:nvSpPr>
          <p:cNvPr id="3" name="Content Placeholder 2">
            <a:extLst>
              <a:ext uri="{FF2B5EF4-FFF2-40B4-BE49-F238E27FC236}">
                <a16:creationId xmlns:a16="http://schemas.microsoft.com/office/drawing/2014/main" id="{D15A7C06-7198-19C4-5491-DAB2D9833035}"/>
              </a:ext>
            </a:extLst>
          </p:cNvPr>
          <p:cNvSpPr>
            <a:spLocks noGrp="1"/>
          </p:cNvSpPr>
          <p:nvPr>
            <p:ph idx="1"/>
          </p:nvPr>
        </p:nvSpPr>
        <p:spPr/>
        <p:txBody>
          <a:bodyPr/>
          <a:lstStyle/>
          <a:p>
            <a:r>
              <a:rPr lang="en-US" dirty="0"/>
              <a:t>The main purpose of this project is to analyze data in order to derive insights on the best rated movies and movie genres. With this, Microsoft team can use these insights to make informed decisions on what movie types to venture into.</a:t>
            </a:r>
          </a:p>
          <a:p>
            <a:r>
              <a:rPr lang="en-US" dirty="0"/>
              <a:t>Exploratory data analysis is expected in order to understand the nature of the data </a:t>
            </a:r>
            <a:endParaRPr lang="en-KE" dirty="0"/>
          </a:p>
        </p:txBody>
      </p:sp>
    </p:spTree>
    <p:extLst>
      <p:ext uri="{BB962C8B-B14F-4D97-AF65-F5344CB8AC3E}">
        <p14:creationId xmlns:p14="http://schemas.microsoft.com/office/powerpoint/2010/main" val="2806847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6D847-0623-8DA6-F8F5-A2CFA11ECAA7}"/>
              </a:ext>
            </a:extLst>
          </p:cNvPr>
          <p:cNvSpPr>
            <a:spLocks noGrp="1"/>
          </p:cNvSpPr>
          <p:nvPr>
            <p:ph type="title"/>
          </p:nvPr>
        </p:nvSpPr>
        <p:spPr/>
        <p:txBody>
          <a:bodyPr/>
          <a:lstStyle/>
          <a:p>
            <a:r>
              <a:rPr lang="en-US" dirty="0"/>
              <a:t>About the data</a:t>
            </a:r>
            <a:endParaRPr lang="en-KE" dirty="0"/>
          </a:p>
        </p:txBody>
      </p:sp>
      <p:sp>
        <p:nvSpPr>
          <p:cNvPr id="3" name="Content Placeholder 2">
            <a:extLst>
              <a:ext uri="{FF2B5EF4-FFF2-40B4-BE49-F238E27FC236}">
                <a16:creationId xmlns:a16="http://schemas.microsoft.com/office/drawing/2014/main" id="{F822B4CA-36E5-56CC-768C-6FBF8CA7B1FA}"/>
              </a:ext>
            </a:extLst>
          </p:cNvPr>
          <p:cNvSpPr>
            <a:spLocks noGrp="1"/>
          </p:cNvSpPr>
          <p:nvPr>
            <p:ph idx="1"/>
          </p:nvPr>
        </p:nvSpPr>
        <p:spPr/>
        <p:txBody>
          <a:bodyPr/>
          <a:lstStyle/>
          <a:p>
            <a:r>
              <a:rPr lang="en-US" dirty="0"/>
              <a:t>Three datasets were provided namely;</a:t>
            </a:r>
          </a:p>
          <a:p>
            <a:pPr marL="0" indent="0">
              <a:buNone/>
            </a:pPr>
            <a:r>
              <a:rPr lang="en-US" dirty="0"/>
              <a:t>imdb.title.basics.csv, imdb.title.crew.csv and bom.movie_gross.csv</a:t>
            </a:r>
          </a:p>
          <a:p>
            <a:pPr marL="0" indent="0">
              <a:buNone/>
            </a:pPr>
            <a:r>
              <a:rPr lang="en-US" dirty="0"/>
              <a:t> The datasets represent information about various movies, their genres and how they were rated by their audience as well as movie raters.  The last dataset also provides the revenue made from each movie.</a:t>
            </a:r>
          </a:p>
          <a:p>
            <a:pPr marL="0" indent="0">
              <a:buNone/>
            </a:pPr>
            <a:r>
              <a:rPr lang="en-US" dirty="0"/>
              <a:t>The data was thus merged in order to perform multivariate data analysis, using </a:t>
            </a:r>
            <a:r>
              <a:rPr lang="en-US" dirty="0" err="1"/>
              <a:t>pd.merge</a:t>
            </a:r>
            <a:r>
              <a:rPr lang="en-US" dirty="0"/>
              <a:t> for common columns</a:t>
            </a:r>
          </a:p>
          <a:p>
            <a:pPr marL="0" indent="0">
              <a:buNone/>
            </a:pPr>
            <a:r>
              <a:rPr lang="en-US" dirty="0"/>
              <a:t>The data availed was from IDMB</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89513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56DB8-80F4-11D2-642B-ACF539780F01}"/>
              </a:ext>
            </a:extLst>
          </p:cNvPr>
          <p:cNvSpPr>
            <a:spLocks noGrp="1"/>
          </p:cNvSpPr>
          <p:nvPr>
            <p:ph type="title"/>
          </p:nvPr>
        </p:nvSpPr>
        <p:spPr/>
        <p:txBody>
          <a:bodyPr/>
          <a:lstStyle/>
          <a:p>
            <a:r>
              <a:rPr lang="en-US" dirty="0"/>
              <a:t>Descriptive analysis of the columns</a:t>
            </a:r>
            <a:endParaRPr lang="en-KE" dirty="0"/>
          </a:p>
        </p:txBody>
      </p:sp>
      <p:graphicFrame>
        <p:nvGraphicFramePr>
          <p:cNvPr id="10" name="Content Placeholder 9">
            <a:extLst>
              <a:ext uri="{FF2B5EF4-FFF2-40B4-BE49-F238E27FC236}">
                <a16:creationId xmlns:a16="http://schemas.microsoft.com/office/drawing/2014/main" id="{31236443-26AC-3A62-C512-9F1C00F601DE}"/>
              </a:ext>
            </a:extLst>
          </p:cNvPr>
          <p:cNvGraphicFramePr>
            <a:graphicFrameLocks noGrp="1"/>
          </p:cNvGraphicFramePr>
          <p:nvPr>
            <p:ph idx="1"/>
            <p:extLst>
              <p:ext uri="{D42A27DB-BD31-4B8C-83A1-F6EECF244321}">
                <p14:modId xmlns:p14="http://schemas.microsoft.com/office/powerpoint/2010/main" val="3482464804"/>
              </p:ext>
            </p:extLst>
          </p:nvPr>
        </p:nvGraphicFramePr>
        <p:xfrm>
          <a:off x="1491450" y="2074093"/>
          <a:ext cx="8144571" cy="4144914"/>
        </p:xfrm>
        <a:graphic>
          <a:graphicData uri="http://schemas.openxmlformats.org/drawingml/2006/table">
            <a:tbl>
              <a:tblPr/>
              <a:tblGrid>
                <a:gridCol w="1238277">
                  <a:extLst>
                    <a:ext uri="{9D8B030D-6E8A-4147-A177-3AD203B41FA5}">
                      <a16:colId xmlns:a16="http://schemas.microsoft.com/office/drawing/2014/main" val="1585514407"/>
                    </a:ext>
                  </a:extLst>
                </a:gridCol>
                <a:gridCol w="1151049">
                  <a:extLst>
                    <a:ext uri="{9D8B030D-6E8A-4147-A177-3AD203B41FA5}">
                      <a16:colId xmlns:a16="http://schemas.microsoft.com/office/drawing/2014/main" val="394542004"/>
                    </a:ext>
                  </a:extLst>
                </a:gridCol>
                <a:gridCol w="1151049">
                  <a:extLst>
                    <a:ext uri="{9D8B030D-6E8A-4147-A177-3AD203B41FA5}">
                      <a16:colId xmlns:a16="http://schemas.microsoft.com/office/drawing/2014/main" val="256547495"/>
                    </a:ext>
                  </a:extLst>
                </a:gridCol>
                <a:gridCol w="1151049">
                  <a:extLst>
                    <a:ext uri="{9D8B030D-6E8A-4147-A177-3AD203B41FA5}">
                      <a16:colId xmlns:a16="http://schemas.microsoft.com/office/drawing/2014/main" val="726487782"/>
                    </a:ext>
                  </a:extLst>
                </a:gridCol>
                <a:gridCol w="1151049">
                  <a:extLst>
                    <a:ext uri="{9D8B030D-6E8A-4147-A177-3AD203B41FA5}">
                      <a16:colId xmlns:a16="http://schemas.microsoft.com/office/drawing/2014/main" val="2920394689"/>
                    </a:ext>
                  </a:extLst>
                </a:gridCol>
                <a:gridCol w="1151049">
                  <a:extLst>
                    <a:ext uri="{9D8B030D-6E8A-4147-A177-3AD203B41FA5}">
                      <a16:colId xmlns:a16="http://schemas.microsoft.com/office/drawing/2014/main" val="3830063526"/>
                    </a:ext>
                  </a:extLst>
                </a:gridCol>
                <a:gridCol w="1151049">
                  <a:extLst>
                    <a:ext uri="{9D8B030D-6E8A-4147-A177-3AD203B41FA5}">
                      <a16:colId xmlns:a16="http://schemas.microsoft.com/office/drawing/2014/main" val="2105183020"/>
                    </a:ext>
                  </a:extLst>
                </a:gridCol>
              </a:tblGrid>
              <a:tr h="450144">
                <a:tc>
                  <a:txBody>
                    <a:bodyPr/>
                    <a:lstStyle/>
                    <a:p>
                      <a:pPr algn="r" fontAlgn="ctr"/>
                      <a:endParaRPr lang="en-US" sz="1300" b="1" dirty="0">
                        <a:effectLst/>
                      </a:endParaRPr>
                    </a:p>
                  </a:txBody>
                  <a:tcPr marL="64306" marR="64306" marT="32153" marB="32153" anchor="ctr">
                    <a:lnL>
                      <a:noFill/>
                    </a:lnL>
                    <a:lnR>
                      <a:noFill/>
                    </a:lnR>
                    <a:lnT>
                      <a:noFill/>
                    </a:lnT>
                    <a:lnB>
                      <a:noFill/>
                    </a:lnB>
                  </a:tcPr>
                </a:tc>
                <a:tc>
                  <a:txBody>
                    <a:bodyPr/>
                    <a:lstStyle/>
                    <a:p>
                      <a:pPr algn="r" fontAlgn="ctr"/>
                      <a:r>
                        <a:rPr lang="en-US" sz="1300" b="1" dirty="0">
                          <a:effectLst/>
                        </a:rPr>
                        <a:t>       </a:t>
                      </a:r>
                      <a:r>
                        <a:rPr lang="en-US" sz="1300" b="1" dirty="0" err="1">
                          <a:effectLst/>
                        </a:rPr>
                        <a:t>start_year</a:t>
                      </a:r>
                      <a:endParaRPr lang="en-US" sz="1300" b="1" dirty="0">
                        <a:effectLst/>
                      </a:endParaRPr>
                    </a:p>
                  </a:txBody>
                  <a:tcPr marL="64306" marR="64306" marT="32153" marB="32153" anchor="ctr">
                    <a:lnL>
                      <a:noFill/>
                    </a:lnL>
                    <a:lnR>
                      <a:noFill/>
                    </a:lnR>
                    <a:lnT>
                      <a:noFill/>
                    </a:lnT>
                    <a:lnB>
                      <a:noFill/>
                    </a:lnB>
                  </a:tcPr>
                </a:tc>
                <a:tc>
                  <a:txBody>
                    <a:bodyPr/>
                    <a:lstStyle/>
                    <a:p>
                      <a:pPr algn="r" fontAlgn="ctr"/>
                      <a:r>
                        <a:rPr lang="en-US" sz="1300" b="1" dirty="0" err="1">
                          <a:effectLst/>
                        </a:rPr>
                        <a:t>averagerating</a:t>
                      </a:r>
                      <a:endParaRPr lang="en-US" sz="1300" b="1" dirty="0">
                        <a:effectLst/>
                      </a:endParaRPr>
                    </a:p>
                  </a:txBody>
                  <a:tcPr marL="64306" marR="64306" marT="32153" marB="32153" anchor="ctr">
                    <a:lnL>
                      <a:noFill/>
                    </a:lnL>
                    <a:lnR>
                      <a:noFill/>
                    </a:lnR>
                    <a:lnT>
                      <a:noFill/>
                    </a:lnT>
                    <a:lnB>
                      <a:noFill/>
                    </a:lnB>
                  </a:tcPr>
                </a:tc>
                <a:tc>
                  <a:txBody>
                    <a:bodyPr/>
                    <a:lstStyle/>
                    <a:p>
                      <a:pPr algn="r" fontAlgn="ctr"/>
                      <a:r>
                        <a:rPr lang="en-US" sz="1300" b="1" dirty="0" err="1">
                          <a:effectLst/>
                        </a:rPr>
                        <a:t>numvotes</a:t>
                      </a:r>
                      <a:endParaRPr lang="en-US" sz="1300" b="1" dirty="0">
                        <a:effectLst/>
                      </a:endParaRPr>
                    </a:p>
                  </a:txBody>
                  <a:tcPr marL="64306" marR="64306" marT="32153" marB="32153" anchor="ctr">
                    <a:lnL>
                      <a:noFill/>
                    </a:lnL>
                    <a:lnR>
                      <a:noFill/>
                    </a:lnR>
                    <a:lnT>
                      <a:noFill/>
                    </a:lnT>
                    <a:lnB>
                      <a:noFill/>
                    </a:lnB>
                  </a:tcPr>
                </a:tc>
                <a:tc>
                  <a:txBody>
                    <a:bodyPr/>
                    <a:lstStyle/>
                    <a:p>
                      <a:pPr algn="r" fontAlgn="ctr"/>
                      <a:r>
                        <a:rPr lang="en-US" sz="1300" b="1" dirty="0" err="1">
                          <a:effectLst/>
                        </a:rPr>
                        <a:t>domestic_gross</a:t>
                      </a:r>
                      <a:endParaRPr lang="en-US" sz="1300" b="1" dirty="0">
                        <a:effectLst/>
                      </a:endParaRPr>
                    </a:p>
                  </a:txBody>
                  <a:tcPr marL="64306" marR="64306" marT="32153" marB="32153" anchor="ctr">
                    <a:lnL>
                      <a:noFill/>
                    </a:lnL>
                    <a:lnR>
                      <a:noFill/>
                    </a:lnR>
                    <a:lnT>
                      <a:noFill/>
                    </a:lnT>
                    <a:lnB>
                      <a:noFill/>
                    </a:lnB>
                  </a:tcPr>
                </a:tc>
                <a:tc>
                  <a:txBody>
                    <a:bodyPr/>
                    <a:lstStyle/>
                    <a:p>
                      <a:pPr algn="r" fontAlgn="ctr"/>
                      <a:r>
                        <a:rPr lang="en-US" sz="1300" b="1" dirty="0" err="1">
                          <a:effectLst/>
                        </a:rPr>
                        <a:t>foreign_gross</a:t>
                      </a:r>
                      <a:endParaRPr lang="en-US" sz="1300" b="1" dirty="0">
                        <a:effectLst/>
                      </a:endParaRPr>
                    </a:p>
                  </a:txBody>
                  <a:tcPr marL="64306" marR="64306" marT="32153" marB="32153" anchor="ctr">
                    <a:lnL>
                      <a:noFill/>
                    </a:lnL>
                    <a:lnR>
                      <a:noFill/>
                    </a:lnR>
                    <a:lnT>
                      <a:noFill/>
                    </a:lnT>
                    <a:lnB>
                      <a:noFill/>
                    </a:lnB>
                  </a:tcPr>
                </a:tc>
                <a:tc>
                  <a:txBody>
                    <a:bodyPr/>
                    <a:lstStyle/>
                    <a:p>
                      <a:pPr algn="r" fontAlgn="ctr"/>
                      <a:r>
                        <a:rPr lang="en-US" sz="1300" b="1" dirty="0">
                          <a:effectLst/>
                        </a:rPr>
                        <a:t>year</a:t>
                      </a:r>
                    </a:p>
                  </a:txBody>
                  <a:tcPr marL="64306" marR="64306" marT="32153" marB="32153" anchor="ctr">
                    <a:lnL>
                      <a:noFill/>
                    </a:lnL>
                  </a:tcPr>
                </a:tc>
                <a:extLst>
                  <a:ext uri="{0D108BD9-81ED-4DB2-BD59-A6C34878D82A}">
                    <a16:rowId xmlns:a16="http://schemas.microsoft.com/office/drawing/2014/main" val="2375963585"/>
                  </a:ext>
                </a:extLst>
              </a:tr>
              <a:tr h="450144">
                <a:tc>
                  <a:txBody>
                    <a:bodyPr/>
                    <a:lstStyle/>
                    <a:p>
                      <a:pPr algn="r" fontAlgn="ctr"/>
                      <a:r>
                        <a:rPr lang="en-US" sz="1300" b="1">
                          <a:effectLst/>
                        </a:rPr>
                        <a:t>count</a:t>
                      </a:r>
                    </a:p>
                  </a:txBody>
                  <a:tcPr marL="64306" marR="64306" marT="32153" marB="32153" anchor="ctr">
                    <a:lnL>
                      <a:noFill/>
                    </a:lnL>
                    <a:lnR>
                      <a:noFill/>
                    </a:lnR>
                    <a:lnT>
                      <a:noFill/>
                    </a:lnT>
                    <a:lnB>
                      <a:noFill/>
                    </a:lnB>
                    <a:solidFill>
                      <a:srgbClr val="F5F5F5"/>
                    </a:solidFill>
                  </a:tcPr>
                </a:tc>
                <a:tc>
                  <a:txBody>
                    <a:bodyPr/>
                    <a:lstStyle/>
                    <a:p>
                      <a:pPr algn="r" fontAlgn="ctr"/>
                      <a:r>
                        <a:rPr lang="en-KE" sz="1300">
                          <a:effectLst/>
                        </a:rPr>
                        <a:t>3027.000000</a:t>
                      </a:r>
                    </a:p>
                  </a:txBody>
                  <a:tcPr marL="64306" marR="64306" marT="32153" marB="32153" anchor="ctr">
                    <a:lnL>
                      <a:noFill/>
                    </a:lnL>
                    <a:lnR>
                      <a:noFill/>
                    </a:lnR>
                    <a:lnT>
                      <a:noFill/>
                    </a:lnT>
                    <a:lnB>
                      <a:noFill/>
                    </a:lnB>
                    <a:solidFill>
                      <a:srgbClr val="F5F5F5"/>
                    </a:solidFill>
                  </a:tcPr>
                </a:tc>
                <a:tc>
                  <a:txBody>
                    <a:bodyPr/>
                    <a:lstStyle/>
                    <a:p>
                      <a:pPr algn="r" fontAlgn="ctr"/>
                      <a:r>
                        <a:rPr lang="en-KE" sz="1300">
                          <a:effectLst/>
                        </a:rPr>
                        <a:t>3027.000000</a:t>
                      </a:r>
                    </a:p>
                  </a:txBody>
                  <a:tcPr marL="64306" marR="64306" marT="32153" marB="32153" anchor="ctr">
                    <a:lnL>
                      <a:noFill/>
                    </a:lnL>
                    <a:lnR>
                      <a:noFill/>
                    </a:lnR>
                    <a:lnT>
                      <a:noFill/>
                    </a:lnT>
                    <a:lnB>
                      <a:noFill/>
                    </a:lnB>
                    <a:solidFill>
                      <a:srgbClr val="F5F5F5"/>
                    </a:solidFill>
                  </a:tcPr>
                </a:tc>
                <a:tc>
                  <a:txBody>
                    <a:bodyPr/>
                    <a:lstStyle/>
                    <a:p>
                      <a:pPr algn="r" fontAlgn="ctr"/>
                      <a:r>
                        <a:rPr lang="en-US" sz="1300">
                          <a:effectLst/>
                        </a:rPr>
                        <a:t>3.027000e+03</a:t>
                      </a:r>
                    </a:p>
                  </a:txBody>
                  <a:tcPr marL="64306" marR="64306" marT="32153" marB="32153" anchor="ctr">
                    <a:lnL>
                      <a:noFill/>
                    </a:lnL>
                    <a:lnR>
                      <a:noFill/>
                    </a:lnR>
                    <a:lnT>
                      <a:noFill/>
                    </a:lnT>
                    <a:lnB>
                      <a:noFill/>
                    </a:lnB>
                    <a:solidFill>
                      <a:srgbClr val="F5F5F5"/>
                    </a:solidFill>
                  </a:tcPr>
                </a:tc>
                <a:tc>
                  <a:txBody>
                    <a:bodyPr/>
                    <a:lstStyle/>
                    <a:p>
                      <a:pPr algn="r" fontAlgn="ctr"/>
                      <a:r>
                        <a:rPr lang="en-KE" sz="1300">
                          <a:effectLst/>
                        </a:rPr>
                        <a:t>3027.000000</a:t>
                      </a:r>
                    </a:p>
                  </a:txBody>
                  <a:tcPr marL="64306" marR="64306" marT="32153" marB="32153" anchor="ctr">
                    <a:lnL>
                      <a:noFill/>
                    </a:lnL>
                    <a:lnR>
                      <a:noFill/>
                    </a:lnR>
                    <a:lnT>
                      <a:noFill/>
                    </a:lnT>
                    <a:lnB>
                      <a:noFill/>
                    </a:lnB>
                    <a:solidFill>
                      <a:srgbClr val="F5F5F5"/>
                    </a:solidFill>
                  </a:tcPr>
                </a:tc>
                <a:tc>
                  <a:txBody>
                    <a:bodyPr/>
                    <a:lstStyle/>
                    <a:p>
                      <a:pPr algn="r" fontAlgn="ctr"/>
                      <a:r>
                        <a:rPr lang="en-KE" sz="1300">
                          <a:effectLst/>
                        </a:rPr>
                        <a:t>3027.000000</a:t>
                      </a:r>
                    </a:p>
                  </a:txBody>
                  <a:tcPr marL="64306" marR="64306" marT="32153" marB="32153" anchor="ctr">
                    <a:lnL>
                      <a:noFill/>
                    </a:lnL>
                    <a:lnR>
                      <a:noFill/>
                    </a:lnR>
                    <a:lnT>
                      <a:noFill/>
                    </a:lnT>
                    <a:lnB>
                      <a:noFill/>
                    </a:lnB>
                    <a:solidFill>
                      <a:srgbClr val="F5F5F5"/>
                    </a:solidFill>
                  </a:tcPr>
                </a:tc>
                <a:tc>
                  <a:txBody>
                    <a:bodyPr/>
                    <a:lstStyle/>
                    <a:p>
                      <a:pPr algn="r" fontAlgn="ctr"/>
                      <a:r>
                        <a:rPr lang="en-KE" sz="1300">
                          <a:effectLst/>
                        </a:rPr>
                        <a:t>3027.000000</a:t>
                      </a:r>
                    </a:p>
                  </a:txBody>
                  <a:tcPr marL="64306" marR="64306" marT="32153" marB="32153" anchor="ctr">
                    <a:lnL>
                      <a:noFill/>
                    </a:lnL>
                    <a:lnR>
                      <a:noFill/>
                    </a:lnR>
                    <a:lnB>
                      <a:noFill/>
                    </a:lnB>
                    <a:solidFill>
                      <a:srgbClr val="F5F5F5"/>
                    </a:solidFill>
                  </a:tcPr>
                </a:tc>
                <a:extLst>
                  <a:ext uri="{0D108BD9-81ED-4DB2-BD59-A6C34878D82A}">
                    <a16:rowId xmlns:a16="http://schemas.microsoft.com/office/drawing/2014/main" val="4139908959"/>
                  </a:ext>
                </a:extLst>
              </a:tr>
              <a:tr h="450144">
                <a:tc>
                  <a:txBody>
                    <a:bodyPr/>
                    <a:lstStyle/>
                    <a:p>
                      <a:pPr algn="r" fontAlgn="ctr"/>
                      <a:r>
                        <a:rPr lang="en-US" sz="1300" b="1">
                          <a:effectLst/>
                        </a:rPr>
                        <a:t>mean</a:t>
                      </a:r>
                    </a:p>
                  </a:txBody>
                  <a:tcPr marL="64306" marR="64306" marT="32153" marB="32153" anchor="ctr">
                    <a:lnL>
                      <a:noFill/>
                    </a:lnL>
                    <a:lnR>
                      <a:noFill/>
                    </a:lnR>
                    <a:lnT>
                      <a:noFill/>
                    </a:lnT>
                    <a:lnB>
                      <a:noFill/>
                    </a:lnB>
                  </a:tcPr>
                </a:tc>
                <a:tc>
                  <a:txBody>
                    <a:bodyPr/>
                    <a:lstStyle/>
                    <a:p>
                      <a:pPr algn="r" fontAlgn="ctr"/>
                      <a:r>
                        <a:rPr lang="en-KE" sz="1300">
                          <a:effectLst/>
                        </a:rPr>
                        <a:t>2013.783284</a:t>
                      </a:r>
                    </a:p>
                  </a:txBody>
                  <a:tcPr marL="64306" marR="64306" marT="32153" marB="32153" anchor="ctr">
                    <a:lnL>
                      <a:noFill/>
                    </a:lnL>
                    <a:lnR>
                      <a:noFill/>
                    </a:lnR>
                    <a:lnT>
                      <a:noFill/>
                    </a:lnT>
                    <a:lnB>
                      <a:noFill/>
                    </a:lnB>
                  </a:tcPr>
                </a:tc>
                <a:tc>
                  <a:txBody>
                    <a:bodyPr/>
                    <a:lstStyle/>
                    <a:p>
                      <a:pPr algn="r" fontAlgn="ctr"/>
                      <a:r>
                        <a:rPr lang="en-KE" sz="1300">
                          <a:effectLst/>
                        </a:rPr>
                        <a:t>6.457582</a:t>
                      </a:r>
                    </a:p>
                  </a:txBody>
                  <a:tcPr marL="64306" marR="64306" marT="32153" marB="32153" anchor="ctr">
                    <a:lnL>
                      <a:noFill/>
                    </a:lnL>
                    <a:lnR>
                      <a:noFill/>
                    </a:lnR>
                    <a:lnT>
                      <a:noFill/>
                    </a:lnT>
                    <a:lnB>
                      <a:noFill/>
                    </a:lnB>
                  </a:tcPr>
                </a:tc>
                <a:tc>
                  <a:txBody>
                    <a:bodyPr/>
                    <a:lstStyle/>
                    <a:p>
                      <a:pPr algn="r" fontAlgn="ctr"/>
                      <a:r>
                        <a:rPr lang="en-US" sz="1300">
                          <a:effectLst/>
                        </a:rPr>
                        <a:t>6.170030e+04</a:t>
                      </a:r>
                    </a:p>
                  </a:txBody>
                  <a:tcPr marL="64306" marR="64306" marT="32153" marB="32153" anchor="ctr">
                    <a:lnL>
                      <a:noFill/>
                    </a:lnL>
                    <a:lnR>
                      <a:noFill/>
                    </a:lnR>
                    <a:lnT>
                      <a:noFill/>
                    </a:lnT>
                    <a:lnB>
                      <a:noFill/>
                    </a:lnB>
                  </a:tcPr>
                </a:tc>
                <a:tc>
                  <a:txBody>
                    <a:bodyPr/>
                    <a:lstStyle/>
                    <a:p>
                      <a:pPr algn="r" fontAlgn="ctr"/>
                      <a:r>
                        <a:rPr lang="en-KE" sz="1300">
                          <a:effectLst/>
                        </a:rPr>
                        <a:t>1513.000000</a:t>
                      </a:r>
                    </a:p>
                  </a:txBody>
                  <a:tcPr marL="64306" marR="64306" marT="32153" marB="32153" anchor="ctr">
                    <a:lnL>
                      <a:noFill/>
                    </a:lnL>
                    <a:lnR>
                      <a:noFill/>
                    </a:lnR>
                    <a:lnT>
                      <a:noFill/>
                    </a:lnT>
                    <a:lnB>
                      <a:noFill/>
                    </a:lnB>
                  </a:tcPr>
                </a:tc>
                <a:tc>
                  <a:txBody>
                    <a:bodyPr/>
                    <a:lstStyle/>
                    <a:p>
                      <a:pPr algn="r" fontAlgn="ctr"/>
                      <a:r>
                        <a:rPr lang="en-KE" sz="1300">
                          <a:effectLst/>
                        </a:rPr>
                        <a:t>1513.000000</a:t>
                      </a:r>
                    </a:p>
                  </a:txBody>
                  <a:tcPr marL="64306" marR="64306" marT="32153" marB="32153" anchor="ctr">
                    <a:lnL>
                      <a:noFill/>
                    </a:lnL>
                    <a:lnR>
                      <a:noFill/>
                    </a:lnR>
                    <a:lnT>
                      <a:noFill/>
                    </a:lnT>
                    <a:lnB>
                      <a:noFill/>
                    </a:lnB>
                  </a:tcPr>
                </a:tc>
                <a:tc>
                  <a:txBody>
                    <a:bodyPr/>
                    <a:lstStyle/>
                    <a:p>
                      <a:pPr algn="r" fontAlgn="ctr"/>
                      <a:r>
                        <a:rPr lang="en-KE" sz="1300">
                          <a:effectLst/>
                        </a:rPr>
                        <a:t>2014.077635</a:t>
                      </a:r>
                    </a:p>
                  </a:txBody>
                  <a:tcPr marL="64306" marR="64306" marT="32153" marB="32153" anchor="ctr">
                    <a:lnL>
                      <a:noFill/>
                    </a:lnL>
                    <a:lnR>
                      <a:noFill/>
                    </a:lnR>
                    <a:lnT>
                      <a:noFill/>
                    </a:lnT>
                    <a:lnB>
                      <a:noFill/>
                    </a:lnB>
                  </a:tcPr>
                </a:tc>
                <a:extLst>
                  <a:ext uri="{0D108BD9-81ED-4DB2-BD59-A6C34878D82A}">
                    <a16:rowId xmlns:a16="http://schemas.microsoft.com/office/drawing/2014/main" val="3498320742"/>
                  </a:ext>
                </a:extLst>
              </a:tr>
              <a:tr h="450144">
                <a:tc>
                  <a:txBody>
                    <a:bodyPr/>
                    <a:lstStyle/>
                    <a:p>
                      <a:pPr algn="r" fontAlgn="ctr"/>
                      <a:r>
                        <a:rPr lang="en-US" sz="1300" b="1">
                          <a:effectLst/>
                        </a:rPr>
                        <a:t>std</a:t>
                      </a:r>
                    </a:p>
                  </a:txBody>
                  <a:tcPr marL="64306" marR="64306" marT="32153" marB="32153" anchor="ctr">
                    <a:lnL>
                      <a:noFill/>
                    </a:lnL>
                    <a:lnR>
                      <a:noFill/>
                    </a:lnR>
                    <a:lnT>
                      <a:noFill/>
                    </a:lnT>
                    <a:lnB>
                      <a:noFill/>
                    </a:lnB>
                    <a:solidFill>
                      <a:srgbClr val="F5F5F5"/>
                    </a:solidFill>
                  </a:tcPr>
                </a:tc>
                <a:tc>
                  <a:txBody>
                    <a:bodyPr/>
                    <a:lstStyle/>
                    <a:p>
                      <a:pPr algn="r" fontAlgn="ctr"/>
                      <a:r>
                        <a:rPr lang="en-KE" sz="1300">
                          <a:effectLst/>
                        </a:rPr>
                        <a:t>2.466955</a:t>
                      </a:r>
                    </a:p>
                  </a:txBody>
                  <a:tcPr marL="64306" marR="64306" marT="32153" marB="32153" anchor="ctr">
                    <a:lnL>
                      <a:noFill/>
                    </a:lnL>
                    <a:lnR>
                      <a:noFill/>
                    </a:lnR>
                    <a:lnT>
                      <a:noFill/>
                    </a:lnT>
                    <a:lnB>
                      <a:noFill/>
                    </a:lnB>
                    <a:solidFill>
                      <a:srgbClr val="F5F5F5"/>
                    </a:solidFill>
                  </a:tcPr>
                </a:tc>
                <a:tc>
                  <a:txBody>
                    <a:bodyPr/>
                    <a:lstStyle/>
                    <a:p>
                      <a:pPr algn="r" fontAlgn="ctr"/>
                      <a:r>
                        <a:rPr lang="en-KE" sz="1300">
                          <a:effectLst/>
                        </a:rPr>
                        <a:t>1.012277</a:t>
                      </a:r>
                    </a:p>
                  </a:txBody>
                  <a:tcPr marL="64306" marR="64306" marT="32153" marB="32153" anchor="ctr">
                    <a:lnL>
                      <a:noFill/>
                    </a:lnL>
                    <a:lnR>
                      <a:noFill/>
                    </a:lnR>
                    <a:lnT>
                      <a:noFill/>
                    </a:lnT>
                    <a:lnB>
                      <a:noFill/>
                    </a:lnB>
                    <a:solidFill>
                      <a:srgbClr val="F5F5F5"/>
                    </a:solidFill>
                  </a:tcPr>
                </a:tc>
                <a:tc>
                  <a:txBody>
                    <a:bodyPr/>
                    <a:lstStyle/>
                    <a:p>
                      <a:pPr algn="r" fontAlgn="ctr"/>
                      <a:r>
                        <a:rPr lang="en-US" sz="1300">
                          <a:effectLst/>
                        </a:rPr>
                        <a:t>1.255132e+05</a:t>
                      </a:r>
                    </a:p>
                  </a:txBody>
                  <a:tcPr marL="64306" marR="64306" marT="32153" marB="32153" anchor="ctr">
                    <a:lnL>
                      <a:noFill/>
                    </a:lnL>
                    <a:lnR>
                      <a:noFill/>
                    </a:lnR>
                    <a:lnT>
                      <a:noFill/>
                    </a:lnT>
                    <a:lnB>
                      <a:noFill/>
                    </a:lnB>
                    <a:solidFill>
                      <a:srgbClr val="F5F5F5"/>
                    </a:solidFill>
                  </a:tcPr>
                </a:tc>
                <a:tc>
                  <a:txBody>
                    <a:bodyPr/>
                    <a:lstStyle/>
                    <a:p>
                      <a:pPr algn="r" fontAlgn="ctr"/>
                      <a:r>
                        <a:rPr lang="en-KE" sz="1300">
                          <a:effectLst/>
                        </a:rPr>
                        <a:t>873.963958</a:t>
                      </a:r>
                    </a:p>
                  </a:txBody>
                  <a:tcPr marL="64306" marR="64306" marT="32153" marB="32153" anchor="ctr">
                    <a:lnL>
                      <a:noFill/>
                    </a:lnL>
                    <a:lnR>
                      <a:noFill/>
                    </a:lnR>
                    <a:lnT>
                      <a:noFill/>
                    </a:lnT>
                    <a:lnB>
                      <a:noFill/>
                    </a:lnB>
                    <a:solidFill>
                      <a:srgbClr val="F5F5F5"/>
                    </a:solidFill>
                  </a:tcPr>
                </a:tc>
                <a:tc>
                  <a:txBody>
                    <a:bodyPr/>
                    <a:lstStyle/>
                    <a:p>
                      <a:pPr algn="r" fontAlgn="ctr"/>
                      <a:r>
                        <a:rPr lang="en-KE" sz="1300">
                          <a:effectLst/>
                        </a:rPr>
                        <a:t>873.963958</a:t>
                      </a:r>
                    </a:p>
                  </a:txBody>
                  <a:tcPr marL="64306" marR="64306" marT="32153" marB="32153" anchor="ctr">
                    <a:lnL>
                      <a:noFill/>
                    </a:lnL>
                    <a:lnR>
                      <a:noFill/>
                    </a:lnR>
                    <a:lnT>
                      <a:noFill/>
                    </a:lnT>
                    <a:lnB>
                      <a:noFill/>
                    </a:lnB>
                    <a:solidFill>
                      <a:srgbClr val="F5F5F5"/>
                    </a:solidFill>
                  </a:tcPr>
                </a:tc>
                <a:tc>
                  <a:txBody>
                    <a:bodyPr/>
                    <a:lstStyle/>
                    <a:p>
                      <a:pPr algn="r" fontAlgn="ctr"/>
                      <a:r>
                        <a:rPr lang="en-KE" sz="1300">
                          <a:effectLst/>
                        </a:rPr>
                        <a:t>2.442245</a:t>
                      </a:r>
                    </a:p>
                  </a:txBody>
                  <a:tcPr marL="64306" marR="64306" marT="32153" marB="32153" anchor="ctr">
                    <a:lnL>
                      <a:noFill/>
                    </a:lnL>
                    <a:lnR>
                      <a:noFill/>
                    </a:lnR>
                    <a:lnT>
                      <a:noFill/>
                    </a:lnT>
                    <a:lnB>
                      <a:noFill/>
                    </a:lnB>
                    <a:solidFill>
                      <a:srgbClr val="F5F5F5"/>
                    </a:solidFill>
                  </a:tcPr>
                </a:tc>
                <a:extLst>
                  <a:ext uri="{0D108BD9-81ED-4DB2-BD59-A6C34878D82A}">
                    <a16:rowId xmlns:a16="http://schemas.microsoft.com/office/drawing/2014/main" val="2511094906"/>
                  </a:ext>
                </a:extLst>
              </a:tr>
              <a:tr h="450144">
                <a:tc>
                  <a:txBody>
                    <a:bodyPr/>
                    <a:lstStyle/>
                    <a:p>
                      <a:pPr algn="r" fontAlgn="ctr"/>
                      <a:r>
                        <a:rPr lang="en-US" sz="1300" b="1">
                          <a:effectLst/>
                        </a:rPr>
                        <a:t>min</a:t>
                      </a:r>
                    </a:p>
                  </a:txBody>
                  <a:tcPr marL="64306" marR="64306" marT="32153" marB="32153" anchor="ctr">
                    <a:lnL>
                      <a:noFill/>
                    </a:lnL>
                    <a:lnR>
                      <a:noFill/>
                    </a:lnR>
                    <a:lnT>
                      <a:noFill/>
                    </a:lnT>
                    <a:lnB>
                      <a:noFill/>
                    </a:lnB>
                  </a:tcPr>
                </a:tc>
                <a:tc>
                  <a:txBody>
                    <a:bodyPr/>
                    <a:lstStyle/>
                    <a:p>
                      <a:pPr algn="r" fontAlgn="ctr"/>
                      <a:r>
                        <a:rPr lang="en-KE" sz="1300">
                          <a:effectLst/>
                        </a:rPr>
                        <a:t>2010.000000</a:t>
                      </a:r>
                    </a:p>
                  </a:txBody>
                  <a:tcPr marL="64306" marR="64306" marT="32153" marB="32153" anchor="ctr">
                    <a:lnL>
                      <a:noFill/>
                    </a:lnL>
                    <a:lnR>
                      <a:noFill/>
                    </a:lnR>
                    <a:lnT>
                      <a:noFill/>
                    </a:lnT>
                    <a:lnB>
                      <a:noFill/>
                    </a:lnB>
                  </a:tcPr>
                </a:tc>
                <a:tc>
                  <a:txBody>
                    <a:bodyPr/>
                    <a:lstStyle/>
                    <a:p>
                      <a:pPr algn="r" fontAlgn="ctr"/>
                      <a:r>
                        <a:rPr lang="en-KE" sz="1300">
                          <a:effectLst/>
                        </a:rPr>
                        <a:t>1.600000</a:t>
                      </a:r>
                    </a:p>
                  </a:txBody>
                  <a:tcPr marL="64306" marR="64306" marT="32153" marB="32153" anchor="ctr">
                    <a:lnL>
                      <a:noFill/>
                    </a:lnL>
                    <a:lnR>
                      <a:noFill/>
                    </a:lnR>
                    <a:lnT>
                      <a:noFill/>
                    </a:lnT>
                    <a:lnB>
                      <a:noFill/>
                    </a:lnB>
                  </a:tcPr>
                </a:tc>
                <a:tc>
                  <a:txBody>
                    <a:bodyPr/>
                    <a:lstStyle/>
                    <a:p>
                      <a:pPr algn="r" fontAlgn="ctr"/>
                      <a:r>
                        <a:rPr lang="en-US" sz="1300">
                          <a:effectLst/>
                        </a:rPr>
                        <a:t>5.000000e+00</a:t>
                      </a:r>
                    </a:p>
                  </a:txBody>
                  <a:tcPr marL="64306" marR="64306" marT="32153" marB="32153" anchor="ctr">
                    <a:lnL>
                      <a:noFill/>
                    </a:lnL>
                    <a:lnR>
                      <a:noFill/>
                    </a:lnR>
                    <a:lnT>
                      <a:noFill/>
                    </a:lnT>
                    <a:lnB>
                      <a:noFill/>
                    </a:lnB>
                  </a:tcPr>
                </a:tc>
                <a:tc>
                  <a:txBody>
                    <a:bodyPr/>
                    <a:lstStyle/>
                    <a:p>
                      <a:pPr algn="r" fontAlgn="ctr"/>
                      <a:r>
                        <a:rPr lang="en-KE" sz="1300">
                          <a:effectLst/>
                        </a:rPr>
                        <a:t>0.000000</a:t>
                      </a:r>
                    </a:p>
                  </a:txBody>
                  <a:tcPr marL="64306" marR="64306" marT="32153" marB="32153" anchor="ctr">
                    <a:lnL>
                      <a:noFill/>
                    </a:lnL>
                    <a:lnR>
                      <a:noFill/>
                    </a:lnR>
                    <a:lnT>
                      <a:noFill/>
                    </a:lnT>
                    <a:lnB>
                      <a:noFill/>
                    </a:lnB>
                  </a:tcPr>
                </a:tc>
                <a:tc>
                  <a:txBody>
                    <a:bodyPr/>
                    <a:lstStyle/>
                    <a:p>
                      <a:pPr algn="r" fontAlgn="ctr"/>
                      <a:r>
                        <a:rPr lang="en-KE" sz="1300">
                          <a:effectLst/>
                        </a:rPr>
                        <a:t>0.000000</a:t>
                      </a:r>
                    </a:p>
                  </a:txBody>
                  <a:tcPr marL="64306" marR="64306" marT="32153" marB="32153" anchor="ctr">
                    <a:lnL>
                      <a:noFill/>
                    </a:lnL>
                    <a:lnR>
                      <a:noFill/>
                    </a:lnR>
                    <a:lnT>
                      <a:noFill/>
                    </a:lnT>
                    <a:lnB>
                      <a:noFill/>
                    </a:lnB>
                  </a:tcPr>
                </a:tc>
                <a:tc>
                  <a:txBody>
                    <a:bodyPr/>
                    <a:lstStyle/>
                    <a:p>
                      <a:pPr algn="r" fontAlgn="ctr"/>
                      <a:r>
                        <a:rPr lang="en-KE" sz="1300">
                          <a:effectLst/>
                        </a:rPr>
                        <a:t>2010.000000</a:t>
                      </a:r>
                    </a:p>
                  </a:txBody>
                  <a:tcPr marL="64306" marR="64306" marT="32153" marB="32153" anchor="ctr">
                    <a:lnL>
                      <a:noFill/>
                    </a:lnL>
                    <a:lnR>
                      <a:noFill/>
                    </a:lnR>
                    <a:lnT>
                      <a:noFill/>
                    </a:lnT>
                    <a:lnB>
                      <a:noFill/>
                    </a:lnB>
                  </a:tcPr>
                </a:tc>
                <a:extLst>
                  <a:ext uri="{0D108BD9-81ED-4DB2-BD59-A6C34878D82A}">
                    <a16:rowId xmlns:a16="http://schemas.microsoft.com/office/drawing/2014/main" val="1692975859"/>
                  </a:ext>
                </a:extLst>
              </a:tr>
              <a:tr h="450144">
                <a:tc>
                  <a:txBody>
                    <a:bodyPr/>
                    <a:lstStyle/>
                    <a:p>
                      <a:pPr algn="r" fontAlgn="ctr"/>
                      <a:r>
                        <a:rPr lang="en-KE" sz="1300" b="1">
                          <a:effectLst/>
                        </a:rPr>
                        <a:t>25%</a:t>
                      </a:r>
                    </a:p>
                  </a:txBody>
                  <a:tcPr marL="64306" marR="64306" marT="32153" marB="32153" anchor="ctr">
                    <a:lnL>
                      <a:noFill/>
                    </a:lnL>
                    <a:lnR>
                      <a:noFill/>
                    </a:lnR>
                    <a:lnT>
                      <a:noFill/>
                    </a:lnT>
                    <a:lnB>
                      <a:noFill/>
                    </a:lnB>
                    <a:solidFill>
                      <a:srgbClr val="F5F5F5"/>
                    </a:solidFill>
                  </a:tcPr>
                </a:tc>
                <a:tc>
                  <a:txBody>
                    <a:bodyPr/>
                    <a:lstStyle/>
                    <a:p>
                      <a:pPr algn="r" fontAlgn="ctr"/>
                      <a:r>
                        <a:rPr lang="en-KE" sz="1300">
                          <a:effectLst/>
                        </a:rPr>
                        <a:t>2012.000000</a:t>
                      </a:r>
                    </a:p>
                  </a:txBody>
                  <a:tcPr marL="64306" marR="64306" marT="32153" marB="32153" anchor="ctr">
                    <a:lnL>
                      <a:noFill/>
                    </a:lnL>
                    <a:lnR>
                      <a:noFill/>
                    </a:lnR>
                    <a:lnT>
                      <a:noFill/>
                    </a:lnT>
                    <a:lnB>
                      <a:noFill/>
                    </a:lnB>
                    <a:solidFill>
                      <a:srgbClr val="F5F5F5"/>
                    </a:solidFill>
                  </a:tcPr>
                </a:tc>
                <a:tc>
                  <a:txBody>
                    <a:bodyPr/>
                    <a:lstStyle/>
                    <a:p>
                      <a:pPr algn="r" fontAlgn="ctr"/>
                      <a:r>
                        <a:rPr lang="en-KE" sz="1300">
                          <a:effectLst/>
                        </a:rPr>
                        <a:t>5.900000</a:t>
                      </a:r>
                    </a:p>
                  </a:txBody>
                  <a:tcPr marL="64306" marR="64306" marT="32153" marB="32153" anchor="ctr">
                    <a:lnL>
                      <a:noFill/>
                    </a:lnL>
                    <a:lnR>
                      <a:noFill/>
                    </a:lnR>
                    <a:lnT>
                      <a:noFill/>
                    </a:lnT>
                    <a:lnB>
                      <a:noFill/>
                    </a:lnB>
                    <a:solidFill>
                      <a:srgbClr val="F5F5F5"/>
                    </a:solidFill>
                  </a:tcPr>
                </a:tc>
                <a:tc>
                  <a:txBody>
                    <a:bodyPr/>
                    <a:lstStyle/>
                    <a:p>
                      <a:pPr algn="r" fontAlgn="ctr"/>
                      <a:r>
                        <a:rPr lang="en-US" sz="1300">
                          <a:effectLst/>
                        </a:rPr>
                        <a:t>2.117000e+03</a:t>
                      </a:r>
                    </a:p>
                  </a:txBody>
                  <a:tcPr marL="64306" marR="64306" marT="32153" marB="32153" anchor="ctr">
                    <a:lnL>
                      <a:noFill/>
                    </a:lnL>
                    <a:lnR>
                      <a:noFill/>
                    </a:lnR>
                    <a:lnT>
                      <a:noFill/>
                    </a:lnT>
                    <a:lnB>
                      <a:noFill/>
                    </a:lnB>
                    <a:solidFill>
                      <a:srgbClr val="F5F5F5"/>
                    </a:solidFill>
                  </a:tcPr>
                </a:tc>
                <a:tc>
                  <a:txBody>
                    <a:bodyPr/>
                    <a:lstStyle/>
                    <a:p>
                      <a:pPr algn="r" fontAlgn="ctr"/>
                      <a:r>
                        <a:rPr lang="en-KE" sz="1300">
                          <a:effectLst/>
                        </a:rPr>
                        <a:t>756.500000</a:t>
                      </a:r>
                    </a:p>
                  </a:txBody>
                  <a:tcPr marL="64306" marR="64306" marT="32153" marB="32153" anchor="ctr">
                    <a:lnL>
                      <a:noFill/>
                    </a:lnL>
                    <a:lnR>
                      <a:noFill/>
                    </a:lnR>
                    <a:lnT>
                      <a:noFill/>
                    </a:lnT>
                    <a:lnB>
                      <a:noFill/>
                    </a:lnB>
                    <a:solidFill>
                      <a:srgbClr val="F5F5F5"/>
                    </a:solidFill>
                  </a:tcPr>
                </a:tc>
                <a:tc>
                  <a:txBody>
                    <a:bodyPr/>
                    <a:lstStyle/>
                    <a:p>
                      <a:pPr algn="r" fontAlgn="ctr"/>
                      <a:r>
                        <a:rPr lang="en-KE" sz="1300">
                          <a:effectLst/>
                        </a:rPr>
                        <a:t>756.500000</a:t>
                      </a:r>
                    </a:p>
                  </a:txBody>
                  <a:tcPr marL="64306" marR="64306" marT="32153" marB="32153" anchor="ctr">
                    <a:lnL>
                      <a:noFill/>
                    </a:lnL>
                    <a:lnR>
                      <a:noFill/>
                    </a:lnR>
                    <a:lnT>
                      <a:noFill/>
                    </a:lnT>
                    <a:lnB>
                      <a:noFill/>
                    </a:lnB>
                    <a:solidFill>
                      <a:srgbClr val="F5F5F5"/>
                    </a:solidFill>
                  </a:tcPr>
                </a:tc>
                <a:tc>
                  <a:txBody>
                    <a:bodyPr/>
                    <a:lstStyle/>
                    <a:p>
                      <a:pPr algn="r" fontAlgn="ctr"/>
                      <a:r>
                        <a:rPr lang="en-KE" sz="1300">
                          <a:effectLst/>
                        </a:rPr>
                        <a:t>2012.000000</a:t>
                      </a:r>
                    </a:p>
                  </a:txBody>
                  <a:tcPr marL="64306" marR="64306" marT="32153" marB="32153" anchor="ctr">
                    <a:lnL>
                      <a:noFill/>
                    </a:lnL>
                    <a:lnR>
                      <a:noFill/>
                    </a:lnR>
                    <a:lnT>
                      <a:noFill/>
                    </a:lnT>
                    <a:lnB>
                      <a:noFill/>
                    </a:lnB>
                    <a:solidFill>
                      <a:srgbClr val="F5F5F5"/>
                    </a:solidFill>
                  </a:tcPr>
                </a:tc>
                <a:extLst>
                  <a:ext uri="{0D108BD9-81ED-4DB2-BD59-A6C34878D82A}">
                    <a16:rowId xmlns:a16="http://schemas.microsoft.com/office/drawing/2014/main" val="2946118680"/>
                  </a:ext>
                </a:extLst>
              </a:tr>
              <a:tr h="450144">
                <a:tc>
                  <a:txBody>
                    <a:bodyPr/>
                    <a:lstStyle/>
                    <a:p>
                      <a:pPr algn="r" fontAlgn="ctr"/>
                      <a:r>
                        <a:rPr lang="en-KE" sz="1300" b="1">
                          <a:effectLst/>
                        </a:rPr>
                        <a:t>50%</a:t>
                      </a:r>
                    </a:p>
                  </a:txBody>
                  <a:tcPr marL="64306" marR="64306" marT="32153" marB="32153" anchor="ctr">
                    <a:lnL>
                      <a:noFill/>
                    </a:lnL>
                    <a:lnR>
                      <a:noFill/>
                    </a:lnR>
                    <a:lnT>
                      <a:noFill/>
                    </a:lnT>
                    <a:lnB>
                      <a:noFill/>
                    </a:lnB>
                  </a:tcPr>
                </a:tc>
                <a:tc>
                  <a:txBody>
                    <a:bodyPr/>
                    <a:lstStyle/>
                    <a:p>
                      <a:pPr algn="r" fontAlgn="ctr"/>
                      <a:r>
                        <a:rPr lang="en-KE" sz="1300">
                          <a:effectLst/>
                        </a:rPr>
                        <a:t>2014.000000</a:t>
                      </a:r>
                    </a:p>
                  </a:txBody>
                  <a:tcPr marL="64306" marR="64306" marT="32153" marB="32153" anchor="ctr">
                    <a:lnL>
                      <a:noFill/>
                    </a:lnL>
                    <a:lnR>
                      <a:noFill/>
                    </a:lnR>
                    <a:lnT>
                      <a:noFill/>
                    </a:lnT>
                    <a:lnB>
                      <a:noFill/>
                    </a:lnB>
                  </a:tcPr>
                </a:tc>
                <a:tc>
                  <a:txBody>
                    <a:bodyPr/>
                    <a:lstStyle/>
                    <a:p>
                      <a:pPr algn="r" fontAlgn="ctr"/>
                      <a:r>
                        <a:rPr lang="en-KE" sz="1300">
                          <a:effectLst/>
                        </a:rPr>
                        <a:t>6.600000</a:t>
                      </a:r>
                    </a:p>
                  </a:txBody>
                  <a:tcPr marL="64306" marR="64306" marT="32153" marB="32153" anchor="ctr">
                    <a:lnL>
                      <a:noFill/>
                    </a:lnL>
                    <a:lnR>
                      <a:noFill/>
                    </a:lnR>
                    <a:lnT>
                      <a:noFill/>
                    </a:lnT>
                    <a:lnB>
                      <a:noFill/>
                    </a:lnB>
                  </a:tcPr>
                </a:tc>
                <a:tc>
                  <a:txBody>
                    <a:bodyPr/>
                    <a:lstStyle/>
                    <a:p>
                      <a:pPr algn="r" fontAlgn="ctr"/>
                      <a:r>
                        <a:rPr lang="en-US" sz="1300">
                          <a:effectLst/>
                        </a:rPr>
                        <a:t>1.310900e+04</a:t>
                      </a:r>
                    </a:p>
                  </a:txBody>
                  <a:tcPr marL="64306" marR="64306" marT="32153" marB="32153" anchor="ctr">
                    <a:lnL>
                      <a:noFill/>
                    </a:lnL>
                    <a:lnR>
                      <a:noFill/>
                    </a:lnR>
                    <a:lnT>
                      <a:noFill/>
                    </a:lnT>
                    <a:lnB>
                      <a:noFill/>
                    </a:lnB>
                  </a:tcPr>
                </a:tc>
                <a:tc>
                  <a:txBody>
                    <a:bodyPr/>
                    <a:lstStyle/>
                    <a:p>
                      <a:pPr algn="r" fontAlgn="ctr"/>
                      <a:r>
                        <a:rPr lang="en-KE" sz="1300">
                          <a:effectLst/>
                        </a:rPr>
                        <a:t>1513.000000</a:t>
                      </a:r>
                    </a:p>
                  </a:txBody>
                  <a:tcPr marL="64306" marR="64306" marT="32153" marB="32153" anchor="ctr">
                    <a:lnL>
                      <a:noFill/>
                    </a:lnL>
                    <a:lnR>
                      <a:noFill/>
                    </a:lnR>
                    <a:lnT>
                      <a:noFill/>
                    </a:lnT>
                    <a:lnB>
                      <a:noFill/>
                    </a:lnB>
                  </a:tcPr>
                </a:tc>
                <a:tc>
                  <a:txBody>
                    <a:bodyPr/>
                    <a:lstStyle/>
                    <a:p>
                      <a:pPr algn="r" fontAlgn="ctr"/>
                      <a:r>
                        <a:rPr lang="en-KE" sz="1300">
                          <a:effectLst/>
                        </a:rPr>
                        <a:t>1513.000000</a:t>
                      </a:r>
                    </a:p>
                  </a:txBody>
                  <a:tcPr marL="64306" marR="64306" marT="32153" marB="32153" anchor="ctr">
                    <a:lnL>
                      <a:noFill/>
                    </a:lnL>
                    <a:lnR>
                      <a:noFill/>
                    </a:lnR>
                    <a:lnT>
                      <a:noFill/>
                    </a:lnT>
                    <a:lnB>
                      <a:noFill/>
                    </a:lnB>
                  </a:tcPr>
                </a:tc>
                <a:tc>
                  <a:txBody>
                    <a:bodyPr/>
                    <a:lstStyle/>
                    <a:p>
                      <a:pPr algn="r" fontAlgn="ctr"/>
                      <a:r>
                        <a:rPr lang="en-KE" sz="1300">
                          <a:effectLst/>
                        </a:rPr>
                        <a:t>2014.000000</a:t>
                      </a:r>
                    </a:p>
                  </a:txBody>
                  <a:tcPr marL="64306" marR="64306" marT="32153" marB="32153" anchor="ctr">
                    <a:lnL>
                      <a:noFill/>
                    </a:lnL>
                    <a:lnR>
                      <a:noFill/>
                    </a:lnR>
                    <a:lnT>
                      <a:noFill/>
                    </a:lnT>
                    <a:lnB>
                      <a:noFill/>
                    </a:lnB>
                  </a:tcPr>
                </a:tc>
                <a:extLst>
                  <a:ext uri="{0D108BD9-81ED-4DB2-BD59-A6C34878D82A}">
                    <a16:rowId xmlns:a16="http://schemas.microsoft.com/office/drawing/2014/main" val="3268263912"/>
                  </a:ext>
                </a:extLst>
              </a:tr>
              <a:tr h="450144">
                <a:tc>
                  <a:txBody>
                    <a:bodyPr/>
                    <a:lstStyle/>
                    <a:p>
                      <a:pPr algn="r" fontAlgn="ctr"/>
                      <a:r>
                        <a:rPr lang="en-KE" sz="1300" b="1">
                          <a:effectLst/>
                        </a:rPr>
                        <a:t>75%</a:t>
                      </a:r>
                    </a:p>
                  </a:txBody>
                  <a:tcPr marL="64306" marR="64306" marT="32153" marB="32153" anchor="ctr">
                    <a:lnL>
                      <a:noFill/>
                    </a:lnL>
                    <a:lnR>
                      <a:noFill/>
                    </a:lnR>
                    <a:lnT>
                      <a:noFill/>
                    </a:lnT>
                    <a:lnB>
                      <a:noFill/>
                    </a:lnB>
                    <a:solidFill>
                      <a:srgbClr val="F5F5F5"/>
                    </a:solidFill>
                  </a:tcPr>
                </a:tc>
                <a:tc>
                  <a:txBody>
                    <a:bodyPr/>
                    <a:lstStyle/>
                    <a:p>
                      <a:pPr algn="r" fontAlgn="ctr"/>
                      <a:r>
                        <a:rPr lang="en-KE" sz="1300">
                          <a:effectLst/>
                        </a:rPr>
                        <a:t>2016.000000</a:t>
                      </a:r>
                    </a:p>
                  </a:txBody>
                  <a:tcPr marL="64306" marR="64306" marT="32153" marB="32153" anchor="ctr">
                    <a:lnL>
                      <a:noFill/>
                    </a:lnL>
                    <a:lnR>
                      <a:noFill/>
                    </a:lnR>
                    <a:lnT>
                      <a:noFill/>
                    </a:lnT>
                    <a:lnB>
                      <a:noFill/>
                    </a:lnB>
                    <a:solidFill>
                      <a:srgbClr val="F5F5F5"/>
                    </a:solidFill>
                  </a:tcPr>
                </a:tc>
                <a:tc>
                  <a:txBody>
                    <a:bodyPr/>
                    <a:lstStyle/>
                    <a:p>
                      <a:pPr algn="r" fontAlgn="ctr"/>
                      <a:r>
                        <a:rPr lang="en-KE" sz="1300">
                          <a:effectLst/>
                        </a:rPr>
                        <a:t>7.100000</a:t>
                      </a:r>
                    </a:p>
                  </a:txBody>
                  <a:tcPr marL="64306" marR="64306" marT="32153" marB="32153" anchor="ctr">
                    <a:lnL>
                      <a:noFill/>
                    </a:lnL>
                    <a:lnR>
                      <a:noFill/>
                    </a:lnR>
                    <a:lnT>
                      <a:noFill/>
                    </a:lnT>
                    <a:lnB>
                      <a:noFill/>
                    </a:lnB>
                    <a:solidFill>
                      <a:srgbClr val="F5F5F5"/>
                    </a:solidFill>
                  </a:tcPr>
                </a:tc>
                <a:tc>
                  <a:txBody>
                    <a:bodyPr/>
                    <a:lstStyle/>
                    <a:p>
                      <a:pPr algn="r" fontAlgn="ctr"/>
                      <a:r>
                        <a:rPr lang="en-US" sz="1300">
                          <a:effectLst/>
                        </a:rPr>
                        <a:t>6.276550e+04</a:t>
                      </a:r>
                    </a:p>
                  </a:txBody>
                  <a:tcPr marL="64306" marR="64306" marT="32153" marB="32153" anchor="ctr">
                    <a:lnL>
                      <a:noFill/>
                    </a:lnL>
                    <a:lnR>
                      <a:noFill/>
                    </a:lnR>
                    <a:lnT>
                      <a:noFill/>
                    </a:lnT>
                    <a:lnB>
                      <a:noFill/>
                    </a:lnB>
                    <a:solidFill>
                      <a:srgbClr val="F5F5F5"/>
                    </a:solidFill>
                  </a:tcPr>
                </a:tc>
                <a:tc>
                  <a:txBody>
                    <a:bodyPr/>
                    <a:lstStyle/>
                    <a:p>
                      <a:pPr algn="r" fontAlgn="ctr"/>
                      <a:r>
                        <a:rPr lang="en-KE" sz="1300">
                          <a:effectLst/>
                        </a:rPr>
                        <a:t>2269.500000</a:t>
                      </a:r>
                    </a:p>
                  </a:txBody>
                  <a:tcPr marL="64306" marR="64306" marT="32153" marB="32153" anchor="ctr">
                    <a:lnL>
                      <a:noFill/>
                    </a:lnL>
                    <a:lnR>
                      <a:noFill/>
                    </a:lnR>
                    <a:lnT>
                      <a:noFill/>
                    </a:lnT>
                    <a:lnB>
                      <a:noFill/>
                    </a:lnB>
                    <a:solidFill>
                      <a:srgbClr val="F5F5F5"/>
                    </a:solidFill>
                  </a:tcPr>
                </a:tc>
                <a:tc>
                  <a:txBody>
                    <a:bodyPr/>
                    <a:lstStyle/>
                    <a:p>
                      <a:pPr algn="r" fontAlgn="ctr"/>
                      <a:r>
                        <a:rPr lang="en-KE" sz="1300">
                          <a:effectLst/>
                        </a:rPr>
                        <a:t>2269.500000</a:t>
                      </a:r>
                    </a:p>
                  </a:txBody>
                  <a:tcPr marL="64306" marR="64306" marT="32153" marB="32153" anchor="ctr">
                    <a:lnL>
                      <a:noFill/>
                    </a:lnL>
                    <a:lnR>
                      <a:noFill/>
                    </a:lnR>
                    <a:lnT>
                      <a:noFill/>
                    </a:lnT>
                    <a:lnB>
                      <a:noFill/>
                    </a:lnB>
                    <a:solidFill>
                      <a:srgbClr val="F5F5F5"/>
                    </a:solidFill>
                  </a:tcPr>
                </a:tc>
                <a:tc>
                  <a:txBody>
                    <a:bodyPr/>
                    <a:lstStyle/>
                    <a:p>
                      <a:pPr algn="r" fontAlgn="ctr"/>
                      <a:r>
                        <a:rPr lang="en-KE" sz="1300">
                          <a:effectLst/>
                        </a:rPr>
                        <a:t>2016.000000</a:t>
                      </a:r>
                    </a:p>
                  </a:txBody>
                  <a:tcPr marL="64306" marR="64306" marT="32153" marB="32153" anchor="ctr">
                    <a:lnL>
                      <a:noFill/>
                    </a:lnL>
                    <a:lnR>
                      <a:noFill/>
                    </a:lnR>
                    <a:lnT>
                      <a:noFill/>
                    </a:lnT>
                    <a:lnB>
                      <a:noFill/>
                    </a:lnB>
                    <a:solidFill>
                      <a:srgbClr val="F5F5F5"/>
                    </a:solidFill>
                  </a:tcPr>
                </a:tc>
                <a:extLst>
                  <a:ext uri="{0D108BD9-81ED-4DB2-BD59-A6C34878D82A}">
                    <a16:rowId xmlns:a16="http://schemas.microsoft.com/office/drawing/2014/main" val="4132814914"/>
                  </a:ext>
                </a:extLst>
              </a:tr>
              <a:tr h="450144">
                <a:tc>
                  <a:txBody>
                    <a:bodyPr/>
                    <a:lstStyle/>
                    <a:p>
                      <a:pPr algn="r" fontAlgn="ctr"/>
                      <a:r>
                        <a:rPr lang="en-US" sz="1300" b="1">
                          <a:effectLst/>
                        </a:rPr>
                        <a:t>max</a:t>
                      </a:r>
                    </a:p>
                  </a:txBody>
                  <a:tcPr marL="64306" marR="64306" marT="32153" marB="32153" anchor="ctr">
                    <a:lnL>
                      <a:noFill/>
                    </a:lnL>
                    <a:lnR>
                      <a:noFill/>
                    </a:lnR>
                    <a:lnT>
                      <a:noFill/>
                    </a:lnT>
                    <a:lnB>
                      <a:noFill/>
                    </a:lnB>
                  </a:tcPr>
                </a:tc>
                <a:tc>
                  <a:txBody>
                    <a:bodyPr/>
                    <a:lstStyle/>
                    <a:p>
                      <a:pPr algn="r" fontAlgn="ctr"/>
                      <a:r>
                        <a:rPr lang="en-KE" sz="1300">
                          <a:effectLst/>
                        </a:rPr>
                        <a:t>2019.000000</a:t>
                      </a:r>
                    </a:p>
                  </a:txBody>
                  <a:tcPr marL="64306" marR="64306" marT="32153" marB="32153" anchor="ctr">
                    <a:lnL>
                      <a:noFill/>
                    </a:lnL>
                    <a:lnR>
                      <a:noFill/>
                    </a:lnR>
                    <a:lnT>
                      <a:noFill/>
                    </a:lnT>
                    <a:lnB>
                      <a:noFill/>
                    </a:lnB>
                  </a:tcPr>
                </a:tc>
                <a:tc>
                  <a:txBody>
                    <a:bodyPr/>
                    <a:lstStyle/>
                    <a:p>
                      <a:pPr algn="r" fontAlgn="ctr"/>
                      <a:r>
                        <a:rPr lang="en-KE" sz="1300">
                          <a:effectLst/>
                        </a:rPr>
                        <a:t>9.200000</a:t>
                      </a:r>
                    </a:p>
                  </a:txBody>
                  <a:tcPr marL="64306" marR="64306" marT="32153" marB="32153" anchor="ctr">
                    <a:lnL>
                      <a:noFill/>
                    </a:lnL>
                    <a:lnR>
                      <a:noFill/>
                    </a:lnR>
                    <a:lnT>
                      <a:noFill/>
                    </a:lnT>
                    <a:lnB>
                      <a:noFill/>
                    </a:lnB>
                  </a:tcPr>
                </a:tc>
                <a:tc>
                  <a:txBody>
                    <a:bodyPr/>
                    <a:lstStyle/>
                    <a:p>
                      <a:pPr algn="r" fontAlgn="ctr"/>
                      <a:r>
                        <a:rPr lang="en-US" sz="1300">
                          <a:effectLst/>
                        </a:rPr>
                        <a:t>1.841066e+06</a:t>
                      </a:r>
                    </a:p>
                  </a:txBody>
                  <a:tcPr marL="64306" marR="64306" marT="32153" marB="32153" anchor="ctr">
                    <a:lnL>
                      <a:noFill/>
                    </a:lnL>
                    <a:lnR>
                      <a:noFill/>
                    </a:lnR>
                    <a:lnT>
                      <a:noFill/>
                    </a:lnT>
                    <a:lnB>
                      <a:noFill/>
                    </a:lnB>
                  </a:tcPr>
                </a:tc>
                <a:tc>
                  <a:txBody>
                    <a:bodyPr/>
                    <a:lstStyle/>
                    <a:p>
                      <a:pPr algn="r" fontAlgn="ctr"/>
                      <a:r>
                        <a:rPr lang="en-KE" sz="1300">
                          <a:effectLst/>
                        </a:rPr>
                        <a:t>3026.000000</a:t>
                      </a:r>
                    </a:p>
                  </a:txBody>
                  <a:tcPr marL="64306" marR="64306" marT="32153" marB="32153" anchor="ctr">
                    <a:lnL>
                      <a:noFill/>
                    </a:lnL>
                    <a:lnR>
                      <a:noFill/>
                    </a:lnR>
                    <a:lnT>
                      <a:noFill/>
                    </a:lnT>
                    <a:lnB>
                      <a:noFill/>
                    </a:lnB>
                  </a:tcPr>
                </a:tc>
                <a:tc>
                  <a:txBody>
                    <a:bodyPr/>
                    <a:lstStyle/>
                    <a:p>
                      <a:pPr algn="r" fontAlgn="ctr"/>
                      <a:r>
                        <a:rPr lang="en-KE" sz="1300">
                          <a:effectLst/>
                        </a:rPr>
                        <a:t>3026.000000</a:t>
                      </a:r>
                    </a:p>
                  </a:txBody>
                  <a:tcPr marL="64306" marR="64306" marT="32153" marB="32153" anchor="ctr">
                    <a:lnL>
                      <a:noFill/>
                    </a:lnL>
                    <a:lnR>
                      <a:noFill/>
                    </a:lnR>
                    <a:lnT>
                      <a:noFill/>
                    </a:lnT>
                    <a:lnB>
                      <a:noFill/>
                    </a:lnB>
                  </a:tcPr>
                </a:tc>
                <a:tc>
                  <a:txBody>
                    <a:bodyPr/>
                    <a:lstStyle/>
                    <a:p>
                      <a:pPr algn="r" fontAlgn="ctr"/>
                      <a:r>
                        <a:rPr lang="en-KE" sz="1300" dirty="0">
                          <a:effectLst/>
                        </a:rPr>
                        <a:t>2018.000000</a:t>
                      </a:r>
                    </a:p>
                  </a:txBody>
                  <a:tcPr marL="64306" marR="64306" marT="32153" marB="32153" anchor="ctr">
                    <a:lnL>
                      <a:noFill/>
                    </a:lnL>
                    <a:lnR>
                      <a:noFill/>
                    </a:lnR>
                    <a:lnT>
                      <a:noFill/>
                    </a:lnT>
                    <a:lnB>
                      <a:noFill/>
                    </a:lnB>
                  </a:tcPr>
                </a:tc>
                <a:extLst>
                  <a:ext uri="{0D108BD9-81ED-4DB2-BD59-A6C34878D82A}">
                    <a16:rowId xmlns:a16="http://schemas.microsoft.com/office/drawing/2014/main" val="1389129400"/>
                  </a:ext>
                </a:extLst>
              </a:tr>
            </a:tbl>
          </a:graphicData>
        </a:graphic>
      </p:graphicFrame>
    </p:spTree>
    <p:extLst>
      <p:ext uri="{BB962C8B-B14F-4D97-AF65-F5344CB8AC3E}">
        <p14:creationId xmlns:p14="http://schemas.microsoft.com/office/powerpoint/2010/main" val="1480797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F2308-B3F7-B442-B598-77C9734D043B}"/>
              </a:ext>
            </a:extLst>
          </p:cNvPr>
          <p:cNvSpPr>
            <a:spLocks noGrp="1"/>
          </p:cNvSpPr>
          <p:nvPr>
            <p:ph type="title"/>
          </p:nvPr>
        </p:nvSpPr>
        <p:spPr>
          <a:xfrm>
            <a:off x="843379" y="479394"/>
            <a:ext cx="10324729" cy="1614582"/>
          </a:xfrm>
        </p:spPr>
        <p:txBody>
          <a:bodyPr>
            <a:normAutofit fontScale="90000"/>
          </a:bodyPr>
          <a:lstStyle/>
          <a:p>
            <a:r>
              <a:rPr lang="en-US" dirty="0"/>
              <a:t>Distribution of movies by year of release</a:t>
            </a:r>
            <a:br>
              <a:rPr lang="en-US" dirty="0"/>
            </a:br>
            <a:endParaRPr lang="en-KE" dirty="0"/>
          </a:p>
        </p:txBody>
      </p:sp>
      <p:pic>
        <p:nvPicPr>
          <p:cNvPr id="1026" name="Picture 2">
            <a:extLst>
              <a:ext uri="{FF2B5EF4-FFF2-40B4-BE49-F238E27FC236}">
                <a16:creationId xmlns:a16="http://schemas.microsoft.com/office/drawing/2014/main" id="{8BE2FBC9-962F-12CC-B38B-27ECED0C54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794" y="1731146"/>
            <a:ext cx="8788893" cy="5015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476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CFA41-1B43-0095-EFA4-2721474F10E0}"/>
              </a:ext>
            </a:extLst>
          </p:cNvPr>
          <p:cNvSpPr>
            <a:spLocks noGrp="1"/>
          </p:cNvSpPr>
          <p:nvPr>
            <p:ph type="title"/>
          </p:nvPr>
        </p:nvSpPr>
        <p:spPr/>
        <p:txBody>
          <a:bodyPr/>
          <a:lstStyle/>
          <a:p>
            <a:r>
              <a:rPr lang="en-US" dirty="0"/>
              <a:t>Movie distribution by genre</a:t>
            </a:r>
            <a:endParaRPr lang="en-KE" dirty="0"/>
          </a:p>
        </p:txBody>
      </p:sp>
      <p:pic>
        <p:nvPicPr>
          <p:cNvPr id="2050" name="Picture 2">
            <a:extLst>
              <a:ext uri="{FF2B5EF4-FFF2-40B4-BE49-F238E27FC236}">
                <a16:creationId xmlns:a16="http://schemas.microsoft.com/office/drawing/2014/main" id="{771F1048-3A9F-AB82-8C6C-B44D5521CE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7422" y="2120900"/>
            <a:ext cx="6363505"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13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82578-4AB6-D5B6-1C50-39AF8D16A3B0}"/>
              </a:ext>
            </a:extLst>
          </p:cNvPr>
          <p:cNvSpPr>
            <a:spLocks noGrp="1"/>
          </p:cNvSpPr>
          <p:nvPr>
            <p:ph type="title"/>
          </p:nvPr>
        </p:nvSpPr>
        <p:spPr/>
        <p:txBody>
          <a:bodyPr/>
          <a:lstStyle/>
          <a:p>
            <a:r>
              <a:rPr lang="en-US" dirty="0"/>
              <a:t>Best movies after the split</a:t>
            </a:r>
            <a:endParaRPr lang="en-KE" dirty="0"/>
          </a:p>
        </p:txBody>
      </p:sp>
      <p:sp>
        <p:nvSpPr>
          <p:cNvPr id="3" name="Content Placeholder 2">
            <a:extLst>
              <a:ext uri="{FF2B5EF4-FFF2-40B4-BE49-F238E27FC236}">
                <a16:creationId xmlns:a16="http://schemas.microsoft.com/office/drawing/2014/main" id="{A17891F0-343A-4243-C532-F5EAA0B2F732}"/>
              </a:ext>
            </a:extLst>
          </p:cNvPr>
          <p:cNvSpPr>
            <a:spLocks noGrp="1"/>
          </p:cNvSpPr>
          <p:nvPr>
            <p:ph idx="1"/>
          </p:nvPr>
        </p:nvSpPr>
        <p:spPr>
          <a:xfrm>
            <a:off x="1127464" y="1686757"/>
            <a:ext cx="10000784" cy="4485443"/>
          </a:xfrm>
        </p:spPr>
        <p:txBody>
          <a:bodyPr/>
          <a:lstStyle/>
          <a:p>
            <a:r>
              <a:rPr lang="en-US" dirty="0"/>
              <a:t>With an aim to get the genre that was rated the highest, we split the genres representing movies with multiple genres</a:t>
            </a:r>
          </a:p>
          <a:p>
            <a:r>
              <a:rPr lang="en-US" dirty="0"/>
              <a:t>This thus means each movie has one genre allocated to it</a:t>
            </a:r>
          </a:p>
          <a:p>
            <a:endParaRPr lang="en-KE" dirty="0"/>
          </a:p>
        </p:txBody>
      </p:sp>
      <p:pic>
        <p:nvPicPr>
          <p:cNvPr id="3074" name="Picture 2">
            <a:extLst>
              <a:ext uri="{FF2B5EF4-FFF2-40B4-BE49-F238E27FC236}">
                <a16:creationId xmlns:a16="http://schemas.microsoft.com/office/drawing/2014/main" id="{2B86120C-ACF2-663F-BBC9-FB01E08BEC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0225" y="2689934"/>
            <a:ext cx="8558073" cy="3053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622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AFE67-488C-F647-D7E0-5112E67DDB35}"/>
              </a:ext>
            </a:extLst>
          </p:cNvPr>
          <p:cNvSpPr>
            <a:spLocks noGrp="1"/>
          </p:cNvSpPr>
          <p:nvPr>
            <p:ph type="title"/>
          </p:nvPr>
        </p:nvSpPr>
        <p:spPr/>
        <p:txBody>
          <a:bodyPr/>
          <a:lstStyle/>
          <a:p>
            <a:r>
              <a:rPr lang="en-US" dirty="0"/>
              <a:t>Distribution of Genres liked by  audience</a:t>
            </a:r>
            <a:endParaRPr lang="en-KE" dirty="0"/>
          </a:p>
        </p:txBody>
      </p:sp>
      <p:pic>
        <p:nvPicPr>
          <p:cNvPr id="4098" name="Picture 2">
            <a:extLst>
              <a:ext uri="{FF2B5EF4-FFF2-40B4-BE49-F238E27FC236}">
                <a16:creationId xmlns:a16="http://schemas.microsoft.com/office/drawing/2014/main" id="{2BDD4DAC-0910-8642-1BAF-3E3A036B6B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7476" y="2025821"/>
            <a:ext cx="7704135" cy="4832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682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618</TotalTime>
  <Words>584</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Rockwell</vt:lpstr>
      <vt:lpstr>Rockwell Condensed</vt:lpstr>
      <vt:lpstr>Wingdings</vt:lpstr>
      <vt:lpstr>Wood Type</vt:lpstr>
      <vt:lpstr>Microsoft MOVIE ANALYSIS</vt:lpstr>
      <vt:lpstr>introduction</vt:lpstr>
      <vt:lpstr>OBJECTIVE</vt:lpstr>
      <vt:lpstr>About the data</vt:lpstr>
      <vt:lpstr>Descriptive analysis of the columns</vt:lpstr>
      <vt:lpstr>Distribution of movies by year of release </vt:lpstr>
      <vt:lpstr>Movie distribution by genre</vt:lpstr>
      <vt:lpstr>Best movies after the split</vt:lpstr>
      <vt:lpstr>Distribution of Genres liked by  audience</vt:lpstr>
      <vt:lpstr>Foreign currency generated from different genres</vt:lpstr>
      <vt:lpstr>Domestic Revenue Generated from genres</vt:lpstr>
      <vt:lpstr>Movie length vs votes</vt:lpstr>
      <vt:lpstr>Tools used</vt:lpstr>
      <vt:lpstr>Insights derived</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MOVIE ANALYSIS</dc:title>
  <dc:creator>Sophie Mwangi</dc:creator>
  <cp:lastModifiedBy>Sophie Mwangi</cp:lastModifiedBy>
  <cp:revision>1</cp:revision>
  <dcterms:created xsi:type="dcterms:W3CDTF">2022-05-21T13:12:10Z</dcterms:created>
  <dcterms:modified xsi:type="dcterms:W3CDTF">2022-05-22T20:27:14Z</dcterms:modified>
</cp:coreProperties>
</file>