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61" r:id="rId7"/>
    <p:sldId id="271" r:id="rId8"/>
    <p:sldId id="294" r:id="rId9"/>
    <p:sldId id="295" r:id="rId10"/>
    <p:sldId id="264" r:id="rId11"/>
    <p:sldId id="27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1" d="100"/>
          <a:sy n="61" d="100"/>
        </p:scale>
        <p:origin x="1522" y="60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8/1/2022</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Terry traffic stops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Cynthia Sophie Wangui Mwangi </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solidFill>
                  <a:schemeClr val="accent2">
                    <a:lumMod val="40000"/>
                    <a:lumOff val="60000"/>
                  </a:schemeClr>
                </a:solidFill>
              </a:rPr>
              <a:t>Overview</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lnSpcReduction="10000"/>
          </a:bodyPr>
          <a:lstStyle/>
          <a:p>
            <a:r>
              <a:rPr lang="en-US" sz="2400" dirty="0"/>
              <a:t>The main aim of this </a:t>
            </a:r>
            <a:r>
              <a:rPr lang="en-US" sz="2400" b="0" i="0" dirty="0">
                <a:solidFill>
                  <a:srgbClr val="C9D1D9"/>
                </a:solidFill>
                <a:effectLst/>
                <a:latin typeface="-apple-system"/>
              </a:rPr>
              <a:t> </a:t>
            </a:r>
            <a:r>
              <a:rPr lang="en-US" sz="2400" dirty="0"/>
              <a:t>project is to find out if unreasonable search and seizure of an individual by a police officer is justified.</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2</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normAutofit fontScale="90000"/>
          </a:bodyPr>
          <a:lstStyle/>
          <a:p>
            <a:r>
              <a:rPr lang="en-US" dirty="0"/>
              <a:t>Project walkthrough summary</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Data </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Goal</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The data was sourced from the Seattle Police department</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20342" y="2690593"/>
            <a:ext cx="5539095" cy="1010842"/>
          </a:xfrm>
        </p:spPr>
        <p:txBody>
          <a:bodyPr/>
          <a:lstStyle/>
          <a:p>
            <a:r>
              <a:rPr lang="en-US" dirty="0"/>
              <a:t>Utilize the data to predict if an arrest is made as a final resolution to the Terry Stop.</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6096000" y="4696313"/>
            <a:ext cx="5539095" cy="813105"/>
          </a:xfrm>
        </p:spPr>
        <p:txBody>
          <a:bodyPr/>
          <a:lstStyle/>
          <a:p>
            <a:r>
              <a:rPr lang="en-US" dirty="0"/>
              <a:t>The Model that whose results are being considered is the Random Forest model.</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5553528" y="3537525"/>
            <a:ext cx="5539095" cy="1010842"/>
          </a:xfrm>
        </p:spPr>
        <p:txBody>
          <a:bodyPr/>
          <a:lstStyle/>
          <a:p>
            <a:r>
              <a:rPr lang="en-US" dirty="0"/>
              <a:t>This project was conducted in light of and should be presented to the Court of Ohio</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dirty="0"/>
          </a:p>
        </p:txBody>
      </p:sp>
      <p:sp>
        <p:nvSpPr>
          <p:cNvPr id="20" name="Text Placeholder 19">
            <a:extLst>
              <a:ext uri="{FF2B5EF4-FFF2-40B4-BE49-F238E27FC236}">
                <a16:creationId xmlns:a16="http://schemas.microsoft.com/office/drawing/2014/main" id="{3DEA65E0-4106-C59D-C626-B817F995F35A}"/>
              </a:ext>
            </a:extLst>
          </p:cNvPr>
          <p:cNvSpPr>
            <a:spLocks noGrp="1"/>
          </p:cNvSpPr>
          <p:nvPr>
            <p:ph type="body" sz="quarter" idx="16"/>
          </p:nvPr>
        </p:nvSpPr>
        <p:spPr/>
        <p:txBody>
          <a:bodyPr/>
          <a:lstStyle/>
          <a:p>
            <a:r>
              <a:rPr lang="en-US" dirty="0"/>
              <a:t>Model</a:t>
            </a:r>
            <a:endParaRPr lang="en-KE" dirty="0"/>
          </a:p>
        </p:txBody>
      </p:sp>
      <p:sp>
        <p:nvSpPr>
          <p:cNvPr id="23" name="Text Placeholder 5">
            <a:extLst>
              <a:ext uri="{FF2B5EF4-FFF2-40B4-BE49-F238E27FC236}">
                <a16:creationId xmlns:a16="http://schemas.microsoft.com/office/drawing/2014/main" id="{88D391CF-3F1C-D368-4079-91CCEE4155A3}"/>
              </a:ext>
            </a:extLst>
          </p:cNvPr>
          <p:cNvSpPr>
            <a:spLocks noGrp="1"/>
          </p:cNvSpPr>
          <p:nvPr>
            <p:ph type="body" sz="quarter" idx="15"/>
          </p:nvPr>
        </p:nvSpPr>
        <p:spPr>
          <a:xfrm>
            <a:off x="1347788" y="3633788"/>
            <a:ext cx="2141537" cy="514350"/>
          </a:xfrm>
        </p:spPr>
        <p:txBody>
          <a:bodyPr/>
          <a:lstStyle/>
          <a:p>
            <a:r>
              <a:rPr lang="en-US" dirty="0"/>
              <a:t>stakeholder</a:t>
            </a:r>
          </a:p>
        </p:txBody>
      </p:sp>
    </p:spTree>
    <p:extLst>
      <p:ext uri="{BB962C8B-B14F-4D97-AF65-F5344CB8AC3E}">
        <p14:creationId xmlns:p14="http://schemas.microsoft.com/office/powerpoint/2010/main" val="1738561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Analysis results Visualized</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Ratio of those arrested vs those not arrested</a:t>
            </a:r>
          </a:p>
        </p:txBody>
      </p:sp>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Chart Placeholder 13">
            <a:extLst>
              <a:ext uri="{FF2B5EF4-FFF2-40B4-BE49-F238E27FC236}">
                <a16:creationId xmlns:a16="http://schemas.microsoft.com/office/drawing/2014/main" id="{7F0A18C3-E3FF-41FB-9C7E-166B1FB5BEB6}"/>
              </a:ext>
            </a:extLst>
          </p:cNvPr>
          <p:cNvPicPr>
            <a:picLocks noGrp="1" noChangeAspect="1"/>
          </p:cNvPicPr>
          <p:nvPr>
            <p:ph type="chart" sz="quarter" idx="13"/>
          </p:nvPr>
        </p:nvPicPr>
        <p:blipFill>
          <a:blip r:embed="rId2"/>
          <a:stretch>
            <a:fillRect/>
          </a:stretch>
        </p:blipFill>
        <p:spPr>
          <a:xfrm>
            <a:off x="3266983" y="2126802"/>
            <a:ext cx="4439290" cy="3961571"/>
          </a:xfrm>
          <a:prstGeom prst="rect">
            <a:avLst/>
          </a:prstGeom>
        </p:spPr>
      </p:pic>
    </p:spTree>
    <p:extLst>
      <p:ext uri="{BB962C8B-B14F-4D97-AF65-F5344CB8AC3E}">
        <p14:creationId xmlns:p14="http://schemas.microsoft.com/office/powerpoint/2010/main" val="460935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CDD-C8D5-EBD1-6BDF-9C2375E1CAE3}"/>
              </a:ext>
            </a:extLst>
          </p:cNvPr>
          <p:cNvSpPr>
            <a:spLocks noGrp="1"/>
          </p:cNvSpPr>
          <p:nvPr>
            <p:ph type="title"/>
          </p:nvPr>
        </p:nvSpPr>
        <p:spPr/>
        <p:txBody>
          <a:bodyPr/>
          <a:lstStyle/>
          <a:p>
            <a:r>
              <a:rPr lang="en-US" dirty="0"/>
              <a:t>Analysis results Visualized</a:t>
            </a:r>
            <a:endParaRPr lang="en-KE" dirty="0"/>
          </a:p>
        </p:txBody>
      </p:sp>
      <p:sp>
        <p:nvSpPr>
          <p:cNvPr id="3" name="Text Placeholder 2">
            <a:extLst>
              <a:ext uri="{FF2B5EF4-FFF2-40B4-BE49-F238E27FC236}">
                <a16:creationId xmlns:a16="http://schemas.microsoft.com/office/drawing/2014/main" id="{068288C8-2152-2079-C0DD-F706A77B1AFB}"/>
              </a:ext>
            </a:extLst>
          </p:cNvPr>
          <p:cNvSpPr>
            <a:spLocks noGrp="1"/>
          </p:cNvSpPr>
          <p:nvPr>
            <p:ph type="body" sz="quarter" idx="16"/>
          </p:nvPr>
        </p:nvSpPr>
        <p:spPr/>
        <p:txBody>
          <a:bodyPr/>
          <a:lstStyle/>
          <a:p>
            <a:r>
              <a:rPr lang="en-US" dirty="0"/>
              <a:t>Did a Frisk lead to an arrest?</a:t>
            </a:r>
            <a:endParaRPr lang="en-KE" dirty="0"/>
          </a:p>
        </p:txBody>
      </p:sp>
      <p:pic>
        <p:nvPicPr>
          <p:cNvPr id="11" name="Chart Placeholder 10">
            <a:extLst>
              <a:ext uri="{FF2B5EF4-FFF2-40B4-BE49-F238E27FC236}">
                <a16:creationId xmlns:a16="http://schemas.microsoft.com/office/drawing/2014/main" id="{7EC31042-EACC-AF5F-40F5-D7BD3266F315}"/>
              </a:ext>
            </a:extLst>
          </p:cNvPr>
          <p:cNvPicPr>
            <a:picLocks noGrp="1" noChangeAspect="1"/>
          </p:cNvPicPr>
          <p:nvPr>
            <p:ph type="chart" sz="quarter" idx="13"/>
          </p:nvPr>
        </p:nvPicPr>
        <p:blipFill>
          <a:blip r:embed="rId2"/>
          <a:stretch>
            <a:fillRect/>
          </a:stretch>
        </p:blipFill>
        <p:spPr>
          <a:xfrm>
            <a:off x="121761" y="2110473"/>
            <a:ext cx="7833678" cy="3826092"/>
          </a:xfrm>
          <a:prstGeom prst="rect">
            <a:avLst/>
          </a:prstGeom>
        </p:spPr>
      </p:pic>
      <p:sp>
        <p:nvSpPr>
          <p:cNvPr id="7" name="Date Placeholder 6">
            <a:extLst>
              <a:ext uri="{FF2B5EF4-FFF2-40B4-BE49-F238E27FC236}">
                <a16:creationId xmlns:a16="http://schemas.microsoft.com/office/drawing/2014/main" id="{428A3109-22B0-8E00-9DEE-825E830FE7F7}"/>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4031431-AE1A-BAF2-B453-77B14BDCC080}"/>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4BC65181-14F7-D804-BFE8-7B0E0B720FA5}"/>
              </a:ext>
            </a:extLst>
          </p:cNvPr>
          <p:cNvSpPr>
            <a:spLocks noGrp="1"/>
          </p:cNvSpPr>
          <p:nvPr>
            <p:ph type="sldNum" sz="quarter" idx="12"/>
          </p:nvPr>
        </p:nvSpPr>
        <p:spPr/>
        <p:txBody>
          <a:bodyPr/>
          <a:lstStyle/>
          <a:p>
            <a:fld id="{B5CEABB6-07DC-46E8-9B57-56EC44A396E5}" type="slidenum">
              <a:rPr lang="en-US" smtClean="0"/>
              <a:t>5</a:t>
            </a:fld>
            <a:endParaRPr lang="en-US" dirty="0"/>
          </a:p>
        </p:txBody>
      </p:sp>
      <p:sp>
        <p:nvSpPr>
          <p:cNvPr id="12" name="TextBox 11">
            <a:extLst>
              <a:ext uri="{FF2B5EF4-FFF2-40B4-BE49-F238E27FC236}">
                <a16:creationId xmlns:a16="http://schemas.microsoft.com/office/drawing/2014/main" id="{DB1D5BFA-A600-D402-C167-EC6C2ED14D39}"/>
              </a:ext>
            </a:extLst>
          </p:cNvPr>
          <p:cNvSpPr txBox="1"/>
          <p:nvPr/>
        </p:nvSpPr>
        <p:spPr>
          <a:xfrm>
            <a:off x="8367386" y="2110473"/>
            <a:ext cx="3344450" cy="923330"/>
          </a:xfrm>
          <a:prstGeom prst="rect">
            <a:avLst/>
          </a:prstGeom>
          <a:noFill/>
        </p:spPr>
        <p:txBody>
          <a:bodyPr wrap="square" rtlCol="0">
            <a:spAutoFit/>
          </a:bodyPr>
          <a:lstStyle/>
          <a:p>
            <a:r>
              <a:rPr lang="en-US" dirty="0"/>
              <a:t>Less arrests are made after a frisk, less people are frisked after being stopped</a:t>
            </a:r>
            <a:endParaRPr lang="en-KE" dirty="0"/>
          </a:p>
        </p:txBody>
      </p:sp>
    </p:spTree>
    <p:extLst>
      <p:ext uri="{BB962C8B-B14F-4D97-AF65-F5344CB8AC3E}">
        <p14:creationId xmlns:p14="http://schemas.microsoft.com/office/powerpoint/2010/main" val="1160967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ACDD-C8D5-EBD1-6BDF-9C2375E1CAE3}"/>
              </a:ext>
            </a:extLst>
          </p:cNvPr>
          <p:cNvSpPr>
            <a:spLocks noGrp="1"/>
          </p:cNvSpPr>
          <p:nvPr>
            <p:ph type="title"/>
          </p:nvPr>
        </p:nvSpPr>
        <p:spPr/>
        <p:txBody>
          <a:bodyPr/>
          <a:lstStyle/>
          <a:p>
            <a:r>
              <a:rPr lang="en-US" dirty="0"/>
              <a:t>Analysis results Visualized</a:t>
            </a:r>
            <a:endParaRPr lang="en-KE" dirty="0"/>
          </a:p>
        </p:txBody>
      </p:sp>
      <p:sp>
        <p:nvSpPr>
          <p:cNvPr id="3" name="Text Placeholder 2">
            <a:extLst>
              <a:ext uri="{FF2B5EF4-FFF2-40B4-BE49-F238E27FC236}">
                <a16:creationId xmlns:a16="http://schemas.microsoft.com/office/drawing/2014/main" id="{068288C8-2152-2079-C0DD-F706A77B1AFB}"/>
              </a:ext>
            </a:extLst>
          </p:cNvPr>
          <p:cNvSpPr>
            <a:spLocks noGrp="1"/>
          </p:cNvSpPr>
          <p:nvPr>
            <p:ph type="body" sz="quarter" idx="16"/>
          </p:nvPr>
        </p:nvSpPr>
        <p:spPr/>
        <p:txBody>
          <a:bodyPr/>
          <a:lstStyle/>
          <a:p>
            <a:r>
              <a:rPr lang="en-US" dirty="0"/>
              <a:t>Will the arrest be made immediately after the stop or later</a:t>
            </a:r>
            <a:endParaRPr lang="en-KE" dirty="0"/>
          </a:p>
        </p:txBody>
      </p:sp>
      <p:sp>
        <p:nvSpPr>
          <p:cNvPr id="7" name="Date Placeholder 6">
            <a:extLst>
              <a:ext uri="{FF2B5EF4-FFF2-40B4-BE49-F238E27FC236}">
                <a16:creationId xmlns:a16="http://schemas.microsoft.com/office/drawing/2014/main" id="{428A3109-22B0-8E00-9DEE-825E830FE7F7}"/>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44031431-AE1A-BAF2-B453-77B14BDCC080}"/>
              </a:ext>
            </a:extLst>
          </p:cNvPr>
          <p:cNvSpPr>
            <a:spLocks noGrp="1"/>
          </p:cNvSpPr>
          <p:nvPr>
            <p:ph type="ftr" sz="quarter" idx="11"/>
          </p:nvPr>
        </p:nvSpPr>
        <p:spPr/>
        <p:txBody>
          <a:bodyPr/>
          <a:lstStyle/>
          <a:p>
            <a:r>
              <a:rPr lang="en-US"/>
              <a:t>Pitch Deck</a:t>
            </a:r>
            <a:endParaRPr lang="en-US" dirty="0"/>
          </a:p>
        </p:txBody>
      </p:sp>
      <p:sp>
        <p:nvSpPr>
          <p:cNvPr id="9" name="Slide Number Placeholder 8">
            <a:extLst>
              <a:ext uri="{FF2B5EF4-FFF2-40B4-BE49-F238E27FC236}">
                <a16:creationId xmlns:a16="http://schemas.microsoft.com/office/drawing/2014/main" id="{4BC65181-14F7-D804-BFE8-7B0E0B720FA5}"/>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4" name="Picture 3">
            <a:extLst>
              <a:ext uri="{FF2B5EF4-FFF2-40B4-BE49-F238E27FC236}">
                <a16:creationId xmlns:a16="http://schemas.microsoft.com/office/drawing/2014/main" id="{0D7516C6-2B68-25F9-0AC9-65AE95F6D7BA}"/>
              </a:ext>
            </a:extLst>
          </p:cNvPr>
          <p:cNvPicPr>
            <a:picLocks noChangeAspect="1"/>
          </p:cNvPicPr>
          <p:nvPr/>
        </p:nvPicPr>
        <p:blipFill>
          <a:blip r:embed="rId2"/>
          <a:stretch>
            <a:fillRect/>
          </a:stretch>
        </p:blipFill>
        <p:spPr>
          <a:xfrm>
            <a:off x="1152395" y="2259184"/>
            <a:ext cx="7458205" cy="4097166"/>
          </a:xfrm>
          <a:prstGeom prst="rect">
            <a:avLst/>
          </a:prstGeom>
        </p:spPr>
      </p:pic>
      <p:sp>
        <p:nvSpPr>
          <p:cNvPr id="10" name="TextBox 9">
            <a:extLst>
              <a:ext uri="{FF2B5EF4-FFF2-40B4-BE49-F238E27FC236}">
                <a16:creationId xmlns:a16="http://schemas.microsoft.com/office/drawing/2014/main" id="{65BE41BC-2895-CF33-4758-EA838A1BC888}"/>
              </a:ext>
            </a:extLst>
          </p:cNvPr>
          <p:cNvSpPr txBox="1"/>
          <p:nvPr/>
        </p:nvSpPr>
        <p:spPr>
          <a:xfrm>
            <a:off x="9306838" y="2259184"/>
            <a:ext cx="2567836" cy="1477328"/>
          </a:xfrm>
          <a:prstGeom prst="rect">
            <a:avLst/>
          </a:prstGeom>
          <a:noFill/>
        </p:spPr>
        <p:txBody>
          <a:bodyPr wrap="square" rtlCol="0">
            <a:spAutoFit/>
          </a:bodyPr>
          <a:lstStyle/>
          <a:p>
            <a:r>
              <a:rPr lang="en-US" b="0" i="0" dirty="0">
                <a:solidFill>
                  <a:srgbClr val="000000"/>
                </a:solidFill>
                <a:effectLst/>
                <a:latin typeface="Helvetica Neue"/>
              </a:rPr>
              <a:t>The is always going to be an arrest later after the Terry stop rather than immediately on the stop</a:t>
            </a:r>
            <a:endParaRPr lang="en-KE" dirty="0"/>
          </a:p>
        </p:txBody>
      </p:sp>
    </p:spTree>
    <p:extLst>
      <p:ext uri="{BB962C8B-B14F-4D97-AF65-F5344CB8AC3E}">
        <p14:creationId xmlns:p14="http://schemas.microsoft.com/office/powerpoint/2010/main" val="420028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Recommendation</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3"/>
            <a:ext cx="5111750" cy="2476979"/>
          </a:xfrm>
        </p:spPr>
        <p:txBody>
          <a:bodyPr vert="horz" lIns="91440" tIns="45720" rIns="91440" bIns="45720" rtlCol="0" anchor="t">
            <a:noAutofit/>
          </a:bodyPr>
          <a:lstStyle/>
          <a:p>
            <a:r>
              <a:rPr lang="en-US" sz="2400" dirty="0"/>
              <a:t>Train officers on when is an appropriate time to arrest someone during the terry stop vs. when it is appropriate to wait until later as this is another key indicator of arrests</a:t>
            </a:r>
            <a:endParaRPr lang="en-ZA" sz="2400" noProof="1"/>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154385" y="2655949"/>
            <a:ext cx="4179570" cy="1261567"/>
          </a:xfrm>
        </p:spPr>
        <p:txBody>
          <a:bodyPr/>
          <a:lstStyle/>
          <a:p>
            <a:r>
              <a:rPr lang="en-US" sz="4800" dirty="0">
                <a:solidFill>
                  <a:schemeClr val="accent2">
                    <a:lumMod val="40000"/>
                    <a:lumOff val="60000"/>
                  </a:schemeClr>
                </a:solidFill>
              </a:rPr>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34</TotalTime>
  <Words>233</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-apple-system</vt:lpstr>
      <vt:lpstr>Arial</vt:lpstr>
      <vt:lpstr>Calibri</vt:lpstr>
      <vt:lpstr>Helvetica Neue</vt:lpstr>
      <vt:lpstr>Tenorite</vt:lpstr>
      <vt:lpstr>Monoline</vt:lpstr>
      <vt:lpstr>Terry traffic stops project</vt:lpstr>
      <vt:lpstr>Overview</vt:lpstr>
      <vt:lpstr>Project walkthrough summary</vt:lpstr>
      <vt:lpstr>Analysis results Visualized</vt:lpstr>
      <vt:lpstr>Analysis results Visualized</vt:lpstr>
      <vt:lpstr>Analysis results Visualized</vt:lpstr>
      <vt:lpstr>Recommendation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Terry traffic stops project</dc:title>
  <dc:creator>Sophie Mwangi</dc:creator>
  <cp:lastModifiedBy>Sophie Mwangi</cp:lastModifiedBy>
  <cp:revision>1</cp:revision>
  <dcterms:created xsi:type="dcterms:W3CDTF">2022-07-31T23:41:02Z</dcterms:created>
  <dcterms:modified xsi:type="dcterms:W3CDTF">2022-08-01T00:15:45Z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