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4" r:id="rId9"/>
    <p:sldId id="265" r:id="rId10"/>
    <p:sldId id="263" r:id="rId11"/>
    <p:sldId id="266" r:id="rId12"/>
    <p:sldId id="262" r:id="rId13"/>
    <p:sldId id="261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198E810-D027-B90C-394C-DF7C3677F3B4}" name="Regina Sophie Reiland" initials="RSR" userId="S::regina.s.reiland@stud.hfmt-koeln.de::88426272-6ed3-43d2-9b71-606a1d7f88c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DAB5A-11BB-49B9-85FC-3A4C5D64DB3D}" type="datetimeFigureOut">
              <a:rPr lang="fr-FR" smtClean="0"/>
              <a:t>06/06/2024</a:t>
            </a:fld>
            <a:endParaRPr lang="fr-F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CE695-B37B-4A95-8CA1-34B5D2BAFECB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8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3930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2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941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336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122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090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822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127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23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13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89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94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84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850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11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94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714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11/06/2024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fr-FR"/>
              <a:t>Sophie Reiland-Mézil, Sorbonne Université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F8D168-963E-48B1-A7EC-C96E46BCD5F7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766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udigit.ulb.tu-darmstadt.de/show/Mus-Ms-429-28/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BF11C-2100-8AD6-02AD-41AEF42E5D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i="1" dirty="0"/>
              <a:t>Herzlich tut </a:t>
            </a:r>
            <a:r>
              <a:rPr lang="fr-FR" i="1" dirty="0" err="1"/>
              <a:t>mich</a:t>
            </a:r>
            <a:r>
              <a:rPr lang="fr-FR" i="1" dirty="0"/>
              <a:t> </a:t>
            </a:r>
            <a:r>
              <a:rPr lang="fr-FR" i="1" dirty="0" err="1"/>
              <a:t>verlangen</a:t>
            </a:r>
            <a:endParaRPr lang="fr-FR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7B9012-425A-F7A4-72D4-BF06F95EFD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Problématique d’un codage MEI d’une cantate de Christoph </a:t>
            </a:r>
            <a:r>
              <a:rPr lang="fr-FR" dirty="0" err="1"/>
              <a:t>Graupner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ED8B02-FF73-2B9D-F9CF-D905FF6E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53EB31-AB35-9D3F-2868-3714965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89B29-D569-A6C2-F555-BC09AB7C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742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1B63E-AA1D-2C8E-F595-70935164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logique du </a:t>
            </a:r>
            <a:r>
              <a:rPr lang="fr-FR" dirty="0" err="1"/>
              <a:t>meiHead</a:t>
            </a:r>
            <a:r>
              <a:rPr lang="fr-FR" dirty="0"/>
              <a:t> (1)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1BDA7C-C631-9BD9-EF2F-E0F1A5E41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fileDesc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titleStmt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editionStmt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pubStmt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sourceDesc</a:t>
            </a:r>
            <a:r>
              <a:rPr lang="fr-FR" dirty="0"/>
              <a:t>&gt;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encodingDesc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appInfo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editorialDecl</a:t>
            </a:r>
            <a:r>
              <a:rPr lang="fr-FR" dirty="0"/>
              <a:t>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60E0C-0C7C-9417-79A8-4084D12B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75A1B-8486-7366-EC05-7E6BEF29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5EDD31-53BF-6332-85AC-2C665D49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6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7F6E5-9EF7-44C5-7340-1D69892C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logique du </a:t>
            </a:r>
            <a:r>
              <a:rPr lang="fr-FR" dirty="0" err="1"/>
              <a:t>meiHead</a:t>
            </a:r>
            <a:r>
              <a:rPr lang="fr-FR" dirty="0"/>
              <a:t>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A0300-3381-0188-215A-581439CAD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workList</a:t>
            </a:r>
            <a:r>
              <a:rPr lang="fr-FR" dirty="0"/>
              <a:t>&gt;</a:t>
            </a:r>
          </a:p>
          <a:p>
            <a:r>
              <a:rPr lang="fr-FR" dirty="0"/>
              <a:t>&lt;</a:t>
            </a:r>
            <a:r>
              <a:rPr lang="fr-FR" dirty="0" err="1"/>
              <a:t>work</a:t>
            </a:r>
            <a:r>
              <a:rPr lang="fr-FR" dirty="0"/>
              <a:t>&gt;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manifestationList</a:t>
            </a:r>
            <a:r>
              <a:rPr lang="fr-FR" dirty="0"/>
              <a:t>&gt;</a:t>
            </a:r>
          </a:p>
          <a:p>
            <a:r>
              <a:rPr lang="fr-FR" dirty="0"/>
              <a:t>&lt;manifestation&gt; [manifestation 1]</a:t>
            </a:r>
          </a:p>
          <a:p>
            <a:r>
              <a:rPr lang="fr-FR" dirty="0"/>
              <a:t>&lt;manifestation&gt; [manifestation 2]</a:t>
            </a:r>
          </a:p>
          <a:p>
            <a:pPr marL="36900" indent="0">
              <a:buNone/>
            </a:pPr>
            <a:r>
              <a:rPr lang="fr-FR" dirty="0"/>
              <a:t>&lt;</a:t>
            </a:r>
            <a:r>
              <a:rPr lang="fr-FR" dirty="0" err="1"/>
              <a:t>revisionDesc</a:t>
            </a:r>
            <a:r>
              <a:rPr lang="fr-FR" dirty="0"/>
              <a:t>&gt;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7D68EF-4AC9-61D5-13B1-2BC06CF1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CF483-441C-3194-25AD-CCD24C09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070982-9BFF-A13F-0699-384FF5BE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7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4F8AC-DCFE-BEB2-C514-2253E176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Fragensammlung</a:t>
            </a:r>
            <a:endParaRPr lang="fr-F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3800C5-F461-2DE1-1F09-0F219E24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Mehrere</a:t>
            </a:r>
            <a:r>
              <a:rPr lang="fr-FR" dirty="0"/>
              <a:t> </a:t>
            </a:r>
            <a:r>
              <a:rPr lang="fr-FR" dirty="0" err="1"/>
              <a:t>Fragen</a:t>
            </a:r>
            <a:r>
              <a:rPr lang="fr-FR" dirty="0"/>
              <a:t> </a:t>
            </a:r>
            <a:r>
              <a:rPr lang="fr-FR" dirty="0" err="1"/>
              <a:t>zu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 </a:t>
            </a:r>
            <a:r>
              <a:rPr lang="fr-FR" dirty="0" err="1"/>
              <a:t>auf</a:t>
            </a:r>
            <a:r>
              <a:rPr lang="fr-FR" dirty="0"/>
              <a:t> Folios</a:t>
            </a:r>
          </a:p>
          <a:p>
            <a:pPr lvl="1"/>
            <a:r>
              <a:rPr lang="fr-FR" dirty="0" err="1"/>
              <a:t>Wozu</a:t>
            </a:r>
            <a:r>
              <a:rPr lang="fr-FR" dirty="0"/>
              <a:t> </a:t>
            </a:r>
            <a:r>
              <a:rPr lang="fr-FR" dirty="0" err="1"/>
              <a:t>ist</a:t>
            </a:r>
            <a:r>
              <a:rPr lang="fr-FR" dirty="0"/>
              <a:t> locus </a:t>
            </a:r>
            <a:r>
              <a:rPr lang="fr-FR" dirty="0" err="1"/>
              <a:t>und</a:t>
            </a:r>
            <a:r>
              <a:rPr lang="fr-FR" dirty="0"/>
              <a:t> </a:t>
            </a:r>
            <a:r>
              <a:rPr lang="fr-FR" dirty="0" err="1"/>
              <a:t>locusGrp</a:t>
            </a:r>
            <a:r>
              <a:rPr lang="fr-FR" dirty="0"/>
              <a:t> da?</a:t>
            </a:r>
          </a:p>
          <a:p>
            <a:pPr lvl="1"/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(</a:t>
            </a:r>
            <a:r>
              <a:rPr lang="fr-FR" dirty="0" err="1"/>
              <a:t>bspw</a:t>
            </a:r>
            <a:r>
              <a:rPr lang="fr-FR" dirty="0"/>
              <a:t>. In </a:t>
            </a:r>
            <a:r>
              <a:rPr lang="fr-FR" dirty="0" err="1"/>
              <a:t>editDecl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manifestationList</a:t>
            </a:r>
            <a:r>
              <a:rPr lang="fr-FR" dirty="0"/>
              <a:t>) </a:t>
            </a:r>
            <a:r>
              <a:rPr lang="fr-FR" dirty="0" err="1"/>
              <a:t>auf</a:t>
            </a:r>
            <a:r>
              <a:rPr lang="fr-FR" dirty="0"/>
              <a:t> </a:t>
            </a:r>
            <a:r>
              <a:rPr lang="fr-FR" dirty="0" err="1"/>
              <a:t>einzelne</a:t>
            </a:r>
            <a:r>
              <a:rPr lang="fr-FR" dirty="0"/>
              <a:t> </a:t>
            </a:r>
            <a:r>
              <a:rPr lang="fr-FR" dirty="0" err="1"/>
              <a:t>oder</a:t>
            </a:r>
            <a:r>
              <a:rPr lang="fr-FR" dirty="0"/>
              <a:t> </a:t>
            </a:r>
            <a:r>
              <a:rPr lang="fr-FR" dirty="0" err="1"/>
              <a:t>mehrere</a:t>
            </a:r>
            <a:r>
              <a:rPr lang="fr-FR" dirty="0"/>
              <a:t> Folio </a:t>
            </a:r>
            <a:r>
              <a:rPr lang="fr-FR" dirty="0" err="1"/>
              <a:t>innerhalb</a:t>
            </a:r>
            <a:r>
              <a:rPr lang="fr-FR" dirty="0"/>
              <a:t> des </a:t>
            </a:r>
            <a:r>
              <a:rPr lang="fr-FR" dirty="0" err="1"/>
              <a:t>Faksimile</a:t>
            </a:r>
            <a:r>
              <a:rPr lang="fr-FR" dirty="0"/>
              <a:t> </a:t>
            </a:r>
            <a:r>
              <a:rPr lang="fr-FR" dirty="0" err="1"/>
              <a:t>verweisen</a:t>
            </a:r>
            <a:r>
              <a:rPr lang="fr-FR" dirty="0"/>
              <a:t>?</a:t>
            </a:r>
          </a:p>
          <a:p>
            <a:pPr lvl="1"/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</a:t>
            </a:r>
            <a:r>
              <a:rPr lang="fr-FR" dirty="0" err="1"/>
              <a:t>ich</a:t>
            </a:r>
            <a:r>
              <a:rPr lang="fr-FR" dirty="0"/>
              <a:t> die </a:t>
            </a:r>
            <a:r>
              <a:rPr lang="fr-FR" dirty="0" err="1"/>
              <a:t>innere</a:t>
            </a:r>
            <a:r>
              <a:rPr lang="fr-FR" dirty="0"/>
              <a:t> Organisation des </a:t>
            </a:r>
            <a:r>
              <a:rPr lang="fr-FR" dirty="0" err="1"/>
              <a:t>Manuskripts</a:t>
            </a:r>
            <a:r>
              <a:rPr lang="fr-FR" dirty="0"/>
              <a:t> </a:t>
            </a:r>
            <a:r>
              <a:rPr lang="fr-FR" dirty="0" err="1"/>
              <a:t>verdeutlichen</a:t>
            </a:r>
            <a:r>
              <a:rPr lang="fr-FR" dirty="0"/>
              <a:t> (</a:t>
            </a:r>
            <a:r>
              <a:rPr lang="fr-FR" dirty="0" err="1"/>
              <a:t>Aufteilung</a:t>
            </a:r>
            <a:r>
              <a:rPr lang="fr-FR" dirty="0"/>
              <a:t> in </a:t>
            </a:r>
            <a:r>
              <a:rPr lang="fr-FR" dirty="0" err="1"/>
              <a:t>Partitur</a:t>
            </a:r>
            <a:r>
              <a:rPr lang="fr-FR" dirty="0"/>
              <a:t> </a:t>
            </a:r>
            <a:r>
              <a:rPr lang="fr-FR" dirty="0" err="1"/>
              <a:t>und</a:t>
            </a:r>
            <a:r>
              <a:rPr lang="fr-FR" dirty="0"/>
              <a:t> </a:t>
            </a:r>
            <a:r>
              <a:rPr lang="fr-FR" dirty="0" err="1"/>
              <a:t>Stimmen</a:t>
            </a:r>
            <a:r>
              <a:rPr lang="fr-FR" dirty="0"/>
              <a:t>)? 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kann</a:t>
            </a:r>
            <a:r>
              <a:rPr lang="fr-FR" dirty="0"/>
              <a:t> man </a:t>
            </a:r>
            <a:r>
              <a:rPr lang="fr-FR" dirty="0" err="1"/>
              <a:t>sinnvoll</a:t>
            </a:r>
            <a:r>
              <a:rPr lang="fr-FR" dirty="0"/>
              <a:t> die Principes éditoriaux </a:t>
            </a:r>
            <a:r>
              <a:rPr lang="fr-FR" dirty="0" err="1"/>
              <a:t>strukturieren</a:t>
            </a:r>
            <a:r>
              <a:rPr lang="fr-FR" dirty="0"/>
              <a:t> (</a:t>
            </a:r>
            <a:r>
              <a:rPr lang="fr-FR" dirty="0" err="1"/>
              <a:t>normalization</a:t>
            </a:r>
            <a:r>
              <a:rPr lang="fr-FR" dirty="0"/>
              <a:t>, correction etc.)?</a:t>
            </a:r>
          </a:p>
          <a:p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lassen</a:t>
            </a:r>
            <a:r>
              <a:rPr lang="fr-FR" dirty="0"/>
              <a:t> </a:t>
            </a:r>
            <a:r>
              <a:rPr lang="fr-FR" dirty="0" err="1"/>
              <a:t>sich</a:t>
            </a:r>
            <a:r>
              <a:rPr lang="fr-FR" dirty="0"/>
              <a:t> die </a:t>
            </a:r>
            <a:r>
              <a:rPr lang="fr-FR" dirty="0" err="1"/>
              <a:t>einzelnen</a:t>
            </a:r>
            <a:r>
              <a:rPr lang="fr-FR" dirty="0"/>
              <a:t> </a:t>
            </a:r>
            <a:r>
              <a:rPr lang="fr-FR" dirty="0" err="1"/>
              <a:t>Sätze</a:t>
            </a:r>
            <a:r>
              <a:rPr lang="fr-FR" dirty="0"/>
              <a:t> mit </a:t>
            </a:r>
            <a:r>
              <a:rPr lang="fr-FR" dirty="0" err="1"/>
              <a:t>dem</a:t>
            </a:r>
            <a:r>
              <a:rPr lang="fr-FR" dirty="0"/>
              <a:t> Parent document </a:t>
            </a:r>
            <a:r>
              <a:rPr lang="fr-FR" dirty="0" err="1"/>
              <a:t>verbinden</a:t>
            </a:r>
            <a:r>
              <a:rPr lang="fr-FR" dirty="0"/>
              <a:t>? </a:t>
            </a:r>
            <a:r>
              <a:rPr lang="fr-FR" dirty="0" err="1"/>
              <a:t>Klappt</a:t>
            </a:r>
            <a:r>
              <a:rPr lang="fr-FR" dirty="0"/>
              <a:t>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, </a:t>
            </a:r>
            <a:r>
              <a:rPr lang="fr-FR" dirty="0" err="1"/>
              <a:t>wie</a:t>
            </a:r>
            <a:r>
              <a:rPr lang="fr-FR" dirty="0"/>
              <a:t> </a:t>
            </a:r>
            <a:r>
              <a:rPr lang="fr-FR" dirty="0" err="1"/>
              <a:t>wir</a:t>
            </a:r>
            <a:r>
              <a:rPr lang="fr-FR" dirty="0"/>
              <a:t> uns </a:t>
            </a:r>
            <a:r>
              <a:rPr lang="fr-FR" dirty="0" err="1"/>
              <a:t>das</a:t>
            </a:r>
            <a:r>
              <a:rPr lang="fr-FR" dirty="0"/>
              <a:t> </a:t>
            </a:r>
            <a:r>
              <a:rPr lang="fr-FR" dirty="0" err="1"/>
              <a:t>vorgestellt</a:t>
            </a:r>
            <a:r>
              <a:rPr lang="fr-FR" dirty="0"/>
              <a:t> </a:t>
            </a:r>
            <a:r>
              <a:rPr lang="fr-FR" dirty="0" err="1"/>
              <a:t>haben</a:t>
            </a:r>
            <a:r>
              <a:rPr lang="fr-FR" dirty="0"/>
              <a:t>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0B459-EF1D-0A16-2975-24FFC1D3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63217C-9E6D-C2C4-3622-F5F0DC461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7D211-357A-F4A8-553A-B4557882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74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75BE19-7A16-502B-6D11-79C092B4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Documents enfants : Body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C2C45D-D741-ADB6-F6DF-812A110A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4013A-9401-1D9D-187A-338062076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5A819E-14F2-3651-36F9-4A9971493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22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0D8B04B-9C57-D873-6180-3D7A65FF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Indication des facsimilés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C0AF02FC-E5C1-3706-8001-CE4AE766D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FR" dirty="0"/>
              <a:t>Indication des pages individuelles, non des folios, pour faire référence à la source numérisée</a:t>
            </a:r>
          </a:p>
          <a:p>
            <a:pPr marL="36900" indent="0">
              <a:buNone/>
            </a:pPr>
            <a:r>
              <a:rPr lang="fr-FR" dirty="0"/>
              <a:t>Exemple de codage pour la partition générale (source B) : 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&lt;surface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"score"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"facsimile_003"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target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"https://tudigit.ulb.tu-darmstadt.de/show/Mus-Ms-429-28/3"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&lt;/surface&gt;</a:t>
            </a:r>
          </a:p>
          <a:p>
            <a:pPr marL="36900" indent="0">
              <a:buNone/>
            </a:pPr>
            <a:r>
              <a:rPr lang="fr-FR" dirty="0"/>
              <a:t>Exemple de codage pour les parties séparées (source A) :</a:t>
            </a:r>
          </a:p>
          <a:p>
            <a:pPr marL="36900" indent="0">
              <a:buNone/>
            </a:pPr>
            <a:r>
              <a:rPr lang="fr-FR" dirty="0"/>
              <a:t>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&lt;surface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violinViolettIPart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"facsimile_020"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target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"https://tudigit.ulb.tu-darmstadt.de/show/Mus-Ms-429-28/20"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graphic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&lt;/surface&gt;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345605-B698-333F-D0FC-77FD0FD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D454AC-A802-A201-9359-021BC587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9E90A-D8F6-4111-EBCC-EF6BF102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242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395F0-10FA-E67D-8085-7F1FA2091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 des fac-similés dans &lt;body&gt;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30157-4CE2-D388-4E38-14F61FEB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Approche note par note trop chronophage</a:t>
            </a:r>
          </a:p>
          <a:p>
            <a:r>
              <a:rPr lang="fr-FR" dirty="0"/>
              <a:t>Solution proposée : Indication de chaque &lt;pb&gt; dans la source A et B</a:t>
            </a:r>
          </a:p>
          <a:p>
            <a:pPr lvl="1"/>
            <a:r>
              <a:rPr lang="fr-FR" dirty="0"/>
              <a:t>Source A :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"#facsimile_037"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sourceFirstPageHornII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"parentScore#manifestation_1_source_A"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 </a:t>
            </a:r>
            <a:r>
              <a:rPr lang="fr-FR" dirty="0"/>
              <a:t>ou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"#facsimile_049"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sourcePBBass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"parentScore#manifestation_1_source_A"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</a:t>
            </a:r>
            <a:endParaRPr lang="fr-FR" dirty="0"/>
          </a:p>
          <a:p>
            <a:pPr lvl="1"/>
            <a:r>
              <a:rPr lang="fr-FR" dirty="0">
                <a:effectLst/>
              </a:rPr>
              <a:t>Source B :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"#facsimile_002"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sourceFirstPage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"parentScore#manifestation_1_source_B"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 </a:t>
            </a:r>
            <a:r>
              <a:rPr lang="fr-FR" dirty="0"/>
              <a:t>ou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&lt;pb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facs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"#facsimile_003"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sourcePB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"parentScore#manifestation_1_sourceB"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&gt;&lt;/pb&gt;</a:t>
            </a:r>
            <a:endParaRPr lang="fr-FR" dirty="0">
              <a:solidFill>
                <a:srgbClr val="000096"/>
              </a:solidFill>
              <a:effectLst/>
              <a:highlight>
                <a:srgbClr val="FFFFFF"/>
              </a:highlight>
            </a:endParaRPr>
          </a:p>
          <a:p>
            <a:pPr lvl="1"/>
            <a:r>
              <a:rPr lang="fr-FR" dirty="0">
                <a:sym typeface="Wingdings" panose="05000000000000000000" pitchFamily="2" charset="2"/>
              </a:rPr>
              <a:t> la référence au document mère ne marche pas encore !</a:t>
            </a:r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621DB-5D07-B2A4-10C7-D454A1E5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3D1DBE-8557-E8A7-AB5F-FF81EB0F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D61EAD-4B2F-25F5-42E7-C13C6B5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7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BD80A-AF3A-3660-1874-46E9C669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 de l’exposé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6B90B8-6C88-6EC5-6F95-DC7AFE87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cantate :</a:t>
            </a:r>
          </a:p>
          <a:p>
            <a:r>
              <a:rPr lang="fr-FR" dirty="0"/>
              <a:t>L’édition</a:t>
            </a:r>
          </a:p>
          <a:p>
            <a:pPr lvl="1"/>
            <a:r>
              <a:rPr lang="fr-FR" dirty="0"/>
              <a:t>Header : Structure et questions ouvertes</a:t>
            </a:r>
          </a:p>
          <a:p>
            <a:pPr lvl="1"/>
            <a:r>
              <a:rPr lang="fr-FR" dirty="0"/>
              <a:t>Body : Structure et questions ouvertes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2D19E-98BB-377F-9550-A2CDA3A8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C55A58-B8FD-4A4D-93D3-20BD2677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6461F8-A2A9-0853-1E7E-7CF05B14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1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1DACB-B09F-2C84-0D27-52C4DB95D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cantate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B40F08-D288-8A2C-502A-3CB04FDD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Partition générale et parties séparées autographes, conservées dans la ULB Darmstadt et numérisées sur le site de la bibliothèque : </a:t>
            </a:r>
            <a:r>
              <a:rPr lang="fr-FR" dirty="0">
                <a:hlinkClick r:id="rId2"/>
              </a:rPr>
              <a:t>https://tudigit.ulb.tu-darmstadt.de/show/Mus-Ms-429-28/1</a:t>
            </a:r>
            <a:endParaRPr lang="fr-FR" dirty="0"/>
          </a:p>
          <a:p>
            <a:r>
              <a:rPr lang="fr-FR" dirty="0"/>
              <a:t>Source imprimée pour le livret écrit par Johann Conrad Lichtenberg, numérisé aussi : [Link </a:t>
            </a:r>
            <a:r>
              <a:rPr lang="fr-FR" dirty="0" err="1"/>
              <a:t>einfügen</a:t>
            </a:r>
            <a:r>
              <a:rPr lang="fr-FR" dirty="0"/>
              <a:t>]</a:t>
            </a:r>
          </a:p>
          <a:p>
            <a:r>
              <a:rPr lang="fr-FR" dirty="0"/>
              <a:t>Effectif : BC, Violon 1+2, Viola, Violone, Violetta 1+2. Hautbois 1+2, Flûte 1+2, Cor 1+2, Canto 1+2, Alto, Ténor, Basse</a:t>
            </a:r>
          </a:p>
          <a:p>
            <a:r>
              <a:rPr lang="fr-FR" dirty="0"/>
              <a:t>7 « mouvement » : [1. Choral], [2. Coro], [3. Aria], [4. </a:t>
            </a:r>
            <a:r>
              <a:rPr lang="fr-FR" dirty="0" err="1"/>
              <a:t>Rezitativ</a:t>
            </a:r>
            <a:r>
              <a:rPr lang="fr-FR" dirty="0"/>
              <a:t>], [5. Aria], [6. </a:t>
            </a:r>
            <a:r>
              <a:rPr lang="fr-FR" dirty="0" err="1"/>
              <a:t>Rezitativ</a:t>
            </a:r>
            <a:r>
              <a:rPr lang="fr-FR" dirty="0"/>
              <a:t>], [7. Choral]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D5F6BD-84FC-496F-CFF5-6F621DE0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A9A901-C058-B477-E53A-4BA7EBCC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A18327-EC17-6070-C101-EA0074A2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8DBF99-B72B-FE04-7521-BE53815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C47D19F-A7ED-2828-E089-46912F51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6B42AE-7946-FCEE-7B69-6DE4EAF8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4</a:t>
            </a:fld>
            <a:endParaRPr lang="fr-FR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335AE2-DDCE-3A3B-09C9-774ED3FCE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89" y="282053"/>
            <a:ext cx="5068007" cy="455358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D6CCB5F-34CB-8D25-311A-309C54A08994}"/>
              </a:ext>
            </a:extLst>
          </p:cNvPr>
          <p:cNvSpPr txBox="1"/>
          <p:nvPr/>
        </p:nvSpPr>
        <p:spPr>
          <a:xfrm>
            <a:off x="420589" y="4852226"/>
            <a:ext cx="506800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1r., https://iiifserv.ulb.tu-darmstadt.de/tify2/avi.html? </a:t>
            </a:r>
          </a:p>
          <a:p>
            <a:r>
              <a:rPr lang="fr-FR" sz="1050" dirty="0" err="1"/>
              <a:t>manifest</a:t>
            </a:r>
            <a:r>
              <a:rPr lang="fr-FR" sz="1050" dirty="0"/>
              <a:t>=https://iiifserv.ulb.tu-darmstadt.de/iiif/Mus-Ms-429-28.json&amp;tify={%22pages</a:t>
            </a:r>
          </a:p>
          <a:p>
            <a:r>
              <a:rPr lang="fr-FR" sz="1050" dirty="0"/>
              <a:t>%22:[2],%22panX%22:0.541,%22panY%22:0.344,%22view%22:%22help%22,</a:t>
            </a:r>
          </a:p>
          <a:p>
            <a:r>
              <a:rPr lang="fr-FR" sz="1050" dirty="0"/>
              <a:t>%22zoom%22:0.683} [31/05/2024]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6215B01-219E-CAF7-E7BA-2A71EC0CB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384"/>
          <a:stretch/>
        </p:blipFill>
        <p:spPr>
          <a:xfrm>
            <a:off x="6247116" y="358373"/>
            <a:ext cx="5125165" cy="2591304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2AE47FD-3457-29DF-83A7-441A7D1D37BC}"/>
              </a:ext>
            </a:extLst>
          </p:cNvPr>
          <p:cNvSpPr txBox="1"/>
          <p:nvPr/>
        </p:nvSpPr>
        <p:spPr>
          <a:xfrm>
            <a:off x="6247116" y="3429000"/>
            <a:ext cx="502044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Christoph </a:t>
            </a:r>
            <a:r>
              <a:rPr lang="fr-FR" sz="1050" dirty="0" err="1"/>
              <a:t>Graupner</a:t>
            </a:r>
            <a:r>
              <a:rPr lang="fr-FR" sz="1050" dirty="0"/>
              <a:t>, </a:t>
            </a:r>
            <a:r>
              <a:rPr lang="fr-FR" sz="1050" i="1" dirty="0" err="1"/>
              <a:t>Hertzlich</a:t>
            </a:r>
            <a:r>
              <a:rPr lang="fr-FR" sz="1050" i="1" dirty="0"/>
              <a:t> </a:t>
            </a:r>
            <a:r>
              <a:rPr lang="fr-FR" sz="1050" i="1" dirty="0" err="1"/>
              <a:t>thut</a:t>
            </a:r>
            <a:r>
              <a:rPr lang="fr-FR" sz="1050" i="1" dirty="0"/>
              <a:t> </a:t>
            </a:r>
            <a:r>
              <a:rPr lang="fr-FR" sz="1050" i="1" dirty="0" err="1"/>
              <a:t>mich</a:t>
            </a:r>
            <a:r>
              <a:rPr lang="fr-FR" sz="1050" i="1" dirty="0"/>
              <a:t> </a:t>
            </a:r>
            <a:r>
              <a:rPr lang="fr-FR" sz="1050" i="1" dirty="0" err="1"/>
              <a:t>verlangen</a:t>
            </a:r>
            <a:r>
              <a:rPr lang="fr-FR" sz="1050" i="1" dirty="0"/>
              <a:t>, </a:t>
            </a:r>
            <a:r>
              <a:rPr lang="fr-FR" sz="1050" dirty="0"/>
              <a:t>ms, </a:t>
            </a:r>
          </a:p>
          <a:p>
            <a:r>
              <a:rPr lang="fr-FR" sz="1050" dirty="0"/>
              <a:t>D-</a:t>
            </a:r>
            <a:r>
              <a:rPr lang="fr-FR" sz="1050" dirty="0" err="1"/>
              <a:t>DsMus</a:t>
            </a:r>
            <a:r>
              <a:rPr lang="fr-FR" sz="1050" dirty="0"/>
              <a:t> ms 428-29, Fol. 8v, https://iiifserv.ulb.tu-darmstadt.de/tify2/avi.html?manifest=https://iiifserv.ulb.tu-darmstadt.de/iiif/Mus-Ms-429-28.json&amp;tify={%22pages%22:[17] ,%22panX%22:0.467,%22panY% 22:0.331,%22view%22:%22help%22,%22zoom%22:0.683} [31/05/2024]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538311-B026-42CE-38E5-825F6DD0D106}"/>
              </a:ext>
            </a:extLst>
          </p:cNvPr>
          <p:cNvSpPr txBox="1"/>
          <p:nvPr/>
        </p:nvSpPr>
        <p:spPr>
          <a:xfrm>
            <a:off x="8141110" y="29791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BD3261A-FD90-2257-F81D-56EE24B01DBF}"/>
              </a:ext>
            </a:extLst>
          </p:cNvPr>
          <p:cNvSpPr txBox="1"/>
          <p:nvPr/>
        </p:nvSpPr>
        <p:spPr>
          <a:xfrm>
            <a:off x="1863211" y="295459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C00000"/>
                </a:solidFill>
              </a:rPr>
              <a:t>Source B</a:t>
            </a:r>
          </a:p>
        </p:txBody>
      </p:sp>
    </p:spTree>
    <p:extLst>
      <p:ext uri="{BB962C8B-B14F-4D97-AF65-F5344CB8AC3E}">
        <p14:creationId xmlns:p14="http://schemas.microsoft.com/office/powerpoint/2010/main" val="32771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22C52-BA18-EB39-CD56-27ECF3F7C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entre parent et </a:t>
            </a:r>
            <a:r>
              <a:rPr lang="fr-FR" dirty="0" err="1"/>
              <a:t>child</a:t>
            </a:r>
            <a:r>
              <a:rPr lang="fr-FR" dirty="0"/>
              <a:t> document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210DA-C1E6-F819-3FD2-4DB6816D5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8FA57-7525-F845-C1A5-300F7B56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AD92D1-0B48-BA4F-6A0E-A3B54DF0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D0EBB5-8D80-5297-DD96-C9344D2A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12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78297-4367-03AC-DCF6-F4B767D6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Relation entre les documents mère et enfants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EC617D-3489-851D-C49B-95662963B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Document mère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C7A868-F7BD-DDB2-31F6-42AA826C7B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&lt;</a:t>
            </a:r>
            <a:r>
              <a:rPr lang="fr-FR" dirty="0" err="1"/>
              <a:t>meiHead</a:t>
            </a:r>
            <a:r>
              <a:rPr lang="fr-FR" sz="2500" dirty="0"/>
              <a:t>&gt; détaillé</a:t>
            </a:r>
          </a:p>
          <a:p>
            <a:r>
              <a:rPr lang="fr-FR" sz="2500" dirty="0"/>
              <a:t>Fait référence aux documents enfants dans le &lt;body&gt; de la manière suivante pour chaque mouvement :</a:t>
            </a:r>
          </a:p>
          <a:p>
            <a: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>
                <a:solidFill>
                  <a:srgbClr val="000096"/>
                </a:solidFill>
                <a:highlight>
                  <a:srgbClr val="FFFFFF"/>
                </a:highlight>
              </a:rPr>
              <a:t>&lt;mdiv</a:t>
            </a:r>
            <a:r>
              <a:rPr lang="fr-FR" sz="25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 err="1">
                <a:solidFill>
                  <a:srgbClr val="F5844C"/>
                </a:solidFill>
                <a:highlight>
                  <a:srgbClr val="FFFFFF"/>
                </a:highlight>
              </a:rPr>
              <a:t>corresp</a:t>
            </a:r>
            <a:r>
              <a:rPr lang="fr-FR" sz="25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"https://raw.githubusercontent.com/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SophieReiland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graupner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/main/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mei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</a:t>
            </a:r>
            <a:r>
              <a:rPr lang="fr-FR" sz="2500" dirty="0" err="1">
                <a:solidFill>
                  <a:srgbClr val="993300"/>
                </a:solidFill>
                <a:highlight>
                  <a:srgbClr val="FFFFFF"/>
                </a:highlight>
              </a:rPr>
              <a:t>graupner_hertzlich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/1_Choral_Herzlich%20tut%20mich%20verlangen.mei?token=GHSAT0AAAAAACN66IC2YXL5LGGQFUWMUZWUZRJ7EIQ"</a:t>
            </a:r>
            <a:r>
              <a:rPr lang="fr-FR" sz="2500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sz="2500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sz="25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2500" dirty="0">
                <a:solidFill>
                  <a:srgbClr val="993300"/>
                </a:solidFill>
                <a:highlight>
                  <a:srgbClr val="FFFFFF"/>
                </a:highlight>
              </a:rPr>
              <a:t>"Choral_Herzlich_01"</a:t>
            </a:r>
            <a:r>
              <a:rPr lang="fr-FR" sz="2500" dirty="0">
                <a:solidFill>
                  <a:srgbClr val="000096"/>
                </a:solidFill>
                <a:highlight>
                  <a:srgbClr val="FFFFFF"/>
                </a:highlight>
              </a:rPr>
              <a:t>&gt;&lt;/mdiv&gt;</a:t>
            </a:r>
            <a:br>
              <a:rPr lang="fr-FR" sz="25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fr-FR" sz="250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03F712E-E015-FF6E-4BEC-200ED8CA9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7 documents enfant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D5A6B8-5EF8-6273-BEE8-19C10C60D6E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Fait référence au document mère comme suit:</a:t>
            </a:r>
          </a:p>
          <a:p>
            <a:pPr marL="36900" indent="0">
              <a:buNone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&lt;!DOCTYPE doc [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&lt;!ENTITY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parentScore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SYSTEM "0_Mere_Herzlich tut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mich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</a:rPr>
              <a:t>verlangen.mei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"&gt;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</a:rPr>
              <a:t>]&gt;</a:t>
            </a:r>
          </a:p>
          <a:p>
            <a:pPr marL="36900" indent="0">
              <a:buNone/>
            </a:pPr>
            <a:r>
              <a:rPr lang="fr-FR" dirty="0">
                <a:sym typeface="Wingdings" panose="05000000000000000000" pitchFamily="2" charset="2"/>
              </a:rPr>
              <a:t> Ne marche pas encore !</a:t>
            </a:r>
            <a:endParaRPr lang="fr-FR" dirty="0"/>
          </a:p>
          <a:p>
            <a:r>
              <a:rPr lang="fr-FR" dirty="0" err="1"/>
              <a:t>meiHead</a:t>
            </a:r>
            <a:r>
              <a:rPr lang="fr-FR" dirty="0"/>
              <a:t> réduit </a:t>
            </a:r>
          </a:p>
          <a:p>
            <a:r>
              <a:rPr lang="fr-FR" dirty="0"/>
              <a:t>Inclut le body avec le texte musicale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DE1B70-E816-E888-30B3-D2758BEC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60D85D-6195-E276-E9C7-D3E63878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198E62-0303-FDD9-8313-2282F929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114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DB47F-11CD-824F-4104-85AED3BB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 mère : Header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C4382-5753-B338-0671-300761322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0638AC-0B4D-95D6-B0A4-B23D6C57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239683-3E24-D980-827E-C109CB8E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B7419B-A348-713E-04D6-99453C2F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51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030C4E7-5AD5-2B5E-64FB-278681E4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plus importants XML:ID (1)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80F1966-58C5-A0F2-1334-511BDBA3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… pour le compositeur : « </a:t>
            </a:r>
            <a:r>
              <a:rPr lang="fr-FR" dirty="0" err="1"/>
              <a:t>graupnerC</a:t>
            </a:r>
            <a:r>
              <a:rPr lang="fr-FR" dirty="0"/>
              <a:t> »</a:t>
            </a:r>
          </a:p>
          <a:p>
            <a:r>
              <a:rPr lang="fr-FR" dirty="0"/>
              <a:t>… pour le librettiste : « </a:t>
            </a:r>
            <a:r>
              <a:rPr lang="fr-FR" dirty="0" err="1"/>
              <a:t>lichtenbergJC</a:t>
            </a:r>
            <a:r>
              <a:rPr lang="fr-FR" dirty="0"/>
              <a:t> »</a:t>
            </a:r>
          </a:p>
          <a:p>
            <a:r>
              <a:rPr lang="fr-FR" dirty="0"/>
              <a:t>…pour la source primaire, à savoir les parties séparées : « </a:t>
            </a:r>
            <a:r>
              <a:rPr lang="fr-FR" dirty="0" err="1"/>
              <a:t>source_A</a:t>
            </a:r>
            <a:r>
              <a:rPr lang="fr-FR" dirty="0"/>
              <a:t> »</a:t>
            </a:r>
          </a:p>
          <a:p>
            <a:r>
              <a:rPr lang="fr-FR" dirty="0"/>
              <a:t>… pour la source secondaire, à savoir la partition générale : « </a:t>
            </a:r>
            <a:r>
              <a:rPr lang="fr-FR" dirty="0" err="1"/>
              <a:t>source_B</a:t>
            </a:r>
            <a:r>
              <a:rPr lang="fr-FR" dirty="0"/>
              <a:t> »</a:t>
            </a:r>
          </a:p>
          <a:p>
            <a:r>
              <a:rPr lang="fr-FR" dirty="0"/>
              <a:t>… pour la source littéraire, à savoir le livret imprimé : « </a:t>
            </a:r>
            <a:r>
              <a:rPr lang="fr-FR" dirty="0" err="1"/>
              <a:t>source_C</a:t>
            </a:r>
            <a:r>
              <a:rPr lang="fr-FR" dirty="0"/>
              <a:t> »</a:t>
            </a:r>
          </a:p>
          <a:p>
            <a:r>
              <a:rPr lang="fr-FR" dirty="0"/>
              <a:t>… pour la manifestation physique de la source musicale (qui se </a:t>
            </a:r>
            <a:r>
              <a:rPr lang="fr-FR" dirty="0" err="1"/>
              <a:t>sousdivise</a:t>
            </a:r>
            <a:r>
              <a:rPr lang="fr-FR" dirty="0"/>
              <a:t> entre la partition générale (source B) et les parties séparées (source A)) : « manifestation_1 »</a:t>
            </a:r>
          </a:p>
          <a:p>
            <a:r>
              <a:rPr lang="fr-FR" dirty="0"/>
              <a:t>… pour la manifestation physique de la source A (qui fait partie de la manifestation 1) : « manifestation_1_source_A »</a:t>
            </a:r>
          </a:p>
          <a:p>
            <a:r>
              <a:rPr lang="fr-FR" dirty="0"/>
              <a:t>… pour la manifestation physique de la source B (qui fait partie de la manifestation 1) : « manifestation_1_source_B »</a:t>
            </a:r>
          </a:p>
          <a:p>
            <a:r>
              <a:rPr lang="fr-FR" dirty="0"/>
              <a:t>… pour la manifestation physique de la source C : « manifestation_2 »</a:t>
            </a:r>
          </a:p>
          <a:p>
            <a:pPr marL="36900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ABA8DA-B5E2-0858-E7E3-17C20DFF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DFF5C7-79D0-97C2-321B-39F6F423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A32BC6-30D2-1342-E076-449019B6E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078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9430D-428B-0794-7296-EF7EB66E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plus importants XML:ID (2)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5A360B-8CA4-D08C-D917-19C688DDB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… pour la foliotation probablement fait par </a:t>
            </a:r>
            <a:r>
              <a:rPr lang="fr-FR" dirty="0" err="1"/>
              <a:t>Graupner</a:t>
            </a:r>
            <a:r>
              <a:rPr lang="fr-FR" dirty="0"/>
              <a:t> : « </a:t>
            </a:r>
            <a:r>
              <a:rPr lang="fr-FR" dirty="0" err="1"/>
              <a:t>foliotationgraupner</a:t>
            </a:r>
            <a:r>
              <a:rPr lang="fr-FR" dirty="0"/>
              <a:t> »</a:t>
            </a:r>
          </a:p>
          <a:p>
            <a:r>
              <a:rPr lang="fr-FR" dirty="0"/>
              <a:t>… pour la foliotation fait par </a:t>
            </a:r>
            <a:r>
              <a:rPr lang="fr-FR" dirty="0" err="1"/>
              <a:t>Niebergall</a:t>
            </a:r>
            <a:r>
              <a:rPr lang="fr-FR" dirty="0"/>
              <a:t> (bibliothécaire au XIXe siècle) : « </a:t>
            </a:r>
            <a:r>
              <a:rPr lang="fr-FR" dirty="0" err="1"/>
              <a:t>foliotationNiebergall</a:t>
            </a:r>
            <a:r>
              <a:rPr lang="fr-FR" dirty="0"/>
              <a:t> »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50A3F1-CCBA-143A-2968-CC40F618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11/06/2024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AE07E5-6F51-3DBA-97D9-87A9780F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Sophie Reiland-Mézil, Sorbonne Université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34574-C534-F40A-8A0D-833F6E96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D168-963E-48B1-A7EC-C96E46BCD5F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4478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1232</Words>
  <Application>Microsoft Office PowerPoint</Application>
  <PresentationFormat>Breitbild</PresentationFormat>
  <Paragraphs>128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Aptos</vt:lpstr>
      <vt:lpstr>Calisto MT</vt:lpstr>
      <vt:lpstr>Wingdings</vt:lpstr>
      <vt:lpstr>Wingdings 2</vt:lpstr>
      <vt:lpstr>Schiefer</vt:lpstr>
      <vt:lpstr>Herzlich tut mich verlangen</vt:lpstr>
      <vt:lpstr>Plan de l’exposé </vt:lpstr>
      <vt:lpstr>La cantate</vt:lpstr>
      <vt:lpstr>PowerPoint-Präsentation</vt:lpstr>
      <vt:lpstr>relation entre parent et child document</vt:lpstr>
      <vt:lpstr>Relation entre les documents mère et enfants</vt:lpstr>
      <vt:lpstr>Document mère : Header</vt:lpstr>
      <vt:lpstr>Les plus importants XML:ID (1)</vt:lpstr>
      <vt:lpstr>Les plus importants XML:ID (2)</vt:lpstr>
      <vt:lpstr>Structure logique du meiHead (1)</vt:lpstr>
      <vt:lpstr>Structure logique du meiHead (2)</vt:lpstr>
      <vt:lpstr>Fragensammlung</vt:lpstr>
      <vt:lpstr>Documents enfants : Body</vt:lpstr>
      <vt:lpstr>Indication des facsimilés</vt:lpstr>
      <vt:lpstr>Référence des fac-similés dans &lt;body&gt;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Herzlich tut mich verlangen</dc:title>
  <dc:creator>Regina Sophie Reiland</dc:creator>
  <cp:lastModifiedBy>Regina Sophie Reiland</cp:lastModifiedBy>
  <cp:revision>3</cp:revision>
  <dcterms:created xsi:type="dcterms:W3CDTF">2024-05-31T10:13:42Z</dcterms:created>
  <dcterms:modified xsi:type="dcterms:W3CDTF">2024-06-06T11:27:36Z</dcterms:modified>
</cp:coreProperties>
</file>