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7" r:id="rId7"/>
    <p:sldId id="278" r:id="rId8"/>
    <p:sldId id="279" r:id="rId9"/>
    <p:sldId id="281" r:id="rId10"/>
    <p:sldId id="282" r:id="rId11"/>
    <p:sldId id="284" r:id="rId12"/>
    <p:sldId id="274" r:id="rId13"/>
    <p:sldId id="285" r:id="rId14"/>
    <p:sldId id="270" r:id="rId15"/>
    <p:sldId id="286" r:id="rId16"/>
    <p:sldId id="271" r:id="rId17"/>
    <p:sldId id="280" r:id="rId18"/>
    <p:sldId id="283" r:id="rId19"/>
    <p:sldId id="287" r:id="rId20"/>
    <p:sldId id="277" r:id="rId21"/>
    <p:sldId id="264" r:id="rId22"/>
    <p:sldId id="265" r:id="rId23"/>
    <p:sldId id="263" r:id="rId24"/>
    <p:sldId id="266" r:id="rId25"/>
    <p:sldId id="269" r:id="rId26"/>
    <p:sldId id="261" r:id="rId27"/>
    <p:sldId id="262" r:id="rId28"/>
    <p:sldId id="276" r:id="rId29"/>
    <p:sldId id="268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1" clrIdx="0"/>
  <p:cmAuthor id="2" name="Regina Sophie Reiland" initials="RSR" lastIdx="4" clrIdx="1">
    <p:extLst>
      <p:ext uri="{19B8F6BF-5375-455C-9EA6-DF929625EA0E}">
        <p15:presenceInfo xmlns:p15="http://schemas.microsoft.com/office/powerpoint/2012/main" userId="S::regina.s.reiland@stud.hfmt-koeln.de::88426272-6ed3-43d2-9b71-606a1d7f8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77170" autoAdjust="0"/>
  </p:normalViewPr>
  <p:slideViewPr>
    <p:cSldViewPr snapToGrid="0">
      <p:cViewPr varScale="1">
        <p:scale>
          <a:sx n="54" d="100"/>
          <a:sy n="5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19:18:56.632" idx="11">
    <p:pos x="10" y="10"/>
    <p:text>Das würde ich nicht unbedingt zeigen.  Vielleicht für die Zusatzfolien, wenn kein Kommentar kommt.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9T20:13:54.285" idx="31">
    <p:pos x="10" y="10"/>
    <p:text>Um Zeit zu sparen würde ich das weglassen. Es geht ja darum von ihnen informatisches Feedback (und nicht musikwissenschaftliches) zu bekommen.  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6-07T17:50:46.487" idx="4">
    <p:pos x="10" y="10"/>
    <p:text>Je ne suis pas sûre si j'ai bien compris quelle question nous voulons demander ici. Est-ce que cela n'est pas identique avec la question avant ?</p:text>
    <p:extLst>
      <p:ext uri="{C676402C-5697-4E1C-873F-D02D1690AC5C}">
        <p15:threadingInfo xmlns:p15="http://schemas.microsoft.com/office/powerpoint/2012/main" timeZoneBias="-120"/>
      </p:ext>
    </p:extLst>
  </p:cm>
  <p:cm authorId="1" dt="2024-06-09T19:35:44.029" idx="18">
    <p:pos x="10" y="146"/>
    <p:text>Das war glaube ich keine eigenständige  Frage sondern nur eine Erklärung der Frage zum Verhältnis von Quelle und Manifestation.</p:text>
    <p:extLst>
      <p:ext uri="{C676402C-5697-4E1C-873F-D02D1690AC5C}">
        <p15:threadingInfo xmlns:p15="http://schemas.microsoft.com/office/powerpoint/2012/main" timeZoneBias="-120">
          <p15:parentCm authorId="2" idx="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Introduction : stage, codage à partir d’une édition papier déjà existante, code pas encore fini (il manque l’apparat critique)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9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de la logique de la MEI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Source qui a été utilisé pour effectuer une édition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Manifestation est un « </a:t>
            </a:r>
            <a:r>
              <a:rPr lang="fr-FR" dirty="0" err="1"/>
              <a:t>embodiment</a:t>
            </a:r>
            <a:r>
              <a:rPr lang="fr-FR" dirty="0"/>
              <a:t> of an expression of a </a:t>
            </a:r>
            <a:r>
              <a:rPr lang="fr-FR" dirty="0" err="1"/>
              <a:t>work</a:t>
            </a:r>
            <a:r>
              <a:rPr lang="fr-FR" dirty="0"/>
              <a:t> »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Nos problèmes : Comment on peut différencier entre deux sources et une manifestation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devenir plus précis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Nous avons trois sources, A et B comme sources musicales, C comme source littéraire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Les sources A et B font cependant partie de la même manifestation (parce que un cote de bibliothèque)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Nous avons essayé de procéder est comme suit : Dans l’environnement &lt;manifestation&gt; ont déclare les deux zones de la manifestation qui représentent la source A (partie séparée) et B (partition générale)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9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Passons au troisième problème : le renvoi vers plusieurs pages dans le facsimile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8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 source A englobe la totalité des parties séparées ; le facsimilé a donc une sous-structure (Partie de basse continue, violon 1, canto 1 et </a:t>
            </a:r>
            <a:r>
              <a:rPr lang="fr-FR" dirty="0" err="1"/>
              <a:t>cie</a:t>
            </a:r>
            <a:r>
              <a:rPr lang="fr-FR" dirty="0"/>
              <a:t>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Dans &lt;</a:t>
            </a:r>
            <a:r>
              <a:rPr lang="fr-FR" dirty="0" err="1"/>
              <a:t>editorialDecl</a:t>
            </a:r>
            <a:r>
              <a:rPr lang="fr-FR" dirty="0"/>
              <a:t>&gt; et aussi &lt;manifestation&gt; on a parfois besoin de faire référence a plusieurs pages de fac-similes.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 qui nous manque, c’est une balise qui a un niveau intermédiaire entre &lt;facsimile&gt; et &lt;surface&gt;.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Est-ce que vous avez une idée comment procéder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66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veut établir un lien entre le fac-similé et l’édition, mais note par note est trop chronophage.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Notre solution : nous indiquons les &lt;pb&gt; dans le fac-similé pour la source A et aussi pour la source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Qu’est-ce que vous en pensez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 le Header commence, on a mis ce </a:t>
            </a:r>
            <a:r>
              <a:rPr lang="fr-FR" dirty="0" err="1"/>
              <a:t>statement</a:t>
            </a:r>
            <a:r>
              <a:rPr lang="fr-FR" dirty="0"/>
              <a:t> pour définir la relation entre parent et enfant. À gauche, c’est le </a:t>
            </a:r>
            <a:r>
              <a:rPr lang="fr-FR" dirty="0" err="1"/>
              <a:t>statement</a:t>
            </a:r>
            <a:r>
              <a:rPr lang="fr-FR" dirty="0"/>
              <a:t> pour le document parent, à droite ce qu’on a mis au début de chaque document enfant. Qu’est-ce que vous pensez de notre approche 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illustrer le choix éditorial que j’ai fait en accord avec Nathalie l’année dernière : on peut voir que la partie séparée de la basse continue est amplement chiffrée dans la source A ; dans la source B, il n’y a aucune chiffre. Ils manquent aussi beaucoup de nuances, qui ont très probablement été fait par </a:t>
            </a:r>
            <a:r>
              <a:rPr lang="fr-FR" dirty="0" err="1"/>
              <a:t>Graupner</a:t>
            </a:r>
            <a:r>
              <a:rPr lang="fr-FR" dirty="0"/>
              <a:t> lui-même.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4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Avant nous rentrons dans les détails, j’aimerais vous donner un bref aperçu sur la cantate que nous avons éditée.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je vais parler des problèmes le plus complexes que Christophe et moi ont rencontré pendant notre travail (listé ici avec des chiffres romains).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Date, lieu, statut de l’édition,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Effectif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« Mouvement »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Parler un peu de la matérialité des deux sources qui nous sont parvenues sous un cote de bibliothèque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Juste les lire, on va rentrer dans les détails plus tard.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Décision : Faire un document MEI pour chaque mouvement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Pourquoi ? </a:t>
            </a:r>
            <a:r>
              <a:rPr lang="fr-FR" dirty="0">
                <a:sym typeface="Wingdings" panose="05000000000000000000" pitchFamily="2" charset="2"/>
              </a:rPr>
              <a:t> lire les arguments au-dessus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25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Créé un document parent, que j’ai nommé Mère.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Au niveau de &lt;body&gt;, on a utilisé la balise &lt;mdiv&gt; qui fait référence au document MEI de chaque mouvement sur </a:t>
            </a:r>
            <a:r>
              <a:rPr lang="fr-FR" dirty="0" err="1"/>
              <a:t>Github</a:t>
            </a:r>
            <a:r>
              <a:rPr lang="fr-FR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53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demande une explication un peu plus vaste 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Explication de la manifestation physique des sources et mon choix par rapport à la source principale.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5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8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7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4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4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1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1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6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9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7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digit.ulb.tu-darmstadt.de/show/Mus-Ms-429-28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.ub.uni-marburg.de/ubfind/Record/urn:nbn:de:hebis:04-eb2011-0009/View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A65DC-897D-7726-C81B-C6DFD258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cas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82A80-536D-BDCF-23B1-E2DA6DA2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deux sources musicales manuscrites, les deux de la main de </a:t>
            </a:r>
            <a:r>
              <a:rPr lang="fr-FR" dirty="0" err="1"/>
              <a:t>Graupner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La partition générale (</a:t>
            </a:r>
            <a:r>
              <a:rPr lang="fr-FR" dirty="0">
                <a:solidFill>
                  <a:srgbClr val="FF0000"/>
                </a:solidFill>
              </a:rPr>
              <a:t>source 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Les parties séparées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</a:t>
            </a:r>
          </a:p>
          <a:p>
            <a:r>
              <a:rPr lang="fr-FR" dirty="0"/>
              <a:t>La partition générale et les parties séparées sont conservées sous le même cote (D DS Mus ms 429-428)</a:t>
            </a:r>
          </a:p>
          <a:p>
            <a:r>
              <a:rPr lang="fr-FR" dirty="0"/>
              <a:t>Puisque les parties séparées sont plus précises pour ce qui est des nuances, liaisons et ornements, elles servent de source principale (</a:t>
            </a:r>
            <a:r>
              <a:rPr lang="fr-FR" dirty="0">
                <a:solidFill>
                  <a:srgbClr val="FF0000"/>
                </a:solidFill>
              </a:rPr>
              <a:t>source A</a:t>
            </a:r>
            <a:r>
              <a:rPr lang="fr-FR" dirty="0"/>
              <a:t>). La </a:t>
            </a:r>
            <a:r>
              <a:rPr lang="fr-FR" dirty="0">
                <a:solidFill>
                  <a:srgbClr val="FF0000"/>
                </a:solidFill>
              </a:rPr>
              <a:t>source B </a:t>
            </a:r>
            <a:r>
              <a:rPr lang="fr-FR" dirty="0"/>
              <a:t>sert comme source secondaire.</a:t>
            </a:r>
          </a:p>
          <a:p>
            <a:r>
              <a:rPr lang="fr-FR" dirty="0"/>
              <a:t>Une source imprimée pour le livret (</a:t>
            </a:r>
            <a:r>
              <a:rPr lang="fr-FR" dirty="0">
                <a:solidFill>
                  <a:srgbClr val="FF0000"/>
                </a:solidFill>
              </a:rPr>
              <a:t>source C</a:t>
            </a:r>
            <a:r>
              <a:rPr lang="fr-FR" dirty="0"/>
              <a:t>, </a:t>
            </a:r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Universitätsbibliothek</a:t>
            </a:r>
            <a:r>
              <a:rPr lang="fr-FR" dirty="0"/>
              <a:t> Marburg 760)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E1242-9B5B-A3D9-3418-C26067D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AFCFB-0730-616C-1DF5-54C3A9DB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B1A16B-23DE-EF1A-C32A-D371C7F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F52C3-C23D-EE9C-A52A-9EBC64E9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logique de la MEI par rapport à &lt;source&gt; et &lt;manifestation&gt;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56D5B7-0D3E-54D0-9E1E-2ABAD8D30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&lt;source&gt;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2B98683-6F69-43B9-8375-0FB96D16FA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Nous avons besoin de différencier entre la source musicale principale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fr-FR" dirty="0">
                <a:sym typeface="Wingdings" panose="05000000000000000000" pitchFamily="2" charset="2"/>
              </a:rPr>
              <a:t>) et la source musicale secondaire (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fr-FR" dirty="0">
                <a:sym typeface="Wingdings" panose="05000000000000000000" pitchFamily="2" charset="2"/>
              </a:rPr>
              <a:t>) qui constituent ensemble la même manifestation</a:t>
            </a:r>
            <a:endParaRPr lang="fr-FR" dirty="0"/>
          </a:p>
          <a:p>
            <a:endParaRPr lang="fr-FR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44FA9E-A226-CA21-0818-557226CD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&lt;manifestation&gt;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1CA4F0-4A16-300B-0814-09BB3BB89E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« 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 » (MEI 5.0. Guidelines)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physical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embodiment</a:t>
            </a:r>
            <a:r>
              <a:rPr lang="fr-FR" dirty="0">
                <a:sym typeface="Wingdings" panose="05000000000000000000" pitchFamily="2" charset="2"/>
              </a:rPr>
              <a:t> » = ce qui est conservé ensemble physiquement sous la même cote ?</a:t>
            </a: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84447-975D-3807-83A9-CBD5AE20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6954-F02D-7D76-E923-E8403EA6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CC77F-CAD4-AAC1-DFBF-E391AFB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2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0725"/>
            <a:ext cx="5260847" cy="2367603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&lt;Source&gt; :</a:t>
            </a:r>
          </a:p>
          <a:p>
            <a:pPr lvl="1"/>
            <a:r>
              <a:rPr lang="fr-FR" dirty="0"/>
              <a:t>Parties séparées de la cantate (A)</a:t>
            </a:r>
          </a:p>
          <a:p>
            <a:pPr lvl="1"/>
            <a:r>
              <a:rPr lang="fr-FR" dirty="0"/>
              <a:t>Partition de la cantate (B)</a:t>
            </a:r>
          </a:p>
          <a:p>
            <a:pPr lvl="1"/>
            <a:r>
              <a:rPr lang="fr-FR" dirty="0"/>
              <a:t>Le livret (C)</a:t>
            </a:r>
          </a:p>
          <a:p>
            <a:r>
              <a:rPr lang="fr-FR" dirty="0"/>
              <a:t>&lt;Manifestation&gt;</a:t>
            </a:r>
          </a:p>
          <a:p>
            <a:pPr lvl="1"/>
            <a:r>
              <a:rPr lang="fr-FR" dirty="0"/>
              <a:t>D-DS Mus Ms 429-28</a:t>
            </a:r>
          </a:p>
          <a:p>
            <a:pPr lvl="1"/>
            <a:r>
              <a:rPr lang="fr-FR" dirty="0" err="1"/>
              <a:t>Theologische</a:t>
            </a:r>
            <a:r>
              <a:rPr lang="fr-FR" dirty="0"/>
              <a:t> </a:t>
            </a:r>
            <a:r>
              <a:rPr lang="fr-FR" dirty="0" err="1"/>
              <a:t>Bibliothek</a:t>
            </a:r>
            <a:r>
              <a:rPr lang="fr-FR" dirty="0"/>
              <a:t> der </a:t>
            </a:r>
            <a:r>
              <a:rPr lang="fr-FR" dirty="0" err="1"/>
              <a:t>Universität</a:t>
            </a:r>
            <a:r>
              <a:rPr lang="fr-FR" dirty="0"/>
              <a:t> Marburg 760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65" y="1524001"/>
            <a:ext cx="5260847" cy="223782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7140D7-1746-84BC-B4B0-A8F90F5CD4D2}"/>
              </a:ext>
            </a:extLst>
          </p:cNvPr>
          <p:cNvSpPr/>
          <p:nvPr/>
        </p:nvSpPr>
        <p:spPr>
          <a:xfrm>
            <a:off x="2403986" y="4060721"/>
            <a:ext cx="2212258" cy="5850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559F1D8-987B-BE55-5718-229123C99456}"/>
              </a:ext>
            </a:extLst>
          </p:cNvPr>
          <p:cNvSpPr/>
          <p:nvPr/>
        </p:nvSpPr>
        <p:spPr>
          <a:xfrm>
            <a:off x="2423657" y="4640823"/>
            <a:ext cx="2212258" cy="5850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B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113C7FC-F2DC-67C6-FC33-83569615CF1F}"/>
              </a:ext>
            </a:extLst>
          </p:cNvPr>
          <p:cNvSpPr/>
          <p:nvPr/>
        </p:nvSpPr>
        <p:spPr>
          <a:xfrm>
            <a:off x="2413820" y="5324163"/>
            <a:ext cx="2212258" cy="58501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 C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CD9380-8549-D753-0F9F-89BD03EAB125}"/>
              </a:ext>
            </a:extLst>
          </p:cNvPr>
          <p:cNvSpPr/>
          <p:nvPr/>
        </p:nvSpPr>
        <p:spPr>
          <a:xfrm>
            <a:off x="7408607" y="4257365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1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ACDED9-B0B0-9A40-ECFD-8EEBD49C1DF0}"/>
              </a:ext>
            </a:extLst>
          </p:cNvPr>
          <p:cNvSpPr/>
          <p:nvPr/>
        </p:nvSpPr>
        <p:spPr>
          <a:xfrm>
            <a:off x="7393858" y="5333994"/>
            <a:ext cx="2212258" cy="5850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Manifestation 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278BCE3-259D-6FFE-AC14-99279E1C1DDD}"/>
              </a:ext>
            </a:extLst>
          </p:cNvPr>
          <p:cNvCxnSpPr>
            <a:cxnSpLocks/>
          </p:cNvCxnSpPr>
          <p:nvPr/>
        </p:nvCxnSpPr>
        <p:spPr>
          <a:xfrm>
            <a:off x="4616244" y="4323736"/>
            <a:ext cx="2792363" cy="196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53721D9-82C6-D7E6-3130-A1F48FDBD7B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26078" y="5609301"/>
            <a:ext cx="2767780" cy="17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6FDD3FD-F756-124A-4376-70F016CCA237}"/>
              </a:ext>
            </a:extLst>
          </p:cNvPr>
          <p:cNvCxnSpPr>
            <a:cxnSpLocks/>
          </p:cNvCxnSpPr>
          <p:nvPr/>
        </p:nvCxnSpPr>
        <p:spPr>
          <a:xfrm flipV="1">
            <a:off x="4616244" y="4705960"/>
            <a:ext cx="2792363" cy="22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7AAF-E699-8C84-206B-162023DE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 L’organisation logique du fac-similé et renvoi vers plusieurs pages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C8EB3-DE5D-76AC-FAC4-999104D4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F91E0-49C6-2130-69E1-5FB90FA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B8362-7F6E-05E1-6CFF-40E0CD6F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93DCA-1114-5069-D214-DB1A56D3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24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609600"/>
            <a:ext cx="11429999" cy="970450"/>
          </a:xfrm>
        </p:spPr>
        <p:txBody>
          <a:bodyPr>
            <a:normAutofit/>
          </a:bodyPr>
          <a:lstStyle/>
          <a:p>
            <a:r>
              <a:rPr lang="fr-FR" sz="2000" dirty="0"/>
              <a:t>Le problème: nous voulons renvoyer à 2 folios du facsimile dans un texte descriptif sur la basse continue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C8C55D8-FB41-7822-5155-57518F733BBA}"/>
              </a:ext>
            </a:extLst>
          </p:cNvPr>
          <p:cNvSpPr/>
          <p:nvPr/>
        </p:nvSpPr>
        <p:spPr>
          <a:xfrm>
            <a:off x="2698342" y="2389239"/>
            <a:ext cx="3864682" cy="125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Wir folgen der Bezifferung der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Continuostimme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"#facsimile_017_019"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</a:rPr>
              <a:t>Fol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. 8v-9v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de-DE" dirty="0" err="1">
                <a:solidFill>
                  <a:srgbClr val="000096"/>
                </a:solidFill>
                <a:highlight>
                  <a:srgbClr val="FFFFFF"/>
                </a:highlight>
              </a:rPr>
              <a:t>ref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</a:rPr>
              <a:t> die sehr detailliert ist.</a:t>
            </a:r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D109-70B5-2273-C86D-942FE4FD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L’organisation logique du fac-similé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6139E-9DEE-AF38-80BC-9DD3DC71E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gérer les relations complexes entre &lt;facsimile&gt; (deux sources musicales) et &lt;body&gt; (une édition)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847F1-11F6-6C96-DD6F-7A3E377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5A908-CC20-AD55-A3F1-6F652DC6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6FD63-0764-77E5-2545-8451ABC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70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Indication de chaque &lt;pb&gt; de 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"Bass"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6FD49-9CA2-16BA-A827-89B6043C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Division entre un document parent et sept documents enfants : comment ?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378CDC-BB6E-D5BC-C22C-AE698746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0_Mere_Herzlich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63F9CD-4581-8085-0561-28C6ABFBC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/>
              <a:t>p. ex. 1_Choral_Herzlich tut </a:t>
            </a:r>
            <a:r>
              <a:rPr lang="fr-FR" sz="1800" dirty="0" err="1"/>
              <a:t>mich</a:t>
            </a:r>
            <a:r>
              <a:rPr lang="fr-FR" sz="1800" dirty="0"/>
              <a:t> </a:t>
            </a:r>
            <a:r>
              <a:rPr lang="fr-FR" sz="1800" dirty="0" err="1"/>
              <a:t>verlangen.mei</a:t>
            </a:r>
            <a:endParaRPr lang="fr-FR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1AE56-593E-FA55-511C-83DE9C2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9D9E27-0F6E-B0BD-C4A3-E38DBC6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CA206E-1DF9-2ED9-008F-A55C73C1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305999-B61E-B009-A5BD-D06DE901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03" y="2809140"/>
            <a:ext cx="4925112" cy="127652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173ADB-9C7E-540F-578A-FC809489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07" y="3170872"/>
            <a:ext cx="46393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1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208941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D60D-A612-4CC0-EFE7-9E7437E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Modélisation de la structure logique des fac-similés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67452-1AD8-C6CE-0FF2-2E8D8B740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9511F-425F-0474-C98E-26EE43BE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BD4D6-8E39-384F-5DEA-DE2A82A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4C8AD-E19F-B44F-D232-7235A96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  <a:p>
            <a:r>
              <a:rPr lang="fr-FR" dirty="0"/>
              <a:t>Aperçu : nos quatre questions</a:t>
            </a:r>
          </a:p>
          <a:p>
            <a:r>
              <a:rPr lang="fr-FR" dirty="0"/>
              <a:t>Nos réponses provisoires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869734"/>
          </a:xfrm>
        </p:spPr>
        <p:txBody>
          <a:bodyPr>
            <a:normAutofit/>
          </a:bodyPr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dirty="0"/>
              <a:t>Comment renvoyer à des zones spécifiques de la manifestation 1 pour dire que l’édition de tel mouvement repose sur telles parties (partition générale + partition séparée) du </a:t>
            </a:r>
            <a:r>
              <a:rPr lang="fr-FR" dirty="0" err="1"/>
              <a:t>manifest</a:t>
            </a:r>
            <a:r>
              <a:rPr lang="fr-FR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542504" y="3602183"/>
            <a:ext cx="2168012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5666508"/>
            <a:ext cx="2299854" cy="10252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5666509"/>
            <a:ext cx="2299854" cy="10529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générale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655128"/>
            <a:ext cx="1530472" cy="101138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92431" y="4655128"/>
            <a:ext cx="1414403" cy="101138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2" y="528266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1.	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à la ULB Darmstadt et numérisées sur le site de la bibliothèque : </a:t>
            </a:r>
            <a:r>
              <a:rPr lang="fr-FR" dirty="0">
                <a:hlinkClick r:id="rId3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</a:t>
            </a:r>
            <a:r>
              <a:rPr lang="fr-FR" dirty="0">
                <a:hlinkClick r:id="rId4"/>
              </a:rPr>
              <a:t>https://archiv.ub.uni-marburg.de/ubfind/Record/urn:nbn:de:hebis:04-eb2011-0009</a:t>
            </a:r>
            <a:r>
              <a:rPr lang="fr-FR">
                <a:hlinkClick r:id="rId4"/>
              </a:rPr>
              <a:t>/View</a:t>
            </a:r>
            <a:r>
              <a:rPr lang="fr-FR"/>
              <a:t> </a:t>
            </a:r>
            <a:endParaRPr lang="fr-FR" dirty="0"/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mouvements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31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fr-FR" dirty="0"/>
              <a:t>Comment définir correctement la relation entre le document parent et les documents enfants?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modéliser les relations entre les sources et les manifestations ?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restituer l'organisation logique du fac-similé, par exemple pour renvoyer à des sections particulières (partie de hautbois, etc.) ? 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Comment gérer les relations complexes entre &lt;facsimile&gt; (deux sources musicales) et &lt;body&gt; (une édition)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	Relation entre document parent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/>
            <a:r>
              <a:rPr lang="fr-FR" dirty="0"/>
              <a:t>Comment définir correctement la relation entre le document parent et les documents enfants?</a:t>
            </a:r>
          </a:p>
          <a:p>
            <a:pPr marL="36900"/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distinction entre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Pourquoi ?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Les mouvements sont hétérogènes sur le plan des effectifs.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Difficultés d'affichage avec </a:t>
            </a:r>
            <a:r>
              <a:rPr lang="fr-FR" sz="1800" dirty="0" err="1">
                <a:effectLst/>
              </a:rPr>
              <a:t>Verovio</a:t>
            </a:r>
            <a:r>
              <a:rPr lang="fr-FR" sz="1800" dirty="0">
                <a:effectLst/>
              </a:rPr>
              <a:t> en raison du changement d'effectif.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Le volume de données est assez grand.</a:t>
            </a:r>
          </a:p>
          <a:p>
            <a:pPr marL="379800" indent="-342900">
              <a:buFont typeface="+mj-lt"/>
              <a:buAutoNum type="arabicPeriod"/>
            </a:pPr>
            <a:r>
              <a:rPr lang="fr-FR" sz="1800" dirty="0">
                <a:effectLst/>
              </a:rPr>
              <a:t>Il est difficile de naviguer dans la partition.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1B009-D5C8-3F54-840C-5CAD50D2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Notre approche : un document parent et sept documents enfants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40DE3D-C516-DA28-426F-F3E2FAFC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Comment ?</a:t>
            </a:r>
          </a:p>
          <a:p>
            <a:pPr marL="36900" indent="0">
              <a:buNone/>
            </a:pPr>
            <a:r>
              <a:rPr lang="fr-FR" b="1" dirty="0"/>
              <a:t>Document parent </a:t>
            </a:r>
            <a:r>
              <a:rPr lang="fr-FR" dirty="0"/>
              <a:t>: 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  <a:p>
            <a:pPr marL="369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2EA46-8F38-7F0B-7429-627762A3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FF0F6-0696-F156-B71D-5C213EE1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3C10B8-E08C-2119-E589-4CA6C6FD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4FED577-1761-BAC3-8D78-1785B87A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5" y="2607313"/>
            <a:ext cx="1048848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Rapport entre &lt;source&gt; et &lt;manifestation&gt;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modéliser les relations entre les sources et les manifestations ?</a:t>
            </a:r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2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2897</Words>
  <Application>Microsoft Office PowerPoint</Application>
  <PresentationFormat>Breitbild</PresentationFormat>
  <Paragraphs>307</Paragraphs>
  <Slides>31</Slides>
  <Notes>17</Notes>
  <HiddenSlides>15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Arial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1. La cantate</vt:lpstr>
      <vt:lpstr>PowerPoint-Präsentation</vt:lpstr>
      <vt:lpstr>4 Questions</vt:lpstr>
      <vt:lpstr>1. Relation entre document parent et enfants</vt:lpstr>
      <vt:lpstr>Notre approche : distinction entre un document parent et sept documents enfants </vt:lpstr>
      <vt:lpstr>Notre approche : un document parent et sept documents enfants </vt:lpstr>
      <vt:lpstr>2. Rapport entre &lt;source&gt; et &lt;manifestation&gt; </vt:lpstr>
      <vt:lpstr>Notre cas</vt:lpstr>
      <vt:lpstr>La logique de la MEI par rapport à &lt;source&gt; et &lt;manifestation&gt;</vt:lpstr>
      <vt:lpstr>Articulation : 3 Sources et 2 manifestations</vt:lpstr>
      <vt:lpstr>3. L’organisation logique du fac-similé et renvoi vers plusieurs pages</vt:lpstr>
      <vt:lpstr>Le problème: nous voulons renvoyer à 2 folios du facsimile dans un texte descriptif sur la basse continue</vt:lpstr>
      <vt:lpstr>4. L’organisation logique du fac-similé</vt:lpstr>
      <vt:lpstr>Notre approche</vt:lpstr>
      <vt:lpstr>Division entre un document parent et sept documents enfants : comment ? </vt:lpstr>
      <vt:lpstr>PowerPoint-Präsentation</vt:lpstr>
      <vt:lpstr>V. Modélisation de la structure logique des fac-similés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  <vt:lpstr>Relation entre les documents mère et enfants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28</cp:revision>
  <dcterms:created xsi:type="dcterms:W3CDTF">2024-05-31T10:13:42Z</dcterms:created>
  <dcterms:modified xsi:type="dcterms:W3CDTF">2024-06-10T10:22:38Z</dcterms:modified>
</cp:coreProperties>
</file>