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7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75" r:id="rId6"/>
    <p:sldId id="267" r:id="rId7"/>
    <p:sldId id="278" r:id="rId8"/>
    <p:sldId id="279" r:id="rId9"/>
    <p:sldId id="281" r:id="rId10"/>
    <p:sldId id="282" r:id="rId11"/>
    <p:sldId id="284" r:id="rId12"/>
    <p:sldId id="274" r:id="rId13"/>
    <p:sldId id="285" r:id="rId14"/>
    <p:sldId id="270" r:id="rId15"/>
    <p:sldId id="286" r:id="rId16"/>
    <p:sldId id="271" r:id="rId17"/>
    <p:sldId id="280" r:id="rId18"/>
    <p:sldId id="283" r:id="rId19"/>
    <p:sldId id="287" r:id="rId20"/>
    <p:sldId id="277" r:id="rId21"/>
    <p:sldId id="264" r:id="rId22"/>
    <p:sldId id="265" r:id="rId23"/>
    <p:sldId id="263" r:id="rId24"/>
    <p:sldId id="266" r:id="rId25"/>
    <p:sldId id="269" r:id="rId26"/>
    <p:sldId id="261" r:id="rId27"/>
    <p:sldId id="262" r:id="rId28"/>
    <p:sldId id="276" r:id="rId29"/>
    <p:sldId id="268" r:id="rId30"/>
    <p:sldId id="273" r:id="rId31"/>
    <p:sldId id="27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198E810-D027-B90C-394C-DF7C3677F3B4}" name="Regina Sophie Reiland" initials="RSR" userId="S::regina.s.reiland@stud.hfmt-koeln.de::88426272-6ed3-43d2-9b71-606a1d7f88cc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31" clrIdx="0"/>
  <p:cmAuthor id="2" name="Regina Sophie Reiland" initials="RSR" lastIdx="4" clrIdx="1">
    <p:extLst>
      <p:ext uri="{19B8F6BF-5375-455C-9EA6-DF929625EA0E}">
        <p15:presenceInfo xmlns:p15="http://schemas.microsoft.com/office/powerpoint/2012/main" userId="S::regina.s.reiland@stud.hfmt-koeln.de::88426272-6ed3-43d2-9b71-606a1d7f88c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5" autoAdjust="0"/>
    <p:restoredTop sz="77170" autoAdjust="0"/>
  </p:normalViewPr>
  <p:slideViewPr>
    <p:cSldViewPr snapToGrid="0">
      <p:cViewPr varScale="1">
        <p:scale>
          <a:sx n="54" d="100"/>
          <a:sy n="54" d="100"/>
        </p:scale>
        <p:origin x="137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09T19:18:56.632" idx="11">
    <p:pos x="10" y="10"/>
    <p:text>Das würde ich nicht unbedingt zeigen.  Vielleicht für die Zusatzfolien, wenn kein Kommentar kommt.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09T20:13:54.285" idx="31">
    <p:pos x="10" y="10"/>
    <p:text>Um Zeit zu sparen würde ich das weglassen. Es geht ja darum von ihnen informatisches Feedback (und nicht musikwissenschaftliches) zu bekommen.  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06-07T17:50:46.487" idx="4">
    <p:pos x="10" y="10"/>
    <p:text>Je ne suis pas sûre si j'ai bien compris quelle question nous voulons demander ici. Est-ce que cela n'est pas identique avec la question avant ?</p:text>
    <p:extLst>
      <p:ext uri="{C676402C-5697-4E1C-873F-D02D1690AC5C}">
        <p15:threadingInfo xmlns:p15="http://schemas.microsoft.com/office/powerpoint/2012/main" timeZoneBias="-120"/>
      </p:ext>
    </p:extLst>
  </p:cm>
  <p:cm authorId="1" dt="2024-06-09T19:35:44.029" idx="18">
    <p:pos x="10" y="146"/>
    <p:text>Das war glaube ich keine eigenständige  Frage sondern nur eine Erklärung der Frage zum Verhältnis von Quelle und Manifestation.</p:text>
    <p:extLst>
      <p:ext uri="{C676402C-5697-4E1C-873F-D02D1690AC5C}">
        <p15:threadingInfo xmlns:p15="http://schemas.microsoft.com/office/powerpoint/2012/main" timeZoneBias="-120">
          <p15:parentCm authorId="2" idx="4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06T13:49:56.960" idx="1">
    <p:pos x="10" y="10"/>
    <p:text>Expliquer pourquoi:</p:text>
    <p:extLst>
      <p:ext uri="{C676402C-5697-4E1C-873F-D02D1690AC5C}">
        <p15:threadingInfo xmlns:p15="http://schemas.microsoft.com/office/powerpoint/2012/main" timeZoneBias="-120"/>
      </p:ext>
    </p:extLst>
  </p:cm>
  <p:cm authorId="1" dt="2024-06-06T13:50:24.307" idx="2">
    <p:pos x="10" y="146"/>
    <p:text>1. Les mouvements sont hétérogènes sur le plan des effectifss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24-06-06T13:50:48.162" idx="3">
    <p:pos x="10" y="282"/>
    <p:text>2. Volume des données.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24-06-06T13:51:21.725" idx="4">
    <p:pos x="10" y="418"/>
    <p:text>3. Difficultés d'affichage avec Verovio en raison du changement d'effectif..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24-06-06T13:52:10.966" idx="5">
    <p:pos x="10" y="554"/>
    <p:text>4. Difficultés de la navigation au sein de la partition (environ 40 pages).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24-06-06T13:54:27.538" idx="7">
    <p:pos x="10" y="690"/>
    <p:text>Montrer le document parent avec un renvoi du m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24-06-06T13:52:21.172" idx="6">
    <p:pos x="7049" y="1499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06T14:14:45.635" idx="9">
    <p:pos x="5201" y="2304"/>
    <p:text/>
    <p:extLst>
      <p:ext uri="{C676402C-5697-4E1C-873F-D02D1690AC5C}">
        <p15:threadingInfo xmlns:p15="http://schemas.microsoft.com/office/powerpoint/2012/main" timeZoneBias="-120"/>
      </p:ext>
    </p:extLst>
  </p:cm>
  <p:cm authorId="1" dt="2024-06-06T14:15:05.073" idx="10">
    <p:pos x="6785" y="1912"/>
    <p:text>Est-ce que la relation parent-enfant doit être précisée différemment en complément ?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DAB5A-11BB-49B9-85FC-3A4C5D64DB3D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CE695-B37B-4A95-8CA1-34B5D2BAFECB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82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Introduction : stage, codage à partir d’une édition papier déjà existante, code pas encore fini (il manque l’apparat critique)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696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Parler de la logique de la MEI 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Source qui a été utilisé pour effectuer une édition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Manifestation est un « </a:t>
            </a:r>
            <a:r>
              <a:rPr lang="fr-FR" dirty="0" err="1"/>
              <a:t>embodiment</a:t>
            </a:r>
            <a:r>
              <a:rPr lang="fr-FR" dirty="0"/>
              <a:t> of an expression of a </a:t>
            </a:r>
            <a:r>
              <a:rPr lang="fr-FR" dirty="0" err="1"/>
              <a:t>work</a:t>
            </a:r>
            <a:r>
              <a:rPr lang="fr-FR" dirty="0"/>
              <a:t> »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/>
              <a:t>Nos problèmes : Comment on peut différencier entre deux sources et une manifestation 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271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devenir plus précis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Nous avons trois sources, A et B comme sources musicales, C comme source littéraire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Les sources A et B font cependant partie de la même manifestation (parce que un cote de bibliothèque)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Nous avons essayé de procéder est comme suit : Dans l’environnement &lt;manifestation&gt; ont déclare les deux zones de la manifestation qui représentent la source A (partie séparée) et B (partition générale)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Qu’est-ce que vous en pensez 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597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Passons au troisième problème : le renvoi vers plusieurs pages dans le facsimile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698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La source A englobe la totalité des parties séparées ; le facsimilé a donc une sous-structure (Partie de basse continue, violon 1, canto 1 et </a:t>
            </a:r>
            <a:r>
              <a:rPr lang="fr-FR" dirty="0" err="1"/>
              <a:t>cie</a:t>
            </a:r>
            <a:r>
              <a:rPr lang="fr-FR" dirty="0"/>
              <a:t>.).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Dans &lt;</a:t>
            </a:r>
            <a:r>
              <a:rPr lang="fr-FR" dirty="0" err="1"/>
              <a:t>editorialDecl</a:t>
            </a:r>
            <a:r>
              <a:rPr lang="fr-FR" dirty="0"/>
              <a:t>&gt; et aussi &lt;manifestation&gt; on a parfois besoin de faire référence a plusieurs pages de fac-similes.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Ce qui nous manque, c’est une balise qui a un niveau intermédiaire entre &lt;facsimile&gt; et &lt;surface&gt;.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Est-ce que vous avez une idée comment procéder 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866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On veut établir un lien entre le fac-similé et l’édition, mais note par note est trop chronophage.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Notre solution : nous indiquons les &lt;pb&gt; dans le fac-similé pour la source A et aussi pour la source B.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Qu’est-ce que vous en pensez 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698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Avant le Header commence, on a mis ce </a:t>
            </a:r>
            <a:r>
              <a:rPr lang="fr-FR" dirty="0" err="1"/>
              <a:t>statement</a:t>
            </a:r>
            <a:r>
              <a:rPr lang="fr-FR" dirty="0"/>
              <a:t> pour définir la relation entre parent et enfant. À gauche, c’est le </a:t>
            </a:r>
            <a:r>
              <a:rPr lang="fr-FR" dirty="0" err="1"/>
              <a:t>statement</a:t>
            </a:r>
            <a:r>
              <a:rPr lang="fr-FR" dirty="0"/>
              <a:t> pour le document parent, à droite ce qu’on a mis au début de chaque document enfant. Qu’est-ce que vous pensez de notre approche ?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625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illustrer le choix éditorial que j’ai fait en accord avec Nathalie l’année dernière : on peut voir que la partie séparée de la basse continue est amplement chiffrée dans la source A ; dans la source B, il n’y a aucune chiffre. Ils manquent aussi beaucoup de nuances, qui ont très probablement été fait par </a:t>
            </a:r>
            <a:r>
              <a:rPr lang="fr-FR" dirty="0" err="1"/>
              <a:t>Graupner</a:t>
            </a:r>
            <a:r>
              <a:rPr lang="fr-FR" dirty="0"/>
              <a:t> lui-même.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048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745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Avant nous rentrons dans les détails, j’aimerais vous donner un bref aperçu sur la cantate que nous avons éditée.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Après je vais parler des problèmes le plus complexes que Christophe et moi ont rencontré pendant notre travail (listé ici avec des chiffres romains).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510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Date, lieu, statut de l’édition,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Effectif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« Mouvement »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248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Parler un peu de la matérialité des deux sources qui nous sont parvenues sous un cote de bibliothèque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043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Juste les lire, on va rentrer dans les détails plus tard.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453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Décision : Faire un document MEI pour chaque mouvement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Pourquoi ? </a:t>
            </a:r>
            <a:r>
              <a:rPr lang="fr-FR" dirty="0">
                <a:sym typeface="Wingdings" panose="05000000000000000000" pitchFamily="2" charset="2"/>
              </a:rPr>
              <a:t> lire les arguments au-dessus</a:t>
            </a:r>
            <a:endParaRPr lang="fr-FR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253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Créé un document parent, que j’ai nommé Mère.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Au niveau de &lt;body&gt;, on a utilisé la balise &lt;mdiv&gt; qui fait référence au document MEI de chaque mouvement sur </a:t>
            </a:r>
            <a:r>
              <a:rPr lang="fr-FR" dirty="0" err="1"/>
              <a:t>Github</a:t>
            </a:r>
            <a:r>
              <a:rPr lang="fr-FR" dirty="0"/>
              <a:t>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353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 problème demande une explication un peu plus vaste :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72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Explication de la manifestation physique des sources et mon choix par rapport à la source principale.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956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63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78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277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686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4149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425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819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417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62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9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25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5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12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45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96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61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59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676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udigit.ulb.tu-darmstadt.de/show/Mus-Ms-429-28/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chiv.ub.uni-marburg.de/ubfind/Record/urn:nbn:de:hebis:04-eb2011-0009/View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BF11C-2100-8AD6-02AD-41AEF42E5D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i="1" dirty="0"/>
              <a:t>Herzlich tut </a:t>
            </a:r>
            <a:r>
              <a:rPr lang="fr-FR" i="1" dirty="0" err="1"/>
              <a:t>mich</a:t>
            </a:r>
            <a:r>
              <a:rPr lang="fr-FR" i="1" dirty="0"/>
              <a:t> </a:t>
            </a:r>
            <a:r>
              <a:rPr lang="fr-FR" i="1" dirty="0" err="1"/>
              <a:t>verlangen</a:t>
            </a:r>
            <a:endParaRPr lang="fr-FR" i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7B9012-425A-F7A4-72D4-BF06F95EF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Problématique d’un codage MEI d’une cantate de Christoph </a:t>
            </a:r>
            <a:r>
              <a:rPr lang="fr-FR" dirty="0" err="1"/>
              <a:t>Graupner</a:t>
            </a:r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ED8B02-FF73-2B9D-F9CF-D905FF6E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53EB31-AB35-9D3F-2868-37149655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589B29-D569-A6C2-F555-BC09AB7C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742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9A65DC-897D-7726-C81B-C6DFD258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cas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782A80-536D-BDCF-23B1-E2DA6DA2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deux sources musicales manuscrites, les deux de la main de </a:t>
            </a:r>
            <a:r>
              <a:rPr lang="fr-FR" dirty="0" err="1"/>
              <a:t>Graupner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La partition générale (</a:t>
            </a:r>
            <a:r>
              <a:rPr lang="fr-FR" dirty="0">
                <a:solidFill>
                  <a:srgbClr val="FF0000"/>
                </a:solidFill>
              </a:rPr>
              <a:t>source B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Les parties séparées (</a:t>
            </a:r>
            <a:r>
              <a:rPr lang="fr-FR" dirty="0">
                <a:solidFill>
                  <a:srgbClr val="FF0000"/>
                </a:solidFill>
              </a:rPr>
              <a:t>source A</a:t>
            </a:r>
            <a:r>
              <a:rPr lang="fr-FR" dirty="0"/>
              <a:t>)</a:t>
            </a:r>
          </a:p>
          <a:p>
            <a:r>
              <a:rPr lang="fr-FR" dirty="0"/>
              <a:t>La partition générale et les parties séparées sont conservées sous le même cote (D DS Mus ms 429-428)</a:t>
            </a:r>
          </a:p>
          <a:p>
            <a:r>
              <a:rPr lang="fr-FR" dirty="0"/>
              <a:t>Puisque les parties séparées sont plus précises pour ce qui est des nuances, liaisons et ornements, elles servent de source principale (</a:t>
            </a:r>
            <a:r>
              <a:rPr lang="fr-FR" dirty="0">
                <a:solidFill>
                  <a:srgbClr val="FF0000"/>
                </a:solidFill>
              </a:rPr>
              <a:t>source A</a:t>
            </a:r>
            <a:r>
              <a:rPr lang="fr-FR" dirty="0"/>
              <a:t>). La </a:t>
            </a:r>
            <a:r>
              <a:rPr lang="fr-FR" dirty="0">
                <a:solidFill>
                  <a:srgbClr val="FF0000"/>
                </a:solidFill>
              </a:rPr>
              <a:t>source B </a:t>
            </a:r>
            <a:r>
              <a:rPr lang="fr-FR" dirty="0"/>
              <a:t>sert comme source secondaire.</a:t>
            </a:r>
          </a:p>
          <a:p>
            <a:r>
              <a:rPr lang="fr-FR" dirty="0"/>
              <a:t>Une source imprimée pour le livret (</a:t>
            </a:r>
            <a:r>
              <a:rPr lang="fr-FR" dirty="0">
                <a:solidFill>
                  <a:srgbClr val="FF0000"/>
                </a:solidFill>
              </a:rPr>
              <a:t>source C</a:t>
            </a:r>
            <a:r>
              <a:rPr lang="fr-FR" dirty="0"/>
              <a:t>, </a:t>
            </a:r>
            <a:r>
              <a:rPr lang="fr-FR" dirty="0" err="1"/>
              <a:t>Theologische</a:t>
            </a:r>
            <a:r>
              <a:rPr lang="fr-FR" dirty="0"/>
              <a:t> </a:t>
            </a:r>
            <a:r>
              <a:rPr lang="fr-FR" dirty="0" err="1"/>
              <a:t>Bibliothek</a:t>
            </a:r>
            <a:r>
              <a:rPr lang="fr-FR" dirty="0"/>
              <a:t> der </a:t>
            </a:r>
            <a:r>
              <a:rPr lang="fr-FR" dirty="0" err="1"/>
              <a:t>Universitätsbibliothek</a:t>
            </a:r>
            <a:r>
              <a:rPr lang="fr-FR" dirty="0"/>
              <a:t> Marburg 760)</a:t>
            </a:r>
          </a:p>
          <a:p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5E1242-9B5B-A3D9-3418-C26067DD5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CAFCFB-0730-616C-1DF5-54C3A9DB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B1A16B-23DE-EF1A-C32A-D371C7F82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48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1F52C3-C23D-EE9C-A52A-9EBC64E9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La logique de la MEI par rapport à &lt;source&gt; et &lt;manifestation&gt;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456D5B7-0D3E-54D0-9E1E-2ABAD8D303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&lt;source&gt;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2B98683-6F69-43B9-8375-0FB96D16FA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« A </a:t>
            </a:r>
            <a:r>
              <a:rPr lang="fr-FR" dirty="0" err="1"/>
              <a:t>bibliographic</a:t>
            </a:r>
            <a:r>
              <a:rPr lang="fr-FR" dirty="0"/>
              <a:t> description of a source </a:t>
            </a:r>
            <a:r>
              <a:rPr lang="fr-FR" dirty="0" err="1"/>
              <a:t>used</a:t>
            </a:r>
            <a:r>
              <a:rPr lang="fr-FR" dirty="0"/>
              <a:t> in the </a:t>
            </a:r>
            <a:r>
              <a:rPr lang="fr-FR" dirty="0" err="1"/>
              <a:t>creation</a:t>
            </a:r>
            <a:r>
              <a:rPr lang="fr-FR" dirty="0"/>
              <a:t> of the </a:t>
            </a:r>
            <a:r>
              <a:rPr lang="fr-FR" dirty="0" err="1"/>
              <a:t>electronic</a:t>
            </a:r>
            <a:r>
              <a:rPr lang="fr-FR" dirty="0"/>
              <a:t> file. » (MEI 5.0. Guidelines)</a:t>
            </a:r>
          </a:p>
          <a:p>
            <a:pPr marL="36900" indent="0">
              <a:buNone/>
            </a:pPr>
            <a:r>
              <a:rPr lang="fr-FR" dirty="0">
                <a:sym typeface="Wingdings" panose="05000000000000000000" pitchFamily="2" charset="2"/>
              </a:rPr>
              <a:t> Nous avons besoin de différencier entre la source musicale principale (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fr-FR" dirty="0">
                <a:sym typeface="Wingdings" panose="05000000000000000000" pitchFamily="2" charset="2"/>
              </a:rPr>
              <a:t>) et la source musicale secondaire (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B</a:t>
            </a:r>
            <a:r>
              <a:rPr lang="fr-FR" dirty="0">
                <a:sym typeface="Wingdings" panose="05000000000000000000" pitchFamily="2" charset="2"/>
              </a:rPr>
              <a:t>) qui constituent ensemble la même manifestation</a:t>
            </a:r>
            <a:endParaRPr lang="fr-FR" dirty="0"/>
          </a:p>
          <a:p>
            <a:endParaRPr lang="fr-FR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844FA9E-A226-CA21-0818-557226CDB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&lt;manifestation&gt;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21CA4F0-4A16-300B-0814-09BB3BB89E7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« A </a:t>
            </a:r>
            <a:r>
              <a:rPr lang="fr-FR" dirty="0" err="1"/>
              <a:t>bibliographic</a:t>
            </a:r>
            <a:r>
              <a:rPr lang="fr-FR" dirty="0"/>
              <a:t> description </a:t>
            </a:r>
            <a:r>
              <a:rPr lang="fr-FR" b="1" dirty="0"/>
              <a:t>of a </a:t>
            </a:r>
            <a:r>
              <a:rPr lang="fr-FR" b="1" dirty="0" err="1"/>
              <a:t>physical</a:t>
            </a:r>
            <a:r>
              <a:rPr lang="fr-FR" b="1" dirty="0"/>
              <a:t> </a:t>
            </a:r>
            <a:r>
              <a:rPr lang="fr-FR" b="1" dirty="0" err="1"/>
              <a:t>embodiment</a:t>
            </a:r>
            <a:r>
              <a:rPr lang="fr-FR" b="1" dirty="0"/>
              <a:t> of an expression </a:t>
            </a:r>
            <a:r>
              <a:rPr lang="fr-FR" dirty="0"/>
              <a:t>of a </a:t>
            </a:r>
            <a:r>
              <a:rPr lang="fr-FR" dirty="0" err="1"/>
              <a:t>work</a:t>
            </a:r>
            <a:r>
              <a:rPr lang="fr-FR" dirty="0"/>
              <a:t>. » (MEI 5.0. Guidelines)</a:t>
            </a:r>
          </a:p>
          <a:p>
            <a:pPr marL="36900" indent="0">
              <a:buNone/>
            </a:pPr>
            <a:r>
              <a:rPr lang="fr-FR" dirty="0">
                <a:sym typeface="Wingdings" panose="05000000000000000000" pitchFamily="2" charset="2"/>
              </a:rPr>
              <a:t> « </a:t>
            </a:r>
            <a:r>
              <a:rPr lang="fr-FR" dirty="0" err="1">
                <a:sym typeface="Wingdings" panose="05000000000000000000" pitchFamily="2" charset="2"/>
              </a:rPr>
              <a:t>physical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embodiment</a:t>
            </a:r>
            <a:r>
              <a:rPr lang="fr-FR" dirty="0">
                <a:sym typeface="Wingdings" panose="05000000000000000000" pitchFamily="2" charset="2"/>
              </a:rPr>
              <a:t> » = ce qui est conservé ensemble physiquement sous la même cote ?</a:t>
            </a:r>
            <a:endParaRPr lang="fr-FR" dirty="0"/>
          </a:p>
          <a:p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884447-975D-3807-83A9-CBD5AE20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546954-F02D-7D76-E923-E8403EA6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CCC77F-CAD4-AAC1-DFBF-E391AFB8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29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2FEAC-7072-894E-B625-EABDF5BB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Articulation : 3 Sources et 2 manifestations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A5F7A2-49C6-8E48-ADB6-4F62E0624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40725"/>
            <a:ext cx="5260847" cy="2367603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&lt;Source&gt; :</a:t>
            </a:r>
          </a:p>
          <a:p>
            <a:pPr lvl="1"/>
            <a:r>
              <a:rPr lang="fr-FR" dirty="0"/>
              <a:t>Parties séparées de la cantate (A)</a:t>
            </a:r>
          </a:p>
          <a:p>
            <a:pPr lvl="1"/>
            <a:r>
              <a:rPr lang="fr-FR" dirty="0"/>
              <a:t>Partition de la cantate (B)</a:t>
            </a:r>
          </a:p>
          <a:p>
            <a:pPr lvl="1"/>
            <a:r>
              <a:rPr lang="fr-FR" dirty="0"/>
              <a:t>Le livret (C)</a:t>
            </a:r>
          </a:p>
          <a:p>
            <a:r>
              <a:rPr lang="fr-FR" dirty="0"/>
              <a:t>&lt;Manifestation&gt;</a:t>
            </a:r>
          </a:p>
          <a:p>
            <a:pPr lvl="1"/>
            <a:r>
              <a:rPr lang="fr-FR" dirty="0"/>
              <a:t>D-DS Mus Ms 429-28</a:t>
            </a:r>
          </a:p>
          <a:p>
            <a:pPr lvl="1"/>
            <a:r>
              <a:rPr lang="fr-FR" dirty="0" err="1"/>
              <a:t>Theologische</a:t>
            </a:r>
            <a:r>
              <a:rPr lang="fr-FR" dirty="0"/>
              <a:t> </a:t>
            </a:r>
            <a:r>
              <a:rPr lang="fr-FR" dirty="0" err="1"/>
              <a:t>Bibliothek</a:t>
            </a:r>
            <a:r>
              <a:rPr lang="fr-FR" dirty="0"/>
              <a:t> der </a:t>
            </a:r>
            <a:r>
              <a:rPr lang="fr-FR" dirty="0" err="1"/>
              <a:t>Universität</a:t>
            </a:r>
            <a:r>
              <a:rPr lang="fr-FR" dirty="0"/>
              <a:t> Marburg 760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787E88-B031-4C41-8EA6-A035B867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05F273-C146-F341-9C6B-F6B28246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E72AF3-B843-2D42-8612-45CBE99C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12</a:t>
            </a:fld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6D65C14-F649-3F4A-A78D-A42A095A5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465" y="1524001"/>
            <a:ext cx="5260847" cy="2237823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927140D7-1746-84BC-B4B0-A8F90F5CD4D2}"/>
              </a:ext>
            </a:extLst>
          </p:cNvPr>
          <p:cNvSpPr/>
          <p:nvPr/>
        </p:nvSpPr>
        <p:spPr>
          <a:xfrm>
            <a:off x="2403986" y="4060721"/>
            <a:ext cx="2212258" cy="58502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Source A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559F1D8-987B-BE55-5718-229123C99456}"/>
              </a:ext>
            </a:extLst>
          </p:cNvPr>
          <p:cNvSpPr/>
          <p:nvPr/>
        </p:nvSpPr>
        <p:spPr>
          <a:xfrm>
            <a:off x="2423657" y="4640823"/>
            <a:ext cx="2212258" cy="58502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Source B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113C7FC-F2DC-67C6-FC33-83569615CF1F}"/>
              </a:ext>
            </a:extLst>
          </p:cNvPr>
          <p:cNvSpPr/>
          <p:nvPr/>
        </p:nvSpPr>
        <p:spPr>
          <a:xfrm>
            <a:off x="2413820" y="5324163"/>
            <a:ext cx="2212258" cy="58501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Source C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E0CD9380-8549-D753-0F9F-89BD03EAB125}"/>
              </a:ext>
            </a:extLst>
          </p:cNvPr>
          <p:cNvSpPr/>
          <p:nvPr/>
        </p:nvSpPr>
        <p:spPr>
          <a:xfrm>
            <a:off x="7408607" y="4257365"/>
            <a:ext cx="2212258" cy="58502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Manifestation 1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2ACDED9-B0B0-9A40-ECFD-8EEBD49C1DF0}"/>
              </a:ext>
            </a:extLst>
          </p:cNvPr>
          <p:cNvSpPr/>
          <p:nvPr/>
        </p:nvSpPr>
        <p:spPr>
          <a:xfrm>
            <a:off x="7393858" y="5333994"/>
            <a:ext cx="2212258" cy="58502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Manifestation 2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278BCE3-259D-6FFE-AC14-99279E1C1DDD}"/>
              </a:ext>
            </a:extLst>
          </p:cNvPr>
          <p:cNvCxnSpPr>
            <a:cxnSpLocks/>
          </p:cNvCxnSpPr>
          <p:nvPr/>
        </p:nvCxnSpPr>
        <p:spPr>
          <a:xfrm>
            <a:off x="4616244" y="4323736"/>
            <a:ext cx="2792363" cy="196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53721D9-82C6-D7E6-3130-A1F48FDBD7B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626078" y="5609301"/>
            <a:ext cx="2767780" cy="17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6FDD3FD-F756-124A-4376-70F016CCA237}"/>
              </a:ext>
            </a:extLst>
          </p:cNvPr>
          <p:cNvCxnSpPr>
            <a:cxnSpLocks/>
          </p:cNvCxnSpPr>
          <p:nvPr/>
        </p:nvCxnSpPr>
        <p:spPr>
          <a:xfrm flipV="1">
            <a:off x="4616244" y="4705960"/>
            <a:ext cx="2792363" cy="224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42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1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07AAF-E699-8C84-206B-162023DEE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3. L’organisation logique du fac-similé et renvoi vers plusieurs pages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BC8EB3-DE5D-76AC-FAC4-999104D4EC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 restituer l'organisation logique du fac-similé, par exemple pour renvoyer à des sections particulières (partie de hautbois, etc.) ? </a:t>
            </a:r>
          </a:p>
          <a:p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BF91E0-49C6-2130-69E1-5FB90FAA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DB8362-7F6E-05E1-6CFF-40E0CD6FA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093DCA-1114-5069-D214-DB1A56D3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246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0D8B04B-9C57-D873-6180-3D7A65FF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45" y="609600"/>
            <a:ext cx="11429999" cy="970450"/>
          </a:xfrm>
        </p:spPr>
        <p:txBody>
          <a:bodyPr>
            <a:normAutofit/>
          </a:bodyPr>
          <a:lstStyle/>
          <a:p>
            <a:r>
              <a:rPr lang="fr-FR" sz="2000" dirty="0"/>
              <a:t>Le problème: nous voulons renvoyer à 2 folios du fac-similé dans un texte descriptif sur la basse continue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345605-B698-333F-D0FC-77FD0FD9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D454AC-A802-A201-9359-021BC587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89E90A-D8F6-4111-EBCC-EF6BF102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14</a:t>
            </a:fld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A57CE3D-9F71-3F42-8CC3-1A012FFBE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01" y="4259095"/>
            <a:ext cx="5120682" cy="135394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AE68718-2D52-BE47-B612-4F9064C59BD6}"/>
              </a:ext>
            </a:extLst>
          </p:cNvPr>
          <p:cNvSpPr/>
          <p:nvPr/>
        </p:nvSpPr>
        <p:spPr>
          <a:xfrm>
            <a:off x="8200103" y="2794595"/>
            <a:ext cx="1445342" cy="405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1F44D17-CFC9-A045-9968-EBDB53D2B355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710515" y="2995772"/>
            <a:ext cx="1489588" cy="1726"/>
          </a:xfrm>
          <a:prstGeom prst="straightConnector1">
            <a:avLst/>
          </a:prstGeom>
          <a:ln w="539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1B2E5A7-DFF9-A444-A0A3-E5AC036AF6D2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8200103" y="3200400"/>
            <a:ext cx="722671" cy="987407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FC8C55D8-FB41-7822-5155-57518F733BBA}"/>
              </a:ext>
            </a:extLst>
          </p:cNvPr>
          <p:cNvSpPr/>
          <p:nvPr/>
        </p:nvSpPr>
        <p:spPr>
          <a:xfrm>
            <a:off x="2698342" y="2389239"/>
            <a:ext cx="3864682" cy="12536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Wir folgen der Bezifferung der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</a:rPr>
              <a:t>Continuostimme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de-DE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de-DE" dirty="0" err="1">
                <a:solidFill>
                  <a:srgbClr val="000096"/>
                </a:solidFill>
                <a:highlight>
                  <a:srgbClr val="FFFFFF"/>
                </a:highlight>
              </a:rPr>
              <a:t>ref</a:t>
            </a:r>
            <a:r>
              <a:rPr lang="de-DE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dirty="0" err="1">
                <a:solidFill>
                  <a:srgbClr val="F5844C"/>
                </a:solidFill>
                <a:highlight>
                  <a:srgbClr val="FFFFFF"/>
                </a:highlight>
              </a:rPr>
              <a:t>corresp</a:t>
            </a:r>
            <a:r>
              <a:rPr lang="de-DE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dirty="0">
                <a:solidFill>
                  <a:srgbClr val="993300"/>
                </a:solidFill>
                <a:highlight>
                  <a:srgbClr val="FFFFFF"/>
                </a:highlight>
              </a:rPr>
              <a:t>"#facsimile_017_019"</a:t>
            </a:r>
            <a:r>
              <a:rPr lang="de-DE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</a:rPr>
              <a:t>Fol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. 8v-9v</a:t>
            </a:r>
            <a:r>
              <a:rPr lang="de-DE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de-DE" dirty="0" err="1">
                <a:solidFill>
                  <a:srgbClr val="000096"/>
                </a:solidFill>
                <a:highlight>
                  <a:srgbClr val="FFFFFF"/>
                </a:highlight>
              </a:rPr>
              <a:t>ref</a:t>
            </a:r>
            <a:r>
              <a:rPr lang="de-DE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die sehr detailliert ist.</a:t>
            </a:r>
          </a:p>
        </p:txBody>
      </p:sp>
    </p:spTree>
    <p:extLst>
      <p:ext uri="{BB962C8B-B14F-4D97-AF65-F5344CB8AC3E}">
        <p14:creationId xmlns:p14="http://schemas.microsoft.com/office/powerpoint/2010/main" val="300242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ED109-70B5-2273-C86D-942FE4FD0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L’organisation logique du fac-similé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36139E-9DEE-AF38-80BC-9DD3DC71E5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900"/>
            <a:r>
              <a:rPr lang="fr-FR" dirty="0"/>
              <a:t>Comment gérer les relations complexes entre &lt;facsimile&gt; (deux sources musicales) et &lt;body&gt; (une édition) ?</a:t>
            </a:r>
          </a:p>
          <a:p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9847F1-11F6-6C96-DD6F-7A3E377C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35A908-CC20-AD55-A3F1-6F652DC6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A6FD63-0764-77E5-2545-8451ABCC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701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395F0-10FA-E67D-8085-7F1FA2091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approche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930157-4CE2-D388-4E38-14F61FEB1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Indication de chaque &lt;pb&gt; de  la source A et B</a:t>
            </a:r>
          </a:p>
          <a:p>
            <a:pPr lvl="1"/>
            <a:r>
              <a:rPr lang="fr-FR" dirty="0"/>
              <a:t>Source A :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pb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facs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"#facsimile_049"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"Bass"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corresp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"parentScore#manifestation_1_source_A"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&gt;&lt;/pb&gt;</a:t>
            </a:r>
            <a:endParaRPr lang="fr-FR" dirty="0"/>
          </a:p>
          <a:p>
            <a:pPr lvl="1"/>
            <a:r>
              <a:rPr lang="fr-FR" dirty="0">
                <a:effectLst/>
              </a:rPr>
              <a:t>Source B :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&lt;pb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facs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"#facsimile_003"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 err="1">
                <a:solidFill>
                  <a:srgbClr val="993300"/>
                </a:solidFill>
                <a:highlight>
                  <a:srgbClr val="FFFFFF"/>
                </a:highlight>
              </a:rPr>
              <a:t>sourcePB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corresp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"parentScore#manifestation_1_source_B"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&gt;&lt;/pb&gt;</a:t>
            </a:r>
            <a:endParaRPr lang="fr-FR" dirty="0">
              <a:solidFill>
                <a:srgbClr val="000096"/>
              </a:solidFill>
              <a:effectLst/>
              <a:highlight>
                <a:srgbClr val="FFFFFF"/>
              </a:highlight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2621DB-5D07-B2A4-10C7-D454A1E5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3D1DBE-8557-E8A7-AB5F-FF81EB0F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D61EAD-4B2F-25F5-42E7-C13C6B52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773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6FD49-9CA2-16BA-A827-89B6043C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Division entre un document parent et sept documents enfants : comment ?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C378CDC-BB6E-D5BC-C22C-AE6987461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/>
              <a:t>0_Mere_Herzlich tut </a:t>
            </a:r>
            <a:r>
              <a:rPr lang="fr-FR" sz="1800" dirty="0" err="1"/>
              <a:t>mich</a:t>
            </a:r>
            <a:r>
              <a:rPr lang="fr-FR" sz="1800" dirty="0"/>
              <a:t> </a:t>
            </a:r>
            <a:r>
              <a:rPr lang="fr-FR" sz="1800" dirty="0" err="1"/>
              <a:t>verlangen.mei</a:t>
            </a:r>
            <a:endParaRPr lang="fr-FR" sz="1800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263F9CD-4581-8085-0561-28C6ABFBC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sz="1800" dirty="0"/>
              <a:t>p. ex. 1_Choral_Herzlich tut </a:t>
            </a:r>
            <a:r>
              <a:rPr lang="fr-FR" sz="1800" dirty="0" err="1"/>
              <a:t>mich</a:t>
            </a:r>
            <a:r>
              <a:rPr lang="fr-FR" sz="1800" dirty="0"/>
              <a:t> </a:t>
            </a:r>
            <a:r>
              <a:rPr lang="fr-FR" sz="1800" dirty="0" err="1"/>
              <a:t>verlangen.mei</a:t>
            </a:r>
            <a:endParaRPr lang="fr-FR" sz="18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41AE56-593E-FA55-511C-83DE9C2FD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9D9E27-0F6E-B0BD-C4A3-E38DBC67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CA206E-1DF9-2ED9-008F-A55C73C1A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17</a:t>
            </a:fld>
            <a:endParaRPr lang="fr-FR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5305999-B61E-B009-A5BD-D06DE901A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703" y="2809140"/>
            <a:ext cx="4925112" cy="127652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B173ADB-9C7E-540F-578A-FC8094891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807" y="3170872"/>
            <a:ext cx="4639322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19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8DBF99-B72B-FE04-7521-BE53815F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47D19F-A7ED-2828-E089-46912F51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6B42AE-7946-FCEE-7B69-6DE4EAF8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18</a:t>
            </a:fld>
            <a:endParaRPr lang="fr-FR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D335AE2-DDCE-3A3B-09C9-774ED3FCE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89" y="282053"/>
            <a:ext cx="5068007" cy="455358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D6CCB5F-34CB-8D25-311A-309C54A08994}"/>
              </a:ext>
            </a:extLst>
          </p:cNvPr>
          <p:cNvSpPr txBox="1"/>
          <p:nvPr/>
        </p:nvSpPr>
        <p:spPr>
          <a:xfrm>
            <a:off x="420589" y="4852226"/>
            <a:ext cx="506800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Christoph </a:t>
            </a:r>
            <a:r>
              <a:rPr lang="fr-FR" sz="1050" dirty="0" err="1"/>
              <a:t>Graupner</a:t>
            </a:r>
            <a:r>
              <a:rPr lang="fr-FR" sz="1050" dirty="0"/>
              <a:t>, </a:t>
            </a:r>
            <a:r>
              <a:rPr lang="fr-FR" sz="1050" i="1" dirty="0" err="1"/>
              <a:t>Hertzlich</a:t>
            </a:r>
            <a:r>
              <a:rPr lang="fr-FR" sz="1050" i="1" dirty="0"/>
              <a:t> </a:t>
            </a:r>
            <a:r>
              <a:rPr lang="fr-FR" sz="1050" i="1" dirty="0" err="1"/>
              <a:t>thut</a:t>
            </a:r>
            <a:r>
              <a:rPr lang="fr-FR" sz="1050" i="1" dirty="0"/>
              <a:t> </a:t>
            </a:r>
            <a:r>
              <a:rPr lang="fr-FR" sz="1050" i="1" dirty="0" err="1"/>
              <a:t>mich</a:t>
            </a:r>
            <a:r>
              <a:rPr lang="fr-FR" sz="1050" i="1" dirty="0"/>
              <a:t> </a:t>
            </a:r>
            <a:r>
              <a:rPr lang="fr-FR" sz="1050" i="1" dirty="0" err="1"/>
              <a:t>verlangen</a:t>
            </a:r>
            <a:r>
              <a:rPr lang="fr-FR" sz="1050" i="1" dirty="0"/>
              <a:t>, </a:t>
            </a:r>
            <a:r>
              <a:rPr lang="fr-FR" sz="1050" dirty="0"/>
              <a:t>ms, </a:t>
            </a:r>
          </a:p>
          <a:p>
            <a:r>
              <a:rPr lang="fr-FR" sz="1050" dirty="0"/>
              <a:t>D-</a:t>
            </a:r>
            <a:r>
              <a:rPr lang="fr-FR" sz="1050" dirty="0" err="1"/>
              <a:t>DsMus</a:t>
            </a:r>
            <a:r>
              <a:rPr lang="fr-FR" sz="1050" dirty="0"/>
              <a:t> ms 428-29, Fol. 1r., https://iiifserv.ulb.tu-darmstadt.de/tify2/avi.html? </a:t>
            </a:r>
          </a:p>
          <a:p>
            <a:r>
              <a:rPr lang="fr-FR" sz="1050" dirty="0" err="1"/>
              <a:t>manifest</a:t>
            </a:r>
            <a:r>
              <a:rPr lang="fr-FR" sz="1050" dirty="0"/>
              <a:t>=https://iiifserv.ulb.tu-darmstadt.de/iiif/Mus-Ms-429-28.json&amp;tify={%22pages</a:t>
            </a:r>
          </a:p>
          <a:p>
            <a:r>
              <a:rPr lang="fr-FR" sz="1050" dirty="0"/>
              <a:t>%22:[2],%22panX%22:0.541,%22panY%22:0.344,%22view%22:%22help%22,</a:t>
            </a:r>
          </a:p>
          <a:p>
            <a:r>
              <a:rPr lang="fr-FR" sz="1050" dirty="0"/>
              <a:t>%22zoom%22:0.683} [31/05/2024]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6215B01-219E-CAF7-E7BA-2A71EC0CB1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8384"/>
          <a:stretch/>
        </p:blipFill>
        <p:spPr>
          <a:xfrm>
            <a:off x="6247116" y="358373"/>
            <a:ext cx="5125165" cy="259130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2AE47FD-3457-29DF-83A7-441A7D1D37BC}"/>
              </a:ext>
            </a:extLst>
          </p:cNvPr>
          <p:cNvSpPr txBox="1"/>
          <p:nvPr/>
        </p:nvSpPr>
        <p:spPr>
          <a:xfrm>
            <a:off x="6247116" y="3429000"/>
            <a:ext cx="502044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Christoph </a:t>
            </a:r>
            <a:r>
              <a:rPr lang="fr-FR" sz="1050" dirty="0" err="1"/>
              <a:t>Graupner</a:t>
            </a:r>
            <a:r>
              <a:rPr lang="fr-FR" sz="1050" dirty="0"/>
              <a:t>, </a:t>
            </a:r>
            <a:r>
              <a:rPr lang="fr-FR" sz="1050" i="1" dirty="0" err="1"/>
              <a:t>Hertzlich</a:t>
            </a:r>
            <a:r>
              <a:rPr lang="fr-FR" sz="1050" i="1" dirty="0"/>
              <a:t> </a:t>
            </a:r>
            <a:r>
              <a:rPr lang="fr-FR" sz="1050" i="1" dirty="0" err="1"/>
              <a:t>thut</a:t>
            </a:r>
            <a:r>
              <a:rPr lang="fr-FR" sz="1050" i="1" dirty="0"/>
              <a:t> </a:t>
            </a:r>
            <a:r>
              <a:rPr lang="fr-FR" sz="1050" i="1" dirty="0" err="1"/>
              <a:t>mich</a:t>
            </a:r>
            <a:r>
              <a:rPr lang="fr-FR" sz="1050" i="1" dirty="0"/>
              <a:t> </a:t>
            </a:r>
            <a:r>
              <a:rPr lang="fr-FR" sz="1050" i="1" dirty="0" err="1"/>
              <a:t>verlangen</a:t>
            </a:r>
            <a:r>
              <a:rPr lang="fr-FR" sz="1050" i="1" dirty="0"/>
              <a:t>, </a:t>
            </a:r>
            <a:r>
              <a:rPr lang="fr-FR" sz="1050" dirty="0"/>
              <a:t>ms, </a:t>
            </a:r>
          </a:p>
          <a:p>
            <a:r>
              <a:rPr lang="fr-FR" sz="1050" dirty="0"/>
              <a:t>D-</a:t>
            </a:r>
            <a:r>
              <a:rPr lang="fr-FR" sz="1050" dirty="0" err="1"/>
              <a:t>DsMus</a:t>
            </a:r>
            <a:r>
              <a:rPr lang="fr-FR" sz="1050" dirty="0"/>
              <a:t> ms 428-29, Fol. 8v, https://iiifserv.ulb.tu-darmstadt.de/tify2/avi.html?manifest=https://iiifserv.ulb.tu-darmstadt.de/iiif/Mus-Ms-429-28.json&amp;tify={%22pages%22:[17] ,%22panX%22:0.467,%22panY% 22:0.331,%22view%22:%22help%22,%22zoom%22:0.683} [31/05/2024]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A538311-B026-42CE-38E5-825F6DD0D106}"/>
              </a:ext>
            </a:extLst>
          </p:cNvPr>
          <p:cNvSpPr txBox="1"/>
          <p:nvPr/>
        </p:nvSpPr>
        <p:spPr>
          <a:xfrm>
            <a:off x="8141110" y="2979171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Source 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BD3261A-FD90-2257-F81D-56EE24B01DBF}"/>
              </a:ext>
            </a:extLst>
          </p:cNvPr>
          <p:cNvSpPr txBox="1"/>
          <p:nvPr/>
        </p:nvSpPr>
        <p:spPr>
          <a:xfrm>
            <a:off x="1863211" y="2954594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Source B</a:t>
            </a:r>
          </a:p>
        </p:txBody>
      </p:sp>
    </p:spTree>
    <p:extLst>
      <p:ext uri="{BB962C8B-B14F-4D97-AF65-F5344CB8AC3E}">
        <p14:creationId xmlns:p14="http://schemas.microsoft.com/office/powerpoint/2010/main" val="2089418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D60D-A612-4CC0-EFE7-9E7437E1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V. Modélisation de la structure logique des fac-similés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567452-1AD8-C6CE-0FF2-2E8D8B740C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39511F-425F-0474-C98E-26EE43BE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2BD4D6-8E39-384F-5DEA-DE2A82AA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04C8AD-E19F-B44F-D232-7235A96F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74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8BD80A-AF3A-3660-1874-46E9C669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Plan de l’exposé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6B90B8-6C88-6EC5-6F95-DC7AFE87A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cantate</a:t>
            </a:r>
          </a:p>
          <a:p>
            <a:r>
              <a:rPr lang="fr-FR" dirty="0"/>
              <a:t>Aperçu : nos quatre questions</a:t>
            </a:r>
          </a:p>
          <a:p>
            <a:r>
              <a:rPr lang="fr-FR" dirty="0"/>
              <a:t>Nos réponses provisoires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B2D19E-98BB-377F-9550-A2CDA3A8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C55A58-B8FD-4A4D-93D3-20BD2677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6461F8-A2A9-0853-1E7E-7CF05B14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5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395F0-10FA-E67D-8085-7F1FA2091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fr-FR" sz="2400" dirty="0"/>
              <a:t>Comment modéliser la structure logique d’un facsimile (manifestation 1) indépendamment de la structure de la structure de l’édition électronique (explicite dans &lt;body&gt;)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930157-4CE2-D388-4E38-14F61FEB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1869734"/>
          </a:xfrm>
        </p:spPr>
        <p:txBody>
          <a:bodyPr>
            <a:normAutofit/>
          </a:bodyPr>
          <a:lstStyle/>
          <a:p>
            <a:r>
              <a:rPr lang="fr-FR" dirty="0"/>
              <a:t>Le problème: La structure de l'édition électrique </a:t>
            </a:r>
            <a:r>
              <a:rPr lang="fr-FR" b="1" dirty="0"/>
              <a:t>(partition générale) </a:t>
            </a:r>
            <a:r>
              <a:rPr lang="fr-FR" dirty="0"/>
              <a:t>ne suit pas la structure du </a:t>
            </a:r>
            <a:r>
              <a:rPr lang="fr-FR" dirty="0" err="1"/>
              <a:t>manifest</a:t>
            </a:r>
            <a:r>
              <a:rPr lang="fr-FR" dirty="0"/>
              <a:t> 1 </a:t>
            </a:r>
            <a:r>
              <a:rPr lang="fr-FR" b="1" dirty="0"/>
              <a:t>(partition générale + partition séparée)</a:t>
            </a:r>
          </a:p>
          <a:p>
            <a:r>
              <a:rPr lang="fr-FR" dirty="0"/>
              <a:t>Comment renvoyer à des zones spécifiques de la manifestation 1 pour dire que l’édition de tel mouvement repose sur telles parties (partition générale + partition séparée) du </a:t>
            </a:r>
            <a:r>
              <a:rPr lang="fr-FR" dirty="0" err="1"/>
              <a:t>manifest</a:t>
            </a:r>
            <a:r>
              <a:rPr lang="fr-FR" dirty="0"/>
              <a:t> 1 ?</a:t>
            </a:r>
          </a:p>
          <a:p>
            <a:pPr lvl="1"/>
            <a:endParaRPr lang="fr-FR" b="1" dirty="0"/>
          </a:p>
          <a:p>
            <a:endParaRPr lang="fr-FR" dirty="0"/>
          </a:p>
          <a:p>
            <a:pPr marL="36900" indent="0">
              <a:buNone/>
            </a:pPr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2621DB-5D07-B2A4-10C7-D454A1E5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3D1DBE-8557-E8A7-AB5F-FF81EB0F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D61EAD-4B2F-25F5-42E7-C13C6B52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20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D3E86C-7F07-C146-9CA1-03A5950F3A45}"/>
              </a:ext>
            </a:extLst>
          </p:cNvPr>
          <p:cNvSpPr/>
          <p:nvPr/>
        </p:nvSpPr>
        <p:spPr>
          <a:xfrm>
            <a:off x="4542504" y="3602183"/>
            <a:ext cx="2168012" cy="105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ÉDITION ÉLECTRONIQUE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4B0790-CE77-5F48-9C35-5C78E2B4B56A}"/>
              </a:ext>
            </a:extLst>
          </p:cNvPr>
          <p:cNvSpPr/>
          <p:nvPr/>
        </p:nvSpPr>
        <p:spPr>
          <a:xfrm>
            <a:off x="5956907" y="5666508"/>
            <a:ext cx="2299854" cy="102523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Parties séparées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7B73CB-5550-D242-8C53-F89661F77DB8}"/>
              </a:ext>
            </a:extLst>
          </p:cNvPr>
          <p:cNvSpPr/>
          <p:nvPr/>
        </p:nvSpPr>
        <p:spPr>
          <a:xfrm>
            <a:off x="2946111" y="5666509"/>
            <a:ext cx="2299854" cy="105294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Partition générale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B18B543-4B39-BB4A-A88F-90FF527021C9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4096038" y="4655128"/>
            <a:ext cx="1530472" cy="1011381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0D30542-F6B5-4A45-B559-486A4559491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692431" y="4655128"/>
            <a:ext cx="1414403" cy="1011380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245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030C4E7-5AD5-2B5E-64FB-278681E4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plus importants XML:ID (1)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80F1966-58C5-A0F2-1334-511BDBA3B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… pour le compositeur : « </a:t>
            </a:r>
            <a:r>
              <a:rPr lang="fr-FR" dirty="0" err="1"/>
              <a:t>graupnerC</a:t>
            </a:r>
            <a:r>
              <a:rPr lang="fr-FR" dirty="0"/>
              <a:t> »</a:t>
            </a:r>
          </a:p>
          <a:p>
            <a:r>
              <a:rPr lang="fr-FR" dirty="0"/>
              <a:t>… pour le librettiste : « </a:t>
            </a:r>
            <a:r>
              <a:rPr lang="fr-FR" dirty="0" err="1"/>
              <a:t>lichtenbergJC</a:t>
            </a:r>
            <a:r>
              <a:rPr lang="fr-FR" dirty="0"/>
              <a:t> »</a:t>
            </a:r>
          </a:p>
          <a:p>
            <a:r>
              <a:rPr lang="fr-FR" dirty="0"/>
              <a:t>…pour la source primaire, à savoir les parties séparées : « </a:t>
            </a:r>
            <a:r>
              <a:rPr lang="fr-FR" dirty="0" err="1"/>
              <a:t>source_A</a:t>
            </a:r>
            <a:r>
              <a:rPr lang="fr-FR" dirty="0"/>
              <a:t> »</a:t>
            </a:r>
          </a:p>
          <a:p>
            <a:r>
              <a:rPr lang="fr-FR" dirty="0"/>
              <a:t>… pour la source secondaire, à savoir la partition générale : « </a:t>
            </a:r>
            <a:r>
              <a:rPr lang="fr-FR" dirty="0" err="1"/>
              <a:t>source_B</a:t>
            </a:r>
            <a:r>
              <a:rPr lang="fr-FR" dirty="0"/>
              <a:t> »</a:t>
            </a:r>
          </a:p>
          <a:p>
            <a:r>
              <a:rPr lang="fr-FR" dirty="0"/>
              <a:t>… pour la source littéraire, à savoir le livret imprimé : « </a:t>
            </a:r>
            <a:r>
              <a:rPr lang="fr-FR" dirty="0" err="1"/>
              <a:t>source_C</a:t>
            </a:r>
            <a:r>
              <a:rPr lang="fr-FR" dirty="0"/>
              <a:t> »</a:t>
            </a:r>
          </a:p>
          <a:p>
            <a:r>
              <a:rPr lang="fr-FR" dirty="0"/>
              <a:t>… pour la manifestation physique de la source musicale (qui se </a:t>
            </a:r>
            <a:r>
              <a:rPr lang="fr-FR" dirty="0" err="1"/>
              <a:t>ssubdivisse</a:t>
            </a:r>
            <a:r>
              <a:rPr lang="fr-FR" dirty="0"/>
              <a:t> entre la partition générale (source B) et les parties séparées (source A)) : « manifestation_1 »</a:t>
            </a:r>
          </a:p>
          <a:p>
            <a:r>
              <a:rPr lang="fr-FR" dirty="0"/>
              <a:t>… pour la manifestation physique de la source A (qui fait partie de la manifestation 1) : « manifestation_1_source_A »</a:t>
            </a:r>
          </a:p>
          <a:p>
            <a:r>
              <a:rPr lang="fr-FR" dirty="0"/>
              <a:t>… pour la manifestation physique de la source B (qui fait partie de la manifestation 1) : « manifestation_1_source_B »</a:t>
            </a:r>
          </a:p>
          <a:p>
            <a:r>
              <a:rPr lang="fr-FR" dirty="0"/>
              <a:t>… pour la manifestation physique de la source C : « manifestation_2 »</a:t>
            </a:r>
          </a:p>
          <a:p>
            <a:pPr marL="3690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ABA8DA-B5E2-0858-E7E3-17C20DFF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DFF5C7-79D0-97C2-321B-39F6F423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A32BC6-30D2-1342-E076-449019B6E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782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9430D-428B-0794-7296-EF7EB66E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plus importants XML:ID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5A360B-8CA4-D08C-D917-19C688DDB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… pour la foliotation probablement fait par </a:t>
            </a:r>
            <a:r>
              <a:rPr lang="fr-FR" dirty="0" err="1"/>
              <a:t>Graupner</a:t>
            </a:r>
            <a:r>
              <a:rPr lang="fr-FR" dirty="0"/>
              <a:t> : « </a:t>
            </a:r>
            <a:r>
              <a:rPr lang="fr-FR" dirty="0" err="1"/>
              <a:t>foliotationgraupner</a:t>
            </a:r>
            <a:r>
              <a:rPr lang="fr-FR" dirty="0"/>
              <a:t> »</a:t>
            </a:r>
          </a:p>
          <a:p>
            <a:r>
              <a:rPr lang="fr-FR" dirty="0"/>
              <a:t>… pour la foliotation fait par </a:t>
            </a:r>
            <a:r>
              <a:rPr lang="fr-FR" dirty="0" err="1"/>
              <a:t>Niebergall</a:t>
            </a:r>
            <a:r>
              <a:rPr lang="fr-FR" dirty="0"/>
              <a:t> (bibliothécaire au XIXe siècle) : « </a:t>
            </a:r>
            <a:r>
              <a:rPr lang="fr-FR" dirty="0" err="1"/>
              <a:t>foliotationNiebergall</a:t>
            </a:r>
            <a:r>
              <a:rPr lang="fr-FR" dirty="0"/>
              <a:t> »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50A3F1-CCBA-143A-2968-CC40F618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AE07E5-6F51-3DBA-97D9-87A9780F0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A34574-C534-F40A-8A0D-833F6E96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447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F1B63E-AA1D-2C8E-F595-70935164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logique du </a:t>
            </a:r>
            <a:r>
              <a:rPr lang="fr-FR" dirty="0" err="1"/>
              <a:t>meiHead</a:t>
            </a:r>
            <a:r>
              <a:rPr lang="fr-FR" dirty="0"/>
              <a:t>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1BDA7C-C631-9BD9-EF2F-E0F1A5E4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fr-FR" dirty="0"/>
              <a:t>&lt;</a:t>
            </a:r>
            <a:r>
              <a:rPr lang="fr-FR" dirty="0" err="1"/>
              <a:t>fileDesc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titleStmt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editionStmt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pubStmt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sourceDesc</a:t>
            </a:r>
            <a:r>
              <a:rPr lang="fr-FR" dirty="0"/>
              <a:t>&gt;</a:t>
            </a:r>
          </a:p>
          <a:p>
            <a:pPr marL="36900" indent="0">
              <a:buNone/>
            </a:pPr>
            <a:r>
              <a:rPr lang="fr-FR" dirty="0"/>
              <a:t>&lt;</a:t>
            </a:r>
            <a:r>
              <a:rPr lang="fr-FR" dirty="0" err="1"/>
              <a:t>encodingDesc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appInfo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editorialDecl</a:t>
            </a:r>
            <a:r>
              <a:rPr lang="fr-FR" dirty="0"/>
              <a:t>&gt;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C60E0C-0C7C-9417-79A8-4084D12B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075A1B-8486-7366-EC05-7E6BEF29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5EDD31-53BF-6332-85AC-2C665D49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665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F7F6E5-9EF7-44C5-7340-1D69892C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logique du </a:t>
            </a:r>
            <a:r>
              <a:rPr lang="fr-FR" dirty="0" err="1"/>
              <a:t>meiHead</a:t>
            </a:r>
            <a:r>
              <a:rPr lang="fr-FR" dirty="0"/>
              <a:t>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DA0300-3381-0188-215A-581439CAD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fr-FR" dirty="0"/>
              <a:t>&lt;</a:t>
            </a:r>
            <a:r>
              <a:rPr lang="fr-FR" dirty="0" err="1"/>
              <a:t>workList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work</a:t>
            </a:r>
            <a:r>
              <a:rPr lang="fr-FR" dirty="0"/>
              <a:t>&gt;</a:t>
            </a:r>
          </a:p>
          <a:p>
            <a:pPr marL="36900" indent="0">
              <a:buNone/>
            </a:pPr>
            <a:r>
              <a:rPr lang="fr-FR" dirty="0"/>
              <a:t>&lt;</a:t>
            </a:r>
            <a:r>
              <a:rPr lang="fr-FR" dirty="0" err="1"/>
              <a:t>manifestationList</a:t>
            </a:r>
            <a:r>
              <a:rPr lang="fr-FR" dirty="0"/>
              <a:t>&gt;</a:t>
            </a:r>
          </a:p>
          <a:p>
            <a:r>
              <a:rPr lang="fr-FR" dirty="0"/>
              <a:t>&lt;manifestation&gt; [manifestation 1]</a:t>
            </a:r>
          </a:p>
          <a:p>
            <a:r>
              <a:rPr lang="fr-FR" dirty="0"/>
              <a:t>&lt;manifestation&gt; [manifestation 2]</a:t>
            </a:r>
          </a:p>
          <a:p>
            <a:pPr marL="36900" indent="0">
              <a:buNone/>
            </a:pPr>
            <a:r>
              <a:rPr lang="fr-FR" dirty="0"/>
              <a:t>&lt;</a:t>
            </a:r>
            <a:r>
              <a:rPr lang="fr-FR" dirty="0" err="1"/>
              <a:t>revisionDesc</a:t>
            </a:r>
            <a:r>
              <a:rPr lang="fr-FR" dirty="0"/>
              <a:t>&gt;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7D68EF-4AC9-61D5-13B1-2BC06CF1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FCF483-441C-3194-25AD-CCD24C09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070982-9BFF-A13F-0699-384FF5BE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76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DB47F-11CD-824F-4104-85AED3BB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 mère : Header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0C4382-5753-B338-0671-300761322D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638AC-0B4D-95D6-B0A4-B23D6C57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239683-3E24-D980-827E-C109CB8E6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B7419B-A348-713E-04D6-99453C2F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511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5BE19-7A16-502B-6D11-79C092B42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Documents enfants : ../Facsimile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C2C45D-D741-ADB6-F6DF-812A110A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D4013A-9401-1D9D-187A-33806207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5A819E-14F2-3651-36F9-4A997149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228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4F8AC-DCFE-BEB2-C514-2253E176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Fragensammlung</a:t>
            </a: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3800C5-F461-2DE1-1F09-0F219E24D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Mehrere</a:t>
            </a:r>
            <a:r>
              <a:rPr lang="fr-FR" dirty="0"/>
              <a:t> </a:t>
            </a:r>
            <a:r>
              <a:rPr lang="fr-FR" dirty="0" err="1"/>
              <a:t>Fragen</a:t>
            </a:r>
            <a:r>
              <a:rPr lang="fr-FR" dirty="0"/>
              <a:t> </a:t>
            </a:r>
            <a:r>
              <a:rPr lang="fr-FR" dirty="0" err="1"/>
              <a:t>zu</a:t>
            </a:r>
            <a:r>
              <a:rPr lang="fr-FR" dirty="0"/>
              <a:t> </a:t>
            </a:r>
            <a:r>
              <a:rPr lang="fr-FR" dirty="0" err="1"/>
              <a:t>Verweisen</a:t>
            </a:r>
            <a:r>
              <a:rPr lang="fr-FR" dirty="0"/>
              <a:t> </a:t>
            </a:r>
            <a:r>
              <a:rPr lang="fr-FR" dirty="0" err="1"/>
              <a:t>auf</a:t>
            </a:r>
            <a:r>
              <a:rPr lang="fr-FR" dirty="0"/>
              <a:t> Folios</a:t>
            </a:r>
          </a:p>
          <a:p>
            <a:pPr lvl="1"/>
            <a:r>
              <a:rPr lang="fr-FR" dirty="0" err="1"/>
              <a:t>Wozu</a:t>
            </a:r>
            <a:r>
              <a:rPr lang="fr-FR" dirty="0"/>
              <a:t> </a:t>
            </a:r>
            <a:r>
              <a:rPr lang="fr-FR" dirty="0" err="1"/>
              <a:t>ist</a:t>
            </a:r>
            <a:r>
              <a:rPr lang="fr-FR" dirty="0"/>
              <a:t> locus </a:t>
            </a:r>
            <a:r>
              <a:rPr lang="fr-FR" dirty="0" err="1"/>
              <a:t>und</a:t>
            </a:r>
            <a:r>
              <a:rPr lang="fr-FR" dirty="0"/>
              <a:t> </a:t>
            </a:r>
            <a:r>
              <a:rPr lang="fr-FR" dirty="0" err="1"/>
              <a:t>locusGrp</a:t>
            </a:r>
            <a:r>
              <a:rPr lang="fr-FR" dirty="0"/>
              <a:t> da?</a:t>
            </a:r>
          </a:p>
          <a:p>
            <a:pPr lvl="1"/>
            <a:r>
              <a:rPr lang="fr-FR" dirty="0" err="1"/>
              <a:t>Wie</a:t>
            </a:r>
            <a:r>
              <a:rPr lang="fr-FR" dirty="0"/>
              <a:t> </a:t>
            </a:r>
            <a:r>
              <a:rPr lang="fr-FR" dirty="0" err="1"/>
              <a:t>kann</a:t>
            </a:r>
            <a:r>
              <a:rPr lang="fr-FR" dirty="0"/>
              <a:t> man (</a:t>
            </a:r>
            <a:r>
              <a:rPr lang="fr-FR" dirty="0" err="1"/>
              <a:t>bspw</a:t>
            </a:r>
            <a:r>
              <a:rPr lang="fr-FR" dirty="0"/>
              <a:t>. In </a:t>
            </a:r>
            <a:r>
              <a:rPr lang="fr-FR" dirty="0" err="1"/>
              <a:t>editDecl</a:t>
            </a:r>
            <a:r>
              <a:rPr lang="fr-FR" dirty="0"/>
              <a:t> </a:t>
            </a:r>
            <a:r>
              <a:rPr lang="fr-FR" dirty="0" err="1"/>
              <a:t>oder</a:t>
            </a:r>
            <a:r>
              <a:rPr lang="fr-FR" dirty="0"/>
              <a:t> </a:t>
            </a:r>
            <a:r>
              <a:rPr lang="fr-FR" dirty="0" err="1"/>
              <a:t>manifestationList</a:t>
            </a:r>
            <a:r>
              <a:rPr lang="fr-FR" dirty="0"/>
              <a:t>) </a:t>
            </a:r>
            <a:r>
              <a:rPr lang="fr-FR" dirty="0" err="1"/>
              <a:t>auf</a:t>
            </a:r>
            <a:r>
              <a:rPr lang="fr-FR" dirty="0"/>
              <a:t> </a:t>
            </a:r>
            <a:r>
              <a:rPr lang="fr-FR" dirty="0" err="1"/>
              <a:t>einzelne</a:t>
            </a:r>
            <a:r>
              <a:rPr lang="fr-FR" dirty="0"/>
              <a:t> </a:t>
            </a:r>
            <a:r>
              <a:rPr lang="fr-FR" dirty="0" err="1"/>
              <a:t>oder</a:t>
            </a:r>
            <a:r>
              <a:rPr lang="fr-FR" dirty="0"/>
              <a:t> </a:t>
            </a:r>
            <a:r>
              <a:rPr lang="fr-FR" dirty="0" err="1"/>
              <a:t>mehrere</a:t>
            </a:r>
            <a:r>
              <a:rPr lang="fr-FR" dirty="0"/>
              <a:t> Folio </a:t>
            </a:r>
            <a:r>
              <a:rPr lang="fr-FR" dirty="0" err="1"/>
              <a:t>innerhalb</a:t>
            </a:r>
            <a:r>
              <a:rPr lang="fr-FR" dirty="0"/>
              <a:t> des </a:t>
            </a:r>
            <a:r>
              <a:rPr lang="fr-FR" dirty="0" err="1"/>
              <a:t>Faksimile</a:t>
            </a:r>
            <a:r>
              <a:rPr lang="fr-FR" dirty="0"/>
              <a:t> </a:t>
            </a:r>
            <a:r>
              <a:rPr lang="fr-FR" dirty="0" err="1"/>
              <a:t>verweisen</a:t>
            </a:r>
            <a:r>
              <a:rPr lang="fr-FR" dirty="0"/>
              <a:t>?</a:t>
            </a:r>
          </a:p>
          <a:p>
            <a:pPr lvl="1"/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Wie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kann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ich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die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innere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Organisation des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Manuskripts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verdeutlichen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(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Aufteilung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Partitur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und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Stimmen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)? </a:t>
            </a:r>
          </a:p>
          <a:p>
            <a:r>
              <a:rPr lang="fr-FR" dirty="0" err="1"/>
              <a:t>Wie</a:t>
            </a:r>
            <a:r>
              <a:rPr lang="fr-FR" dirty="0"/>
              <a:t> </a:t>
            </a:r>
            <a:r>
              <a:rPr lang="fr-FR" dirty="0" err="1"/>
              <a:t>kann</a:t>
            </a:r>
            <a:r>
              <a:rPr lang="fr-FR" dirty="0"/>
              <a:t> man </a:t>
            </a:r>
            <a:r>
              <a:rPr lang="fr-FR" dirty="0" err="1"/>
              <a:t>sinnvoll</a:t>
            </a:r>
            <a:r>
              <a:rPr lang="fr-FR" dirty="0"/>
              <a:t> die </a:t>
            </a:r>
            <a:r>
              <a:rPr lang="fr-FR" i="1" dirty="0"/>
              <a:t>Principes éditoriaux </a:t>
            </a:r>
            <a:r>
              <a:rPr lang="fr-FR" dirty="0" err="1"/>
              <a:t>strukturieren</a:t>
            </a:r>
            <a:r>
              <a:rPr lang="fr-FR" dirty="0"/>
              <a:t> (</a:t>
            </a:r>
            <a:r>
              <a:rPr lang="fr-FR" dirty="0" err="1"/>
              <a:t>normalization</a:t>
            </a:r>
            <a:r>
              <a:rPr lang="fr-FR" dirty="0"/>
              <a:t>, correction etc.)?</a:t>
            </a:r>
          </a:p>
          <a:p>
            <a:r>
              <a:rPr lang="fr-FR" dirty="0" err="1"/>
              <a:t>Wie</a:t>
            </a:r>
            <a:r>
              <a:rPr lang="fr-FR" dirty="0"/>
              <a:t> </a:t>
            </a:r>
            <a:r>
              <a:rPr lang="fr-FR" dirty="0" err="1"/>
              <a:t>lassen</a:t>
            </a:r>
            <a:r>
              <a:rPr lang="fr-FR" dirty="0"/>
              <a:t> </a:t>
            </a:r>
            <a:r>
              <a:rPr lang="fr-FR" dirty="0" err="1"/>
              <a:t>sich</a:t>
            </a:r>
            <a:r>
              <a:rPr lang="fr-FR" dirty="0"/>
              <a:t> die </a:t>
            </a:r>
            <a:r>
              <a:rPr lang="fr-FR" dirty="0" err="1"/>
              <a:t>einzelnen</a:t>
            </a:r>
            <a:r>
              <a:rPr lang="fr-FR" dirty="0"/>
              <a:t> </a:t>
            </a:r>
            <a:r>
              <a:rPr lang="fr-FR" dirty="0" err="1"/>
              <a:t>Sätze</a:t>
            </a:r>
            <a:r>
              <a:rPr lang="fr-FR" dirty="0"/>
              <a:t> mit </a:t>
            </a:r>
            <a:r>
              <a:rPr lang="fr-FR" dirty="0" err="1"/>
              <a:t>dem</a:t>
            </a:r>
            <a:r>
              <a:rPr lang="fr-FR" dirty="0"/>
              <a:t> Parent document </a:t>
            </a:r>
            <a:r>
              <a:rPr lang="fr-FR" dirty="0" err="1"/>
              <a:t>verbinden</a:t>
            </a:r>
            <a:r>
              <a:rPr lang="fr-FR" dirty="0"/>
              <a:t>? </a:t>
            </a:r>
            <a:r>
              <a:rPr lang="fr-FR" dirty="0" err="1"/>
              <a:t>Klappt</a:t>
            </a:r>
            <a:r>
              <a:rPr lang="fr-FR" dirty="0"/>
              <a:t> </a:t>
            </a:r>
            <a:r>
              <a:rPr lang="fr-FR" dirty="0" err="1"/>
              <a:t>das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, </a:t>
            </a:r>
            <a:r>
              <a:rPr lang="fr-FR" dirty="0" err="1"/>
              <a:t>wie</a:t>
            </a:r>
            <a:r>
              <a:rPr lang="fr-FR" dirty="0"/>
              <a:t> </a:t>
            </a:r>
            <a:r>
              <a:rPr lang="fr-FR" dirty="0" err="1"/>
              <a:t>wir</a:t>
            </a:r>
            <a:r>
              <a:rPr lang="fr-FR" dirty="0"/>
              <a:t> uns </a:t>
            </a:r>
            <a:r>
              <a:rPr lang="fr-FR" dirty="0" err="1"/>
              <a:t>das</a:t>
            </a:r>
            <a:r>
              <a:rPr lang="fr-FR" dirty="0"/>
              <a:t> </a:t>
            </a:r>
            <a:r>
              <a:rPr lang="fr-FR" dirty="0" err="1"/>
              <a:t>vorgestellt</a:t>
            </a:r>
            <a:r>
              <a:rPr lang="fr-FR" dirty="0"/>
              <a:t> </a:t>
            </a:r>
            <a:r>
              <a:rPr lang="fr-FR" dirty="0" err="1"/>
              <a:t>haben</a:t>
            </a:r>
            <a:r>
              <a:rPr lang="fr-FR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50B459-EF1D-0A16-2975-24FFC1D3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63217C-9E6D-C2C4-3622-F5F0DC46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57D211-357A-F4A8-553A-B4557882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748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0D8B04B-9C57-D873-6180-3D7A65FF1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Indication des facsimilés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AF02FC-E5C1-3706-8001-CE4AE766D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fr-FR" dirty="0"/>
              <a:t>Indication des pages individuelles, non des folios, pour faire référence à la source numérisée</a:t>
            </a:r>
          </a:p>
          <a:p>
            <a:pPr marL="36900" indent="0">
              <a:buNone/>
            </a:pPr>
            <a:r>
              <a:rPr lang="fr-FR" dirty="0"/>
              <a:t>Exemple de codage pour la partition générale (source B) : </a:t>
            </a:r>
          </a:p>
          <a:p>
            <a:pPr marL="3690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&lt;surface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"score"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xml:id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"facsimile_003"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graphic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target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"https://tudigit.ulb.tu-darmstadt.de/show/Mus-Ms-429-28/3"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&gt;&lt;/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graphic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&lt;/surface&gt;</a:t>
            </a:r>
          </a:p>
          <a:p>
            <a:pPr marL="36900" indent="0">
              <a:buNone/>
            </a:pPr>
            <a:r>
              <a:rPr lang="fr-FR" dirty="0"/>
              <a:t>Exemple de codage pour les parties séparées (source A) :</a:t>
            </a:r>
          </a:p>
          <a:p>
            <a:pPr marL="36900" indent="0">
              <a:buNone/>
            </a:pPr>
            <a:r>
              <a:rPr lang="fr-FR" dirty="0"/>
              <a:t> 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&lt;surface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 err="1">
                <a:solidFill>
                  <a:srgbClr val="993300"/>
                </a:solidFill>
                <a:highlight>
                  <a:srgbClr val="FFFFFF"/>
                </a:highlight>
              </a:rPr>
              <a:t>violinViolettIPart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xml:id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"facsimile_020"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graphic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target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"https://tudigit.ulb.tu-darmstadt.de/show/Mus-Ms-429-28/20"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&gt;&lt;/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graphic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&lt;/surface&gt;</a:t>
            </a:r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345605-B698-333F-D0FC-77FD0FD9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D454AC-A802-A201-9359-021BC587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89E90A-D8F6-4111-EBCC-EF6BF102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669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78297-4367-03AC-DCF6-F4B767D6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535" y="669097"/>
            <a:ext cx="10353762" cy="970450"/>
          </a:xfrm>
        </p:spPr>
        <p:txBody>
          <a:bodyPr/>
          <a:lstStyle/>
          <a:p>
            <a:r>
              <a:rPr lang="fr-FR" dirty="0"/>
              <a:t>Relation entre les documents mère et enfants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EC617D-3489-851D-C49B-95662963B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Document mère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C7A868-F7BD-DDB2-31F6-42AA826C7B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&lt;</a:t>
            </a:r>
            <a:r>
              <a:rPr lang="fr-FR" dirty="0" err="1"/>
              <a:t>meiHead</a:t>
            </a:r>
            <a:r>
              <a:rPr lang="fr-FR" sz="2500" dirty="0"/>
              <a:t>&gt; détaillé</a:t>
            </a:r>
          </a:p>
          <a:p>
            <a:r>
              <a:rPr lang="fr-FR" sz="2500" dirty="0"/>
              <a:t>Fait référence aux documents enfants dans le &lt;body&gt; de la manière suivante pour chaque mouvement :</a:t>
            </a:r>
          </a:p>
          <a:p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2500" dirty="0">
                <a:solidFill>
                  <a:srgbClr val="000096"/>
                </a:solidFill>
                <a:highlight>
                  <a:srgbClr val="FFFFFF"/>
                </a:highlight>
              </a:rPr>
              <a:t>&lt;mdiv</a:t>
            </a:r>
            <a:r>
              <a:rPr lang="fr-FR" sz="25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sz="2500" dirty="0" err="1">
                <a:solidFill>
                  <a:srgbClr val="F5844C"/>
                </a:solidFill>
                <a:highlight>
                  <a:srgbClr val="FFFFFF"/>
                </a:highlight>
              </a:rPr>
              <a:t>corresp</a:t>
            </a:r>
            <a:r>
              <a:rPr lang="fr-FR" sz="25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"https://raw.githubusercontent.com/</a:t>
            </a:r>
            <a:r>
              <a:rPr lang="fr-FR" sz="2500" dirty="0" err="1">
                <a:solidFill>
                  <a:srgbClr val="993300"/>
                </a:solidFill>
                <a:highlight>
                  <a:srgbClr val="FFFFFF"/>
                </a:highlight>
              </a:rPr>
              <a:t>SophieReiland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/</a:t>
            </a:r>
            <a:r>
              <a:rPr lang="fr-FR" sz="2500" dirty="0" err="1">
                <a:solidFill>
                  <a:srgbClr val="993300"/>
                </a:solidFill>
                <a:highlight>
                  <a:srgbClr val="FFFFFF"/>
                </a:highlight>
              </a:rPr>
              <a:t>graupner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/main/</a:t>
            </a:r>
            <a:r>
              <a:rPr lang="fr-FR" sz="2500" dirty="0" err="1">
                <a:solidFill>
                  <a:srgbClr val="993300"/>
                </a:solidFill>
                <a:highlight>
                  <a:srgbClr val="FFFFFF"/>
                </a:highlight>
              </a:rPr>
              <a:t>mei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/</a:t>
            </a:r>
            <a:r>
              <a:rPr lang="fr-FR" sz="2500" dirty="0" err="1">
                <a:solidFill>
                  <a:srgbClr val="993300"/>
                </a:solidFill>
                <a:highlight>
                  <a:srgbClr val="FFFFFF"/>
                </a:highlight>
              </a:rPr>
              <a:t>graupner_hertzlich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/1_Choral_Herzlich%20tut%20mich%20verlangen.mei?"</a:t>
            </a:r>
            <a:r>
              <a:rPr lang="fr-FR" sz="25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sz="2500" dirty="0" err="1">
                <a:solidFill>
                  <a:srgbClr val="F5844C"/>
                </a:solidFill>
                <a:highlight>
                  <a:srgbClr val="FFFFFF"/>
                </a:highlight>
              </a:rPr>
              <a:t>xml:id</a:t>
            </a:r>
            <a:r>
              <a:rPr lang="fr-FR" sz="25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"Choral_Herzlich_01"</a:t>
            </a:r>
            <a:r>
              <a:rPr lang="fr-FR" sz="2500" dirty="0">
                <a:solidFill>
                  <a:srgbClr val="000096"/>
                </a:solidFill>
                <a:highlight>
                  <a:srgbClr val="FFFFFF"/>
                </a:highlight>
              </a:rPr>
              <a:t>&gt;&lt;/mdiv&gt;</a:t>
            </a:r>
            <a:b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endParaRPr lang="fr-FR" sz="25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03F712E-E015-FF6E-4BEC-200ED8CA9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7 documents enfant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AD5A6B8-5EF8-6273-BEE8-19C10C60D6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Fait référence au document mère comme suit:</a:t>
            </a:r>
          </a:p>
          <a:p>
            <a:pPr marL="36900" indent="0">
              <a:buNone/>
            </a:pP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&lt;!DOCTYPE doc [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&lt;!ENTITY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</a:rPr>
              <a:t>parentScore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 SYSTEM "0_Mere_Herzlich tut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</a:rPr>
              <a:t>mich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</a:rPr>
              <a:t>verlangen.mei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"&gt;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]&gt;</a:t>
            </a:r>
          </a:p>
          <a:p>
            <a:pPr marL="36900" indent="0">
              <a:buNone/>
            </a:pPr>
            <a:r>
              <a:rPr lang="fr-FR" dirty="0">
                <a:sym typeface="Wingdings" panose="05000000000000000000" pitchFamily="2" charset="2"/>
              </a:rPr>
              <a:t> Ne marche pas encore !</a:t>
            </a:r>
            <a:endParaRPr lang="fr-FR" dirty="0"/>
          </a:p>
          <a:p>
            <a:r>
              <a:rPr lang="fr-FR" dirty="0" err="1"/>
              <a:t>meiHead</a:t>
            </a:r>
            <a:r>
              <a:rPr lang="fr-FR" dirty="0"/>
              <a:t> réduit </a:t>
            </a:r>
          </a:p>
          <a:p>
            <a:r>
              <a:rPr lang="fr-FR" dirty="0"/>
              <a:t>Inclut le body avec le texte musicale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DE1B70-E816-E888-30B3-D2758BEC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60D85D-6195-E276-E9C7-D3E63878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198E62-0303-FDD9-8313-2282F929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29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6509050-AC17-2C4B-B985-324067253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72" y="528266"/>
            <a:ext cx="11386604" cy="11112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EB8A20E-57D9-8140-A021-7EC178D192F8}"/>
              </a:ext>
            </a:extLst>
          </p:cNvPr>
          <p:cNvSpPr/>
          <p:nvPr/>
        </p:nvSpPr>
        <p:spPr>
          <a:xfrm>
            <a:off x="603504" y="4773168"/>
            <a:ext cx="16093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0_Mere_Herzlich tut </a:t>
            </a:r>
            <a:r>
              <a:rPr lang="fr-FR" dirty="0" err="1"/>
              <a:t>mich</a:t>
            </a:r>
            <a:r>
              <a:rPr lang="fr-FR" dirty="0"/>
              <a:t> </a:t>
            </a:r>
            <a:r>
              <a:rPr lang="fr-FR" dirty="0" err="1"/>
              <a:t>verlangen.mei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211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1DACB-B09F-2C84-0D27-52C4DB95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1.	La cantate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B40F08-D288-8A2C-502A-3CB04FDD7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Partition générale et parties séparées autographes, conservées à la ULB Darmstadt et numérisées sur le site de la bibliothèque : </a:t>
            </a:r>
            <a:r>
              <a:rPr lang="fr-FR" dirty="0">
                <a:hlinkClick r:id="rId3"/>
              </a:rPr>
              <a:t>https://tudigit.ulb.tu-darmstadt.de/show/Mus-Ms-429-28/1</a:t>
            </a:r>
            <a:endParaRPr lang="fr-FR" dirty="0"/>
          </a:p>
          <a:p>
            <a:r>
              <a:rPr lang="fr-FR" dirty="0"/>
              <a:t>Source imprimée pour le livret écrit par Johann Conrad Lichtenberg, numérisé aussi : </a:t>
            </a:r>
            <a:r>
              <a:rPr lang="fr-FR" dirty="0">
                <a:hlinkClick r:id="rId4"/>
              </a:rPr>
              <a:t>https://archiv.ub.uni-marburg.de/ubfind/Record/urn:nbn:de:hebis:04-eb2011-0009</a:t>
            </a:r>
            <a:r>
              <a:rPr lang="fr-FR">
                <a:hlinkClick r:id="rId4"/>
              </a:rPr>
              <a:t>/View</a:t>
            </a:r>
            <a:r>
              <a:rPr lang="fr-FR"/>
              <a:t> </a:t>
            </a:r>
            <a:endParaRPr lang="fr-FR" dirty="0"/>
          </a:p>
          <a:p>
            <a:r>
              <a:rPr lang="fr-FR" dirty="0"/>
              <a:t>Effectif : BC, Violon 1+2, Viola, Violone, Violetta 1+2. Hautbois 1+2, Flûte 1+2, Cor 1+2, Canto 1+2, Alto, Ténor, Basse</a:t>
            </a:r>
          </a:p>
          <a:p>
            <a:r>
              <a:rPr lang="fr-FR" dirty="0"/>
              <a:t>7 « mouvements » : [1. Choral], [2. Coro], [3. Aria], [4. </a:t>
            </a:r>
            <a:r>
              <a:rPr lang="fr-FR" dirty="0" err="1"/>
              <a:t>Rezitativ</a:t>
            </a:r>
            <a:r>
              <a:rPr lang="fr-FR" dirty="0"/>
              <a:t>], [5. Aria], [6. </a:t>
            </a:r>
            <a:r>
              <a:rPr lang="fr-FR" dirty="0" err="1"/>
              <a:t>Rezitativ</a:t>
            </a:r>
            <a:r>
              <a:rPr lang="fr-FR" dirty="0"/>
              <a:t>], [7. Choral]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D5F6BD-84FC-496F-CFF5-6F621DE09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A9A901-C058-B477-E53A-4BA7EBCC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A18327-EC17-6070-C101-EA0074A2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8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CC0E0333-24B2-B942-B1F0-0507DBF0A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383" y="1557819"/>
            <a:ext cx="9590550" cy="1828813"/>
          </a:xfrm>
        </p:spPr>
        <p:txBody>
          <a:bodyPr>
            <a:normAutofit fontScale="90000"/>
          </a:bodyPr>
          <a:lstStyle/>
          <a:p>
            <a:pPr algn="l"/>
            <a:r>
              <a:rPr lang="fr-FR" sz="3000" dirty="0"/>
              <a:t>Dissocier en différentes parties =&gt; nous nous basons sur DIME</a:t>
            </a:r>
            <a:br>
              <a:rPr lang="fr-FR" sz="3000" dirty="0"/>
            </a:br>
            <a:r>
              <a:rPr lang="fr-FR" sz="3000" dirty="0"/>
              <a:t>Pourquoi ?</a:t>
            </a:r>
            <a:br>
              <a:rPr lang="fr-FR" sz="3000" dirty="0"/>
            </a:br>
            <a:r>
              <a:rPr lang="fr-FR" sz="3000" dirty="0"/>
              <a:t>	[Revoir les arguments dans la slide suivante (commentaires)]</a:t>
            </a:r>
            <a:br>
              <a:rPr lang="fr-FR" sz="3000" dirty="0"/>
            </a:br>
            <a:r>
              <a:rPr lang="fr-FR" sz="3000" dirty="0"/>
              <a:t>Comment procéder pour créer les relations parent-enfants ? </a:t>
            </a:r>
            <a:br>
              <a:rPr lang="fr-FR" sz="3000" dirty="0"/>
            </a:br>
            <a:r>
              <a:rPr lang="fr-FR" sz="3000" dirty="0"/>
              <a:t> </a:t>
            </a:r>
            <a:br>
              <a:rPr lang="fr-FR" sz="3000" dirty="0"/>
            </a:br>
            <a:endParaRPr lang="fr-FR" sz="3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638AC-0B4D-95D6-B0A4-B23D6C57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239683-3E24-D980-827E-C109CB8E6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B7419B-A348-713E-04D6-99453C2F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178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78297-4367-03AC-DCF6-F4B767D6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Relation entre les documents mère et enfants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03F712E-E015-FF6E-4BEC-200ED8CA9B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7 documents enfant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AD5A6B8-5EF8-6273-BEE8-19C10C60D6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Fait référence au document mère comme suit:</a:t>
            </a:r>
          </a:p>
          <a:p>
            <a:pPr marL="36900" indent="0">
              <a:buNone/>
            </a:pP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&lt;!DOCTYPE doc [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&lt;!ENTITY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</a:rPr>
              <a:t>parentScore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 SYSTEM "0_Mere_Herzlich tut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</a:rPr>
              <a:t>mich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</a:rPr>
              <a:t>verlangen.mei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"&gt;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]&gt;</a:t>
            </a:r>
          </a:p>
          <a:p>
            <a:pPr marL="36900" indent="0">
              <a:buNone/>
            </a:pPr>
            <a:r>
              <a:rPr lang="fr-FR" dirty="0">
                <a:sym typeface="Wingdings" panose="05000000000000000000" pitchFamily="2" charset="2"/>
              </a:rPr>
              <a:t> Ne marche pas encore !</a:t>
            </a:r>
            <a:endParaRPr lang="fr-FR" dirty="0"/>
          </a:p>
          <a:p>
            <a:r>
              <a:rPr lang="fr-FR" dirty="0" err="1"/>
              <a:t>meiHead</a:t>
            </a:r>
            <a:r>
              <a:rPr lang="fr-FR" dirty="0"/>
              <a:t> réduit </a:t>
            </a:r>
          </a:p>
          <a:p>
            <a:r>
              <a:rPr lang="fr-FR" dirty="0"/>
              <a:t>Inclut le body avec le texte musicale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DE1B70-E816-E888-30B3-D2758BEC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198E62-0303-FDD9-8313-2282F929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31</a:t>
            </a:fld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B6A8667-64AD-9744-9092-A79DE012E964}"/>
              </a:ext>
            </a:extLst>
          </p:cNvPr>
          <p:cNvSpPr txBox="1"/>
          <p:nvPr/>
        </p:nvSpPr>
        <p:spPr>
          <a:xfrm>
            <a:off x="1371600" y="2231136"/>
            <a:ext cx="47183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Document </a:t>
            </a:r>
            <a:r>
              <a:rPr lang="fr-FR" dirty="0" err="1"/>
              <a:t>oarent</a:t>
            </a:r>
            <a:endParaRPr lang="fr-FR" dirty="0"/>
          </a:p>
          <a:p>
            <a:endParaRPr lang="fr-FR" dirty="0"/>
          </a:p>
          <a:p>
            <a:r>
              <a:rPr lang="fr-FR" dirty="0">
                <a:solidFill>
                  <a:srgbClr val="0070C0"/>
                </a:solidFill>
              </a:rPr>
              <a:t>&lt;!DOCTYPE doc [</a:t>
            </a:r>
            <a:br>
              <a:rPr lang="fr-FR" dirty="0">
                <a:solidFill>
                  <a:srgbClr val="0070C0"/>
                </a:solidFill>
              </a:rPr>
            </a:br>
            <a:r>
              <a:rPr lang="fr-FR" dirty="0">
                <a:solidFill>
                  <a:srgbClr val="0070C0"/>
                </a:solidFill>
              </a:rPr>
              <a:t>&lt;!ENTITY movement_1 SYSTEM "1_Choral_Herzlich tut </a:t>
            </a:r>
            <a:r>
              <a:rPr lang="fr-FR" dirty="0" err="1">
                <a:solidFill>
                  <a:srgbClr val="0070C0"/>
                </a:solidFill>
              </a:rPr>
              <a:t>mich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verlangen.mei</a:t>
            </a:r>
            <a:r>
              <a:rPr lang="fr-FR" dirty="0">
                <a:solidFill>
                  <a:srgbClr val="0070C0"/>
                </a:solidFill>
              </a:rPr>
              <a:t>"&gt;</a:t>
            </a:r>
            <a:br>
              <a:rPr lang="fr-FR" dirty="0">
                <a:solidFill>
                  <a:srgbClr val="0070C0"/>
                </a:solidFill>
              </a:rPr>
            </a:br>
            <a:r>
              <a:rPr lang="fr-FR" dirty="0">
                <a:solidFill>
                  <a:srgbClr val="0070C0"/>
                </a:solidFill>
              </a:rPr>
              <a:t>&lt;!ENTITY movement_2 SYSTEM "2_Coro_Herzlich tut </a:t>
            </a:r>
            <a:r>
              <a:rPr lang="fr-FR" dirty="0" err="1">
                <a:solidFill>
                  <a:srgbClr val="0070C0"/>
                </a:solidFill>
              </a:rPr>
              <a:t>mich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verlangen.mei</a:t>
            </a:r>
            <a:r>
              <a:rPr lang="fr-FR" dirty="0">
                <a:solidFill>
                  <a:srgbClr val="0070C0"/>
                </a:solidFill>
              </a:rPr>
              <a:t>"&gt;</a:t>
            </a:r>
            <a:br>
              <a:rPr lang="fr-FR" dirty="0">
                <a:solidFill>
                  <a:srgbClr val="0070C0"/>
                </a:solidFill>
              </a:rPr>
            </a:br>
            <a:r>
              <a:rPr lang="fr-FR" dirty="0">
                <a:solidFill>
                  <a:srgbClr val="0070C0"/>
                </a:solidFill>
              </a:rPr>
              <a:t>]&gt; </a:t>
            </a:r>
            <a:br>
              <a:rPr lang="fr-FR" dirty="0">
                <a:solidFill>
                  <a:srgbClr val="0070C0"/>
                </a:solidFill>
              </a:rPr>
            </a:br>
            <a:endParaRPr lang="fr-FR" dirty="0">
              <a:solidFill>
                <a:srgbClr val="0070C0"/>
              </a:solidFill>
            </a:endParaRPr>
          </a:p>
          <a:p>
            <a:endParaRPr lang="fr-F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483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8DBF99-B72B-FE04-7521-BE53815F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47D19F-A7ED-2828-E089-46912F51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6B42AE-7946-FCEE-7B69-6DE4EAF8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4</a:t>
            </a:fld>
            <a:endParaRPr lang="fr-FR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D335AE2-DDCE-3A3B-09C9-774ED3FCE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89" y="282053"/>
            <a:ext cx="5068007" cy="455358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D6CCB5F-34CB-8D25-311A-309C54A08994}"/>
              </a:ext>
            </a:extLst>
          </p:cNvPr>
          <p:cNvSpPr txBox="1"/>
          <p:nvPr/>
        </p:nvSpPr>
        <p:spPr>
          <a:xfrm>
            <a:off x="420589" y="4852226"/>
            <a:ext cx="506800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Christoph </a:t>
            </a:r>
            <a:r>
              <a:rPr lang="fr-FR" sz="1050" dirty="0" err="1"/>
              <a:t>Graupner</a:t>
            </a:r>
            <a:r>
              <a:rPr lang="fr-FR" sz="1050" dirty="0"/>
              <a:t>, </a:t>
            </a:r>
            <a:r>
              <a:rPr lang="fr-FR" sz="1050" i="1" dirty="0" err="1"/>
              <a:t>Hertzlich</a:t>
            </a:r>
            <a:r>
              <a:rPr lang="fr-FR" sz="1050" i="1" dirty="0"/>
              <a:t> </a:t>
            </a:r>
            <a:r>
              <a:rPr lang="fr-FR" sz="1050" i="1" dirty="0" err="1"/>
              <a:t>thut</a:t>
            </a:r>
            <a:r>
              <a:rPr lang="fr-FR" sz="1050" i="1" dirty="0"/>
              <a:t> </a:t>
            </a:r>
            <a:r>
              <a:rPr lang="fr-FR" sz="1050" i="1" dirty="0" err="1"/>
              <a:t>mich</a:t>
            </a:r>
            <a:r>
              <a:rPr lang="fr-FR" sz="1050" i="1" dirty="0"/>
              <a:t> </a:t>
            </a:r>
            <a:r>
              <a:rPr lang="fr-FR" sz="1050" i="1" dirty="0" err="1"/>
              <a:t>verlangen</a:t>
            </a:r>
            <a:r>
              <a:rPr lang="fr-FR" sz="1050" i="1" dirty="0"/>
              <a:t>, </a:t>
            </a:r>
            <a:r>
              <a:rPr lang="fr-FR" sz="1050" dirty="0"/>
              <a:t>ms, </a:t>
            </a:r>
          </a:p>
          <a:p>
            <a:r>
              <a:rPr lang="fr-FR" sz="1050" dirty="0"/>
              <a:t>D-</a:t>
            </a:r>
            <a:r>
              <a:rPr lang="fr-FR" sz="1050" dirty="0" err="1"/>
              <a:t>DsMus</a:t>
            </a:r>
            <a:r>
              <a:rPr lang="fr-FR" sz="1050" dirty="0"/>
              <a:t> ms 428-29, Fol. 1r., https://iiifserv.ulb.tu-darmstadt.de/tify2/avi.html? </a:t>
            </a:r>
          </a:p>
          <a:p>
            <a:r>
              <a:rPr lang="fr-FR" sz="1050" dirty="0" err="1"/>
              <a:t>manifest</a:t>
            </a:r>
            <a:r>
              <a:rPr lang="fr-FR" sz="1050" dirty="0"/>
              <a:t>=https://iiifserv.ulb.tu-darmstadt.de/iiif/Mus-Ms-429-28.json&amp;tify={%22pages</a:t>
            </a:r>
          </a:p>
          <a:p>
            <a:r>
              <a:rPr lang="fr-FR" sz="1050" dirty="0"/>
              <a:t>%22:[2],%22panX%22:0.541,%22panY%22:0.344,%22view%22:%22help%22,</a:t>
            </a:r>
          </a:p>
          <a:p>
            <a:r>
              <a:rPr lang="fr-FR" sz="1050" dirty="0"/>
              <a:t>%22zoom%22:0.683} [31/05/2024]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6215B01-219E-CAF7-E7BA-2A71EC0CB1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8384"/>
          <a:stretch/>
        </p:blipFill>
        <p:spPr>
          <a:xfrm>
            <a:off x="6247116" y="358373"/>
            <a:ext cx="5125165" cy="259130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2AE47FD-3457-29DF-83A7-441A7D1D37BC}"/>
              </a:ext>
            </a:extLst>
          </p:cNvPr>
          <p:cNvSpPr txBox="1"/>
          <p:nvPr/>
        </p:nvSpPr>
        <p:spPr>
          <a:xfrm>
            <a:off x="6247116" y="3429000"/>
            <a:ext cx="502044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Christoph </a:t>
            </a:r>
            <a:r>
              <a:rPr lang="fr-FR" sz="1050" dirty="0" err="1"/>
              <a:t>Graupner</a:t>
            </a:r>
            <a:r>
              <a:rPr lang="fr-FR" sz="1050" dirty="0"/>
              <a:t>, </a:t>
            </a:r>
            <a:r>
              <a:rPr lang="fr-FR" sz="1050" i="1" dirty="0" err="1"/>
              <a:t>Hertzlich</a:t>
            </a:r>
            <a:r>
              <a:rPr lang="fr-FR" sz="1050" i="1" dirty="0"/>
              <a:t> </a:t>
            </a:r>
            <a:r>
              <a:rPr lang="fr-FR" sz="1050" i="1" dirty="0" err="1"/>
              <a:t>thut</a:t>
            </a:r>
            <a:r>
              <a:rPr lang="fr-FR" sz="1050" i="1" dirty="0"/>
              <a:t> </a:t>
            </a:r>
            <a:r>
              <a:rPr lang="fr-FR" sz="1050" i="1" dirty="0" err="1"/>
              <a:t>mich</a:t>
            </a:r>
            <a:r>
              <a:rPr lang="fr-FR" sz="1050" i="1" dirty="0"/>
              <a:t> </a:t>
            </a:r>
            <a:r>
              <a:rPr lang="fr-FR" sz="1050" i="1" dirty="0" err="1"/>
              <a:t>verlangen</a:t>
            </a:r>
            <a:r>
              <a:rPr lang="fr-FR" sz="1050" i="1" dirty="0"/>
              <a:t>, </a:t>
            </a:r>
            <a:r>
              <a:rPr lang="fr-FR" sz="1050" dirty="0"/>
              <a:t>ms, </a:t>
            </a:r>
          </a:p>
          <a:p>
            <a:r>
              <a:rPr lang="fr-FR" sz="1050" dirty="0"/>
              <a:t>D-</a:t>
            </a:r>
            <a:r>
              <a:rPr lang="fr-FR" sz="1050" dirty="0" err="1"/>
              <a:t>DsMus</a:t>
            </a:r>
            <a:r>
              <a:rPr lang="fr-FR" sz="1050" dirty="0"/>
              <a:t> ms 428-29, Fol. 8v, https://iiifserv.ulb.tu-darmstadt.de/tify2/avi.html?manifest=https://iiifserv.ulb.tu-darmstadt.de/iiif/Mus-Ms-429-28.json&amp;tify={%22pages%22:[17] ,%22panX%22:0.467,%22panY% 22:0.331,%22view%22:%22help%22,%22zoom%22:0.683} [31/05/2024]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A538311-B026-42CE-38E5-825F6DD0D106}"/>
              </a:ext>
            </a:extLst>
          </p:cNvPr>
          <p:cNvSpPr txBox="1"/>
          <p:nvPr/>
        </p:nvSpPr>
        <p:spPr>
          <a:xfrm>
            <a:off x="8141110" y="2979171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Source 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BD3261A-FD90-2257-F81D-56EE24B01DBF}"/>
              </a:ext>
            </a:extLst>
          </p:cNvPr>
          <p:cNvSpPr txBox="1"/>
          <p:nvPr/>
        </p:nvSpPr>
        <p:spPr>
          <a:xfrm>
            <a:off x="1863211" y="2954594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Source B</a:t>
            </a:r>
          </a:p>
        </p:txBody>
      </p:sp>
    </p:spTree>
    <p:extLst>
      <p:ext uri="{BB962C8B-B14F-4D97-AF65-F5344CB8AC3E}">
        <p14:creationId xmlns:p14="http://schemas.microsoft.com/office/powerpoint/2010/main" val="32771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4F8AC-DCFE-BEB2-C514-2253E176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 Questions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3800C5-F461-2DE1-1F09-0F219E24D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94100" indent="-457200">
              <a:buFont typeface="+mj-lt"/>
              <a:buAutoNum type="arabicPeriod"/>
            </a:pPr>
            <a:r>
              <a:rPr lang="fr-FR" dirty="0"/>
              <a:t>Comment définir correctement la relation entre le document parent et les documents enfants?</a:t>
            </a:r>
          </a:p>
          <a:p>
            <a:pPr marL="494100" indent="-457200">
              <a:buFont typeface="+mj-lt"/>
              <a:buAutoNum type="arabicPeriod"/>
            </a:pPr>
            <a:r>
              <a:rPr lang="fr-FR" dirty="0"/>
              <a:t>Comment modéliser les relations entre les sources et les manifestations ?</a:t>
            </a:r>
          </a:p>
          <a:p>
            <a:pPr marL="494100" indent="-457200">
              <a:buFont typeface="+mj-lt"/>
              <a:buAutoNum type="arabicPeriod"/>
            </a:pPr>
            <a:r>
              <a:rPr lang="fr-FR" dirty="0"/>
              <a:t>Comment restituer l'organisation logique du fac-similé, par exemple pour renvoyer à des sections particulières (partie de hautbois, etc.) ? </a:t>
            </a:r>
          </a:p>
          <a:p>
            <a:pPr marL="494100" indent="-457200">
              <a:buFont typeface="+mj-lt"/>
              <a:buAutoNum type="arabicPeriod"/>
            </a:pPr>
            <a:r>
              <a:rPr lang="fr-FR" dirty="0"/>
              <a:t>Comment gérer les relations complexes entre &lt;facsimile&gt; (deux sources musicales) et &lt;body&gt; (une édition) 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50B459-EF1D-0A16-2975-24FFC1D3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63217C-9E6D-C2C4-3622-F5F0DC46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57D211-357A-F4A8-553A-B4557882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22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22C52-BA18-EB39-CD56-27ECF3F7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	Relation entre document parent et enfants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D210DA-C1E6-F819-3FD2-4DB6816D5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900"/>
            <a:r>
              <a:rPr lang="fr-FR" dirty="0"/>
              <a:t>Comment définir correctement la relation entre le document parent et les documents enfants?</a:t>
            </a:r>
          </a:p>
          <a:p>
            <a:pPr marL="36900"/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F8FA57-7525-F845-C1A5-300F7B56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AD92D1-0B48-BA4F-6A0E-A3B54DF0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D0EBB5-8D80-5297-DD96-C9344D2A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122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A1B009-D5C8-3F54-840C-5CAD50D2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Notre approche : distinction entre un document parent et sept documents enfants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40DE3D-C516-DA28-426F-F3E2FAFC4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fr-FR" dirty="0"/>
              <a:t>Pourquoi ?</a:t>
            </a:r>
          </a:p>
          <a:p>
            <a:pPr marL="379800" indent="-342900">
              <a:buFont typeface="+mj-lt"/>
              <a:buAutoNum type="arabicPeriod"/>
            </a:pPr>
            <a:r>
              <a:rPr lang="fr-FR" sz="1800" dirty="0">
                <a:effectLst/>
              </a:rPr>
              <a:t>Les mouvements sont hétérogènes sur le plan des effectifs.</a:t>
            </a:r>
          </a:p>
          <a:p>
            <a:pPr marL="379800" indent="-342900">
              <a:buFont typeface="+mj-lt"/>
              <a:buAutoNum type="arabicPeriod"/>
            </a:pPr>
            <a:r>
              <a:rPr lang="fr-FR" sz="1800" dirty="0">
                <a:effectLst/>
              </a:rPr>
              <a:t>Difficultés d'affichage avec </a:t>
            </a:r>
            <a:r>
              <a:rPr lang="fr-FR" sz="1800" dirty="0" err="1">
                <a:effectLst/>
              </a:rPr>
              <a:t>Verovio</a:t>
            </a:r>
            <a:r>
              <a:rPr lang="fr-FR" sz="1800" dirty="0">
                <a:effectLst/>
              </a:rPr>
              <a:t> en raison du changement d'effectif.</a:t>
            </a:r>
          </a:p>
          <a:p>
            <a:pPr marL="379800" indent="-342900">
              <a:buFont typeface="+mj-lt"/>
              <a:buAutoNum type="arabicPeriod"/>
            </a:pPr>
            <a:r>
              <a:rPr lang="fr-FR" sz="1800" dirty="0">
                <a:effectLst/>
              </a:rPr>
              <a:t>Le volume de données est assez grand.</a:t>
            </a:r>
          </a:p>
          <a:p>
            <a:pPr marL="379800" indent="-342900">
              <a:buFont typeface="+mj-lt"/>
              <a:buAutoNum type="arabicPeriod"/>
            </a:pPr>
            <a:r>
              <a:rPr lang="fr-FR" sz="1800" dirty="0">
                <a:effectLst/>
              </a:rPr>
              <a:t>Il est difficile de naviguer dans la partition.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32EA46-8F38-7F0B-7429-627762A3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AFF0F6-0696-F156-B71D-5C213EE1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3C10B8-E08C-2119-E589-4CA6C6FD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79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A1B009-D5C8-3F54-840C-5CAD50D2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Notre approche : un document parent et sept documents enfants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40DE3D-C516-DA28-426F-F3E2FAFC4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fr-FR" dirty="0"/>
              <a:t>Comment ?</a:t>
            </a:r>
          </a:p>
          <a:p>
            <a:pPr marL="36900" indent="0">
              <a:buNone/>
            </a:pPr>
            <a:r>
              <a:rPr lang="fr-FR" b="1" dirty="0"/>
              <a:t>Document parent </a:t>
            </a:r>
            <a:r>
              <a:rPr lang="fr-FR" dirty="0"/>
              <a:t>: 0_Mere_Herzlich tut </a:t>
            </a:r>
            <a:r>
              <a:rPr lang="fr-FR" dirty="0" err="1"/>
              <a:t>mich</a:t>
            </a:r>
            <a:r>
              <a:rPr lang="fr-FR" dirty="0"/>
              <a:t> </a:t>
            </a:r>
            <a:r>
              <a:rPr lang="fr-FR" dirty="0" err="1"/>
              <a:t>verlangen.mei</a:t>
            </a:r>
            <a:endParaRPr lang="fr-FR" dirty="0"/>
          </a:p>
          <a:p>
            <a:pPr marL="36900" indent="0">
              <a:buNone/>
            </a:pPr>
            <a:r>
              <a:rPr lang="fr-FR" dirty="0"/>
              <a:t> </a:t>
            </a:r>
          </a:p>
          <a:p>
            <a:pPr marL="36900" indent="0">
              <a:buNone/>
            </a:pPr>
            <a:endParaRPr lang="fr-FR" dirty="0"/>
          </a:p>
          <a:p>
            <a:pPr marL="36900" indent="0">
              <a:buNone/>
            </a:pPr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32EA46-8F38-7F0B-7429-627762A3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AFF0F6-0696-F156-B71D-5C213EE1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3C10B8-E08C-2119-E589-4CA6C6FD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8</a:t>
            </a:fld>
            <a:endParaRPr lang="fr-FR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4FED577-1761-BAC3-8D78-1785B87A7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55" y="2607313"/>
            <a:ext cx="10488489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30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22C52-BA18-EB39-CD56-27ECF3F7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Rapport entre &lt;source&gt; et &lt;manifestation&gt;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D210DA-C1E6-F819-3FD2-4DB6816D5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 modéliser les relations entre les sources et les manifestations ?</a:t>
            </a:r>
          </a:p>
          <a:p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F8FA57-7525-F845-C1A5-300F7B56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AD92D1-0B48-BA4F-6A0E-A3B54DF0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D0EBB5-8D80-5297-DD96-C9344D2A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428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Schiefer</Template>
  <TotalTime>0</TotalTime>
  <Words>2897</Words>
  <Application>Microsoft Office PowerPoint</Application>
  <PresentationFormat>Breitbild</PresentationFormat>
  <Paragraphs>307</Paragraphs>
  <Slides>31</Slides>
  <Notes>17</Notes>
  <HiddenSlides>15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7" baseType="lpstr">
      <vt:lpstr>Aptos</vt:lpstr>
      <vt:lpstr>Arial</vt:lpstr>
      <vt:lpstr>Calisto MT</vt:lpstr>
      <vt:lpstr>Wingdings</vt:lpstr>
      <vt:lpstr>Wingdings 2</vt:lpstr>
      <vt:lpstr>Schiefer</vt:lpstr>
      <vt:lpstr>Herzlich tut mich verlangen</vt:lpstr>
      <vt:lpstr>Plan de l’exposé </vt:lpstr>
      <vt:lpstr>1. La cantate</vt:lpstr>
      <vt:lpstr>PowerPoint-Präsentation</vt:lpstr>
      <vt:lpstr>4 Questions</vt:lpstr>
      <vt:lpstr>1. Relation entre document parent et enfants</vt:lpstr>
      <vt:lpstr>Notre approche : distinction entre un document parent et sept documents enfants </vt:lpstr>
      <vt:lpstr>Notre approche : un document parent et sept documents enfants </vt:lpstr>
      <vt:lpstr>2. Rapport entre &lt;source&gt; et &lt;manifestation&gt; </vt:lpstr>
      <vt:lpstr>Notre cas</vt:lpstr>
      <vt:lpstr>La logique de la MEI par rapport à &lt;source&gt; et &lt;manifestation&gt;</vt:lpstr>
      <vt:lpstr>Articulation : 3 Sources et 2 manifestations</vt:lpstr>
      <vt:lpstr>3. L’organisation logique du fac-similé et renvoi vers plusieurs pages</vt:lpstr>
      <vt:lpstr>Le problème: nous voulons renvoyer à 2 folios du fac-similé dans un texte descriptif sur la basse continue</vt:lpstr>
      <vt:lpstr>4. L’organisation logique du fac-similé</vt:lpstr>
      <vt:lpstr>Notre approche</vt:lpstr>
      <vt:lpstr>Division entre un document parent et sept documents enfants : comment ? </vt:lpstr>
      <vt:lpstr>PowerPoint-Präsentation</vt:lpstr>
      <vt:lpstr>V. Modélisation de la structure logique des fac-similés</vt:lpstr>
      <vt:lpstr>Comment modéliser la structure logique d’un facsimile (manifestation 1) indépendamment de la structure de la structure de l’édition électronique (explicite dans &lt;body&gt;) ?</vt:lpstr>
      <vt:lpstr>Les plus importants XML:ID (1)</vt:lpstr>
      <vt:lpstr>Les plus importants XML:ID (2)</vt:lpstr>
      <vt:lpstr>Structure logique du meiHead (1)</vt:lpstr>
      <vt:lpstr>Structure logique du meiHead (2)</vt:lpstr>
      <vt:lpstr>Document mère : Header</vt:lpstr>
      <vt:lpstr>Documents enfants : ../Facsimile</vt:lpstr>
      <vt:lpstr>Fragensammlung</vt:lpstr>
      <vt:lpstr>Indication des facsimilés</vt:lpstr>
      <vt:lpstr>Relation entre les documents mère et enfants</vt:lpstr>
      <vt:lpstr>Dissocier en différentes parties =&gt; nous nous basons sur DIME Pourquoi ?  [Revoir les arguments dans la slide suivante (commentaires)] Comment procéder pour créer les relations parent-enfants ?    </vt:lpstr>
      <vt:lpstr>Relation entre les documents mère et enfants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Herzlich tut mich verlangen</dc:title>
  <dc:creator>Regina Sophie Reiland</dc:creator>
  <cp:lastModifiedBy>Regina Sophie Reiland</cp:lastModifiedBy>
  <cp:revision>30</cp:revision>
  <dcterms:created xsi:type="dcterms:W3CDTF">2024-05-31T10:13:42Z</dcterms:created>
  <dcterms:modified xsi:type="dcterms:W3CDTF">2024-06-11T13:20:47Z</dcterms:modified>
</cp:coreProperties>
</file>