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59" r:id="rId6"/>
    <p:sldId id="267" r:id="rId7"/>
    <p:sldId id="273" r:id="rId8"/>
    <p:sldId id="268" r:id="rId9"/>
    <p:sldId id="272" r:id="rId10"/>
    <p:sldId id="274" r:id="rId11"/>
    <p:sldId id="270" r:id="rId12"/>
    <p:sldId id="271" r:id="rId13"/>
    <p:sldId id="277" r:id="rId14"/>
    <p:sldId id="264" r:id="rId15"/>
    <p:sldId id="265" r:id="rId16"/>
    <p:sldId id="263" r:id="rId17"/>
    <p:sldId id="266" r:id="rId18"/>
    <p:sldId id="269" r:id="rId19"/>
    <p:sldId id="261" r:id="rId20"/>
    <p:sldId id="26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98E810-D027-B90C-394C-DF7C3677F3B4}" name="Regina Sophie Reiland" initials="RSR" userId="S::regina.s.reiland@stud.hfmt-koeln.de::88426272-6ed3-43d2-9b71-606a1d7f88c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5" autoAdjust="0"/>
    <p:restoredTop sz="94695"/>
  </p:normalViewPr>
  <p:slideViewPr>
    <p:cSldViewPr snapToGrid="0">
      <p:cViewPr>
        <p:scale>
          <a:sx n="93" d="100"/>
          <a:sy n="93" d="100"/>
        </p:scale>
        <p:origin x="-30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3:49:56.960" idx="1">
    <p:pos x="10" y="10"/>
    <p:text>Expliquer pourquoi:</p:text>
    <p:extLst>
      <p:ext uri="{C676402C-5697-4E1C-873F-D02D1690AC5C}">
        <p15:threadingInfo xmlns:p15="http://schemas.microsoft.com/office/powerpoint/2012/main" timeZoneBias="-120"/>
      </p:ext>
    </p:extLst>
  </p:cm>
  <p:cm authorId="1" dt="2024-06-06T13:50:24.307" idx="2">
    <p:pos x="10" y="146"/>
    <p:text>1. Les mouvements sont hétérogènes sur le plan des effectifss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0:48.162" idx="3">
    <p:pos x="10" y="282"/>
    <p:text>2. Volume des données.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1:21.725" idx="4">
    <p:pos x="10" y="418"/>
    <p:text>3. Difficultés d'affichage avec Verovio en raison du changement d'effectif..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2:10.966" idx="5">
    <p:pos x="10" y="554"/>
    <p:text>4. Difficultés de la navigation au sein de la partition (environ 40 pages).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4:27.538" idx="7">
    <p:pos x="10" y="690"/>
    <p:text>Montrer le document parent avec un renvoi du m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  <p:cm authorId="1" dt="2024-06-06T13:52:21.172" idx="6">
    <p:pos x="7049" y="1499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4:14:45.635" idx="9">
    <p:pos x="5201" y="2304"/>
    <p:text/>
    <p:extLst>
      <p:ext uri="{C676402C-5697-4E1C-873F-D02D1690AC5C}">
        <p15:threadingInfo xmlns:p15="http://schemas.microsoft.com/office/powerpoint/2012/main" timeZoneBias="-120"/>
      </p:ext>
    </p:extLst>
  </p:cm>
  <p:cm authorId="1" dt="2024-06-06T14:15:05.073" idx="10">
    <p:pos x="6785" y="1912"/>
    <p:text>Est-ce que la relation parent-enfant doit être précisée différemment en complément ?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DAB5A-11BB-49B9-85FC-3A4C5D64DB3D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E695-B37B-4A95-8CA1-34B5D2BAFE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45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CE695-B37B-4A95-8CA1-34B5D2BAFEC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4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3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2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94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3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2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9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82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2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3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13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4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5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11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4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7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F8D168-963E-48B1-A7EC-C96E46BCD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766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udigit.ulb.tu-darmstadt.de/show/Mus-Ms-429-28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F11C-2100-8AD6-02AD-41AEF42E5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i="1" dirty="0"/>
              <a:t>Herzlich tut </a:t>
            </a:r>
            <a:r>
              <a:rPr lang="fr-FR" i="1" dirty="0" err="1"/>
              <a:t>mich</a:t>
            </a:r>
            <a:r>
              <a:rPr lang="fr-FR" i="1" dirty="0"/>
              <a:t> </a:t>
            </a:r>
            <a:r>
              <a:rPr lang="fr-FR" i="1" dirty="0" err="1"/>
              <a:t>verlangen</a:t>
            </a:r>
            <a:endParaRPr lang="fr-FR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7B9012-425A-F7A4-72D4-BF06F95EF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Problématique d’un codage MEI d’une cantate de Christoph </a:t>
            </a:r>
            <a:r>
              <a:rPr lang="fr-FR" dirty="0" err="1"/>
              <a:t>Graupner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D8B02-FF73-2B9D-F9CF-D905FF6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3EB31-AB35-9D3F-2868-3714965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89B29-D569-A6C2-F555-BC09AB7C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4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FEAC-7072-894E-B625-EABDF5B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Articulation : 3 Sources et 2 manifestations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F7A2-49C6-8E48-ADB6-4F62E0624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« A </a:t>
            </a:r>
            <a:r>
              <a:rPr lang="fr-FR" dirty="0" err="1"/>
              <a:t>bibliographic</a:t>
            </a:r>
            <a:r>
              <a:rPr lang="fr-FR" dirty="0"/>
              <a:t> description of a source </a:t>
            </a:r>
            <a:r>
              <a:rPr lang="fr-FR" dirty="0" err="1"/>
              <a:t>used</a:t>
            </a:r>
            <a:r>
              <a:rPr lang="fr-FR" dirty="0"/>
              <a:t> in the </a:t>
            </a:r>
            <a:r>
              <a:rPr lang="fr-FR" dirty="0" err="1"/>
              <a:t>creation</a:t>
            </a:r>
            <a:r>
              <a:rPr lang="fr-FR" dirty="0"/>
              <a:t> of the </a:t>
            </a:r>
            <a:r>
              <a:rPr lang="fr-FR" dirty="0" err="1"/>
              <a:t>electronic</a:t>
            </a:r>
            <a:r>
              <a:rPr lang="fr-FR" dirty="0"/>
              <a:t> file. «</a:t>
            </a:r>
          </a:p>
          <a:p>
            <a:pPr lvl="1"/>
            <a:r>
              <a:rPr lang="fr-FR" dirty="0"/>
              <a:t>Parties séparées</a:t>
            </a:r>
          </a:p>
          <a:p>
            <a:pPr lvl="1"/>
            <a:r>
              <a:rPr lang="fr-FR" dirty="0"/>
              <a:t>Partition</a:t>
            </a:r>
          </a:p>
          <a:p>
            <a:pPr lvl="1"/>
            <a:r>
              <a:rPr lang="fr-FR" dirty="0"/>
              <a:t>Livret </a:t>
            </a:r>
          </a:p>
          <a:p>
            <a:pPr marL="36900" indent="0">
              <a:buNone/>
            </a:pP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bibliographic</a:t>
            </a:r>
            <a:r>
              <a:rPr lang="fr-FR" dirty="0"/>
              <a:t> description </a:t>
            </a:r>
            <a:r>
              <a:rPr lang="fr-FR" b="1" dirty="0"/>
              <a:t>of a </a:t>
            </a:r>
            <a:r>
              <a:rPr lang="fr-FR" b="1" dirty="0" err="1"/>
              <a:t>physical</a:t>
            </a:r>
            <a:r>
              <a:rPr lang="fr-FR" b="1" dirty="0"/>
              <a:t> </a:t>
            </a:r>
            <a:r>
              <a:rPr lang="fr-FR" b="1" dirty="0" err="1"/>
              <a:t>embodiment</a:t>
            </a:r>
            <a:r>
              <a:rPr lang="fr-FR" b="1" dirty="0"/>
              <a:t> of an expression </a:t>
            </a:r>
            <a:r>
              <a:rPr lang="fr-FR" dirty="0"/>
              <a:t>of a </a:t>
            </a:r>
            <a:r>
              <a:rPr lang="fr-FR" dirty="0" err="1"/>
              <a:t>work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D-</a:t>
            </a:r>
            <a:r>
              <a:rPr lang="fr-FR" dirty="0" err="1"/>
              <a:t>Ds</a:t>
            </a:r>
            <a:r>
              <a:rPr lang="fr-FR" dirty="0"/>
              <a:t>...</a:t>
            </a:r>
          </a:p>
          <a:p>
            <a:pPr lvl="1"/>
            <a:r>
              <a:rPr lang="fr-FR" dirty="0"/>
              <a:t>D- </a:t>
            </a:r>
            <a:r>
              <a:rPr lang="fr-FR" dirty="0" err="1"/>
              <a:t>Ds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87E88-B031-4C41-8EA6-A035B867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5F273-C146-F341-9C6B-F6B28246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E72AF3-B843-2D42-8612-45CBE99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10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85073D6-A089-C646-A36C-83859224B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76" y="4504266"/>
            <a:ext cx="5260847" cy="17500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6D65C14-F649-3F4A-A78D-A42A095A5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12" y="2314024"/>
            <a:ext cx="3403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2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Renvoi vers plusieurs pages dans le facsimile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F02FC-E5C1-3706-8001-CE4AE766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/>
              <a:t>Le problème: nous voulons renvoyer à 2 folios du facsimile dans une texte descriptif sur la basse continue.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21D47AD-244E-7443-B544-5B806E4F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2566015"/>
            <a:ext cx="5796721" cy="85951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A57CE3D-9F71-3F42-8CC3-1A012FFBE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01" y="4259095"/>
            <a:ext cx="5120682" cy="13539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E68718-2D52-BE47-B612-4F9064C59BD6}"/>
              </a:ext>
            </a:extLst>
          </p:cNvPr>
          <p:cNvSpPr/>
          <p:nvPr/>
        </p:nvSpPr>
        <p:spPr>
          <a:xfrm>
            <a:off x="8200103" y="2794595"/>
            <a:ext cx="1445342" cy="40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1F44D17-CFC9-A045-9968-EBDB53D2B35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710515" y="2995772"/>
            <a:ext cx="1489588" cy="1726"/>
          </a:xfrm>
          <a:prstGeom prst="straightConnector1">
            <a:avLst/>
          </a:prstGeom>
          <a:ln w="539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1B2E5A7-DFF9-A444-A0A3-E5AC036AF6D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200103" y="3200400"/>
            <a:ext cx="722671" cy="98740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42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 des fac-similés dans &lt;body&gt;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 note par note trop chronophage</a:t>
            </a:r>
          </a:p>
          <a:p>
            <a:r>
              <a:rPr lang="fr-FR" dirty="0"/>
              <a:t>Solution proposée : Indication de chaque &lt;pb&gt; dans la source A et B</a:t>
            </a:r>
          </a:p>
          <a:p>
            <a:pPr lvl="1"/>
            <a:r>
              <a:rPr lang="fr-FR" dirty="0"/>
              <a:t>Source A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"#facsimile_037"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sourceFirstPageHornII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 </a:t>
            </a:r>
            <a:r>
              <a:rPr lang="fr-FR" dirty="0"/>
              <a:t>ou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"#facsimile_049"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sourcePBBass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/>
          </a:p>
          <a:p>
            <a:pPr lvl="1"/>
            <a:r>
              <a:rPr lang="fr-FR" dirty="0">
                <a:effectLst/>
              </a:rPr>
              <a:t>Source B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"#facsimile_002"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sourceFirstPage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 </a:t>
            </a:r>
            <a:r>
              <a:rPr lang="fr-FR" dirty="0"/>
              <a:t>ou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"#facsimile_003"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>
              <a:solidFill>
                <a:srgbClr val="000096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 la référence au document mère ne marche pas encore !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7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2400" dirty="0"/>
              <a:t>Comment modéliser la structure logique d’un facsimile (manifestation 1) indépendamment de la structure de la structure de l’édition électronique (explicite dans &lt;body&gt;)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problème: La structure de l'édition électrique </a:t>
            </a:r>
            <a:r>
              <a:rPr lang="fr-FR" b="1" dirty="0"/>
              <a:t>(partition générale) </a:t>
            </a:r>
            <a:r>
              <a:rPr lang="fr-FR" dirty="0"/>
              <a:t>ne suit pas la structure du </a:t>
            </a:r>
            <a:r>
              <a:rPr lang="fr-FR" dirty="0" err="1"/>
              <a:t>manifest</a:t>
            </a:r>
            <a:r>
              <a:rPr lang="fr-FR" dirty="0"/>
              <a:t> 1 </a:t>
            </a:r>
            <a:r>
              <a:rPr lang="fr-FR" b="1" dirty="0"/>
              <a:t>(partition générale + partition séparée)</a:t>
            </a:r>
          </a:p>
          <a:p>
            <a:r>
              <a:rPr lang="fr-FR" b="1" dirty="0"/>
              <a:t>Comment renvoyer à des zones spécifiques du </a:t>
            </a:r>
            <a:r>
              <a:rPr lang="fr-FR" b="1" dirty="0" err="1"/>
              <a:t>manifest</a:t>
            </a:r>
            <a:r>
              <a:rPr lang="fr-FR" b="1" dirty="0"/>
              <a:t> 1 pour dire que l’édition de tel mouvement repose sur telles parties (partition générale + partition séparée) du </a:t>
            </a:r>
            <a:r>
              <a:rPr lang="fr-FR" b="1" dirty="0" err="1"/>
              <a:t>manifest</a:t>
            </a:r>
            <a:r>
              <a:rPr lang="fr-FR" b="1" dirty="0"/>
              <a:t> 1 ?</a:t>
            </a:r>
          </a:p>
          <a:p>
            <a:pPr lvl="1"/>
            <a:endParaRPr lang="fr-FR" b="1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13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3E86C-7F07-C146-9CA1-03A5950F3A45}"/>
              </a:ext>
            </a:extLst>
          </p:cNvPr>
          <p:cNvSpPr/>
          <p:nvPr/>
        </p:nvSpPr>
        <p:spPr>
          <a:xfrm>
            <a:off x="4712565" y="3228110"/>
            <a:ext cx="1510145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ÉDITION ÉLECTRONIQUE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4B0790-CE77-5F48-9C35-5C78E2B4B56A}"/>
              </a:ext>
            </a:extLst>
          </p:cNvPr>
          <p:cNvSpPr/>
          <p:nvPr/>
        </p:nvSpPr>
        <p:spPr>
          <a:xfrm>
            <a:off x="5956907" y="4752110"/>
            <a:ext cx="2299854" cy="19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Parties séparées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7B73CB-5550-D242-8C53-F89661F77DB8}"/>
              </a:ext>
            </a:extLst>
          </p:cNvPr>
          <p:cNvSpPr/>
          <p:nvPr/>
        </p:nvSpPr>
        <p:spPr>
          <a:xfrm>
            <a:off x="2946111" y="4779819"/>
            <a:ext cx="2299854" cy="193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 </a:t>
            </a:r>
            <a:r>
              <a:rPr lang="fr-FR" dirty="0" err="1"/>
              <a:t>générrale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B18B543-4B39-BB4A-A88F-90FF527021C9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4096038" y="4281055"/>
            <a:ext cx="1371600" cy="49876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0D30542-F6B5-4A45-B559-486A4559491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67637" y="4281055"/>
            <a:ext cx="1639197" cy="471055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4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030C4E7-5AD5-2B5E-64FB-278681E4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(1)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0F1966-58C5-A0F2-1334-511BDBA3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… pour le compositeur : « </a:t>
            </a:r>
            <a:r>
              <a:rPr lang="fr-FR" dirty="0" err="1"/>
              <a:t>graupnerC</a:t>
            </a:r>
            <a:r>
              <a:rPr lang="fr-FR" dirty="0"/>
              <a:t> »</a:t>
            </a:r>
          </a:p>
          <a:p>
            <a:r>
              <a:rPr lang="fr-FR" dirty="0"/>
              <a:t>… pour le librettiste : « </a:t>
            </a:r>
            <a:r>
              <a:rPr lang="fr-FR" dirty="0" err="1"/>
              <a:t>lichtenbergJC</a:t>
            </a:r>
            <a:r>
              <a:rPr lang="fr-FR" dirty="0"/>
              <a:t> »</a:t>
            </a:r>
          </a:p>
          <a:p>
            <a:r>
              <a:rPr lang="fr-FR" dirty="0"/>
              <a:t>…pour la source primaire, à savoir les parties séparées : « </a:t>
            </a:r>
            <a:r>
              <a:rPr lang="fr-FR" dirty="0" err="1"/>
              <a:t>source_A</a:t>
            </a:r>
            <a:r>
              <a:rPr lang="fr-FR" dirty="0"/>
              <a:t> »</a:t>
            </a:r>
          </a:p>
          <a:p>
            <a:r>
              <a:rPr lang="fr-FR" dirty="0"/>
              <a:t>… pour la source secondaire, à savoir la partition générale : « </a:t>
            </a:r>
            <a:r>
              <a:rPr lang="fr-FR" dirty="0" err="1"/>
              <a:t>source_B</a:t>
            </a:r>
            <a:r>
              <a:rPr lang="fr-FR" dirty="0"/>
              <a:t> »</a:t>
            </a:r>
          </a:p>
          <a:p>
            <a:r>
              <a:rPr lang="fr-FR" dirty="0"/>
              <a:t>… pour la source littéraire, à savoir le livret imprimé : « </a:t>
            </a:r>
            <a:r>
              <a:rPr lang="fr-FR" dirty="0" err="1"/>
              <a:t>source_C</a:t>
            </a:r>
            <a:r>
              <a:rPr lang="fr-FR" dirty="0"/>
              <a:t> »</a:t>
            </a:r>
          </a:p>
          <a:p>
            <a:r>
              <a:rPr lang="fr-FR" dirty="0"/>
              <a:t>… pour la manifestation physique de la source musicale (qui se </a:t>
            </a:r>
            <a:r>
              <a:rPr lang="fr-FR" dirty="0" err="1"/>
              <a:t>ssubdivisse</a:t>
            </a:r>
            <a:r>
              <a:rPr lang="fr-FR" dirty="0"/>
              <a:t> entre la partition générale (source B) et les parties séparées (source A)) : « manifestation_1 »</a:t>
            </a:r>
          </a:p>
          <a:p>
            <a:r>
              <a:rPr lang="fr-FR" dirty="0"/>
              <a:t>… pour la manifestation physique de la source A (qui fait partie de la manifestation 1) : « manifestation_1_source_A »</a:t>
            </a:r>
          </a:p>
          <a:p>
            <a:r>
              <a:rPr lang="fr-FR" dirty="0"/>
              <a:t>… pour la manifestation physique de la source B (qui fait partie de la manifestation 1) : « manifestation_1_source_B »</a:t>
            </a:r>
          </a:p>
          <a:p>
            <a:r>
              <a:rPr lang="fr-FR" dirty="0"/>
              <a:t>… pour la manifestation physique de la source C : « manifestation_2 »</a:t>
            </a:r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BA8DA-B5E2-0858-E7E3-17C20DF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FF5C7-79D0-97C2-321B-39F6F423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32BC6-30D2-1342-E076-449019B6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8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9430D-428B-0794-7296-EF7EB66E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5A360B-8CA4-D08C-D917-19C688DD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 pour la foliotation probablement fait par </a:t>
            </a:r>
            <a:r>
              <a:rPr lang="fr-FR" dirty="0" err="1"/>
              <a:t>Graupner</a:t>
            </a:r>
            <a:r>
              <a:rPr lang="fr-FR" dirty="0"/>
              <a:t> : « </a:t>
            </a:r>
            <a:r>
              <a:rPr lang="fr-FR" dirty="0" err="1"/>
              <a:t>foliotationgraupner</a:t>
            </a:r>
            <a:r>
              <a:rPr lang="fr-FR" dirty="0"/>
              <a:t> »</a:t>
            </a:r>
          </a:p>
          <a:p>
            <a:r>
              <a:rPr lang="fr-FR" dirty="0"/>
              <a:t>… pour la foliotation fait par </a:t>
            </a:r>
            <a:r>
              <a:rPr lang="fr-FR" dirty="0" err="1"/>
              <a:t>Niebergall</a:t>
            </a:r>
            <a:r>
              <a:rPr lang="fr-FR" dirty="0"/>
              <a:t> (bibliothécaire au XIXe siècle) : « </a:t>
            </a:r>
            <a:r>
              <a:rPr lang="fr-FR" dirty="0" err="1"/>
              <a:t>foliotationNiebergall</a:t>
            </a:r>
            <a:r>
              <a:rPr lang="fr-FR" dirty="0"/>
              <a:t> »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0A3F1-CCBA-143A-2968-CC40F61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E07E5-6F51-3DBA-97D9-87A9780F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34574-C534-F40A-8A0D-833F6E96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4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1B63E-AA1D-2C8E-F595-70935164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BDA7C-C631-9BD9-EF2F-E0F1A5E4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fileDesc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titleStmt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editionStmt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pubStmt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sourceDesc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encodingDesc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appInfo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editorialDecl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60E0C-0C7C-9417-79A8-4084D12B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75A1B-8486-7366-EC05-7E6BEF2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EDD31-53BF-6332-85AC-2C665D4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6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7F6E5-9EF7-44C5-7340-1D69892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A0300-3381-0188-215A-581439CA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workList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work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manifestationList</a:t>
            </a:r>
            <a:r>
              <a:rPr lang="fr-FR" dirty="0"/>
              <a:t>&gt;</a:t>
            </a:r>
          </a:p>
          <a:p>
            <a:r>
              <a:rPr lang="fr-FR" dirty="0"/>
              <a:t>&lt;manifestation&gt; [manifestation 1]</a:t>
            </a:r>
          </a:p>
          <a:p>
            <a:r>
              <a:rPr lang="fr-FR" dirty="0"/>
              <a:t>&lt;manifestation&gt; [manifestation 2]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revisionDesc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D68EF-4AC9-61D5-13B1-2BC06CF1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CF483-441C-3194-25AD-CCD24C09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70982-9BFF-A13F-0699-384FF5BE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DB47F-11CD-824F-4104-85AED3BB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mère : Header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C4382-5753-B338-0671-30076132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1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BE19-7A16-502B-6D11-79C092B4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enfants : ../Facsimile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2C45D-D741-ADB6-F6DF-812A110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4013A-9401-1D9D-187A-3380620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A819E-14F2-3651-36F9-4A997149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2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BD80A-AF3A-3660-1874-46E9C66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l’exposé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B90B8-6C88-6EC5-6F95-DC7AFE87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cantate :</a:t>
            </a:r>
          </a:p>
          <a:p>
            <a:r>
              <a:rPr lang="fr-FR" dirty="0"/>
              <a:t>L’édition</a:t>
            </a:r>
          </a:p>
          <a:p>
            <a:pPr lvl="1"/>
            <a:r>
              <a:rPr lang="fr-FR" dirty="0"/>
              <a:t>Header : Structure et questions ouvertes</a:t>
            </a:r>
          </a:p>
          <a:p>
            <a:pPr lvl="1"/>
            <a:r>
              <a:rPr lang="fr-FR" dirty="0"/>
              <a:t>Body : Structure et questions ouvertes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2D19E-98BB-377F-9550-A2CDA3A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55A58-B8FD-4A4D-93D3-20BD267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461F8-A2A9-0853-1E7E-7CF05B14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2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Fragensammlung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Mehrere</a:t>
            </a:r>
            <a:r>
              <a:rPr lang="fr-FR" dirty="0"/>
              <a:t> </a:t>
            </a:r>
            <a:r>
              <a:rPr lang="fr-FR" dirty="0" err="1"/>
              <a:t>Fragen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Folios</a:t>
            </a:r>
          </a:p>
          <a:p>
            <a:pPr lvl="1"/>
            <a:r>
              <a:rPr lang="fr-FR" dirty="0" err="1"/>
              <a:t>Wozu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locus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locusGrp</a:t>
            </a:r>
            <a:r>
              <a:rPr lang="fr-FR" dirty="0"/>
              <a:t> da?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(</a:t>
            </a:r>
            <a:r>
              <a:rPr lang="fr-FR" dirty="0" err="1"/>
              <a:t>bspw</a:t>
            </a:r>
            <a:r>
              <a:rPr lang="fr-FR" dirty="0"/>
              <a:t>. In </a:t>
            </a:r>
            <a:r>
              <a:rPr lang="fr-FR" dirty="0" err="1"/>
              <a:t>editDecl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manifestationList</a:t>
            </a:r>
            <a:r>
              <a:rPr lang="fr-FR" dirty="0"/>
              <a:t>)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einzelne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mehrere</a:t>
            </a:r>
            <a:r>
              <a:rPr lang="fr-FR" dirty="0"/>
              <a:t> Folio </a:t>
            </a:r>
            <a:r>
              <a:rPr lang="fr-FR" dirty="0" err="1"/>
              <a:t>innerhalb</a:t>
            </a:r>
            <a:r>
              <a:rPr lang="fr-FR" dirty="0"/>
              <a:t> des </a:t>
            </a:r>
            <a:r>
              <a:rPr lang="fr-FR" dirty="0" err="1"/>
              <a:t>Faksimile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?</a:t>
            </a:r>
          </a:p>
          <a:p>
            <a:pPr lvl="1"/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Wie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kann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ich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die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innere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Organisation des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Manuskripts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verdeutlichen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Aufteilung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Partitur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und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Stimmen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)? 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</a:t>
            </a:r>
            <a:r>
              <a:rPr lang="fr-FR" dirty="0" err="1"/>
              <a:t>sinnvoll</a:t>
            </a:r>
            <a:r>
              <a:rPr lang="fr-FR" dirty="0"/>
              <a:t> die </a:t>
            </a:r>
            <a:r>
              <a:rPr lang="fr-FR" i="1" dirty="0"/>
              <a:t>Principes éditoriaux </a:t>
            </a:r>
            <a:r>
              <a:rPr lang="fr-FR" dirty="0" err="1"/>
              <a:t>strukturieren</a:t>
            </a:r>
            <a:r>
              <a:rPr lang="fr-FR" dirty="0"/>
              <a:t> (</a:t>
            </a:r>
            <a:r>
              <a:rPr lang="fr-FR" dirty="0" err="1"/>
              <a:t>normalization</a:t>
            </a:r>
            <a:r>
              <a:rPr lang="fr-FR" dirty="0"/>
              <a:t>, correction etc.)?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lassen</a:t>
            </a:r>
            <a:r>
              <a:rPr lang="fr-FR" dirty="0"/>
              <a:t> </a:t>
            </a:r>
            <a:r>
              <a:rPr lang="fr-FR" dirty="0" err="1"/>
              <a:t>sich</a:t>
            </a:r>
            <a:r>
              <a:rPr lang="fr-FR" dirty="0"/>
              <a:t> die </a:t>
            </a:r>
            <a:r>
              <a:rPr lang="fr-FR" dirty="0" err="1"/>
              <a:t>einzelnen</a:t>
            </a:r>
            <a:r>
              <a:rPr lang="fr-FR" dirty="0"/>
              <a:t> </a:t>
            </a:r>
            <a:r>
              <a:rPr lang="fr-FR" dirty="0" err="1"/>
              <a:t>Sätze</a:t>
            </a:r>
            <a:r>
              <a:rPr lang="fr-FR" dirty="0"/>
              <a:t> mit </a:t>
            </a:r>
            <a:r>
              <a:rPr lang="fr-FR" dirty="0" err="1"/>
              <a:t>dem</a:t>
            </a:r>
            <a:r>
              <a:rPr lang="fr-FR" dirty="0"/>
              <a:t> Parent document </a:t>
            </a:r>
            <a:r>
              <a:rPr lang="fr-FR" dirty="0" err="1"/>
              <a:t>verbinden</a:t>
            </a:r>
            <a:r>
              <a:rPr lang="fr-FR" dirty="0"/>
              <a:t>? </a:t>
            </a:r>
            <a:r>
              <a:rPr lang="fr-FR" dirty="0" err="1"/>
              <a:t>Klappt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wir</a:t>
            </a:r>
            <a:r>
              <a:rPr lang="fr-FR" dirty="0"/>
              <a:t> uns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vorgestellt</a:t>
            </a:r>
            <a:r>
              <a:rPr lang="fr-FR" dirty="0"/>
              <a:t> </a:t>
            </a:r>
            <a:r>
              <a:rPr lang="fr-FR" dirty="0" err="1"/>
              <a:t>haben</a:t>
            </a:r>
            <a:r>
              <a:rPr lang="fr-FR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48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Indication des facsimilés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F02FC-E5C1-3706-8001-CE4AE766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/>
              <a:t>Indication des pages individuelles, non des folios, pour faire référence à la source numérisée</a:t>
            </a:r>
          </a:p>
          <a:p>
            <a:pPr marL="36900" indent="0">
              <a:buNone/>
            </a:pPr>
            <a:r>
              <a:rPr lang="fr-FR" dirty="0"/>
              <a:t>Exemple de codage pour la partition générale (source B) : 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"score"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"facsimile_003"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</a:p>
          <a:p>
            <a:pPr marL="36900" indent="0">
              <a:buNone/>
            </a:pPr>
            <a:r>
              <a:rPr lang="fr-FR" dirty="0"/>
              <a:t>Exemple de codage pour les parties séparées (source A) :</a:t>
            </a:r>
          </a:p>
          <a:p>
            <a:pPr marL="36900" indent="0">
              <a:buNone/>
            </a:pPr>
            <a:r>
              <a:rPr lang="fr-FR" dirty="0"/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violinViolettIPart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66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1DACB-B09F-2C84-0D27-52C4DB9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cantate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40F08-D288-8A2C-502A-3CB04FDD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Partition générale et parties séparées autographes, conservées dans la ULB Darmstadt et numérisées sur le site de la bibliothèque : </a:t>
            </a:r>
            <a:r>
              <a:rPr lang="fr-FR" dirty="0">
                <a:hlinkClick r:id="rId2"/>
              </a:rPr>
              <a:t>https://tudigit.ulb.tu-darmstadt.de/show/Mus-Ms-429-28/1</a:t>
            </a:r>
            <a:endParaRPr lang="fr-FR" dirty="0"/>
          </a:p>
          <a:p>
            <a:r>
              <a:rPr lang="fr-FR" dirty="0"/>
              <a:t>Source imprimée pour le livret écrit par Johann Conrad Lichtenberg, numérisé aussi : [Link </a:t>
            </a:r>
            <a:r>
              <a:rPr lang="fr-FR" dirty="0" err="1"/>
              <a:t>einfügen</a:t>
            </a:r>
            <a:r>
              <a:rPr lang="fr-FR" dirty="0"/>
              <a:t>]</a:t>
            </a:r>
          </a:p>
          <a:p>
            <a:r>
              <a:rPr lang="fr-FR" dirty="0"/>
              <a:t>Effectif : BC, Violon 1+2, Viola, Violone, Violetta 1+2. Hautbois 1+2, Flûte 1+2, Cor 1+2, Canto 1+2, Alto, Ténor, Basse</a:t>
            </a:r>
          </a:p>
          <a:p>
            <a:r>
              <a:rPr lang="fr-FR" dirty="0"/>
              <a:t>7 « mouvement » : [1. Choral], [2. Coro], [3. Aria], [4. </a:t>
            </a:r>
            <a:r>
              <a:rPr lang="fr-FR" dirty="0" err="1"/>
              <a:t>Rezitativ</a:t>
            </a:r>
            <a:r>
              <a:rPr lang="fr-FR" dirty="0"/>
              <a:t>], [5. Aria], [6. </a:t>
            </a:r>
            <a:r>
              <a:rPr lang="fr-FR" dirty="0" err="1"/>
              <a:t>Rezitativ</a:t>
            </a:r>
            <a:r>
              <a:rPr lang="fr-FR" dirty="0"/>
              <a:t>], [7. Choral]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5F6BD-84FC-496F-CFF5-6F621DE0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9A901-C058-B477-E53A-4BA7EBCC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18327-EC17-6070-C101-EA0074A2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Fragensammlung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lassen</a:t>
            </a:r>
            <a:r>
              <a:rPr lang="fr-FR" dirty="0"/>
              <a:t> </a:t>
            </a:r>
            <a:r>
              <a:rPr lang="fr-FR" dirty="0" err="1"/>
              <a:t>sich</a:t>
            </a:r>
            <a:r>
              <a:rPr lang="fr-FR" dirty="0"/>
              <a:t> die </a:t>
            </a:r>
            <a:r>
              <a:rPr lang="fr-FR" dirty="0" err="1"/>
              <a:t>einzelnen</a:t>
            </a:r>
            <a:r>
              <a:rPr lang="fr-FR" dirty="0"/>
              <a:t> </a:t>
            </a:r>
            <a:r>
              <a:rPr lang="fr-FR" dirty="0" err="1"/>
              <a:t>Sätze</a:t>
            </a:r>
            <a:r>
              <a:rPr lang="fr-FR" dirty="0"/>
              <a:t> mit </a:t>
            </a:r>
            <a:r>
              <a:rPr lang="fr-FR" dirty="0" err="1"/>
              <a:t>dem</a:t>
            </a:r>
            <a:r>
              <a:rPr lang="fr-FR" dirty="0"/>
              <a:t> Parent document </a:t>
            </a:r>
            <a:r>
              <a:rPr lang="fr-FR" dirty="0" err="1"/>
              <a:t>verbinden</a:t>
            </a:r>
            <a:r>
              <a:rPr lang="fr-FR" dirty="0"/>
              <a:t>? </a:t>
            </a:r>
            <a:r>
              <a:rPr lang="fr-FR" dirty="0" err="1"/>
              <a:t>Klappt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wir</a:t>
            </a:r>
            <a:r>
              <a:rPr lang="fr-FR" dirty="0"/>
              <a:t> uns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vorgestellt</a:t>
            </a:r>
            <a:r>
              <a:rPr lang="fr-FR" dirty="0"/>
              <a:t> </a:t>
            </a:r>
            <a:r>
              <a:rPr lang="fr-FR" dirty="0" err="1"/>
              <a:t>haben</a:t>
            </a:r>
            <a:r>
              <a:rPr lang="fr-FR" dirty="0"/>
              <a:t>?</a:t>
            </a:r>
          </a:p>
          <a:p>
            <a:r>
              <a:rPr lang="fr-FR" dirty="0"/>
              <a:t>Comment modéliser le rapport entre les sources et les manifestations ?</a:t>
            </a:r>
          </a:p>
          <a:p>
            <a:r>
              <a:rPr lang="fr-FR" dirty="0"/>
              <a:t>Comment modéliser la structure logique d’un facsimile (manifestation 1) indépendamment de la structure de la structure de l’édition électronique (explicite dans &lt;body&gt;) ?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Mehrere</a:t>
            </a:r>
            <a:r>
              <a:rPr lang="fr-FR" dirty="0"/>
              <a:t> </a:t>
            </a:r>
            <a:r>
              <a:rPr lang="fr-FR" dirty="0" err="1"/>
              <a:t>Fragen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Folios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(</a:t>
            </a:r>
            <a:r>
              <a:rPr lang="fr-FR" dirty="0" err="1"/>
              <a:t>bspw</a:t>
            </a:r>
            <a:r>
              <a:rPr lang="fr-FR" dirty="0"/>
              <a:t>. In </a:t>
            </a:r>
            <a:r>
              <a:rPr lang="fr-FR" dirty="0" err="1"/>
              <a:t>editDecl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manifestationList</a:t>
            </a:r>
            <a:r>
              <a:rPr lang="fr-FR" dirty="0"/>
              <a:t>)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mehrere</a:t>
            </a:r>
            <a:r>
              <a:rPr lang="fr-FR" dirty="0"/>
              <a:t> </a:t>
            </a:r>
            <a:r>
              <a:rPr lang="fr-FR" dirty="0" err="1"/>
              <a:t>Folia</a:t>
            </a:r>
            <a:r>
              <a:rPr lang="fr-FR" dirty="0"/>
              <a:t> </a:t>
            </a:r>
            <a:r>
              <a:rPr lang="fr-FR" dirty="0" err="1"/>
              <a:t>innerhalb</a:t>
            </a:r>
            <a:r>
              <a:rPr lang="fr-FR" dirty="0"/>
              <a:t> des </a:t>
            </a:r>
            <a:r>
              <a:rPr lang="fr-FR" dirty="0" err="1"/>
              <a:t>Faksimile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?</a:t>
            </a:r>
          </a:p>
          <a:p>
            <a:pPr lvl="1"/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Wie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kann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ich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die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innere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Organisation des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Manuskripts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verdeutlichen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Aufteilung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in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Partitur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und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Stimmen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)? 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</a:t>
            </a:r>
            <a:r>
              <a:rPr lang="fr-FR" dirty="0" err="1"/>
              <a:t>sinnvoll</a:t>
            </a:r>
            <a:r>
              <a:rPr lang="fr-FR" dirty="0"/>
              <a:t> die </a:t>
            </a:r>
            <a:r>
              <a:rPr lang="fr-FR" i="1" dirty="0"/>
              <a:t>Principes éditoriaux </a:t>
            </a:r>
            <a:r>
              <a:rPr lang="fr-FR" dirty="0" err="1"/>
              <a:t>strukturieren</a:t>
            </a:r>
            <a:r>
              <a:rPr lang="fr-FR" dirty="0"/>
              <a:t> (</a:t>
            </a:r>
            <a:r>
              <a:rPr lang="fr-FR" dirty="0" err="1"/>
              <a:t>normalization</a:t>
            </a:r>
            <a:r>
              <a:rPr lang="fr-FR" dirty="0"/>
              <a:t>, correction etc.)?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22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5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3277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document parent et enfant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2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7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CC0E0333-24B2-B942-B1F0-0507DBF0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83" y="1557819"/>
            <a:ext cx="9590550" cy="1828813"/>
          </a:xfrm>
        </p:spPr>
        <p:txBody>
          <a:bodyPr>
            <a:normAutofit fontScale="90000"/>
          </a:bodyPr>
          <a:lstStyle/>
          <a:p>
            <a:pPr algn="l"/>
            <a:r>
              <a:rPr lang="fr-FR" sz="3000" dirty="0"/>
              <a:t>Dissocier en différentes parties =&gt; nous nous basons sur DIME</a:t>
            </a:r>
            <a:br>
              <a:rPr lang="fr-FR" sz="3000" dirty="0"/>
            </a:br>
            <a:r>
              <a:rPr lang="fr-FR" sz="3000" dirty="0"/>
              <a:t>Pourquoi ?</a:t>
            </a:r>
            <a:br>
              <a:rPr lang="fr-FR" sz="3000" dirty="0"/>
            </a:br>
            <a:r>
              <a:rPr lang="fr-FR" sz="3000" dirty="0"/>
              <a:t>	[Revoir les arguments dans la slide suivante (commentaires)]</a:t>
            </a:r>
            <a:br>
              <a:rPr lang="fr-FR" sz="3000" dirty="0"/>
            </a:br>
            <a:r>
              <a:rPr lang="fr-FR" sz="3000" dirty="0"/>
              <a:t>Comment procéder pour créer les relations parent-enfants ? </a:t>
            </a:r>
            <a:br>
              <a:rPr lang="fr-FR" sz="3000" dirty="0"/>
            </a:br>
            <a:r>
              <a:rPr lang="fr-FR" sz="3000" dirty="0"/>
              <a:t> </a:t>
            </a:r>
            <a:br>
              <a:rPr lang="fr-FR" sz="3000" dirty="0"/>
            </a:b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321317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35" y="669097"/>
            <a:ext cx="10353762" cy="970450"/>
          </a:xfrm>
        </p:spPr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C617D-3489-851D-C49B-95662963B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 mère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C7A868-F7BD-DDB2-31F6-42AA826C7B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&lt;</a:t>
            </a:r>
            <a:r>
              <a:rPr lang="fr-FR" dirty="0" err="1"/>
              <a:t>meiHead</a:t>
            </a:r>
            <a:r>
              <a:rPr lang="fr-FR" sz="2500" dirty="0"/>
              <a:t>&gt; détaillé</a:t>
            </a:r>
          </a:p>
          <a:p>
            <a:r>
              <a:rPr lang="fr-FR" sz="2500" dirty="0"/>
              <a:t>Fait référence aux documents enfants dans le &lt;body&gt; de la manière suivante pour chaque mouvement :</a:t>
            </a:r>
          </a:p>
          <a:p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&lt;mdiv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"https://raw.githubusercontent.com/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SophieReiland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/main/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mei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graupner_hertzlich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/1_Choral_Herzlich%20tut%20mich%20verlangen.mei?"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"Choral_Herzlich_01"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&gt;&lt;/mdiv&gt;</a:t>
            </a:r>
            <a:b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fr-FR" sz="25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0D85D-6195-E276-E9C7-D3E63878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8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509050-AC17-2C4B-B985-32406725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18" y="2073594"/>
            <a:ext cx="11386604" cy="11112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B8A20E-57D9-8140-A021-7EC178D192F8}"/>
              </a:ext>
            </a:extLst>
          </p:cNvPr>
          <p:cNvSpPr/>
          <p:nvPr/>
        </p:nvSpPr>
        <p:spPr>
          <a:xfrm>
            <a:off x="603504" y="4773168"/>
            <a:ext cx="16093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0_Mere_Herzlich tut </a:t>
            </a:r>
            <a:r>
              <a:rPr lang="fr-FR" dirty="0" err="1"/>
              <a:t>mich</a:t>
            </a:r>
            <a:r>
              <a:rPr lang="fr-FR" dirty="0"/>
              <a:t> </a:t>
            </a:r>
            <a:r>
              <a:rPr lang="fr-FR" dirty="0" err="1"/>
              <a:t>verlangen.mei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11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9</a:t>
            </a:fld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B6A8667-64AD-9744-9092-A79DE012E964}"/>
              </a:ext>
            </a:extLst>
          </p:cNvPr>
          <p:cNvSpPr txBox="1"/>
          <p:nvPr/>
        </p:nvSpPr>
        <p:spPr>
          <a:xfrm>
            <a:off x="1371600" y="2231136"/>
            <a:ext cx="4718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Document </a:t>
            </a:r>
            <a:r>
              <a:rPr lang="fr-FR" dirty="0" err="1"/>
              <a:t>oarent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0070C0"/>
                </a:solidFill>
              </a:rPr>
              <a:t>&lt;!DOCTYPE doc [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&lt;!ENTITY movement_1 SYSTEM "1_Choral_Herzlich tut </a:t>
            </a:r>
            <a:r>
              <a:rPr lang="fr-FR" dirty="0" err="1">
                <a:solidFill>
                  <a:srgbClr val="0070C0"/>
                </a:solidFill>
              </a:rPr>
              <a:t>mich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verlangen.mei</a:t>
            </a:r>
            <a:r>
              <a:rPr lang="fr-FR" dirty="0">
                <a:solidFill>
                  <a:srgbClr val="0070C0"/>
                </a:solidFill>
              </a:rPr>
              <a:t>"&gt;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&lt;!ENTITY movement_2 SYSTEM "2_Coro_Herzlich tut </a:t>
            </a:r>
            <a:r>
              <a:rPr lang="fr-FR" dirty="0" err="1">
                <a:solidFill>
                  <a:srgbClr val="0070C0"/>
                </a:solidFill>
              </a:rPr>
              <a:t>mich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verlangen.mei</a:t>
            </a:r>
            <a:r>
              <a:rPr lang="fr-FR" dirty="0">
                <a:solidFill>
                  <a:srgbClr val="0070C0"/>
                </a:solidFill>
              </a:rPr>
              <a:t>"&gt;</a:t>
            </a:r>
            <a:br>
              <a:rPr lang="fr-FR" dirty="0">
                <a:solidFill>
                  <a:srgbClr val="0070C0"/>
                </a:solidFill>
              </a:rPr>
            </a:br>
            <a:r>
              <a:rPr lang="fr-FR" dirty="0">
                <a:solidFill>
                  <a:srgbClr val="0070C0"/>
                </a:solidFill>
              </a:rPr>
              <a:t>]&gt; </a:t>
            </a:r>
            <a:br>
              <a:rPr lang="fr-FR" dirty="0">
                <a:solidFill>
                  <a:srgbClr val="0070C0"/>
                </a:solidFill>
              </a:rPr>
            </a:br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483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110</TotalTime>
  <Words>1731</Words>
  <Application>Microsoft Macintosh PowerPoint</Application>
  <PresentationFormat>Grand écran</PresentationFormat>
  <Paragraphs>190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Aptos</vt:lpstr>
      <vt:lpstr>Calisto MT</vt:lpstr>
      <vt:lpstr>Trebuchet MS</vt:lpstr>
      <vt:lpstr>Wingdings</vt:lpstr>
      <vt:lpstr>Wingdings 2</vt:lpstr>
      <vt:lpstr>Schiefer</vt:lpstr>
      <vt:lpstr>Herzlich tut mich verlangen</vt:lpstr>
      <vt:lpstr>Plan de l’exposé </vt:lpstr>
      <vt:lpstr>La cantate</vt:lpstr>
      <vt:lpstr>Fragensammlung</vt:lpstr>
      <vt:lpstr>Présentation PowerPoint</vt:lpstr>
      <vt:lpstr>relation entre document parent et enfant</vt:lpstr>
      <vt:lpstr>Dissocier en différentes parties =&gt; nous nous basons sur DIME Pourquoi ?  [Revoir les arguments dans la slide suivante (commentaires)] Comment procéder pour créer les relations parent-enfants ?    </vt:lpstr>
      <vt:lpstr>Relation entre les documents mère et enfants</vt:lpstr>
      <vt:lpstr>Relation entre les documents mère et enfants</vt:lpstr>
      <vt:lpstr>Articulation : 3 Sources et 2 manifestations</vt:lpstr>
      <vt:lpstr>Renvoi vers plusieurs pages dans le facsimile</vt:lpstr>
      <vt:lpstr>Référence des fac-similés dans &lt;body&gt;</vt:lpstr>
      <vt:lpstr>Comment modéliser la structure logique d’un facsimile (manifestation 1) indépendamment de la structure de la structure de l’édition électronique (explicite dans &lt;body&gt;) ?</vt:lpstr>
      <vt:lpstr>Les plus importants XML:ID (1)</vt:lpstr>
      <vt:lpstr>Les plus importants XML:ID (2)</vt:lpstr>
      <vt:lpstr>Structure logique du meiHead (1)</vt:lpstr>
      <vt:lpstr>Structure logique du meiHead (2)</vt:lpstr>
      <vt:lpstr>Document mère : Header</vt:lpstr>
      <vt:lpstr>Documents enfants : ../Facsimile</vt:lpstr>
      <vt:lpstr>Fragensammlung</vt:lpstr>
      <vt:lpstr>Indication des facsimilés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tut mich verlangen</dc:title>
  <dc:creator>Regina Sophie Reiland</dc:creator>
  <cp:lastModifiedBy>Microsoft Office User</cp:lastModifiedBy>
  <cp:revision>15</cp:revision>
  <dcterms:created xsi:type="dcterms:W3CDTF">2024-05-31T10:13:42Z</dcterms:created>
  <dcterms:modified xsi:type="dcterms:W3CDTF">2024-06-06T13:40:23Z</dcterms:modified>
</cp:coreProperties>
</file>