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Source Sans Pro SemiBold"/>
      <p:regular r:id="rId22"/>
      <p:bold r:id="rId23"/>
      <p:italic r:id="rId24"/>
      <p:boldItalic r:id="rId25"/>
    </p:embeddedFont>
    <p:embeddedFont>
      <p:font typeface="Oswald"/>
      <p:regular r:id="rId26"/>
      <p:bold r:id="rId27"/>
    </p:embeddedFont>
    <p:embeddedFont>
      <p:font typeface="Source Sans Pr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SourceSansProSemiBold-regular.fntdata"/><Relationship Id="rId21" Type="http://schemas.openxmlformats.org/officeDocument/2006/relationships/slide" Target="slides/slide16.xml"/><Relationship Id="rId24" Type="http://schemas.openxmlformats.org/officeDocument/2006/relationships/font" Target="fonts/SourceSansProSemiBold-italic.fntdata"/><Relationship Id="rId23" Type="http://schemas.openxmlformats.org/officeDocument/2006/relationships/font" Target="fonts/SourceSansProSemi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SourceSansProSemiBold-boldItalic.fntdata"/><Relationship Id="rId28" Type="http://schemas.openxmlformats.org/officeDocument/2006/relationships/font" Target="fonts/SourceSansPro-regular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boldItalic.fntdata"/><Relationship Id="rId30" Type="http://schemas.openxmlformats.org/officeDocument/2006/relationships/font" Target="fonts/SourceSans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c327f09f8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1c327f09f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e9aebe4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ce9aebe4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c327f09f8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c327f09f8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vs MATLAB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c327f09f8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c327f09f8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vs MATLAB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ce9aebe47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ce9aebe47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vs MATLAB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c327f09f8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c327f09f8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Background, resolution, scaling, ground truth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c327f09f8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c327f09f8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L!!!!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ce9aebe473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ce9aebe47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L!!!!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c856f885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g1c856f8851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986b9e0f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986b9e0f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</a:t>
            </a:r>
            <a:r>
              <a:rPr lang="en"/>
              <a:t> of L!!!!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327f09f8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327f09f8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L!!!!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c327f09f8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c327f09f8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L!!!!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ce9aebe47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ce9aebe47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L!!!!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c327f09f8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c327f09f8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ce9aebe47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ce9aebe47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ce9aebe47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ce9aebe47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457200" y="1792517"/>
            <a:ext cx="82296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1603375" y="3599022"/>
            <a:ext cx="6059400" cy="205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36"/>
              <a:buFont typeface="Source Sans Pro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457200" y="2410990"/>
            <a:ext cx="8229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100" u="none" cap="small" strike="noStrike">
                <a:solidFill>
                  <a:srgbClr val="A4001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36"/>
              <a:buFont typeface="Source Sans Pro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 sz="1300"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/>
            </a:lvl2pPr>
            <a:lvl3pPr indent="-317500" lvl="2" marL="13716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romanLcPeriod"/>
              <a:defRPr/>
            </a:lvl3pPr>
            <a:lvl4pPr indent="-317500" lvl="3" marL="18288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/>
            </a:lvl4pPr>
            <a:lvl5pPr indent="-317500" lvl="4" marL="22860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0" i="0" sz="1800" u="none" cap="none" strike="noStrike"/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SzPts val="1836"/>
              <a:buNone/>
              <a:defRPr b="0" i="0" sz="1800" u="none" cap="none" strike="noStrike"/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0" i="0" sz="1800" u="none" cap="none" strike="noStrike"/>
            </a:lvl4pPr>
            <a:lvl5pPr lvl="4" marR="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0" i="0" sz="1800" u="none" cap="none" strike="noStrike"/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0" i="0" sz="1800" u="none" cap="none" strike="noStrike"/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0" i="0" sz="1800" u="none" cap="none" strike="noStrike"/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0" i="0" sz="1800" u="none" cap="none" strike="noStrike"/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2362200" y="0"/>
            <a:ext cx="6781800" cy="10858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4400"/>
              <a:buFont typeface="Arial"/>
              <a:buNone/>
              <a:defRPr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C795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C795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C795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C795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C795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C795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C795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C795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C79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0" y="4806950"/>
            <a:ext cx="9155100" cy="342900"/>
          </a:xfrm>
          <a:prstGeom prst="rect">
            <a:avLst/>
          </a:prstGeom>
          <a:solidFill>
            <a:srgbClr val="8C1515"/>
          </a:solidFill>
          <a:ln cap="flat" cmpd="sng" w="9525">
            <a:solidFill>
              <a:srgbClr val="8C1515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25400">
              <a:srgbClr val="808080">
                <a:alpha val="5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" name="Google Shape;7;p1" title="Stanford University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56450" y="4883150"/>
            <a:ext cx="1546200" cy="1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949325" y="358775"/>
            <a:ext cx="7707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949325" y="903287"/>
            <a:ext cx="7707300" cy="3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5186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36"/>
              <a:buFont typeface="Source Sans Pro"/>
              <a:buChar char="›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–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SophieSchau/ssim_as_metric" TargetMode="External"/><Relationship Id="rId4" Type="http://schemas.openxmlformats.org/officeDocument/2006/relationships/hyperlink" Target="https://github.com/SophieSchau/ssim_as_metric" TargetMode="External"/><Relationship Id="rId5" Type="http://schemas.openxmlformats.org/officeDocument/2006/relationships/hyperlink" Target="https://github.com/SophieSchau/ssim_as_metric" TargetMode="External"/><Relationship Id="rId6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ctrTitle"/>
          </p:nvPr>
        </p:nvSpPr>
        <p:spPr>
          <a:xfrm>
            <a:off x="457200" y="1792517"/>
            <a:ext cx="8229600" cy="6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SSIM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1603375" y="3599022"/>
            <a:ext cx="6059400" cy="205800"/>
          </a:xfrm>
          <a:prstGeom prst="rect">
            <a:avLst/>
          </a:prstGeom>
        </p:spPr>
        <p:txBody>
          <a:bodyPr anchorCtr="1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Sophie Schauman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Sedona, Arizona, USA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9 January 2023</a:t>
            </a:r>
            <a:endParaRPr/>
          </a:p>
        </p:txBody>
      </p:sp>
      <p:sp>
        <p:nvSpPr>
          <p:cNvPr id="40" name="Google Shape;40;p7"/>
          <p:cNvSpPr txBox="1"/>
          <p:nvPr>
            <p:ph idx="2" type="subTitle"/>
          </p:nvPr>
        </p:nvSpPr>
        <p:spPr>
          <a:xfrm>
            <a:off x="457200" y="2410990"/>
            <a:ext cx="8229600" cy="4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20"/>
              </a:spcBef>
              <a:spcAft>
                <a:spcPts val="0"/>
              </a:spcAft>
              <a:buNone/>
            </a:pPr>
            <a:r>
              <a:rPr lang="en"/>
              <a:t>Robustness of the image quality metric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we using it correctly?</a:t>
            </a: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 rotWithShape="1">
          <a:blip r:embed="rId3">
            <a:alphaModFix/>
          </a:blip>
          <a:srcRect b="0" l="0" r="0" t="7910"/>
          <a:stretch/>
        </p:blipFill>
        <p:spPr>
          <a:xfrm>
            <a:off x="4078100" y="710212"/>
            <a:ext cx="4942351" cy="8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/>
          <p:nvPr/>
        </p:nvSpPr>
        <p:spPr>
          <a:xfrm>
            <a:off x="4144200" y="725313"/>
            <a:ext cx="732000" cy="822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 txBox="1"/>
          <p:nvPr/>
        </p:nvSpPr>
        <p:spPr>
          <a:xfrm>
            <a:off x="3837000" y="232713"/>
            <a:ext cx="134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REFERENCE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4876200" y="725313"/>
            <a:ext cx="4099200" cy="822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 txBox="1"/>
          <p:nvPr/>
        </p:nvSpPr>
        <p:spPr>
          <a:xfrm>
            <a:off x="4707600" y="232725"/>
            <a:ext cx="443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“IMPERFECT RECONSTRUCTIONS”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R=1 + Noise    R=4 + Noise    R=4 + Noise    R=4 + Noise    R=4 + Noise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164" name="Google Shape;16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8824" y="1701529"/>
            <a:ext cx="5724650" cy="2859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different implementations comparable?</a:t>
            </a:r>
            <a:endParaRPr/>
          </a:p>
        </p:txBody>
      </p:sp>
      <p:pic>
        <p:nvPicPr>
          <p:cNvPr id="170" name="Google Shape;1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92100"/>
            <a:ext cx="8338401" cy="15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7"/>
          <p:cNvSpPr/>
          <p:nvPr/>
        </p:nvSpPr>
        <p:spPr>
          <a:xfrm>
            <a:off x="2600825" y="1806775"/>
            <a:ext cx="3216900" cy="196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5817725" y="1806775"/>
            <a:ext cx="3216900" cy="196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"/>
          <p:cNvSpPr txBox="1"/>
          <p:nvPr/>
        </p:nvSpPr>
        <p:spPr>
          <a:xfrm>
            <a:off x="4672350" y="1946100"/>
            <a:ext cx="69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(L)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different implementations comparable?</a:t>
            </a:r>
            <a:endParaRPr/>
          </a:p>
        </p:txBody>
      </p:sp>
      <p:sp>
        <p:nvSpPr>
          <p:cNvPr id="179" name="Google Shape;179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106002"/>
            <a:ext cx="2554375" cy="36969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18"/>
          <p:cNvCxnSpPr/>
          <p:nvPr/>
        </p:nvCxnSpPr>
        <p:spPr>
          <a:xfrm rot="10800000">
            <a:off x="2569525" y="1619775"/>
            <a:ext cx="180600" cy="135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18"/>
          <p:cNvSpPr txBox="1"/>
          <p:nvPr/>
        </p:nvSpPr>
        <p:spPr>
          <a:xfrm>
            <a:off x="3488950" y="3953875"/>
            <a:ext cx="139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</a:rPr>
              <a:t>SSIM = 0.911</a:t>
            </a:r>
            <a:endParaRPr b="1" sz="1200">
              <a:solidFill>
                <a:schemeClr val="lt2"/>
              </a:solidFill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6776375" y="3953875"/>
            <a:ext cx="139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</a:rPr>
              <a:t>SSIM = 0.908</a:t>
            </a:r>
            <a:endParaRPr b="1" sz="1200">
              <a:solidFill>
                <a:schemeClr val="lt2"/>
              </a:solidFill>
            </a:endParaRPr>
          </a:p>
        </p:txBody>
      </p:sp>
      <p:pic>
        <p:nvPicPr>
          <p:cNvPr id="184" name="Google Shape;18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2021" y="1203113"/>
            <a:ext cx="3002814" cy="265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1933" y="1203113"/>
            <a:ext cx="3002814" cy="26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different implementations comparable?</a:t>
            </a:r>
            <a:endParaRPr/>
          </a:p>
        </p:txBody>
      </p:sp>
      <p:sp>
        <p:nvSpPr>
          <p:cNvPr id="191" name="Google Shape;191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106002"/>
            <a:ext cx="2554375" cy="36969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p19"/>
          <p:cNvCxnSpPr/>
          <p:nvPr/>
        </p:nvCxnSpPr>
        <p:spPr>
          <a:xfrm rot="10800000">
            <a:off x="2569525" y="1619775"/>
            <a:ext cx="180600" cy="135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19"/>
          <p:cNvSpPr txBox="1"/>
          <p:nvPr/>
        </p:nvSpPr>
        <p:spPr>
          <a:xfrm>
            <a:off x="3488950" y="3953875"/>
            <a:ext cx="139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</a:rPr>
              <a:t>SSIM = 0.986</a:t>
            </a:r>
            <a:endParaRPr b="1" sz="1200">
              <a:solidFill>
                <a:schemeClr val="lt2"/>
              </a:solidFill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6776375" y="3953875"/>
            <a:ext cx="139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</a:rPr>
              <a:t>SSIM = 0.986</a:t>
            </a:r>
            <a:endParaRPr b="1" sz="1200">
              <a:solidFill>
                <a:schemeClr val="lt2"/>
              </a:solidFill>
            </a:endParaRPr>
          </a:p>
        </p:txBody>
      </p:sp>
      <p:pic>
        <p:nvPicPr>
          <p:cNvPr id="196" name="Google Shape;1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1933" y="1203113"/>
            <a:ext cx="3002814" cy="265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2021" y="1203113"/>
            <a:ext cx="3002814" cy="26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fit for purpose?</a:t>
            </a:r>
            <a:endParaRPr/>
          </a:p>
        </p:txBody>
      </p:sp>
      <p:sp>
        <p:nvSpPr>
          <p:cNvPr id="203" name="Google Shape;203;p20"/>
          <p:cNvSpPr txBox="1"/>
          <p:nvPr>
            <p:ph idx="1" type="body"/>
          </p:nvPr>
        </p:nvSpPr>
        <p:spPr>
          <a:xfrm>
            <a:off x="4363600" y="1465625"/>
            <a:ext cx="4652400" cy="11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rebuchet MS"/>
              <a:buChar char="●"/>
            </a:pPr>
            <a:r>
              <a:rPr lang="en">
                <a:solidFill>
                  <a:schemeClr val="lt1"/>
                </a:solidFill>
              </a:rPr>
              <a:t>Developed and evaluated for non-medical images</a:t>
            </a:r>
            <a:endParaRPr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rebuchet MS"/>
              <a:buChar char="○"/>
            </a:pPr>
            <a:r>
              <a:rPr lang="en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Full field of view</a:t>
            </a:r>
            <a:endParaRPr sz="13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rebuchet MS"/>
              <a:buChar char="○"/>
            </a:pPr>
            <a:r>
              <a:rPr lang="en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Standardized dynamic range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4" name="Google Shape;2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25" y="1410300"/>
            <a:ext cx="4044876" cy="2860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0"/>
          <p:cNvSpPr txBox="1"/>
          <p:nvPr/>
        </p:nvSpPr>
        <p:spPr>
          <a:xfrm>
            <a:off x="89125" y="4271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MSE=210</a:t>
            </a:r>
            <a:endParaRPr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1601100" y="1410300"/>
            <a:ext cx="1020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2"/>
                </a:solidFill>
                <a:highlight>
                  <a:schemeClr val="lt1"/>
                </a:highlight>
              </a:rPr>
              <a:t>Contrast shift</a:t>
            </a:r>
            <a:endParaRPr b="1" sz="1000">
              <a:solidFill>
                <a:schemeClr val="lt2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2"/>
                </a:solidFill>
                <a:highlight>
                  <a:schemeClr val="lt1"/>
                </a:highlight>
              </a:rPr>
              <a:t>0.9168</a:t>
            </a:r>
            <a:endParaRPr b="1" sz="1000">
              <a:solidFill>
                <a:schemeClr val="lt2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2982338" y="1410300"/>
            <a:ext cx="1020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2"/>
                </a:solidFill>
                <a:highlight>
                  <a:schemeClr val="lt1"/>
                </a:highlight>
              </a:rPr>
              <a:t>Mean shift</a:t>
            </a:r>
            <a:endParaRPr b="1" sz="1000">
              <a:solidFill>
                <a:schemeClr val="lt2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2"/>
                </a:solidFill>
                <a:highlight>
                  <a:schemeClr val="lt1"/>
                </a:highlight>
              </a:rPr>
              <a:t>0.9900</a:t>
            </a:r>
            <a:endParaRPr b="1" sz="1000">
              <a:solidFill>
                <a:schemeClr val="lt2"/>
              </a:solidFill>
              <a:highlight>
                <a:schemeClr val="lt1"/>
              </a:highlight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189163" y="2857675"/>
            <a:ext cx="1020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2"/>
                </a:solidFill>
                <a:highlight>
                  <a:schemeClr val="lt1"/>
                </a:highlight>
              </a:rPr>
              <a:t>JPEG </a:t>
            </a:r>
            <a:r>
              <a:rPr b="1" lang="en" sz="1000">
                <a:solidFill>
                  <a:schemeClr val="lt2"/>
                </a:solidFill>
                <a:highlight>
                  <a:schemeClr val="lt1"/>
                </a:highlight>
              </a:rPr>
              <a:t>compression</a:t>
            </a:r>
            <a:endParaRPr b="1" sz="1000">
              <a:solidFill>
                <a:schemeClr val="lt2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2"/>
                </a:solidFill>
                <a:highlight>
                  <a:schemeClr val="lt1"/>
                </a:highlight>
              </a:rPr>
              <a:t>0.6949</a:t>
            </a:r>
            <a:endParaRPr b="1" sz="1000">
              <a:solidFill>
                <a:schemeClr val="lt2"/>
              </a:solidFill>
              <a:highlight>
                <a:schemeClr val="lt1"/>
              </a:highlight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1601100" y="2857675"/>
            <a:ext cx="1020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2"/>
                </a:solidFill>
                <a:highlight>
                  <a:schemeClr val="lt1"/>
                </a:highlight>
              </a:rPr>
              <a:t>Blurring</a:t>
            </a:r>
            <a:endParaRPr b="1" sz="1000">
              <a:solidFill>
                <a:schemeClr val="lt2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2"/>
                </a:solidFill>
                <a:highlight>
                  <a:schemeClr val="lt1"/>
                </a:highlight>
              </a:rPr>
              <a:t>0.7052</a:t>
            </a:r>
            <a:endParaRPr b="1" sz="1000">
              <a:solidFill>
                <a:schemeClr val="lt2"/>
              </a:solidFill>
              <a:highlight>
                <a:schemeClr val="lt1"/>
              </a:highlight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2982350" y="2857675"/>
            <a:ext cx="1020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2"/>
                </a:solidFill>
                <a:highlight>
                  <a:schemeClr val="lt1"/>
                </a:highlight>
              </a:rPr>
              <a:t>Salt+pepper noise</a:t>
            </a:r>
            <a:endParaRPr b="1" sz="1000">
              <a:solidFill>
                <a:schemeClr val="lt2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2"/>
                </a:solidFill>
                <a:highlight>
                  <a:schemeClr val="lt1"/>
                </a:highlight>
              </a:rPr>
              <a:t>0.7748</a:t>
            </a:r>
            <a:endParaRPr b="1" sz="1000">
              <a:solidFill>
                <a:schemeClr val="lt2"/>
              </a:solidFill>
              <a:highlight>
                <a:schemeClr val="lt1"/>
              </a:highlight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4363600" y="2636950"/>
            <a:ext cx="46524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rebuchet MS"/>
              <a:buChar char="●"/>
            </a:pPr>
            <a:r>
              <a:rPr lang="en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 errors in this kind of data are different to what we encounter in MRI</a:t>
            </a:r>
            <a:endParaRPr sz="13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rebuchet MS"/>
              <a:buChar char="○"/>
            </a:pPr>
            <a:r>
              <a:rPr lang="en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Undersampling</a:t>
            </a:r>
            <a:endParaRPr sz="13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rebuchet MS"/>
              <a:buChar char="○"/>
            </a:pPr>
            <a:r>
              <a:rPr lang="en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Ghosting</a:t>
            </a:r>
            <a:endParaRPr sz="13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rebuchet MS"/>
              <a:buChar char="○"/>
            </a:pPr>
            <a:r>
              <a:rPr lang="en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Deep learning hallucinations</a:t>
            </a:r>
            <a:endParaRPr sz="13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rebuchet MS"/>
              <a:buChar char="○"/>
            </a:pPr>
            <a:r>
              <a:rPr lang="en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Local noise amplification (g-factor)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12" name="Google Shape;212;p20"/>
          <p:cNvSpPr txBox="1"/>
          <p:nvPr/>
        </p:nvSpPr>
        <p:spPr>
          <a:xfrm>
            <a:off x="189175" y="1410300"/>
            <a:ext cx="102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2"/>
                </a:solidFill>
                <a:highlight>
                  <a:schemeClr val="lt1"/>
                </a:highlight>
              </a:rPr>
              <a:t>Reference</a:t>
            </a:r>
            <a:endParaRPr b="1" sz="1000">
              <a:solidFill>
                <a:schemeClr val="lt2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title"/>
          </p:nvPr>
        </p:nvSpPr>
        <p:spPr>
          <a:xfrm>
            <a:off x="311700" y="1471500"/>
            <a:ext cx="88323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we using it correctly? </a:t>
            </a:r>
            <a:r>
              <a:rPr lang="en">
                <a:solidFill>
                  <a:schemeClr val="lt1"/>
                </a:solidFill>
              </a:rPr>
              <a:t>- Data type and scaling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8" name="Google Shape;218;p21"/>
          <p:cNvSpPr txBox="1"/>
          <p:nvPr>
            <p:ph type="title"/>
          </p:nvPr>
        </p:nvSpPr>
        <p:spPr>
          <a:xfrm>
            <a:off x="311700" y="2205000"/>
            <a:ext cx="88323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different implementations comparable? </a:t>
            </a:r>
            <a:r>
              <a:rPr lang="en">
                <a:solidFill>
                  <a:schemeClr val="lt1"/>
                </a:solidFill>
              </a:rPr>
              <a:t>- No, unless </a:t>
            </a:r>
            <a:r>
              <a:rPr lang="en">
                <a:solidFill>
                  <a:schemeClr val="lt1"/>
                </a:solidFill>
              </a:rPr>
              <a:t>careful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9" name="Google Shape;219;p21"/>
          <p:cNvSpPr txBox="1"/>
          <p:nvPr>
            <p:ph type="title"/>
          </p:nvPr>
        </p:nvSpPr>
        <p:spPr>
          <a:xfrm>
            <a:off x="311700" y="2938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fit for purpose? </a:t>
            </a:r>
            <a:r>
              <a:rPr lang="en">
                <a:solidFill>
                  <a:schemeClr val="lt1"/>
                </a:solidFill>
              </a:rPr>
              <a:t>- Unknown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0" name="Google Shape;220;p21"/>
          <p:cNvSpPr txBox="1"/>
          <p:nvPr>
            <p:ph idx="4294967295" type="ctrTitle"/>
          </p:nvPr>
        </p:nvSpPr>
        <p:spPr>
          <a:xfrm>
            <a:off x="311700" y="473692"/>
            <a:ext cx="8229600" cy="6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SSIM - Structural Similarity Index Measure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>
            <p:ph idx="4294967295" type="ctrTitle"/>
          </p:nvPr>
        </p:nvSpPr>
        <p:spPr>
          <a:xfrm>
            <a:off x="311700" y="473692"/>
            <a:ext cx="8229600" cy="6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SSIM - Structural Similarity Index Measure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6" name="Google Shape;226;p22"/>
          <p:cNvSpPr txBox="1"/>
          <p:nvPr/>
        </p:nvSpPr>
        <p:spPr>
          <a:xfrm>
            <a:off x="379175" y="1401275"/>
            <a:ext cx="544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https://github.com/SophieSchau</a:t>
            </a:r>
            <a:r>
              <a:rPr lang="en" u="sng">
                <a:solidFill>
                  <a:schemeClr val="hlink"/>
                </a:solidFill>
                <a:hlinkClick r:id="rId4"/>
              </a:rPr>
              <a:t>/</a:t>
            </a:r>
            <a:r>
              <a:rPr lang="en" u="sng">
                <a:solidFill>
                  <a:schemeClr val="hlink"/>
                </a:solidFill>
                <a:hlinkClick r:id="rId5"/>
              </a:rPr>
              <a:t>ssim_as_metric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27" name="Google Shape;227;p22"/>
          <p:cNvPicPr preferRelativeResize="0"/>
          <p:nvPr/>
        </p:nvPicPr>
        <p:blipFill rotWithShape="1">
          <a:blip r:embed="rId6">
            <a:alphaModFix/>
          </a:blip>
          <a:srcRect b="0" l="4303" r="3751" t="0"/>
          <a:stretch/>
        </p:blipFill>
        <p:spPr>
          <a:xfrm>
            <a:off x="486350" y="1801475"/>
            <a:ext cx="2751725" cy="28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2"/>
          <p:cNvSpPr txBox="1"/>
          <p:nvPr>
            <p:ph type="title"/>
          </p:nvPr>
        </p:nvSpPr>
        <p:spPr>
          <a:xfrm>
            <a:off x="3468850" y="3338350"/>
            <a:ext cx="54030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Experiments for setting a standard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Join me!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" type="body"/>
          </p:nvPr>
        </p:nvSpPr>
        <p:spPr>
          <a:xfrm>
            <a:off x="335651" y="3028950"/>
            <a:ext cx="847269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9305C"/>
              </a:buClr>
              <a:buSzPts val="1900"/>
              <a:buNone/>
            </a:pPr>
            <a:r>
              <a:rPr lang="en" sz="1900">
                <a:solidFill>
                  <a:schemeClr val="lt1"/>
                </a:solidFill>
              </a:rPr>
              <a:t>Speaker Name: Sophie Schauman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380"/>
              </a:spcBef>
              <a:spcAft>
                <a:spcPts val="0"/>
              </a:spcAft>
              <a:buClr>
                <a:srgbClr val="19305C"/>
              </a:buClr>
              <a:buSzPts val="1900"/>
              <a:buNone/>
            </a:pPr>
            <a:r>
              <a:rPr lang="en" sz="1900">
                <a:solidFill>
                  <a:schemeClr val="lt1"/>
                </a:solidFill>
              </a:rPr>
              <a:t>I have no financial interests or relationships to disclose with regard to the subject matter of this presentation.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46" name="Google Shape;46;p8"/>
          <p:cNvSpPr txBox="1"/>
          <p:nvPr/>
        </p:nvSpPr>
        <p:spPr>
          <a:xfrm>
            <a:off x="0" y="1428750"/>
            <a:ext cx="9144000" cy="1022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9305C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Declaration of</a:t>
            </a:r>
            <a:br>
              <a:rPr b="1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Financial Interests or Relationships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8"/>
          <p:cNvSpPr/>
          <p:nvPr/>
        </p:nvSpPr>
        <p:spPr>
          <a:xfrm>
            <a:off x="0" y="0"/>
            <a:ext cx="9144000" cy="990759"/>
          </a:xfrm>
          <a:prstGeom prst="rect">
            <a:avLst/>
          </a:prstGeom>
          <a:solidFill>
            <a:srgbClr val="1930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2767428" cy="99075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/>
          <p:nvPr/>
        </p:nvSpPr>
        <p:spPr>
          <a:xfrm>
            <a:off x="2767429" y="0"/>
            <a:ext cx="6376571" cy="9785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ISMRM Workshop Series</a:t>
            </a:r>
            <a:endParaRPr b="0" i="0" sz="2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311700" y="1471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we using it correctly?</a:t>
            </a:r>
            <a:endParaRPr/>
          </a:p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311700" y="22050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different implementations comparable?</a:t>
            </a:r>
            <a:endParaRPr/>
          </a:p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311700" y="2938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fit for purpose?</a:t>
            </a:r>
            <a:endParaRPr/>
          </a:p>
        </p:txBody>
      </p:sp>
      <p:sp>
        <p:nvSpPr>
          <p:cNvPr id="57" name="Google Shape;57;p9"/>
          <p:cNvSpPr txBox="1"/>
          <p:nvPr>
            <p:ph idx="4294967295" type="ctrTitle"/>
          </p:nvPr>
        </p:nvSpPr>
        <p:spPr>
          <a:xfrm>
            <a:off x="311700" y="473692"/>
            <a:ext cx="8229600" cy="6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SSIM - Structural Similarity Index Measure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we using it correctly?</a:t>
            </a:r>
            <a:endParaRPr/>
          </a:p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LUMINANCE</a:t>
            </a:r>
            <a:endParaRPr b="1"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 txBox="1"/>
          <p:nvPr/>
        </p:nvSpPr>
        <p:spPr>
          <a:xfrm>
            <a:off x="6144000" y="3956525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[</a:t>
            </a:r>
            <a:r>
              <a:rPr lang="en" sz="800">
                <a:solidFill>
                  <a:schemeClr val="lt1"/>
                </a:solidFill>
              </a:rPr>
              <a:t>1] </a:t>
            </a:r>
            <a:r>
              <a:rPr lang="en" sz="800">
                <a:solidFill>
                  <a:schemeClr val="lt1"/>
                </a:solidFill>
              </a:rPr>
              <a:t>Zhou Wang, A. C. Bovik, H. R. Sheikh and E. P. Simoncelli, "Image quality assessment: from error visibility to structural similarity," in IEEE Transactions on Image Processing, vol. 13, no. 4, pp. 600-612, April 2004, doi: 10.1109/TIP.2003.819861.</a:t>
            </a:r>
            <a:endParaRPr sz="800">
              <a:solidFill>
                <a:schemeClr val="lt1"/>
              </a:solidFill>
            </a:endParaRPr>
          </a:p>
        </p:txBody>
      </p:sp>
      <p:pic>
        <p:nvPicPr>
          <p:cNvPr id="65" name="Google Shape;6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00" y="1468825"/>
            <a:ext cx="76581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0"/>
          <p:cNvSpPr txBox="1"/>
          <p:nvPr/>
        </p:nvSpPr>
        <p:spPr>
          <a:xfrm>
            <a:off x="2776450" y="2275650"/>
            <a:ext cx="15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LUMINANCE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67" name="Google Shape;67;p10"/>
          <p:cNvSpPr txBox="1"/>
          <p:nvPr/>
        </p:nvSpPr>
        <p:spPr>
          <a:xfrm>
            <a:off x="4684550" y="2275650"/>
            <a:ext cx="15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CONTRAST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68" name="Google Shape;68;p10"/>
          <p:cNvSpPr txBox="1"/>
          <p:nvPr/>
        </p:nvSpPr>
        <p:spPr>
          <a:xfrm>
            <a:off x="6592650" y="2275650"/>
            <a:ext cx="15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STRUCTURE</a:t>
            </a:r>
            <a:endParaRPr b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we using it correctly?</a:t>
            </a:r>
            <a:endParaRPr/>
          </a:p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1"/>
          <p:cNvSpPr txBox="1"/>
          <p:nvPr/>
        </p:nvSpPr>
        <p:spPr>
          <a:xfrm>
            <a:off x="6144000" y="3956525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[1] Zhou Wang, A. C. Bovik, H. R. Sheikh and E. P. Simoncelli, "Image quality assessment: from error visibility to structural similarity," in IEEE Transactions on Image Processing, vol. 13, no. 4, pp. 600-612, April 2004, doi: 10.1109/TIP.2003.819861.</a:t>
            </a:r>
            <a:endParaRPr sz="800">
              <a:solidFill>
                <a:schemeClr val="lt1"/>
              </a:solidFill>
            </a:endParaRPr>
          </a:p>
        </p:txBody>
      </p:sp>
      <p:pic>
        <p:nvPicPr>
          <p:cNvPr id="76" name="Google Shape;76;p11"/>
          <p:cNvPicPr preferRelativeResize="0"/>
          <p:nvPr/>
        </p:nvPicPr>
        <p:blipFill rotWithShape="1">
          <a:blip r:embed="rId3">
            <a:alphaModFix/>
          </a:blip>
          <a:srcRect b="9450" l="0" r="0" t="17801"/>
          <a:stretch/>
        </p:blipFill>
        <p:spPr>
          <a:xfrm>
            <a:off x="398100" y="1468825"/>
            <a:ext cx="8210550" cy="11086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11"/>
          <p:cNvGrpSpPr/>
          <p:nvPr/>
        </p:nvGrpSpPr>
        <p:grpSpPr>
          <a:xfrm>
            <a:off x="3019400" y="1937875"/>
            <a:ext cx="1500300" cy="1281000"/>
            <a:chOff x="3019400" y="1937875"/>
            <a:chExt cx="1500300" cy="1281000"/>
          </a:xfrm>
        </p:grpSpPr>
        <p:sp>
          <p:nvSpPr>
            <p:cNvPr id="78" name="Google Shape;78;p11"/>
            <p:cNvSpPr txBox="1"/>
            <p:nvPr/>
          </p:nvSpPr>
          <p:spPr>
            <a:xfrm>
              <a:off x="3019400" y="2818675"/>
              <a:ext cx="150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2"/>
                  </a:solidFill>
                </a:rPr>
                <a:t>MEAN</a:t>
              </a:r>
              <a:endParaRPr b="1">
                <a:solidFill>
                  <a:schemeClr val="lt2"/>
                </a:solidFill>
              </a:endParaRPr>
            </a:p>
          </p:txBody>
        </p:sp>
        <p:cxnSp>
          <p:nvCxnSpPr>
            <p:cNvPr id="79" name="Google Shape;79;p11"/>
            <p:cNvCxnSpPr>
              <a:stCxn id="78" idx="0"/>
            </p:cNvCxnSpPr>
            <p:nvPr/>
          </p:nvCxnSpPr>
          <p:spPr>
            <a:xfrm rot="10800000">
              <a:off x="3460550" y="2539675"/>
              <a:ext cx="309000" cy="2790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0" name="Google Shape;80;p11"/>
            <p:cNvCxnSpPr>
              <a:stCxn id="78" idx="0"/>
            </p:cNvCxnSpPr>
            <p:nvPr/>
          </p:nvCxnSpPr>
          <p:spPr>
            <a:xfrm flipH="1" rot="10800000">
              <a:off x="3769550" y="2547775"/>
              <a:ext cx="408300" cy="2709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1" name="Google Shape;81;p11"/>
            <p:cNvCxnSpPr>
              <a:stCxn id="78" idx="0"/>
            </p:cNvCxnSpPr>
            <p:nvPr/>
          </p:nvCxnSpPr>
          <p:spPr>
            <a:xfrm flipH="1" rot="10800000">
              <a:off x="3769550" y="1978975"/>
              <a:ext cx="185700" cy="8397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2" name="Google Shape;82;p11"/>
            <p:cNvCxnSpPr>
              <a:stCxn id="78" idx="0"/>
            </p:cNvCxnSpPr>
            <p:nvPr/>
          </p:nvCxnSpPr>
          <p:spPr>
            <a:xfrm flipH="1" rot="10800000">
              <a:off x="3769550" y="1937875"/>
              <a:ext cx="606000" cy="8808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83" name="Google Shape;83;p11"/>
          <p:cNvGrpSpPr/>
          <p:nvPr/>
        </p:nvGrpSpPr>
        <p:grpSpPr>
          <a:xfrm>
            <a:off x="5912750" y="2514775"/>
            <a:ext cx="1500300" cy="704100"/>
            <a:chOff x="5912750" y="2514775"/>
            <a:chExt cx="1500300" cy="704100"/>
          </a:xfrm>
        </p:grpSpPr>
        <p:sp>
          <p:nvSpPr>
            <p:cNvPr id="84" name="Google Shape;84;p11"/>
            <p:cNvSpPr txBox="1"/>
            <p:nvPr/>
          </p:nvSpPr>
          <p:spPr>
            <a:xfrm>
              <a:off x="5912750" y="2818675"/>
              <a:ext cx="150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2"/>
                  </a:solidFill>
                </a:rPr>
                <a:t>VARIANCE</a:t>
              </a:r>
              <a:endParaRPr b="1">
                <a:solidFill>
                  <a:schemeClr val="lt2"/>
                </a:solidFill>
              </a:endParaRPr>
            </a:p>
          </p:txBody>
        </p:sp>
        <p:cxnSp>
          <p:nvCxnSpPr>
            <p:cNvPr id="85" name="Google Shape;85;p11"/>
            <p:cNvCxnSpPr>
              <a:stCxn id="84" idx="0"/>
            </p:cNvCxnSpPr>
            <p:nvPr/>
          </p:nvCxnSpPr>
          <p:spPr>
            <a:xfrm rot="10800000">
              <a:off x="6114800" y="2514775"/>
              <a:ext cx="548100" cy="3039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6" name="Google Shape;86;p11"/>
            <p:cNvCxnSpPr>
              <a:stCxn id="84" idx="0"/>
            </p:cNvCxnSpPr>
            <p:nvPr/>
          </p:nvCxnSpPr>
          <p:spPr>
            <a:xfrm flipH="1" rot="10800000">
              <a:off x="6662900" y="2514775"/>
              <a:ext cx="119400" cy="3039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87" name="Google Shape;87;p11"/>
          <p:cNvGrpSpPr/>
          <p:nvPr/>
        </p:nvGrpSpPr>
        <p:grpSpPr>
          <a:xfrm>
            <a:off x="5652975" y="895375"/>
            <a:ext cx="2472900" cy="704700"/>
            <a:chOff x="5652975" y="895375"/>
            <a:chExt cx="2472900" cy="704700"/>
          </a:xfrm>
        </p:grpSpPr>
        <p:sp>
          <p:nvSpPr>
            <p:cNvPr id="88" name="Google Shape;88;p11"/>
            <p:cNvSpPr txBox="1"/>
            <p:nvPr/>
          </p:nvSpPr>
          <p:spPr>
            <a:xfrm>
              <a:off x="5652975" y="895375"/>
              <a:ext cx="247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2"/>
                  </a:solidFill>
                </a:rPr>
                <a:t>CROSS-CORRELATION</a:t>
              </a:r>
              <a:endParaRPr b="1">
                <a:solidFill>
                  <a:schemeClr val="lt2"/>
                </a:solidFill>
              </a:endParaRPr>
            </a:p>
          </p:txBody>
        </p:sp>
        <p:cxnSp>
          <p:nvCxnSpPr>
            <p:cNvPr id="89" name="Google Shape;89;p11"/>
            <p:cNvCxnSpPr>
              <a:stCxn id="88" idx="2"/>
            </p:cNvCxnSpPr>
            <p:nvPr/>
          </p:nvCxnSpPr>
          <p:spPr>
            <a:xfrm flipH="1">
              <a:off x="6304425" y="1295575"/>
              <a:ext cx="585000" cy="3045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90" name="Google Shape;90;p11"/>
          <p:cNvGrpSpPr/>
          <p:nvPr/>
        </p:nvGrpSpPr>
        <p:grpSpPr>
          <a:xfrm>
            <a:off x="830975" y="1921375"/>
            <a:ext cx="6767550" cy="2251200"/>
            <a:chOff x="830975" y="1921375"/>
            <a:chExt cx="6767550" cy="2251200"/>
          </a:xfrm>
        </p:grpSpPr>
        <p:sp>
          <p:nvSpPr>
            <p:cNvPr id="91" name="Google Shape;91;p11"/>
            <p:cNvSpPr txBox="1"/>
            <p:nvPr/>
          </p:nvSpPr>
          <p:spPr>
            <a:xfrm>
              <a:off x="830975" y="3679975"/>
              <a:ext cx="3890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2"/>
                  </a:solidFill>
                </a:rPr>
                <a:t>STABILIZING CONSTANTS</a:t>
              </a:r>
              <a:endParaRPr b="1" sz="2000">
                <a:solidFill>
                  <a:schemeClr val="lt2"/>
                </a:solidFill>
              </a:endParaRPr>
            </a:p>
          </p:txBody>
        </p:sp>
        <p:cxnSp>
          <p:nvCxnSpPr>
            <p:cNvPr id="92" name="Google Shape;92;p11"/>
            <p:cNvCxnSpPr>
              <a:stCxn id="91" idx="0"/>
            </p:cNvCxnSpPr>
            <p:nvPr/>
          </p:nvCxnSpPr>
          <p:spPr>
            <a:xfrm flipH="1" rot="10800000">
              <a:off x="2776325" y="1921375"/>
              <a:ext cx="2472900" cy="17586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93" name="Google Shape;93;p11"/>
            <p:cNvCxnSpPr>
              <a:stCxn id="91" idx="0"/>
            </p:cNvCxnSpPr>
            <p:nvPr/>
          </p:nvCxnSpPr>
          <p:spPr>
            <a:xfrm flipH="1" rot="10800000">
              <a:off x="2776325" y="2547775"/>
              <a:ext cx="2308200" cy="11322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94" name="Google Shape;94;p11"/>
            <p:cNvCxnSpPr>
              <a:stCxn id="91" idx="0"/>
            </p:cNvCxnSpPr>
            <p:nvPr/>
          </p:nvCxnSpPr>
          <p:spPr>
            <a:xfrm flipH="1" rot="10800000">
              <a:off x="2776325" y="1929775"/>
              <a:ext cx="4393500" cy="17502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95" name="Google Shape;95;p11"/>
            <p:cNvCxnSpPr>
              <a:stCxn id="91" idx="0"/>
            </p:cNvCxnSpPr>
            <p:nvPr/>
          </p:nvCxnSpPr>
          <p:spPr>
            <a:xfrm flipH="1" rot="10800000">
              <a:off x="2776325" y="2498275"/>
              <a:ext cx="4822200" cy="11817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we using it correctly?</a:t>
            </a:r>
            <a:endParaRPr/>
          </a:p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2"/>
          <p:cNvSpPr txBox="1"/>
          <p:nvPr/>
        </p:nvSpPr>
        <p:spPr>
          <a:xfrm>
            <a:off x="6144000" y="3956525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[1] Zhou Wang, A. C. Bovik, H. R. Sheikh and E. P. Simoncelli, "Image quality assessment: from error visibility to structural similarity," in IEEE Transactions on Image Processing, vol. 13, no. 4, pp. 600-612, April 2004, doi: 10.1109/TIP.2003.819861.</a:t>
            </a:r>
            <a:endParaRPr sz="800">
              <a:solidFill>
                <a:schemeClr val="lt1"/>
              </a:solidFill>
            </a:endParaRPr>
          </a:p>
        </p:txBody>
      </p:sp>
      <p:pic>
        <p:nvPicPr>
          <p:cNvPr id="103" name="Google Shape;103;p12"/>
          <p:cNvPicPr preferRelativeResize="0"/>
          <p:nvPr/>
        </p:nvPicPr>
        <p:blipFill rotWithShape="1">
          <a:blip r:embed="rId3">
            <a:alphaModFix/>
          </a:blip>
          <a:srcRect b="9450" l="0" r="0" t="17801"/>
          <a:stretch/>
        </p:blipFill>
        <p:spPr>
          <a:xfrm>
            <a:off x="398100" y="1468825"/>
            <a:ext cx="8210550" cy="11086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12"/>
          <p:cNvGrpSpPr/>
          <p:nvPr/>
        </p:nvGrpSpPr>
        <p:grpSpPr>
          <a:xfrm>
            <a:off x="3019400" y="1937875"/>
            <a:ext cx="1500300" cy="1281000"/>
            <a:chOff x="3019400" y="1937875"/>
            <a:chExt cx="1500300" cy="1281000"/>
          </a:xfrm>
        </p:grpSpPr>
        <p:sp>
          <p:nvSpPr>
            <p:cNvPr id="105" name="Google Shape;105;p12"/>
            <p:cNvSpPr txBox="1"/>
            <p:nvPr/>
          </p:nvSpPr>
          <p:spPr>
            <a:xfrm>
              <a:off x="3019400" y="2818675"/>
              <a:ext cx="150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2"/>
                  </a:solidFill>
                </a:rPr>
                <a:t>MEAN</a:t>
              </a:r>
              <a:endParaRPr b="1">
                <a:solidFill>
                  <a:schemeClr val="lt2"/>
                </a:solidFill>
              </a:endParaRPr>
            </a:p>
          </p:txBody>
        </p:sp>
        <p:cxnSp>
          <p:nvCxnSpPr>
            <p:cNvPr id="106" name="Google Shape;106;p12"/>
            <p:cNvCxnSpPr>
              <a:stCxn id="105" idx="0"/>
            </p:cNvCxnSpPr>
            <p:nvPr/>
          </p:nvCxnSpPr>
          <p:spPr>
            <a:xfrm rot="10800000">
              <a:off x="3460550" y="2539675"/>
              <a:ext cx="309000" cy="2790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07" name="Google Shape;107;p12"/>
            <p:cNvCxnSpPr>
              <a:stCxn id="105" idx="0"/>
            </p:cNvCxnSpPr>
            <p:nvPr/>
          </p:nvCxnSpPr>
          <p:spPr>
            <a:xfrm flipH="1" rot="10800000">
              <a:off x="3769550" y="2547775"/>
              <a:ext cx="408300" cy="2709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08" name="Google Shape;108;p12"/>
            <p:cNvCxnSpPr>
              <a:stCxn id="105" idx="0"/>
            </p:cNvCxnSpPr>
            <p:nvPr/>
          </p:nvCxnSpPr>
          <p:spPr>
            <a:xfrm flipH="1" rot="10800000">
              <a:off x="3769550" y="1978975"/>
              <a:ext cx="185700" cy="8397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09" name="Google Shape;109;p12"/>
            <p:cNvCxnSpPr>
              <a:stCxn id="105" idx="0"/>
            </p:cNvCxnSpPr>
            <p:nvPr/>
          </p:nvCxnSpPr>
          <p:spPr>
            <a:xfrm flipH="1" rot="10800000">
              <a:off x="3769550" y="1937875"/>
              <a:ext cx="606000" cy="8808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10" name="Google Shape;110;p12"/>
          <p:cNvGrpSpPr/>
          <p:nvPr/>
        </p:nvGrpSpPr>
        <p:grpSpPr>
          <a:xfrm>
            <a:off x="5912750" y="2514775"/>
            <a:ext cx="1500300" cy="704100"/>
            <a:chOff x="5912750" y="2514775"/>
            <a:chExt cx="1500300" cy="704100"/>
          </a:xfrm>
        </p:grpSpPr>
        <p:sp>
          <p:nvSpPr>
            <p:cNvPr id="111" name="Google Shape;111;p12"/>
            <p:cNvSpPr txBox="1"/>
            <p:nvPr/>
          </p:nvSpPr>
          <p:spPr>
            <a:xfrm>
              <a:off x="5912750" y="2818675"/>
              <a:ext cx="150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2"/>
                  </a:solidFill>
                </a:rPr>
                <a:t>VARIANCE</a:t>
              </a:r>
              <a:endParaRPr b="1">
                <a:solidFill>
                  <a:schemeClr val="lt2"/>
                </a:solidFill>
              </a:endParaRPr>
            </a:p>
          </p:txBody>
        </p:sp>
        <p:cxnSp>
          <p:nvCxnSpPr>
            <p:cNvPr id="112" name="Google Shape;112;p12"/>
            <p:cNvCxnSpPr>
              <a:stCxn id="111" idx="0"/>
            </p:cNvCxnSpPr>
            <p:nvPr/>
          </p:nvCxnSpPr>
          <p:spPr>
            <a:xfrm rot="10800000">
              <a:off x="6114800" y="2514775"/>
              <a:ext cx="548100" cy="3039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13" name="Google Shape;113;p12"/>
            <p:cNvCxnSpPr>
              <a:stCxn id="111" idx="0"/>
            </p:cNvCxnSpPr>
            <p:nvPr/>
          </p:nvCxnSpPr>
          <p:spPr>
            <a:xfrm flipH="1" rot="10800000">
              <a:off x="6662900" y="2514775"/>
              <a:ext cx="119400" cy="3039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14" name="Google Shape;114;p12"/>
          <p:cNvGrpSpPr/>
          <p:nvPr/>
        </p:nvGrpSpPr>
        <p:grpSpPr>
          <a:xfrm>
            <a:off x="5652975" y="895375"/>
            <a:ext cx="2472900" cy="704700"/>
            <a:chOff x="5652975" y="895375"/>
            <a:chExt cx="2472900" cy="704700"/>
          </a:xfrm>
        </p:grpSpPr>
        <p:sp>
          <p:nvSpPr>
            <p:cNvPr id="115" name="Google Shape;115;p12"/>
            <p:cNvSpPr txBox="1"/>
            <p:nvPr/>
          </p:nvSpPr>
          <p:spPr>
            <a:xfrm>
              <a:off x="5652975" y="895375"/>
              <a:ext cx="247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2"/>
                  </a:solidFill>
                </a:rPr>
                <a:t>CROSS-CORRELATION</a:t>
              </a:r>
              <a:endParaRPr b="1">
                <a:solidFill>
                  <a:schemeClr val="lt2"/>
                </a:solidFill>
              </a:endParaRPr>
            </a:p>
          </p:txBody>
        </p:sp>
        <p:cxnSp>
          <p:nvCxnSpPr>
            <p:cNvPr id="116" name="Google Shape;116;p12"/>
            <p:cNvCxnSpPr>
              <a:stCxn id="115" idx="2"/>
            </p:cNvCxnSpPr>
            <p:nvPr/>
          </p:nvCxnSpPr>
          <p:spPr>
            <a:xfrm flipH="1">
              <a:off x="6304425" y="1295575"/>
              <a:ext cx="585000" cy="3045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pic>
        <p:nvPicPr>
          <p:cNvPr id="117" name="Google Shape;117;p12"/>
          <p:cNvPicPr preferRelativeResize="0"/>
          <p:nvPr/>
        </p:nvPicPr>
        <p:blipFill rotWithShape="1">
          <a:blip r:embed="rId4">
            <a:alphaModFix/>
          </a:blip>
          <a:srcRect b="0" l="0" r="2400" t="0"/>
          <a:stretch/>
        </p:blipFill>
        <p:spPr>
          <a:xfrm>
            <a:off x="311700" y="3848438"/>
            <a:ext cx="224965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2"/>
          <p:cNvPicPr preferRelativeResize="0"/>
          <p:nvPr/>
        </p:nvPicPr>
        <p:blipFill rotWithShape="1">
          <a:blip r:embed="rId5">
            <a:alphaModFix/>
          </a:blip>
          <a:srcRect b="8" l="7484" r="3729" t="13508"/>
          <a:stretch/>
        </p:blipFill>
        <p:spPr>
          <a:xfrm>
            <a:off x="311700" y="3238838"/>
            <a:ext cx="224965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2"/>
          <p:cNvSpPr txBox="1"/>
          <p:nvPr/>
        </p:nvSpPr>
        <p:spPr>
          <a:xfrm>
            <a:off x="2893438" y="4050738"/>
            <a:ext cx="24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L = </a:t>
            </a:r>
            <a:r>
              <a:rPr b="1" lang="en">
                <a:solidFill>
                  <a:schemeClr val="lt1"/>
                </a:solidFill>
              </a:rPr>
              <a:t>DYNAMIC RANGE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0" name="Google Shape;120;p12"/>
          <p:cNvSpPr txBox="1"/>
          <p:nvPr/>
        </p:nvSpPr>
        <p:spPr>
          <a:xfrm>
            <a:off x="2893438" y="3377438"/>
            <a:ext cx="152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</a:t>
            </a:r>
            <a:r>
              <a:rPr baseline="-25000" lang="en">
                <a:solidFill>
                  <a:schemeClr val="lt1"/>
                </a:solidFill>
              </a:rPr>
              <a:t>1</a:t>
            </a:r>
            <a:r>
              <a:rPr lang="en">
                <a:solidFill>
                  <a:schemeClr val="lt1"/>
                </a:solidFill>
              </a:rPr>
              <a:t> = 0.01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</a:t>
            </a:r>
            <a:r>
              <a:rPr baseline="-25000" lang="en">
                <a:solidFill>
                  <a:schemeClr val="lt1"/>
                </a:solidFill>
              </a:rPr>
              <a:t>2</a:t>
            </a:r>
            <a:r>
              <a:rPr lang="en">
                <a:solidFill>
                  <a:schemeClr val="lt1"/>
                </a:solidFill>
              </a:rPr>
              <a:t> = 0.03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we using it correctly?</a:t>
            </a:r>
            <a:endParaRPr/>
          </a:p>
        </p:txBody>
      </p:sp>
      <p:pic>
        <p:nvPicPr>
          <p:cNvPr id="126" name="Google Shape;126;p13"/>
          <p:cNvPicPr preferRelativeResize="0"/>
          <p:nvPr/>
        </p:nvPicPr>
        <p:blipFill rotWithShape="1">
          <a:blip r:embed="rId3">
            <a:alphaModFix/>
          </a:blip>
          <a:srcRect b="0" l="0" r="0" t="7910"/>
          <a:stretch/>
        </p:blipFill>
        <p:spPr>
          <a:xfrm>
            <a:off x="4078100" y="710212"/>
            <a:ext cx="4942351" cy="8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3"/>
          <p:cNvSpPr/>
          <p:nvPr/>
        </p:nvSpPr>
        <p:spPr>
          <a:xfrm>
            <a:off x="4144200" y="725313"/>
            <a:ext cx="732000" cy="822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 txBox="1"/>
          <p:nvPr/>
        </p:nvSpPr>
        <p:spPr>
          <a:xfrm>
            <a:off x="3837000" y="232713"/>
            <a:ext cx="134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REFERENCE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129" name="Google Shape;129;p13"/>
          <p:cNvSpPr/>
          <p:nvPr/>
        </p:nvSpPr>
        <p:spPr>
          <a:xfrm>
            <a:off x="4876200" y="725313"/>
            <a:ext cx="4099200" cy="822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4707600" y="232725"/>
            <a:ext cx="443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“IMPERFECT RECONSTRUCTIONS”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R=1 + Noise    R=4 + Noise    </a:t>
            </a:r>
            <a:r>
              <a:rPr lang="en" sz="1000">
                <a:solidFill>
                  <a:schemeClr val="dk2"/>
                </a:solidFill>
              </a:rPr>
              <a:t>R=4 + Noise    R=4 + Noise    R=4 + Noise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8813" y="1701525"/>
            <a:ext cx="5606374" cy="28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we using it correctly?</a:t>
            </a:r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 rotWithShape="1">
          <a:blip r:embed="rId3">
            <a:alphaModFix/>
          </a:blip>
          <a:srcRect b="0" l="0" r="0" t="7910"/>
          <a:stretch/>
        </p:blipFill>
        <p:spPr>
          <a:xfrm>
            <a:off x="4078100" y="710212"/>
            <a:ext cx="4942351" cy="8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4"/>
          <p:cNvSpPr/>
          <p:nvPr/>
        </p:nvSpPr>
        <p:spPr>
          <a:xfrm>
            <a:off x="4144200" y="725313"/>
            <a:ext cx="732000" cy="822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 txBox="1"/>
          <p:nvPr/>
        </p:nvSpPr>
        <p:spPr>
          <a:xfrm>
            <a:off x="3837000" y="232713"/>
            <a:ext cx="134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REFERENCE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140" name="Google Shape;140;p14"/>
          <p:cNvSpPr/>
          <p:nvPr/>
        </p:nvSpPr>
        <p:spPr>
          <a:xfrm>
            <a:off x="4876200" y="725313"/>
            <a:ext cx="4099200" cy="822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4707600" y="232725"/>
            <a:ext cx="443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“IMPERFECT RECONSTRUCTIONS”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R=1 + Noise    R=4 + Noise    R=4 + Noise    R=4 + Noise    R=4 + Noise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8827" y="1701525"/>
            <a:ext cx="5606351" cy="2852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we using it correctly?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b="0" l="0" r="0" t="7910"/>
          <a:stretch/>
        </p:blipFill>
        <p:spPr>
          <a:xfrm>
            <a:off x="4078100" y="710212"/>
            <a:ext cx="4942351" cy="8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/>
          <p:nvPr/>
        </p:nvSpPr>
        <p:spPr>
          <a:xfrm>
            <a:off x="4144200" y="725313"/>
            <a:ext cx="732000" cy="822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 txBox="1"/>
          <p:nvPr/>
        </p:nvSpPr>
        <p:spPr>
          <a:xfrm>
            <a:off x="3837000" y="232713"/>
            <a:ext cx="134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REFERENCE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4876200" y="725313"/>
            <a:ext cx="4099200" cy="822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 txBox="1"/>
          <p:nvPr/>
        </p:nvSpPr>
        <p:spPr>
          <a:xfrm>
            <a:off x="4707600" y="232725"/>
            <a:ext cx="443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“IMPERFECT RECONSTRUCTIONS”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R=1 + Noise    R=4 + Noise    R=4 + Noise    R=4 + Noise    R=4 + Noise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153" name="Google Shape;15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8824" y="1701525"/>
            <a:ext cx="5724645" cy="28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SU_Preso_16x9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