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91" r:id="rId4"/>
    <p:sldId id="290" r:id="rId5"/>
    <p:sldId id="258" r:id="rId6"/>
    <p:sldId id="261" r:id="rId7"/>
    <p:sldId id="259" r:id="rId8"/>
    <p:sldId id="260" r:id="rId9"/>
    <p:sldId id="263" r:id="rId10"/>
    <p:sldId id="292" r:id="rId11"/>
    <p:sldId id="280" r:id="rId12"/>
    <p:sldId id="289" r:id="rId13"/>
  </p:sldIdLst>
  <p:sldSz cx="9144000" cy="5143500" type="screen16x9"/>
  <p:notesSz cx="6858000" cy="9144000"/>
  <p:embeddedFontLst>
    <p:embeddedFont>
      <p:font typeface="Roboto Slab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bf1dbd1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bf1dbd1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84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9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1313194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Seminar Group Project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EC45D-FD23-4915-BC32-0EE4F97E64AF}"/>
              </a:ext>
            </a:extLst>
          </p:cNvPr>
          <p:cNvSpPr txBox="1"/>
          <p:nvPr/>
        </p:nvSpPr>
        <p:spPr>
          <a:xfrm>
            <a:off x="921544" y="3800475"/>
            <a:ext cx="24217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Seif Yacoub</a:t>
            </a:r>
            <a:br>
              <a:rPr lang="en-US" dirty="0"/>
            </a:br>
            <a:r>
              <a:rPr lang="en-US" dirty="0"/>
              <a:t>Daria </a:t>
            </a:r>
            <a:r>
              <a:rPr lang="en-US" dirty="0" err="1"/>
              <a:t>Sadykova</a:t>
            </a:r>
            <a:br>
              <a:rPr lang="en-US" dirty="0"/>
            </a:br>
            <a:r>
              <a:rPr lang="en-US" dirty="0"/>
              <a:t>Julia </a:t>
            </a:r>
            <a:r>
              <a:rPr lang="en-US" dirty="0" err="1"/>
              <a:t>Sitdikova</a:t>
            </a:r>
            <a:br>
              <a:rPr lang="en-US" dirty="0"/>
            </a:br>
            <a:r>
              <a:rPr lang="en-US" dirty="0"/>
              <a:t>Sofia </a:t>
            </a:r>
            <a:r>
              <a:rPr lang="en-US" dirty="0" err="1"/>
              <a:t>Tarasova</a:t>
            </a:r>
            <a:endParaRPr lang="en-US" dirty="0"/>
          </a:p>
          <a:p>
            <a:r>
              <a:rPr lang="en-US" dirty="0"/>
              <a:t>Vladimir </a:t>
            </a:r>
            <a:r>
              <a:rPr lang="en-US" dirty="0" err="1"/>
              <a:t>Dashevkiy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15617" y="827840"/>
            <a:ext cx="3675300" cy="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wrote our script on SQL 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Data Processing</a:t>
            </a:r>
            <a:endParaRPr sz="35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FBB02-F8C5-4EEC-8306-02DECB618448}"/>
              </a:ext>
            </a:extLst>
          </p:cNvPr>
          <p:cNvSpPr txBox="1"/>
          <p:nvPr/>
        </p:nvSpPr>
        <p:spPr>
          <a:xfrm>
            <a:off x="715617" y="1463040"/>
            <a:ext cx="791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also had to aggregate some tables like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payment_data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get one row for one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application_id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85A5D-D85B-45D1-83FF-21329690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811904"/>
            <a:ext cx="8825948" cy="33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Team Presentation</a:t>
            </a:r>
            <a:endParaRPr sz="3000" b="1" dirty="0"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02" name="Google Shape;602;p45"/>
          <p:cNvSpPr txBox="1"/>
          <p:nvPr/>
        </p:nvSpPr>
        <p:spPr>
          <a:xfrm>
            <a:off x="662185" y="1832496"/>
            <a:ext cx="139317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Seif Yacoub</a:t>
            </a: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4" name="Google Shape;604;p45"/>
          <p:cNvSpPr txBox="1"/>
          <p:nvPr/>
        </p:nvSpPr>
        <p:spPr>
          <a:xfrm>
            <a:off x="2179121" y="183249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Daria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Sadykova</a:t>
            </a: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6" name="Google Shape;606;p45"/>
          <p:cNvSpPr txBox="1"/>
          <p:nvPr/>
        </p:nvSpPr>
        <p:spPr>
          <a:xfrm>
            <a:off x="3792087" y="183249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Sitdikova</a:t>
            </a: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8" name="Google Shape;608;p45"/>
          <p:cNvSpPr txBox="1"/>
          <p:nvPr/>
        </p:nvSpPr>
        <p:spPr>
          <a:xfrm>
            <a:off x="5405053" y="183249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Tarasova</a:t>
            </a:r>
            <a:endParaRPr sz="24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608;p45">
            <a:extLst>
              <a:ext uri="{FF2B5EF4-FFF2-40B4-BE49-F238E27FC236}">
                <a16:creationId xmlns:a16="http://schemas.microsoft.com/office/drawing/2014/main" id="{44B12F0F-C4DD-490E-AA45-8BB02BA5B358}"/>
              </a:ext>
            </a:extLst>
          </p:cNvPr>
          <p:cNvSpPr txBox="1"/>
          <p:nvPr/>
        </p:nvSpPr>
        <p:spPr>
          <a:xfrm>
            <a:off x="7018020" y="1832496"/>
            <a:ext cx="1760219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Vladimir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Dashevskiy</a:t>
            </a:r>
            <a:endParaRPr sz="24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The Used Data:</a:t>
            </a:r>
            <a:endParaRPr sz="3000" b="1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643275" y="1033575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Overview: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dataset is called (Lending Club Loan Data).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Leadingclub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basically a loaning company.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dataset includes all the data from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LendingClub's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website. Accepted and denied loans each have their own file. FICO scores are included in the accepted loans as well.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examining the dataset, we found out that it satisfies our project goals.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403000" y="1033575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Size &amp; Shape: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dataset we used has a size of: (1.19 GB).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a shape of: (2260668, 145).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120284" y="3978666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Source:</a:t>
            </a:r>
            <a:endParaRPr sz="1200" b="1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https://www.kaggle.com/code/faressayah/lending-club-loan-defaulters-prediction/data?select=loan.csv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1E49E5-AB0A-4FAF-90AB-1054361DF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7" t="31389" r="20860" b="20000"/>
          <a:stretch/>
        </p:blipFill>
        <p:spPr>
          <a:xfrm>
            <a:off x="4201294" y="2278856"/>
            <a:ext cx="4830203" cy="1950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F5E78-5CF9-44E2-B7D9-45339A45C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43B82F84-FCB9-4DBC-B826-1462EDB94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231" y="122383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Dataset Visualisation</a:t>
            </a:r>
            <a:r>
              <a:rPr lang="ru-RU" sz="3000" b="1" dirty="0"/>
              <a:t> </a:t>
            </a:r>
            <a:r>
              <a:rPr lang="en-US" sz="3000" b="1" dirty="0"/>
              <a:t>in Power Bi</a:t>
            </a:r>
            <a:endParaRPr sz="3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188A58-DCA1-447F-A300-42DE4E16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848274"/>
            <a:ext cx="7421880" cy="41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2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F5E78-5CF9-44E2-B7D9-45339A45C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43B82F84-FCB9-4DBC-B826-1462EDB94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231" y="122383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Dataset Visualisation</a:t>
            </a:r>
            <a:r>
              <a:rPr lang="ru-RU" sz="3000" b="1" dirty="0"/>
              <a:t> </a:t>
            </a:r>
            <a:r>
              <a:rPr lang="en-US" sz="3000" b="1" dirty="0"/>
              <a:t>in Power Bi</a:t>
            </a:r>
            <a:endParaRPr sz="3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8C27D3-DDDE-4F61-A4C8-9E6E9EB0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909867"/>
            <a:ext cx="7095311" cy="39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423438" y="-226825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Data Mining</a:t>
            </a:r>
            <a:endParaRPr sz="4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809519" y="874857"/>
            <a:ext cx="399271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We used python for Data Mining process 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762996" y="1659657"/>
            <a:ext cx="8190088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Source Sans Pro"/>
              <a:buNone/>
            </a:pPr>
            <a:r>
              <a:rPr lang="en-US" sz="1500" dirty="0"/>
              <a:t>After loading and importing the needed libraries for our data, we used a theory to reach out final goal. </a:t>
            </a:r>
          </a:p>
          <a:p>
            <a:pPr marL="0" indent="0">
              <a:buFont typeface="Source Sans Pro"/>
              <a:buNone/>
            </a:pPr>
            <a:r>
              <a:rPr lang="en-US" sz="1500" dirty="0"/>
              <a:t>The theory as the following:</a:t>
            </a:r>
          </a:p>
          <a:p>
            <a:pPr marL="0" indent="0">
              <a:buFont typeface="Source Sans Pro"/>
              <a:buNone/>
            </a:pPr>
            <a:r>
              <a:rPr lang="en-US" sz="1500" dirty="0"/>
              <a:t>Expected Loss (EL) on a given is calculated using the loan amount multiplied by a loan's probability of default (PD) multiplied by the loan's loss given default (LGD). Loss Given Default is the amount of the loan that is deemed unrecoverable and is represented as a number between 0 (no loss) and 1 (100% of the loan is a loss)</a:t>
            </a:r>
          </a:p>
          <a:p>
            <a:pPr marL="0" indent="0">
              <a:buFont typeface="Source Sans Pro"/>
              <a:buNone/>
            </a:pPr>
            <a:r>
              <a:rPr lang="en-US" sz="1500" dirty="0"/>
              <a:t>The equation for EL is given as:</a:t>
            </a:r>
          </a:p>
          <a:p>
            <a:pPr marL="0" indent="0">
              <a:buFont typeface="Source Sans Pro"/>
              <a:buNone/>
            </a:pPr>
            <a:r>
              <a:rPr lang="en-US" sz="1500" dirty="0"/>
              <a:t>* EL = PD x LGD x Loan Amount</a:t>
            </a:r>
          </a:p>
          <a:p>
            <a:pPr marL="0" indent="0">
              <a:buFont typeface="Source Sans Pro"/>
              <a:buNone/>
            </a:pPr>
            <a:r>
              <a:rPr lang="en-US" sz="1500" dirty="0"/>
              <a:t>After selected features using the 5 C's of Credit Framework and adjusting for the skewedness in the data (there is a greater proportion of loans in the portfolio that have NOT defaulted versus loans that HAVE defaulted) we will model probabilities of default using classification models.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93231" y="122383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Data Visualisation:</a:t>
            </a:r>
            <a:endParaRPr sz="3000" b="1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EB27EA6F-1D2B-48F9-973D-584E0DF47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9504" b="7977"/>
          <a:stretch/>
        </p:blipFill>
        <p:spPr>
          <a:xfrm>
            <a:off x="4653934" y="824983"/>
            <a:ext cx="4134410" cy="284414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C378129-BECA-4CFA-941F-EEFDF4139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01" b="3866"/>
          <a:stretch/>
        </p:blipFill>
        <p:spPr>
          <a:xfrm>
            <a:off x="269931" y="1785937"/>
            <a:ext cx="4384003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0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3996331" y="12240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For the Final Result </a:t>
            </a:r>
            <a:endParaRPr sz="35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374700" y="907200"/>
            <a:ext cx="196155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91EA"/>
                </a:solidFill>
              </a:rPr>
              <a:t>AUC-ROC Curve</a:t>
            </a:r>
            <a:endParaRPr sz="2000" b="1" dirty="0">
              <a:solidFill>
                <a:srgbClr val="0091EA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D3962-524D-4F47-9189-5174FABEEF16}"/>
              </a:ext>
            </a:extLst>
          </p:cNvPr>
          <p:cNvSpPr txBox="1"/>
          <p:nvPr/>
        </p:nvSpPr>
        <p:spPr>
          <a:xfrm>
            <a:off x="5890022" y="4035455"/>
            <a:ext cx="3350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NOTE:</a:t>
            </a:r>
            <a:r>
              <a:rPr lang="en-US" sz="1100" dirty="0"/>
              <a:t>AUC - ROC curve is a performance measurement for the classification problems at various threshold settings. ROC is a probability curve and AUC represents the degree or measure of separability. It tells how much the model is capable of distinguishing between classes.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739F2F1-0A90-4685-9905-CF490DC6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7" y="1421043"/>
            <a:ext cx="5079332" cy="3658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CFD507-5CF0-47BF-B3E2-32F1C52FC023}"/>
              </a:ext>
            </a:extLst>
          </p:cNvPr>
          <p:cNvSpPr txBox="1"/>
          <p:nvPr/>
        </p:nvSpPr>
        <p:spPr>
          <a:xfrm>
            <a:off x="6222206" y="1593056"/>
            <a:ext cx="2521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our logistic regression model is better than random classifier, with accuracy about 0.61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329600" y="102019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91EA"/>
                </a:solidFill>
              </a:rPr>
              <a:t>The Final Results of Our Model</a:t>
            </a:r>
            <a:endParaRPr b="1" i="0" dirty="0">
              <a:solidFill>
                <a:srgbClr val="0091EA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4FD59-6C98-47A4-99F3-2603A33F0B94}"/>
              </a:ext>
            </a:extLst>
          </p:cNvPr>
          <p:cNvSpPr txBox="1"/>
          <p:nvPr/>
        </p:nvSpPr>
        <p:spPr>
          <a:xfrm>
            <a:off x="1157288" y="1636200"/>
            <a:ext cx="7686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Creating an expected loss columns for each model using the formula mentioned in the theory (</a:t>
            </a:r>
            <a:r>
              <a:rPr lang="en-US" sz="1400" dirty="0"/>
              <a:t>* EL = PD x LGD x Loan Amount).</a:t>
            </a:r>
            <a:br>
              <a:rPr lang="en-US" sz="1400" dirty="0"/>
            </a:br>
            <a:r>
              <a:rPr lang="en-US" sz="1400" dirty="0"/>
              <a:t>We got the following results for our module:</a:t>
            </a:r>
          </a:p>
          <a:p>
            <a:endParaRPr lang="en-US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A44988-8874-423E-A690-5AB3BCBF3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95" t="56388" r="36430" b="12917"/>
          <a:stretch/>
        </p:blipFill>
        <p:spPr>
          <a:xfrm>
            <a:off x="1446522" y="2647457"/>
            <a:ext cx="6250782" cy="21595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15617" y="827840"/>
            <a:ext cx="3675300" cy="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wrote our script on SQL 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Data Processing</a:t>
            </a:r>
            <a:endParaRPr sz="35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C6BA2-D947-4C38-B55A-68626A10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6" y="2356510"/>
            <a:ext cx="7362908" cy="2504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FFBB02-F8C5-4EEC-8306-02DECB618448}"/>
              </a:ext>
            </a:extLst>
          </p:cNvPr>
          <p:cNvSpPr txBox="1"/>
          <p:nvPr/>
        </p:nvSpPr>
        <p:spPr>
          <a:xfrm>
            <a:off x="715617" y="1463040"/>
            <a:ext cx="7919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have created several tables with facts and dictionaries, such as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application_data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application_channels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We also separated application and contract into different entities. Full tables can be seen here, in join: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544</Words>
  <Application>Microsoft Office PowerPoint</Application>
  <PresentationFormat>Экран (16:9)</PresentationFormat>
  <Paragraphs>58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Roboto Slab</vt:lpstr>
      <vt:lpstr>Source Sans Pro</vt:lpstr>
      <vt:lpstr>Arial</vt:lpstr>
      <vt:lpstr>Cordelia template</vt:lpstr>
      <vt:lpstr>Research Seminar Group Project </vt:lpstr>
      <vt:lpstr>The Used Data:</vt:lpstr>
      <vt:lpstr>Dataset Visualisation in Power Bi</vt:lpstr>
      <vt:lpstr>Dataset Visualisation in Power Bi</vt:lpstr>
      <vt:lpstr>Data Mining</vt:lpstr>
      <vt:lpstr>Data Visualisation:</vt:lpstr>
      <vt:lpstr>For the Final Result </vt:lpstr>
      <vt:lpstr>Презентация PowerPoint</vt:lpstr>
      <vt:lpstr>Data Processing</vt:lpstr>
      <vt:lpstr>Data Processing</vt:lpstr>
      <vt:lpstr>Thanks!</vt:lpstr>
      <vt:lpstr>Team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Seminar Group Project</dc:title>
  <dc:creator>saif yacoub</dc:creator>
  <cp:lastModifiedBy>Юля Юля</cp:lastModifiedBy>
  <cp:revision>13</cp:revision>
  <dcterms:modified xsi:type="dcterms:W3CDTF">2022-03-26T08:08:22Z</dcterms:modified>
</cp:coreProperties>
</file>