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8" r:id="rId3"/>
    <p:sldId id="320" r:id="rId4"/>
    <p:sldId id="258" r:id="rId5"/>
    <p:sldId id="265" r:id="rId6"/>
    <p:sldId id="272" r:id="rId7"/>
    <p:sldId id="274" r:id="rId8"/>
    <p:sldId id="322" r:id="rId9"/>
    <p:sldId id="321" r:id="rId10"/>
    <p:sldId id="310" r:id="rId11"/>
    <p:sldId id="311" r:id="rId12"/>
    <p:sldId id="312" r:id="rId13"/>
    <p:sldId id="313" r:id="rId14"/>
    <p:sldId id="314" r:id="rId15"/>
    <p:sldId id="315" r:id="rId16"/>
    <p:sldId id="306" r:id="rId17"/>
    <p:sldId id="302" r:id="rId18"/>
    <p:sldId id="303" r:id="rId19"/>
    <p:sldId id="304" r:id="rId20"/>
    <p:sldId id="324" r:id="rId21"/>
    <p:sldId id="307" r:id="rId22"/>
    <p:sldId id="300" r:id="rId23"/>
    <p:sldId id="301" r:id="rId24"/>
    <p:sldId id="323" r:id="rId25"/>
    <p:sldId id="293" r:id="rId26"/>
    <p:sldId id="294" r:id="rId27"/>
    <p:sldId id="308" r:id="rId28"/>
    <p:sldId id="269"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591" autoAdjust="0"/>
  </p:normalViewPr>
  <p:slideViewPr>
    <p:cSldViewPr>
      <p:cViewPr varScale="1">
        <p:scale>
          <a:sx n="104" d="100"/>
          <a:sy n="104" d="100"/>
        </p:scale>
        <p:origin x="-126" y="-84"/>
      </p:cViewPr>
      <p:guideLst>
        <p:guide orient="horz" pos="2160"/>
        <p:guide pos="2880"/>
      </p:guideLst>
    </p:cSldViewPr>
  </p:slideViewPr>
  <p:outlineViewPr>
    <p:cViewPr>
      <p:scale>
        <a:sx n="33" d="100"/>
        <a:sy n="33" d="100"/>
      </p:scale>
      <p:origin x="48" y="7973"/>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475D7E-2E61-40CB-A3C8-9F730DB235D5}" type="doc">
      <dgm:prSet loTypeId="urn:microsoft.com/office/officeart/2005/8/layout/hProcess9" loCatId="process" qsTypeId="urn:microsoft.com/office/officeart/2005/8/quickstyle/simple1" qsCatId="simple" csTypeId="urn:microsoft.com/office/officeart/2005/8/colors/colorful4" csCatId="colorful" phldr="1"/>
      <dgm:spPr/>
    </dgm:pt>
    <dgm:pt modelId="{0D5AF92F-BDC9-41A4-9F18-BFD5043F277E}">
      <dgm:prSet phldrT="[Text]"/>
      <dgm:spPr/>
      <dgm:t>
        <a:bodyPr/>
        <a:lstStyle/>
        <a:p>
          <a:r>
            <a:rPr lang="en-US" dirty="0" smtClean="0"/>
            <a:t>Solicitation</a:t>
          </a:r>
        </a:p>
        <a:p>
          <a:r>
            <a:rPr lang="en-US" dirty="0" smtClean="0"/>
            <a:t>Topics</a:t>
          </a:r>
          <a:endParaRPr lang="en-US" dirty="0"/>
        </a:p>
      </dgm:t>
    </dgm:pt>
    <dgm:pt modelId="{08422CE0-AA85-49B2-BB27-C2782B2A7A98}" type="parTrans" cxnId="{78F20980-019F-45FB-B7E7-82537F240502}">
      <dgm:prSet/>
      <dgm:spPr/>
      <dgm:t>
        <a:bodyPr/>
        <a:lstStyle/>
        <a:p>
          <a:endParaRPr lang="en-US"/>
        </a:p>
      </dgm:t>
    </dgm:pt>
    <dgm:pt modelId="{CEF5483E-7486-4B5D-A664-A7F461AC8AAC}" type="sibTrans" cxnId="{78F20980-019F-45FB-B7E7-82537F240502}">
      <dgm:prSet/>
      <dgm:spPr/>
      <dgm:t>
        <a:bodyPr/>
        <a:lstStyle/>
        <a:p>
          <a:endParaRPr lang="en-US"/>
        </a:p>
      </dgm:t>
    </dgm:pt>
    <dgm:pt modelId="{281D46F4-9AD5-434E-A830-6714B71D014A}">
      <dgm:prSet phldrT="[Text]"/>
      <dgm:spPr/>
      <dgm:t>
        <a:bodyPr/>
        <a:lstStyle/>
        <a:p>
          <a:r>
            <a:rPr lang="en-US" dirty="0" smtClean="0"/>
            <a:t>Proposal Submission</a:t>
          </a:r>
          <a:endParaRPr lang="en-US" dirty="0"/>
        </a:p>
      </dgm:t>
    </dgm:pt>
    <dgm:pt modelId="{52566FDE-6B47-4C99-91A4-5CD83EAE9D50}" type="parTrans" cxnId="{1BE56D7E-1EC9-49E6-80C9-A57A3733FCB2}">
      <dgm:prSet/>
      <dgm:spPr/>
      <dgm:t>
        <a:bodyPr/>
        <a:lstStyle/>
        <a:p>
          <a:endParaRPr lang="en-US"/>
        </a:p>
      </dgm:t>
    </dgm:pt>
    <dgm:pt modelId="{803ED113-83E6-4D77-A986-EFD95916D7BF}" type="sibTrans" cxnId="{1BE56D7E-1EC9-49E6-80C9-A57A3733FCB2}">
      <dgm:prSet/>
      <dgm:spPr/>
      <dgm:t>
        <a:bodyPr/>
        <a:lstStyle/>
        <a:p>
          <a:endParaRPr lang="en-US"/>
        </a:p>
      </dgm:t>
    </dgm:pt>
    <dgm:pt modelId="{72E0EBC0-A289-42B8-BBEF-1340A05CB987}">
      <dgm:prSet phldrT="[Text]"/>
      <dgm:spPr/>
      <dgm:t>
        <a:bodyPr/>
        <a:lstStyle/>
        <a:p>
          <a:r>
            <a:rPr lang="en-US" dirty="0" smtClean="0"/>
            <a:t>Evaluation</a:t>
          </a:r>
          <a:endParaRPr lang="en-US" dirty="0"/>
        </a:p>
      </dgm:t>
    </dgm:pt>
    <dgm:pt modelId="{D112A408-5579-41DE-BBAC-652B83769365}" type="parTrans" cxnId="{786D0163-794A-43F2-9AE8-D4AE92D58F82}">
      <dgm:prSet/>
      <dgm:spPr/>
      <dgm:t>
        <a:bodyPr/>
        <a:lstStyle/>
        <a:p>
          <a:endParaRPr lang="en-US"/>
        </a:p>
      </dgm:t>
    </dgm:pt>
    <dgm:pt modelId="{4E36D4CE-9665-436A-B8A1-359BA2B9EE76}" type="sibTrans" cxnId="{786D0163-794A-43F2-9AE8-D4AE92D58F82}">
      <dgm:prSet/>
      <dgm:spPr/>
      <dgm:t>
        <a:bodyPr/>
        <a:lstStyle/>
        <a:p>
          <a:endParaRPr lang="en-US"/>
        </a:p>
      </dgm:t>
    </dgm:pt>
    <dgm:pt modelId="{D7712145-BCDC-4E9C-9588-71C2A21D735F}">
      <dgm:prSet/>
      <dgm:spPr/>
      <dgm:t>
        <a:bodyPr/>
        <a:lstStyle/>
        <a:p>
          <a:r>
            <a:rPr lang="en-US" dirty="0" smtClean="0"/>
            <a:t>Phase I</a:t>
          </a:r>
        </a:p>
        <a:p>
          <a:r>
            <a:rPr lang="en-US" dirty="0" smtClean="0"/>
            <a:t>Award</a:t>
          </a:r>
          <a:endParaRPr lang="en-US" dirty="0"/>
        </a:p>
      </dgm:t>
    </dgm:pt>
    <dgm:pt modelId="{F4F7063A-268E-422A-92FE-82AFF77639A4}" type="parTrans" cxnId="{2D8D2A22-3D4C-4FAE-87D0-FB6B3C828B25}">
      <dgm:prSet/>
      <dgm:spPr/>
      <dgm:t>
        <a:bodyPr/>
        <a:lstStyle/>
        <a:p>
          <a:endParaRPr lang="en-US"/>
        </a:p>
      </dgm:t>
    </dgm:pt>
    <dgm:pt modelId="{C35D3063-E7F9-4864-8249-9B9CA54F68BF}" type="sibTrans" cxnId="{2D8D2A22-3D4C-4FAE-87D0-FB6B3C828B25}">
      <dgm:prSet/>
      <dgm:spPr/>
      <dgm:t>
        <a:bodyPr/>
        <a:lstStyle/>
        <a:p>
          <a:endParaRPr lang="en-US"/>
        </a:p>
      </dgm:t>
    </dgm:pt>
    <dgm:pt modelId="{7075B9C5-4A2D-4D6E-91CC-CDBF3F19756C}" type="pres">
      <dgm:prSet presAssocID="{1A475D7E-2E61-40CB-A3C8-9F730DB235D5}" presName="CompostProcess" presStyleCnt="0">
        <dgm:presLayoutVars>
          <dgm:dir/>
          <dgm:resizeHandles val="exact"/>
        </dgm:presLayoutVars>
      </dgm:prSet>
      <dgm:spPr/>
    </dgm:pt>
    <dgm:pt modelId="{CF8E4D56-9C51-4FBE-87CC-D274FCCD695B}" type="pres">
      <dgm:prSet presAssocID="{1A475D7E-2E61-40CB-A3C8-9F730DB235D5}" presName="arrow" presStyleLbl="bgShp" presStyleIdx="0" presStyleCnt="1"/>
      <dgm:spPr/>
    </dgm:pt>
    <dgm:pt modelId="{266F929F-38E1-4159-80BF-D137B3E1B2D2}" type="pres">
      <dgm:prSet presAssocID="{1A475D7E-2E61-40CB-A3C8-9F730DB235D5}" presName="linearProcess" presStyleCnt="0"/>
      <dgm:spPr/>
    </dgm:pt>
    <dgm:pt modelId="{F39FE25F-8C58-4F66-87F0-506C22BFA971}" type="pres">
      <dgm:prSet presAssocID="{0D5AF92F-BDC9-41A4-9F18-BFD5043F277E}" presName="textNode" presStyleLbl="node1" presStyleIdx="0" presStyleCnt="4">
        <dgm:presLayoutVars>
          <dgm:bulletEnabled val="1"/>
        </dgm:presLayoutVars>
      </dgm:prSet>
      <dgm:spPr/>
      <dgm:t>
        <a:bodyPr/>
        <a:lstStyle/>
        <a:p>
          <a:endParaRPr lang="en-US"/>
        </a:p>
      </dgm:t>
    </dgm:pt>
    <dgm:pt modelId="{0379ADBE-13B2-4104-A712-852087BECE03}" type="pres">
      <dgm:prSet presAssocID="{CEF5483E-7486-4B5D-A664-A7F461AC8AAC}" presName="sibTrans" presStyleCnt="0"/>
      <dgm:spPr/>
    </dgm:pt>
    <dgm:pt modelId="{A7A30C2B-7D30-4487-8FDF-82AE96889D9C}" type="pres">
      <dgm:prSet presAssocID="{281D46F4-9AD5-434E-A830-6714B71D014A}" presName="textNode" presStyleLbl="node1" presStyleIdx="1" presStyleCnt="4">
        <dgm:presLayoutVars>
          <dgm:bulletEnabled val="1"/>
        </dgm:presLayoutVars>
      </dgm:prSet>
      <dgm:spPr/>
      <dgm:t>
        <a:bodyPr/>
        <a:lstStyle/>
        <a:p>
          <a:endParaRPr lang="en-US"/>
        </a:p>
      </dgm:t>
    </dgm:pt>
    <dgm:pt modelId="{29316B3B-D080-4443-9756-BFEB28D348D4}" type="pres">
      <dgm:prSet presAssocID="{803ED113-83E6-4D77-A986-EFD95916D7BF}" presName="sibTrans" presStyleCnt="0"/>
      <dgm:spPr/>
    </dgm:pt>
    <dgm:pt modelId="{6D94B1E0-7A08-42E0-889E-50E04DC1F6C7}" type="pres">
      <dgm:prSet presAssocID="{72E0EBC0-A289-42B8-BBEF-1340A05CB987}" presName="textNode" presStyleLbl="node1" presStyleIdx="2" presStyleCnt="4">
        <dgm:presLayoutVars>
          <dgm:bulletEnabled val="1"/>
        </dgm:presLayoutVars>
      </dgm:prSet>
      <dgm:spPr/>
      <dgm:t>
        <a:bodyPr/>
        <a:lstStyle/>
        <a:p>
          <a:endParaRPr lang="en-US"/>
        </a:p>
      </dgm:t>
    </dgm:pt>
    <dgm:pt modelId="{4BCFF0E5-83FC-4CE5-B674-5BDE12BEFA87}" type="pres">
      <dgm:prSet presAssocID="{4E36D4CE-9665-436A-B8A1-359BA2B9EE76}" presName="sibTrans" presStyleCnt="0"/>
      <dgm:spPr/>
    </dgm:pt>
    <dgm:pt modelId="{89E53781-8947-4020-A4EB-38C6004E1054}" type="pres">
      <dgm:prSet presAssocID="{D7712145-BCDC-4E9C-9588-71C2A21D735F}" presName="textNode" presStyleLbl="node1" presStyleIdx="3" presStyleCnt="4">
        <dgm:presLayoutVars>
          <dgm:bulletEnabled val="1"/>
        </dgm:presLayoutVars>
      </dgm:prSet>
      <dgm:spPr/>
      <dgm:t>
        <a:bodyPr/>
        <a:lstStyle/>
        <a:p>
          <a:endParaRPr lang="en-US"/>
        </a:p>
      </dgm:t>
    </dgm:pt>
  </dgm:ptLst>
  <dgm:cxnLst>
    <dgm:cxn modelId="{786D0163-794A-43F2-9AE8-D4AE92D58F82}" srcId="{1A475D7E-2E61-40CB-A3C8-9F730DB235D5}" destId="{72E0EBC0-A289-42B8-BBEF-1340A05CB987}" srcOrd="2" destOrd="0" parTransId="{D112A408-5579-41DE-BBAC-652B83769365}" sibTransId="{4E36D4CE-9665-436A-B8A1-359BA2B9EE76}"/>
    <dgm:cxn modelId="{1916CF91-AA94-458B-86FB-8406B8CAA29B}" type="presOf" srcId="{1A475D7E-2E61-40CB-A3C8-9F730DB235D5}" destId="{7075B9C5-4A2D-4D6E-91CC-CDBF3F19756C}" srcOrd="0" destOrd="0" presId="urn:microsoft.com/office/officeart/2005/8/layout/hProcess9"/>
    <dgm:cxn modelId="{1BE56D7E-1EC9-49E6-80C9-A57A3733FCB2}" srcId="{1A475D7E-2E61-40CB-A3C8-9F730DB235D5}" destId="{281D46F4-9AD5-434E-A830-6714B71D014A}" srcOrd="1" destOrd="0" parTransId="{52566FDE-6B47-4C99-91A4-5CD83EAE9D50}" sibTransId="{803ED113-83E6-4D77-A986-EFD95916D7BF}"/>
    <dgm:cxn modelId="{8FB9DCCE-9455-4D18-BB40-7525AB300300}" type="presOf" srcId="{281D46F4-9AD5-434E-A830-6714B71D014A}" destId="{A7A30C2B-7D30-4487-8FDF-82AE96889D9C}" srcOrd="0" destOrd="0" presId="urn:microsoft.com/office/officeart/2005/8/layout/hProcess9"/>
    <dgm:cxn modelId="{2D8D2A22-3D4C-4FAE-87D0-FB6B3C828B25}" srcId="{1A475D7E-2E61-40CB-A3C8-9F730DB235D5}" destId="{D7712145-BCDC-4E9C-9588-71C2A21D735F}" srcOrd="3" destOrd="0" parTransId="{F4F7063A-268E-422A-92FE-82AFF77639A4}" sibTransId="{C35D3063-E7F9-4864-8249-9B9CA54F68BF}"/>
    <dgm:cxn modelId="{5A25776C-1D55-4078-AFE9-ECEE0C9A8A69}" type="presOf" srcId="{0D5AF92F-BDC9-41A4-9F18-BFD5043F277E}" destId="{F39FE25F-8C58-4F66-87F0-506C22BFA971}" srcOrd="0" destOrd="0" presId="urn:microsoft.com/office/officeart/2005/8/layout/hProcess9"/>
    <dgm:cxn modelId="{AB31F53B-C831-46FA-AF0D-CB12BD6E2C15}" type="presOf" srcId="{72E0EBC0-A289-42B8-BBEF-1340A05CB987}" destId="{6D94B1E0-7A08-42E0-889E-50E04DC1F6C7}" srcOrd="0" destOrd="0" presId="urn:microsoft.com/office/officeart/2005/8/layout/hProcess9"/>
    <dgm:cxn modelId="{78F20980-019F-45FB-B7E7-82537F240502}" srcId="{1A475D7E-2E61-40CB-A3C8-9F730DB235D5}" destId="{0D5AF92F-BDC9-41A4-9F18-BFD5043F277E}" srcOrd="0" destOrd="0" parTransId="{08422CE0-AA85-49B2-BB27-C2782B2A7A98}" sibTransId="{CEF5483E-7486-4B5D-A664-A7F461AC8AAC}"/>
    <dgm:cxn modelId="{2FFD4D77-0CE0-41D7-A46E-F62B200C9E49}" type="presOf" srcId="{D7712145-BCDC-4E9C-9588-71C2A21D735F}" destId="{89E53781-8947-4020-A4EB-38C6004E1054}" srcOrd="0" destOrd="0" presId="urn:microsoft.com/office/officeart/2005/8/layout/hProcess9"/>
    <dgm:cxn modelId="{10214187-046D-4EB7-A65A-4F6ECC68FB5D}" type="presParOf" srcId="{7075B9C5-4A2D-4D6E-91CC-CDBF3F19756C}" destId="{CF8E4D56-9C51-4FBE-87CC-D274FCCD695B}" srcOrd="0" destOrd="0" presId="urn:microsoft.com/office/officeart/2005/8/layout/hProcess9"/>
    <dgm:cxn modelId="{05A0A8C8-A2D6-4416-A926-6B8A041E0B7D}" type="presParOf" srcId="{7075B9C5-4A2D-4D6E-91CC-CDBF3F19756C}" destId="{266F929F-38E1-4159-80BF-D137B3E1B2D2}" srcOrd="1" destOrd="0" presId="urn:microsoft.com/office/officeart/2005/8/layout/hProcess9"/>
    <dgm:cxn modelId="{0157D6BC-4910-48BA-BE06-BFE442DF7FAA}" type="presParOf" srcId="{266F929F-38E1-4159-80BF-D137B3E1B2D2}" destId="{F39FE25F-8C58-4F66-87F0-506C22BFA971}" srcOrd="0" destOrd="0" presId="urn:microsoft.com/office/officeart/2005/8/layout/hProcess9"/>
    <dgm:cxn modelId="{4666422D-60DD-4E9B-BB8A-78B7C44E8970}" type="presParOf" srcId="{266F929F-38E1-4159-80BF-D137B3E1B2D2}" destId="{0379ADBE-13B2-4104-A712-852087BECE03}" srcOrd="1" destOrd="0" presId="urn:microsoft.com/office/officeart/2005/8/layout/hProcess9"/>
    <dgm:cxn modelId="{ED4E9271-7668-4655-B30C-C65007B56110}" type="presParOf" srcId="{266F929F-38E1-4159-80BF-D137B3E1B2D2}" destId="{A7A30C2B-7D30-4487-8FDF-82AE96889D9C}" srcOrd="2" destOrd="0" presId="urn:microsoft.com/office/officeart/2005/8/layout/hProcess9"/>
    <dgm:cxn modelId="{988F3008-7F17-4CEE-B1E8-1BB6AE2DEEED}" type="presParOf" srcId="{266F929F-38E1-4159-80BF-D137B3E1B2D2}" destId="{29316B3B-D080-4443-9756-BFEB28D348D4}" srcOrd="3" destOrd="0" presId="urn:microsoft.com/office/officeart/2005/8/layout/hProcess9"/>
    <dgm:cxn modelId="{EF898F81-FC39-412B-A065-C5471FFC1EB4}" type="presParOf" srcId="{266F929F-38E1-4159-80BF-D137B3E1B2D2}" destId="{6D94B1E0-7A08-42E0-889E-50E04DC1F6C7}" srcOrd="4" destOrd="0" presId="urn:microsoft.com/office/officeart/2005/8/layout/hProcess9"/>
    <dgm:cxn modelId="{539F5CF6-3466-4E11-9E36-8A62F20C3007}" type="presParOf" srcId="{266F929F-38E1-4159-80BF-D137B3E1B2D2}" destId="{4BCFF0E5-83FC-4CE5-B674-5BDE12BEFA87}" srcOrd="5" destOrd="0" presId="urn:microsoft.com/office/officeart/2005/8/layout/hProcess9"/>
    <dgm:cxn modelId="{F85FCDF3-E7A9-43ED-AB1F-524EE65826D3}" type="presParOf" srcId="{266F929F-38E1-4159-80BF-D137B3E1B2D2}" destId="{89E53781-8947-4020-A4EB-38C6004E1054}"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E4D56-9C51-4FBE-87CC-D274FCCD695B}">
      <dsp:nvSpPr>
        <dsp:cNvPr id="0" name=""/>
        <dsp:cNvSpPr/>
      </dsp:nvSpPr>
      <dsp:spPr>
        <a:xfrm>
          <a:off x="440054" y="0"/>
          <a:ext cx="4987290" cy="152400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9FE25F-8C58-4F66-87F0-506C22BFA971}">
      <dsp:nvSpPr>
        <dsp:cNvPr id="0" name=""/>
        <dsp:cNvSpPr/>
      </dsp:nvSpPr>
      <dsp:spPr>
        <a:xfrm>
          <a:off x="2864" y="457200"/>
          <a:ext cx="1394510" cy="6096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Solicitation</a:t>
          </a:r>
        </a:p>
        <a:p>
          <a:pPr lvl="0" algn="ctr" defTabSz="577850">
            <a:lnSpc>
              <a:spcPct val="90000"/>
            </a:lnSpc>
            <a:spcBef>
              <a:spcPct val="0"/>
            </a:spcBef>
            <a:spcAft>
              <a:spcPct val="35000"/>
            </a:spcAft>
          </a:pPr>
          <a:r>
            <a:rPr lang="en-US" sz="1300" kern="1200" dirty="0" smtClean="0"/>
            <a:t>Topics</a:t>
          </a:r>
          <a:endParaRPr lang="en-US" sz="1300" kern="1200" dirty="0"/>
        </a:p>
      </dsp:txBody>
      <dsp:txXfrm>
        <a:off x="32622" y="486958"/>
        <a:ext cx="1334994" cy="550084"/>
      </dsp:txXfrm>
    </dsp:sp>
    <dsp:sp modelId="{A7A30C2B-7D30-4487-8FDF-82AE96889D9C}">
      <dsp:nvSpPr>
        <dsp:cNvPr id="0" name=""/>
        <dsp:cNvSpPr/>
      </dsp:nvSpPr>
      <dsp:spPr>
        <a:xfrm>
          <a:off x="1491918" y="457200"/>
          <a:ext cx="1394510" cy="609600"/>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Proposal Submission</a:t>
          </a:r>
          <a:endParaRPr lang="en-US" sz="1300" kern="1200" dirty="0"/>
        </a:p>
      </dsp:txBody>
      <dsp:txXfrm>
        <a:off x="1521676" y="486958"/>
        <a:ext cx="1334994" cy="550084"/>
      </dsp:txXfrm>
    </dsp:sp>
    <dsp:sp modelId="{6D94B1E0-7A08-42E0-889E-50E04DC1F6C7}">
      <dsp:nvSpPr>
        <dsp:cNvPr id="0" name=""/>
        <dsp:cNvSpPr/>
      </dsp:nvSpPr>
      <dsp:spPr>
        <a:xfrm>
          <a:off x="2980971" y="457200"/>
          <a:ext cx="1394510" cy="609600"/>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Evaluation</a:t>
          </a:r>
          <a:endParaRPr lang="en-US" sz="1300" kern="1200" dirty="0"/>
        </a:p>
      </dsp:txBody>
      <dsp:txXfrm>
        <a:off x="3010729" y="486958"/>
        <a:ext cx="1334994" cy="550084"/>
      </dsp:txXfrm>
    </dsp:sp>
    <dsp:sp modelId="{89E53781-8947-4020-A4EB-38C6004E1054}">
      <dsp:nvSpPr>
        <dsp:cNvPr id="0" name=""/>
        <dsp:cNvSpPr/>
      </dsp:nvSpPr>
      <dsp:spPr>
        <a:xfrm>
          <a:off x="4470024" y="457200"/>
          <a:ext cx="1394510" cy="60960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Phase I</a:t>
          </a:r>
        </a:p>
        <a:p>
          <a:pPr lvl="0" algn="ctr" defTabSz="577850">
            <a:lnSpc>
              <a:spcPct val="90000"/>
            </a:lnSpc>
            <a:spcBef>
              <a:spcPct val="0"/>
            </a:spcBef>
            <a:spcAft>
              <a:spcPct val="35000"/>
            </a:spcAft>
          </a:pPr>
          <a:r>
            <a:rPr lang="en-US" sz="1300" kern="1200" dirty="0" smtClean="0"/>
            <a:t>Award</a:t>
          </a:r>
          <a:endParaRPr lang="en-US" sz="1300" kern="1200" dirty="0"/>
        </a:p>
      </dsp:txBody>
      <dsp:txXfrm>
        <a:off x="4499782" y="486958"/>
        <a:ext cx="1334994" cy="55008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0C567-C59D-4E66-A50F-AA4BB4109608}" type="datetimeFigureOut">
              <a:rPr lang="en-US" smtClean="0"/>
              <a:pPr/>
              <a:t>5/27/2015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3CB031-2790-4A5B-AC13-F49054DAE53B}" type="slidenum">
              <a:rPr lang="en-US" smtClean="0"/>
              <a:pPr/>
              <a:t>‹#›</a:t>
            </a:fld>
            <a:endParaRPr lang="en-US" dirty="0"/>
          </a:p>
        </p:txBody>
      </p:sp>
    </p:spTree>
    <p:extLst>
      <p:ext uri="{BB962C8B-B14F-4D97-AF65-F5344CB8AC3E}">
        <p14:creationId xmlns:p14="http://schemas.microsoft.com/office/powerpoint/2010/main" val="2467802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CB031-2790-4A5B-AC13-F49054DAE53B}" type="slidenum">
              <a:rPr lang="en-US" smtClean="0"/>
              <a:pPr/>
              <a:t>1</a:t>
            </a:fld>
            <a:endParaRPr lang="en-US" dirty="0"/>
          </a:p>
        </p:txBody>
      </p:sp>
    </p:spTree>
    <p:extLst>
      <p:ext uri="{BB962C8B-B14F-4D97-AF65-F5344CB8AC3E}">
        <p14:creationId xmlns:p14="http://schemas.microsoft.com/office/powerpoint/2010/main" val="403516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CB031-2790-4A5B-AC13-F49054DAE53B}"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CB031-2790-4A5B-AC13-F49054DAE53B}" type="slidenum">
              <a:rPr lang="en-US" smtClean="0"/>
              <a:pPr/>
              <a:t>5</a:t>
            </a:fld>
            <a:endParaRPr lang="en-US" dirty="0"/>
          </a:p>
        </p:txBody>
      </p:sp>
    </p:spTree>
    <p:extLst>
      <p:ext uri="{BB962C8B-B14F-4D97-AF65-F5344CB8AC3E}">
        <p14:creationId xmlns:p14="http://schemas.microsoft.com/office/powerpoint/2010/main" val="15223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CB031-2790-4A5B-AC13-F49054DAE53B}" type="slidenum">
              <a:rPr lang="en-US" smtClean="0"/>
              <a:pPr/>
              <a:t>8</a:t>
            </a:fld>
            <a:endParaRPr lang="en-US" dirty="0"/>
          </a:p>
        </p:txBody>
      </p:sp>
    </p:spTree>
    <p:extLst>
      <p:ext uri="{BB962C8B-B14F-4D97-AF65-F5344CB8AC3E}">
        <p14:creationId xmlns:p14="http://schemas.microsoft.com/office/powerpoint/2010/main" val="200440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BGOV: www.bgov.com</a:t>
            </a:r>
          </a:p>
          <a:p>
            <a:r>
              <a:rPr lang="en-US" sz="2400" dirty="0" smtClean="0">
                <a:solidFill>
                  <a:schemeClr val="bg1"/>
                </a:solidFill>
              </a:rPr>
              <a:t>Capabilities:</a:t>
            </a:r>
          </a:p>
          <a:p>
            <a:pPr lvl="1"/>
            <a:r>
              <a:rPr lang="en-US" sz="2000" dirty="0" smtClean="0">
                <a:solidFill>
                  <a:schemeClr val="bg1"/>
                </a:solidFill>
              </a:rPr>
              <a:t>Strategic Research</a:t>
            </a:r>
          </a:p>
          <a:p>
            <a:pPr lvl="1"/>
            <a:r>
              <a:rPr lang="en-US" sz="2000" dirty="0" smtClean="0">
                <a:solidFill>
                  <a:schemeClr val="bg1"/>
                </a:solidFill>
              </a:rPr>
              <a:t>Market Intelligence &amp;</a:t>
            </a:r>
            <a:r>
              <a:rPr lang="en-US" sz="2000" baseline="0" dirty="0" smtClean="0">
                <a:solidFill>
                  <a:schemeClr val="bg1"/>
                </a:solidFill>
              </a:rPr>
              <a:t> Analysis</a:t>
            </a:r>
            <a:endParaRPr lang="en-US" sz="2000" dirty="0" smtClean="0">
              <a:solidFill>
                <a:schemeClr val="bg1"/>
              </a:solidFill>
            </a:endParaRPr>
          </a:p>
          <a:p>
            <a:pPr lvl="1"/>
            <a:r>
              <a:rPr lang="en-US" sz="2000" dirty="0" smtClean="0">
                <a:solidFill>
                  <a:schemeClr val="bg1"/>
                </a:solidFill>
              </a:rPr>
              <a:t>New Opportunities</a:t>
            </a:r>
          </a:p>
          <a:p>
            <a:pPr lvl="1"/>
            <a:r>
              <a:rPr lang="en-US" sz="2000" dirty="0" smtClean="0">
                <a:solidFill>
                  <a:schemeClr val="bg1"/>
                </a:solidFill>
              </a:rPr>
              <a:t>Workflow Tools</a:t>
            </a:r>
          </a:p>
          <a:p>
            <a:pPr lvl="1"/>
            <a:r>
              <a:rPr lang="en-US" sz="2000" dirty="0" smtClean="0">
                <a:solidFill>
                  <a:schemeClr val="bg1"/>
                </a:solidFill>
              </a:rPr>
              <a:t>Offers</a:t>
            </a:r>
            <a:r>
              <a:rPr lang="en-US" sz="2000" baseline="0" dirty="0" smtClean="0">
                <a:solidFill>
                  <a:schemeClr val="bg1"/>
                </a:solidFill>
              </a:rPr>
              <a:t> free webinars </a:t>
            </a:r>
          </a:p>
          <a:p>
            <a:endParaRPr lang="en-US" dirty="0" smtClean="0"/>
          </a:p>
          <a:p>
            <a:r>
              <a:rPr lang="en-US" dirty="0" smtClean="0"/>
              <a:t>Proxity: http://www.proxity-ec.com/</a:t>
            </a:r>
          </a:p>
          <a:p>
            <a:r>
              <a:rPr lang="en-US" sz="2800" dirty="0" smtClean="0">
                <a:solidFill>
                  <a:schemeClr val="bg1"/>
                </a:solidFill>
              </a:rPr>
              <a:t>Capabilities:</a:t>
            </a:r>
          </a:p>
          <a:p>
            <a:pPr lvl="1"/>
            <a:r>
              <a:rPr lang="en-US" sz="2000" dirty="0" smtClean="0">
                <a:solidFill>
                  <a:schemeClr val="bg1"/>
                </a:solidFill>
              </a:rPr>
              <a:t>Active Government Opportunities</a:t>
            </a:r>
          </a:p>
          <a:p>
            <a:pPr lvl="1"/>
            <a:r>
              <a:rPr lang="en-US" sz="2000" dirty="0" smtClean="0">
                <a:solidFill>
                  <a:schemeClr val="bg1"/>
                </a:solidFill>
              </a:rPr>
              <a:t>Expiring Contracts</a:t>
            </a:r>
          </a:p>
          <a:p>
            <a:pPr lvl="1"/>
            <a:r>
              <a:rPr lang="en-US" sz="2000" dirty="0" smtClean="0">
                <a:solidFill>
                  <a:schemeClr val="bg1"/>
                </a:solidFill>
              </a:rPr>
              <a:t>Award History</a:t>
            </a:r>
          </a:p>
          <a:p>
            <a:pPr lvl="1"/>
            <a:r>
              <a:rPr lang="en-US" sz="2000" dirty="0" smtClean="0">
                <a:solidFill>
                  <a:schemeClr val="bg1"/>
                </a:solidFill>
              </a:rPr>
              <a:t>Find Contracting Officers</a:t>
            </a:r>
          </a:p>
          <a:p>
            <a:endParaRPr lang="en-US" dirty="0" smtClean="0"/>
          </a:p>
          <a:p>
            <a:r>
              <a:rPr lang="en-US" dirty="0" smtClean="0"/>
              <a:t>EZGovOpps: https://ezgovopps.com/home/ </a:t>
            </a:r>
          </a:p>
          <a:p>
            <a:r>
              <a:rPr lang="en-US" sz="3500" dirty="0" smtClean="0">
                <a:solidFill>
                  <a:schemeClr val="bg1"/>
                </a:solidFill>
              </a:rPr>
              <a:t>Capabilities:</a:t>
            </a:r>
          </a:p>
          <a:p>
            <a:pPr lvl="1"/>
            <a:r>
              <a:rPr lang="en-US" sz="3000" dirty="0" smtClean="0">
                <a:solidFill>
                  <a:schemeClr val="bg1"/>
                </a:solidFill>
              </a:rPr>
              <a:t>Market Intel</a:t>
            </a:r>
          </a:p>
          <a:p>
            <a:pPr lvl="1"/>
            <a:r>
              <a:rPr lang="en-US" sz="3000" dirty="0" smtClean="0">
                <a:solidFill>
                  <a:schemeClr val="bg1"/>
                </a:solidFill>
              </a:rPr>
              <a:t>Identify Opportunities</a:t>
            </a:r>
          </a:p>
          <a:p>
            <a:pPr lvl="1"/>
            <a:r>
              <a:rPr lang="en-US" sz="3000" dirty="0" smtClean="0">
                <a:solidFill>
                  <a:schemeClr val="bg1"/>
                </a:solidFill>
              </a:rPr>
              <a:t>Team Collaboration</a:t>
            </a:r>
          </a:p>
          <a:p>
            <a:pPr lvl="1"/>
            <a:r>
              <a:rPr lang="en-US" sz="3000" dirty="0" smtClean="0">
                <a:solidFill>
                  <a:schemeClr val="bg1"/>
                </a:solidFill>
              </a:rPr>
              <a:t>Competitor Comparison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rPr>
              <a:t>20% discount to exclusive to Incubator Clients </a:t>
            </a:r>
          </a:p>
          <a:p>
            <a:pPr lvl="1"/>
            <a:endParaRPr lang="en-US" sz="3000" dirty="0" smtClean="0">
              <a:solidFill>
                <a:schemeClr val="bg1"/>
              </a:solidFill>
            </a:endParaRPr>
          </a:p>
          <a:p>
            <a:endParaRPr lang="en-US" dirty="0" smtClean="0"/>
          </a:p>
          <a:p>
            <a:pPr lvl="1"/>
            <a:endParaRPr lang="en-US" sz="2000" dirty="0" smtClean="0">
              <a:solidFill>
                <a:schemeClr val="bg1"/>
              </a:solidFill>
            </a:endParaRPr>
          </a:p>
          <a:p>
            <a:pPr lvl="1"/>
            <a:endParaRPr lang="en-US" sz="2000" dirty="0" smtClean="0">
              <a:solidFill>
                <a:schemeClr val="bg1"/>
              </a:solidFill>
            </a:endParaRPr>
          </a:p>
          <a:p>
            <a:pPr lvl="1"/>
            <a:endParaRPr lang="en-US" sz="2000" dirty="0" smtClean="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6D3CB031-2790-4A5B-AC13-F49054DAE53B}" type="slidenum">
              <a:rPr lang="en-US" smtClean="0"/>
              <a:pPr/>
              <a:t>16</a:t>
            </a:fld>
            <a:endParaRPr lang="en-US" dirty="0"/>
          </a:p>
        </p:txBody>
      </p:sp>
    </p:spTree>
    <p:extLst>
      <p:ext uri="{BB962C8B-B14F-4D97-AF65-F5344CB8AC3E}">
        <p14:creationId xmlns:p14="http://schemas.microsoft.com/office/powerpoint/2010/main" val="152230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CB031-2790-4A5B-AC13-F49054DAE53B}" type="slidenum">
              <a:rPr lang="en-US" smtClean="0"/>
              <a:pPr/>
              <a:t>18</a:t>
            </a:fld>
            <a:endParaRPr lang="en-US" dirty="0"/>
          </a:p>
        </p:txBody>
      </p:sp>
    </p:spTree>
    <p:extLst>
      <p:ext uri="{BB962C8B-B14F-4D97-AF65-F5344CB8AC3E}">
        <p14:creationId xmlns:p14="http://schemas.microsoft.com/office/powerpoint/2010/main" val="164819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D3CB031-2790-4A5B-AC13-F49054DAE53B}" type="slidenum">
              <a:rPr lang="en-US" smtClean="0"/>
              <a:pPr/>
              <a:t>24</a:t>
            </a:fld>
            <a:endParaRPr lang="en-US" dirty="0"/>
          </a:p>
        </p:txBody>
      </p:sp>
    </p:spTree>
    <p:extLst>
      <p:ext uri="{BB962C8B-B14F-4D97-AF65-F5344CB8AC3E}">
        <p14:creationId xmlns:p14="http://schemas.microsoft.com/office/powerpoint/2010/main" val="2235385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a:t>
            </a:r>
            <a:r>
              <a:rPr lang="en-US" baseline="0" dirty="0" smtClean="0"/>
              <a:t> to conduct market analysis.</a:t>
            </a:r>
            <a:endParaRPr lang="en-US" dirty="0"/>
          </a:p>
        </p:txBody>
      </p:sp>
      <p:sp>
        <p:nvSpPr>
          <p:cNvPr id="4" name="Slide Number Placeholder 3"/>
          <p:cNvSpPr>
            <a:spLocks noGrp="1"/>
          </p:cNvSpPr>
          <p:nvPr>
            <p:ph type="sldNum" sz="quarter" idx="10"/>
          </p:nvPr>
        </p:nvSpPr>
        <p:spPr/>
        <p:txBody>
          <a:bodyPr/>
          <a:lstStyle/>
          <a:p>
            <a:fld id="{6D3CB031-2790-4A5B-AC13-F49054DAE53B}" type="slidenum">
              <a:rPr lang="en-US" smtClean="0"/>
              <a:pPr/>
              <a:t>26</a:t>
            </a:fld>
            <a:endParaRPr lang="en-US" dirty="0"/>
          </a:p>
        </p:txBody>
      </p:sp>
    </p:spTree>
    <p:extLst>
      <p:ext uri="{BB962C8B-B14F-4D97-AF65-F5344CB8AC3E}">
        <p14:creationId xmlns:p14="http://schemas.microsoft.com/office/powerpoint/2010/main" val="15223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BD958D-6389-4920-B8BD-41BEB2F53DDB}" type="datetime3">
              <a:rPr lang="en-US" smtClean="0"/>
              <a:t>27 May 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53D49-1665-4CA5-86BC-6796D728A9F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F15FB-8776-4ADC-B271-68DDC61ACA6B}" type="datetime3">
              <a:rPr lang="en-US" smtClean="0"/>
              <a:t>27 May 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53D49-1665-4CA5-86BC-6796D728A9F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B71A0D-C2C9-4649-B493-FC4A786CEAC3}" type="datetime3">
              <a:rPr lang="en-US" smtClean="0"/>
              <a:t>27 May 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53D49-1665-4CA5-86BC-6796D728A9F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6FD5C-AB70-4D8A-A080-630F454CC7C5}" type="datetime3">
              <a:rPr lang="en-US" smtClean="0"/>
              <a:t>27 May 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53D49-1665-4CA5-86BC-6796D728A9F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4F036-C1A9-4FB2-9B3E-F9FF572EC57D}" type="datetime3">
              <a:rPr lang="en-US" smtClean="0"/>
              <a:t>27 May 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153D49-1665-4CA5-86BC-6796D728A9F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965908-A2E5-4649-9F9D-5B1472976403}" type="datetime3">
              <a:rPr lang="en-US" smtClean="0"/>
              <a:t>27 May 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153D49-1665-4CA5-86BC-6796D728A9F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062CA3-A72B-4E85-9A1E-2C4A44907B6D}" type="datetime3">
              <a:rPr lang="en-US" smtClean="0"/>
              <a:t>27 May 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153D49-1665-4CA5-86BC-6796D728A9F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7F6CA2-E889-46CB-8F4C-9F6A7920167A}" type="datetime3">
              <a:rPr lang="en-US" smtClean="0"/>
              <a:t>27 May 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153D49-1665-4CA5-86BC-6796D728A9F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085DE-D2A2-4FBA-97FB-BA537A11CF9F}" type="datetime3">
              <a:rPr lang="en-US" smtClean="0"/>
              <a:t>27 May 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153D49-1665-4CA5-86BC-6796D728A9F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3B837-E42D-4DB3-97B5-1B03406CD54B}" type="datetime3">
              <a:rPr lang="en-US" smtClean="0"/>
              <a:t>27 May 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153D49-1665-4CA5-86BC-6796D728A9F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9E748-527E-40A2-84C5-390B50FB1800}" type="datetime3">
              <a:rPr lang="en-US" smtClean="0"/>
              <a:t>27 May 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153D49-1665-4CA5-86BC-6796D728A9F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50000">
              <a:schemeClr val="tx1">
                <a:gamma/>
                <a:tint val="70980"/>
                <a:invGamma/>
              </a:schemeClr>
            </a:gs>
            <a:gs pos="100000">
              <a:schemeClr val="tx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F6785-A928-4337-ADE7-4D94AE1867C5}" type="datetime3">
              <a:rPr lang="en-US" smtClean="0"/>
              <a:t>27 May 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53D49-1665-4CA5-86BC-6796D728A9F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oo.gl/QbN86E"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eg"/><Relationship Id="rId7" Type="http://schemas.openxmlformats.org/officeDocument/2006/relationships/hyperlink" Target="http://www.proxity-ec.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hyperlink" Target="http://www.bgov.com/" TargetMode="External"/><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hyperlink" Target="https://ezgovopps.com/hom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www.sbir.gov/" TargetMode="Externa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20.jpeg"/><Relationship Id="rId4" Type="http://schemas.openxmlformats.org/officeDocument/2006/relationships/image" Target="../media/image2.png"/><Relationship Id="rId9" Type="http://schemas.microsoft.com/office/2007/relationships/diagramDrawing" Target="../diagrams/drawing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www.enterpriseflorida.com/small-business/sbirsttr-phase-0-pilot-progra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7.png"/><Relationship Id="rId3" Type="http://schemas.openxmlformats.org/officeDocument/2006/relationships/image" Target="../media/image1.jpeg"/><Relationship Id="rId7" Type="http://schemas.openxmlformats.org/officeDocument/2006/relationships/hyperlink" Target="http://www.arl.army.mil/www/default.cfm?page=8" TargetMode="External"/><Relationship Id="rId12" Type="http://schemas.openxmlformats.org/officeDocument/2006/relationships/hyperlink" Target="http://www.onr.navy.mil/contracts-grants/funding-opportunities/broad-agency-announcements.aspx" TargetMode="External"/><Relationship Id="rId2" Type="http://schemas.openxmlformats.org/officeDocument/2006/relationships/hyperlink" Target="https://www.fbo.gov/index?s=opportunity&amp;mode=form&amp;id=557bc57b1307be4ef733a6620b3cb3cc&amp;tab=core&amp;_cview=1" TargetMode="External"/><Relationship Id="rId1" Type="http://schemas.openxmlformats.org/officeDocument/2006/relationships/slideLayout" Target="../slideLayouts/slideLayout2.xml"/><Relationship Id="rId6" Type="http://schemas.openxmlformats.org/officeDocument/2006/relationships/image" Target="../media/image24.png"/><Relationship Id="rId11" Type="http://schemas.microsoft.com/office/2007/relationships/hdphoto" Target="../media/hdphoto2.wdp"/><Relationship Id="rId5" Type="http://schemas.openxmlformats.org/officeDocument/2006/relationships/hyperlink" Target="http://www.wpafb.af.mil/afrl/afosr/" TargetMode="External"/><Relationship Id="rId1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png"/><Relationship Id="rId9" Type="http://schemas.openxmlformats.org/officeDocument/2006/relationships/hyperlink" Target="http://www.darpa.mil/Opportunities/Solicitations/DARPA_Solicitations.aspx" TargetMode="External"/><Relationship Id="rId14" Type="http://schemas.openxmlformats.org/officeDocument/2006/relationships/hyperlink" Target="http://www.coast.noaa.gov/funding/"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www.ndia.org/Pages/default.aspx" TargetMode="External"/><Relationship Id="rId13" Type="http://schemas.openxmlformats.org/officeDocument/2006/relationships/image" Target="../media/image2.png"/><Relationship Id="rId3" Type="http://schemas.openxmlformats.org/officeDocument/2006/relationships/hyperlink" Target="http://web.sba.gov/subnet/search/index.cfm" TargetMode="External"/><Relationship Id="rId7" Type="http://schemas.openxmlformats.org/officeDocument/2006/relationships/hyperlink" Target="http://www.acq.osd.mil/osbp/docs/DOD%20SUBCONTRACTING%20PROGRAM%20The%20Basics%20August%202014.pdf" TargetMode="External"/><Relationship Id="rId12"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gsa.gov/portal/service/SubContractDir/category/102831/hostUri/portal" TargetMode="External"/><Relationship Id="rId11" Type="http://schemas.openxmlformats.org/officeDocument/2006/relationships/hyperlink" Target="http://www.teamorlando.org/" TargetMode="External"/><Relationship Id="rId5" Type="http://schemas.openxmlformats.org/officeDocument/2006/relationships/hyperlink" Target="http://www.sba.gov/content/subcontracting-opportunities-dc-ga#fl" TargetMode="External"/><Relationship Id="rId10" Type="http://schemas.openxmlformats.org/officeDocument/2006/relationships/hyperlink" Target="http://www.simulationinformation.com/" TargetMode="External"/><Relationship Id="rId4" Type="http://schemas.openxmlformats.org/officeDocument/2006/relationships/hyperlink" Target="https://www.sba.gov/subcontracting-directory" TargetMode="External"/><Relationship Id="rId9" Type="http://schemas.openxmlformats.org/officeDocument/2006/relationships/hyperlink" Target="http://www.womenindefense.net/Pages/default.aspx" TargetMode="External"/><Relationship Id="rId14" Type="http://schemas.openxmlformats.org/officeDocument/2006/relationships/image" Target="../media/image29.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aptac-us.org/find-a-ptac/?state=FL" TargetMode="Externa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hyperlink" Target="http://sbdcorlando.com/ptac/" TargetMode="Externa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32.png"/><Relationship Id="rId3" Type="http://schemas.openxmlformats.org/officeDocument/2006/relationships/hyperlink" Target="http://www.zyn.com/" TargetMode="External"/><Relationship Id="rId7" Type="http://schemas.openxmlformats.org/officeDocument/2006/relationships/hyperlink" Target="http://www.fpds.gov/" TargetMode="External"/><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fedbizopps.gov/" TargetMode="External"/><Relationship Id="rId11" Type="http://schemas.openxmlformats.org/officeDocument/2006/relationships/hyperlink" Target="https://www.sbir.gov/" TargetMode="External"/><Relationship Id="rId5" Type="http://schemas.openxmlformats.org/officeDocument/2006/relationships/hyperlink" Target="http://www.grants.gov/" TargetMode="External"/><Relationship Id="rId10" Type="http://schemas.openxmlformats.org/officeDocument/2006/relationships/image" Target="../media/image31.png"/><Relationship Id="rId4" Type="http://schemas.openxmlformats.org/officeDocument/2006/relationships/hyperlink" Target="http://www.sbir.gov/" TargetMode="External"/><Relationship Id="rId9" Type="http://schemas.openxmlformats.org/officeDocument/2006/relationships/image" Target="../media/image2.png"/><Relationship Id="rId14" Type="http://schemas.openxmlformats.org/officeDocument/2006/relationships/image" Target="../media/image33.png"/></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jpeg"/><Relationship Id="rId7" Type="http://schemas.openxmlformats.org/officeDocument/2006/relationships/hyperlink" Target="http://www.floridahightech.com/" TargetMode="External"/><Relationship Id="rId2" Type="http://schemas.openxmlformats.org/officeDocument/2006/relationships/hyperlink" Target="http://www.flvec.com/"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www.enterpriseflorida.com/" TargetMode="External"/><Relationship Id="rId4" Type="http://schemas.openxmlformats.org/officeDocument/2006/relationships/image" Target="../media/image2.png"/><Relationship Id="rId9" Type="http://schemas.openxmlformats.org/officeDocument/2006/relationships/image" Target="../media/image35.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10"/>
          <p:cNvPicPr>
            <a:picLocks noChangeAspect="1" noChangeArrowheads="1"/>
          </p:cNvPicPr>
          <p:nvPr/>
        </p:nvPicPr>
        <p:blipFill>
          <a:blip r:embed="rId4"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smtClean="0">
                <a:latin typeface="Calibri" pitchFamily="34" charset="0"/>
              </a:rPr>
              <a:t>Government Resources Program</a:t>
            </a:r>
          </a:p>
          <a:p>
            <a:pPr algn="ctr">
              <a:spcBef>
                <a:spcPct val="50000"/>
              </a:spcBef>
            </a:pPr>
            <a:endParaRPr lang="en-US" sz="1600" b="1" dirty="0">
              <a:latin typeface="Calibri" pitchFamily="34" charset="0"/>
            </a:endParaRPr>
          </a:p>
        </p:txBody>
      </p:sp>
      <p:sp>
        <p:nvSpPr>
          <p:cNvPr id="7" name="Text Box 13"/>
          <p:cNvSpPr txBox="1">
            <a:spLocks noChangeArrowheads="1"/>
          </p:cNvSpPr>
          <p:nvPr/>
        </p:nvSpPr>
        <p:spPr bwMode="auto">
          <a:xfrm>
            <a:off x="0" y="0"/>
            <a:ext cx="9144000" cy="707886"/>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pic>
        <p:nvPicPr>
          <p:cNvPr id="22534" name="Picture 6" descr="http://ipes.creol.ucf.edu/images/pegasus2.gif"/>
          <p:cNvPicPr>
            <a:picLocks noChangeAspect="1" noChangeArrowheads="1"/>
          </p:cNvPicPr>
          <p:nvPr/>
        </p:nvPicPr>
        <p:blipFill>
          <a:blip r:embed="rId5" cstate="print"/>
          <a:srcRect/>
          <a:stretch>
            <a:fillRect/>
          </a:stretch>
        </p:blipFill>
        <p:spPr bwMode="auto">
          <a:xfrm>
            <a:off x="3200400" y="838200"/>
            <a:ext cx="2702678" cy="2905748"/>
          </a:xfrm>
          <a:prstGeom prst="rect">
            <a:avLst/>
          </a:prstGeom>
          <a:noFill/>
        </p:spPr>
      </p:pic>
      <p:sp>
        <p:nvSpPr>
          <p:cNvPr id="10" name="Date Placeholder 10"/>
          <p:cNvSpPr>
            <a:spLocks noGrp="1"/>
          </p:cNvSpPr>
          <p:nvPr>
            <p:ph type="dt" sz="half" idx="10"/>
          </p:nvPr>
        </p:nvSpPr>
        <p:spPr>
          <a:xfrm>
            <a:off x="1295400" y="6492875"/>
            <a:ext cx="2133600" cy="365125"/>
          </a:xfrm>
        </p:spPr>
        <p:txBody>
          <a:bodyPr/>
          <a:lstStyle/>
          <a:p>
            <a:fld id="{ED821586-7392-4938-8EBA-690845643D07}" type="datetime3">
              <a:rPr lang="en-US" sz="1600" b="1" smtClean="0">
                <a:solidFill>
                  <a:schemeClr val="tx1"/>
                </a:solidFill>
              </a:rPr>
              <a:t>27 May 2015</a:t>
            </a:fld>
            <a:endParaRPr lang="en-US" b="1" dirty="0">
              <a:solidFill>
                <a:schemeClr val="tx1"/>
              </a:solidFill>
            </a:endParaRPr>
          </a:p>
        </p:txBody>
      </p:sp>
      <p:sp>
        <p:nvSpPr>
          <p:cNvPr id="12" name="Rectangle 11"/>
          <p:cNvSpPr/>
          <p:nvPr/>
        </p:nvSpPr>
        <p:spPr>
          <a:xfrm>
            <a:off x="457200" y="3743948"/>
            <a:ext cx="8229600" cy="1323439"/>
          </a:xfrm>
          <a:prstGeom prst="rect">
            <a:avLst/>
          </a:prstGeom>
          <a:noFill/>
        </p:spPr>
        <p:txBody>
          <a:bodyPr wrap="square" lIns="91440" tIns="45720" rIns="91440" bIns="45720">
            <a:spAutoFit/>
          </a:bodyPr>
          <a:lstStyle/>
          <a:p>
            <a:pPr algn="ctr"/>
            <a:r>
              <a:rPr lang="en-US" sz="4000" dirty="0" smtClean="0">
                <a:solidFill>
                  <a:schemeClr val="bg1"/>
                </a:solidFill>
                <a:effectLst>
                  <a:outerShdw blurRad="38100" dist="38100" dir="2700000" algn="tl">
                    <a:srgbClr val="000000">
                      <a:alpha val="43137"/>
                    </a:srgbClr>
                  </a:outerShdw>
                </a:effectLst>
                <a:latin typeface="Copperplate Gothic Bold" pitchFamily="34" charset="0"/>
              </a:rPr>
              <a:t>FBIA 2015</a:t>
            </a:r>
          </a:p>
          <a:p>
            <a:pPr algn="ctr"/>
            <a:r>
              <a:rPr lang="en-US" sz="4000" dirty="0" smtClean="0">
                <a:solidFill>
                  <a:schemeClr val="bg1"/>
                </a:solidFill>
                <a:effectLst>
                  <a:outerShdw blurRad="38100" dist="38100" dir="2700000" algn="tl">
                    <a:srgbClr val="000000">
                      <a:alpha val="43137"/>
                    </a:srgbClr>
                  </a:outerShdw>
                </a:effectLst>
                <a:latin typeface="Copperplate Gothic Bold" pitchFamily="34" charset="0"/>
              </a:rPr>
              <a:t>Government Resources</a:t>
            </a:r>
            <a:endParaRPr lang="en-US" sz="4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Title 1"/>
          <p:cNvSpPr>
            <a:spLocks noGrp="1"/>
          </p:cNvSpPr>
          <p:nvPr>
            <p:ph type="ctrTitle"/>
          </p:nvPr>
        </p:nvSpPr>
        <p:spPr>
          <a:xfrm>
            <a:off x="962025" y="5026151"/>
            <a:ext cx="7219950" cy="457202"/>
          </a:xfrm>
        </p:spPr>
        <p:txBody>
          <a:bodyPr>
            <a:noAutofit/>
          </a:bodyPr>
          <a:lstStyle/>
          <a:p>
            <a:r>
              <a:rPr lang="en-US" sz="2000" dirty="0" smtClean="0">
                <a:solidFill>
                  <a:schemeClr val="bg1">
                    <a:lumMod val="85000"/>
                  </a:schemeClr>
                </a:solidFill>
                <a:effectLst>
                  <a:outerShdw blurRad="38100" dist="38100" dir="2700000" algn="tl">
                    <a:srgbClr val="000000">
                      <a:alpha val="43137"/>
                    </a:srgbClr>
                  </a:outerShdw>
                </a:effectLst>
                <a:latin typeface="Arial Narrow" pitchFamily="34" charset="0"/>
              </a:rPr>
              <a:t>A client checklist for Government Funding</a:t>
            </a:r>
            <a:endParaRPr lang="en-US" sz="2800" dirty="0">
              <a:solidFill>
                <a:schemeClr val="bg1">
                  <a:lumMod val="85000"/>
                </a:schemeClr>
              </a:solidFill>
              <a:effectLst>
                <a:outerShdw blurRad="38100" dist="38100" dir="2700000" algn="tl">
                  <a:srgbClr val="000000">
                    <a:alpha val="43137"/>
                  </a:srgbClr>
                </a:outerShdw>
              </a:effectLst>
              <a:latin typeface="Arial Narrow" pitchFamily="34" charset="0"/>
            </a:endParaRPr>
          </a:p>
        </p:txBody>
      </p:sp>
      <p:sp>
        <p:nvSpPr>
          <p:cNvPr id="14" name="5-Point Star 13"/>
          <p:cNvSpPr/>
          <p:nvPr/>
        </p:nvSpPr>
        <p:spPr>
          <a:xfrm>
            <a:off x="2438400" y="5218176"/>
            <a:ext cx="76200" cy="73152"/>
          </a:xfrm>
          <a:prstGeom prst="star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5-Point Star 14"/>
          <p:cNvSpPr/>
          <p:nvPr/>
        </p:nvSpPr>
        <p:spPr>
          <a:xfrm>
            <a:off x="6615684" y="5218176"/>
            <a:ext cx="76200" cy="73152"/>
          </a:xfrm>
          <a:prstGeom prst="star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p:cNvSpPr>
            <a:spLocks noGrp="1"/>
          </p:cNvSpPr>
          <p:nvPr>
            <p:ph type="subTitle" idx="1"/>
          </p:nvPr>
        </p:nvSpPr>
        <p:spPr>
          <a:xfrm>
            <a:off x="932239" y="5486400"/>
            <a:ext cx="7239000" cy="533400"/>
          </a:xfrm>
        </p:spPr>
        <p:txBody>
          <a:bodyPr>
            <a:normAutofit/>
          </a:bodyPr>
          <a:lstStyle/>
          <a:p>
            <a:r>
              <a:rPr lang="en-US" sz="2800" dirty="0" smtClean="0">
                <a:effectLst>
                  <a:outerShdw blurRad="38100" dist="38100" dir="2700000" algn="tl">
                    <a:srgbClr val="000000">
                      <a:alpha val="43137"/>
                    </a:srgbClr>
                  </a:outerShdw>
                </a:effectLst>
                <a:latin typeface="Bookman Old Style" pitchFamily="18" charset="0"/>
              </a:rPr>
              <a:t>Ricardo Garcia</a:t>
            </a:r>
            <a:endParaRPr lang="en-US" sz="2800" dirty="0">
              <a:effectLst>
                <a:outerShdw blurRad="38100" dist="38100" dir="2700000" algn="tl">
                  <a:srgbClr val="000000">
                    <a:alpha val="43137"/>
                  </a:srgbClr>
                </a:outerShdw>
              </a:effectLst>
              <a:latin typeface="Bookman Old Styl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200" y="1143000"/>
            <a:ext cx="5791200" cy="4876800"/>
          </a:xfrm>
        </p:spPr>
        <p:txBody>
          <a:bodyPr>
            <a:normAutofit fontScale="77500" lnSpcReduction="20000"/>
          </a:bodyPr>
          <a:lstStyle/>
          <a:p>
            <a:r>
              <a:rPr lang="en-US" dirty="0" smtClean="0">
                <a:solidFill>
                  <a:schemeClr val="bg1"/>
                </a:solidFill>
              </a:rPr>
              <a:t>Evaluate a company’s readiness to do business with the Government.</a:t>
            </a:r>
          </a:p>
          <a:p>
            <a:r>
              <a:rPr lang="en-US" dirty="0" smtClean="0">
                <a:solidFill>
                  <a:schemeClr val="bg1"/>
                </a:solidFill>
              </a:rPr>
              <a:t>Provide overview on the procurement &amp; grant process</a:t>
            </a:r>
          </a:p>
          <a:p>
            <a:r>
              <a:rPr lang="en-US" dirty="0" smtClean="0">
                <a:solidFill>
                  <a:schemeClr val="bg1"/>
                </a:solidFill>
              </a:rPr>
              <a:t>Guidance on the registration process</a:t>
            </a:r>
          </a:p>
          <a:p>
            <a:r>
              <a:rPr lang="en-US" dirty="0" smtClean="0">
                <a:solidFill>
                  <a:schemeClr val="bg1"/>
                </a:solidFill>
              </a:rPr>
              <a:t>Identify opportunities</a:t>
            </a:r>
          </a:p>
          <a:p>
            <a:pPr lvl="1"/>
            <a:r>
              <a:rPr lang="en-US" dirty="0" smtClean="0">
                <a:solidFill>
                  <a:schemeClr val="bg1"/>
                </a:solidFill>
              </a:rPr>
              <a:t>Federal, State &amp; Local </a:t>
            </a:r>
          </a:p>
          <a:p>
            <a:pPr lvl="1"/>
            <a:r>
              <a:rPr lang="en-US" dirty="0" smtClean="0">
                <a:solidFill>
                  <a:schemeClr val="bg1"/>
                </a:solidFill>
              </a:rPr>
              <a:t>Grant opportunities</a:t>
            </a:r>
          </a:p>
          <a:p>
            <a:r>
              <a:rPr lang="en-US" dirty="0" smtClean="0">
                <a:solidFill>
                  <a:schemeClr val="bg1"/>
                </a:solidFill>
              </a:rPr>
              <a:t>Market Analysis</a:t>
            </a:r>
          </a:p>
          <a:p>
            <a:pPr lvl="1"/>
            <a:r>
              <a:rPr lang="en-US" dirty="0" smtClean="0">
                <a:solidFill>
                  <a:schemeClr val="bg1"/>
                </a:solidFill>
              </a:rPr>
              <a:t>Analyze spending trends, needs and opportunities.</a:t>
            </a:r>
          </a:p>
          <a:p>
            <a:pPr lvl="1"/>
            <a:r>
              <a:rPr lang="en-US" dirty="0" smtClean="0">
                <a:solidFill>
                  <a:schemeClr val="bg1"/>
                </a:solidFill>
              </a:rPr>
              <a:t>Access award history and expiring contracts</a:t>
            </a:r>
          </a:p>
          <a:p>
            <a:pPr lvl="1"/>
            <a:r>
              <a:rPr lang="en-US" dirty="0" smtClean="0">
                <a:solidFill>
                  <a:schemeClr val="bg1"/>
                </a:solidFill>
              </a:rPr>
              <a:t>Competitor/Collaborator Analysis</a:t>
            </a:r>
          </a:p>
        </p:txBody>
      </p:sp>
      <p:pic>
        <p:nvPicPr>
          <p:cNvPr id="4"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7"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0" y="0"/>
            <a:ext cx="9144000" cy="1143000"/>
          </a:xfrm>
        </p:spPr>
        <p:txBody>
          <a:bodyPr>
            <a:normAutofit fontScale="90000"/>
          </a:bodyPr>
          <a:lstStyle/>
          <a:p>
            <a:r>
              <a:rPr lang="en-US" sz="3600" dirty="0" smtClean="0">
                <a:effectLst>
                  <a:outerShdw blurRad="38100" dist="38100" dir="2700000" algn="tl">
                    <a:srgbClr val="000000">
                      <a:alpha val="43137"/>
                    </a:srgbClr>
                  </a:outerShdw>
                </a:effectLst>
                <a:latin typeface="Copperplate Gothic Light" pitchFamily="34" charset="0"/>
              </a:rPr>
              <a:t>Services provided to UCFBIP clients</a:t>
            </a:r>
            <a:endParaRPr lang="en-US" sz="3600" dirty="0">
              <a:effectLst>
                <a:outerShdw blurRad="38100" dist="38100" dir="2700000" algn="tl">
                  <a:srgbClr val="000000">
                    <a:alpha val="43137"/>
                  </a:srgbClr>
                </a:outerShdw>
              </a:effectLst>
              <a:latin typeface="Copperplate Gothic Light" pitchFamily="34" charset="0"/>
            </a:endParaRPr>
          </a:p>
        </p:txBody>
      </p:sp>
      <p:pic>
        <p:nvPicPr>
          <p:cNvPr id="25602" name="Picture 2" descr="http://icongal.com/gallery/image/152121/help_button.png"/>
          <p:cNvPicPr>
            <a:picLocks noChangeAspect="1" noChangeArrowheads="1"/>
          </p:cNvPicPr>
          <p:nvPr/>
        </p:nvPicPr>
        <p:blipFill>
          <a:blip r:embed="rId4" cstate="print"/>
          <a:srcRect/>
          <a:stretch>
            <a:fillRect/>
          </a:stretch>
        </p:blipFill>
        <p:spPr bwMode="auto">
          <a:xfrm>
            <a:off x="76200" y="1891909"/>
            <a:ext cx="3352800" cy="3352800"/>
          </a:xfrm>
          <a:prstGeom prst="rect">
            <a:avLst/>
          </a:prstGeom>
          <a:noFill/>
        </p:spPr>
      </p:pic>
      <p:sp>
        <p:nvSpPr>
          <p:cNvPr id="10" name="Date Placeholder 10"/>
          <p:cNvSpPr>
            <a:spLocks noGrp="1"/>
          </p:cNvSpPr>
          <p:nvPr>
            <p:ph type="dt" sz="half" idx="10"/>
          </p:nvPr>
        </p:nvSpPr>
        <p:spPr>
          <a:xfrm>
            <a:off x="1295400" y="6492875"/>
            <a:ext cx="2133600" cy="365125"/>
          </a:xfrm>
        </p:spPr>
        <p:txBody>
          <a:bodyPr/>
          <a:lstStyle/>
          <a:p>
            <a:fld id="{85EF5446-4192-4FA1-8520-8DFE21B36624}" type="datetime3">
              <a:rPr lang="en-US" sz="1600" b="1" smtClean="0">
                <a:solidFill>
                  <a:schemeClr val="tx1"/>
                </a:solidFill>
              </a:rPr>
              <a:t>27 May 2015</a:t>
            </a:fld>
            <a:endParaRPr lang="en-US" b="1" dirty="0">
              <a:solidFill>
                <a:schemeClr val="tx1"/>
              </a:solidFill>
            </a:endParaRPr>
          </a:p>
        </p:txBody>
      </p:sp>
    </p:spTree>
    <p:extLst>
      <p:ext uri="{BB962C8B-B14F-4D97-AF65-F5344CB8AC3E}">
        <p14:creationId xmlns:p14="http://schemas.microsoft.com/office/powerpoint/2010/main" val="2861769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4114800" y="1371600"/>
            <a:ext cx="4724400" cy="4724400"/>
          </a:xfrm>
        </p:spPr>
        <p:txBody>
          <a:bodyPr>
            <a:normAutofit fontScale="85000" lnSpcReduction="20000"/>
          </a:bodyPr>
          <a:lstStyle/>
          <a:p>
            <a:r>
              <a:rPr lang="en-US" dirty="0" smtClean="0">
                <a:solidFill>
                  <a:schemeClr val="bg1"/>
                </a:solidFill>
              </a:rPr>
              <a:t>Phase 0 – Evaluation</a:t>
            </a:r>
          </a:p>
          <a:p>
            <a:pPr lvl="1"/>
            <a:r>
              <a:rPr lang="en-US" dirty="0" smtClean="0">
                <a:solidFill>
                  <a:schemeClr val="bg1"/>
                </a:solidFill>
              </a:rPr>
              <a:t>Assessment Form</a:t>
            </a:r>
          </a:p>
          <a:p>
            <a:pPr lvl="1"/>
            <a:r>
              <a:rPr lang="en-US" dirty="0" smtClean="0">
                <a:solidFill>
                  <a:schemeClr val="bg1"/>
                </a:solidFill>
              </a:rPr>
              <a:t>Initial Meeting</a:t>
            </a:r>
          </a:p>
          <a:p>
            <a:pPr lvl="1"/>
            <a:r>
              <a:rPr lang="en-US" dirty="0" smtClean="0">
                <a:solidFill>
                  <a:schemeClr val="bg1"/>
                </a:solidFill>
              </a:rPr>
              <a:t>Determination</a:t>
            </a:r>
          </a:p>
          <a:p>
            <a:r>
              <a:rPr lang="en-US" dirty="0" smtClean="0">
                <a:solidFill>
                  <a:schemeClr val="bg1"/>
                </a:solidFill>
              </a:rPr>
              <a:t>Phase 1 – New</a:t>
            </a:r>
          </a:p>
          <a:p>
            <a:pPr lvl="1"/>
            <a:r>
              <a:rPr lang="en-US" dirty="0" smtClean="0">
                <a:solidFill>
                  <a:schemeClr val="bg1"/>
                </a:solidFill>
              </a:rPr>
              <a:t>Registration Guidance</a:t>
            </a:r>
          </a:p>
          <a:p>
            <a:r>
              <a:rPr lang="en-US" dirty="0" smtClean="0">
                <a:solidFill>
                  <a:schemeClr val="bg1"/>
                </a:solidFill>
              </a:rPr>
              <a:t>Phase 2 – Capable</a:t>
            </a:r>
          </a:p>
          <a:p>
            <a:pPr lvl="1"/>
            <a:r>
              <a:rPr lang="en-US" dirty="0" smtClean="0">
                <a:solidFill>
                  <a:schemeClr val="bg1"/>
                </a:solidFill>
              </a:rPr>
              <a:t>Market Analysis</a:t>
            </a:r>
          </a:p>
          <a:p>
            <a:r>
              <a:rPr lang="en-US" dirty="0" smtClean="0">
                <a:solidFill>
                  <a:schemeClr val="bg1"/>
                </a:solidFill>
              </a:rPr>
              <a:t>Phase 3 – Engaged</a:t>
            </a:r>
          </a:p>
          <a:p>
            <a:pPr lvl="1"/>
            <a:r>
              <a:rPr lang="en-US" dirty="0" smtClean="0">
                <a:solidFill>
                  <a:schemeClr val="bg1"/>
                </a:solidFill>
              </a:rPr>
              <a:t>Identify Opportunities</a:t>
            </a:r>
          </a:p>
          <a:p>
            <a:pPr lvl="1"/>
            <a:r>
              <a:rPr lang="en-US" dirty="0" smtClean="0">
                <a:solidFill>
                  <a:schemeClr val="bg1"/>
                </a:solidFill>
              </a:rPr>
              <a:t>Assistance pursuing opportunities</a:t>
            </a:r>
          </a:p>
          <a:p>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a:buNone/>
              <a:defRPr/>
            </a:pPr>
            <a:endParaRPr lang="en-US" dirty="0" smtClean="0">
              <a:solidFill>
                <a:schemeClr val="bg1"/>
              </a:solidFill>
            </a:endParaRPr>
          </a:p>
          <a:p>
            <a:pPr lvl="1">
              <a:buNone/>
              <a:defRPr/>
            </a:pPr>
            <a:endParaRPr lang="en-US" dirty="0">
              <a:solidFill>
                <a:schemeClr val="bg1"/>
              </a:solidFill>
            </a:endParaRPr>
          </a:p>
          <a:p>
            <a:endParaRPr lang="en-US" dirty="0">
              <a:solidFill>
                <a:schemeClr val="bg1"/>
              </a:solidFill>
            </a:endParaRPr>
          </a:p>
        </p:txBody>
      </p:sp>
      <p:pic>
        <p:nvPicPr>
          <p:cNvPr id="11"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12" name="Picture 11"/>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13"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14"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15" name="Title 1"/>
          <p:cNvSpPr>
            <a:spLocks noGrp="1"/>
          </p:cNvSpPr>
          <p:nvPr>
            <p:ph type="title"/>
          </p:nvPr>
        </p:nvSpPr>
        <p:spPr>
          <a:xfrm>
            <a:off x="0" y="0"/>
            <a:ext cx="9144000" cy="1143000"/>
          </a:xfrm>
        </p:spPr>
        <p:txBody>
          <a:bodyPr>
            <a:normAutofit/>
          </a:bodyPr>
          <a:lstStyle/>
          <a:p>
            <a:r>
              <a:rPr lang="en-US" sz="3200" dirty="0" smtClean="0">
                <a:effectLst>
                  <a:outerShdw blurRad="38100" dist="38100" dir="2700000" algn="tl">
                    <a:srgbClr val="000000">
                      <a:alpha val="43137"/>
                    </a:srgbClr>
                  </a:outerShdw>
                </a:effectLst>
                <a:latin typeface="Copperplate Gothic Light" pitchFamily="34" charset="0"/>
              </a:rPr>
              <a:t>Program Overview</a:t>
            </a:r>
            <a:endParaRPr lang="en-US" sz="3200" dirty="0">
              <a:effectLst>
                <a:outerShdw blurRad="38100" dist="38100" dir="2700000" algn="tl">
                  <a:srgbClr val="000000">
                    <a:alpha val="43137"/>
                  </a:srgbClr>
                </a:outerShdw>
              </a:effectLst>
              <a:latin typeface="Copperplate Gothic Light" pitchFamily="34" charset="0"/>
            </a:endParaRPr>
          </a:p>
        </p:txBody>
      </p:sp>
      <p:sp>
        <p:nvSpPr>
          <p:cNvPr id="16" name="Date Placeholder 10"/>
          <p:cNvSpPr>
            <a:spLocks noGrp="1"/>
          </p:cNvSpPr>
          <p:nvPr>
            <p:ph type="dt" sz="half" idx="10"/>
          </p:nvPr>
        </p:nvSpPr>
        <p:spPr>
          <a:xfrm>
            <a:off x="1295400" y="6492875"/>
            <a:ext cx="2133600" cy="365125"/>
          </a:xfrm>
        </p:spPr>
        <p:txBody>
          <a:bodyPr/>
          <a:lstStyle/>
          <a:p>
            <a:fld id="{BA17C86F-434B-4D90-B45A-92BF534C6612}" type="datetime3">
              <a:rPr lang="en-US" sz="1600" b="1" smtClean="0">
                <a:solidFill>
                  <a:schemeClr val="tx1"/>
                </a:solidFill>
              </a:rPr>
              <a:t>27 May 2015</a:t>
            </a:fld>
            <a:endParaRPr lang="en-US" b="1" dirty="0">
              <a:solidFill>
                <a:schemeClr val="tx1"/>
              </a:solidFill>
            </a:endParaRPr>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2720" t="13187" r="31923" b="6081"/>
          <a:stretch/>
        </p:blipFill>
        <p:spPr bwMode="auto">
          <a:xfrm>
            <a:off x="228600" y="1295400"/>
            <a:ext cx="3590981" cy="4612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224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3810000" y="1371600"/>
            <a:ext cx="5029200" cy="4525963"/>
          </a:xfrm>
        </p:spPr>
        <p:txBody>
          <a:bodyPr>
            <a:normAutofit lnSpcReduction="10000"/>
          </a:bodyPr>
          <a:lstStyle/>
          <a:p>
            <a:pPr marL="0" indent="0">
              <a:buNone/>
            </a:pPr>
            <a:r>
              <a:rPr lang="en-US" b="1" dirty="0" smtClean="0">
                <a:solidFill>
                  <a:schemeClr val="bg1"/>
                </a:solidFill>
              </a:rPr>
              <a:t>Assessment Form</a:t>
            </a:r>
          </a:p>
          <a:p>
            <a:r>
              <a:rPr lang="en-US" dirty="0" smtClean="0">
                <a:solidFill>
                  <a:schemeClr val="bg1"/>
                </a:solidFill>
              </a:rPr>
              <a:t>Designed to help us identify and address your specific needs in the Government space</a:t>
            </a:r>
          </a:p>
          <a:p>
            <a:r>
              <a:rPr lang="en-US" dirty="0" smtClean="0">
                <a:solidFill>
                  <a:schemeClr val="bg1"/>
                </a:solidFill>
              </a:rPr>
              <a:t>Determine where we can provide focused assistance </a:t>
            </a:r>
            <a:endParaRPr lang="en-US" dirty="0">
              <a:solidFill>
                <a:schemeClr val="bg1"/>
              </a:solidFill>
            </a:endParaRPr>
          </a:p>
          <a:p>
            <a:r>
              <a:rPr lang="en-US" dirty="0" smtClean="0">
                <a:solidFill>
                  <a:schemeClr val="bg1"/>
                </a:solidFill>
              </a:rPr>
              <a:t>Please complete and return</a:t>
            </a:r>
          </a:p>
          <a:p>
            <a:pPr lvl="1">
              <a:defRPr/>
            </a:pPr>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a:buNone/>
              <a:defRPr/>
            </a:pPr>
            <a:endParaRPr lang="en-US" dirty="0" smtClean="0">
              <a:solidFill>
                <a:schemeClr val="bg1"/>
              </a:solidFill>
            </a:endParaRPr>
          </a:p>
          <a:p>
            <a:pPr lvl="1">
              <a:buNone/>
              <a:defRPr/>
            </a:pPr>
            <a:endParaRPr lang="en-US" dirty="0">
              <a:solidFill>
                <a:schemeClr val="bg1"/>
              </a:solidFill>
            </a:endParaRPr>
          </a:p>
          <a:p>
            <a:endParaRPr lang="en-US" dirty="0">
              <a:solidFill>
                <a:schemeClr val="bg1"/>
              </a:solidFill>
            </a:endParaRPr>
          </a:p>
        </p:txBody>
      </p:sp>
      <p:pic>
        <p:nvPicPr>
          <p:cNvPr id="11"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12" name="Picture 11"/>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13"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14"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15" name="Title 1"/>
          <p:cNvSpPr>
            <a:spLocks noGrp="1"/>
          </p:cNvSpPr>
          <p:nvPr>
            <p:ph type="title"/>
          </p:nvPr>
        </p:nvSpPr>
        <p:spPr>
          <a:xfrm>
            <a:off x="0" y="0"/>
            <a:ext cx="9144000" cy="1143000"/>
          </a:xfrm>
        </p:spPr>
        <p:txBody>
          <a:bodyPr>
            <a:normAutofit/>
          </a:bodyPr>
          <a:lstStyle/>
          <a:p>
            <a:r>
              <a:rPr lang="en-US" sz="3200" dirty="0" smtClean="0">
                <a:effectLst>
                  <a:outerShdw blurRad="38100" dist="38100" dir="2700000" algn="tl">
                    <a:srgbClr val="000000">
                      <a:alpha val="43137"/>
                    </a:srgbClr>
                  </a:outerShdw>
                </a:effectLst>
                <a:latin typeface="Copperplate Gothic Light" pitchFamily="34" charset="0"/>
              </a:rPr>
              <a:t>Evaluation</a:t>
            </a:r>
            <a:endParaRPr lang="en-US" sz="3200" dirty="0">
              <a:effectLst>
                <a:outerShdw blurRad="38100" dist="38100" dir="2700000" algn="tl">
                  <a:srgbClr val="000000">
                    <a:alpha val="43137"/>
                  </a:srgbClr>
                </a:outerShdw>
              </a:effectLst>
              <a:latin typeface="Copperplate Gothic Light" pitchFamily="34" charset="0"/>
            </a:endParaRPr>
          </a:p>
        </p:txBody>
      </p:sp>
      <p:pic>
        <p:nvPicPr>
          <p:cNvPr id="8" name="Picture 7" descr="Assesment Form.jpg"/>
          <p:cNvPicPr>
            <a:picLocks noChangeAspect="1"/>
          </p:cNvPicPr>
          <p:nvPr/>
        </p:nvPicPr>
        <p:blipFill>
          <a:blip r:embed="rId4" cstate="print"/>
          <a:stretch>
            <a:fillRect/>
          </a:stretch>
        </p:blipFill>
        <p:spPr>
          <a:xfrm>
            <a:off x="457200" y="1219200"/>
            <a:ext cx="3200400" cy="4715045"/>
          </a:xfrm>
          <a:prstGeom prst="rect">
            <a:avLst/>
          </a:prstGeom>
        </p:spPr>
      </p:pic>
      <p:sp>
        <p:nvSpPr>
          <p:cNvPr id="16" name="Date Placeholder 10"/>
          <p:cNvSpPr>
            <a:spLocks noGrp="1"/>
          </p:cNvSpPr>
          <p:nvPr>
            <p:ph type="dt" sz="half" idx="10"/>
          </p:nvPr>
        </p:nvSpPr>
        <p:spPr>
          <a:xfrm>
            <a:off x="1295400" y="6492875"/>
            <a:ext cx="2133600" cy="365125"/>
          </a:xfrm>
        </p:spPr>
        <p:txBody>
          <a:bodyPr/>
          <a:lstStyle/>
          <a:p>
            <a:fld id="{E221EED7-6369-4921-9420-391D272935AC}" type="datetime3">
              <a:rPr lang="en-US" sz="1600" b="1" smtClean="0">
                <a:solidFill>
                  <a:schemeClr val="tx1"/>
                </a:solidFill>
              </a:rPr>
              <a:t>27 May 2015</a:t>
            </a:fld>
            <a:endParaRPr lang="en-US" b="1" dirty="0">
              <a:solidFill>
                <a:schemeClr val="tx1"/>
              </a:solidFill>
            </a:endParaRPr>
          </a:p>
        </p:txBody>
      </p:sp>
    </p:spTree>
    <p:extLst>
      <p:ext uri="{BB962C8B-B14F-4D97-AF65-F5344CB8AC3E}">
        <p14:creationId xmlns:p14="http://schemas.microsoft.com/office/powerpoint/2010/main" val="2837237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4158205" y="1215432"/>
            <a:ext cx="4910138" cy="4800069"/>
          </a:xfrm>
        </p:spPr>
        <p:txBody>
          <a:bodyPr>
            <a:normAutofit fontScale="92500" lnSpcReduction="10000"/>
          </a:bodyPr>
          <a:lstStyle/>
          <a:p>
            <a:pPr marL="0" indent="0">
              <a:buNone/>
            </a:pPr>
            <a:r>
              <a:rPr lang="en-US" b="1" dirty="0" smtClean="0">
                <a:solidFill>
                  <a:schemeClr val="bg1"/>
                </a:solidFill>
              </a:rPr>
              <a:t>Registration “Flight” Checklist</a:t>
            </a:r>
          </a:p>
          <a:p>
            <a:r>
              <a:rPr lang="en-US" dirty="0" smtClean="0">
                <a:solidFill>
                  <a:schemeClr val="bg1"/>
                </a:solidFill>
              </a:rPr>
              <a:t>Designed to streamline the registration process.</a:t>
            </a:r>
          </a:p>
          <a:p>
            <a:r>
              <a:rPr lang="en-US" dirty="0" smtClean="0">
                <a:solidFill>
                  <a:schemeClr val="bg1"/>
                </a:solidFill>
              </a:rPr>
              <a:t>Following this checklist the company will:</a:t>
            </a:r>
          </a:p>
          <a:p>
            <a:pPr lvl="1"/>
            <a:r>
              <a:rPr lang="en-US" dirty="0" smtClean="0">
                <a:solidFill>
                  <a:schemeClr val="bg1"/>
                </a:solidFill>
              </a:rPr>
              <a:t>Obtain a DUNS number</a:t>
            </a:r>
          </a:p>
          <a:p>
            <a:pPr lvl="1"/>
            <a:r>
              <a:rPr lang="en-US" dirty="0" smtClean="0">
                <a:solidFill>
                  <a:schemeClr val="bg1"/>
                </a:solidFill>
              </a:rPr>
              <a:t>Identify NAICS codes</a:t>
            </a:r>
          </a:p>
          <a:p>
            <a:pPr lvl="1"/>
            <a:r>
              <a:rPr lang="en-US" dirty="0" smtClean="0">
                <a:solidFill>
                  <a:schemeClr val="bg1"/>
                </a:solidFill>
              </a:rPr>
              <a:t>Register with SAM</a:t>
            </a:r>
          </a:p>
          <a:p>
            <a:pPr lvl="1"/>
            <a:r>
              <a:rPr lang="en-US" dirty="0" smtClean="0">
                <a:solidFill>
                  <a:schemeClr val="bg1"/>
                </a:solidFill>
              </a:rPr>
              <a:t>Obtain a CAGE code</a:t>
            </a:r>
          </a:p>
          <a:p>
            <a:pPr marL="457200" lvl="1" indent="0">
              <a:buNone/>
            </a:pPr>
            <a:r>
              <a:rPr lang="en-US" dirty="0" smtClean="0">
                <a:solidFill>
                  <a:schemeClr val="bg1"/>
                </a:solidFill>
                <a:hlinkClick r:id="rId2"/>
              </a:rPr>
              <a:t>Download</a:t>
            </a:r>
            <a:r>
              <a:rPr lang="en-US" dirty="0" smtClean="0">
                <a:solidFill>
                  <a:schemeClr val="bg1"/>
                </a:solidFill>
              </a:rPr>
              <a:t> </a:t>
            </a:r>
          </a:p>
          <a:p>
            <a:pPr lvl="1"/>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a:buNone/>
              <a:defRPr/>
            </a:pPr>
            <a:endParaRPr lang="en-US" dirty="0" smtClean="0">
              <a:solidFill>
                <a:schemeClr val="bg1"/>
              </a:solidFill>
            </a:endParaRPr>
          </a:p>
          <a:p>
            <a:pPr lvl="1">
              <a:buNone/>
              <a:defRPr/>
            </a:pPr>
            <a:endParaRPr lang="en-US" dirty="0">
              <a:solidFill>
                <a:schemeClr val="bg1"/>
              </a:solidFill>
            </a:endParaRPr>
          </a:p>
          <a:p>
            <a:endParaRPr lang="en-US" dirty="0">
              <a:solidFill>
                <a:schemeClr val="bg1"/>
              </a:solidFill>
            </a:endParaRPr>
          </a:p>
        </p:txBody>
      </p:sp>
      <p:pic>
        <p:nvPicPr>
          <p:cNvPr id="11" name="Picture 4"/>
          <p:cNvPicPr>
            <a:picLocks noChangeAspect="1" noChangeArrowheads="1"/>
          </p:cNvPicPr>
          <p:nvPr/>
        </p:nvPicPr>
        <p:blipFill>
          <a:blip r:embed="rId3"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12" name="Picture 11"/>
          <p:cNvPicPr>
            <a:picLocks noChangeAspect="1" noChangeArrowheads="1"/>
          </p:cNvPicPr>
          <p:nvPr/>
        </p:nvPicPr>
        <p:blipFill>
          <a:blip r:embed="rId4"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13"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14"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15" name="Title 1"/>
          <p:cNvSpPr>
            <a:spLocks noGrp="1"/>
          </p:cNvSpPr>
          <p:nvPr>
            <p:ph type="title"/>
          </p:nvPr>
        </p:nvSpPr>
        <p:spPr>
          <a:xfrm>
            <a:off x="0" y="0"/>
            <a:ext cx="9144000" cy="1143000"/>
          </a:xfrm>
        </p:spPr>
        <p:txBody>
          <a:bodyPr>
            <a:normAutofit/>
          </a:bodyPr>
          <a:lstStyle/>
          <a:p>
            <a:r>
              <a:rPr lang="en-US" sz="3200" dirty="0" smtClean="0">
                <a:effectLst>
                  <a:outerShdw blurRad="38100" dist="38100" dir="2700000" algn="tl">
                    <a:srgbClr val="000000">
                      <a:alpha val="43137"/>
                    </a:srgbClr>
                  </a:outerShdw>
                </a:effectLst>
                <a:latin typeface="Copperplate Gothic Light" pitchFamily="34" charset="0"/>
              </a:rPr>
              <a:t>Tools Overview</a:t>
            </a:r>
            <a:endParaRPr lang="en-US" sz="3200" dirty="0">
              <a:effectLst>
                <a:outerShdw blurRad="38100" dist="38100" dir="2700000" algn="tl">
                  <a:srgbClr val="000000">
                    <a:alpha val="43137"/>
                  </a:srgbClr>
                </a:outerShdw>
              </a:effectLst>
              <a:latin typeface="Copperplate Gothic Light" pitchFamily="34" charset="0"/>
            </a:endParaRPr>
          </a:p>
        </p:txBody>
      </p:sp>
      <p:sp>
        <p:nvSpPr>
          <p:cNvPr id="16" name="Date Placeholder 10"/>
          <p:cNvSpPr>
            <a:spLocks noGrp="1"/>
          </p:cNvSpPr>
          <p:nvPr>
            <p:ph type="dt" sz="half" idx="10"/>
          </p:nvPr>
        </p:nvSpPr>
        <p:spPr>
          <a:xfrm>
            <a:off x="1295400" y="6492875"/>
            <a:ext cx="2133600" cy="365125"/>
          </a:xfrm>
        </p:spPr>
        <p:txBody>
          <a:bodyPr/>
          <a:lstStyle/>
          <a:p>
            <a:fld id="{37E0B678-C07D-4CB0-A5D0-D1D7E1F6622C}" type="datetime3">
              <a:rPr lang="en-US" sz="1600" b="1" smtClean="0">
                <a:solidFill>
                  <a:schemeClr val="tx1"/>
                </a:solidFill>
              </a:rPr>
              <a:t>27 May 2015</a:t>
            </a:fld>
            <a:endParaRPr lang="en-US" b="1" dirty="0">
              <a:solidFill>
                <a:schemeClr val="tx1"/>
              </a:solidFill>
            </a:endParaRPr>
          </a:p>
        </p:txBody>
      </p:sp>
      <p:pic>
        <p:nvPicPr>
          <p:cNvPr id="3074" name="Picture 2">
            <a:hlinkClick r:id="rId2"/>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08" r="2879"/>
          <a:stretch/>
        </p:blipFill>
        <p:spPr bwMode="auto">
          <a:xfrm rot="16200000">
            <a:off x="-341178" y="1721076"/>
            <a:ext cx="4928339" cy="3788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915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12" name="Picture 11"/>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13"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14"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15" name="Title 1"/>
          <p:cNvSpPr>
            <a:spLocks noGrp="1"/>
          </p:cNvSpPr>
          <p:nvPr>
            <p:ph type="title"/>
          </p:nvPr>
        </p:nvSpPr>
        <p:spPr>
          <a:xfrm>
            <a:off x="0" y="0"/>
            <a:ext cx="9144000" cy="1143000"/>
          </a:xfrm>
        </p:spPr>
        <p:txBody>
          <a:bodyPr>
            <a:normAutofit/>
          </a:bodyPr>
          <a:lstStyle/>
          <a:p>
            <a:r>
              <a:rPr lang="en-US" sz="3200" dirty="0" smtClean="0">
                <a:effectLst>
                  <a:outerShdw blurRad="38100" dist="38100" dir="2700000" algn="tl">
                    <a:srgbClr val="000000">
                      <a:alpha val="43137"/>
                    </a:srgbClr>
                  </a:outerShdw>
                </a:effectLst>
                <a:latin typeface="Copperplate Gothic Light" pitchFamily="34" charset="0"/>
              </a:rPr>
              <a:t>Tools Overview</a:t>
            </a:r>
            <a:endParaRPr lang="en-US" sz="3200" dirty="0">
              <a:effectLst>
                <a:outerShdw blurRad="38100" dist="38100" dir="2700000" algn="tl">
                  <a:srgbClr val="000000">
                    <a:alpha val="43137"/>
                  </a:srgbClr>
                </a:outerShdw>
              </a:effectLst>
              <a:latin typeface="Copperplate Gothic Light" pitchFamily="34" charset="0"/>
            </a:endParaRPr>
          </a:p>
        </p:txBody>
      </p:sp>
      <p:sp>
        <p:nvSpPr>
          <p:cNvPr id="16" name="Date Placeholder 10"/>
          <p:cNvSpPr>
            <a:spLocks noGrp="1"/>
          </p:cNvSpPr>
          <p:nvPr>
            <p:ph type="dt" sz="half" idx="10"/>
          </p:nvPr>
        </p:nvSpPr>
        <p:spPr>
          <a:xfrm>
            <a:off x="1295400" y="6492875"/>
            <a:ext cx="2133600" cy="365125"/>
          </a:xfrm>
        </p:spPr>
        <p:txBody>
          <a:bodyPr/>
          <a:lstStyle/>
          <a:p>
            <a:fld id="{100757E7-3D56-4AF9-9A72-A710242AEF75}" type="datetime3">
              <a:rPr lang="en-US" sz="1600" b="1" smtClean="0">
                <a:solidFill>
                  <a:schemeClr val="tx1"/>
                </a:solidFill>
              </a:rPr>
              <a:t>27 May 2015</a:t>
            </a:fld>
            <a:endParaRPr lang="en-US" b="1" dirty="0">
              <a:solidFill>
                <a:schemeClr val="tx1"/>
              </a:solidFill>
            </a:endParaRPr>
          </a:p>
        </p:txBody>
      </p:sp>
      <p:pic>
        <p:nvPicPr>
          <p:cNvPr id="17" name="Content Placeholder 3" descr="Government Contracting Process.jpg"/>
          <p:cNvPicPr>
            <a:picLocks noChangeAspect="1"/>
          </p:cNvPicPr>
          <p:nvPr/>
        </p:nvPicPr>
        <p:blipFill>
          <a:blip r:embed="rId4" cstate="print"/>
          <a:stretch>
            <a:fillRect/>
          </a:stretch>
        </p:blipFill>
        <p:spPr>
          <a:xfrm>
            <a:off x="1409700" y="1295400"/>
            <a:ext cx="6324600" cy="4733828"/>
          </a:xfrm>
          <a:prstGeom prst="rect">
            <a:avLst/>
          </a:prstGeom>
        </p:spPr>
      </p:pic>
    </p:spTree>
    <p:extLst>
      <p:ext uri="{BB962C8B-B14F-4D97-AF65-F5344CB8AC3E}">
        <p14:creationId xmlns:p14="http://schemas.microsoft.com/office/powerpoint/2010/main" val="1482781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12" name="Picture 11"/>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13"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14"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15" name="Title 1"/>
          <p:cNvSpPr>
            <a:spLocks noGrp="1"/>
          </p:cNvSpPr>
          <p:nvPr>
            <p:ph type="title"/>
          </p:nvPr>
        </p:nvSpPr>
        <p:spPr>
          <a:xfrm>
            <a:off x="0" y="0"/>
            <a:ext cx="9144000" cy="1143000"/>
          </a:xfrm>
        </p:spPr>
        <p:txBody>
          <a:bodyPr>
            <a:normAutofit/>
          </a:bodyPr>
          <a:lstStyle/>
          <a:p>
            <a:r>
              <a:rPr lang="en-US" sz="3200" dirty="0" smtClean="0">
                <a:effectLst>
                  <a:outerShdw blurRad="38100" dist="38100" dir="2700000" algn="tl">
                    <a:srgbClr val="000000">
                      <a:alpha val="43137"/>
                    </a:srgbClr>
                  </a:outerShdw>
                </a:effectLst>
                <a:latin typeface="Copperplate Gothic Light" pitchFamily="34" charset="0"/>
              </a:rPr>
              <a:t>Tools Overview</a:t>
            </a:r>
            <a:endParaRPr lang="en-US" sz="3200" dirty="0">
              <a:effectLst>
                <a:outerShdw blurRad="38100" dist="38100" dir="2700000" algn="tl">
                  <a:srgbClr val="000000">
                    <a:alpha val="43137"/>
                  </a:srgbClr>
                </a:outerShdw>
              </a:effectLst>
              <a:latin typeface="Copperplate Gothic Light" pitchFamily="34" charset="0"/>
            </a:endParaRPr>
          </a:p>
        </p:txBody>
      </p:sp>
      <p:sp>
        <p:nvSpPr>
          <p:cNvPr id="16" name="Date Placeholder 10"/>
          <p:cNvSpPr>
            <a:spLocks noGrp="1"/>
          </p:cNvSpPr>
          <p:nvPr>
            <p:ph type="dt" sz="half" idx="10"/>
          </p:nvPr>
        </p:nvSpPr>
        <p:spPr>
          <a:xfrm>
            <a:off x="1295400" y="6492875"/>
            <a:ext cx="2133600" cy="365125"/>
          </a:xfrm>
        </p:spPr>
        <p:txBody>
          <a:bodyPr/>
          <a:lstStyle/>
          <a:p>
            <a:fld id="{4F8C05FD-9C7C-417D-A769-4B0A7CD60029}" type="datetime3">
              <a:rPr lang="en-US" sz="1600" b="1" smtClean="0">
                <a:solidFill>
                  <a:schemeClr val="tx1"/>
                </a:solidFill>
              </a:rPr>
              <a:t>27 May 2015</a:t>
            </a:fld>
            <a:endParaRPr lang="en-US" b="1" dirty="0">
              <a:solidFill>
                <a:schemeClr val="tx1"/>
              </a:solidFill>
            </a:endParaRPr>
          </a:p>
        </p:txBody>
      </p:sp>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0521" t="12407" r="19375" b="5555"/>
          <a:stretch/>
        </p:blipFill>
        <p:spPr bwMode="auto">
          <a:xfrm>
            <a:off x="1504156" y="1295400"/>
            <a:ext cx="6135687" cy="4710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6238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0" y="1097280"/>
            <a:ext cx="6357938" cy="5080313"/>
          </a:xfrm>
        </p:spPr>
        <p:txBody>
          <a:bodyPr>
            <a:noAutofit/>
          </a:bodyPr>
          <a:lstStyle/>
          <a:p>
            <a:pPr marL="2286000" lvl="5" indent="0">
              <a:buNone/>
            </a:pPr>
            <a:endParaRPr lang="en-US" sz="2400" dirty="0">
              <a:solidFill>
                <a:schemeClr val="bg1"/>
              </a:solidFill>
            </a:endParaRPr>
          </a:p>
          <a:p>
            <a:pPr lvl="5"/>
            <a:endParaRPr lang="en-US" sz="2400" dirty="0" smtClean="0">
              <a:solidFill>
                <a:schemeClr val="bg1"/>
              </a:solidFill>
            </a:endParaRPr>
          </a:p>
          <a:p>
            <a:pPr lvl="5"/>
            <a:endParaRPr lang="en-US" sz="2400" dirty="0" smtClean="0">
              <a:solidFill>
                <a:schemeClr val="bg1"/>
              </a:solidFill>
            </a:endParaRPr>
          </a:p>
          <a:p>
            <a:pPr marL="1828800" lvl="4" indent="0">
              <a:buNone/>
            </a:pPr>
            <a:endParaRPr lang="en-US" sz="2400" dirty="0" smtClean="0">
              <a:solidFill>
                <a:schemeClr val="bg1"/>
              </a:solidFill>
            </a:endParaRPr>
          </a:p>
          <a:p>
            <a:pPr lvl="4"/>
            <a:endParaRPr lang="en-US" sz="2400" dirty="0" smtClean="0">
              <a:solidFill>
                <a:schemeClr val="bg1"/>
              </a:solidFill>
            </a:endParaRPr>
          </a:p>
        </p:txBody>
      </p:sp>
      <p:pic>
        <p:nvPicPr>
          <p:cNvPr id="4" name="Picture 4"/>
          <p:cNvPicPr>
            <a:picLocks noChangeAspect="1" noChangeArrowheads="1"/>
          </p:cNvPicPr>
          <p:nvPr/>
        </p:nvPicPr>
        <p:blipFill>
          <a:blip r:embed="rId3"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4"/>
          <p:cNvPicPr>
            <a:picLocks noChangeAspect="1" noChangeArrowheads="1"/>
          </p:cNvPicPr>
          <p:nvPr/>
        </p:nvPicPr>
        <p:blipFill>
          <a:blip r:embed="rId4"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smtClean="0">
                <a:latin typeface="Calibri" pitchFamily="34" charset="0"/>
              </a:rPr>
              <a:t>Government Resources Overview</a:t>
            </a:r>
          </a:p>
          <a:p>
            <a:pPr algn="ctr">
              <a:spcBef>
                <a:spcPct val="50000"/>
              </a:spcBef>
            </a:pPr>
            <a:endParaRPr lang="en-US" sz="1600" b="1" dirty="0">
              <a:latin typeface="Calibri" pitchFamily="34" charset="0"/>
            </a:endParaRPr>
          </a:p>
        </p:txBody>
      </p:sp>
      <p:sp>
        <p:nvSpPr>
          <p:cNvPr id="7"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457200" y="0"/>
            <a:ext cx="8229600" cy="1143000"/>
          </a:xfrm>
        </p:spPr>
        <p:txBody>
          <a:bodyPr>
            <a:noAutofit/>
          </a:bodyPr>
          <a:lstStyle/>
          <a:p>
            <a:r>
              <a:rPr lang="en-US" sz="3200" dirty="0" smtClean="0">
                <a:effectLst>
                  <a:outerShdw blurRad="38100" dist="38100" dir="2700000" algn="tl">
                    <a:srgbClr val="000000">
                      <a:alpha val="43137"/>
                    </a:srgbClr>
                  </a:outerShdw>
                </a:effectLst>
                <a:latin typeface="Copperplate Gothic Light" pitchFamily="34" charset="0"/>
              </a:rPr>
              <a:t>UCF BIP Resources</a:t>
            </a:r>
          </a:p>
        </p:txBody>
      </p:sp>
      <p:sp>
        <p:nvSpPr>
          <p:cNvPr id="12" name="Date Placeholder 10"/>
          <p:cNvSpPr>
            <a:spLocks noGrp="1"/>
          </p:cNvSpPr>
          <p:nvPr>
            <p:ph type="dt" sz="half" idx="10"/>
          </p:nvPr>
        </p:nvSpPr>
        <p:spPr>
          <a:xfrm>
            <a:off x="1295400" y="6492875"/>
            <a:ext cx="2133600" cy="365125"/>
          </a:xfrm>
        </p:spPr>
        <p:txBody>
          <a:bodyPr/>
          <a:lstStyle/>
          <a:p>
            <a:fld id="{62983A6D-0395-4B0A-8A97-EAC44B3A7F6D}" type="datetime3">
              <a:rPr lang="en-US" sz="1600" b="1" smtClean="0">
                <a:solidFill>
                  <a:schemeClr val="tx1"/>
                </a:solidFill>
              </a:rPr>
              <a:t>27 May 2015</a:t>
            </a:fld>
            <a:endParaRPr lang="en-US" b="1" dirty="0">
              <a:solidFill>
                <a:schemeClr val="tx1"/>
              </a:solidFill>
            </a:endParaRPr>
          </a:p>
        </p:txBody>
      </p:sp>
      <p:pic>
        <p:nvPicPr>
          <p:cNvPr id="13" name="Picture 3" descr="C:\Users\rgarcia\Pictures\Bloomberg_Government_logo.jp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075" y="1447800"/>
            <a:ext cx="3009737" cy="100324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14" name="Picture 2" descr="C:\Users\rgarcia\Downloads\Login-.pn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519" y="2971800"/>
            <a:ext cx="2857500" cy="10287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15" name="Picture 2" descr="C:\Users\rgarcia\Downloads\EZGovOpps  Win Federal Government Contracts, Bids  amp; RFPs.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664" y="4648200"/>
            <a:ext cx="2956560" cy="8001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962399" y="1371600"/>
            <a:ext cx="4837113" cy="4801314"/>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BGOV is an online platform that provides data, references, analysis and workflow tools on Government procurement. It provides the ability to analyze spending patterns across agencies, competitors and contracts. </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smtClean="0">
                <a:solidFill>
                  <a:schemeClr val="bg1"/>
                </a:solidFill>
              </a:rPr>
              <a:t>Bid monitoring system and single point of entry database. </a:t>
            </a:r>
            <a:r>
              <a:rPr lang="en-US" dirty="0">
                <a:solidFill>
                  <a:schemeClr val="bg1"/>
                </a:solidFill>
              </a:rPr>
              <a:t>Monitors All Federal agencies &amp;  over 2,000 State and Local </a:t>
            </a:r>
            <a:r>
              <a:rPr lang="en-US" dirty="0" smtClean="0">
                <a:solidFill>
                  <a:schemeClr val="bg1"/>
                </a:solidFill>
              </a:rPr>
              <a:t>Governments.</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Online platform that allows a company </a:t>
            </a:r>
            <a:r>
              <a:rPr lang="en-US" dirty="0">
                <a:solidFill>
                  <a:schemeClr val="bg1"/>
                </a:solidFill>
              </a:rPr>
              <a:t>to Identify, qualify and </a:t>
            </a:r>
            <a:r>
              <a:rPr lang="en-US" dirty="0" smtClean="0">
                <a:solidFill>
                  <a:schemeClr val="bg1"/>
                </a:solidFill>
              </a:rPr>
              <a:t>pursue </a:t>
            </a:r>
            <a:r>
              <a:rPr lang="en-US" dirty="0">
                <a:solidFill>
                  <a:schemeClr val="bg1"/>
                </a:solidFill>
              </a:rPr>
              <a:t>federal government contracts, bids and </a:t>
            </a:r>
            <a:r>
              <a:rPr lang="en-US" dirty="0" smtClean="0">
                <a:solidFill>
                  <a:schemeClr val="bg1"/>
                </a:solidFill>
              </a:rPr>
              <a:t>RFPs. Provide market intelligence, data integration and team collaboration</a:t>
            </a:r>
            <a:endParaRPr lang="en-US" dirty="0">
              <a:solidFill>
                <a:schemeClr val="bg1"/>
              </a:solidFill>
            </a:endParaRPr>
          </a:p>
          <a:p>
            <a:pPr marL="285750" indent="-285750">
              <a:buFont typeface="Arial" pitchFamily="34" charset="0"/>
              <a:buChar char="•"/>
            </a:pPr>
            <a:endParaRPr lang="en-US" dirty="0">
              <a:solidFill>
                <a:schemeClr val="bg1"/>
              </a:solidFill>
            </a:endParaRPr>
          </a:p>
        </p:txBody>
      </p:sp>
    </p:spTree>
    <p:extLst>
      <p:ext uri="{BB962C8B-B14F-4D97-AF65-F5344CB8AC3E}">
        <p14:creationId xmlns:p14="http://schemas.microsoft.com/office/powerpoint/2010/main" val="626778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2590800"/>
            <a:ext cx="8328026" cy="3276600"/>
          </a:xfrm>
        </p:spPr>
        <p:txBody>
          <a:bodyPr>
            <a:normAutofit lnSpcReduction="10000"/>
          </a:bodyPr>
          <a:lstStyle/>
          <a:p>
            <a:pPr marL="0" indent="0">
              <a:buNone/>
            </a:pPr>
            <a:r>
              <a:rPr lang="en-US" dirty="0" smtClean="0">
                <a:solidFill>
                  <a:schemeClr val="bg1"/>
                </a:solidFill>
              </a:rPr>
              <a:t>The </a:t>
            </a:r>
            <a:r>
              <a:rPr lang="en-US" b="1" dirty="0">
                <a:solidFill>
                  <a:schemeClr val="bg1"/>
                </a:solidFill>
              </a:rPr>
              <a:t>Small Business Innovation Research (SBIR) </a:t>
            </a:r>
            <a:r>
              <a:rPr lang="en-US" dirty="0">
                <a:solidFill>
                  <a:schemeClr val="bg1"/>
                </a:solidFill>
              </a:rPr>
              <a:t>and the </a:t>
            </a:r>
            <a:r>
              <a:rPr lang="en-US" b="1" dirty="0">
                <a:solidFill>
                  <a:schemeClr val="bg1"/>
                </a:solidFill>
              </a:rPr>
              <a:t>Small Business Technology Transfer Research (STTR) </a:t>
            </a:r>
            <a:r>
              <a:rPr lang="en-US" dirty="0">
                <a:solidFill>
                  <a:schemeClr val="bg1"/>
                </a:solidFill>
              </a:rPr>
              <a:t>are federal programs that enable small businesses to compete for research dollars to test, prototype and commercialize new </a:t>
            </a:r>
            <a:r>
              <a:rPr lang="en-US" dirty="0" smtClean="0">
                <a:solidFill>
                  <a:schemeClr val="bg1"/>
                </a:solidFill>
              </a:rPr>
              <a:t>solutions for needs identified by participating federal agencies.</a:t>
            </a:r>
          </a:p>
          <a:p>
            <a:pPr marL="0" indent="0">
              <a:buNone/>
            </a:pPr>
            <a:endParaRPr lang="en-US" dirty="0" smtClean="0">
              <a:solidFill>
                <a:schemeClr val="bg1"/>
              </a:solidFill>
            </a:endParaRPr>
          </a:p>
          <a:p>
            <a:pPr marL="0" indent="0">
              <a:buNone/>
            </a:pPr>
            <a:endParaRPr lang="en-US" dirty="0" smtClean="0">
              <a:solidFill>
                <a:schemeClr val="bg1"/>
              </a:solidFill>
            </a:endParaRPr>
          </a:p>
          <a:p>
            <a:endParaRPr lang="en-US" dirty="0" smtClean="0">
              <a:solidFill>
                <a:schemeClr val="bg1"/>
              </a:solidFill>
            </a:endParaRPr>
          </a:p>
        </p:txBody>
      </p:sp>
      <p:pic>
        <p:nvPicPr>
          <p:cNvPr id="4"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smtClean="0">
                <a:latin typeface="Calibri" pitchFamily="34" charset="0"/>
              </a:rPr>
              <a:t>Government Resources Program</a:t>
            </a:r>
          </a:p>
          <a:p>
            <a:pPr algn="ctr">
              <a:spcBef>
                <a:spcPct val="50000"/>
              </a:spcBef>
            </a:pPr>
            <a:endParaRPr lang="en-US" sz="1600" b="1" dirty="0">
              <a:latin typeface="Calibri" pitchFamily="34" charset="0"/>
            </a:endParaRPr>
          </a:p>
        </p:txBody>
      </p:sp>
      <p:sp>
        <p:nvSpPr>
          <p:cNvPr id="7"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0" y="0"/>
            <a:ext cx="9144000" cy="1143000"/>
          </a:xfrm>
        </p:spPr>
        <p:txBody>
          <a:bodyPr>
            <a:normAutofit/>
          </a:bodyPr>
          <a:lstStyle/>
          <a:p>
            <a:r>
              <a:rPr lang="en-US" sz="3600" dirty="0" smtClean="0">
                <a:effectLst>
                  <a:outerShdw blurRad="38100" dist="38100" dir="2700000" algn="tl">
                    <a:srgbClr val="000000">
                      <a:alpha val="43137"/>
                    </a:srgbClr>
                  </a:outerShdw>
                </a:effectLst>
                <a:latin typeface="Copperplate Gothic Light" pitchFamily="34" charset="0"/>
              </a:rPr>
              <a:t>Government Grants</a:t>
            </a:r>
            <a:endParaRPr lang="en-US" sz="3600" dirty="0">
              <a:effectLst>
                <a:outerShdw blurRad="38100" dist="38100" dir="2700000" algn="tl">
                  <a:srgbClr val="000000">
                    <a:alpha val="43137"/>
                  </a:srgbClr>
                </a:outerShdw>
              </a:effectLst>
              <a:latin typeface="Copperplate Gothic Light" pitchFamily="34" charset="0"/>
            </a:endParaRPr>
          </a:p>
        </p:txBody>
      </p:sp>
      <p:sp>
        <p:nvSpPr>
          <p:cNvPr id="10" name="Date Placeholder 10"/>
          <p:cNvSpPr>
            <a:spLocks noGrp="1"/>
          </p:cNvSpPr>
          <p:nvPr>
            <p:ph type="dt" sz="half" idx="10"/>
          </p:nvPr>
        </p:nvSpPr>
        <p:spPr>
          <a:xfrm>
            <a:off x="1295400" y="6492875"/>
            <a:ext cx="2133600" cy="365125"/>
          </a:xfrm>
        </p:spPr>
        <p:txBody>
          <a:bodyPr/>
          <a:lstStyle/>
          <a:p>
            <a:fld id="{9888875E-5360-45C4-BFB1-299EB05781C2}" type="datetime3">
              <a:rPr lang="en-US" sz="1600" b="1" smtClean="0">
                <a:solidFill>
                  <a:schemeClr val="tx1"/>
                </a:solidFill>
              </a:rPr>
              <a:t>27 May 2015</a:t>
            </a:fld>
            <a:endParaRPr lang="en-US" b="1" dirty="0">
              <a:solidFill>
                <a:schemeClr val="tx1"/>
              </a:solidFill>
            </a:endParaRPr>
          </a:p>
        </p:txBody>
      </p:sp>
      <p:pic>
        <p:nvPicPr>
          <p:cNvPr id="8" name="Picture 7">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0403" y="1295400"/>
            <a:ext cx="5403193" cy="1181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3698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219200"/>
            <a:ext cx="3886199" cy="4876800"/>
          </a:xfrm>
        </p:spPr>
        <p:txBody>
          <a:bodyPr>
            <a:normAutofit fontScale="70000" lnSpcReduction="20000"/>
          </a:bodyPr>
          <a:lstStyle/>
          <a:p>
            <a:pPr marL="0" indent="0">
              <a:buNone/>
            </a:pPr>
            <a:r>
              <a:rPr lang="en-US" dirty="0" smtClean="0">
                <a:solidFill>
                  <a:schemeClr val="bg1"/>
                </a:solidFill>
              </a:rPr>
              <a:t>Phase I</a:t>
            </a:r>
          </a:p>
          <a:p>
            <a:r>
              <a:rPr lang="en-US" dirty="0" smtClean="0">
                <a:solidFill>
                  <a:schemeClr val="bg1"/>
                </a:solidFill>
              </a:rPr>
              <a:t>Feasibility Study, Proof of Concept</a:t>
            </a:r>
          </a:p>
          <a:p>
            <a:r>
              <a:rPr lang="en-US" dirty="0" smtClean="0">
                <a:solidFill>
                  <a:schemeClr val="bg1"/>
                </a:solidFill>
              </a:rPr>
              <a:t>Up to </a:t>
            </a:r>
            <a:r>
              <a:rPr lang="en-US" b="1" dirty="0" smtClean="0">
                <a:solidFill>
                  <a:schemeClr val="bg1"/>
                </a:solidFill>
              </a:rPr>
              <a:t>$150K</a:t>
            </a:r>
            <a:r>
              <a:rPr lang="en-US" dirty="0" smtClean="0">
                <a:solidFill>
                  <a:schemeClr val="bg1"/>
                </a:solidFill>
              </a:rPr>
              <a:t> for </a:t>
            </a:r>
            <a:r>
              <a:rPr lang="en-US" b="1" dirty="0" smtClean="0">
                <a:solidFill>
                  <a:schemeClr val="bg1"/>
                </a:solidFill>
              </a:rPr>
              <a:t>6 Months</a:t>
            </a:r>
          </a:p>
          <a:p>
            <a:pPr marL="0" indent="0">
              <a:buNone/>
            </a:pPr>
            <a:r>
              <a:rPr lang="en-US" dirty="0" smtClean="0">
                <a:solidFill>
                  <a:schemeClr val="bg1"/>
                </a:solidFill>
              </a:rPr>
              <a:t>Phase II</a:t>
            </a:r>
          </a:p>
          <a:p>
            <a:r>
              <a:rPr lang="en-US" dirty="0" smtClean="0">
                <a:solidFill>
                  <a:schemeClr val="bg1"/>
                </a:solidFill>
              </a:rPr>
              <a:t>Full R &amp; D Effort</a:t>
            </a:r>
          </a:p>
          <a:p>
            <a:r>
              <a:rPr lang="en-US" dirty="0" smtClean="0">
                <a:solidFill>
                  <a:schemeClr val="bg1"/>
                </a:solidFill>
              </a:rPr>
              <a:t>May involve prototype creation &amp; testing, clinical trials</a:t>
            </a:r>
          </a:p>
          <a:p>
            <a:r>
              <a:rPr lang="en-US" dirty="0" smtClean="0">
                <a:solidFill>
                  <a:schemeClr val="bg1"/>
                </a:solidFill>
              </a:rPr>
              <a:t>Up to </a:t>
            </a:r>
            <a:r>
              <a:rPr lang="en-US" b="1" dirty="0" smtClean="0">
                <a:solidFill>
                  <a:schemeClr val="bg1"/>
                </a:solidFill>
              </a:rPr>
              <a:t>$1M </a:t>
            </a:r>
            <a:r>
              <a:rPr lang="en-US" dirty="0" smtClean="0">
                <a:solidFill>
                  <a:schemeClr val="bg1"/>
                </a:solidFill>
              </a:rPr>
              <a:t>for </a:t>
            </a:r>
            <a:r>
              <a:rPr lang="en-US" b="1" dirty="0" smtClean="0">
                <a:solidFill>
                  <a:schemeClr val="bg1"/>
                </a:solidFill>
              </a:rPr>
              <a:t>12 Months</a:t>
            </a:r>
          </a:p>
          <a:p>
            <a:pPr marL="0" indent="0">
              <a:buNone/>
            </a:pPr>
            <a:r>
              <a:rPr lang="en-US" dirty="0" smtClean="0">
                <a:solidFill>
                  <a:schemeClr val="bg1"/>
                </a:solidFill>
              </a:rPr>
              <a:t>Phase III</a:t>
            </a:r>
          </a:p>
          <a:p>
            <a:r>
              <a:rPr lang="en-US" dirty="0" smtClean="0">
                <a:solidFill>
                  <a:schemeClr val="bg1"/>
                </a:solidFill>
              </a:rPr>
              <a:t>Commercialization Stage</a:t>
            </a:r>
          </a:p>
          <a:p>
            <a:r>
              <a:rPr lang="en-US" dirty="0" smtClean="0">
                <a:solidFill>
                  <a:schemeClr val="bg1"/>
                </a:solidFill>
              </a:rPr>
              <a:t>Seek external funding (non-SBIR Federal Funding or Private Sources)</a:t>
            </a:r>
          </a:p>
        </p:txBody>
      </p:sp>
      <p:pic>
        <p:nvPicPr>
          <p:cNvPr id="4" name="Picture 4"/>
          <p:cNvPicPr>
            <a:picLocks noChangeAspect="1" noChangeArrowheads="1"/>
          </p:cNvPicPr>
          <p:nvPr/>
        </p:nvPicPr>
        <p:blipFill>
          <a:blip r:embed="rId3"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4"/>
          <p:cNvPicPr>
            <a:picLocks noChangeAspect="1" noChangeArrowheads="1"/>
          </p:cNvPicPr>
          <p:nvPr/>
        </p:nvPicPr>
        <p:blipFill>
          <a:blip r:embed="rId4"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smtClean="0">
                <a:latin typeface="Calibri" pitchFamily="34" charset="0"/>
              </a:rPr>
              <a:t>Government Resources Program</a:t>
            </a:r>
          </a:p>
          <a:p>
            <a:pPr algn="ctr">
              <a:spcBef>
                <a:spcPct val="50000"/>
              </a:spcBef>
            </a:pPr>
            <a:endParaRPr lang="en-US" sz="1600" b="1" dirty="0">
              <a:latin typeface="Calibri" pitchFamily="34" charset="0"/>
            </a:endParaRPr>
          </a:p>
        </p:txBody>
      </p:sp>
      <p:sp>
        <p:nvSpPr>
          <p:cNvPr id="7"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0" y="0"/>
            <a:ext cx="9144000" cy="1143000"/>
          </a:xfrm>
        </p:spPr>
        <p:txBody>
          <a:bodyPr>
            <a:normAutofit fontScale="90000"/>
          </a:bodyPr>
          <a:lstStyle/>
          <a:p>
            <a:r>
              <a:rPr lang="en-US" sz="3600" dirty="0" smtClean="0">
                <a:effectLst>
                  <a:outerShdw blurRad="38100" dist="38100" dir="2700000" algn="tl">
                    <a:srgbClr val="000000">
                      <a:alpha val="43137"/>
                    </a:srgbClr>
                  </a:outerShdw>
                </a:effectLst>
                <a:latin typeface="Copperplate Gothic Light" pitchFamily="34" charset="0"/>
              </a:rPr>
              <a:t>SBIR/STTR</a:t>
            </a:r>
            <a:br>
              <a:rPr lang="en-US" sz="3600" dirty="0" smtClean="0">
                <a:effectLst>
                  <a:outerShdw blurRad="38100" dist="38100" dir="2700000" algn="tl">
                    <a:srgbClr val="000000">
                      <a:alpha val="43137"/>
                    </a:srgbClr>
                  </a:outerShdw>
                </a:effectLst>
                <a:latin typeface="Copperplate Gothic Light" pitchFamily="34" charset="0"/>
              </a:rPr>
            </a:br>
            <a:r>
              <a:rPr lang="en-US" sz="3600" dirty="0" smtClean="0">
                <a:effectLst>
                  <a:outerShdw blurRad="38100" dist="38100" dir="2700000" algn="tl">
                    <a:srgbClr val="000000">
                      <a:alpha val="43137"/>
                    </a:srgbClr>
                  </a:outerShdw>
                </a:effectLst>
                <a:latin typeface="Copperplate Gothic Light" pitchFamily="34" charset="0"/>
              </a:rPr>
              <a:t>Structure</a:t>
            </a:r>
            <a:endParaRPr lang="en-US" sz="3600" dirty="0">
              <a:effectLst>
                <a:outerShdw blurRad="38100" dist="38100" dir="2700000" algn="tl">
                  <a:srgbClr val="000000">
                    <a:alpha val="43137"/>
                  </a:srgbClr>
                </a:outerShdw>
              </a:effectLst>
              <a:latin typeface="Copperplate Gothic Light" pitchFamily="34" charset="0"/>
            </a:endParaRPr>
          </a:p>
        </p:txBody>
      </p:sp>
      <p:sp>
        <p:nvSpPr>
          <p:cNvPr id="10" name="Date Placeholder 10"/>
          <p:cNvSpPr>
            <a:spLocks noGrp="1"/>
          </p:cNvSpPr>
          <p:nvPr>
            <p:ph type="dt" sz="half" idx="10"/>
          </p:nvPr>
        </p:nvSpPr>
        <p:spPr>
          <a:xfrm>
            <a:off x="1295400" y="6492875"/>
            <a:ext cx="2133600" cy="365125"/>
          </a:xfrm>
        </p:spPr>
        <p:txBody>
          <a:bodyPr/>
          <a:lstStyle/>
          <a:p>
            <a:fld id="{0BFF9D63-A175-4204-969A-F919FF3E93E8}" type="datetime3">
              <a:rPr lang="en-US" sz="1600" b="1" smtClean="0">
                <a:solidFill>
                  <a:schemeClr val="tx1"/>
                </a:solidFill>
              </a:rPr>
              <a:t>27 May 2015</a:t>
            </a:fld>
            <a:endParaRPr lang="en-US" b="1" dirty="0">
              <a:solidFill>
                <a:schemeClr val="tx1"/>
              </a:solidFill>
            </a:endParaRPr>
          </a:p>
        </p:txBody>
      </p:sp>
      <p:graphicFrame>
        <p:nvGraphicFramePr>
          <p:cNvPr id="9" name="Diagram 8"/>
          <p:cNvGraphicFramePr/>
          <p:nvPr>
            <p:extLst>
              <p:ext uri="{D42A27DB-BD31-4B8C-83A1-F6EECF244321}">
                <p14:modId xmlns:p14="http://schemas.microsoft.com/office/powerpoint/2010/main" val="707144565"/>
              </p:ext>
            </p:extLst>
          </p:nvPr>
        </p:nvGraphicFramePr>
        <p:xfrm>
          <a:off x="914400" y="7162800"/>
          <a:ext cx="5867400" cy="152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2" name="Group 11"/>
          <p:cNvGrpSpPr/>
          <p:nvPr/>
        </p:nvGrpSpPr>
        <p:grpSpPr>
          <a:xfrm>
            <a:off x="4070043" y="1544598"/>
            <a:ext cx="4839354" cy="3416240"/>
            <a:chOff x="4070043" y="1544598"/>
            <a:chExt cx="4839354" cy="3416240"/>
          </a:xfrm>
        </p:grpSpPr>
        <p:pic>
          <p:nvPicPr>
            <p:cNvPr id="1026" name="Picture 2" descr="http://image.slidesharecdn.com/oliver-140528134033-phpapp01/95/does-sbir-and-sttr-17-638.jpg?cb=1401976516"/>
            <p:cNvPicPr>
              <a:picLocks noChangeAspect="1" noChangeArrowheads="1"/>
            </p:cNvPicPr>
            <p:nvPr/>
          </p:nvPicPr>
          <p:blipFill rotWithShape="1">
            <a:blip r:embed="rId10">
              <a:extLst>
                <a:ext uri="{28A0092B-C50C-407E-A947-70E740481C1C}">
                  <a14:useLocalDpi xmlns:a14="http://schemas.microsoft.com/office/drawing/2010/main" val="0"/>
                </a:ext>
              </a:extLst>
            </a:blip>
            <a:srcRect t="17991"/>
            <a:stretch/>
          </p:blipFill>
          <p:spPr bwMode="auto">
            <a:xfrm>
              <a:off x="4070043" y="1981200"/>
              <a:ext cx="4839354" cy="2979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1" name="Rectangle 10"/>
            <p:cNvSpPr/>
            <p:nvPr/>
          </p:nvSpPr>
          <p:spPr>
            <a:xfrm>
              <a:off x="4923009" y="1544598"/>
              <a:ext cx="3133422" cy="369332"/>
            </a:xfrm>
            <a:prstGeom prst="rect">
              <a:avLst/>
            </a:prstGeom>
          </p:spPr>
          <p:txBody>
            <a:bodyPr wrap="none">
              <a:spAutoFit/>
            </a:bodyPr>
            <a:lstStyle/>
            <a:p>
              <a:pPr algn="ctr"/>
              <a:r>
                <a:rPr lang="en-US" b="1" dirty="0">
                  <a:ln w="10541" cmpd="sng">
                    <a:solidFill>
                      <a:schemeClr val="bg1"/>
                    </a:solidFill>
                    <a:prstDash val="solid"/>
                  </a:ln>
                  <a:solidFill>
                    <a:schemeClr val="bg1"/>
                  </a:solidFill>
                </a:rPr>
                <a:t>Application &amp; Award Timelines</a:t>
              </a:r>
            </a:p>
          </p:txBody>
        </p:sp>
      </p:grpSp>
    </p:spTree>
    <p:extLst>
      <p:ext uri="{BB962C8B-B14F-4D97-AF65-F5344CB8AC3E}">
        <p14:creationId xmlns:p14="http://schemas.microsoft.com/office/powerpoint/2010/main" val="136396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1981200"/>
            <a:ext cx="8026401" cy="3886200"/>
          </a:xfrm>
        </p:spPr>
        <p:txBody>
          <a:bodyPr>
            <a:normAutofit fontScale="85000" lnSpcReduction="20000"/>
          </a:bodyPr>
          <a:lstStyle/>
          <a:p>
            <a:pPr marL="0" indent="0">
              <a:buNone/>
            </a:pPr>
            <a:r>
              <a:rPr lang="en-US" dirty="0" smtClean="0">
                <a:solidFill>
                  <a:schemeClr val="bg1"/>
                </a:solidFill>
              </a:rPr>
              <a:t>Phase 0</a:t>
            </a:r>
          </a:p>
          <a:p>
            <a:r>
              <a:rPr lang="en-US" dirty="0" smtClean="0">
                <a:solidFill>
                  <a:schemeClr val="bg1"/>
                </a:solidFill>
              </a:rPr>
              <a:t>It </a:t>
            </a:r>
            <a:r>
              <a:rPr lang="en-US" dirty="0">
                <a:solidFill>
                  <a:schemeClr val="bg1"/>
                </a:solidFill>
              </a:rPr>
              <a:t>is intended to help Florida companies increase their chances of submitting a successful Small Business Innovation Research (SBIR) or Small Business Technology Transfer (STTR) proposal</a:t>
            </a:r>
            <a:r>
              <a:rPr lang="en-US" dirty="0" smtClean="0">
                <a:solidFill>
                  <a:schemeClr val="bg1"/>
                </a:solidFill>
              </a:rPr>
              <a:t>.</a:t>
            </a:r>
          </a:p>
          <a:p>
            <a:r>
              <a:rPr lang="en-US" dirty="0" smtClean="0">
                <a:solidFill>
                  <a:schemeClr val="bg1"/>
                </a:solidFill>
              </a:rPr>
              <a:t>Up to </a:t>
            </a:r>
            <a:r>
              <a:rPr lang="en-US" b="1" dirty="0" smtClean="0">
                <a:solidFill>
                  <a:schemeClr val="bg1"/>
                </a:solidFill>
              </a:rPr>
              <a:t>$3K </a:t>
            </a:r>
            <a:r>
              <a:rPr lang="en-US" dirty="0" smtClean="0">
                <a:solidFill>
                  <a:schemeClr val="bg1"/>
                </a:solidFill>
              </a:rPr>
              <a:t>for eligible expenses</a:t>
            </a:r>
          </a:p>
          <a:p>
            <a:pPr lvl="1"/>
            <a:r>
              <a:rPr lang="en-US" dirty="0" smtClean="0">
                <a:solidFill>
                  <a:schemeClr val="bg1"/>
                </a:solidFill>
              </a:rPr>
              <a:t>Consulting </a:t>
            </a:r>
            <a:r>
              <a:rPr lang="en-US" dirty="0">
                <a:solidFill>
                  <a:schemeClr val="bg1"/>
                </a:solidFill>
              </a:rPr>
              <a:t>Fees: supporting tech development, commercialization strategies proposal </a:t>
            </a:r>
            <a:r>
              <a:rPr lang="en-US" dirty="0" smtClean="0">
                <a:solidFill>
                  <a:schemeClr val="bg1"/>
                </a:solidFill>
              </a:rPr>
              <a:t>review</a:t>
            </a:r>
          </a:p>
          <a:p>
            <a:pPr lvl="1"/>
            <a:r>
              <a:rPr lang="en-US" dirty="0" smtClean="0">
                <a:solidFill>
                  <a:schemeClr val="bg1"/>
                </a:solidFill>
              </a:rPr>
              <a:t>Professional </a:t>
            </a:r>
            <a:r>
              <a:rPr lang="en-US" dirty="0">
                <a:solidFill>
                  <a:schemeClr val="bg1"/>
                </a:solidFill>
              </a:rPr>
              <a:t>Fees: Legal, Accounting</a:t>
            </a:r>
          </a:p>
          <a:p>
            <a:pPr lvl="1"/>
            <a:r>
              <a:rPr lang="en-US" dirty="0" smtClean="0">
                <a:solidFill>
                  <a:schemeClr val="bg1"/>
                </a:solidFill>
              </a:rPr>
              <a:t>Writing </a:t>
            </a:r>
            <a:r>
              <a:rPr lang="en-US" dirty="0">
                <a:solidFill>
                  <a:schemeClr val="bg1"/>
                </a:solidFill>
              </a:rPr>
              <a:t>services, travel, etc.</a:t>
            </a:r>
          </a:p>
          <a:p>
            <a:pPr lvl="1"/>
            <a:endParaRPr lang="en-US" dirty="0" smtClean="0">
              <a:solidFill>
                <a:schemeClr val="bg1"/>
              </a:solidFill>
            </a:endParaRPr>
          </a:p>
        </p:txBody>
      </p:sp>
      <p:pic>
        <p:nvPicPr>
          <p:cNvPr id="4"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smtClean="0">
                <a:latin typeface="Calibri" pitchFamily="34" charset="0"/>
              </a:rPr>
              <a:t>Government Resources Program</a:t>
            </a:r>
          </a:p>
          <a:p>
            <a:pPr algn="ctr">
              <a:spcBef>
                <a:spcPct val="50000"/>
              </a:spcBef>
            </a:pPr>
            <a:endParaRPr lang="en-US" sz="1600" b="1" dirty="0">
              <a:latin typeface="Calibri" pitchFamily="34" charset="0"/>
            </a:endParaRPr>
          </a:p>
        </p:txBody>
      </p:sp>
      <p:sp>
        <p:nvSpPr>
          <p:cNvPr id="7"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0" y="0"/>
            <a:ext cx="9144000" cy="1143000"/>
          </a:xfrm>
        </p:spPr>
        <p:txBody>
          <a:bodyPr>
            <a:normAutofit/>
          </a:bodyPr>
          <a:lstStyle/>
          <a:p>
            <a:r>
              <a:rPr lang="en-US" sz="3600" dirty="0" smtClean="0">
                <a:effectLst>
                  <a:outerShdw blurRad="38100" dist="38100" dir="2700000" algn="tl">
                    <a:srgbClr val="000000">
                      <a:alpha val="43137"/>
                    </a:srgbClr>
                  </a:outerShdw>
                </a:effectLst>
                <a:latin typeface="Copperplate Gothic Light" pitchFamily="34" charset="0"/>
              </a:rPr>
              <a:t>SBIR/STTR</a:t>
            </a:r>
            <a:endParaRPr lang="en-US" sz="3600" dirty="0">
              <a:effectLst>
                <a:outerShdw blurRad="38100" dist="38100" dir="2700000" algn="tl">
                  <a:srgbClr val="000000">
                    <a:alpha val="43137"/>
                  </a:srgbClr>
                </a:outerShdw>
              </a:effectLst>
              <a:latin typeface="Copperplate Gothic Light" pitchFamily="34" charset="0"/>
            </a:endParaRPr>
          </a:p>
        </p:txBody>
      </p:sp>
      <p:sp>
        <p:nvSpPr>
          <p:cNvPr id="10" name="Date Placeholder 10"/>
          <p:cNvSpPr>
            <a:spLocks noGrp="1"/>
          </p:cNvSpPr>
          <p:nvPr>
            <p:ph type="dt" sz="half" idx="10"/>
          </p:nvPr>
        </p:nvSpPr>
        <p:spPr>
          <a:xfrm>
            <a:off x="1295400" y="6492875"/>
            <a:ext cx="2133600" cy="365125"/>
          </a:xfrm>
        </p:spPr>
        <p:txBody>
          <a:bodyPr/>
          <a:lstStyle/>
          <a:p>
            <a:fld id="{E9F3CB38-5637-425C-AA73-D2CE557A1F90}" type="datetime3">
              <a:rPr lang="en-US" sz="1600" b="1" smtClean="0">
                <a:solidFill>
                  <a:schemeClr val="tx1"/>
                </a:solidFill>
              </a:rPr>
              <a:t>27 May 2015</a:t>
            </a:fld>
            <a:endParaRPr lang="en-US" b="1" dirty="0">
              <a:solidFill>
                <a:schemeClr val="tx1"/>
              </a:solidFill>
            </a:endParaRPr>
          </a:p>
        </p:txBody>
      </p:sp>
      <p:sp>
        <p:nvSpPr>
          <p:cNvPr id="8" name="Rectangle 7"/>
          <p:cNvSpPr/>
          <p:nvPr/>
        </p:nvSpPr>
        <p:spPr>
          <a:xfrm>
            <a:off x="6704135" y="5638800"/>
            <a:ext cx="2397003" cy="369332"/>
          </a:xfrm>
          <a:prstGeom prst="rect">
            <a:avLst/>
          </a:prstGeom>
        </p:spPr>
        <p:txBody>
          <a:bodyPr wrap="none">
            <a:spAutoFit/>
          </a:bodyPr>
          <a:lstStyle/>
          <a:p>
            <a:pPr lvl="4"/>
            <a:r>
              <a:rPr lang="en-US" u="sng" dirty="0">
                <a:hlinkClick r:id="rId4"/>
              </a:rPr>
              <a:t>Info</a:t>
            </a:r>
            <a:endParaRPr lang="en-US"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4318" y="1250950"/>
            <a:ext cx="4218214" cy="952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94257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600" y="1473200"/>
            <a:ext cx="4379913" cy="4622800"/>
          </a:xfrm>
        </p:spPr>
        <p:txBody>
          <a:bodyPr>
            <a:normAutofit/>
          </a:bodyPr>
          <a:lstStyle/>
          <a:p>
            <a:r>
              <a:rPr lang="en-US" dirty="0" smtClean="0">
                <a:solidFill>
                  <a:schemeClr val="bg1"/>
                </a:solidFill>
              </a:rPr>
              <a:t>Government funding opportunities</a:t>
            </a:r>
          </a:p>
          <a:p>
            <a:r>
              <a:rPr lang="en-US" dirty="0" smtClean="0">
                <a:solidFill>
                  <a:schemeClr val="bg1"/>
                </a:solidFill>
              </a:rPr>
              <a:t>Our Program</a:t>
            </a:r>
          </a:p>
          <a:p>
            <a:pPr lvl="1"/>
            <a:r>
              <a:rPr lang="en-US" dirty="0" smtClean="0">
                <a:solidFill>
                  <a:schemeClr val="bg1"/>
                </a:solidFill>
              </a:rPr>
              <a:t>Overview</a:t>
            </a:r>
          </a:p>
          <a:p>
            <a:pPr lvl="1"/>
            <a:r>
              <a:rPr lang="en-US" dirty="0" smtClean="0">
                <a:solidFill>
                  <a:schemeClr val="bg1"/>
                </a:solidFill>
              </a:rPr>
              <a:t>Tools 	</a:t>
            </a:r>
          </a:p>
          <a:p>
            <a:pPr lvl="1"/>
            <a:r>
              <a:rPr lang="en-US" dirty="0" smtClean="0">
                <a:solidFill>
                  <a:schemeClr val="bg1"/>
                </a:solidFill>
              </a:rPr>
              <a:t>Resources</a:t>
            </a:r>
          </a:p>
          <a:p>
            <a:pPr lvl="2"/>
            <a:r>
              <a:rPr lang="en-US" dirty="0" smtClean="0">
                <a:solidFill>
                  <a:schemeClr val="bg1"/>
                </a:solidFill>
              </a:rPr>
              <a:t>Federal Government Registration Checklist</a:t>
            </a:r>
          </a:p>
          <a:p>
            <a:endParaRPr lang="en-US" dirty="0" smtClean="0">
              <a:solidFill>
                <a:schemeClr val="bg1"/>
              </a:solidFill>
            </a:endParaRPr>
          </a:p>
          <a:p>
            <a:endParaRPr lang="en-US" dirty="0">
              <a:solidFill>
                <a:schemeClr val="bg1"/>
              </a:solidFill>
            </a:endParaRPr>
          </a:p>
          <a:p>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11" name="Picture 10"/>
          <p:cNvPicPr>
            <a:picLocks noChangeAspect="1" noChangeArrowheads="1"/>
          </p:cNvPicPr>
          <p:nvPr/>
        </p:nvPicPr>
        <p:blipFill>
          <a:blip r:embed="rId4"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12"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13"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381000" y="0"/>
            <a:ext cx="8229600" cy="1066800"/>
          </a:xfrm>
        </p:spPr>
        <p:txBody>
          <a:bodyPr/>
          <a:lstStyle/>
          <a:p>
            <a:r>
              <a:rPr lang="en-US" dirty="0" smtClean="0">
                <a:effectLst>
                  <a:outerShdw blurRad="38100" dist="38100" dir="2700000" algn="tl">
                    <a:srgbClr val="000000">
                      <a:alpha val="43137"/>
                    </a:srgbClr>
                  </a:outerShdw>
                </a:effectLst>
                <a:latin typeface="Copperplate Gothic Light" pitchFamily="34" charset="0"/>
              </a:rPr>
              <a:t>Agenda</a:t>
            </a:r>
            <a:endParaRPr lang="en-US" dirty="0">
              <a:effectLst>
                <a:outerShdw blurRad="38100" dist="38100" dir="2700000" algn="tl">
                  <a:srgbClr val="000000">
                    <a:alpha val="43137"/>
                  </a:srgbClr>
                </a:outerShdw>
              </a:effectLst>
              <a:latin typeface="Copperplate Gothic Light" pitchFamily="34" charset="0"/>
            </a:endParaRPr>
          </a:p>
        </p:txBody>
      </p:sp>
      <p:pic>
        <p:nvPicPr>
          <p:cNvPr id="20484" name="Picture 4" descr="https://web.tulsaschools.org/BTW/palace/govt/seal.png"/>
          <p:cNvPicPr>
            <a:picLocks noChangeAspect="1" noChangeArrowheads="1"/>
          </p:cNvPicPr>
          <p:nvPr/>
        </p:nvPicPr>
        <p:blipFill>
          <a:blip r:embed="rId5" cstate="print"/>
          <a:srcRect/>
          <a:stretch>
            <a:fillRect/>
          </a:stretch>
        </p:blipFill>
        <p:spPr bwMode="auto">
          <a:xfrm>
            <a:off x="241300" y="1473200"/>
            <a:ext cx="3977898" cy="4191000"/>
          </a:xfrm>
          <a:prstGeom prst="rect">
            <a:avLst/>
          </a:prstGeom>
          <a:noFill/>
        </p:spPr>
      </p:pic>
      <p:sp>
        <p:nvSpPr>
          <p:cNvPr id="16" name="Date Placeholder 10"/>
          <p:cNvSpPr>
            <a:spLocks noGrp="1"/>
          </p:cNvSpPr>
          <p:nvPr>
            <p:ph type="dt" sz="half" idx="10"/>
          </p:nvPr>
        </p:nvSpPr>
        <p:spPr>
          <a:xfrm>
            <a:off x="1295400" y="6492875"/>
            <a:ext cx="2133600" cy="365125"/>
          </a:xfrm>
        </p:spPr>
        <p:txBody>
          <a:bodyPr/>
          <a:lstStyle/>
          <a:p>
            <a:fld id="{6DF86814-21EC-4FB2-AABB-13D8C001F4D0}" type="datetime3">
              <a:rPr lang="en-US" sz="1600" b="1" smtClean="0">
                <a:solidFill>
                  <a:schemeClr val="tx1"/>
                </a:solidFill>
              </a:rPr>
              <a:t>27 May 2015</a:t>
            </a:fld>
            <a:endParaRPr lang="en-US" b="1" dirty="0">
              <a:solidFill>
                <a:schemeClr val="tx1"/>
              </a:solidFill>
            </a:endParaRPr>
          </a:p>
        </p:txBody>
      </p:sp>
    </p:spTree>
    <p:extLst>
      <p:ext uri="{BB962C8B-B14F-4D97-AF65-F5344CB8AC3E}">
        <p14:creationId xmlns:p14="http://schemas.microsoft.com/office/powerpoint/2010/main" val="3921878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1219200"/>
            <a:ext cx="8328026" cy="4800600"/>
          </a:xfrm>
        </p:spPr>
        <p:txBody>
          <a:bodyPr>
            <a:normAutofit/>
          </a:bodyPr>
          <a:lstStyle/>
          <a:p>
            <a:pPr marL="0" indent="0">
              <a:buNone/>
            </a:pPr>
            <a:r>
              <a:rPr lang="en-US" dirty="0" smtClean="0">
                <a:solidFill>
                  <a:schemeClr val="bg1"/>
                </a:solidFill>
              </a:rPr>
              <a:t>For</a:t>
            </a:r>
            <a:r>
              <a:rPr lang="en-US" b="1" dirty="0" smtClean="0">
                <a:solidFill>
                  <a:schemeClr val="bg1"/>
                </a:solidFill>
              </a:rPr>
              <a:t> </a:t>
            </a:r>
            <a:r>
              <a:rPr lang="en-US" b="1" dirty="0">
                <a:solidFill>
                  <a:schemeClr val="bg1"/>
                </a:solidFill>
              </a:rPr>
              <a:t>SBIR </a:t>
            </a:r>
            <a:r>
              <a:rPr lang="en-US" dirty="0">
                <a:solidFill>
                  <a:schemeClr val="bg1"/>
                </a:solidFill>
              </a:rPr>
              <a:t>the small business must perform 2/3 of the R&amp;D in Phase I and at least 50% in Phase II. The Principal Investigator must be employed by small business and cannot work full time for another employer</a:t>
            </a:r>
            <a:r>
              <a:rPr lang="en-US" dirty="0" smtClean="0">
                <a:solidFill>
                  <a:schemeClr val="bg1"/>
                </a:solidFill>
              </a:rPr>
              <a:t>.</a:t>
            </a:r>
          </a:p>
          <a:p>
            <a:pPr marL="0" indent="0">
              <a:buNone/>
            </a:pPr>
            <a:endParaRPr lang="en-US" dirty="0">
              <a:solidFill>
                <a:schemeClr val="bg1"/>
              </a:solidFill>
            </a:endParaRPr>
          </a:p>
          <a:p>
            <a:pPr marL="0" indent="0">
              <a:buNone/>
            </a:pPr>
            <a:r>
              <a:rPr lang="en-US" dirty="0" smtClean="0">
                <a:solidFill>
                  <a:schemeClr val="bg1"/>
                </a:solidFill>
              </a:rPr>
              <a:t>For </a:t>
            </a:r>
            <a:r>
              <a:rPr lang="en-US" b="1" dirty="0">
                <a:solidFill>
                  <a:schemeClr val="bg1"/>
                </a:solidFill>
              </a:rPr>
              <a:t>STTR</a:t>
            </a:r>
            <a:r>
              <a:rPr lang="en-US" dirty="0">
                <a:solidFill>
                  <a:schemeClr val="bg1"/>
                </a:solidFill>
              </a:rPr>
              <a:t> the small business must partner with a </a:t>
            </a:r>
            <a:r>
              <a:rPr lang="en-US" i="1" dirty="0">
                <a:solidFill>
                  <a:schemeClr val="bg1"/>
                </a:solidFill>
              </a:rPr>
              <a:t>research institution </a:t>
            </a:r>
            <a:r>
              <a:rPr lang="en-US" dirty="0">
                <a:solidFill>
                  <a:schemeClr val="bg1"/>
                </a:solidFill>
              </a:rPr>
              <a:t>and the small business must perform 40% of the R&amp;D in Phase I &amp; II</a:t>
            </a:r>
          </a:p>
        </p:txBody>
      </p:sp>
      <p:pic>
        <p:nvPicPr>
          <p:cNvPr id="4"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smtClean="0">
                <a:latin typeface="Calibri" pitchFamily="34" charset="0"/>
              </a:rPr>
              <a:t>Government Resources Program</a:t>
            </a:r>
          </a:p>
          <a:p>
            <a:pPr algn="ctr">
              <a:spcBef>
                <a:spcPct val="50000"/>
              </a:spcBef>
            </a:pPr>
            <a:endParaRPr lang="en-US" sz="1600" b="1" dirty="0">
              <a:latin typeface="Calibri" pitchFamily="34" charset="0"/>
            </a:endParaRPr>
          </a:p>
        </p:txBody>
      </p:sp>
      <p:sp>
        <p:nvSpPr>
          <p:cNvPr id="7"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0" y="0"/>
            <a:ext cx="9144000" cy="1143000"/>
          </a:xfrm>
        </p:spPr>
        <p:txBody>
          <a:bodyPr>
            <a:normAutofit/>
          </a:bodyPr>
          <a:lstStyle/>
          <a:p>
            <a:r>
              <a:rPr lang="en-US" sz="3600" dirty="0" smtClean="0">
                <a:effectLst>
                  <a:outerShdw blurRad="38100" dist="38100" dir="2700000" algn="tl">
                    <a:srgbClr val="000000">
                      <a:alpha val="43137"/>
                    </a:srgbClr>
                  </a:outerShdw>
                </a:effectLst>
                <a:latin typeface="Copperplate Gothic Light" pitchFamily="34" charset="0"/>
              </a:rPr>
              <a:t>SBIR vs. STTR</a:t>
            </a:r>
            <a:endParaRPr lang="en-US" sz="3600" dirty="0">
              <a:effectLst>
                <a:outerShdw blurRad="38100" dist="38100" dir="2700000" algn="tl">
                  <a:srgbClr val="000000">
                    <a:alpha val="43137"/>
                  </a:srgbClr>
                </a:outerShdw>
              </a:effectLst>
              <a:latin typeface="Copperplate Gothic Light" pitchFamily="34" charset="0"/>
            </a:endParaRPr>
          </a:p>
        </p:txBody>
      </p:sp>
      <p:sp>
        <p:nvSpPr>
          <p:cNvPr id="10" name="Date Placeholder 10"/>
          <p:cNvSpPr>
            <a:spLocks noGrp="1"/>
          </p:cNvSpPr>
          <p:nvPr>
            <p:ph type="dt" sz="half" idx="10"/>
          </p:nvPr>
        </p:nvSpPr>
        <p:spPr>
          <a:xfrm>
            <a:off x="1295400" y="6492875"/>
            <a:ext cx="2133600" cy="365125"/>
          </a:xfrm>
        </p:spPr>
        <p:txBody>
          <a:bodyPr/>
          <a:lstStyle/>
          <a:p>
            <a:fld id="{1EE39E7B-F2D3-4F0F-9426-C3CED6962498}" type="datetime3">
              <a:rPr lang="en-US" sz="1600" b="1" smtClean="0">
                <a:solidFill>
                  <a:schemeClr val="tx1"/>
                </a:solidFill>
              </a:rPr>
              <a:pPr/>
              <a:t>27 May 2015</a:t>
            </a:fld>
            <a:endParaRPr lang="en-US" b="1" dirty="0">
              <a:solidFill>
                <a:schemeClr val="tx1"/>
              </a:solidFill>
            </a:endParaRPr>
          </a:p>
        </p:txBody>
      </p:sp>
    </p:spTree>
    <p:extLst>
      <p:ext uri="{BB962C8B-B14F-4D97-AF65-F5344CB8AC3E}">
        <p14:creationId xmlns:p14="http://schemas.microsoft.com/office/powerpoint/2010/main" val="3473900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4114800" cy="1587500"/>
          </a:xfrm>
        </p:spPr>
        <p:txBody>
          <a:bodyPr>
            <a:normAutofit lnSpcReduction="10000"/>
          </a:bodyPr>
          <a:lstStyle/>
          <a:p>
            <a:pPr marL="0" indent="0">
              <a:buNone/>
            </a:pPr>
            <a:r>
              <a:rPr lang="en-US" dirty="0" smtClean="0">
                <a:solidFill>
                  <a:schemeClr val="bg1"/>
                </a:solidFill>
              </a:rPr>
              <a:t>FY 2014 Awards</a:t>
            </a:r>
          </a:p>
          <a:p>
            <a:r>
              <a:rPr lang="en-US" dirty="0" smtClean="0">
                <a:solidFill>
                  <a:schemeClr val="bg1"/>
                </a:solidFill>
              </a:rPr>
              <a:t>5,086 Awards, Totaling $2.1 Billion</a:t>
            </a:r>
          </a:p>
          <a:p>
            <a:endParaRPr lang="en-US" dirty="0" smtClean="0">
              <a:solidFill>
                <a:schemeClr val="bg1"/>
              </a:solidFill>
            </a:endParaRPr>
          </a:p>
        </p:txBody>
      </p:sp>
      <p:pic>
        <p:nvPicPr>
          <p:cNvPr id="4"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smtClean="0">
                <a:latin typeface="Calibri" pitchFamily="34" charset="0"/>
              </a:rPr>
              <a:t>Government Resources Program</a:t>
            </a:r>
          </a:p>
          <a:p>
            <a:pPr algn="ctr">
              <a:spcBef>
                <a:spcPct val="50000"/>
              </a:spcBef>
            </a:pPr>
            <a:endParaRPr lang="en-US" sz="1600" b="1" dirty="0">
              <a:latin typeface="Calibri" pitchFamily="34" charset="0"/>
            </a:endParaRPr>
          </a:p>
        </p:txBody>
      </p:sp>
      <p:sp>
        <p:nvSpPr>
          <p:cNvPr id="7"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0" y="0"/>
            <a:ext cx="9144000" cy="1143000"/>
          </a:xfrm>
        </p:spPr>
        <p:txBody>
          <a:bodyPr>
            <a:normAutofit fontScale="90000"/>
          </a:bodyPr>
          <a:lstStyle/>
          <a:p>
            <a:r>
              <a:rPr lang="en-US" sz="3600" dirty="0" smtClean="0">
                <a:effectLst>
                  <a:outerShdw blurRad="38100" dist="38100" dir="2700000" algn="tl">
                    <a:srgbClr val="000000">
                      <a:alpha val="43137"/>
                    </a:srgbClr>
                  </a:outerShdw>
                </a:effectLst>
                <a:latin typeface="Copperplate Gothic Light" pitchFamily="34" charset="0"/>
              </a:rPr>
              <a:t>SBIR/STTR</a:t>
            </a:r>
            <a:br>
              <a:rPr lang="en-US" sz="3600" dirty="0" smtClean="0">
                <a:effectLst>
                  <a:outerShdw blurRad="38100" dist="38100" dir="2700000" algn="tl">
                    <a:srgbClr val="000000">
                      <a:alpha val="43137"/>
                    </a:srgbClr>
                  </a:outerShdw>
                </a:effectLst>
                <a:latin typeface="Copperplate Gothic Light" pitchFamily="34" charset="0"/>
              </a:rPr>
            </a:br>
            <a:r>
              <a:rPr lang="en-US" sz="3600" dirty="0" smtClean="0">
                <a:effectLst>
                  <a:outerShdw blurRad="38100" dist="38100" dir="2700000" algn="tl">
                    <a:srgbClr val="000000">
                      <a:alpha val="43137"/>
                    </a:srgbClr>
                  </a:outerShdw>
                </a:effectLst>
                <a:latin typeface="Copperplate Gothic Light" pitchFamily="34" charset="0"/>
              </a:rPr>
              <a:t>Award &amp; Success</a:t>
            </a:r>
            <a:endParaRPr lang="en-US" sz="3600" dirty="0">
              <a:effectLst>
                <a:outerShdw blurRad="38100" dist="38100" dir="2700000" algn="tl">
                  <a:srgbClr val="000000">
                    <a:alpha val="43137"/>
                  </a:srgbClr>
                </a:outerShdw>
              </a:effectLst>
              <a:latin typeface="Copperplate Gothic Light" pitchFamily="34" charset="0"/>
            </a:endParaRPr>
          </a:p>
        </p:txBody>
      </p:sp>
      <p:sp>
        <p:nvSpPr>
          <p:cNvPr id="10" name="Date Placeholder 10"/>
          <p:cNvSpPr>
            <a:spLocks noGrp="1"/>
          </p:cNvSpPr>
          <p:nvPr>
            <p:ph type="dt" sz="half" idx="10"/>
          </p:nvPr>
        </p:nvSpPr>
        <p:spPr>
          <a:xfrm>
            <a:off x="1295400" y="6492875"/>
            <a:ext cx="2133600" cy="365125"/>
          </a:xfrm>
        </p:spPr>
        <p:txBody>
          <a:bodyPr/>
          <a:lstStyle/>
          <a:p>
            <a:fld id="{08AEA29E-0317-4B90-8F70-60B3EF857E1B}" type="datetime3">
              <a:rPr lang="en-US" sz="1600" b="1" smtClean="0">
                <a:solidFill>
                  <a:schemeClr val="tx1"/>
                </a:solidFill>
              </a:rPr>
              <a:t>27 May 2015</a:t>
            </a:fld>
            <a:endParaRPr lang="en-US" b="1" dirty="0">
              <a:solidFill>
                <a:schemeClr val="tx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794713785"/>
              </p:ext>
            </p:extLst>
          </p:nvPr>
        </p:nvGraphicFramePr>
        <p:xfrm>
          <a:off x="388144" y="4310390"/>
          <a:ext cx="3657600" cy="1381760"/>
        </p:xfrm>
        <a:graphic>
          <a:graphicData uri="http://schemas.openxmlformats.org/drawingml/2006/table">
            <a:tbl>
              <a:tblPr firstRow="1" bandRow="1">
                <a:tableStyleId>{7DF18680-E054-41AD-8BC1-D1AEF772440D}</a:tableStyleId>
              </a:tblPr>
              <a:tblGrid>
                <a:gridCol w="1219200"/>
                <a:gridCol w="1219200"/>
                <a:gridCol w="1219200"/>
              </a:tblGrid>
              <a:tr h="370840">
                <a:tc>
                  <a:txBody>
                    <a:bodyPr/>
                    <a:lstStyle/>
                    <a:p>
                      <a:r>
                        <a:rPr lang="en-US" dirty="0" smtClean="0"/>
                        <a:t>Phase</a:t>
                      </a:r>
                      <a:r>
                        <a:rPr lang="en-US" baseline="0" dirty="0" smtClean="0"/>
                        <a:t> I</a:t>
                      </a:r>
                      <a:endParaRPr lang="en-US" dirty="0"/>
                    </a:p>
                  </a:txBody>
                  <a:tcPr/>
                </a:tc>
                <a:tc>
                  <a:txBody>
                    <a:bodyPr/>
                    <a:lstStyle/>
                    <a:p>
                      <a:r>
                        <a:rPr lang="en-US" dirty="0" smtClean="0"/>
                        <a:t>Success Ratio</a:t>
                      </a:r>
                      <a:endParaRPr lang="en-US" dirty="0"/>
                    </a:p>
                  </a:txBody>
                  <a:tcPr/>
                </a:tc>
                <a:tc>
                  <a:txBody>
                    <a:bodyPr/>
                    <a:lstStyle/>
                    <a:p>
                      <a:r>
                        <a:rPr lang="en-US" dirty="0" smtClean="0"/>
                        <a:t>Average Award</a:t>
                      </a:r>
                      <a:endParaRPr lang="en-US" dirty="0"/>
                    </a:p>
                  </a:txBody>
                  <a:tcPr/>
                </a:tc>
              </a:tr>
              <a:tr h="370840">
                <a:tc>
                  <a:txBody>
                    <a:bodyPr/>
                    <a:lstStyle/>
                    <a:p>
                      <a:r>
                        <a:rPr lang="en-US" dirty="0" smtClean="0"/>
                        <a:t>SBIR</a:t>
                      </a:r>
                    </a:p>
                  </a:txBody>
                  <a:tcPr/>
                </a:tc>
                <a:tc>
                  <a:txBody>
                    <a:bodyPr/>
                    <a:lstStyle/>
                    <a:p>
                      <a:r>
                        <a:rPr lang="en-US" dirty="0" smtClean="0"/>
                        <a:t>16%</a:t>
                      </a:r>
                      <a:endParaRPr lang="en-US" dirty="0"/>
                    </a:p>
                  </a:txBody>
                  <a:tcPr/>
                </a:tc>
                <a:tc>
                  <a:txBody>
                    <a:bodyPr/>
                    <a:lstStyle/>
                    <a:p>
                      <a:r>
                        <a:rPr lang="en-US" dirty="0" smtClean="0"/>
                        <a:t>$151K</a:t>
                      </a:r>
                    </a:p>
                  </a:txBody>
                  <a:tcPr/>
                </a:tc>
              </a:tr>
              <a:tr h="370840">
                <a:tc>
                  <a:txBody>
                    <a:bodyPr/>
                    <a:lstStyle/>
                    <a:p>
                      <a:r>
                        <a:rPr lang="en-US" dirty="0" smtClean="0"/>
                        <a:t>STTR</a:t>
                      </a:r>
                      <a:endParaRPr lang="en-US" dirty="0"/>
                    </a:p>
                  </a:txBody>
                  <a:tcPr/>
                </a:tc>
                <a:tc>
                  <a:txBody>
                    <a:bodyPr/>
                    <a:lstStyle/>
                    <a:p>
                      <a:r>
                        <a:rPr lang="en-US" dirty="0" smtClean="0"/>
                        <a:t>21%</a:t>
                      </a:r>
                      <a:endParaRPr lang="en-US" dirty="0"/>
                    </a:p>
                  </a:txBody>
                  <a:tcPr/>
                </a:tc>
                <a:tc>
                  <a:txBody>
                    <a:bodyPr/>
                    <a:lstStyle/>
                    <a:p>
                      <a:r>
                        <a:rPr lang="en-US" dirty="0" smtClean="0"/>
                        <a:t>$144K</a:t>
                      </a:r>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463823074"/>
              </p:ext>
            </p:extLst>
          </p:nvPr>
        </p:nvGraphicFramePr>
        <p:xfrm>
          <a:off x="5126673" y="4310390"/>
          <a:ext cx="3657600" cy="1381760"/>
        </p:xfrm>
        <a:graphic>
          <a:graphicData uri="http://schemas.openxmlformats.org/drawingml/2006/table">
            <a:tbl>
              <a:tblPr firstRow="1" bandRow="1">
                <a:tableStyleId>{5C22544A-7EE6-4342-B048-85BDC9FD1C3A}</a:tableStyleId>
              </a:tblPr>
              <a:tblGrid>
                <a:gridCol w="1219200"/>
                <a:gridCol w="1219200"/>
                <a:gridCol w="1219200"/>
              </a:tblGrid>
              <a:tr h="640080">
                <a:tc>
                  <a:txBody>
                    <a:bodyPr/>
                    <a:lstStyle/>
                    <a:p>
                      <a:r>
                        <a:rPr lang="en-US" dirty="0" smtClean="0"/>
                        <a:t>Phase</a:t>
                      </a:r>
                      <a:r>
                        <a:rPr lang="en-US" baseline="0" dirty="0" smtClean="0"/>
                        <a:t> II</a:t>
                      </a:r>
                      <a:endParaRPr lang="en-US" dirty="0"/>
                    </a:p>
                  </a:txBody>
                  <a:tcPr/>
                </a:tc>
                <a:tc>
                  <a:txBody>
                    <a:bodyPr/>
                    <a:lstStyle/>
                    <a:p>
                      <a:r>
                        <a:rPr lang="en-US" dirty="0" smtClean="0"/>
                        <a:t>Success Ratio</a:t>
                      </a:r>
                      <a:endParaRPr lang="en-US" dirty="0"/>
                    </a:p>
                  </a:txBody>
                  <a:tcPr/>
                </a:tc>
                <a:tc>
                  <a:txBody>
                    <a:bodyPr/>
                    <a:lstStyle/>
                    <a:p>
                      <a:r>
                        <a:rPr lang="en-US" dirty="0" smtClean="0"/>
                        <a:t>Average Award</a:t>
                      </a:r>
                      <a:endParaRPr lang="en-US" dirty="0"/>
                    </a:p>
                  </a:txBody>
                  <a:tcPr/>
                </a:tc>
              </a:tr>
              <a:tr h="370840">
                <a:tc>
                  <a:txBody>
                    <a:bodyPr/>
                    <a:lstStyle/>
                    <a:p>
                      <a:r>
                        <a:rPr lang="en-US" dirty="0" smtClean="0"/>
                        <a:t>SBIR</a:t>
                      </a:r>
                    </a:p>
                  </a:txBody>
                  <a:tcPr/>
                </a:tc>
                <a:tc>
                  <a:txBody>
                    <a:bodyPr/>
                    <a:lstStyle/>
                    <a:p>
                      <a:r>
                        <a:rPr lang="en-US" dirty="0" smtClean="0"/>
                        <a:t>59%</a:t>
                      </a:r>
                      <a:endParaRPr lang="en-US" dirty="0"/>
                    </a:p>
                  </a:txBody>
                  <a:tcPr/>
                </a:tc>
                <a:tc>
                  <a:txBody>
                    <a:bodyPr/>
                    <a:lstStyle/>
                    <a:p>
                      <a:r>
                        <a:rPr lang="en-US" dirty="0" smtClean="0"/>
                        <a:t>$500K</a:t>
                      </a:r>
                    </a:p>
                  </a:txBody>
                  <a:tcPr/>
                </a:tc>
              </a:tr>
              <a:tr h="370840">
                <a:tc>
                  <a:txBody>
                    <a:bodyPr/>
                    <a:lstStyle/>
                    <a:p>
                      <a:r>
                        <a:rPr lang="en-US" dirty="0" smtClean="0"/>
                        <a:t>STTR</a:t>
                      </a:r>
                      <a:endParaRPr lang="en-US" dirty="0"/>
                    </a:p>
                  </a:txBody>
                  <a:tcPr/>
                </a:tc>
                <a:tc>
                  <a:txBody>
                    <a:bodyPr/>
                    <a:lstStyle/>
                    <a:p>
                      <a:r>
                        <a:rPr lang="en-US" dirty="0" smtClean="0"/>
                        <a:t>39%</a:t>
                      </a:r>
                      <a:endParaRPr lang="en-US" dirty="0"/>
                    </a:p>
                  </a:txBody>
                  <a:tcPr/>
                </a:tc>
                <a:tc>
                  <a:txBody>
                    <a:bodyPr/>
                    <a:lstStyle/>
                    <a:p>
                      <a:r>
                        <a:rPr lang="en-US" dirty="0" smtClean="0"/>
                        <a:t>$582K</a:t>
                      </a:r>
                      <a:endParaRPr lang="en-US" dirty="0"/>
                    </a:p>
                  </a:txBody>
                  <a:tcPr/>
                </a:tc>
              </a:tr>
            </a:tbl>
          </a:graphicData>
        </a:graphic>
      </p:graphicFrame>
      <p:sp>
        <p:nvSpPr>
          <p:cNvPr id="15" name="Rectangle 14"/>
          <p:cNvSpPr/>
          <p:nvPr/>
        </p:nvSpPr>
        <p:spPr>
          <a:xfrm>
            <a:off x="3411329" y="3624590"/>
            <a:ext cx="2321341" cy="523220"/>
          </a:xfrm>
          <a:prstGeom prst="rect">
            <a:avLst/>
          </a:prstGeom>
        </p:spPr>
        <p:txBody>
          <a:bodyPr wrap="none">
            <a:spAutoFit/>
          </a:bodyPr>
          <a:lstStyle/>
          <a:p>
            <a:r>
              <a:rPr lang="en-US" sz="2800" b="1" dirty="0">
                <a:solidFill>
                  <a:schemeClr val="bg1"/>
                </a:solidFill>
              </a:rPr>
              <a:t>Success Ratios</a:t>
            </a:r>
          </a:p>
        </p:txBody>
      </p:sp>
      <p:sp>
        <p:nvSpPr>
          <p:cNvPr id="16" name="Right Arrow 15"/>
          <p:cNvSpPr/>
          <p:nvPr/>
        </p:nvSpPr>
        <p:spPr>
          <a:xfrm>
            <a:off x="4191000" y="4800600"/>
            <a:ext cx="762000" cy="53340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8" name="Rectangle 17"/>
          <p:cNvSpPr/>
          <p:nvPr/>
        </p:nvSpPr>
        <p:spPr>
          <a:xfrm>
            <a:off x="6672649" y="5813782"/>
            <a:ext cx="2126864" cy="369332"/>
          </a:xfrm>
          <a:prstGeom prst="rect">
            <a:avLst/>
          </a:prstGeom>
        </p:spPr>
        <p:txBody>
          <a:bodyPr wrap="none">
            <a:spAutoFit/>
          </a:bodyPr>
          <a:lstStyle/>
          <a:p>
            <a:r>
              <a:rPr lang="en-US" dirty="0" smtClean="0">
                <a:solidFill>
                  <a:schemeClr val="bg1"/>
                </a:solidFill>
              </a:rPr>
              <a:t>*Overall </a:t>
            </a:r>
            <a:r>
              <a:rPr lang="en-US" dirty="0">
                <a:solidFill>
                  <a:schemeClr val="bg1"/>
                </a:solidFill>
              </a:rPr>
              <a:t>for FY 2012 </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6049" y="1447800"/>
            <a:ext cx="2753326" cy="1827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994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512" y="1956375"/>
            <a:ext cx="6034088" cy="4038600"/>
          </a:xfrm>
        </p:spPr>
        <p:txBody>
          <a:bodyPr>
            <a:normAutofit lnSpcReduction="10000"/>
          </a:bodyPr>
          <a:lstStyle/>
          <a:p>
            <a:r>
              <a:rPr lang="en-US" dirty="0" smtClean="0">
                <a:solidFill>
                  <a:schemeClr val="bg1"/>
                </a:solidFill>
              </a:rPr>
              <a:t>BAAs are solicitation methods for R&amp;D efforts.</a:t>
            </a:r>
          </a:p>
          <a:p>
            <a:r>
              <a:rPr lang="en-US" dirty="0" smtClean="0">
                <a:solidFill>
                  <a:schemeClr val="bg1"/>
                </a:solidFill>
              </a:rPr>
              <a:t>The objective is to encourage participation by science and technology firms and educational institutions in meeting the U.S. Government’s R&amp;D goals for innovation .</a:t>
            </a:r>
          </a:p>
          <a:p>
            <a:pPr marL="457200" lvl="1" indent="0">
              <a:buNone/>
            </a:pPr>
            <a:endParaRPr lang="en-US" dirty="0" smtClean="0">
              <a:solidFill>
                <a:schemeClr val="bg1"/>
              </a:solidFill>
            </a:endParaRPr>
          </a:p>
        </p:txBody>
      </p:sp>
      <p:pic>
        <p:nvPicPr>
          <p:cNvPr id="4"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smtClean="0">
                <a:latin typeface="Calibri" pitchFamily="34" charset="0"/>
              </a:rPr>
              <a:t>Government Resources Program</a:t>
            </a:r>
          </a:p>
          <a:p>
            <a:pPr algn="ctr">
              <a:spcBef>
                <a:spcPct val="50000"/>
              </a:spcBef>
            </a:pPr>
            <a:endParaRPr lang="en-US" sz="1600" b="1" dirty="0">
              <a:latin typeface="Calibri" pitchFamily="34" charset="0"/>
            </a:endParaRPr>
          </a:p>
        </p:txBody>
      </p:sp>
      <p:sp>
        <p:nvSpPr>
          <p:cNvPr id="7"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0" y="0"/>
            <a:ext cx="9144000" cy="1143000"/>
          </a:xfrm>
        </p:spPr>
        <p:txBody>
          <a:bodyPr>
            <a:normAutofit/>
          </a:bodyPr>
          <a:lstStyle/>
          <a:p>
            <a:r>
              <a:rPr lang="en-US" sz="3600" dirty="0" smtClean="0">
                <a:effectLst>
                  <a:outerShdw blurRad="38100" dist="38100" dir="2700000" algn="tl">
                    <a:srgbClr val="000000">
                      <a:alpha val="43137"/>
                    </a:srgbClr>
                  </a:outerShdw>
                </a:effectLst>
                <a:latin typeface="Copperplate Gothic Light" pitchFamily="34" charset="0"/>
              </a:rPr>
              <a:t>Government Funding</a:t>
            </a:r>
            <a:endParaRPr lang="en-US" sz="3600" dirty="0">
              <a:effectLst>
                <a:outerShdw blurRad="38100" dist="38100" dir="2700000" algn="tl">
                  <a:srgbClr val="000000">
                    <a:alpha val="43137"/>
                  </a:srgbClr>
                </a:outerShdw>
              </a:effectLst>
              <a:latin typeface="Copperplate Gothic Light" pitchFamily="34" charset="0"/>
            </a:endParaRPr>
          </a:p>
        </p:txBody>
      </p:sp>
      <p:sp>
        <p:nvSpPr>
          <p:cNvPr id="10" name="Date Placeholder 10"/>
          <p:cNvSpPr>
            <a:spLocks noGrp="1"/>
          </p:cNvSpPr>
          <p:nvPr>
            <p:ph type="dt" sz="half" idx="10"/>
          </p:nvPr>
        </p:nvSpPr>
        <p:spPr>
          <a:xfrm>
            <a:off x="1295400" y="6492875"/>
            <a:ext cx="2133600" cy="365125"/>
          </a:xfrm>
        </p:spPr>
        <p:txBody>
          <a:bodyPr/>
          <a:lstStyle/>
          <a:p>
            <a:fld id="{5C5A5FFC-CC5D-406A-899A-E32E3EF9F9B9}" type="datetime3">
              <a:rPr lang="en-US" sz="1600" b="1" smtClean="0">
                <a:solidFill>
                  <a:schemeClr val="tx1"/>
                </a:solidFill>
              </a:rPr>
              <a:t>27 May 2015</a:t>
            </a:fld>
            <a:endParaRPr lang="en-US" b="1" dirty="0">
              <a:solidFill>
                <a:schemeClr val="tx1"/>
              </a:solidFill>
            </a:endParaRPr>
          </a:p>
        </p:txBody>
      </p:sp>
      <p:sp>
        <p:nvSpPr>
          <p:cNvPr id="8" name="Rectangle 7"/>
          <p:cNvSpPr/>
          <p:nvPr/>
        </p:nvSpPr>
        <p:spPr>
          <a:xfrm>
            <a:off x="165708" y="1333500"/>
            <a:ext cx="7771792" cy="584775"/>
          </a:xfrm>
          <a:prstGeom prst="rect">
            <a:avLst/>
          </a:prstGeom>
        </p:spPr>
        <p:txBody>
          <a:bodyPr wrap="square">
            <a:spAutoFit/>
          </a:bodyPr>
          <a:lstStyle/>
          <a:p>
            <a:r>
              <a:rPr lang="en-US" sz="3200" b="1" dirty="0">
                <a:solidFill>
                  <a:schemeClr val="bg1"/>
                </a:solidFill>
              </a:rPr>
              <a:t>Broad Agency Announcements(BAA)</a:t>
            </a:r>
            <a:endParaRPr lang="en-US" sz="3200" b="1" dirty="0">
              <a:solidFill>
                <a:schemeClr val="bg1">
                  <a:lumMod val="85000"/>
                </a:schemeClr>
              </a:solidFill>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2286000"/>
            <a:ext cx="2840746" cy="2840746"/>
          </a:xfrm>
          <a:prstGeom prst="rect">
            <a:avLst/>
          </a:prstGeom>
        </p:spPr>
      </p:pic>
    </p:spTree>
    <p:extLst>
      <p:ext uri="{BB962C8B-B14F-4D97-AF65-F5344CB8AC3E}">
        <p14:creationId xmlns:p14="http://schemas.microsoft.com/office/powerpoint/2010/main" val="3693934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2400" y="1219200"/>
            <a:ext cx="5029200" cy="4724400"/>
          </a:xfrm>
        </p:spPr>
        <p:txBody>
          <a:bodyPr>
            <a:normAutofit/>
          </a:bodyPr>
          <a:lstStyle/>
          <a:p>
            <a:r>
              <a:rPr lang="en-US" dirty="0" smtClean="0">
                <a:solidFill>
                  <a:schemeClr val="bg1"/>
                </a:solidFill>
              </a:rPr>
              <a:t>The </a:t>
            </a:r>
            <a:r>
              <a:rPr lang="en-US" dirty="0">
                <a:solidFill>
                  <a:schemeClr val="bg1"/>
                </a:solidFill>
              </a:rPr>
              <a:t>total dollar value or range of dollar values as well as anticipated period of performance may be stated in the announcement</a:t>
            </a:r>
            <a:r>
              <a:rPr lang="en-US" dirty="0" smtClean="0">
                <a:solidFill>
                  <a:schemeClr val="bg1"/>
                </a:solidFill>
              </a:rPr>
              <a:t>.</a:t>
            </a:r>
          </a:p>
          <a:p>
            <a:r>
              <a:rPr lang="en-US" dirty="0" smtClean="0">
                <a:solidFill>
                  <a:schemeClr val="bg1"/>
                </a:solidFill>
              </a:rPr>
              <a:t>Generally require 3-5 page white paper</a:t>
            </a:r>
          </a:p>
          <a:p>
            <a:r>
              <a:rPr lang="en-US" dirty="0" smtClean="0">
                <a:solidFill>
                  <a:schemeClr val="bg1"/>
                </a:solidFill>
              </a:rPr>
              <a:t>AFRL – </a:t>
            </a:r>
            <a:r>
              <a:rPr lang="en-US" dirty="0" smtClean="0">
                <a:solidFill>
                  <a:schemeClr val="bg1"/>
                </a:solidFill>
                <a:hlinkClick r:id="rId2"/>
              </a:rPr>
              <a:t>BAA Guide</a:t>
            </a:r>
            <a:endParaRPr lang="en-US" dirty="0" smtClean="0">
              <a:solidFill>
                <a:schemeClr val="bg1"/>
              </a:solidFill>
            </a:endParaRPr>
          </a:p>
        </p:txBody>
      </p:sp>
      <p:pic>
        <p:nvPicPr>
          <p:cNvPr id="4" name="Picture 4"/>
          <p:cNvPicPr>
            <a:picLocks noChangeAspect="1" noChangeArrowheads="1"/>
          </p:cNvPicPr>
          <p:nvPr/>
        </p:nvPicPr>
        <p:blipFill>
          <a:blip r:embed="rId3"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4"/>
          <p:cNvPicPr>
            <a:picLocks noChangeAspect="1" noChangeArrowheads="1"/>
          </p:cNvPicPr>
          <p:nvPr/>
        </p:nvPicPr>
        <p:blipFill>
          <a:blip r:embed="rId4"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smtClean="0">
                <a:latin typeface="Calibri" pitchFamily="34" charset="0"/>
              </a:rPr>
              <a:t>Government Resources Program</a:t>
            </a:r>
          </a:p>
          <a:p>
            <a:pPr algn="ctr">
              <a:spcBef>
                <a:spcPct val="50000"/>
              </a:spcBef>
            </a:pPr>
            <a:endParaRPr lang="en-US" sz="1600" b="1" dirty="0">
              <a:latin typeface="Calibri" pitchFamily="34" charset="0"/>
            </a:endParaRPr>
          </a:p>
        </p:txBody>
      </p:sp>
      <p:sp>
        <p:nvSpPr>
          <p:cNvPr id="7"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0" y="0"/>
            <a:ext cx="9144000" cy="1143000"/>
          </a:xfrm>
        </p:spPr>
        <p:txBody>
          <a:bodyPr>
            <a:normAutofit/>
          </a:bodyPr>
          <a:lstStyle/>
          <a:p>
            <a:r>
              <a:rPr lang="en-US" sz="2800" dirty="0">
                <a:effectLst>
                  <a:outerShdw blurRad="38100" dist="38100" dir="2700000" algn="tl">
                    <a:srgbClr val="000000">
                      <a:alpha val="43137"/>
                    </a:srgbClr>
                  </a:outerShdw>
                </a:effectLst>
                <a:latin typeface="Copperplate Gothic Light" pitchFamily="34" charset="0"/>
              </a:rPr>
              <a:t>Broad Agency Announcements(BAA) </a:t>
            </a:r>
          </a:p>
        </p:txBody>
      </p:sp>
      <p:sp>
        <p:nvSpPr>
          <p:cNvPr id="10" name="Date Placeholder 10"/>
          <p:cNvSpPr>
            <a:spLocks noGrp="1"/>
          </p:cNvSpPr>
          <p:nvPr>
            <p:ph type="dt" sz="half" idx="10"/>
          </p:nvPr>
        </p:nvSpPr>
        <p:spPr>
          <a:xfrm>
            <a:off x="1295400" y="6492875"/>
            <a:ext cx="2133600" cy="365125"/>
          </a:xfrm>
        </p:spPr>
        <p:txBody>
          <a:bodyPr/>
          <a:lstStyle/>
          <a:p>
            <a:fld id="{A3711527-C190-4DED-9A9E-187486CECA20}" type="datetime3">
              <a:rPr lang="en-US" sz="1600" b="1" smtClean="0">
                <a:solidFill>
                  <a:schemeClr val="tx1"/>
                </a:solidFill>
              </a:rPr>
              <a:t>27 May 2015</a:t>
            </a:fld>
            <a:endParaRPr lang="en-US" b="1" dirty="0">
              <a:solidFill>
                <a:schemeClr val="tx1"/>
              </a:solidFill>
            </a:endParaRPr>
          </a:p>
        </p:txBody>
      </p:sp>
      <p:pic>
        <p:nvPicPr>
          <p:cNvPr id="8" name="Picture 7">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13777" y="2209799"/>
            <a:ext cx="1185905" cy="1162187"/>
          </a:xfrm>
          <a:prstGeom prst="rect">
            <a:avLst/>
          </a:prstGeom>
        </p:spPr>
      </p:pic>
      <p:pic>
        <p:nvPicPr>
          <p:cNvPr id="9" name="Picture 8">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09840" y="3440906"/>
            <a:ext cx="1750744" cy="645840"/>
          </a:xfrm>
          <a:prstGeom prst="rect">
            <a:avLst/>
          </a:prstGeom>
        </p:spPr>
      </p:pic>
      <p:pic>
        <p:nvPicPr>
          <p:cNvPr id="12" name="Picture 11">
            <a:hlinkClick r:id="rId9"/>
          </p:cNvPr>
          <p:cNvPicPr>
            <a:picLocks noChangeAspect="1"/>
          </p:cNvPicPr>
          <p:nvPr/>
        </p:nvPicPr>
        <p:blipFill>
          <a:blip r:embed="rId10" cstate="print">
            <a:extLst>
              <a:ext uri="{BEBA8EAE-BF5A-486C-A8C5-ECC9F3942E4B}">
                <a14:imgProps xmlns:a14="http://schemas.microsoft.com/office/drawing/2010/main">
                  <a14:imgLayer r:embed="rId11">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545860" y="1176694"/>
            <a:ext cx="1721739" cy="882572"/>
          </a:xfrm>
          <a:prstGeom prst="rect">
            <a:avLst/>
          </a:prstGeom>
        </p:spPr>
      </p:pic>
      <p:pic>
        <p:nvPicPr>
          <p:cNvPr id="14" name="Picture 13">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73821" y="4191000"/>
            <a:ext cx="1793778" cy="818411"/>
          </a:xfrm>
          <a:prstGeom prst="rect">
            <a:avLst/>
          </a:prstGeom>
        </p:spPr>
      </p:pic>
      <p:pic>
        <p:nvPicPr>
          <p:cNvPr id="11" name="Picture 10">
            <a:hlinkClick r:id="rId14"/>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942017" y="5105400"/>
            <a:ext cx="929423" cy="929423"/>
          </a:xfrm>
          <a:prstGeom prst="rect">
            <a:avLst/>
          </a:prstGeom>
        </p:spPr>
      </p:pic>
    </p:spTree>
    <p:extLst>
      <p:ext uri="{BB962C8B-B14F-4D97-AF65-F5344CB8AC3E}">
        <p14:creationId xmlns:p14="http://schemas.microsoft.com/office/powerpoint/2010/main" val="1285816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3352800" y="1214404"/>
            <a:ext cx="5914901" cy="4914603"/>
          </a:xfrm>
        </p:spPr>
        <p:txBody>
          <a:bodyPr>
            <a:normAutofit fontScale="85000" lnSpcReduction="10000"/>
          </a:bodyPr>
          <a:lstStyle/>
          <a:p>
            <a:pPr lvl="1">
              <a:defRPr/>
            </a:pPr>
            <a:r>
              <a:rPr lang="en-US" dirty="0" smtClean="0">
                <a:solidFill>
                  <a:schemeClr val="bg1"/>
                </a:solidFill>
              </a:rPr>
              <a:t>Great </a:t>
            </a:r>
            <a:r>
              <a:rPr lang="en-US" dirty="0">
                <a:solidFill>
                  <a:schemeClr val="bg1"/>
                </a:solidFill>
              </a:rPr>
              <a:t>way to “get </a:t>
            </a:r>
            <a:r>
              <a:rPr lang="en-US" dirty="0" smtClean="0">
                <a:solidFill>
                  <a:schemeClr val="bg1"/>
                </a:solidFill>
              </a:rPr>
              <a:t>foot </a:t>
            </a:r>
            <a:r>
              <a:rPr lang="en-US" dirty="0">
                <a:solidFill>
                  <a:schemeClr val="bg1"/>
                </a:solidFill>
              </a:rPr>
              <a:t>in the door” </a:t>
            </a:r>
            <a:r>
              <a:rPr lang="en-US" dirty="0" smtClean="0">
                <a:solidFill>
                  <a:schemeClr val="bg1"/>
                </a:solidFill>
              </a:rPr>
              <a:t>in </a:t>
            </a:r>
            <a:r>
              <a:rPr lang="en-US" dirty="0">
                <a:solidFill>
                  <a:schemeClr val="bg1"/>
                </a:solidFill>
              </a:rPr>
              <a:t>government contracting</a:t>
            </a:r>
            <a:r>
              <a:rPr lang="en-US" dirty="0" smtClean="0">
                <a:solidFill>
                  <a:schemeClr val="bg1"/>
                </a:solidFill>
              </a:rPr>
              <a:t>.</a:t>
            </a:r>
          </a:p>
          <a:p>
            <a:pPr lvl="1">
              <a:defRPr/>
            </a:pPr>
            <a:r>
              <a:rPr lang="en-US" dirty="0" smtClean="0">
                <a:solidFill>
                  <a:schemeClr val="bg1"/>
                </a:solidFill>
              </a:rPr>
              <a:t>Resources</a:t>
            </a:r>
          </a:p>
          <a:p>
            <a:pPr lvl="2">
              <a:defRPr/>
            </a:pPr>
            <a:r>
              <a:rPr lang="en-US" dirty="0" smtClean="0">
                <a:solidFill>
                  <a:schemeClr val="bg1"/>
                </a:solidFill>
              </a:rPr>
              <a:t>Subcontracting Databases:</a:t>
            </a:r>
          </a:p>
          <a:p>
            <a:pPr lvl="3">
              <a:defRPr/>
            </a:pPr>
            <a:r>
              <a:rPr lang="en-US" dirty="0" smtClean="0">
                <a:solidFill>
                  <a:schemeClr val="bg1"/>
                </a:solidFill>
              </a:rPr>
              <a:t>SBA Subcontracting Network </a:t>
            </a:r>
            <a:r>
              <a:rPr lang="en-US" dirty="0" smtClean="0">
                <a:solidFill>
                  <a:schemeClr val="bg1"/>
                </a:solidFill>
                <a:hlinkClick r:id="rId3"/>
              </a:rPr>
              <a:t>SUB-Net </a:t>
            </a:r>
            <a:endParaRPr lang="en-US" dirty="0" smtClean="0">
              <a:solidFill>
                <a:schemeClr val="bg1"/>
              </a:solidFill>
            </a:endParaRPr>
          </a:p>
          <a:p>
            <a:pPr lvl="3">
              <a:defRPr/>
            </a:pPr>
            <a:r>
              <a:rPr lang="en-US" dirty="0">
                <a:solidFill>
                  <a:schemeClr val="bg1"/>
                </a:solidFill>
              </a:rPr>
              <a:t>SBA – </a:t>
            </a:r>
            <a:r>
              <a:rPr lang="en-US" dirty="0">
                <a:solidFill>
                  <a:schemeClr val="bg1"/>
                </a:solidFill>
                <a:hlinkClick r:id="rId4"/>
              </a:rPr>
              <a:t>Subcontracting Opportunities Directory</a:t>
            </a:r>
            <a:endParaRPr lang="en-US" dirty="0">
              <a:solidFill>
                <a:schemeClr val="bg1"/>
              </a:solidFill>
            </a:endParaRPr>
          </a:p>
          <a:p>
            <a:pPr lvl="4">
              <a:defRPr/>
            </a:pPr>
            <a:r>
              <a:rPr lang="en-US" dirty="0">
                <a:solidFill>
                  <a:schemeClr val="bg1"/>
                </a:solidFill>
                <a:hlinkClick r:id="rId5"/>
              </a:rPr>
              <a:t>Florida</a:t>
            </a:r>
            <a:endParaRPr lang="en-US" dirty="0">
              <a:solidFill>
                <a:schemeClr val="bg1"/>
              </a:solidFill>
            </a:endParaRPr>
          </a:p>
          <a:p>
            <a:pPr lvl="3">
              <a:defRPr/>
            </a:pPr>
            <a:r>
              <a:rPr lang="en-US" dirty="0" smtClean="0">
                <a:solidFill>
                  <a:schemeClr val="bg1"/>
                </a:solidFill>
                <a:hlinkClick r:id="rId6"/>
              </a:rPr>
              <a:t>GSA Subcontracting Directory</a:t>
            </a:r>
            <a:endParaRPr lang="en-US" dirty="0" smtClean="0">
              <a:solidFill>
                <a:schemeClr val="bg1"/>
              </a:solidFill>
            </a:endParaRPr>
          </a:p>
          <a:p>
            <a:pPr lvl="2">
              <a:defRPr/>
            </a:pPr>
            <a:r>
              <a:rPr lang="en-US" dirty="0" smtClean="0">
                <a:solidFill>
                  <a:schemeClr val="bg1"/>
                </a:solidFill>
              </a:rPr>
              <a:t>Agency Websites</a:t>
            </a:r>
          </a:p>
          <a:p>
            <a:pPr lvl="3">
              <a:defRPr/>
            </a:pPr>
            <a:r>
              <a:rPr lang="en-US" dirty="0" smtClean="0">
                <a:solidFill>
                  <a:schemeClr val="bg1"/>
                </a:solidFill>
              </a:rPr>
              <a:t>DoD </a:t>
            </a:r>
            <a:r>
              <a:rPr lang="en-US" dirty="0" smtClean="0">
                <a:solidFill>
                  <a:schemeClr val="bg1"/>
                </a:solidFill>
                <a:hlinkClick r:id="rId7"/>
              </a:rPr>
              <a:t>Subcontracting Program</a:t>
            </a:r>
            <a:endParaRPr lang="en-US" dirty="0" smtClean="0">
              <a:solidFill>
                <a:schemeClr val="bg1"/>
              </a:solidFill>
            </a:endParaRPr>
          </a:p>
          <a:p>
            <a:pPr lvl="2">
              <a:defRPr/>
            </a:pPr>
            <a:r>
              <a:rPr lang="en-US" dirty="0" smtClean="0">
                <a:solidFill>
                  <a:schemeClr val="bg1"/>
                </a:solidFill>
              </a:rPr>
              <a:t>Industry Organizations &amp; Events</a:t>
            </a:r>
          </a:p>
          <a:p>
            <a:pPr lvl="3">
              <a:defRPr/>
            </a:pPr>
            <a:r>
              <a:rPr lang="en-US" dirty="0" smtClean="0">
                <a:solidFill>
                  <a:schemeClr val="bg1"/>
                </a:solidFill>
                <a:hlinkClick r:id="rId8"/>
              </a:rPr>
              <a:t>NDIA</a:t>
            </a:r>
            <a:endParaRPr lang="en-US" dirty="0" smtClean="0">
              <a:solidFill>
                <a:schemeClr val="bg1"/>
              </a:solidFill>
            </a:endParaRPr>
          </a:p>
          <a:p>
            <a:pPr lvl="3">
              <a:defRPr/>
            </a:pPr>
            <a:r>
              <a:rPr lang="en-US" dirty="0" smtClean="0">
                <a:solidFill>
                  <a:schemeClr val="bg1"/>
                </a:solidFill>
                <a:hlinkClick r:id="rId9"/>
              </a:rPr>
              <a:t>WID</a:t>
            </a:r>
            <a:endParaRPr lang="en-US" dirty="0" smtClean="0">
              <a:solidFill>
                <a:schemeClr val="bg1"/>
              </a:solidFill>
            </a:endParaRPr>
          </a:p>
          <a:p>
            <a:pPr lvl="3">
              <a:defRPr/>
            </a:pPr>
            <a:r>
              <a:rPr lang="en-US" dirty="0" smtClean="0">
                <a:solidFill>
                  <a:schemeClr val="bg1"/>
                </a:solidFill>
                <a:hlinkClick r:id="rId10"/>
              </a:rPr>
              <a:t>National Center for Simulation</a:t>
            </a:r>
            <a:endParaRPr lang="en-US" dirty="0" smtClean="0">
              <a:solidFill>
                <a:schemeClr val="bg1"/>
              </a:solidFill>
            </a:endParaRPr>
          </a:p>
          <a:p>
            <a:pPr lvl="3">
              <a:defRPr/>
            </a:pPr>
            <a:r>
              <a:rPr lang="en-US" dirty="0" smtClean="0">
                <a:solidFill>
                  <a:schemeClr val="bg1"/>
                </a:solidFill>
                <a:hlinkClick r:id="rId11"/>
              </a:rPr>
              <a:t>Team Orlando</a:t>
            </a:r>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lvl="1">
              <a:defRPr/>
            </a:pPr>
            <a:endParaRPr lang="en-US" dirty="0" smtClean="0">
              <a:solidFill>
                <a:schemeClr val="bg1"/>
              </a:solidFill>
            </a:endParaRPr>
          </a:p>
          <a:p>
            <a:pPr>
              <a:buNone/>
              <a:defRPr/>
            </a:pPr>
            <a:endParaRPr lang="en-US" dirty="0" smtClean="0">
              <a:solidFill>
                <a:schemeClr val="bg1"/>
              </a:solidFill>
            </a:endParaRPr>
          </a:p>
          <a:p>
            <a:pPr lvl="1">
              <a:buNone/>
              <a:defRPr/>
            </a:pPr>
            <a:endParaRPr lang="en-US" dirty="0">
              <a:solidFill>
                <a:schemeClr val="bg1"/>
              </a:solidFill>
            </a:endParaRPr>
          </a:p>
          <a:p>
            <a:endParaRPr lang="en-US" dirty="0">
              <a:solidFill>
                <a:schemeClr val="bg1"/>
              </a:solidFill>
            </a:endParaRPr>
          </a:p>
        </p:txBody>
      </p:sp>
      <p:pic>
        <p:nvPicPr>
          <p:cNvPr id="11" name="Picture 4"/>
          <p:cNvPicPr>
            <a:picLocks noChangeAspect="1" noChangeArrowheads="1"/>
          </p:cNvPicPr>
          <p:nvPr/>
        </p:nvPicPr>
        <p:blipFill>
          <a:blip r:embed="rId1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12" name="Picture 11"/>
          <p:cNvPicPr>
            <a:picLocks noChangeAspect="1" noChangeArrowheads="1"/>
          </p:cNvPicPr>
          <p:nvPr/>
        </p:nvPicPr>
        <p:blipFill>
          <a:blip r:embed="rId1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13" name="Text Box 11"/>
          <p:cNvSpPr txBox="1">
            <a:spLocks noChangeArrowheads="1"/>
          </p:cNvSpPr>
          <p:nvPr/>
        </p:nvSpPr>
        <p:spPr bwMode="auto">
          <a:xfrm>
            <a:off x="0" y="6154737"/>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smtClean="0">
                <a:latin typeface="Calibri" pitchFamily="34" charset="0"/>
              </a:rPr>
              <a:t>Government Resources Overview</a:t>
            </a:r>
          </a:p>
          <a:p>
            <a:pPr algn="ctr">
              <a:spcBef>
                <a:spcPct val="50000"/>
              </a:spcBef>
            </a:pPr>
            <a:endParaRPr lang="en-US" sz="1600" b="1" dirty="0">
              <a:latin typeface="Calibri" pitchFamily="34" charset="0"/>
            </a:endParaRPr>
          </a:p>
        </p:txBody>
      </p:sp>
      <p:sp>
        <p:nvSpPr>
          <p:cNvPr id="14"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15" name="Title 1"/>
          <p:cNvSpPr>
            <a:spLocks noGrp="1"/>
          </p:cNvSpPr>
          <p:nvPr>
            <p:ph type="title"/>
          </p:nvPr>
        </p:nvSpPr>
        <p:spPr>
          <a:xfrm>
            <a:off x="0" y="0"/>
            <a:ext cx="9144000" cy="1143000"/>
          </a:xfrm>
        </p:spPr>
        <p:txBody>
          <a:bodyPr>
            <a:normAutofit/>
          </a:bodyPr>
          <a:lstStyle/>
          <a:p>
            <a:r>
              <a:rPr lang="en-US" sz="3200" dirty="0" smtClean="0">
                <a:effectLst>
                  <a:outerShdw blurRad="38100" dist="38100" dir="2700000" algn="tl">
                    <a:srgbClr val="000000">
                      <a:alpha val="43137"/>
                    </a:srgbClr>
                  </a:outerShdw>
                </a:effectLst>
                <a:latin typeface="Copperplate Gothic Light" pitchFamily="34" charset="0"/>
              </a:rPr>
              <a:t>Subcontracting</a:t>
            </a:r>
            <a:endParaRPr lang="en-US" sz="3200" dirty="0">
              <a:effectLst>
                <a:outerShdw blurRad="38100" dist="38100" dir="2700000" algn="tl">
                  <a:srgbClr val="000000">
                    <a:alpha val="43137"/>
                  </a:srgbClr>
                </a:outerShdw>
              </a:effectLst>
              <a:latin typeface="Copperplate Gothic Light" pitchFamily="34" charset="0"/>
            </a:endParaRPr>
          </a:p>
        </p:txBody>
      </p:sp>
      <p:pic>
        <p:nvPicPr>
          <p:cNvPr id="9218" name="Picture 2" descr="http://www.metroalarmco.com/images/photo_subcontracting2.jpg"/>
          <p:cNvPicPr>
            <a:picLocks noChangeAspect="1" noChangeArrowheads="1"/>
          </p:cNvPicPr>
          <p:nvPr/>
        </p:nvPicPr>
        <p:blipFill>
          <a:blip r:embed="rId14" cstate="print"/>
          <a:srcRect/>
          <a:stretch>
            <a:fillRect/>
          </a:stretch>
        </p:blipFill>
        <p:spPr bwMode="auto">
          <a:xfrm>
            <a:off x="616744" y="2707574"/>
            <a:ext cx="3200400"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Date Placeholder 10"/>
          <p:cNvSpPr>
            <a:spLocks noGrp="1"/>
          </p:cNvSpPr>
          <p:nvPr>
            <p:ph type="dt" sz="half" idx="10"/>
          </p:nvPr>
        </p:nvSpPr>
        <p:spPr>
          <a:xfrm>
            <a:off x="1295400" y="6492875"/>
            <a:ext cx="2133600" cy="365125"/>
          </a:xfrm>
        </p:spPr>
        <p:txBody>
          <a:bodyPr/>
          <a:lstStyle/>
          <a:p>
            <a:fld id="{25C10678-A02A-478D-AF09-A9FA91497BA9}" type="datetime3">
              <a:rPr lang="en-US" sz="1600" b="1" smtClean="0">
                <a:solidFill>
                  <a:schemeClr val="tx1"/>
                </a:solidFill>
              </a:rPr>
              <a:t>27 May 2015</a:t>
            </a:fld>
            <a:endParaRPr lang="en-US" b="1" dirty="0">
              <a:solidFill>
                <a:schemeClr val="tx1"/>
              </a:solidFill>
            </a:endParaRPr>
          </a:p>
        </p:txBody>
      </p:sp>
    </p:spTree>
    <p:extLst>
      <p:ext uri="{BB962C8B-B14F-4D97-AF65-F5344CB8AC3E}">
        <p14:creationId xmlns:p14="http://schemas.microsoft.com/office/powerpoint/2010/main" val="309505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200" y="1676400"/>
            <a:ext cx="5791200" cy="4525963"/>
          </a:xfrm>
        </p:spPr>
        <p:txBody>
          <a:bodyPr>
            <a:normAutofit/>
          </a:bodyPr>
          <a:lstStyle/>
          <a:p>
            <a:pPr lvl="1">
              <a:buFont typeface="Arial" pitchFamily="34" charset="0"/>
              <a:buChar char="•"/>
            </a:pPr>
            <a:r>
              <a:rPr lang="en-US" dirty="0" smtClean="0">
                <a:solidFill>
                  <a:schemeClr val="bg1"/>
                </a:solidFill>
              </a:rPr>
              <a:t>FSBDC/PTAC was created to assist established Florida businesses with government contracting and procurement support services including but not limited to:</a:t>
            </a:r>
          </a:p>
          <a:p>
            <a:pPr lvl="2"/>
            <a:r>
              <a:rPr lang="en-US" dirty="0" smtClean="0">
                <a:solidFill>
                  <a:schemeClr val="bg1"/>
                </a:solidFill>
              </a:rPr>
              <a:t>Marketing to Government</a:t>
            </a:r>
          </a:p>
          <a:p>
            <a:pPr lvl="2"/>
            <a:r>
              <a:rPr lang="en-US" dirty="0" smtClean="0">
                <a:solidFill>
                  <a:schemeClr val="bg1"/>
                </a:solidFill>
              </a:rPr>
              <a:t>Proposal preparation </a:t>
            </a:r>
          </a:p>
          <a:p>
            <a:pPr lvl="2"/>
            <a:r>
              <a:rPr lang="en-US" dirty="0" smtClean="0">
                <a:solidFill>
                  <a:schemeClr val="bg1"/>
                </a:solidFill>
              </a:rPr>
              <a:t>Contract administration</a:t>
            </a:r>
          </a:p>
          <a:p>
            <a:pPr lvl="2"/>
            <a:r>
              <a:rPr lang="en-US" dirty="0" smtClean="0">
                <a:solidFill>
                  <a:schemeClr val="bg1"/>
                </a:solidFill>
              </a:rPr>
              <a:t>Socio-Economic classifications </a:t>
            </a:r>
          </a:p>
          <a:p>
            <a:pPr marL="914400" lvl="2" indent="0">
              <a:buNone/>
            </a:pPr>
            <a:r>
              <a:rPr lang="en-US" dirty="0" smtClean="0">
                <a:solidFill>
                  <a:schemeClr val="bg1"/>
                </a:solidFill>
                <a:hlinkClick r:id="rId2"/>
              </a:rPr>
              <a:t>List of PTACs in Florida</a:t>
            </a:r>
            <a:endParaRPr lang="en-US" dirty="0" smtClean="0">
              <a:solidFill>
                <a:schemeClr val="bg1"/>
              </a:solidFill>
            </a:endParaRPr>
          </a:p>
          <a:p>
            <a:pPr marL="914400" lvl="2" indent="0">
              <a:buNone/>
            </a:pPr>
            <a:endParaRPr lang="en-US" dirty="0" smtClean="0">
              <a:solidFill>
                <a:schemeClr val="bg1"/>
              </a:solidFill>
            </a:endParaRPr>
          </a:p>
          <a:p>
            <a:pPr lvl="2"/>
            <a:endParaRPr lang="en-US" dirty="0" smtClean="0">
              <a:solidFill>
                <a:schemeClr val="bg1"/>
              </a:solidFill>
            </a:endParaRPr>
          </a:p>
        </p:txBody>
      </p:sp>
      <p:pic>
        <p:nvPicPr>
          <p:cNvPr id="4" name="Picture 4"/>
          <p:cNvPicPr>
            <a:picLocks noChangeAspect="1" noChangeArrowheads="1"/>
          </p:cNvPicPr>
          <p:nvPr/>
        </p:nvPicPr>
        <p:blipFill>
          <a:blip r:embed="rId3"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4"/>
          <p:cNvPicPr>
            <a:picLocks noChangeAspect="1" noChangeArrowheads="1"/>
          </p:cNvPicPr>
          <p:nvPr/>
        </p:nvPicPr>
        <p:blipFill>
          <a:blip r:embed="rId4"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7"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457200" y="0"/>
            <a:ext cx="8229600" cy="1143000"/>
          </a:xfrm>
        </p:spPr>
        <p:txBody>
          <a:bodyPr>
            <a:noAutofit/>
          </a:bodyPr>
          <a:lstStyle/>
          <a:p>
            <a:r>
              <a:rPr lang="en-US" sz="3200" dirty="0" smtClean="0">
                <a:effectLst>
                  <a:outerShdw blurRad="38100" dist="38100" dir="2700000" algn="tl">
                    <a:srgbClr val="000000">
                      <a:alpha val="43137"/>
                    </a:srgbClr>
                  </a:outerShdw>
                </a:effectLst>
                <a:latin typeface="Copperplate Gothic Light" pitchFamily="34" charset="0"/>
              </a:rPr>
              <a:t>Resources</a:t>
            </a:r>
          </a:p>
        </p:txBody>
      </p:sp>
      <p:sp>
        <p:nvSpPr>
          <p:cNvPr id="12" name="Date Placeholder 10"/>
          <p:cNvSpPr>
            <a:spLocks noGrp="1"/>
          </p:cNvSpPr>
          <p:nvPr>
            <p:ph type="dt" sz="half" idx="10"/>
          </p:nvPr>
        </p:nvSpPr>
        <p:spPr>
          <a:xfrm>
            <a:off x="1295400" y="6492875"/>
            <a:ext cx="2133600" cy="365125"/>
          </a:xfrm>
        </p:spPr>
        <p:txBody>
          <a:bodyPr/>
          <a:lstStyle/>
          <a:p>
            <a:fld id="{57A24333-5541-42DD-881C-FF952C3801D9}" type="datetime3">
              <a:rPr lang="en-US" sz="1600" b="1" smtClean="0">
                <a:solidFill>
                  <a:schemeClr val="tx1"/>
                </a:solidFill>
              </a:rPr>
              <a:t>27 May 2015</a:t>
            </a:fld>
            <a:endParaRPr lang="en-US" b="1" dirty="0">
              <a:solidFill>
                <a:schemeClr val="tx1"/>
              </a:solidFill>
            </a:endParaRPr>
          </a:p>
        </p:txBody>
      </p:sp>
      <p:pic>
        <p:nvPicPr>
          <p:cNvPr id="13" name="Picture 12">
            <a:hlinkClick r:id="rId5"/>
          </p:cNvPr>
          <p:cNvPicPr/>
          <p:nvPr/>
        </p:nvPicPr>
        <p:blipFill>
          <a:blip r:embed="rId6" cstate="print"/>
          <a:srcRect/>
          <a:stretch>
            <a:fillRect/>
          </a:stretch>
        </p:blipFill>
        <p:spPr bwMode="auto">
          <a:xfrm>
            <a:off x="381000" y="2514600"/>
            <a:ext cx="335280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a:off x="250824" y="1097280"/>
            <a:ext cx="8642352" cy="523220"/>
          </a:xfrm>
          <a:prstGeom prst="rect">
            <a:avLst/>
          </a:prstGeom>
        </p:spPr>
        <p:txBody>
          <a:bodyPr wrap="square">
            <a:spAutoFit/>
          </a:bodyPr>
          <a:lstStyle/>
          <a:p>
            <a:pPr algn="ctr"/>
            <a:r>
              <a:rPr lang="en-US" sz="2800" b="1" dirty="0" smtClean="0">
                <a:solidFill>
                  <a:schemeClr val="bg1">
                    <a:lumMod val="85000"/>
                  </a:schemeClr>
                </a:solidFill>
                <a:effectLst>
                  <a:outerShdw blurRad="38100" dist="38100" dir="2700000" algn="tl">
                    <a:srgbClr val="000000">
                      <a:alpha val="43137"/>
                    </a:srgbClr>
                  </a:outerShdw>
                </a:effectLst>
              </a:rPr>
              <a:t>FSBDC/PTAC: Government </a:t>
            </a:r>
            <a:r>
              <a:rPr lang="en-US" sz="2800" b="1" dirty="0">
                <a:solidFill>
                  <a:schemeClr val="bg1">
                    <a:lumMod val="85000"/>
                  </a:schemeClr>
                </a:solidFill>
                <a:effectLst>
                  <a:outerShdw blurRad="38100" dist="38100" dir="2700000" algn="tl">
                    <a:srgbClr val="000000">
                      <a:alpha val="43137"/>
                    </a:srgbClr>
                  </a:outerShdw>
                </a:effectLst>
              </a:rPr>
              <a:t>Contracting Services</a:t>
            </a:r>
            <a:endParaRPr lang="en-US" sz="2800" b="1" dirty="0">
              <a:solidFill>
                <a:schemeClr val="bg1">
                  <a:lumMod val="85000"/>
                </a:schemeClr>
              </a:solidFill>
            </a:endParaRPr>
          </a:p>
        </p:txBody>
      </p:sp>
    </p:spTree>
    <p:extLst>
      <p:ext uri="{BB962C8B-B14F-4D97-AF65-F5344CB8AC3E}">
        <p14:creationId xmlns:p14="http://schemas.microsoft.com/office/powerpoint/2010/main" val="38587697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600" y="2238279"/>
            <a:ext cx="6357938" cy="3815393"/>
          </a:xfrm>
        </p:spPr>
        <p:txBody>
          <a:bodyPr>
            <a:noAutofit/>
          </a:bodyPr>
          <a:lstStyle/>
          <a:p>
            <a:pPr lvl="3"/>
            <a:r>
              <a:rPr lang="en-US" sz="2400" dirty="0" smtClean="0">
                <a:solidFill>
                  <a:schemeClr val="bg1"/>
                </a:solidFill>
              </a:rPr>
              <a:t>Grants</a:t>
            </a:r>
            <a:endParaRPr lang="en-US" sz="2400" dirty="0">
              <a:solidFill>
                <a:schemeClr val="bg1"/>
              </a:solidFill>
            </a:endParaRPr>
          </a:p>
          <a:p>
            <a:pPr lvl="5"/>
            <a:r>
              <a:rPr lang="en-US" sz="2400" dirty="0" smtClean="0">
                <a:solidFill>
                  <a:schemeClr val="bg1"/>
                </a:solidFill>
                <a:hlinkClick r:id="rId3"/>
              </a:rPr>
              <a:t>www.zyn.com</a:t>
            </a:r>
            <a:endParaRPr lang="en-US" sz="2400" dirty="0">
              <a:solidFill>
                <a:schemeClr val="bg1"/>
              </a:solidFill>
            </a:endParaRPr>
          </a:p>
          <a:p>
            <a:pPr lvl="5"/>
            <a:r>
              <a:rPr lang="en-US" sz="2400" dirty="0">
                <a:solidFill>
                  <a:schemeClr val="bg1"/>
                </a:solidFill>
                <a:hlinkClick r:id="rId4"/>
              </a:rPr>
              <a:t>www.sbir.gov</a:t>
            </a:r>
            <a:endParaRPr lang="en-US" sz="2400" dirty="0">
              <a:solidFill>
                <a:schemeClr val="bg1"/>
              </a:solidFill>
            </a:endParaRPr>
          </a:p>
          <a:p>
            <a:pPr lvl="5"/>
            <a:r>
              <a:rPr lang="en-US" sz="2400" dirty="0">
                <a:solidFill>
                  <a:schemeClr val="bg1"/>
                </a:solidFill>
                <a:hlinkClick r:id="rId5"/>
              </a:rPr>
              <a:t>www.grants.gov</a:t>
            </a:r>
            <a:endParaRPr lang="en-US" sz="2400" dirty="0">
              <a:solidFill>
                <a:schemeClr val="bg1"/>
              </a:solidFill>
            </a:endParaRPr>
          </a:p>
          <a:p>
            <a:pPr lvl="3"/>
            <a:r>
              <a:rPr lang="en-US" sz="2400" dirty="0" smtClean="0">
                <a:solidFill>
                  <a:schemeClr val="bg1"/>
                </a:solidFill>
              </a:rPr>
              <a:t>Contracts </a:t>
            </a:r>
          </a:p>
          <a:p>
            <a:pPr lvl="4"/>
            <a:r>
              <a:rPr lang="en-US" sz="2400" dirty="0" smtClean="0">
                <a:solidFill>
                  <a:schemeClr val="bg1"/>
                </a:solidFill>
                <a:hlinkClick r:id="rId6"/>
              </a:rPr>
              <a:t>www.FedBizOpps.gov</a:t>
            </a:r>
            <a:endParaRPr lang="en-US" sz="2400" dirty="0" smtClean="0">
              <a:solidFill>
                <a:schemeClr val="bg1"/>
              </a:solidFill>
            </a:endParaRPr>
          </a:p>
          <a:p>
            <a:pPr lvl="4"/>
            <a:r>
              <a:rPr lang="en-US" sz="2400" dirty="0" smtClean="0">
                <a:solidFill>
                  <a:schemeClr val="bg1"/>
                </a:solidFill>
                <a:hlinkClick r:id="rId7"/>
              </a:rPr>
              <a:t>www.fpds.gov</a:t>
            </a:r>
            <a:endParaRPr lang="en-US" sz="2400" dirty="0" smtClean="0">
              <a:solidFill>
                <a:schemeClr val="bg1"/>
              </a:solidFill>
            </a:endParaRPr>
          </a:p>
          <a:p>
            <a:pPr marL="2286000" lvl="5" indent="0">
              <a:buNone/>
            </a:pPr>
            <a:endParaRPr lang="en-US" sz="2400" dirty="0">
              <a:solidFill>
                <a:schemeClr val="bg1"/>
              </a:solidFill>
            </a:endParaRPr>
          </a:p>
          <a:p>
            <a:pPr lvl="5"/>
            <a:endParaRPr lang="en-US" sz="2400" dirty="0" smtClean="0">
              <a:solidFill>
                <a:schemeClr val="bg1"/>
              </a:solidFill>
            </a:endParaRPr>
          </a:p>
          <a:p>
            <a:pPr lvl="5"/>
            <a:endParaRPr lang="en-US" sz="2400" dirty="0" smtClean="0">
              <a:solidFill>
                <a:schemeClr val="bg1"/>
              </a:solidFill>
            </a:endParaRPr>
          </a:p>
          <a:p>
            <a:pPr marL="1828800" lvl="4" indent="0">
              <a:buNone/>
            </a:pPr>
            <a:endParaRPr lang="en-US" sz="2400" dirty="0" smtClean="0">
              <a:solidFill>
                <a:schemeClr val="bg1"/>
              </a:solidFill>
            </a:endParaRPr>
          </a:p>
          <a:p>
            <a:pPr lvl="4"/>
            <a:endParaRPr lang="en-US" sz="2400" dirty="0" smtClean="0">
              <a:solidFill>
                <a:schemeClr val="bg1"/>
              </a:solidFill>
            </a:endParaRPr>
          </a:p>
        </p:txBody>
      </p:sp>
      <p:pic>
        <p:nvPicPr>
          <p:cNvPr id="4" name="Picture 4"/>
          <p:cNvPicPr>
            <a:picLocks noChangeAspect="1" noChangeArrowheads="1"/>
          </p:cNvPicPr>
          <p:nvPr/>
        </p:nvPicPr>
        <p:blipFill>
          <a:blip r:embed="rId8"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4"/>
          <p:cNvPicPr>
            <a:picLocks noChangeAspect="1" noChangeArrowheads="1"/>
          </p:cNvPicPr>
          <p:nvPr/>
        </p:nvPicPr>
        <p:blipFill>
          <a:blip r:embed="rId9"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7"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457200" y="0"/>
            <a:ext cx="8229600" cy="1143000"/>
          </a:xfrm>
        </p:spPr>
        <p:txBody>
          <a:bodyPr>
            <a:noAutofit/>
          </a:bodyPr>
          <a:lstStyle/>
          <a:p>
            <a:r>
              <a:rPr lang="en-US" sz="3200" dirty="0" smtClean="0">
                <a:effectLst>
                  <a:outerShdw blurRad="38100" dist="38100" dir="2700000" algn="tl">
                    <a:srgbClr val="000000">
                      <a:alpha val="43137"/>
                    </a:srgbClr>
                  </a:outerShdw>
                </a:effectLst>
                <a:latin typeface="Copperplate Gothic Light" pitchFamily="34" charset="0"/>
              </a:rPr>
              <a:t>Resources</a:t>
            </a:r>
          </a:p>
        </p:txBody>
      </p:sp>
      <p:sp>
        <p:nvSpPr>
          <p:cNvPr id="12" name="Date Placeholder 10"/>
          <p:cNvSpPr>
            <a:spLocks noGrp="1"/>
          </p:cNvSpPr>
          <p:nvPr>
            <p:ph type="dt" sz="half" idx="10"/>
          </p:nvPr>
        </p:nvSpPr>
        <p:spPr>
          <a:xfrm>
            <a:off x="1295400" y="6492875"/>
            <a:ext cx="2133600" cy="365125"/>
          </a:xfrm>
        </p:spPr>
        <p:txBody>
          <a:bodyPr/>
          <a:lstStyle/>
          <a:p>
            <a:fld id="{DBDE06A5-97F2-47DE-BC36-9CBDF6241457}" type="datetime3">
              <a:rPr lang="en-US" sz="1600" b="1" smtClean="0">
                <a:solidFill>
                  <a:schemeClr val="tx1"/>
                </a:solidFill>
              </a:rPr>
              <a:t>27 May 2015</a:t>
            </a:fld>
            <a:endParaRPr lang="en-US" b="1" dirty="0">
              <a:solidFill>
                <a:schemeClr val="tx1"/>
              </a:solidFill>
            </a:endParaRPr>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9976" y="4145976"/>
            <a:ext cx="2590800" cy="4121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hlinkClick r:id="rId11"/>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9976" y="1631376"/>
            <a:ext cx="2587752" cy="5656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976" y="5136576"/>
            <a:ext cx="2628900" cy="269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9976" y="2698176"/>
            <a:ext cx="2587752" cy="8331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12"/>
          <p:cNvSpPr/>
          <p:nvPr/>
        </p:nvSpPr>
        <p:spPr>
          <a:xfrm>
            <a:off x="2362201" y="1366043"/>
            <a:ext cx="6563192" cy="830997"/>
          </a:xfrm>
          <a:prstGeom prst="rect">
            <a:avLst/>
          </a:prstGeom>
        </p:spPr>
        <p:txBody>
          <a:bodyPr wrap="square">
            <a:spAutoFit/>
          </a:bodyPr>
          <a:lstStyle/>
          <a:p>
            <a:pPr lvl="3"/>
            <a:r>
              <a:rPr lang="en-US" sz="2400" dirty="0">
                <a:solidFill>
                  <a:schemeClr val="bg1"/>
                </a:solidFill>
              </a:rPr>
              <a:t>Resources to help your client companies discover the market:</a:t>
            </a:r>
          </a:p>
        </p:txBody>
      </p:sp>
    </p:spTree>
    <p:extLst>
      <p:ext uri="{BB962C8B-B14F-4D97-AF65-F5344CB8AC3E}">
        <p14:creationId xmlns:p14="http://schemas.microsoft.com/office/powerpoint/2010/main" val="28148779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0" y="1447800"/>
            <a:ext cx="5562600" cy="4572000"/>
          </a:xfrm>
        </p:spPr>
        <p:txBody>
          <a:bodyPr>
            <a:normAutofit fontScale="55000" lnSpcReduction="20000"/>
          </a:bodyPr>
          <a:lstStyle/>
          <a:p>
            <a:r>
              <a:rPr lang="en-US" dirty="0">
                <a:solidFill>
                  <a:schemeClr val="bg1"/>
                </a:solidFill>
              </a:rPr>
              <a:t>The </a:t>
            </a:r>
            <a:r>
              <a:rPr lang="en-US" dirty="0">
                <a:solidFill>
                  <a:schemeClr val="bg1"/>
                </a:solidFill>
                <a:hlinkClick r:id="rId2"/>
              </a:rPr>
              <a:t>Florida Virtual Entrepreneur Center </a:t>
            </a:r>
            <a:r>
              <a:rPr lang="en-US" dirty="0">
                <a:solidFill>
                  <a:schemeClr val="bg1"/>
                </a:solidFill>
              </a:rPr>
              <a:t>is a free web portal designed to connect entrepreneurs with business support organizations, programs and service providers who can support their new or growing business</a:t>
            </a:r>
            <a:r>
              <a:rPr lang="en-US" dirty="0" smtClean="0">
                <a:solidFill>
                  <a:schemeClr val="bg1"/>
                </a:solidFill>
              </a:rPr>
              <a:t>.</a:t>
            </a:r>
          </a:p>
          <a:p>
            <a:pPr marL="0" indent="0">
              <a:buNone/>
            </a:pPr>
            <a:endParaRPr lang="en-US" dirty="0" smtClean="0">
              <a:solidFill>
                <a:schemeClr val="bg1"/>
              </a:solidFill>
            </a:endParaRPr>
          </a:p>
          <a:p>
            <a:r>
              <a:rPr lang="en-US" dirty="0" smtClean="0">
                <a:solidFill>
                  <a:schemeClr val="bg1"/>
                </a:solidFill>
              </a:rPr>
              <a:t>The </a:t>
            </a:r>
            <a:r>
              <a:rPr lang="en-US" dirty="0">
                <a:solidFill>
                  <a:schemeClr val="bg1"/>
                </a:solidFill>
              </a:rPr>
              <a:t>Florida High Tech Corridor Council is an economic development initiative of three of the country’s largest research institutions—the University of Central Florida, the University of South Florida and the University of Florida. The Council’s mission is to grow high tech industry and innovation through partnerships that support research, marketing, workforce and entrepreneurship</a:t>
            </a:r>
            <a:r>
              <a:rPr lang="en-US" dirty="0" smtClean="0">
                <a:solidFill>
                  <a:schemeClr val="bg1"/>
                </a:solidFill>
              </a:rPr>
              <a:t>.</a:t>
            </a:r>
          </a:p>
          <a:p>
            <a:pPr marL="0" indent="0">
              <a:buNone/>
            </a:pPr>
            <a:endParaRPr lang="en-US" dirty="0" smtClean="0">
              <a:solidFill>
                <a:schemeClr val="bg1"/>
              </a:solidFill>
            </a:endParaRPr>
          </a:p>
          <a:p>
            <a:r>
              <a:rPr lang="en-US" dirty="0">
                <a:solidFill>
                  <a:schemeClr val="bg1"/>
                </a:solidFill>
              </a:rPr>
              <a:t>Enterprise Florida, Inc. (EFI) is a public-private partnership between Florida’s business and government leaders and is the principal economic development organization for the state of Florida</a:t>
            </a:r>
            <a:r>
              <a:rPr lang="en-US" dirty="0" smtClean="0">
                <a:solidFill>
                  <a:schemeClr val="bg1"/>
                </a:solidFill>
              </a:rPr>
              <a:t>.</a:t>
            </a:r>
          </a:p>
        </p:txBody>
      </p:sp>
      <p:pic>
        <p:nvPicPr>
          <p:cNvPr id="4" name="Picture 4"/>
          <p:cNvPicPr>
            <a:picLocks noChangeAspect="1" noChangeArrowheads="1"/>
          </p:cNvPicPr>
          <p:nvPr/>
        </p:nvPicPr>
        <p:blipFill>
          <a:blip r:embed="rId3"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4"/>
          <p:cNvPicPr>
            <a:picLocks noChangeAspect="1" noChangeArrowheads="1"/>
          </p:cNvPicPr>
          <p:nvPr/>
        </p:nvPicPr>
        <p:blipFill>
          <a:blip r:embed="rId4"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smtClean="0">
                <a:latin typeface="Calibri" pitchFamily="34" charset="0"/>
              </a:rPr>
              <a:t>Government Resources Program</a:t>
            </a:r>
          </a:p>
          <a:p>
            <a:pPr algn="ctr">
              <a:spcBef>
                <a:spcPct val="50000"/>
              </a:spcBef>
            </a:pPr>
            <a:endParaRPr lang="en-US" sz="1600" b="1" dirty="0">
              <a:latin typeface="Calibri" pitchFamily="34" charset="0"/>
            </a:endParaRPr>
          </a:p>
        </p:txBody>
      </p:sp>
      <p:sp>
        <p:nvSpPr>
          <p:cNvPr id="7"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0" y="0"/>
            <a:ext cx="9144000" cy="1143000"/>
          </a:xfrm>
        </p:spPr>
        <p:txBody>
          <a:bodyPr>
            <a:normAutofit/>
          </a:bodyPr>
          <a:lstStyle/>
          <a:p>
            <a:r>
              <a:rPr lang="en-US" sz="3600" dirty="0" smtClean="0">
                <a:effectLst>
                  <a:outerShdw blurRad="38100" dist="38100" dir="2700000" algn="tl">
                    <a:srgbClr val="000000">
                      <a:alpha val="43137"/>
                    </a:srgbClr>
                  </a:outerShdw>
                </a:effectLst>
                <a:latin typeface="Copperplate Gothic Light" pitchFamily="34" charset="0"/>
              </a:rPr>
              <a:t>State Resources </a:t>
            </a:r>
            <a:endParaRPr lang="en-US" sz="3600" dirty="0">
              <a:effectLst>
                <a:outerShdw blurRad="38100" dist="38100" dir="2700000" algn="tl">
                  <a:srgbClr val="000000">
                    <a:alpha val="43137"/>
                  </a:srgbClr>
                </a:outerShdw>
              </a:effectLst>
              <a:latin typeface="Copperplate Gothic Light" pitchFamily="34" charset="0"/>
            </a:endParaRPr>
          </a:p>
        </p:txBody>
      </p:sp>
      <p:sp>
        <p:nvSpPr>
          <p:cNvPr id="10" name="Date Placeholder 10"/>
          <p:cNvSpPr>
            <a:spLocks noGrp="1"/>
          </p:cNvSpPr>
          <p:nvPr>
            <p:ph type="dt" sz="half" idx="10"/>
          </p:nvPr>
        </p:nvSpPr>
        <p:spPr>
          <a:xfrm>
            <a:off x="1295400" y="6492875"/>
            <a:ext cx="2133600" cy="365125"/>
          </a:xfrm>
        </p:spPr>
        <p:txBody>
          <a:bodyPr/>
          <a:lstStyle/>
          <a:p>
            <a:fld id="{78371DAF-D358-4711-A59C-46E0FC073A6A}" type="datetime3">
              <a:rPr lang="en-US" sz="1600" b="1" smtClean="0">
                <a:solidFill>
                  <a:schemeClr val="tx1"/>
                </a:solidFill>
              </a:rPr>
              <a:t>27 May 2015</a:t>
            </a:fld>
            <a:endParaRPr lang="en-US" b="1" dirty="0">
              <a:solidFill>
                <a:schemeClr val="tx1"/>
              </a:solidFill>
            </a:endParaRPr>
          </a:p>
        </p:txBody>
      </p:sp>
      <p:pic>
        <p:nvPicPr>
          <p:cNvPr id="11" name="Picture 10">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143" y="4953000"/>
            <a:ext cx="2724626" cy="615238"/>
          </a:xfrm>
          <a:prstGeom prst="rect">
            <a:avLst/>
          </a:prstGeom>
        </p:spPr>
      </p:pic>
      <p:pic>
        <p:nvPicPr>
          <p:cNvPr id="13" name="Picture 12">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7917" y="3325696"/>
            <a:ext cx="2724626" cy="852604"/>
          </a:xfrm>
          <a:prstGeom prst="rect">
            <a:avLst/>
          </a:prstGeom>
        </p:spPr>
      </p:pic>
      <p:pic>
        <p:nvPicPr>
          <p:cNvPr id="15" name="Picture 14">
            <a:hlinkClick r:id="rId2"/>
          </p:cNvPr>
          <p:cNvPicPr>
            <a:picLocks noChangeAspect="1"/>
          </p:cNvPicPr>
          <p:nvPr/>
        </p:nvPicPr>
        <p:blipFill rotWithShape="1">
          <a:blip r:embed="rId9" cstate="print">
            <a:extLst>
              <a:ext uri="{28A0092B-C50C-407E-A947-70E740481C1C}">
                <a14:useLocalDpi xmlns:a14="http://schemas.microsoft.com/office/drawing/2010/main" val="0"/>
              </a:ext>
            </a:extLst>
          </a:blip>
          <a:srcRect b="18590"/>
          <a:stretch/>
        </p:blipFill>
        <p:spPr>
          <a:xfrm>
            <a:off x="477917" y="1524000"/>
            <a:ext cx="2724626" cy="1071160"/>
          </a:xfrm>
          <a:prstGeom prst="rect">
            <a:avLst/>
          </a:prstGeom>
        </p:spPr>
      </p:pic>
    </p:spTree>
    <p:extLst>
      <p:ext uri="{BB962C8B-B14F-4D97-AF65-F5344CB8AC3E}">
        <p14:creationId xmlns:p14="http://schemas.microsoft.com/office/powerpoint/2010/main" val="2623368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http://pendletonpanther.files.wordpress.com/2010/01/question-mark.jpg"/>
          <p:cNvPicPr>
            <a:picLocks noChangeAspect="1" noChangeArrowheads="1"/>
          </p:cNvPicPr>
          <p:nvPr/>
        </p:nvPicPr>
        <p:blipFill>
          <a:blip r:embed="rId2" cstate="print"/>
          <a:srcRect/>
          <a:stretch>
            <a:fillRect/>
          </a:stretch>
        </p:blipFill>
        <p:spPr bwMode="auto">
          <a:xfrm>
            <a:off x="2286000" y="669168"/>
            <a:ext cx="4343400" cy="5291451"/>
          </a:xfrm>
          <a:prstGeom prst="rect">
            <a:avLst/>
          </a:prstGeom>
          <a:noFill/>
        </p:spPr>
      </p:pic>
      <p:sp>
        <p:nvSpPr>
          <p:cNvPr id="4" name="Title 1"/>
          <p:cNvSpPr txBox="1">
            <a:spLocks/>
          </p:cNvSpPr>
          <p:nvPr/>
        </p:nvSpPr>
        <p:spPr>
          <a:xfrm>
            <a:off x="533400" y="4953000"/>
            <a:ext cx="79248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Copperplate Gothic Bold" pitchFamily="34" charset="0"/>
                <a:ea typeface="+mj-ea"/>
                <a:cs typeface="+mj-cs"/>
              </a:rPr>
              <a:t>Questions?</a:t>
            </a:r>
          </a:p>
        </p:txBody>
      </p:sp>
      <p:pic>
        <p:nvPicPr>
          <p:cNvPr id="6" name="Picture 4"/>
          <p:cNvPicPr>
            <a:picLocks noChangeAspect="1" noChangeArrowheads="1"/>
          </p:cNvPicPr>
          <p:nvPr/>
        </p:nvPicPr>
        <p:blipFill>
          <a:blip r:embed="rId3"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7" name="Picture 10"/>
          <p:cNvPicPr>
            <a:picLocks noChangeAspect="1" noChangeArrowheads="1"/>
          </p:cNvPicPr>
          <p:nvPr/>
        </p:nvPicPr>
        <p:blipFill>
          <a:blip r:embed="rId4"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8"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9" name="Text Box 13"/>
          <p:cNvSpPr txBox="1">
            <a:spLocks noChangeArrowheads="1"/>
          </p:cNvSpPr>
          <p:nvPr/>
        </p:nvSpPr>
        <p:spPr bwMode="auto">
          <a:xfrm>
            <a:off x="0" y="0"/>
            <a:ext cx="9144000" cy="707886"/>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11" name="Date Placeholder 10"/>
          <p:cNvSpPr>
            <a:spLocks noGrp="1"/>
          </p:cNvSpPr>
          <p:nvPr>
            <p:ph type="dt" sz="half" idx="10"/>
          </p:nvPr>
        </p:nvSpPr>
        <p:spPr>
          <a:xfrm>
            <a:off x="1295400" y="6492875"/>
            <a:ext cx="2133600" cy="365125"/>
          </a:xfrm>
        </p:spPr>
        <p:txBody>
          <a:bodyPr/>
          <a:lstStyle/>
          <a:p>
            <a:fld id="{35B37B1C-9F5F-43BE-A3B0-679E9891BFFF}" type="datetime3">
              <a:rPr lang="en-US" sz="1600" b="1" smtClean="0">
                <a:solidFill>
                  <a:schemeClr val="tx1"/>
                </a:solidFill>
              </a:rPr>
              <a:t>27 May 2015</a:t>
            </a:fld>
            <a:endParaRPr lang="en-US" b="1"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7" name="Picture 10"/>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8"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9" name="Text Box 13"/>
          <p:cNvSpPr txBox="1">
            <a:spLocks noChangeArrowheads="1"/>
          </p:cNvSpPr>
          <p:nvPr/>
        </p:nvSpPr>
        <p:spPr bwMode="auto">
          <a:xfrm>
            <a:off x="0" y="0"/>
            <a:ext cx="9144000" cy="707886"/>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pic>
        <p:nvPicPr>
          <p:cNvPr id="10" name="Picture 6" descr="http://ipes.creol.ucf.edu/images/pegasus2.gif"/>
          <p:cNvPicPr>
            <a:picLocks noChangeAspect="1" noChangeArrowheads="1"/>
          </p:cNvPicPr>
          <p:nvPr/>
        </p:nvPicPr>
        <p:blipFill>
          <a:blip r:embed="rId4" cstate="print"/>
          <a:srcRect/>
          <a:stretch>
            <a:fillRect/>
          </a:stretch>
        </p:blipFill>
        <p:spPr bwMode="auto">
          <a:xfrm>
            <a:off x="3200400" y="838200"/>
            <a:ext cx="2702678" cy="2905748"/>
          </a:xfrm>
          <a:prstGeom prst="rect">
            <a:avLst/>
          </a:prstGeom>
          <a:noFill/>
        </p:spPr>
      </p:pic>
      <p:sp>
        <p:nvSpPr>
          <p:cNvPr id="12" name="Date Placeholder 10"/>
          <p:cNvSpPr>
            <a:spLocks noGrp="1"/>
          </p:cNvSpPr>
          <p:nvPr>
            <p:ph type="dt" sz="half" idx="10"/>
          </p:nvPr>
        </p:nvSpPr>
        <p:spPr>
          <a:xfrm>
            <a:off x="1295400" y="6492875"/>
            <a:ext cx="2133600" cy="365125"/>
          </a:xfrm>
        </p:spPr>
        <p:txBody>
          <a:bodyPr/>
          <a:lstStyle/>
          <a:p>
            <a:fld id="{8D1BBEA0-7E75-4E40-B094-AF34404B3074}" type="datetime3">
              <a:rPr lang="en-US" sz="1600" b="1" smtClean="0">
                <a:solidFill>
                  <a:schemeClr val="tx1"/>
                </a:solidFill>
              </a:rPr>
              <a:t>27 May 2015</a:t>
            </a:fld>
            <a:endParaRPr lang="en-US" b="1" dirty="0">
              <a:solidFill>
                <a:schemeClr val="tx1"/>
              </a:solidFill>
            </a:endParaRPr>
          </a:p>
        </p:txBody>
      </p:sp>
      <p:sp>
        <p:nvSpPr>
          <p:cNvPr id="11" name="Title 1"/>
          <p:cNvSpPr txBox="1">
            <a:spLocks/>
          </p:cNvSpPr>
          <p:nvPr/>
        </p:nvSpPr>
        <p:spPr>
          <a:xfrm>
            <a:off x="2209800" y="3810000"/>
            <a:ext cx="5943600" cy="2209800"/>
          </a:xfrm>
          <a:prstGeom prst="rect">
            <a:avLst/>
          </a:prstGeom>
        </p:spPr>
        <p:txBody>
          <a:bodyPr vert="horz" lIns="91440" tIns="45720" rIns="91440" bIns="45720" rtlCol="0" anchor="ctr">
            <a:normAutofit fontScale="6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4400" b="1" dirty="0" smtClean="0">
                <a:solidFill>
                  <a:schemeClr val="bg1"/>
                </a:solidFill>
                <a:effectLst>
                  <a:outerShdw blurRad="38100" dist="38100" dir="2700000" algn="tl">
                    <a:srgbClr val="000000">
                      <a:alpha val="43137"/>
                    </a:srgbClr>
                  </a:outerShdw>
                </a:effectLst>
                <a:latin typeface="Trebuchet MS" pitchFamily="34" charset="0"/>
                <a:ea typeface="+mj-ea"/>
                <a:cs typeface="Simplified Arabic Fixed" pitchFamily="49" charset="-78"/>
              </a:rPr>
              <a:t>Ricardo Garcia</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Trebuchet MS" pitchFamily="34" charset="0"/>
                <a:ea typeface="+mj-ea"/>
                <a:cs typeface="Simplified Arabic Fixed" pitchFamily="49" charset="-78"/>
              </a:rPr>
              <a:t>Government</a:t>
            </a:r>
            <a:r>
              <a:rPr kumimoji="0" lang="en-US" sz="4400" b="0" i="0" u="none" strike="noStrike" kern="1200" cap="none" spc="0" normalizeH="0" noProof="0" dirty="0" smtClean="0">
                <a:ln>
                  <a:noFill/>
                </a:ln>
                <a:solidFill>
                  <a:schemeClr val="bg1"/>
                </a:solidFill>
                <a:effectLst>
                  <a:outerShdw blurRad="38100" dist="38100" dir="2700000" algn="tl">
                    <a:srgbClr val="000000">
                      <a:alpha val="43137"/>
                    </a:srgbClr>
                  </a:outerShdw>
                </a:effectLst>
                <a:uLnTx/>
                <a:uFillTx/>
                <a:latin typeface="Trebuchet MS" pitchFamily="34" charset="0"/>
                <a:ea typeface="+mj-ea"/>
                <a:cs typeface="Simplified Arabic Fixed" pitchFamily="49" charset="-78"/>
              </a:rPr>
              <a:t> Resources Manager</a:t>
            </a:r>
          </a:p>
          <a:p>
            <a:pPr marL="0" marR="0" lvl="0" indent="0"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effectLst>
                  <a:outerShdw blurRad="38100" dist="38100" dir="2700000" algn="tl">
                    <a:srgbClr val="000000">
                      <a:alpha val="43137"/>
                    </a:srgbClr>
                  </a:outerShdw>
                </a:effectLst>
                <a:latin typeface="Trebuchet MS" pitchFamily="34" charset="0"/>
                <a:ea typeface="+mj-ea"/>
                <a:cs typeface="Simplified Arabic Fixed" pitchFamily="49" charset="-78"/>
              </a:rPr>
              <a:t>UCF Business Incubation Program</a:t>
            </a:r>
          </a:p>
          <a:p>
            <a:pPr marL="0" marR="0" lvl="0" indent="0" defTabSz="914400" rtl="0" eaLnBrk="1" fontAlgn="auto" latinLnBrk="0" hangingPunct="1">
              <a:lnSpc>
                <a:spcPct val="100000"/>
              </a:lnSpc>
              <a:spcBef>
                <a:spcPct val="0"/>
              </a:spcBef>
              <a:spcAft>
                <a:spcPts val="0"/>
              </a:spcAft>
              <a:buClrTx/>
              <a:buSzTx/>
              <a:buFontTx/>
              <a:buNone/>
              <a:tabLst/>
              <a:defRPr/>
            </a:pPr>
            <a:r>
              <a:rPr lang="en-US" sz="4400" baseline="0" dirty="0" smtClean="0">
                <a:solidFill>
                  <a:srgbClr val="FFC000"/>
                </a:solidFill>
                <a:effectLst>
                  <a:outerShdw blurRad="38100" dist="38100" dir="2700000" algn="tl">
                    <a:srgbClr val="000000">
                      <a:alpha val="43137"/>
                    </a:srgbClr>
                  </a:outerShdw>
                </a:effectLst>
                <a:latin typeface="Trebuchet MS" pitchFamily="34" charset="0"/>
                <a:ea typeface="+mj-ea"/>
                <a:cs typeface="Simplified Arabic Fixed" pitchFamily="49" charset="-78"/>
              </a:rPr>
              <a:t>Ricardo</a:t>
            </a:r>
            <a:r>
              <a:rPr lang="en-US" sz="4400" dirty="0" smtClean="0">
                <a:solidFill>
                  <a:srgbClr val="FFC000"/>
                </a:solidFill>
                <a:effectLst>
                  <a:outerShdw blurRad="38100" dist="38100" dir="2700000" algn="tl">
                    <a:srgbClr val="000000">
                      <a:alpha val="43137"/>
                    </a:srgbClr>
                  </a:outerShdw>
                </a:effectLst>
                <a:latin typeface="Trebuchet MS" pitchFamily="34" charset="0"/>
                <a:ea typeface="+mj-ea"/>
                <a:cs typeface="Simplified Arabic Fixed" pitchFamily="49" charset="-78"/>
              </a:rPr>
              <a:t>.Garcia@ucf.edu</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Trebuchet MS" pitchFamily="34" charset="0"/>
                <a:ea typeface="+mj-ea"/>
                <a:cs typeface="Simplified Arabic Fixed" pitchFamily="49" charset="-78"/>
              </a:rPr>
              <a:t>Office:</a:t>
            </a:r>
            <a:r>
              <a:rPr kumimoji="0" lang="en-US" sz="4400" b="0" i="0" u="none" strike="noStrike" kern="1200" cap="none" spc="0" normalizeH="0" noProof="0" dirty="0" smtClean="0">
                <a:ln>
                  <a:noFill/>
                </a:ln>
                <a:solidFill>
                  <a:schemeClr val="bg1"/>
                </a:solidFill>
                <a:effectLst>
                  <a:outerShdw blurRad="38100" dist="38100" dir="2700000" algn="tl">
                    <a:srgbClr val="000000">
                      <a:alpha val="43137"/>
                    </a:srgbClr>
                  </a:outerShdw>
                </a:effectLst>
                <a:uLnTx/>
                <a:uFillTx/>
                <a:latin typeface="Trebuchet MS" pitchFamily="34" charset="0"/>
                <a:ea typeface="+mj-ea"/>
                <a:cs typeface="Simplified Arabic Fixed" pitchFamily="49" charset="-78"/>
              </a:rPr>
              <a:t> 407-823-2346</a:t>
            </a:r>
          </a:p>
          <a:p>
            <a:pPr marL="0" marR="0" lvl="0" indent="0" defTabSz="914400" rtl="0" eaLnBrk="1" fontAlgn="auto" latinLnBrk="0" hangingPunct="1">
              <a:lnSpc>
                <a:spcPct val="100000"/>
              </a:lnSpc>
              <a:spcBef>
                <a:spcPct val="0"/>
              </a:spcBef>
              <a:spcAft>
                <a:spcPts val="0"/>
              </a:spcAft>
              <a:buClrTx/>
              <a:buSzTx/>
              <a:buFontTx/>
              <a:buNone/>
              <a:tabLst/>
              <a:defRPr/>
            </a:pPr>
            <a:r>
              <a:rPr lang="en-US" sz="4400" baseline="0" dirty="0" smtClean="0">
                <a:solidFill>
                  <a:schemeClr val="bg1"/>
                </a:solidFill>
                <a:effectLst>
                  <a:outerShdw blurRad="38100" dist="38100" dir="2700000" algn="tl">
                    <a:srgbClr val="000000">
                      <a:alpha val="43137"/>
                    </a:srgbClr>
                  </a:outerShdw>
                </a:effectLst>
                <a:latin typeface="Trebuchet MS" pitchFamily="34" charset="0"/>
                <a:ea typeface="+mj-ea"/>
                <a:cs typeface="Simplified Arabic Fixed" pitchFamily="49" charset="-78"/>
              </a:rPr>
              <a:t>Cell:</a:t>
            </a:r>
            <a:r>
              <a:rPr lang="en-US" sz="4400" dirty="0" smtClean="0">
                <a:solidFill>
                  <a:schemeClr val="bg1"/>
                </a:solidFill>
                <a:effectLst>
                  <a:outerShdw blurRad="38100" dist="38100" dir="2700000" algn="tl">
                    <a:srgbClr val="000000">
                      <a:alpha val="43137"/>
                    </a:srgbClr>
                  </a:outerShdw>
                </a:effectLst>
                <a:latin typeface="Trebuchet MS" pitchFamily="34" charset="0"/>
                <a:ea typeface="+mj-ea"/>
                <a:cs typeface="Simplified Arabic Fixed" pitchFamily="49" charset="-78"/>
              </a:rPr>
              <a:t> 321-662-3121</a:t>
            </a:r>
            <a:endParaRPr kumimoji="0" lang="en-US" sz="4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Trebuchet MS" pitchFamily="34" charset="0"/>
              <a:ea typeface="+mj-ea"/>
              <a:cs typeface="Simplified Arabic Fixed" pitchFamily="49"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647700" y="4419600"/>
            <a:ext cx="7772400" cy="1470025"/>
          </a:xfrm>
          <a:prstGeom prst="rect">
            <a:avLst/>
          </a:prstGeom>
        </p:spPr>
        <p:txBody>
          <a:bodyPr vert="horz" lIns="91440" tIns="45720" rIns="91440" bIns="45720" rtlCol="0" anchor="ctr">
            <a:normAutofit/>
          </a:bodyPr>
          <a:lstStyle/>
          <a:p>
            <a:pPr algn="ctr"/>
            <a:r>
              <a:rPr lang="en-US" sz="4000" dirty="0" smtClean="0">
                <a:solidFill>
                  <a:schemeClr val="bg1">
                    <a:lumMod val="85000"/>
                  </a:schemeClr>
                </a:solidFill>
                <a:latin typeface="Copperplate Gothic Bold" pitchFamily="34" charset="0"/>
              </a:rPr>
              <a:t>Government Funding Opportunities</a:t>
            </a:r>
            <a:endParaRPr lang="en-US" sz="4000" dirty="0">
              <a:solidFill>
                <a:schemeClr val="bg1">
                  <a:lumMod val="85000"/>
                </a:schemeClr>
              </a:solidFill>
              <a:latin typeface="Copperplate Gothic Bold" pitchFamily="34" charset="0"/>
            </a:endParaRPr>
          </a:p>
        </p:txBody>
      </p:sp>
      <p:pic>
        <p:nvPicPr>
          <p:cNvPr id="7"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8" name="Picture 10"/>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9"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10" name="Text Box 13"/>
          <p:cNvSpPr txBox="1">
            <a:spLocks noChangeArrowheads="1"/>
          </p:cNvSpPr>
          <p:nvPr/>
        </p:nvSpPr>
        <p:spPr bwMode="auto">
          <a:xfrm>
            <a:off x="0" y="0"/>
            <a:ext cx="9144000" cy="707886"/>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pic>
        <p:nvPicPr>
          <p:cNvPr id="11" name="Picture 6" descr="http://ipes.creol.ucf.edu/images/pegasus2.gif"/>
          <p:cNvPicPr>
            <a:picLocks noChangeAspect="1" noChangeArrowheads="1"/>
          </p:cNvPicPr>
          <p:nvPr/>
        </p:nvPicPr>
        <p:blipFill>
          <a:blip r:embed="rId4" cstate="print"/>
          <a:srcRect/>
          <a:stretch>
            <a:fillRect/>
          </a:stretch>
        </p:blipFill>
        <p:spPr bwMode="auto">
          <a:xfrm>
            <a:off x="3124200" y="1295400"/>
            <a:ext cx="2702678" cy="2905748"/>
          </a:xfrm>
          <a:prstGeom prst="rect">
            <a:avLst/>
          </a:prstGeom>
          <a:noFill/>
        </p:spPr>
      </p:pic>
      <p:sp>
        <p:nvSpPr>
          <p:cNvPr id="13" name="Date Placeholder 10"/>
          <p:cNvSpPr>
            <a:spLocks noGrp="1"/>
          </p:cNvSpPr>
          <p:nvPr>
            <p:ph type="dt" sz="half" idx="10"/>
          </p:nvPr>
        </p:nvSpPr>
        <p:spPr>
          <a:xfrm>
            <a:off x="1295400" y="6492875"/>
            <a:ext cx="2133600" cy="365125"/>
          </a:xfrm>
        </p:spPr>
        <p:txBody>
          <a:bodyPr/>
          <a:lstStyle/>
          <a:p>
            <a:fld id="{A4964B85-13A3-4BA1-8CFF-3B3727EDE543}" type="datetime3">
              <a:rPr lang="en-US" sz="1600" b="1" smtClean="0">
                <a:solidFill>
                  <a:schemeClr val="tx1"/>
                </a:solidFill>
              </a:rPr>
              <a:t>27 May 2015</a:t>
            </a:fld>
            <a:endParaRPr lang="en-US" b="1" dirty="0">
              <a:solidFill>
                <a:schemeClr val="tx1"/>
              </a:solidFill>
            </a:endParaRPr>
          </a:p>
        </p:txBody>
      </p:sp>
    </p:spTree>
    <p:extLst>
      <p:ext uri="{BB962C8B-B14F-4D97-AF65-F5344CB8AC3E}">
        <p14:creationId xmlns:p14="http://schemas.microsoft.com/office/powerpoint/2010/main" val="3681197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5620280" cy="4525963"/>
          </a:xfrm>
        </p:spPr>
        <p:txBody>
          <a:bodyPr>
            <a:normAutofit fontScale="85000" lnSpcReduction="10000"/>
          </a:bodyPr>
          <a:lstStyle/>
          <a:p>
            <a:r>
              <a:rPr lang="en-US" dirty="0" smtClean="0">
                <a:solidFill>
                  <a:schemeClr val="bg1"/>
                </a:solidFill>
              </a:rPr>
              <a:t>The U.S. Government is the world’s largest buyer of goods and services</a:t>
            </a:r>
          </a:p>
          <a:p>
            <a:r>
              <a:rPr lang="en-US" dirty="0" smtClean="0">
                <a:solidFill>
                  <a:schemeClr val="bg1"/>
                </a:solidFill>
              </a:rPr>
              <a:t>They procure over $600+ Billion annually.</a:t>
            </a:r>
          </a:p>
          <a:p>
            <a:r>
              <a:rPr lang="en-US" dirty="0" smtClean="0">
                <a:solidFill>
                  <a:schemeClr val="bg1"/>
                </a:solidFill>
              </a:rPr>
              <a:t>They advertise their specific needs well in advance.</a:t>
            </a:r>
          </a:p>
          <a:p>
            <a:r>
              <a:rPr lang="en-US" dirty="0" smtClean="0">
                <a:solidFill>
                  <a:schemeClr val="bg1"/>
                </a:solidFill>
              </a:rPr>
              <a:t>They clearly specify purchasing ground rules</a:t>
            </a:r>
          </a:p>
          <a:p>
            <a:r>
              <a:rPr lang="en-US" dirty="0" smtClean="0">
                <a:solidFill>
                  <a:schemeClr val="bg1"/>
                </a:solidFill>
              </a:rPr>
              <a:t>There are many Government agencies and programs available to help.</a:t>
            </a:r>
            <a:endParaRPr lang="en-US" dirty="0">
              <a:solidFill>
                <a:schemeClr val="bg1"/>
              </a:solidFill>
            </a:endParaRPr>
          </a:p>
        </p:txBody>
      </p:sp>
      <p:pic>
        <p:nvPicPr>
          <p:cNvPr id="8"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9" name="Picture 8"/>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10" name="Text Box 11"/>
          <p:cNvSpPr txBox="1">
            <a:spLocks noChangeArrowheads="1"/>
          </p:cNvSpPr>
          <p:nvPr/>
        </p:nvSpPr>
        <p:spPr bwMode="auto">
          <a:xfrm>
            <a:off x="0" y="6154737"/>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11"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228600" y="0"/>
            <a:ext cx="8686800" cy="1143000"/>
          </a:xfrm>
        </p:spPr>
        <p:txBody>
          <a:bodyPr>
            <a:normAutofit fontScale="90000"/>
          </a:bodyPr>
          <a:lstStyle/>
          <a:p>
            <a:r>
              <a:rPr lang="en-US" dirty="0" smtClean="0">
                <a:effectLst>
                  <a:outerShdw blurRad="38100" dist="38100" dir="2700000" algn="tl">
                    <a:srgbClr val="000000">
                      <a:alpha val="43137"/>
                    </a:srgbClr>
                  </a:outerShdw>
                </a:effectLst>
                <a:latin typeface="Copperplate Gothic Light" pitchFamily="34" charset="0"/>
              </a:rPr>
              <a:t>Why sell to the Government?</a:t>
            </a:r>
            <a:endParaRPr lang="en-US" dirty="0">
              <a:effectLst>
                <a:outerShdw blurRad="38100" dist="38100" dir="2700000" algn="tl">
                  <a:srgbClr val="000000">
                    <a:alpha val="43137"/>
                  </a:srgbClr>
                </a:outerShdw>
              </a:effectLst>
              <a:latin typeface="Copperplate Gothic Light" pitchFamily="34" charset="0"/>
            </a:endParaRPr>
          </a:p>
        </p:txBody>
      </p:sp>
      <p:sp>
        <p:nvSpPr>
          <p:cNvPr id="13" name="Date Placeholder 10"/>
          <p:cNvSpPr>
            <a:spLocks noGrp="1"/>
          </p:cNvSpPr>
          <p:nvPr>
            <p:ph type="dt" sz="half" idx="10"/>
          </p:nvPr>
        </p:nvSpPr>
        <p:spPr>
          <a:xfrm>
            <a:off x="1295400" y="6492875"/>
            <a:ext cx="2133600" cy="365125"/>
          </a:xfrm>
        </p:spPr>
        <p:txBody>
          <a:bodyPr/>
          <a:lstStyle/>
          <a:p>
            <a:fld id="{ED8EB31E-6D95-4E26-BE77-EFCEF22EFABD}" type="datetime3">
              <a:rPr lang="en-US" sz="1600" b="1" smtClean="0">
                <a:solidFill>
                  <a:schemeClr val="tx1"/>
                </a:solidFill>
              </a:rPr>
              <a:t>27 May 2015</a:t>
            </a:fld>
            <a:endParaRPr lang="en-US" b="1" dirty="0">
              <a:solidFill>
                <a:schemeClr val="tx1"/>
              </a:solidFill>
            </a:endParaRPr>
          </a:p>
        </p:txBody>
      </p:sp>
      <p:pic>
        <p:nvPicPr>
          <p:cNvPr id="12" name="Picture 2" descr="http://d18qjg80b1mkbg.cloudfront.net/blog/wp-content/uploads/2008/02/unclesam.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97368" l="0" r="99608"/>
                    </a14:imgEffect>
                  </a14:imgLayer>
                </a14:imgProps>
              </a:ext>
            </a:extLst>
          </a:blip>
          <a:srcRect/>
          <a:stretch>
            <a:fillRect/>
          </a:stretch>
        </p:blipFill>
        <p:spPr bwMode="auto">
          <a:xfrm>
            <a:off x="6073246" y="1676400"/>
            <a:ext cx="2428875" cy="325755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0" y="1447800"/>
            <a:ext cx="6586538" cy="4729793"/>
          </a:xfrm>
        </p:spPr>
        <p:txBody>
          <a:bodyPr>
            <a:noAutofit/>
          </a:bodyPr>
          <a:lstStyle/>
          <a:p>
            <a:pPr lvl="2"/>
            <a:r>
              <a:rPr lang="en-US" dirty="0" smtClean="0">
                <a:solidFill>
                  <a:schemeClr val="bg1"/>
                </a:solidFill>
              </a:rPr>
              <a:t>Is Government business right for your client company?</a:t>
            </a:r>
          </a:p>
          <a:p>
            <a:pPr lvl="2"/>
            <a:r>
              <a:rPr lang="en-US" dirty="0" smtClean="0">
                <a:solidFill>
                  <a:schemeClr val="bg1"/>
                </a:solidFill>
              </a:rPr>
              <a:t>Will the new revenue stream help the company’s growth?</a:t>
            </a:r>
          </a:p>
          <a:p>
            <a:pPr lvl="2"/>
            <a:r>
              <a:rPr lang="en-US" dirty="0" smtClean="0">
                <a:solidFill>
                  <a:schemeClr val="bg1"/>
                </a:solidFill>
              </a:rPr>
              <a:t>Market Analysis</a:t>
            </a:r>
          </a:p>
          <a:p>
            <a:pPr lvl="3"/>
            <a:r>
              <a:rPr lang="en-US" dirty="0" smtClean="0">
                <a:solidFill>
                  <a:schemeClr val="bg1"/>
                </a:solidFill>
              </a:rPr>
              <a:t>What does the market look like?</a:t>
            </a:r>
          </a:p>
          <a:p>
            <a:pPr lvl="3"/>
            <a:r>
              <a:rPr lang="en-US" dirty="0">
                <a:solidFill>
                  <a:schemeClr val="bg1"/>
                </a:solidFill>
              </a:rPr>
              <a:t>Are there relevant grant or contract opportunities for </a:t>
            </a:r>
            <a:r>
              <a:rPr lang="en-US" dirty="0" smtClean="0">
                <a:solidFill>
                  <a:schemeClr val="bg1"/>
                </a:solidFill>
              </a:rPr>
              <a:t>your </a:t>
            </a:r>
            <a:r>
              <a:rPr lang="en-US" dirty="0">
                <a:solidFill>
                  <a:schemeClr val="bg1"/>
                </a:solidFill>
              </a:rPr>
              <a:t>company?</a:t>
            </a:r>
          </a:p>
          <a:p>
            <a:pPr lvl="3"/>
            <a:r>
              <a:rPr lang="en-US" dirty="0" smtClean="0">
                <a:solidFill>
                  <a:schemeClr val="bg1"/>
                </a:solidFill>
              </a:rPr>
              <a:t>How much is the Government Spending in this space?</a:t>
            </a:r>
          </a:p>
          <a:p>
            <a:pPr lvl="3"/>
            <a:r>
              <a:rPr lang="en-US" dirty="0" smtClean="0">
                <a:solidFill>
                  <a:schemeClr val="bg1"/>
                </a:solidFill>
              </a:rPr>
              <a:t>Who are some key players in this space? </a:t>
            </a:r>
            <a:endParaRPr lang="en-US" dirty="0">
              <a:solidFill>
                <a:schemeClr val="bg1"/>
              </a:solidFill>
            </a:endParaRPr>
          </a:p>
          <a:p>
            <a:pPr lvl="4"/>
            <a:r>
              <a:rPr lang="en-US" dirty="0" smtClean="0">
                <a:solidFill>
                  <a:schemeClr val="bg1"/>
                </a:solidFill>
              </a:rPr>
              <a:t>Identify potential collaborators/competitors</a:t>
            </a:r>
          </a:p>
          <a:p>
            <a:pPr lvl="4"/>
            <a:endParaRPr lang="en-US" dirty="0">
              <a:solidFill>
                <a:schemeClr val="bg1"/>
              </a:solidFill>
            </a:endParaRPr>
          </a:p>
          <a:p>
            <a:pPr lvl="4"/>
            <a:endParaRPr lang="en-US" dirty="0" smtClean="0">
              <a:solidFill>
                <a:schemeClr val="bg1"/>
              </a:solidFill>
            </a:endParaRPr>
          </a:p>
        </p:txBody>
      </p:sp>
      <p:pic>
        <p:nvPicPr>
          <p:cNvPr id="4" name="Picture 4"/>
          <p:cNvPicPr>
            <a:picLocks noChangeAspect="1" noChangeArrowheads="1"/>
          </p:cNvPicPr>
          <p:nvPr/>
        </p:nvPicPr>
        <p:blipFill>
          <a:blip r:embed="rId3"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5" name="Picture 4"/>
          <p:cNvPicPr>
            <a:picLocks noChangeAspect="1" noChangeArrowheads="1"/>
          </p:cNvPicPr>
          <p:nvPr/>
        </p:nvPicPr>
        <p:blipFill>
          <a:blip r:embed="rId4"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6"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7"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2" name="Title 1"/>
          <p:cNvSpPr>
            <a:spLocks noGrp="1"/>
          </p:cNvSpPr>
          <p:nvPr>
            <p:ph type="title"/>
          </p:nvPr>
        </p:nvSpPr>
        <p:spPr>
          <a:xfrm>
            <a:off x="457200" y="0"/>
            <a:ext cx="8229600" cy="1143000"/>
          </a:xfrm>
        </p:spPr>
        <p:txBody>
          <a:bodyPr>
            <a:noAutofit/>
          </a:bodyPr>
          <a:lstStyle/>
          <a:p>
            <a:r>
              <a:rPr lang="en-US" sz="3200" b="1" dirty="0"/>
              <a:t>How</a:t>
            </a:r>
            <a:r>
              <a:rPr lang="en-US" sz="3200" dirty="0"/>
              <a:t> to determine if your clients should do business with the Government</a:t>
            </a:r>
            <a:r>
              <a:rPr lang="en-US" sz="3200" dirty="0" smtClean="0"/>
              <a:t>?</a:t>
            </a:r>
            <a:endParaRPr lang="en-US" sz="3200" dirty="0" smtClean="0">
              <a:effectLst>
                <a:outerShdw blurRad="38100" dist="38100" dir="2700000" algn="tl">
                  <a:srgbClr val="000000">
                    <a:alpha val="43137"/>
                  </a:srgbClr>
                </a:outerShdw>
              </a:effectLst>
              <a:latin typeface="Copperplate Gothic Light" pitchFamily="34" charset="0"/>
            </a:endParaRPr>
          </a:p>
        </p:txBody>
      </p:sp>
      <p:sp>
        <p:nvSpPr>
          <p:cNvPr id="12" name="Date Placeholder 10"/>
          <p:cNvSpPr>
            <a:spLocks noGrp="1"/>
          </p:cNvSpPr>
          <p:nvPr>
            <p:ph type="dt" sz="half" idx="10"/>
          </p:nvPr>
        </p:nvSpPr>
        <p:spPr>
          <a:xfrm>
            <a:off x="1295400" y="6492875"/>
            <a:ext cx="2133600" cy="365125"/>
          </a:xfrm>
        </p:spPr>
        <p:txBody>
          <a:bodyPr/>
          <a:lstStyle/>
          <a:p>
            <a:fld id="{5B519105-F7DB-4D66-A402-613C4B20CEA9}" type="datetime3">
              <a:rPr lang="en-US" sz="1600" b="1" smtClean="0">
                <a:solidFill>
                  <a:schemeClr val="tx1"/>
                </a:solidFill>
              </a:rPr>
              <a:t>27 May 2015</a:t>
            </a:fld>
            <a:endParaRPr lang="en-US" b="1" dirty="0">
              <a:solidFill>
                <a:schemeClr val="tx1"/>
              </a:solidFill>
            </a:endParaRPr>
          </a:p>
        </p:txBody>
      </p:sp>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t="12734" b="23880"/>
          <a:stretch/>
        </p:blipFill>
        <p:spPr bwMode="auto">
          <a:xfrm>
            <a:off x="457200" y="2362200"/>
            <a:ext cx="2928144" cy="2066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695620" y="1097280"/>
            <a:ext cx="3752759" cy="461665"/>
          </a:xfrm>
          <a:prstGeom prst="rect">
            <a:avLst/>
          </a:prstGeom>
        </p:spPr>
        <p:txBody>
          <a:bodyPr wrap="none">
            <a:spAutoFit/>
          </a:bodyPr>
          <a:lstStyle/>
          <a:p>
            <a:r>
              <a:rPr lang="en-US" sz="2400" b="1" dirty="0">
                <a:solidFill>
                  <a:schemeClr val="bg1"/>
                </a:solidFill>
                <a:effectLst>
                  <a:outerShdw blurRad="38100" dist="38100" dir="2700000" algn="tl">
                    <a:srgbClr val="000000">
                      <a:alpha val="43137"/>
                    </a:srgbClr>
                  </a:outerShdw>
                </a:effectLst>
                <a:latin typeface="Copperplate Gothic Light" pitchFamily="34" charset="0"/>
              </a:rPr>
              <a:t>Opportunity Analysis</a:t>
            </a:r>
            <a:endParaRPr lang="en-US"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0" dur="500"/>
                                        <p:tgtEl>
                                          <p:spTgt spid="3">
                                            <p:txEl>
                                              <p:pRg st="6" end="6"/>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2819400" y="1371600"/>
            <a:ext cx="5980113" cy="4525963"/>
          </a:xfrm>
        </p:spPr>
        <p:txBody>
          <a:bodyPr>
            <a:normAutofit fontScale="92500" lnSpcReduction="20000"/>
          </a:bodyPr>
          <a:lstStyle/>
          <a:p>
            <a:pPr marL="0" indent="0">
              <a:buNone/>
              <a:defRPr/>
            </a:pPr>
            <a:r>
              <a:rPr lang="en-US" dirty="0" smtClean="0">
                <a:solidFill>
                  <a:schemeClr val="bg1"/>
                </a:solidFill>
              </a:rPr>
              <a:t>SBA’s Role in Government Contracting</a:t>
            </a:r>
          </a:p>
          <a:p>
            <a:pPr>
              <a:defRPr/>
            </a:pPr>
            <a:r>
              <a:rPr lang="en-US" dirty="0" smtClean="0">
                <a:solidFill>
                  <a:schemeClr val="bg1"/>
                </a:solidFill>
              </a:rPr>
              <a:t>They recognize </a:t>
            </a:r>
            <a:r>
              <a:rPr lang="en-US" dirty="0">
                <a:solidFill>
                  <a:schemeClr val="bg1"/>
                </a:solidFill>
              </a:rPr>
              <a:t>that Small businesses have always been the engine for economic growth</a:t>
            </a:r>
            <a:r>
              <a:rPr lang="en-US" dirty="0" smtClean="0">
                <a:solidFill>
                  <a:schemeClr val="bg1"/>
                </a:solidFill>
              </a:rPr>
              <a:t>.</a:t>
            </a:r>
          </a:p>
          <a:p>
            <a:pPr>
              <a:defRPr/>
            </a:pPr>
            <a:r>
              <a:rPr lang="en-US" dirty="0" smtClean="0">
                <a:solidFill>
                  <a:schemeClr val="bg1"/>
                </a:solidFill>
              </a:rPr>
              <a:t>SBA works </a:t>
            </a:r>
            <a:r>
              <a:rPr lang="en-US" dirty="0">
                <a:solidFill>
                  <a:schemeClr val="bg1"/>
                </a:solidFill>
              </a:rPr>
              <a:t>with federal agencies to award at least </a:t>
            </a:r>
            <a:r>
              <a:rPr lang="en-US" dirty="0" smtClean="0">
                <a:solidFill>
                  <a:schemeClr val="bg1"/>
                </a:solidFill>
              </a:rPr>
              <a:t>23% </a:t>
            </a:r>
            <a:r>
              <a:rPr lang="en-US" dirty="0">
                <a:solidFill>
                  <a:schemeClr val="bg1"/>
                </a:solidFill>
              </a:rPr>
              <a:t>percent of all prime government contract dollars to small businesses and help federal agencies meet specific statutory </a:t>
            </a:r>
            <a:r>
              <a:rPr lang="en-US" dirty="0" smtClean="0">
                <a:solidFill>
                  <a:schemeClr val="bg1"/>
                </a:solidFill>
              </a:rPr>
              <a:t>goals.</a:t>
            </a:r>
          </a:p>
          <a:p>
            <a:pPr>
              <a:buNone/>
              <a:defRPr/>
            </a:pPr>
            <a:endParaRPr lang="en-US" dirty="0" smtClean="0">
              <a:solidFill>
                <a:schemeClr val="bg1"/>
              </a:solidFill>
            </a:endParaRPr>
          </a:p>
          <a:p>
            <a:pPr lvl="1">
              <a:buNone/>
              <a:defRPr/>
            </a:pPr>
            <a:endParaRPr lang="en-US" dirty="0">
              <a:solidFill>
                <a:schemeClr val="bg1"/>
              </a:solidFill>
            </a:endParaRPr>
          </a:p>
          <a:p>
            <a:endParaRPr lang="en-US" dirty="0">
              <a:solidFill>
                <a:schemeClr val="bg1"/>
              </a:solidFill>
            </a:endParaRPr>
          </a:p>
        </p:txBody>
      </p:sp>
      <p:pic>
        <p:nvPicPr>
          <p:cNvPr id="11"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12" name="Picture 11"/>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13"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14"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15" name="Title 1"/>
          <p:cNvSpPr>
            <a:spLocks noGrp="1"/>
          </p:cNvSpPr>
          <p:nvPr>
            <p:ph type="title"/>
          </p:nvPr>
        </p:nvSpPr>
        <p:spPr>
          <a:xfrm>
            <a:off x="0" y="0"/>
            <a:ext cx="9144000" cy="1143000"/>
          </a:xfrm>
        </p:spPr>
        <p:txBody>
          <a:bodyPr>
            <a:normAutofit/>
          </a:bodyPr>
          <a:lstStyle/>
          <a:p>
            <a:r>
              <a:rPr lang="en-US" sz="3200" dirty="0" smtClean="0">
                <a:effectLst>
                  <a:outerShdw blurRad="38100" dist="38100" dir="2700000" algn="tl">
                    <a:srgbClr val="000000">
                      <a:alpha val="43137"/>
                    </a:srgbClr>
                  </a:outerShdw>
                </a:effectLst>
                <a:latin typeface="Copperplate Gothic Light" pitchFamily="34" charset="0"/>
              </a:rPr>
              <a:t>Small Business Set-Aside</a:t>
            </a:r>
            <a:endParaRPr lang="en-US" sz="3200" dirty="0">
              <a:effectLst>
                <a:outerShdw blurRad="38100" dist="38100" dir="2700000" algn="tl">
                  <a:srgbClr val="000000">
                    <a:alpha val="43137"/>
                  </a:srgbClr>
                </a:outerShdw>
              </a:effectLst>
              <a:latin typeface="Copperplate Gothic Light" pitchFamily="34" charset="0"/>
            </a:endParaRPr>
          </a:p>
        </p:txBody>
      </p:sp>
      <p:sp>
        <p:nvSpPr>
          <p:cNvPr id="9" name="Date Placeholder 10"/>
          <p:cNvSpPr>
            <a:spLocks noGrp="1"/>
          </p:cNvSpPr>
          <p:nvPr>
            <p:ph type="dt" sz="half" idx="10"/>
          </p:nvPr>
        </p:nvSpPr>
        <p:spPr>
          <a:xfrm>
            <a:off x="1295400" y="6492875"/>
            <a:ext cx="2133600" cy="365125"/>
          </a:xfrm>
        </p:spPr>
        <p:txBody>
          <a:bodyPr/>
          <a:lstStyle/>
          <a:p>
            <a:fld id="{E8DA96D5-B816-4190-8811-DD5635657D3B}" type="datetime3">
              <a:rPr lang="en-US" sz="1600" b="1" smtClean="0">
                <a:solidFill>
                  <a:schemeClr val="tx1"/>
                </a:solidFill>
              </a:rPr>
              <a:t>27 May 2015</a:t>
            </a:fld>
            <a:endParaRPr lang="en-US" b="1" dirty="0">
              <a:solidFill>
                <a:schemeClr val="tx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819400"/>
            <a:ext cx="2400300" cy="156972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457200" y="1371600"/>
            <a:ext cx="8229600" cy="4525963"/>
          </a:xfrm>
        </p:spPr>
        <p:txBody>
          <a:bodyPr>
            <a:normAutofit/>
          </a:bodyPr>
          <a:lstStyle/>
          <a:p>
            <a:pPr>
              <a:defRPr/>
            </a:pPr>
            <a:endParaRPr lang="en-US" dirty="0" smtClean="0">
              <a:solidFill>
                <a:schemeClr val="bg1"/>
              </a:solidFill>
            </a:endParaRPr>
          </a:p>
          <a:p>
            <a:pPr lvl="1">
              <a:buNone/>
              <a:defRPr/>
            </a:pPr>
            <a:endParaRPr lang="en-US" dirty="0">
              <a:solidFill>
                <a:schemeClr val="bg1"/>
              </a:solidFill>
            </a:endParaRPr>
          </a:p>
          <a:p>
            <a:endParaRPr lang="en-US" dirty="0">
              <a:solidFill>
                <a:schemeClr val="bg1"/>
              </a:solidFill>
            </a:endParaRPr>
          </a:p>
        </p:txBody>
      </p:sp>
      <p:pic>
        <p:nvPicPr>
          <p:cNvPr id="11"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12" name="Picture 11"/>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13"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14"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15" name="Title 1"/>
          <p:cNvSpPr>
            <a:spLocks noGrp="1"/>
          </p:cNvSpPr>
          <p:nvPr>
            <p:ph type="title"/>
          </p:nvPr>
        </p:nvSpPr>
        <p:spPr>
          <a:xfrm>
            <a:off x="0" y="0"/>
            <a:ext cx="9144000" cy="1143000"/>
          </a:xfrm>
        </p:spPr>
        <p:txBody>
          <a:bodyPr>
            <a:normAutofit/>
          </a:bodyPr>
          <a:lstStyle/>
          <a:p>
            <a:r>
              <a:rPr lang="en-US" sz="3200" dirty="0" smtClean="0">
                <a:effectLst>
                  <a:outerShdw blurRad="38100" dist="38100" dir="2700000" algn="tl">
                    <a:srgbClr val="000000">
                      <a:alpha val="43137"/>
                    </a:srgbClr>
                  </a:outerShdw>
                </a:effectLst>
                <a:latin typeface="Copperplate Gothic Light" pitchFamily="34" charset="0"/>
              </a:rPr>
              <a:t>Government-wide Statutory Goals</a:t>
            </a:r>
            <a:endParaRPr lang="en-US" sz="3200" dirty="0">
              <a:effectLst>
                <a:outerShdw blurRad="38100" dist="38100" dir="2700000" algn="tl">
                  <a:srgbClr val="000000">
                    <a:alpha val="43137"/>
                  </a:srgbClr>
                </a:outerShdw>
              </a:effectLst>
              <a:latin typeface="Copperplate Gothic Light" pitchFamily="34" charset="0"/>
            </a:endParaRPr>
          </a:p>
        </p:txBody>
      </p:sp>
      <p:graphicFrame>
        <p:nvGraphicFramePr>
          <p:cNvPr id="16" name="Table 15"/>
          <p:cNvGraphicFramePr>
            <a:graphicFrameLocks noGrp="1"/>
          </p:cNvGraphicFramePr>
          <p:nvPr/>
        </p:nvGraphicFramePr>
        <p:xfrm>
          <a:off x="457200" y="1219200"/>
          <a:ext cx="8153400" cy="4653280"/>
        </p:xfrm>
        <a:graphic>
          <a:graphicData uri="http://schemas.openxmlformats.org/drawingml/2006/table">
            <a:tbl>
              <a:tblPr firstRow="1" bandRow="1">
                <a:tableStyleId>{69CF1AB2-1976-4502-BF36-3FF5EA218861}</a:tableStyleId>
              </a:tblPr>
              <a:tblGrid>
                <a:gridCol w="4076700"/>
                <a:gridCol w="4076700"/>
              </a:tblGrid>
              <a:tr h="909320">
                <a:tc>
                  <a:txBody>
                    <a:bodyPr/>
                    <a:lstStyle/>
                    <a:p>
                      <a:pPr algn="ctr"/>
                      <a:r>
                        <a:rPr lang="en-US" sz="2800" b="1" dirty="0" smtClean="0">
                          <a:effectLst>
                            <a:outerShdw blurRad="38100" dist="38100" dir="2700000" algn="tl">
                              <a:srgbClr val="000000">
                                <a:alpha val="43137"/>
                              </a:srgbClr>
                            </a:outerShdw>
                          </a:effectLst>
                        </a:rPr>
                        <a:t>Small Business</a:t>
                      </a:r>
                      <a:endParaRPr lang="en-US" sz="2800" b="1" dirty="0">
                        <a:effectLst>
                          <a:outerShdw blurRad="38100" dist="38100" dir="2700000" algn="tl">
                            <a:srgbClr val="000000">
                              <a:alpha val="43137"/>
                            </a:srgbClr>
                          </a:outerShdw>
                        </a:effectLst>
                      </a:endParaRPr>
                    </a:p>
                  </a:txBody>
                  <a:tcPr anchor="ctr"/>
                </a:tc>
                <a:tc>
                  <a:txBody>
                    <a:bodyPr/>
                    <a:lstStyle/>
                    <a:p>
                      <a:pPr algn="ctr"/>
                      <a:r>
                        <a:rPr lang="en-US" sz="2800" b="1" dirty="0" smtClean="0">
                          <a:effectLst>
                            <a:outerShdw blurRad="38100" dist="38100" dir="2700000" algn="tl">
                              <a:srgbClr val="000000">
                                <a:alpha val="43137"/>
                              </a:srgbClr>
                            </a:outerShdw>
                          </a:effectLst>
                        </a:rPr>
                        <a:t>23 % of Prime Contracts</a:t>
                      </a:r>
                      <a:endParaRPr lang="en-US" sz="2800" b="1" dirty="0">
                        <a:effectLst>
                          <a:outerShdw blurRad="38100" dist="38100" dir="2700000" algn="tl">
                            <a:srgbClr val="000000">
                              <a:alpha val="43137"/>
                            </a:srgbClr>
                          </a:outerShdw>
                        </a:effectLst>
                      </a:endParaRPr>
                    </a:p>
                  </a:txBody>
                  <a:tcPr anchor="ctr"/>
                </a:tc>
              </a:tr>
              <a:tr h="909320">
                <a:tc>
                  <a:txBody>
                    <a:bodyPr/>
                    <a:lstStyle/>
                    <a:p>
                      <a:pPr algn="ctr"/>
                      <a:r>
                        <a:rPr lang="en-US" sz="2800" b="1" dirty="0" smtClean="0">
                          <a:effectLst>
                            <a:outerShdw blurRad="38100" dist="38100" dir="2700000" algn="tl">
                              <a:srgbClr val="000000">
                                <a:alpha val="43137"/>
                              </a:srgbClr>
                            </a:outerShdw>
                          </a:effectLst>
                        </a:rPr>
                        <a:t>Small</a:t>
                      </a:r>
                      <a:r>
                        <a:rPr lang="en-US" sz="2800" b="1" baseline="0" dirty="0" smtClean="0">
                          <a:effectLst>
                            <a:outerShdw blurRad="38100" dist="38100" dir="2700000" algn="tl">
                              <a:srgbClr val="000000">
                                <a:alpha val="43137"/>
                              </a:srgbClr>
                            </a:outerShdw>
                          </a:effectLst>
                        </a:rPr>
                        <a:t> Disadvantaged Business</a:t>
                      </a:r>
                      <a:endParaRPr lang="en-US" sz="2800" b="1" dirty="0">
                        <a:effectLst>
                          <a:outerShdw blurRad="38100" dist="38100" dir="2700000" algn="tl">
                            <a:srgbClr val="000000">
                              <a:alpha val="43137"/>
                            </a:srgbClr>
                          </a:outerShdw>
                        </a:effectLst>
                      </a:endParaRPr>
                    </a:p>
                  </a:txBody>
                  <a:tcPr anchor="ctr"/>
                </a:tc>
                <a:tc>
                  <a:txBody>
                    <a:bodyPr/>
                    <a:lstStyle/>
                    <a:p>
                      <a:pPr algn="ctr"/>
                      <a:r>
                        <a:rPr lang="en-US" sz="2800" b="1" dirty="0" smtClean="0">
                          <a:effectLst>
                            <a:outerShdw blurRad="38100" dist="38100" dir="2700000" algn="tl">
                              <a:srgbClr val="000000">
                                <a:alpha val="43137"/>
                              </a:srgbClr>
                            </a:outerShdw>
                          </a:effectLst>
                        </a:rPr>
                        <a:t>5 % of prime &amp; subcontracts</a:t>
                      </a:r>
                      <a:endParaRPr lang="en-US" sz="2800" b="1" dirty="0">
                        <a:effectLst>
                          <a:outerShdw blurRad="38100" dist="38100" dir="2700000" algn="tl">
                            <a:srgbClr val="000000">
                              <a:alpha val="43137"/>
                            </a:srgbClr>
                          </a:outerShdw>
                        </a:effectLst>
                      </a:endParaRPr>
                    </a:p>
                  </a:txBody>
                  <a:tcPr anchor="ctr"/>
                </a:tc>
              </a:tr>
              <a:tr h="909320">
                <a:tc>
                  <a:txBody>
                    <a:bodyPr/>
                    <a:lstStyle/>
                    <a:p>
                      <a:pPr algn="ctr"/>
                      <a:r>
                        <a:rPr lang="en-US" sz="2800" b="1" dirty="0" smtClean="0">
                          <a:effectLst>
                            <a:outerShdw blurRad="38100" dist="38100" dir="2700000" algn="tl">
                              <a:srgbClr val="000000">
                                <a:alpha val="43137"/>
                              </a:srgbClr>
                            </a:outerShdw>
                          </a:effectLst>
                        </a:rPr>
                        <a:t>Woman Owned Small</a:t>
                      </a:r>
                      <a:r>
                        <a:rPr lang="en-US" sz="2800" b="1" baseline="0" dirty="0" smtClean="0">
                          <a:effectLst>
                            <a:outerShdw blurRad="38100" dist="38100" dir="2700000" algn="tl">
                              <a:srgbClr val="000000">
                                <a:alpha val="43137"/>
                              </a:srgbClr>
                            </a:outerShdw>
                          </a:effectLst>
                        </a:rPr>
                        <a:t> Business</a:t>
                      </a:r>
                      <a:endParaRPr lang="en-US" sz="2800" b="1" dirty="0">
                        <a:effectLst>
                          <a:outerShdw blurRad="38100" dist="38100" dir="2700000" algn="tl">
                            <a:srgbClr val="000000">
                              <a:alpha val="43137"/>
                            </a:srgbClr>
                          </a:outerShdw>
                        </a:effectLst>
                      </a:endParaRPr>
                    </a:p>
                  </a:txBody>
                  <a:tcPr anchor="ctr"/>
                </a:tc>
                <a:tc>
                  <a:txBody>
                    <a:bodyPr/>
                    <a:lstStyle/>
                    <a:p>
                      <a:pPr algn="ctr"/>
                      <a:r>
                        <a:rPr lang="en-US" sz="2800" b="1" dirty="0" smtClean="0">
                          <a:effectLst>
                            <a:outerShdw blurRad="38100" dist="38100" dir="2700000" algn="tl">
                              <a:srgbClr val="000000">
                                <a:alpha val="43137"/>
                              </a:srgbClr>
                            </a:outerShdw>
                          </a:effectLst>
                        </a:rPr>
                        <a:t>5% of prime &amp; subcontracts</a:t>
                      </a:r>
                      <a:endParaRPr lang="en-US" sz="2800" b="1" dirty="0">
                        <a:effectLst>
                          <a:outerShdw blurRad="38100" dist="38100" dir="2700000" algn="tl">
                            <a:srgbClr val="000000">
                              <a:alpha val="43137"/>
                            </a:srgbClr>
                          </a:outerShdw>
                        </a:effectLst>
                      </a:endParaRPr>
                    </a:p>
                  </a:txBody>
                  <a:tcPr anchor="ctr"/>
                </a:tc>
              </a:tr>
              <a:tr h="909320">
                <a:tc>
                  <a:txBody>
                    <a:bodyPr/>
                    <a:lstStyle/>
                    <a:p>
                      <a:pPr algn="ctr"/>
                      <a:r>
                        <a:rPr lang="en-US" sz="2800" b="1" dirty="0" smtClean="0">
                          <a:effectLst>
                            <a:outerShdw blurRad="38100" dist="38100" dir="2700000" algn="tl">
                              <a:srgbClr val="000000">
                                <a:alpha val="43137"/>
                              </a:srgbClr>
                            </a:outerShdw>
                          </a:effectLst>
                        </a:rPr>
                        <a:t>HUB Zone</a:t>
                      </a:r>
                      <a:endParaRPr lang="en-US" sz="2800" b="1" dirty="0">
                        <a:effectLst>
                          <a:outerShdw blurRad="38100" dist="38100" dir="2700000" algn="tl">
                            <a:srgbClr val="000000">
                              <a:alpha val="43137"/>
                            </a:srgbClr>
                          </a:outerShdw>
                        </a:effectLst>
                      </a:endParaRPr>
                    </a:p>
                  </a:txBody>
                  <a:tcPr anchor="ctr"/>
                </a:tc>
                <a:tc>
                  <a:txBody>
                    <a:bodyPr/>
                    <a:lstStyle/>
                    <a:p>
                      <a:pPr algn="ctr"/>
                      <a:r>
                        <a:rPr lang="en-US" sz="2800" b="1" dirty="0" smtClean="0">
                          <a:effectLst>
                            <a:outerShdw blurRad="38100" dist="38100" dir="2700000" algn="tl">
                              <a:srgbClr val="000000">
                                <a:alpha val="43137"/>
                              </a:srgbClr>
                            </a:outerShdw>
                          </a:effectLst>
                        </a:rPr>
                        <a:t>3% of prime</a:t>
                      </a:r>
                      <a:endParaRPr lang="en-US" sz="2800" b="1" dirty="0">
                        <a:effectLst>
                          <a:outerShdw blurRad="38100" dist="38100" dir="2700000" algn="tl">
                            <a:srgbClr val="000000">
                              <a:alpha val="43137"/>
                            </a:srgbClr>
                          </a:outerShdw>
                        </a:effectLst>
                      </a:endParaRPr>
                    </a:p>
                  </a:txBody>
                  <a:tcPr anchor="ctr"/>
                </a:tc>
              </a:tr>
              <a:tr h="909320">
                <a:tc>
                  <a:txBody>
                    <a:bodyPr/>
                    <a:lstStyle/>
                    <a:p>
                      <a:pPr algn="ctr"/>
                      <a:r>
                        <a:rPr lang="en-US" sz="2800" b="1" dirty="0" smtClean="0">
                          <a:effectLst>
                            <a:outerShdw blurRad="38100" dist="38100" dir="2700000" algn="tl">
                              <a:srgbClr val="000000">
                                <a:alpha val="43137"/>
                              </a:srgbClr>
                            </a:outerShdw>
                          </a:effectLst>
                        </a:rPr>
                        <a:t>Service Disabled</a:t>
                      </a:r>
                      <a:r>
                        <a:rPr lang="en-US" sz="2800" b="1" baseline="0" dirty="0" smtClean="0">
                          <a:effectLst>
                            <a:outerShdw blurRad="38100" dist="38100" dir="2700000" algn="tl">
                              <a:srgbClr val="000000">
                                <a:alpha val="43137"/>
                              </a:srgbClr>
                            </a:outerShdw>
                          </a:effectLst>
                        </a:rPr>
                        <a:t> Veteran Owned Small Business</a:t>
                      </a:r>
                      <a:endParaRPr lang="en-US" sz="2800" b="1" dirty="0">
                        <a:effectLst>
                          <a:outerShdw blurRad="38100" dist="38100" dir="2700000" algn="tl">
                            <a:srgbClr val="000000">
                              <a:alpha val="43137"/>
                            </a:srgbClr>
                          </a:outerShdw>
                        </a:effectLst>
                      </a:endParaRPr>
                    </a:p>
                  </a:txBody>
                  <a:tcPr anchor="ctr"/>
                </a:tc>
                <a:tc>
                  <a:txBody>
                    <a:bodyPr/>
                    <a:lstStyle/>
                    <a:p>
                      <a:pPr algn="ctr"/>
                      <a:r>
                        <a:rPr lang="en-US" sz="2800" b="1" dirty="0" smtClean="0">
                          <a:effectLst>
                            <a:outerShdw blurRad="38100" dist="38100" dir="2700000" algn="tl">
                              <a:srgbClr val="000000">
                                <a:alpha val="43137"/>
                              </a:srgbClr>
                            </a:outerShdw>
                          </a:effectLst>
                        </a:rPr>
                        <a:t>3% of prime &amp; subcontracts</a:t>
                      </a:r>
                      <a:endParaRPr lang="en-US" sz="2800" b="1" dirty="0">
                        <a:effectLst>
                          <a:outerShdw blurRad="38100" dist="38100" dir="2700000" algn="tl">
                            <a:srgbClr val="000000">
                              <a:alpha val="43137"/>
                            </a:srgbClr>
                          </a:outerShdw>
                        </a:effectLst>
                      </a:endParaRPr>
                    </a:p>
                  </a:txBody>
                  <a:tcPr anchor="ctr"/>
                </a:tc>
              </a:tr>
            </a:tbl>
          </a:graphicData>
        </a:graphic>
      </p:graphicFrame>
      <p:sp>
        <p:nvSpPr>
          <p:cNvPr id="17" name="Date Placeholder 10"/>
          <p:cNvSpPr>
            <a:spLocks noGrp="1"/>
          </p:cNvSpPr>
          <p:nvPr>
            <p:ph type="dt" sz="half" idx="10"/>
          </p:nvPr>
        </p:nvSpPr>
        <p:spPr>
          <a:xfrm>
            <a:off x="1295400" y="6492875"/>
            <a:ext cx="2133600" cy="365125"/>
          </a:xfrm>
        </p:spPr>
        <p:txBody>
          <a:bodyPr/>
          <a:lstStyle/>
          <a:p>
            <a:fld id="{13F8DC91-AC6C-4E5B-AAAF-1F3324F54E9C}" type="datetime3">
              <a:rPr lang="en-US" sz="1600" b="1" smtClean="0">
                <a:solidFill>
                  <a:schemeClr val="tx1"/>
                </a:solidFill>
              </a:rPr>
              <a:t>27 May 2015</a:t>
            </a:fld>
            <a:endParaRPr lang="en-US" b="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500388" y="1193790"/>
            <a:ext cx="8229600" cy="4525963"/>
          </a:xfrm>
        </p:spPr>
        <p:txBody>
          <a:bodyPr>
            <a:normAutofit/>
          </a:bodyPr>
          <a:lstStyle/>
          <a:p>
            <a:pPr>
              <a:defRPr/>
            </a:pPr>
            <a:endParaRPr lang="en-US" dirty="0" smtClean="0">
              <a:solidFill>
                <a:schemeClr val="bg1"/>
              </a:solidFill>
            </a:endParaRPr>
          </a:p>
          <a:p>
            <a:pPr lvl="1">
              <a:buNone/>
              <a:defRPr/>
            </a:pPr>
            <a:endParaRPr lang="en-US" dirty="0">
              <a:solidFill>
                <a:schemeClr val="bg1"/>
              </a:solidFill>
            </a:endParaRPr>
          </a:p>
          <a:p>
            <a:endParaRPr lang="en-US" dirty="0">
              <a:solidFill>
                <a:schemeClr val="bg1"/>
              </a:solidFill>
            </a:endParaRPr>
          </a:p>
        </p:txBody>
      </p:sp>
      <p:pic>
        <p:nvPicPr>
          <p:cNvPr id="11" name="Picture 4"/>
          <p:cNvPicPr>
            <a:picLocks noChangeAspect="1" noChangeArrowheads="1"/>
          </p:cNvPicPr>
          <p:nvPr/>
        </p:nvPicPr>
        <p:blipFill>
          <a:blip r:embed="rId3"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12" name="Picture 11"/>
          <p:cNvPicPr>
            <a:picLocks noChangeAspect="1" noChangeArrowheads="1"/>
          </p:cNvPicPr>
          <p:nvPr/>
        </p:nvPicPr>
        <p:blipFill>
          <a:blip r:embed="rId4"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13"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14" name="Text Box 13"/>
          <p:cNvSpPr txBox="1">
            <a:spLocks noChangeArrowheads="1"/>
          </p:cNvSpPr>
          <p:nvPr/>
        </p:nvSpPr>
        <p:spPr bwMode="auto">
          <a:xfrm>
            <a:off x="0" y="0"/>
            <a:ext cx="9144000" cy="1097280"/>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sp>
        <p:nvSpPr>
          <p:cNvPr id="15" name="Title 1"/>
          <p:cNvSpPr>
            <a:spLocks noGrp="1"/>
          </p:cNvSpPr>
          <p:nvPr>
            <p:ph type="title"/>
          </p:nvPr>
        </p:nvSpPr>
        <p:spPr>
          <a:xfrm>
            <a:off x="0" y="0"/>
            <a:ext cx="9144000" cy="1143000"/>
          </a:xfrm>
        </p:spPr>
        <p:txBody>
          <a:bodyPr>
            <a:normAutofit/>
          </a:bodyPr>
          <a:lstStyle/>
          <a:p>
            <a:r>
              <a:rPr lang="en-US" sz="3200" dirty="0" smtClean="0">
                <a:effectLst>
                  <a:outerShdw blurRad="38100" dist="38100" dir="2700000" algn="tl">
                    <a:srgbClr val="000000">
                      <a:alpha val="43137"/>
                    </a:srgbClr>
                  </a:outerShdw>
                </a:effectLst>
                <a:latin typeface="Copperplate Gothic Light" pitchFamily="34" charset="0"/>
              </a:rPr>
              <a:t>Government-wide Statutory Goals</a:t>
            </a:r>
            <a:r>
              <a:rPr lang="en-US" sz="3200" dirty="0">
                <a:effectLst>
                  <a:outerShdw blurRad="38100" dist="38100" dir="2700000" algn="tl">
                    <a:srgbClr val="000000">
                      <a:alpha val="43137"/>
                    </a:srgbClr>
                  </a:outerShdw>
                </a:effectLst>
                <a:latin typeface="Copperplate Gothic Light" pitchFamily="34" charset="0"/>
              </a:rPr>
              <a:t/>
            </a:r>
            <a:br>
              <a:rPr lang="en-US" sz="3200" dirty="0">
                <a:effectLst>
                  <a:outerShdw blurRad="38100" dist="38100" dir="2700000" algn="tl">
                    <a:srgbClr val="000000">
                      <a:alpha val="43137"/>
                    </a:srgbClr>
                  </a:outerShdw>
                </a:effectLst>
                <a:latin typeface="Copperplate Gothic Light" pitchFamily="34" charset="0"/>
              </a:rPr>
            </a:br>
            <a:r>
              <a:rPr lang="en-US" sz="1800" dirty="0" smtClean="0">
                <a:effectLst>
                  <a:outerShdw blurRad="38100" dist="38100" dir="2700000" algn="tl">
                    <a:srgbClr val="000000">
                      <a:alpha val="43137"/>
                    </a:srgbClr>
                  </a:outerShdw>
                </a:effectLst>
                <a:latin typeface="Copperplate Gothic Light" pitchFamily="34" charset="0"/>
              </a:rPr>
              <a:t>Spending/Goals FY2015 </a:t>
            </a:r>
            <a:endParaRPr lang="en-US" sz="1800" dirty="0">
              <a:effectLst>
                <a:outerShdw blurRad="38100" dist="38100" dir="2700000" algn="tl">
                  <a:srgbClr val="000000">
                    <a:alpha val="43137"/>
                  </a:srgbClr>
                </a:outerShdw>
              </a:effectLst>
              <a:latin typeface="Copperplate Gothic Light" pitchFamily="34" charset="0"/>
            </a:endParaRPr>
          </a:p>
        </p:txBody>
      </p:sp>
      <p:sp>
        <p:nvSpPr>
          <p:cNvPr id="17" name="Date Placeholder 10"/>
          <p:cNvSpPr>
            <a:spLocks noGrp="1"/>
          </p:cNvSpPr>
          <p:nvPr>
            <p:ph type="dt" sz="half" idx="10"/>
          </p:nvPr>
        </p:nvSpPr>
        <p:spPr>
          <a:xfrm>
            <a:off x="1295400" y="6492875"/>
            <a:ext cx="2133600" cy="365125"/>
          </a:xfrm>
        </p:spPr>
        <p:txBody>
          <a:bodyPr/>
          <a:lstStyle/>
          <a:p>
            <a:fld id="{A9AFD198-B513-44FB-9352-D39EA13A45B6}" type="datetime3">
              <a:rPr lang="en-US" sz="1600" b="1" smtClean="0">
                <a:solidFill>
                  <a:schemeClr val="tx1"/>
                </a:solidFill>
              </a:rPr>
              <a:t>27 May 2015</a:t>
            </a:fld>
            <a:endParaRPr lang="en-US" b="1" dirty="0">
              <a:solidFill>
                <a:schemeClr val="tx1"/>
              </a:solidFill>
            </a:endParaRPr>
          </a:p>
        </p:txBody>
      </p:sp>
      <p:pic>
        <p:nvPicPr>
          <p:cNvPr id="205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339517" y="1727190"/>
            <a:ext cx="6188741" cy="16190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93192" y="1084580"/>
            <a:ext cx="3681392" cy="523220"/>
          </a:xfrm>
          <a:prstGeom prst="rect">
            <a:avLst/>
          </a:prstGeom>
          <a:noFill/>
        </p:spPr>
        <p:txBody>
          <a:bodyPr wrap="none" rtlCol="0">
            <a:spAutoFit/>
          </a:bodyPr>
          <a:lstStyle/>
          <a:p>
            <a:pPr algn="ctr"/>
            <a:r>
              <a:rPr lang="en-US" sz="2800" b="1" dirty="0" smtClean="0">
                <a:solidFill>
                  <a:schemeClr val="bg1"/>
                </a:solidFill>
              </a:rPr>
              <a:t>Department of Defense</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0787" y="4241790"/>
            <a:ext cx="6306202" cy="16661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p:cNvSpPr txBox="1"/>
          <p:nvPr/>
        </p:nvSpPr>
        <p:spPr>
          <a:xfrm>
            <a:off x="1150874" y="3632190"/>
            <a:ext cx="6566028" cy="523220"/>
          </a:xfrm>
          <a:prstGeom prst="rect">
            <a:avLst/>
          </a:prstGeom>
          <a:noFill/>
        </p:spPr>
        <p:txBody>
          <a:bodyPr wrap="none" rtlCol="0">
            <a:spAutoFit/>
          </a:bodyPr>
          <a:lstStyle/>
          <a:p>
            <a:pPr algn="ctr"/>
            <a:r>
              <a:rPr lang="en-US" sz="2800" b="1" dirty="0" smtClean="0">
                <a:solidFill>
                  <a:schemeClr val="bg1"/>
                </a:solidFill>
              </a:rPr>
              <a:t>Department of Health and Human Services</a:t>
            </a:r>
          </a:p>
        </p:txBody>
      </p:sp>
    </p:spTree>
    <p:extLst>
      <p:ext uri="{BB962C8B-B14F-4D97-AF65-F5344CB8AC3E}">
        <p14:creationId xmlns:p14="http://schemas.microsoft.com/office/powerpoint/2010/main" val="3311805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647700" y="4419600"/>
            <a:ext cx="7772400" cy="1470025"/>
          </a:xfrm>
          <a:prstGeom prst="rect">
            <a:avLst/>
          </a:prstGeom>
        </p:spPr>
        <p:txBody>
          <a:bodyPr vert="horz" lIns="91440" tIns="45720" rIns="91440" bIns="45720" rtlCol="0" anchor="ctr">
            <a:normAutofit/>
          </a:bodyPr>
          <a:lstStyle/>
          <a:p>
            <a:pPr algn="ctr"/>
            <a:r>
              <a:rPr lang="en-US" sz="4000" dirty="0" smtClean="0">
                <a:solidFill>
                  <a:schemeClr val="bg1">
                    <a:lumMod val="85000"/>
                  </a:schemeClr>
                </a:solidFill>
                <a:latin typeface="Copperplate Gothic Bold" pitchFamily="34" charset="0"/>
              </a:rPr>
              <a:t>Program Overview</a:t>
            </a:r>
            <a:endParaRPr lang="en-US" sz="4000" dirty="0">
              <a:solidFill>
                <a:schemeClr val="bg1">
                  <a:lumMod val="85000"/>
                </a:schemeClr>
              </a:solidFill>
              <a:latin typeface="Copperplate Gothic Bold" pitchFamily="34" charset="0"/>
            </a:endParaRPr>
          </a:p>
        </p:txBody>
      </p:sp>
      <p:pic>
        <p:nvPicPr>
          <p:cNvPr id="7" name="Picture 4"/>
          <p:cNvPicPr>
            <a:picLocks noChangeAspect="1" noChangeArrowheads="1"/>
          </p:cNvPicPr>
          <p:nvPr/>
        </p:nvPicPr>
        <p:blipFill>
          <a:blip r:embed="rId2" cstate="print"/>
          <a:srcRect/>
          <a:stretch>
            <a:fillRect/>
          </a:stretch>
        </p:blipFill>
        <p:spPr bwMode="auto">
          <a:xfrm>
            <a:off x="8497888" y="6210300"/>
            <a:ext cx="603250" cy="622300"/>
          </a:xfrm>
          <a:prstGeom prst="rect">
            <a:avLst/>
          </a:prstGeom>
          <a:noFill/>
          <a:ln w="57150" cmpd="thinThick">
            <a:solidFill>
              <a:srgbClr val="333333"/>
            </a:solidFill>
            <a:miter lim="800000"/>
            <a:headEnd/>
            <a:tailEnd/>
          </a:ln>
          <a:effectLst/>
        </p:spPr>
      </p:pic>
      <p:pic>
        <p:nvPicPr>
          <p:cNvPr id="8" name="Picture 10"/>
          <p:cNvPicPr>
            <a:picLocks noChangeAspect="1" noChangeArrowheads="1"/>
          </p:cNvPicPr>
          <p:nvPr/>
        </p:nvPicPr>
        <p:blipFill>
          <a:blip r:embed="rId3" cstate="print"/>
          <a:srcRect/>
          <a:stretch>
            <a:fillRect/>
          </a:stretch>
        </p:blipFill>
        <p:spPr bwMode="auto">
          <a:xfrm>
            <a:off x="4543425" y="6208713"/>
            <a:ext cx="3838575" cy="628650"/>
          </a:xfrm>
          <a:prstGeom prst="rect">
            <a:avLst/>
          </a:prstGeom>
          <a:noFill/>
          <a:ln w="57150" cmpd="thinThick">
            <a:solidFill>
              <a:srgbClr val="333333"/>
            </a:solidFill>
            <a:miter lim="800000"/>
            <a:headEnd/>
            <a:tailEnd/>
          </a:ln>
          <a:effectLst/>
        </p:spPr>
      </p:pic>
      <p:sp>
        <p:nvSpPr>
          <p:cNvPr id="9" name="Text Box 11"/>
          <p:cNvSpPr txBox="1">
            <a:spLocks noChangeArrowheads="1"/>
          </p:cNvSpPr>
          <p:nvPr/>
        </p:nvSpPr>
        <p:spPr bwMode="auto">
          <a:xfrm>
            <a:off x="0" y="6184900"/>
            <a:ext cx="4433888" cy="703263"/>
          </a:xfrm>
          <a:prstGeom prst="rect">
            <a:avLst/>
          </a:prstGeom>
          <a:solidFill>
            <a:srgbClr val="CC9900"/>
          </a:solidFill>
          <a:ln w="57150" cmpd="thinThick">
            <a:solidFill>
              <a:srgbClr val="333333"/>
            </a:solidFill>
            <a:miter lim="800000"/>
            <a:headEnd/>
            <a:tailEnd/>
          </a:ln>
          <a:effectLst/>
        </p:spPr>
        <p:txBody>
          <a:bodyPr/>
          <a:lstStyle/>
          <a:p>
            <a:pPr algn="ctr">
              <a:spcBef>
                <a:spcPct val="50000"/>
              </a:spcBef>
            </a:pPr>
            <a:r>
              <a:rPr lang="en-US" sz="1600" b="1" dirty="0">
                <a:latin typeface="Calibri" pitchFamily="34" charset="0"/>
              </a:rPr>
              <a:t>Government Resources Program</a:t>
            </a:r>
          </a:p>
        </p:txBody>
      </p:sp>
      <p:sp>
        <p:nvSpPr>
          <p:cNvPr id="10" name="Text Box 13"/>
          <p:cNvSpPr txBox="1">
            <a:spLocks noChangeArrowheads="1"/>
          </p:cNvSpPr>
          <p:nvPr/>
        </p:nvSpPr>
        <p:spPr bwMode="auto">
          <a:xfrm>
            <a:off x="0" y="0"/>
            <a:ext cx="9144000" cy="707886"/>
          </a:xfrm>
          <a:prstGeom prst="rect">
            <a:avLst/>
          </a:prstGeom>
          <a:solidFill>
            <a:srgbClr val="CC9900"/>
          </a:solidFill>
          <a:ln w="57150" cmpd="thinThick">
            <a:solidFill>
              <a:srgbClr val="333333"/>
            </a:solidFill>
            <a:miter lim="800000"/>
            <a:headEnd/>
            <a:tailEnd/>
          </a:ln>
          <a:effectLst/>
        </p:spPr>
        <p:txBody>
          <a:bodyPr wrap="square">
            <a:spAutoFit/>
          </a:bodyPr>
          <a:lstStyle/>
          <a:p>
            <a:pPr algn="ctr">
              <a:spcBef>
                <a:spcPct val="50000"/>
              </a:spcBef>
            </a:pPr>
            <a:endParaRPr lang="en-US" sz="4000" b="1" dirty="0">
              <a:latin typeface="Calibri" pitchFamily="34" charset="0"/>
            </a:endParaRPr>
          </a:p>
        </p:txBody>
      </p:sp>
      <p:pic>
        <p:nvPicPr>
          <p:cNvPr id="11" name="Picture 6" descr="http://ipes.creol.ucf.edu/images/pegasus2.gif"/>
          <p:cNvPicPr>
            <a:picLocks noChangeAspect="1" noChangeArrowheads="1"/>
          </p:cNvPicPr>
          <p:nvPr/>
        </p:nvPicPr>
        <p:blipFill>
          <a:blip r:embed="rId4" cstate="print"/>
          <a:srcRect/>
          <a:stretch>
            <a:fillRect/>
          </a:stretch>
        </p:blipFill>
        <p:spPr bwMode="auto">
          <a:xfrm>
            <a:off x="3124200" y="1295400"/>
            <a:ext cx="2702678" cy="2905748"/>
          </a:xfrm>
          <a:prstGeom prst="rect">
            <a:avLst/>
          </a:prstGeom>
          <a:noFill/>
        </p:spPr>
      </p:pic>
      <p:sp>
        <p:nvSpPr>
          <p:cNvPr id="13" name="Date Placeholder 10"/>
          <p:cNvSpPr>
            <a:spLocks noGrp="1"/>
          </p:cNvSpPr>
          <p:nvPr>
            <p:ph type="dt" sz="half" idx="10"/>
          </p:nvPr>
        </p:nvSpPr>
        <p:spPr>
          <a:xfrm>
            <a:off x="1295400" y="6492875"/>
            <a:ext cx="2133600" cy="365125"/>
          </a:xfrm>
        </p:spPr>
        <p:txBody>
          <a:bodyPr/>
          <a:lstStyle/>
          <a:p>
            <a:fld id="{74FA1F87-4012-496B-A84C-CFDA89F28B8C}" type="datetime3">
              <a:rPr lang="en-US" sz="1600" b="1" smtClean="0">
                <a:solidFill>
                  <a:schemeClr val="tx1"/>
                </a:solidFill>
              </a:rPr>
              <a:t>27 May 2015</a:t>
            </a:fld>
            <a:endParaRPr lang="en-US" b="1" dirty="0">
              <a:solidFill>
                <a:schemeClr val="tx1"/>
              </a:solidFill>
            </a:endParaRPr>
          </a:p>
        </p:txBody>
      </p:sp>
    </p:spTree>
    <p:extLst>
      <p:ext uri="{BB962C8B-B14F-4D97-AF65-F5344CB8AC3E}">
        <p14:creationId xmlns:p14="http://schemas.microsoft.com/office/powerpoint/2010/main" val="921167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8D8D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8652</TotalTime>
  <Words>1327</Words>
  <Application>Microsoft Office PowerPoint</Application>
  <PresentationFormat>On-screen Show (4:3)</PresentationFormat>
  <Paragraphs>330</Paragraphs>
  <Slides>29</Slides>
  <Notes>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 client checklist for Government Funding</vt:lpstr>
      <vt:lpstr>Agenda</vt:lpstr>
      <vt:lpstr>PowerPoint Presentation</vt:lpstr>
      <vt:lpstr>Why sell to the Government?</vt:lpstr>
      <vt:lpstr>How to determine if your clients should do business with the Government?</vt:lpstr>
      <vt:lpstr>Small Business Set-Aside</vt:lpstr>
      <vt:lpstr>Government-wide Statutory Goals</vt:lpstr>
      <vt:lpstr>Government-wide Statutory Goals Spending/Goals FY2015 </vt:lpstr>
      <vt:lpstr>PowerPoint Presentation</vt:lpstr>
      <vt:lpstr>Services provided to UCFBIP clients</vt:lpstr>
      <vt:lpstr>Program Overview</vt:lpstr>
      <vt:lpstr>Evaluation</vt:lpstr>
      <vt:lpstr>Tools Overview</vt:lpstr>
      <vt:lpstr>Tools Overview</vt:lpstr>
      <vt:lpstr>Tools Overview</vt:lpstr>
      <vt:lpstr>UCF BIP Resources</vt:lpstr>
      <vt:lpstr>Government Grants</vt:lpstr>
      <vt:lpstr>SBIR/STTR Structure</vt:lpstr>
      <vt:lpstr>SBIR/STTR</vt:lpstr>
      <vt:lpstr>SBIR vs. STTR</vt:lpstr>
      <vt:lpstr>SBIR/STTR Award &amp; Success</vt:lpstr>
      <vt:lpstr>Government Funding</vt:lpstr>
      <vt:lpstr>Broad Agency Announcements(BAA) </vt:lpstr>
      <vt:lpstr>Subcontracting</vt:lpstr>
      <vt:lpstr>Resources</vt:lpstr>
      <vt:lpstr>Resources</vt:lpstr>
      <vt:lpstr>State Resources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Resources Program</dc:title>
  <dc:creator>Ricardo G</dc:creator>
  <cp:lastModifiedBy>Michael Weiss</cp:lastModifiedBy>
  <cp:revision>196</cp:revision>
  <dcterms:created xsi:type="dcterms:W3CDTF">2012-12-10T21:20:43Z</dcterms:created>
  <dcterms:modified xsi:type="dcterms:W3CDTF">2015-05-27T20:06:10Z</dcterms:modified>
</cp:coreProperties>
</file>