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300" r:id="rId16"/>
    <p:sldId id="301" r:id="rId17"/>
    <p:sldId id="302" r:id="rId18"/>
    <p:sldId id="311" r:id="rId19"/>
    <p:sldId id="303" r:id="rId20"/>
    <p:sldId id="304" r:id="rId21"/>
    <p:sldId id="310" r:id="rId22"/>
    <p:sldId id="306" r:id="rId23"/>
    <p:sldId id="307" r:id="rId24"/>
    <p:sldId id="308" r:id="rId25"/>
    <p:sldId id="309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64FA7-B2A5-4131-A93B-3FDF8681A2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C4417-B3A1-459F-A6E9-039D58195392}">
      <dgm:prSet phldrT="[Text]"/>
      <dgm:spPr/>
      <dgm:t>
        <a:bodyPr/>
        <a:lstStyle/>
        <a:p>
          <a:r>
            <a:rPr lang="en-US" dirty="0" smtClean="0"/>
            <a:t>Arbitrary</a:t>
          </a:r>
          <a:endParaRPr lang="en-US" dirty="0"/>
        </a:p>
      </dgm:t>
    </dgm:pt>
    <dgm:pt modelId="{F2638FD2-5491-4816-A347-D0AA5DDFE238}" type="parTrans" cxnId="{6D0AE29D-6B45-4CDE-AFBB-136F2BD80B2D}">
      <dgm:prSet/>
      <dgm:spPr/>
      <dgm:t>
        <a:bodyPr/>
        <a:lstStyle/>
        <a:p>
          <a:endParaRPr lang="en-US"/>
        </a:p>
      </dgm:t>
    </dgm:pt>
    <dgm:pt modelId="{5BFCB5F3-76C4-47CF-A394-15BC41177298}" type="sibTrans" cxnId="{6D0AE29D-6B45-4CDE-AFBB-136F2BD80B2D}">
      <dgm:prSet/>
      <dgm:spPr/>
      <dgm:t>
        <a:bodyPr/>
        <a:lstStyle/>
        <a:p>
          <a:endParaRPr lang="en-US"/>
        </a:p>
      </dgm:t>
    </dgm:pt>
    <dgm:pt modelId="{23ABA1DF-BD38-480D-96E1-A525CBF0C781}">
      <dgm:prSet phldrT="[Text]"/>
      <dgm:spPr/>
      <dgm:t>
        <a:bodyPr/>
        <a:lstStyle/>
        <a:p>
          <a:r>
            <a:rPr lang="en-US" dirty="0" smtClean="0"/>
            <a:t>Suggestive</a:t>
          </a:r>
          <a:endParaRPr lang="en-US" dirty="0"/>
        </a:p>
      </dgm:t>
    </dgm:pt>
    <dgm:pt modelId="{C4CB5419-25CF-4DF9-81E3-425594FB5503}" type="parTrans" cxnId="{0B92FAFA-3FA8-43EE-865C-8A3B72660FBB}">
      <dgm:prSet/>
      <dgm:spPr/>
      <dgm:t>
        <a:bodyPr/>
        <a:lstStyle/>
        <a:p>
          <a:endParaRPr lang="en-US"/>
        </a:p>
      </dgm:t>
    </dgm:pt>
    <dgm:pt modelId="{FDD869FD-87AC-4B7D-8197-8117CE5D3E6D}" type="sibTrans" cxnId="{0B92FAFA-3FA8-43EE-865C-8A3B72660FBB}">
      <dgm:prSet/>
      <dgm:spPr/>
      <dgm:t>
        <a:bodyPr/>
        <a:lstStyle/>
        <a:p>
          <a:endParaRPr lang="en-US"/>
        </a:p>
      </dgm:t>
    </dgm:pt>
    <dgm:pt modelId="{8BB5F571-598F-42CB-8BAE-3618A6F1CB16}">
      <dgm:prSet phldrT="[Text]"/>
      <dgm:spPr/>
      <dgm:t>
        <a:bodyPr/>
        <a:lstStyle/>
        <a:p>
          <a:r>
            <a:rPr lang="en-US" dirty="0" smtClean="0"/>
            <a:t>Descriptive</a:t>
          </a:r>
          <a:endParaRPr lang="en-US" dirty="0"/>
        </a:p>
      </dgm:t>
    </dgm:pt>
    <dgm:pt modelId="{E4FC0D8F-6D85-4966-806D-3A3479431A4D}" type="parTrans" cxnId="{E9929638-7E38-47AB-B0B1-3FDFC1A53413}">
      <dgm:prSet/>
      <dgm:spPr/>
      <dgm:t>
        <a:bodyPr/>
        <a:lstStyle/>
        <a:p>
          <a:endParaRPr lang="en-US"/>
        </a:p>
      </dgm:t>
    </dgm:pt>
    <dgm:pt modelId="{67F90255-D590-4CA2-9643-BCE01F11C137}" type="sibTrans" cxnId="{E9929638-7E38-47AB-B0B1-3FDFC1A53413}">
      <dgm:prSet/>
      <dgm:spPr/>
      <dgm:t>
        <a:bodyPr/>
        <a:lstStyle/>
        <a:p>
          <a:endParaRPr lang="en-US"/>
        </a:p>
      </dgm:t>
    </dgm:pt>
    <dgm:pt modelId="{9A6009A5-FB01-482D-BFD3-1F108A362576}">
      <dgm:prSet phldrT="[Text]"/>
      <dgm:spPr/>
      <dgm:t>
        <a:bodyPr/>
        <a:lstStyle/>
        <a:p>
          <a:r>
            <a:rPr lang="en-US" dirty="0" smtClean="0"/>
            <a:t>Generic</a:t>
          </a:r>
          <a:endParaRPr lang="en-US" dirty="0"/>
        </a:p>
      </dgm:t>
    </dgm:pt>
    <dgm:pt modelId="{E74B213C-ED2E-4970-B833-3400E473D2B5}" type="parTrans" cxnId="{B7DE36A7-BD3C-49A2-BEE3-F8AF58F052C7}">
      <dgm:prSet/>
      <dgm:spPr/>
      <dgm:t>
        <a:bodyPr/>
        <a:lstStyle/>
        <a:p>
          <a:endParaRPr lang="en-US"/>
        </a:p>
      </dgm:t>
    </dgm:pt>
    <dgm:pt modelId="{E67836AF-AEAE-4A16-8AF2-18E6710D2E7C}" type="sibTrans" cxnId="{B7DE36A7-BD3C-49A2-BEE3-F8AF58F052C7}">
      <dgm:prSet/>
      <dgm:spPr/>
      <dgm:t>
        <a:bodyPr/>
        <a:lstStyle/>
        <a:p>
          <a:endParaRPr lang="en-US"/>
        </a:p>
      </dgm:t>
    </dgm:pt>
    <dgm:pt modelId="{A943B2E8-A042-43F4-84D9-C26FFB18B676}" type="pres">
      <dgm:prSet presAssocID="{2DE64FA7-B2A5-4131-A93B-3FDF8681A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06D38B-E716-4A1B-A631-A084360725B3}" type="pres">
      <dgm:prSet presAssocID="{AC1C4417-B3A1-459F-A6E9-039D58195392}" presName="parTxOnly" presStyleLbl="node1" presStyleIdx="0" presStyleCnt="4" custScaleX="49739" custScaleY="669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DD2DA-3064-4781-BEA4-E4C41294BD13}" type="pres">
      <dgm:prSet presAssocID="{5BFCB5F3-76C4-47CF-A394-15BC41177298}" presName="parTxOnlySpace" presStyleCnt="0"/>
      <dgm:spPr/>
    </dgm:pt>
    <dgm:pt modelId="{C035BE13-5B96-4E65-9840-D93A756D5152}" type="pres">
      <dgm:prSet presAssocID="{23ABA1DF-BD38-480D-96E1-A525CBF0C781}" presName="parTxOnly" presStyleLbl="node1" presStyleIdx="1" presStyleCnt="4" custScaleX="49739" custScaleY="669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F2AE5-7F02-4A5F-86F9-68B9B1A8AA7F}" type="pres">
      <dgm:prSet presAssocID="{FDD869FD-87AC-4B7D-8197-8117CE5D3E6D}" presName="parTxOnlySpace" presStyleCnt="0"/>
      <dgm:spPr/>
    </dgm:pt>
    <dgm:pt modelId="{AF9429CC-8C5A-428A-8B9C-D31286DC5B00}" type="pres">
      <dgm:prSet presAssocID="{8BB5F571-598F-42CB-8BAE-3618A6F1CB16}" presName="parTxOnly" presStyleLbl="node1" presStyleIdx="2" presStyleCnt="4" custScaleX="49739" custScaleY="669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E366C-90DD-4DCD-8EFC-B3AAF0B75221}" type="pres">
      <dgm:prSet presAssocID="{67F90255-D590-4CA2-9643-BCE01F11C137}" presName="parTxOnlySpace" presStyleCnt="0"/>
      <dgm:spPr/>
    </dgm:pt>
    <dgm:pt modelId="{71B63A89-6991-4307-A68B-AA6F61798BA8}" type="pres">
      <dgm:prSet presAssocID="{9A6009A5-FB01-482D-BFD3-1F108A362576}" presName="parTxOnly" presStyleLbl="node1" presStyleIdx="3" presStyleCnt="4" custScaleX="49739" custScaleY="669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E36A7-BD3C-49A2-BEE3-F8AF58F052C7}" srcId="{2DE64FA7-B2A5-4131-A93B-3FDF8681A21A}" destId="{9A6009A5-FB01-482D-BFD3-1F108A362576}" srcOrd="3" destOrd="0" parTransId="{E74B213C-ED2E-4970-B833-3400E473D2B5}" sibTransId="{E67836AF-AEAE-4A16-8AF2-18E6710D2E7C}"/>
    <dgm:cxn modelId="{6D0AE29D-6B45-4CDE-AFBB-136F2BD80B2D}" srcId="{2DE64FA7-B2A5-4131-A93B-3FDF8681A21A}" destId="{AC1C4417-B3A1-459F-A6E9-039D58195392}" srcOrd="0" destOrd="0" parTransId="{F2638FD2-5491-4816-A347-D0AA5DDFE238}" sibTransId="{5BFCB5F3-76C4-47CF-A394-15BC41177298}"/>
    <dgm:cxn modelId="{A563FF5A-5F63-4DA9-8936-EDCDFE05DAC3}" type="presOf" srcId="{23ABA1DF-BD38-480D-96E1-A525CBF0C781}" destId="{C035BE13-5B96-4E65-9840-D93A756D5152}" srcOrd="0" destOrd="0" presId="urn:microsoft.com/office/officeart/2005/8/layout/chevron1"/>
    <dgm:cxn modelId="{D63F850A-750B-4455-9931-90CFC7A158E3}" type="presOf" srcId="{8BB5F571-598F-42CB-8BAE-3618A6F1CB16}" destId="{AF9429CC-8C5A-428A-8B9C-D31286DC5B00}" srcOrd="0" destOrd="0" presId="urn:microsoft.com/office/officeart/2005/8/layout/chevron1"/>
    <dgm:cxn modelId="{F247D3DC-F986-4BF3-89AA-B8B7018BD00C}" type="presOf" srcId="{2DE64FA7-B2A5-4131-A93B-3FDF8681A21A}" destId="{A943B2E8-A042-43F4-84D9-C26FFB18B676}" srcOrd="0" destOrd="0" presId="urn:microsoft.com/office/officeart/2005/8/layout/chevron1"/>
    <dgm:cxn modelId="{A12FC963-B1F4-4AC0-B45E-B1B3F3DEBB3D}" type="presOf" srcId="{9A6009A5-FB01-482D-BFD3-1F108A362576}" destId="{71B63A89-6991-4307-A68B-AA6F61798BA8}" srcOrd="0" destOrd="0" presId="urn:microsoft.com/office/officeart/2005/8/layout/chevron1"/>
    <dgm:cxn modelId="{C31D9C33-2CAB-4736-BC74-F633DF39DED3}" type="presOf" srcId="{AC1C4417-B3A1-459F-A6E9-039D58195392}" destId="{F706D38B-E716-4A1B-A631-A084360725B3}" srcOrd="0" destOrd="0" presId="urn:microsoft.com/office/officeart/2005/8/layout/chevron1"/>
    <dgm:cxn modelId="{E9929638-7E38-47AB-B0B1-3FDFC1A53413}" srcId="{2DE64FA7-B2A5-4131-A93B-3FDF8681A21A}" destId="{8BB5F571-598F-42CB-8BAE-3618A6F1CB16}" srcOrd="2" destOrd="0" parTransId="{E4FC0D8F-6D85-4966-806D-3A3479431A4D}" sibTransId="{67F90255-D590-4CA2-9643-BCE01F11C137}"/>
    <dgm:cxn modelId="{0B92FAFA-3FA8-43EE-865C-8A3B72660FBB}" srcId="{2DE64FA7-B2A5-4131-A93B-3FDF8681A21A}" destId="{23ABA1DF-BD38-480D-96E1-A525CBF0C781}" srcOrd="1" destOrd="0" parTransId="{C4CB5419-25CF-4DF9-81E3-425594FB5503}" sibTransId="{FDD869FD-87AC-4B7D-8197-8117CE5D3E6D}"/>
    <dgm:cxn modelId="{1BB7336A-3EC2-49E0-A862-1AF21D821128}" type="presParOf" srcId="{A943B2E8-A042-43F4-84D9-C26FFB18B676}" destId="{F706D38B-E716-4A1B-A631-A084360725B3}" srcOrd="0" destOrd="0" presId="urn:microsoft.com/office/officeart/2005/8/layout/chevron1"/>
    <dgm:cxn modelId="{E4026C30-2F35-42E2-89AB-C91757E2390F}" type="presParOf" srcId="{A943B2E8-A042-43F4-84D9-C26FFB18B676}" destId="{36BDD2DA-3064-4781-BEA4-E4C41294BD13}" srcOrd="1" destOrd="0" presId="urn:microsoft.com/office/officeart/2005/8/layout/chevron1"/>
    <dgm:cxn modelId="{0C7FF45E-6E35-4D12-988E-B36868F46E0E}" type="presParOf" srcId="{A943B2E8-A042-43F4-84D9-C26FFB18B676}" destId="{C035BE13-5B96-4E65-9840-D93A756D5152}" srcOrd="2" destOrd="0" presId="urn:microsoft.com/office/officeart/2005/8/layout/chevron1"/>
    <dgm:cxn modelId="{BBA08539-AC80-440A-902E-BE226F000F55}" type="presParOf" srcId="{A943B2E8-A042-43F4-84D9-C26FFB18B676}" destId="{0D0F2AE5-7F02-4A5F-86F9-68B9B1A8AA7F}" srcOrd="3" destOrd="0" presId="urn:microsoft.com/office/officeart/2005/8/layout/chevron1"/>
    <dgm:cxn modelId="{C864A6DE-AA38-42A6-A2F0-7910D10D36CD}" type="presParOf" srcId="{A943B2E8-A042-43F4-84D9-C26FFB18B676}" destId="{AF9429CC-8C5A-428A-8B9C-D31286DC5B00}" srcOrd="4" destOrd="0" presId="urn:microsoft.com/office/officeart/2005/8/layout/chevron1"/>
    <dgm:cxn modelId="{1179B53E-537C-4D2B-9FDC-1A6E551CDB68}" type="presParOf" srcId="{A943B2E8-A042-43F4-84D9-C26FFB18B676}" destId="{D09E366C-90DD-4DCD-8EFC-B3AAF0B75221}" srcOrd="5" destOrd="0" presId="urn:microsoft.com/office/officeart/2005/8/layout/chevron1"/>
    <dgm:cxn modelId="{BEF47517-43C9-4E16-92B3-3D77F5FD06DE}" type="presParOf" srcId="{A943B2E8-A042-43F4-84D9-C26FFB18B676}" destId="{71B63A89-6991-4307-A68B-AA6F61798BA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B489-D548-4E26-93F7-B012A8A2F7D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39D3-AA8C-42E5-BBBA-23B043CC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D6DB1C-76D3-47AA-B9FD-B2CD631079F9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0FC209-89EE-4FD8-A02E-64571675606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2.JPG"/><Relationship Id="rId3" Type="http://schemas.microsoft.com/office/2007/relationships/media" Target="../media/media2.mp3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7.png"/><Relationship Id="rId4" Type="http://schemas.openxmlformats.org/officeDocument/2006/relationships/audio" Target="../media/media2.mp3"/><Relationship Id="rId9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kain@ComplexIP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spielman@ComplexIP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534400" cy="5562600"/>
          </a:xfrm>
        </p:spPr>
        <p:txBody>
          <a:bodyPr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Intellectual Property Concepts:</a:t>
            </a:r>
            <a:b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New Changes </a:t>
            </a:r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in </a:t>
            </a:r>
            <a:r>
              <a:rPr lang="en-US" sz="4000" smtClean="0">
                <a:solidFill>
                  <a:schemeClr val="tx1"/>
                </a:solidFill>
                <a:latin typeface="Calibri" panose="020F0502020204030204" pitchFamily="34" charset="0"/>
              </a:rPr>
              <a:t>Patent </a:t>
            </a: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Laws &amp; </a:t>
            </a:r>
            <a:b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Practical Reminders for Trademark and Copyright Law</a:t>
            </a:r>
            <a:b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4000" b="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4000" b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sz="4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Robert Kain</a:t>
            </a: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and Darren Spielman</a:t>
            </a: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Kain </a:t>
            </a:r>
            <a:r>
              <a:rPr lang="en-US" altLang="en-US" sz="4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Spielman, P.A.</a:t>
            </a:r>
            <a:br>
              <a:rPr lang="en-US" altLang="en-US" sz="4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altLang="en-US" sz="4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www.ComplexIP.com®</a:t>
            </a:r>
            <a: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en-US" sz="40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©Kain 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Spielman, P.A</a:t>
            </a:r>
            <a: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. 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2015</a:t>
            </a:r>
            <a: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ComplexIP.com® is a Registered Trademark of Kain </a:t>
            </a:r>
            <a:r>
              <a:rPr lang="en-US" altLang="en-US" sz="16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Spielman, </a:t>
            </a:r>
            <a: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P.A.</a:t>
            </a:r>
            <a:br>
              <a:rPr lang="en-US" altLang="en-US" sz="16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Patent Eligible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Alice </a:t>
            </a:r>
            <a:r>
              <a:rPr lang="en-US" sz="2800" dirty="0"/>
              <a:t>Corp requires computer program claims to have something "significantly more" than the step-wise computer program algorithm. </a:t>
            </a:r>
          </a:p>
          <a:p>
            <a:r>
              <a:rPr lang="en-US" sz="2800" dirty="0" smtClean="0"/>
              <a:t>Improvements </a:t>
            </a:r>
            <a:r>
              <a:rPr lang="en-US" sz="2800" dirty="0"/>
              <a:t>to another technology or technical field; (e.g. changing gray scale on displays; opening a mold to make a product (3D printing))</a:t>
            </a:r>
          </a:p>
          <a:p>
            <a:r>
              <a:rPr lang="en-US" sz="2800" dirty="0" smtClean="0"/>
              <a:t>Improvements </a:t>
            </a:r>
            <a:r>
              <a:rPr lang="en-US" sz="2800" dirty="0"/>
              <a:t>to the functioning of the computer itself; (e.g. faster RAM)</a:t>
            </a:r>
          </a:p>
          <a:p>
            <a:r>
              <a:rPr lang="en-US" sz="2800" dirty="0" smtClean="0"/>
              <a:t>Applying </a:t>
            </a:r>
            <a:r>
              <a:rPr lang="en-US" sz="2800" dirty="0"/>
              <a:t>the judicial exception with, or by use of, a particular machine; (e.g. tracking satellites orbiting the Earth which required GPS transmitters/receivers)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Patent Eligible (</a:t>
            </a:r>
            <a:r>
              <a:rPr lang="en-US" dirty="0" err="1" smtClean="0"/>
              <a:t>cont</a:t>
            </a:r>
            <a:r>
              <a:rPr lang="en-US" dirty="0" smtClean="0"/>
              <a:t>)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Effecting a transformation or reduction of a particular article to a different state or thing (e.g., making 2 web pages while retaining Web site visitors from being diverted)</a:t>
            </a:r>
          </a:p>
          <a:p>
            <a:r>
              <a:rPr lang="en-US" sz="2800" dirty="0" smtClean="0"/>
              <a:t>Adding </a:t>
            </a:r>
            <a:r>
              <a:rPr lang="en-US" sz="2800" dirty="0"/>
              <a:t>a specific limitation other than what is well-understood, routine and conventional in the field, or adding unconventional steps that confine the claim to a particular useful application; </a:t>
            </a:r>
          </a:p>
          <a:p>
            <a:r>
              <a:rPr lang="en-US" sz="2800" dirty="0" smtClean="0"/>
              <a:t>Other </a:t>
            </a:r>
            <a:r>
              <a:rPr lang="en-US" sz="2800" dirty="0"/>
              <a:t>meaningful limitations beyond generally linking the use of the judicial exception to a particular technological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2061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5200"/>
            <a:ext cx="7772400" cy="1362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tx1"/>
                </a:solidFill>
              </a:rPr>
              <a:t>Practical Reminders for Trademark and Copyright Law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Copyrights: General 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Copyrights are regulated under Federal Law(17 U.S.C. § 101 et </a:t>
            </a:r>
            <a:r>
              <a:rPr lang="en-US" sz="2800" dirty="0" err="1"/>
              <a:t>seq</a:t>
            </a:r>
            <a:r>
              <a:rPr lang="en-US" sz="2800" dirty="0"/>
              <a:t>).  </a:t>
            </a:r>
          </a:p>
          <a:p>
            <a:r>
              <a:rPr lang="en-US" sz="2800" dirty="0"/>
              <a:t>A copyright protects original works of authorship including literary works (including books), musical works, dramatic works, choreographic/theater works, pictorial, graphic and sculptural works, motion pictures and other audio visual works, sound recordings and architectural works. </a:t>
            </a:r>
          </a:p>
          <a:p>
            <a:r>
              <a:rPr lang="en-US" sz="2800" dirty="0"/>
              <a:t>You own the copyright as author or creator of the work copyright immediately upon creation, when the work is fixed in a form to be displayed to others. </a:t>
            </a:r>
          </a:p>
        </p:txBody>
      </p:sp>
    </p:spTree>
    <p:extLst>
      <p:ext uri="{BB962C8B-B14F-4D97-AF65-F5344CB8AC3E}">
        <p14:creationId xmlns:p14="http://schemas.microsoft.com/office/powerpoint/2010/main" val="38313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Rights of Content Author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Transfer/Assignment/Sale </a:t>
            </a:r>
            <a:r>
              <a:rPr lang="en-US" sz="2800" dirty="0" smtClean="0"/>
              <a:t>(must be in writing)</a:t>
            </a:r>
            <a:endParaRPr lang="en-US" sz="2800" dirty="0"/>
          </a:p>
          <a:p>
            <a:r>
              <a:rPr lang="en-US" sz="2800" dirty="0"/>
              <a:t>Exclusive right of reproduction</a:t>
            </a:r>
          </a:p>
          <a:p>
            <a:r>
              <a:rPr lang="en-US" sz="2800" dirty="0"/>
              <a:t>Derivative works/Alter Original </a:t>
            </a:r>
          </a:p>
          <a:p>
            <a:r>
              <a:rPr lang="en-US" sz="2800" dirty="0"/>
              <a:t>Distribution</a:t>
            </a:r>
          </a:p>
          <a:p>
            <a:r>
              <a:rPr lang="en-US" sz="2800" dirty="0"/>
              <a:t>Display</a:t>
            </a:r>
          </a:p>
          <a:p>
            <a:r>
              <a:rPr lang="en-US" sz="2800" dirty="0" smtClean="0"/>
              <a:t>License</a:t>
            </a:r>
          </a:p>
          <a:p>
            <a:r>
              <a:rPr lang="en-US" sz="2800" dirty="0" smtClean="0"/>
              <a:t>Public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3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Ownership/Work for hire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If your employee </a:t>
            </a:r>
            <a:r>
              <a:rPr lang="en-US" sz="2800" dirty="0" smtClean="0"/>
              <a:t>creates the “work” </a:t>
            </a:r>
            <a:r>
              <a:rPr lang="en-US" sz="2800" dirty="0"/>
              <a:t>on behalf of the business, he/she is not the owner of the copyright.</a:t>
            </a:r>
          </a:p>
          <a:p>
            <a:r>
              <a:rPr lang="en-US" sz="2800" dirty="0" smtClean="0"/>
              <a:t>Business owns the “work” unless </a:t>
            </a:r>
            <a:r>
              <a:rPr lang="en-US" sz="2800" dirty="0"/>
              <a:t>you and that employee have agreed in a written document signed by both of </a:t>
            </a:r>
            <a:r>
              <a:rPr lang="en-US" sz="2800" dirty="0" smtClean="0"/>
              <a:t>you that employee owns it.</a:t>
            </a:r>
            <a:endParaRPr lang="en-US" sz="2800" dirty="0"/>
          </a:p>
          <a:p>
            <a:r>
              <a:rPr lang="en-US" sz="2800" dirty="0"/>
              <a:t>What kind of employee do you have, independent contractor (1099) or full time employee (W-2)? </a:t>
            </a:r>
          </a:p>
        </p:txBody>
      </p:sp>
    </p:spTree>
    <p:extLst>
      <p:ext uri="{BB962C8B-B14F-4D97-AF65-F5344CB8AC3E}">
        <p14:creationId xmlns:p14="http://schemas.microsoft.com/office/powerpoint/2010/main" val="11977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Copyright Notice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The Copyright symbol “ ©” is not required. </a:t>
            </a:r>
          </a:p>
          <a:p>
            <a:r>
              <a:rPr lang="en-US" sz="2800" dirty="0"/>
              <a:t>Helpful if you want to litigate</a:t>
            </a:r>
          </a:p>
          <a:p>
            <a:r>
              <a:rPr lang="en-US" sz="2800" dirty="0"/>
              <a:t>Display the copyright symbol, date of creation, your name. </a:t>
            </a:r>
          </a:p>
          <a:p>
            <a:r>
              <a:rPr lang="en-US" sz="2800" dirty="0"/>
              <a:t>You don't have to be registered with the U.S. Copyright Office to use the copyright notice. </a:t>
            </a:r>
          </a:p>
        </p:txBody>
      </p:sp>
    </p:spTree>
    <p:extLst>
      <p:ext uri="{BB962C8B-B14F-4D97-AF65-F5344CB8AC3E}">
        <p14:creationId xmlns:p14="http://schemas.microsoft.com/office/powerpoint/2010/main" val="40112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Does Your Copyright Expire?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Depends upon when it was created, but for Works created after January 1, 1978 </a:t>
            </a:r>
          </a:p>
          <a:p>
            <a:r>
              <a:rPr lang="en-US" sz="2800" dirty="0"/>
              <a:t>Works are protected for the author’s lifetime plus 70 years after the authors death.</a:t>
            </a:r>
          </a:p>
          <a:p>
            <a:r>
              <a:rPr lang="en-US" sz="2800" dirty="0"/>
              <a:t>For works made for hire: </a:t>
            </a:r>
          </a:p>
          <a:p>
            <a:pPr lvl="1"/>
            <a:r>
              <a:rPr lang="en-US" dirty="0"/>
              <a:t>95 years from the first publication or</a:t>
            </a:r>
          </a:p>
          <a:p>
            <a:pPr lvl="1"/>
            <a:r>
              <a:rPr lang="en-US" dirty="0"/>
              <a:t>120 years from creation (whichever expires first)</a:t>
            </a:r>
          </a:p>
        </p:txBody>
      </p:sp>
    </p:spTree>
    <p:extLst>
      <p:ext uri="{BB962C8B-B14F-4D97-AF65-F5344CB8AC3E}">
        <p14:creationId xmlns:p14="http://schemas.microsoft.com/office/powerpoint/2010/main" val="22494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Programs</a:t>
            </a:r>
          </a:p>
          <a:p>
            <a:r>
              <a:rPr lang="en-US" dirty="0" smtClean="0"/>
              <a:t>Marketing Materials</a:t>
            </a:r>
          </a:p>
          <a:p>
            <a:r>
              <a:rPr lang="en-US" dirty="0" smtClean="0"/>
              <a:t>Manuals</a:t>
            </a:r>
          </a:p>
          <a:p>
            <a:r>
              <a:rPr lang="en-US" dirty="0" smtClean="0"/>
              <a:t>Drawings</a:t>
            </a:r>
          </a:p>
          <a:p>
            <a:r>
              <a:rPr lang="en-US" dirty="0" smtClean="0"/>
              <a:t>Photographs</a:t>
            </a:r>
          </a:p>
          <a:p>
            <a:r>
              <a:rPr lang="en-US" dirty="0" smtClean="0"/>
              <a:t>Webpages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Trademarks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Consumers Rule.  Trademarks enable consumers to distinguish goods and services of one person or company from those of another.  Consumers recognize trademarks as showing a common source or quality control over goods and services sold under the mark.</a:t>
            </a:r>
          </a:p>
          <a:p>
            <a:r>
              <a:rPr lang="en-US" sz="2800" dirty="0"/>
              <a:t>What functions as a trademark: anything that distinguishes your goods from the goods of others.  </a:t>
            </a:r>
          </a:p>
        </p:txBody>
      </p:sp>
    </p:spTree>
    <p:extLst>
      <p:ext uri="{BB962C8B-B14F-4D97-AF65-F5344CB8AC3E}">
        <p14:creationId xmlns:p14="http://schemas.microsoft.com/office/powerpoint/2010/main" val="30652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/>
          <a:lstStyle/>
          <a:p>
            <a:r>
              <a:rPr lang="en-US" dirty="0"/>
              <a:t>America Invents Act (AIA) (effective 2011)</a:t>
            </a:r>
          </a:p>
          <a:p>
            <a:endParaRPr lang="en-US" dirty="0"/>
          </a:p>
          <a:p>
            <a:r>
              <a:rPr lang="en-US" dirty="0"/>
              <a:t>The most significant change to U.S. Patent Act in Decades.</a:t>
            </a:r>
          </a:p>
        </p:txBody>
      </p:sp>
    </p:spTree>
    <p:extLst>
      <p:ext uri="{BB962C8B-B14F-4D97-AF65-F5344CB8AC3E}">
        <p14:creationId xmlns:p14="http://schemas.microsoft.com/office/powerpoint/2010/main" val="3540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of Trademarks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Arbitrary: </a:t>
            </a:r>
          </a:p>
          <a:p>
            <a:pPr lvl="1"/>
            <a:r>
              <a:rPr lang="en-US" dirty="0" smtClean="0"/>
              <a:t>Preferred Trademark Type: It is inherently </a:t>
            </a:r>
            <a:r>
              <a:rPr lang="en-US" dirty="0"/>
              <a:t>distinctive </a:t>
            </a:r>
            <a:r>
              <a:rPr lang="en-US" dirty="0" smtClean="0"/>
              <a:t>and serves entirely as </a:t>
            </a:r>
            <a:r>
              <a:rPr lang="en-US" dirty="0"/>
              <a:t>an indication of a source of the </a:t>
            </a:r>
            <a:r>
              <a:rPr lang="en-US" dirty="0" smtClean="0"/>
              <a:t>product/service</a:t>
            </a:r>
            <a:endParaRPr lang="en-US" dirty="0"/>
          </a:p>
          <a:p>
            <a:r>
              <a:rPr lang="en-US" sz="2800" dirty="0"/>
              <a:t>Suggestive</a:t>
            </a:r>
          </a:p>
          <a:p>
            <a:pPr lvl="1"/>
            <a:r>
              <a:rPr lang="en-US" dirty="0" smtClean="0"/>
              <a:t>Look to the association </a:t>
            </a:r>
            <a:r>
              <a:rPr lang="en-US" dirty="0"/>
              <a:t>in the </a:t>
            </a:r>
            <a:r>
              <a:rPr lang="en-US" dirty="0" smtClean="0"/>
              <a:t>product or service’s </a:t>
            </a:r>
            <a:r>
              <a:rPr lang="en-US" dirty="0"/>
              <a:t>field</a:t>
            </a:r>
          </a:p>
          <a:p>
            <a:pPr lvl="1"/>
            <a:r>
              <a:rPr lang="en-US" dirty="0"/>
              <a:t>Some marks may seem suggestive but are descriptive based on the </a:t>
            </a:r>
            <a:r>
              <a:rPr lang="en-US" dirty="0" smtClean="0"/>
              <a:t>context (E.g</a:t>
            </a:r>
            <a:r>
              <a:rPr lang="en-US" dirty="0"/>
              <a:t>., if others use same term to describe products in the same </a:t>
            </a:r>
            <a:r>
              <a:rPr lang="en-US" dirty="0" smtClean="0"/>
              <a:t>field)</a:t>
            </a:r>
            <a:endParaRPr lang="en-US" dirty="0"/>
          </a:p>
          <a:p>
            <a:r>
              <a:rPr lang="en-US" sz="2800" dirty="0"/>
              <a:t>Descriptive </a:t>
            </a:r>
          </a:p>
          <a:p>
            <a:pPr lvl="1"/>
            <a:r>
              <a:rPr lang="en-US" dirty="0" smtClean="0"/>
              <a:t>Only becomes a trademark if it is source indicator</a:t>
            </a:r>
            <a:endParaRPr lang="en-US" dirty="0"/>
          </a:p>
          <a:p>
            <a:pPr lvl="1"/>
            <a:r>
              <a:rPr lang="en-US" dirty="0"/>
              <a:t>Must establish secondary meaning through use</a:t>
            </a:r>
          </a:p>
          <a:p>
            <a:pPr lvl="1"/>
            <a:r>
              <a:rPr lang="en-US" dirty="0"/>
              <a:t>Secondary meaning  = not just what the product is but its </a:t>
            </a:r>
            <a:r>
              <a:rPr lang="en-US" dirty="0" smtClean="0"/>
              <a:t>source must become primary to the public</a:t>
            </a:r>
          </a:p>
          <a:p>
            <a:r>
              <a:rPr lang="en-US" sz="3000" dirty="0" smtClean="0"/>
              <a:t>Generic</a:t>
            </a:r>
            <a:endParaRPr lang="en-US" sz="3000" dirty="0"/>
          </a:p>
          <a:p>
            <a:pPr lvl="1"/>
            <a:r>
              <a:rPr lang="en-US" dirty="0"/>
              <a:t>Generic marks have no trademark </a:t>
            </a:r>
            <a:r>
              <a:rPr lang="en-US" dirty="0" smtClean="0"/>
              <a:t>protection and can start out as generic or even transform to generic over time</a:t>
            </a:r>
          </a:p>
        </p:txBody>
      </p:sp>
    </p:spTree>
    <p:extLst>
      <p:ext uri="{BB962C8B-B14F-4D97-AF65-F5344CB8AC3E}">
        <p14:creationId xmlns:p14="http://schemas.microsoft.com/office/powerpoint/2010/main" val="23312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of Trademarks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42078"/>
              </p:ext>
            </p:extLst>
          </p:nvPr>
        </p:nvGraphicFramePr>
        <p:xfrm>
          <a:off x="152400" y="1828800"/>
          <a:ext cx="8763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0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08098"/>
            <a:ext cx="1524000" cy="27093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676400"/>
            <a:ext cx="3429000" cy="4572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Words</a:t>
            </a:r>
            <a:r>
              <a:rPr lang="en-US" sz="2000" dirty="0"/>
              <a:t>, phrases designs or </a:t>
            </a:r>
            <a:r>
              <a:rPr lang="en-US" sz="2000" dirty="0" smtClean="0"/>
              <a:t>logos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Shapes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Sounds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Colors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ervice marks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2050" name="Picture 2" descr="RegisteredTM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992105" cy="13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71" y="889000"/>
            <a:ext cx="1761968" cy="1136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4488"/>
            <a:ext cx="2339340" cy="1666240"/>
          </a:xfrm>
          <a:prstGeom prst="rect">
            <a:avLst/>
          </a:prstGeom>
        </p:spPr>
      </p:pic>
      <p:pic>
        <p:nvPicPr>
          <p:cNvPr id="8" name="T522--sound-nbc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24090" y="2375820"/>
            <a:ext cx="487363" cy="649817"/>
          </a:xfrm>
          <a:prstGeom prst="rect">
            <a:avLst/>
          </a:prstGeom>
        </p:spPr>
      </p:pic>
      <p:pic>
        <p:nvPicPr>
          <p:cNvPr id="9" name="T077-sound-pillsbury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36582" y="3399986"/>
            <a:ext cx="487363" cy="649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30885" r="15271" b="8667"/>
          <a:stretch/>
        </p:blipFill>
        <p:spPr>
          <a:xfrm>
            <a:off x="6757618" y="4109179"/>
            <a:ext cx="1655124" cy="1656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886200" cy="1162050"/>
          </a:xfrm>
        </p:spPr>
        <p:txBody>
          <a:bodyPr/>
          <a:lstStyle/>
          <a:p>
            <a:r>
              <a:rPr lang="en-US" sz="3600" dirty="0"/>
              <a:t>Types of trademarks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7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2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Trademark Registration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7186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/>
              <a:t>Federal trademark </a:t>
            </a:r>
            <a:r>
              <a:rPr lang="en-US" sz="2800" dirty="0" smtClean="0"/>
              <a:t>registration with the USPTO </a:t>
            </a:r>
            <a:r>
              <a:rPr lang="en-US" sz="2800" dirty="0"/>
              <a:t>(U.S. Patent and Trademark Office)</a:t>
            </a:r>
          </a:p>
          <a:p>
            <a:pPr lvl="1"/>
            <a:r>
              <a:rPr lang="en-US" dirty="0"/>
              <a:t>Lanham Act (15 USC § 1051 et seq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Nationwide coverage</a:t>
            </a:r>
          </a:p>
          <a:p>
            <a:r>
              <a:rPr lang="en-US" sz="2800" dirty="0" smtClean="0"/>
              <a:t>Florida State Trademark Registration</a:t>
            </a:r>
          </a:p>
          <a:p>
            <a:pPr lvl="1"/>
            <a:r>
              <a:rPr lang="en-US" dirty="0" smtClean="0"/>
              <a:t>Handled by the Secretary of State</a:t>
            </a:r>
          </a:p>
          <a:p>
            <a:pPr lvl="1"/>
            <a:r>
              <a:rPr lang="en-US" dirty="0" smtClean="0"/>
              <a:t>Simple an fast process</a:t>
            </a:r>
          </a:p>
          <a:p>
            <a:pPr lvl="1"/>
            <a:r>
              <a:rPr lang="en-US" dirty="0" smtClean="0"/>
              <a:t>Coverage is for Florida only (or more limiting if you only provide that good or service in a singular geographic area)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Trademark Registration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7186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Nationwide protection from filing date (stronger than common law rights)</a:t>
            </a:r>
          </a:p>
          <a:p>
            <a:r>
              <a:rPr lang="en-US" sz="2800" dirty="0" smtClean="0"/>
              <a:t>Owner has a presumption </a:t>
            </a:r>
            <a:r>
              <a:rPr lang="en-US" sz="2800" dirty="0"/>
              <a:t>of validity</a:t>
            </a:r>
          </a:p>
          <a:p>
            <a:r>
              <a:rPr lang="en-US" sz="2800" dirty="0" smtClean="0"/>
              <a:t>Listed on the </a:t>
            </a:r>
            <a:r>
              <a:rPr lang="en-US" sz="2800" dirty="0"/>
              <a:t>USPTO database</a:t>
            </a:r>
          </a:p>
          <a:p>
            <a:r>
              <a:rPr lang="en-US" sz="2800" dirty="0"/>
              <a:t>Constructive use nationwide / constructive notice to others</a:t>
            </a:r>
          </a:p>
          <a:p>
            <a:r>
              <a:rPr lang="en-US" sz="2800" dirty="0" smtClean="0"/>
              <a:t>Incontestable mark </a:t>
            </a:r>
            <a:r>
              <a:rPr lang="en-US" sz="2800" dirty="0"/>
              <a:t>after 5 years (limits alleged infringer’s defense that mark is not distinctive)</a:t>
            </a:r>
          </a:p>
          <a:p>
            <a:r>
              <a:rPr lang="en-US" sz="2800" dirty="0"/>
              <a:t>Ability to bar infringing imports by U.S. </a:t>
            </a:r>
            <a:r>
              <a:rPr lang="en-US" sz="2800" dirty="0" smtClean="0"/>
              <a:t>Customs &amp; Border Patrol</a:t>
            </a:r>
            <a:endParaRPr lang="en-US" sz="2800" dirty="0"/>
          </a:p>
          <a:p>
            <a:r>
              <a:rPr lang="en-US" sz="2800" dirty="0"/>
              <a:t>Protection against counterfeiting </a:t>
            </a:r>
          </a:p>
          <a:p>
            <a:r>
              <a:rPr lang="en-US" sz="2800" dirty="0"/>
              <a:t>Use of the </a:t>
            </a:r>
            <a:r>
              <a:rPr lang="en-US" sz="4000" dirty="0"/>
              <a:t>®</a:t>
            </a:r>
            <a:r>
              <a:rPr lang="en-US" sz="2800" dirty="0"/>
              <a:t> symbol </a:t>
            </a:r>
            <a:r>
              <a:rPr lang="en-US" sz="2800" dirty="0" smtClean="0"/>
              <a:t>(can use “TM” otherwise)</a:t>
            </a:r>
            <a:endParaRPr lang="en-US" sz="2800" dirty="0"/>
          </a:p>
          <a:p>
            <a:r>
              <a:rPr lang="en-US" sz="2800" dirty="0" smtClean="0"/>
              <a:t>Lanham </a:t>
            </a:r>
            <a:r>
              <a:rPr lang="en-US" sz="2800" dirty="0"/>
              <a:t>Act –  federal court jurisdiction and structured, predictable enforcement mechanism </a:t>
            </a:r>
          </a:p>
          <a:p>
            <a:r>
              <a:rPr lang="en-US" sz="2800" dirty="0" smtClean="0"/>
              <a:t>Damages </a:t>
            </a:r>
            <a:r>
              <a:rPr lang="en-US" sz="2800" dirty="0"/>
              <a:t>include award of attorney </a:t>
            </a:r>
            <a:r>
              <a:rPr lang="en-US" sz="2800" dirty="0" smtClean="0"/>
              <a:t>fees and possible </a:t>
            </a:r>
            <a:r>
              <a:rPr lang="en-US" sz="2800" dirty="0"/>
              <a:t>t</a:t>
            </a:r>
            <a:r>
              <a:rPr lang="en-US" sz="2800" dirty="0" smtClean="0"/>
              <a:t>reble </a:t>
            </a:r>
            <a:r>
              <a:rPr lang="en-US" sz="2800" dirty="0"/>
              <a:t>damages available</a:t>
            </a:r>
          </a:p>
        </p:txBody>
      </p:sp>
    </p:spTree>
    <p:extLst>
      <p:ext uri="{BB962C8B-B14F-4D97-AF65-F5344CB8AC3E}">
        <p14:creationId xmlns:p14="http://schemas.microsoft.com/office/powerpoint/2010/main" val="22975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Trademark Pitfalls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718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Failure to do your due diligence before selecting and adopting a new trademark</a:t>
            </a:r>
          </a:p>
          <a:p>
            <a:pPr lvl="1"/>
            <a:r>
              <a:rPr lang="en-US" dirty="0" smtClean="0"/>
              <a:t>DO A TRADEMARK SEARCH!</a:t>
            </a:r>
          </a:p>
          <a:p>
            <a:r>
              <a:rPr lang="en-US" sz="2800" dirty="0" smtClean="0"/>
              <a:t>Sunbiz.org (corporate name)</a:t>
            </a:r>
          </a:p>
          <a:p>
            <a:pPr lvl="1"/>
            <a:r>
              <a:rPr lang="en-US" dirty="0"/>
              <a:t>Corporate name registration provides NO protection for the use of the name in commerce </a:t>
            </a:r>
            <a:endParaRPr lang="en-US" dirty="0" smtClean="0"/>
          </a:p>
          <a:p>
            <a:r>
              <a:rPr lang="en-US" sz="2800" dirty="0" smtClean="0"/>
              <a:t>Domain name purchase </a:t>
            </a:r>
          </a:p>
          <a:p>
            <a:pPr lvl="1"/>
            <a:r>
              <a:rPr lang="en-US" dirty="0"/>
              <a:t>Domain name registration provides NO protection for the use of the name in other contexts</a:t>
            </a:r>
            <a:endParaRPr lang="en-US" dirty="0" smtClean="0"/>
          </a:p>
          <a:p>
            <a:r>
              <a:rPr lang="en-US" sz="2800" dirty="0" smtClean="0"/>
              <a:t>Using the cheap alternative for registration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2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Open Discussion</a:t>
            </a:r>
            <a:br>
              <a:rPr lang="en-US" sz="4000" dirty="0" smtClean="0"/>
            </a:br>
            <a:r>
              <a:rPr lang="en-US" sz="4000" dirty="0" smtClean="0"/>
              <a:t>&amp; </a:t>
            </a:r>
            <a:br>
              <a:rPr lang="en-US" sz="4000" dirty="0" smtClean="0"/>
            </a:br>
            <a:r>
              <a:rPr lang="en-US" sz="4000" dirty="0" smtClean="0"/>
              <a:t>Questions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20248"/>
            <a:ext cx="7391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/>
            </a:r>
            <a:br>
              <a:rPr lang="en-US" sz="31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For more information you can contact 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us:</a:t>
            </a: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/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Robert Kain, </a:t>
            </a: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Esq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. (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  <a:hlinkClick r:id="rId3"/>
              </a:rPr>
              <a:t>Rkain@ComplexIP.com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)</a:t>
            </a:r>
          </a:p>
          <a:p>
            <a:pPr algn="ctr"/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Darren Spielman, Esq. (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  <a:hlinkClick r:id="rId4"/>
              </a:rPr>
              <a:t>Dspielman@ComplexIP.com</a:t>
            </a:r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)</a:t>
            </a:r>
          </a:p>
          <a:p>
            <a:pPr algn="ctr"/>
            <a:r>
              <a:rPr lang="en-US" sz="2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Kain </a:t>
            </a: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Spielman, P.A.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900 S.E. 3rd Ave., Suite 205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Ft. Lauderdale, FL 33316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954-768-9002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954-768-0158 (fax)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www.ComplexIP.com</a:t>
            </a:r>
            <a:br>
              <a:rPr lang="en-US" sz="20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First Inventor to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/>
              <a:t>The First Person/Company to File an application in the USPTO wins, unless the earlier filed application is an invention derived from the later filed company.</a:t>
            </a:r>
          </a:p>
          <a:p>
            <a:r>
              <a:rPr lang="en-US" sz="2400" dirty="0"/>
              <a:t>Derivation Proceedings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third party, who had access to your invention, filed a patent application before you filed.  </a:t>
            </a:r>
            <a:endParaRPr lang="en-US" sz="2200" dirty="0" smtClean="0"/>
          </a:p>
          <a:p>
            <a:pPr lvl="1"/>
            <a:r>
              <a:rPr lang="en-US" sz="2200" dirty="0" smtClean="0"/>
              <a:t>What </a:t>
            </a:r>
            <a:r>
              <a:rPr lang="en-US" sz="2200" dirty="0"/>
              <a:t>to do: File a derivation proceeding may invalidate the earlier filed patent as not being the “first to invent.”  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to your invention may be a contract, an NDA, and employee, consultant or investor.</a:t>
            </a:r>
          </a:p>
        </p:txBody>
      </p:sp>
    </p:spTree>
    <p:extLst>
      <p:ext uri="{BB962C8B-B14F-4D97-AF65-F5344CB8AC3E}">
        <p14:creationId xmlns:p14="http://schemas.microsoft.com/office/powerpoint/2010/main" val="507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Change in the Process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Inventor’s </a:t>
            </a:r>
            <a:r>
              <a:rPr lang="en-US" sz="2800" dirty="0"/>
              <a:t>Oath or Declaration 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late filed</a:t>
            </a:r>
          </a:p>
          <a:p>
            <a:r>
              <a:rPr lang="en-US" sz="2800" dirty="0" smtClean="0"/>
              <a:t>Best </a:t>
            </a:r>
            <a:r>
              <a:rPr lang="en-US" sz="2800" dirty="0"/>
              <a:t>Mode (best way to make and use </a:t>
            </a:r>
            <a:r>
              <a:rPr lang="en-US" sz="2800" dirty="0" smtClean="0"/>
              <a:t>invention)</a:t>
            </a:r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longer a basis for invalidity</a:t>
            </a:r>
          </a:p>
        </p:txBody>
      </p:sp>
    </p:spTree>
    <p:extLst>
      <p:ext uri="{BB962C8B-B14F-4D97-AF65-F5344CB8AC3E}">
        <p14:creationId xmlns:p14="http://schemas.microsoft.com/office/powerpoint/2010/main" val="4628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Reaction to Patent Trolls - New Procedures for Defendants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Inter Parties </a:t>
            </a:r>
            <a:r>
              <a:rPr lang="en-US" sz="2800" dirty="0"/>
              <a:t>Proceedings (IPRs</a:t>
            </a:r>
            <a:r>
              <a:rPr lang="en-US" sz="2800" dirty="0" smtClean="0"/>
              <a:t>): </a:t>
            </a:r>
            <a:r>
              <a:rPr lang="en-US" sz="2800" dirty="0"/>
              <a:t>USPTO 2 Party litigation - challenge issued patents and invalidate with prior art </a:t>
            </a:r>
          </a:p>
          <a:p>
            <a:r>
              <a:rPr lang="en-US" sz="2800" dirty="0" smtClean="0"/>
              <a:t>Post </a:t>
            </a:r>
            <a:r>
              <a:rPr lang="en-US" sz="2800" dirty="0"/>
              <a:t>Grant Review (PGRs</a:t>
            </a:r>
            <a:r>
              <a:rPr lang="en-US" sz="2800" dirty="0" smtClean="0"/>
              <a:t>): USPTO </a:t>
            </a:r>
            <a:r>
              <a:rPr lang="en-US" sz="2800" dirty="0"/>
              <a:t>2 Party litigation - challenge issued patents within 9 months of issuance</a:t>
            </a:r>
          </a:p>
          <a:p>
            <a:r>
              <a:rPr lang="en-US" sz="2800" dirty="0" smtClean="0"/>
              <a:t>Supplemental </a:t>
            </a:r>
            <a:r>
              <a:rPr lang="en-US" sz="2800" dirty="0"/>
              <a:t>Examination (</a:t>
            </a:r>
            <a:r>
              <a:rPr lang="en-US" sz="2800" dirty="0" err="1"/>
              <a:t>Reexams</a:t>
            </a:r>
            <a:r>
              <a:rPr lang="en-US" sz="2800" dirty="0"/>
              <a:t>) - By Patent Owner or By Third Party</a:t>
            </a:r>
          </a:p>
          <a:p>
            <a:pPr lvl="1"/>
            <a:r>
              <a:rPr lang="en-US" dirty="0" smtClean="0"/>
              <a:t>published </a:t>
            </a:r>
            <a:r>
              <a:rPr lang="en-US" dirty="0"/>
              <a:t>prior art only, USPTO determines whether substantial new question of patentability (SNQP) (a substantial likelihood that a reasonable examiner would consider an item of information important in determining the patentability).  </a:t>
            </a:r>
            <a:endParaRPr lang="en-US" dirty="0" smtClean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Party Filing - ONE SHOT.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3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Reaction to Patent Trolls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Pre-issuance </a:t>
            </a:r>
            <a:r>
              <a:rPr lang="en-US" sz="2800" dirty="0"/>
              <a:t>Proceedings - while patent application is pending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published prior art to USPTO, recommend concise description of relevance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to file: within six (6) months of publication or before first Office </a:t>
            </a:r>
            <a:r>
              <a:rPr lang="en-US" dirty="0" smtClean="0"/>
              <a:t>Action </a:t>
            </a:r>
            <a:r>
              <a:rPr lang="en-US" dirty="0"/>
              <a:t>rejection </a:t>
            </a:r>
          </a:p>
        </p:txBody>
      </p:sp>
    </p:spTree>
    <p:extLst>
      <p:ext uri="{BB962C8B-B14F-4D97-AF65-F5344CB8AC3E}">
        <p14:creationId xmlns:p14="http://schemas.microsoft.com/office/powerpoint/2010/main" val="39163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Software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June 2104 The U.S. Supreme Court issues a decision in </a:t>
            </a:r>
            <a:r>
              <a:rPr lang="en-US" sz="2800" dirty="0"/>
              <a:t>the case </a:t>
            </a:r>
            <a:r>
              <a:rPr lang="en-US" sz="2800" i="1" dirty="0"/>
              <a:t>Alice Corp. Pty. Ltd. v. CLS Bank Int'l</a:t>
            </a:r>
            <a:r>
              <a:rPr lang="en-US" sz="2800" dirty="0"/>
              <a:t>, 573 U.S. __, 134 S. Ct. 2347, 2359 (2014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It Possible to Patent after </a:t>
            </a:r>
            <a:r>
              <a:rPr lang="en-US" sz="2800" dirty="0" smtClean="0"/>
              <a:t>Alice </a:t>
            </a:r>
            <a:r>
              <a:rPr lang="en-US" sz="2800" dirty="0"/>
              <a:t>Corp? </a:t>
            </a:r>
            <a:endParaRPr lang="en-US" sz="2800" dirty="0" smtClean="0"/>
          </a:p>
          <a:p>
            <a:r>
              <a:rPr lang="en-US" dirty="0" smtClean="0"/>
              <a:t>Views </a:t>
            </a:r>
            <a:r>
              <a:rPr lang="en-US" dirty="0"/>
              <a:t>from the </a:t>
            </a:r>
            <a:r>
              <a:rPr lang="en-US" dirty="0" smtClean="0"/>
              <a:t>USPTO</a:t>
            </a:r>
          </a:p>
          <a:p>
            <a:r>
              <a:rPr lang="en-US" dirty="0"/>
              <a:t>Dec. 2014 : USPTO released Interim Guidance on Patent Subject Matter Eligibility </a:t>
            </a:r>
          </a:p>
        </p:txBody>
      </p:sp>
    </p:spTree>
    <p:extLst>
      <p:ext uri="{BB962C8B-B14F-4D97-AF65-F5344CB8AC3E}">
        <p14:creationId xmlns:p14="http://schemas.microsoft.com/office/powerpoint/2010/main" val="15632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NOT</a:t>
            </a:r>
            <a:r>
              <a:rPr lang="en-US" dirty="0" smtClean="0"/>
              <a:t> Patent Eligible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</a:t>
            </a:r>
            <a:r>
              <a:rPr lang="en-US" sz="2800" dirty="0"/>
              <a:t>the words "apply it" (or an equivalent) with the judicial exception, or mere instructions to implement an abstract idea on a computer; </a:t>
            </a:r>
            <a:endParaRPr lang="en-US" sz="2800" dirty="0" smtClean="0"/>
          </a:p>
          <a:p>
            <a:pPr lvl="1"/>
            <a:r>
              <a:rPr lang="en-US" dirty="0" smtClean="0"/>
              <a:t>Example: step </a:t>
            </a:r>
            <a:r>
              <a:rPr lang="en-US" dirty="0"/>
              <a:t>A and step B while “using a computer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sz="2800" dirty="0" smtClean="0"/>
              <a:t>Simply </a:t>
            </a:r>
            <a:r>
              <a:rPr lang="en-US" sz="2800" dirty="0"/>
              <a:t>appending well-understood, routine and conventional activities </a:t>
            </a:r>
            <a:endParaRPr lang="en-US" sz="2800" dirty="0" smtClean="0"/>
          </a:p>
          <a:p>
            <a:pPr lvl="1"/>
            <a:r>
              <a:rPr lang="en-US" dirty="0" smtClean="0"/>
              <a:t>Example “obtain </a:t>
            </a:r>
            <a:r>
              <a:rPr lang="en-US" dirty="0"/>
              <a:t>data” or “adjust account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NOT</a:t>
            </a:r>
            <a:r>
              <a:rPr lang="en-US" dirty="0" smtClean="0"/>
              <a:t> Patent Eligible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867400"/>
            <a:ext cx="6477000" cy="7952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</a:t>
            </a:r>
            <a:r>
              <a:rPr lang="en-US" sz="2800" dirty="0"/>
              <a:t>insignificant </a:t>
            </a:r>
            <a:r>
              <a:rPr lang="en-US" sz="2800" dirty="0" smtClean="0"/>
              <a:t>extra solution </a:t>
            </a:r>
            <a:r>
              <a:rPr lang="en-US" sz="2800" dirty="0"/>
              <a:t>activity to the judicial exception, e.g., mere data gathering in conjunction with a law of nature or abstract </a:t>
            </a:r>
            <a:r>
              <a:rPr lang="en-US" sz="2800" dirty="0" smtClean="0"/>
              <a:t>idea</a:t>
            </a:r>
            <a:endParaRPr lang="en-US" sz="2800" dirty="0"/>
          </a:p>
          <a:p>
            <a:pPr lvl="1"/>
            <a:r>
              <a:rPr lang="en-US" dirty="0" smtClean="0"/>
              <a:t>Example: displaying </a:t>
            </a:r>
            <a:r>
              <a:rPr lang="en-US" dirty="0"/>
              <a:t>the process result to the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sz="2800" dirty="0" smtClean="0"/>
              <a:t>Generally </a:t>
            </a:r>
            <a:r>
              <a:rPr lang="en-US" sz="2800" dirty="0"/>
              <a:t>linking the use of the step-wise program algorithm to a particular technological environment or field of use. </a:t>
            </a:r>
          </a:p>
          <a:p>
            <a:pPr lvl="1"/>
            <a:r>
              <a:rPr lang="en-US" dirty="0" smtClean="0"/>
              <a:t>Example: “buy </a:t>
            </a:r>
            <a:r>
              <a:rPr lang="en-US" dirty="0"/>
              <a:t>the specified commodity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429</TotalTime>
  <Words>1412</Words>
  <Application>Microsoft Office PowerPoint</Application>
  <PresentationFormat>On-screen Show (4:3)</PresentationFormat>
  <Paragraphs>142</Paragraphs>
  <Slides>26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Intellectual Property Concepts: New Changes in Patent Laws &amp;  Practical Reminders for Trademark and Copyright Law  Robert Kain and Darren Spielman Kain Spielman, P.A. www.ComplexIP.com® ©Kain Spielman, P.A. 2015 ComplexIP.com® is a Registered Trademark of Kain Spielman, P.A. </vt:lpstr>
      <vt:lpstr>Patents</vt:lpstr>
      <vt:lpstr>First Inventor to File</vt:lpstr>
      <vt:lpstr>Change in the Process  </vt:lpstr>
      <vt:lpstr>Reaction to Patent Trolls - New Procedures for Defendants </vt:lpstr>
      <vt:lpstr>Reaction to Patent Trolls (cont.)</vt:lpstr>
      <vt:lpstr>Computer Software </vt:lpstr>
      <vt:lpstr>NOT Patent Eligible</vt:lpstr>
      <vt:lpstr>NOT Patent Eligible (cont)</vt:lpstr>
      <vt:lpstr>Patent Eligible  </vt:lpstr>
      <vt:lpstr>Patent Eligible (cont)  </vt:lpstr>
      <vt:lpstr>Practical Reminders for Trademark and Copyright Law </vt:lpstr>
      <vt:lpstr>Copyrights: General Background</vt:lpstr>
      <vt:lpstr>Rights of Content Author</vt:lpstr>
      <vt:lpstr>Ownership/Work for hire</vt:lpstr>
      <vt:lpstr>Copyright Notice</vt:lpstr>
      <vt:lpstr>Does Your Copyright Expire?</vt:lpstr>
      <vt:lpstr>Examples:</vt:lpstr>
      <vt:lpstr>Trademarks </vt:lpstr>
      <vt:lpstr>Categories of Trademarks </vt:lpstr>
      <vt:lpstr>Categories of Trademarks </vt:lpstr>
      <vt:lpstr>Types of trademarks </vt:lpstr>
      <vt:lpstr>Trademark Registration</vt:lpstr>
      <vt:lpstr>Trademark Registration</vt:lpstr>
      <vt:lpstr>Trademark Pitfalls</vt:lpstr>
      <vt:lpstr>Open Discussion &amp; 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Darren Spielman, Esq. Kain Spielman, P.A. www.ComplexIP.com ©Kain Spielman, P.A. 2015 ComplexIP.com® is a Registered Trademark of Kain Spielman, P.A.</dc:title>
  <dc:creator>Darren Spielman</dc:creator>
  <cp:lastModifiedBy>Office of Research</cp:lastModifiedBy>
  <cp:revision>42</cp:revision>
  <dcterms:created xsi:type="dcterms:W3CDTF">2015-03-06T19:14:58Z</dcterms:created>
  <dcterms:modified xsi:type="dcterms:W3CDTF">2015-06-08T16:29:43Z</dcterms:modified>
</cp:coreProperties>
</file>