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sldIdLst>
    <p:sldId id="305" r:id="rId3"/>
    <p:sldId id="306" r:id="rId4"/>
    <p:sldId id="304" r:id="rId5"/>
    <p:sldId id="307" r:id="rId6"/>
    <p:sldId id="308" r:id="rId7"/>
    <p:sldId id="257" r:id="rId8"/>
    <p:sldId id="275" r:id="rId9"/>
    <p:sldId id="293" r:id="rId10"/>
    <p:sldId id="280" r:id="rId11"/>
    <p:sldId id="283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09" r:id="rId26"/>
    <p:sldId id="295" r:id="rId27"/>
    <p:sldId id="301" r:id="rId28"/>
    <p:sldId id="302" r:id="rId29"/>
    <p:sldId id="289" r:id="rId30"/>
    <p:sldId id="284" r:id="rId31"/>
    <p:sldId id="294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88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18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E18A0-8C31-4A5B-85CE-CEB1258CE6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AE3BE6-176A-47BE-B975-DC6EB3E2C345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Technology or Life Science with operations in FL</a:t>
          </a:r>
          <a:endParaRPr lang="en-US" sz="2000" dirty="0">
            <a:solidFill>
              <a:schemeClr val="tx1"/>
            </a:solidFill>
          </a:endParaRPr>
        </a:p>
      </dgm:t>
    </dgm:pt>
    <dgm:pt modelId="{3AB3A94B-19FA-4E17-BE5B-DB57F1043374}" type="parTrans" cxnId="{29A26010-72BC-4C84-A709-4CA3D1C53D94}">
      <dgm:prSet/>
      <dgm:spPr/>
      <dgm:t>
        <a:bodyPr/>
        <a:lstStyle/>
        <a:p>
          <a:endParaRPr lang="en-US" sz="2800"/>
        </a:p>
      </dgm:t>
    </dgm:pt>
    <dgm:pt modelId="{BC4F4722-CF0D-429C-A5B1-0ADE473EE326}" type="sibTrans" cxnId="{29A26010-72BC-4C84-A709-4CA3D1C53D94}">
      <dgm:prSet/>
      <dgm:spPr/>
      <dgm:t>
        <a:bodyPr/>
        <a:lstStyle/>
        <a:p>
          <a:endParaRPr lang="en-US" sz="2800"/>
        </a:p>
      </dgm:t>
    </dgm:pt>
    <dgm:pt modelId="{D1DF63D5-FEDB-4ACC-8656-4A00BD460032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Strategy includes multiple exit options within 3-7 years</a:t>
          </a:r>
          <a:endParaRPr lang="en-US" sz="2000" dirty="0">
            <a:solidFill>
              <a:schemeClr val="tx1"/>
            </a:solidFill>
          </a:endParaRPr>
        </a:p>
      </dgm:t>
    </dgm:pt>
    <dgm:pt modelId="{46988AD8-2CAC-4773-830D-64430E8D6356}" type="parTrans" cxnId="{0FC4BE0F-7BE7-4E39-8FD8-5EC48A0E5048}">
      <dgm:prSet/>
      <dgm:spPr/>
      <dgm:t>
        <a:bodyPr/>
        <a:lstStyle/>
        <a:p>
          <a:endParaRPr lang="en-US" sz="2800"/>
        </a:p>
      </dgm:t>
    </dgm:pt>
    <dgm:pt modelId="{75B739FA-C666-4D87-A8F2-A9D0F4633953}" type="sibTrans" cxnId="{0FC4BE0F-7BE7-4E39-8FD8-5EC48A0E5048}">
      <dgm:prSet/>
      <dgm:spPr/>
      <dgm:t>
        <a:bodyPr/>
        <a:lstStyle/>
        <a:p>
          <a:endParaRPr lang="en-US" sz="2800"/>
        </a:p>
      </dgm:t>
    </dgm:pt>
    <dgm:pt modelId="{FD0F6319-5712-47D1-9D70-C11CC873C49E}">
      <dgm:prSet custT="1"/>
      <dgm:spPr/>
      <dgm:t>
        <a:bodyPr/>
        <a:lstStyle/>
        <a:p>
          <a:pPr rtl="0">
            <a:tabLst>
              <a:tab pos="4521200" algn="l"/>
            </a:tabLst>
          </a:pPr>
          <a:r>
            <a:rPr lang="en-US" sz="2000" dirty="0" smtClean="0">
              <a:solidFill>
                <a:schemeClr val="tx1"/>
              </a:solidFill>
            </a:rPr>
            <a:t>Company can establish a sustainable market niche</a:t>
          </a:r>
          <a:endParaRPr lang="en-US" sz="2000" dirty="0">
            <a:solidFill>
              <a:schemeClr val="tx1"/>
            </a:solidFill>
          </a:endParaRPr>
        </a:p>
      </dgm:t>
    </dgm:pt>
    <dgm:pt modelId="{45188CAA-95CA-493A-9830-6EA1714AD69C}" type="parTrans" cxnId="{AAD7AB91-62FD-4A07-B3D7-F550A784877B}">
      <dgm:prSet/>
      <dgm:spPr/>
      <dgm:t>
        <a:bodyPr/>
        <a:lstStyle/>
        <a:p>
          <a:endParaRPr lang="en-US" sz="2800"/>
        </a:p>
      </dgm:t>
    </dgm:pt>
    <dgm:pt modelId="{E07E6AF2-C77B-46FC-83BD-DE0A8083A646}" type="sibTrans" cxnId="{AAD7AB91-62FD-4A07-B3D7-F550A784877B}">
      <dgm:prSet/>
      <dgm:spPr/>
      <dgm:t>
        <a:bodyPr/>
        <a:lstStyle/>
        <a:p>
          <a:endParaRPr lang="en-US" sz="2800"/>
        </a:p>
      </dgm:t>
    </dgm:pt>
    <dgm:pt modelId="{AA3D446C-93A2-44EC-9986-A983BFED8316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Have an established product and/or service in $1B market</a:t>
          </a:r>
          <a:endParaRPr lang="en-US" sz="2000" dirty="0">
            <a:solidFill>
              <a:schemeClr val="tx1"/>
            </a:solidFill>
          </a:endParaRPr>
        </a:p>
      </dgm:t>
    </dgm:pt>
    <dgm:pt modelId="{FC4E2C79-F695-4538-B422-30DEE3F1E93D}" type="parTrans" cxnId="{A466237E-25FA-4CC6-8F2A-D55AEE307519}">
      <dgm:prSet/>
      <dgm:spPr/>
      <dgm:t>
        <a:bodyPr/>
        <a:lstStyle/>
        <a:p>
          <a:endParaRPr lang="en-US" sz="2800"/>
        </a:p>
      </dgm:t>
    </dgm:pt>
    <dgm:pt modelId="{9B44526C-3864-4D7B-9F6E-02A8DF44A050}" type="sibTrans" cxnId="{A466237E-25FA-4CC6-8F2A-D55AEE307519}">
      <dgm:prSet/>
      <dgm:spPr/>
      <dgm:t>
        <a:bodyPr/>
        <a:lstStyle/>
        <a:p>
          <a:endParaRPr lang="en-US" sz="2800"/>
        </a:p>
      </dgm:t>
    </dgm:pt>
    <dgm:pt modelId="{B5F883FA-2108-4BAE-84E6-1CC5D98DBB68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Have revenues of $0-10 million with known economic model</a:t>
          </a:r>
          <a:endParaRPr lang="en-US" sz="2000" dirty="0">
            <a:solidFill>
              <a:schemeClr val="tx1"/>
            </a:solidFill>
          </a:endParaRPr>
        </a:p>
      </dgm:t>
    </dgm:pt>
    <dgm:pt modelId="{376A6D45-A131-461C-9681-5DB3815B6AD5}" type="parTrans" cxnId="{13E17DBB-6866-4350-8CEF-AEA1D548F26C}">
      <dgm:prSet/>
      <dgm:spPr/>
      <dgm:t>
        <a:bodyPr/>
        <a:lstStyle/>
        <a:p>
          <a:endParaRPr lang="en-US" sz="2800"/>
        </a:p>
      </dgm:t>
    </dgm:pt>
    <dgm:pt modelId="{B62EC6ED-9B02-4932-8BE2-41DDD2672202}" type="sibTrans" cxnId="{13E17DBB-6866-4350-8CEF-AEA1D548F26C}">
      <dgm:prSet/>
      <dgm:spPr/>
      <dgm:t>
        <a:bodyPr/>
        <a:lstStyle/>
        <a:p>
          <a:endParaRPr lang="en-US" sz="2800"/>
        </a:p>
      </dgm:t>
    </dgm:pt>
    <dgm:pt modelId="{37BCC88D-FA77-4A58-8588-AD4118F22EF4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Are at a transition point in their strategic growth alternatives</a:t>
          </a:r>
          <a:endParaRPr lang="en-US" sz="2000" dirty="0">
            <a:solidFill>
              <a:schemeClr val="tx1"/>
            </a:solidFill>
          </a:endParaRPr>
        </a:p>
      </dgm:t>
    </dgm:pt>
    <dgm:pt modelId="{96C26180-DEE4-4A5D-8A71-389C1365CB53}" type="parTrans" cxnId="{61E93979-57C5-48DF-8AE5-B3ECCC396843}">
      <dgm:prSet/>
      <dgm:spPr/>
      <dgm:t>
        <a:bodyPr/>
        <a:lstStyle/>
        <a:p>
          <a:endParaRPr lang="en-US" sz="2800"/>
        </a:p>
      </dgm:t>
    </dgm:pt>
    <dgm:pt modelId="{6EDA90DE-FCB6-431B-BE94-F97CD67A19BC}" type="sibTrans" cxnId="{61E93979-57C5-48DF-8AE5-B3ECCC396843}">
      <dgm:prSet/>
      <dgm:spPr/>
      <dgm:t>
        <a:bodyPr/>
        <a:lstStyle/>
        <a:p>
          <a:endParaRPr lang="en-US" sz="2800"/>
        </a:p>
      </dgm:t>
    </dgm:pt>
    <dgm:pt modelId="{81CC0B78-5844-45C7-98CE-A61CD244ABF5}" type="pres">
      <dgm:prSet presAssocID="{919E18A0-8C31-4A5B-85CE-CEB1258CE65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736FB27-7BEC-4712-AC6A-F8DCE76827FD}" type="pres">
      <dgm:prSet presAssocID="{919E18A0-8C31-4A5B-85CE-CEB1258CE65A}" presName="Name1" presStyleCnt="0"/>
      <dgm:spPr/>
    </dgm:pt>
    <dgm:pt modelId="{B88B1275-BFF4-43F9-BFBC-131CBC35BE80}" type="pres">
      <dgm:prSet presAssocID="{919E18A0-8C31-4A5B-85CE-CEB1258CE65A}" presName="cycle" presStyleCnt="0"/>
      <dgm:spPr/>
    </dgm:pt>
    <dgm:pt modelId="{781059CD-F21D-4AD5-BACE-4552D1E84F80}" type="pres">
      <dgm:prSet presAssocID="{919E18A0-8C31-4A5B-85CE-CEB1258CE65A}" presName="srcNode" presStyleLbl="node1" presStyleIdx="0" presStyleCnt="6"/>
      <dgm:spPr/>
    </dgm:pt>
    <dgm:pt modelId="{11F2FE53-84FD-4A6F-8345-5D0AD27FC41D}" type="pres">
      <dgm:prSet presAssocID="{919E18A0-8C31-4A5B-85CE-CEB1258CE65A}" presName="conn" presStyleLbl="parChTrans1D2" presStyleIdx="0" presStyleCnt="1"/>
      <dgm:spPr/>
      <dgm:t>
        <a:bodyPr/>
        <a:lstStyle/>
        <a:p>
          <a:endParaRPr lang="en-US"/>
        </a:p>
      </dgm:t>
    </dgm:pt>
    <dgm:pt modelId="{5EA1EBA8-800D-4911-BD91-2C7D1DCDE49C}" type="pres">
      <dgm:prSet presAssocID="{919E18A0-8C31-4A5B-85CE-CEB1258CE65A}" presName="extraNode" presStyleLbl="node1" presStyleIdx="0" presStyleCnt="6"/>
      <dgm:spPr/>
    </dgm:pt>
    <dgm:pt modelId="{E6D41A11-C8E4-44EC-BB5E-B05A1C8A1C4C}" type="pres">
      <dgm:prSet presAssocID="{919E18A0-8C31-4A5B-85CE-CEB1258CE65A}" presName="dstNode" presStyleLbl="node1" presStyleIdx="0" presStyleCnt="6"/>
      <dgm:spPr/>
    </dgm:pt>
    <dgm:pt modelId="{9BBA91BA-D93F-4AC4-B8A5-F39A7F03107B}" type="pres">
      <dgm:prSet presAssocID="{2FAE3BE6-176A-47BE-B975-DC6EB3E2C345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4EDEB-FEA1-47A8-9533-F797EA5D78A2}" type="pres">
      <dgm:prSet presAssocID="{2FAE3BE6-176A-47BE-B975-DC6EB3E2C345}" presName="accent_1" presStyleCnt="0"/>
      <dgm:spPr/>
    </dgm:pt>
    <dgm:pt modelId="{F80916A4-1B90-42F1-B65F-2B781EEC2002}" type="pres">
      <dgm:prSet presAssocID="{2FAE3BE6-176A-47BE-B975-DC6EB3E2C345}" presName="accentRepeatNode" presStyleLbl="solidFgAcc1" presStyleIdx="0" presStyleCnt="6" custScaleX="115167" custScaleY="97048"/>
      <dgm:spPr>
        <a:prstGeom prst="hexagon">
          <a:avLst/>
        </a:prstGeom>
      </dgm:spPr>
    </dgm:pt>
    <dgm:pt modelId="{276AB67F-71D9-45CA-B3CA-E0C0872325D4}" type="pres">
      <dgm:prSet presAssocID="{D1DF63D5-FEDB-4ACC-8656-4A00BD46003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39AE0-9339-4796-9427-31CB07F8B721}" type="pres">
      <dgm:prSet presAssocID="{D1DF63D5-FEDB-4ACC-8656-4A00BD460032}" presName="accent_2" presStyleCnt="0"/>
      <dgm:spPr/>
    </dgm:pt>
    <dgm:pt modelId="{B625B4BC-ACCB-4139-9940-17E7027792B0}" type="pres">
      <dgm:prSet presAssocID="{D1DF63D5-FEDB-4ACC-8656-4A00BD460032}" presName="accentRepeatNode" presStyleLbl="solidFgAcc1" presStyleIdx="1" presStyleCnt="6" custScaleX="115167" custScaleY="97048"/>
      <dgm:spPr>
        <a:prstGeom prst="hexagon">
          <a:avLst/>
        </a:prstGeom>
      </dgm:spPr>
    </dgm:pt>
    <dgm:pt modelId="{1C12D590-DFAB-4BF0-BDBD-CC0E35F2ABD3}" type="pres">
      <dgm:prSet presAssocID="{FD0F6319-5712-47D1-9D70-C11CC873C49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C999E-8429-42D6-97A8-94228051775B}" type="pres">
      <dgm:prSet presAssocID="{FD0F6319-5712-47D1-9D70-C11CC873C49E}" presName="accent_3" presStyleCnt="0"/>
      <dgm:spPr/>
    </dgm:pt>
    <dgm:pt modelId="{260D0C3C-CA06-421C-9A6A-3B2D782FBD9B}" type="pres">
      <dgm:prSet presAssocID="{FD0F6319-5712-47D1-9D70-C11CC873C49E}" presName="accentRepeatNode" presStyleLbl="solidFgAcc1" presStyleIdx="2" presStyleCnt="6" custScaleX="115167" custScaleY="97048"/>
      <dgm:spPr>
        <a:prstGeom prst="hexagon">
          <a:avLst/>
        </a:prstGeom>
      </dgm:spPr>
    </dgm:pt>
    <dgm:pt modelId="{B9D33CB8-CBEA-473C-875A-92D094A8995C}" type="pres">
      <dgm:prSet presAssocID="{AA3D446C-93A2-44EC-9986-A983BFED831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B3B61-006D-40EC-AD53-828F60615A65}" type="pres">
      <dgm:prSet presAssocID="{AA3D446C-93A2-44EC-9986-A983BFED8316}" presName="accent_4" presStyleCnt="0"/>
      <dgm:spPr/>
    </dgm:pt>
    <dgm:pt modelId="{658FCE0A-0831-42BC-9CBA-E3E4A3CA4777}" type="pres">
      <dgm:prSet presAssocID="{AA3D446C-93A2-44EC-9986-A983BFED8316}" presName="accentRepeatNode" presStyleLbl="solidFgAcc1" presStyleIdx="3" presStyleCnt="6" custScaleX="115167" custScaleY="97048"/>
      <dgm:spPr>
        <a:prstGeom prst="hexagon">
          <a:avLst/>
        </a:prstGeom>
      </dgm:spPr>
    </dgm:pt>
    <dgm:pt modelId="{9FC7B19F-6102-4B06-B847-8271D0CD4CA5}" type="pres">
      <dgm:prSet presAssocID="{B5F883FA-2108-4BAE-84E6-1CC5D98DBB6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D609-E06A-4E57-ADE8-652ED0F0C754}" type="pres">
      <dgm:prSet presAssocID="{B5F883FA-2108-4BAE-84E6-1CC5D98DBB68}" presName="accent_5" presStyleCnt="0"/>
      <dgm:spPr/>
    </dgm:pt>
    <dgm:pt modelId="{EB74790A-5D25-4388-A14B-F27D64372AC3}" type="pres">
      <dgm:prSet presAssocID="{B5F883FA-2108-4BAE-84E6-1CC5D98DBB68}" presName="accentRepeatNode" presStyleLbl="solidFgAcc1" presStyleIdx="4" presStyleCnt="6" custScaleX="115167" custScaleY="97048"/>
      <dgm:spPr>
        <a:prstGeom prst="hexagon">
          <a:avLst/>
        </a:prstGeom>
      </dgm:spPr>
    </dgm:pt>
    <dgm:pt modelId="{1EF748FB-C77B-47A6-B257-46EE940EBFC3}" type="pres">
      <dgm:prSet presAssocID="{37BCC88D-FA77-4A58-8588-AD4118F22EF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5F755-3BA1-45BE-B8B2-8B2E33010EFA}" type="pres">
      <dgm:prSet presAssocID="{37BCC88D-FA77-4A58-8588-AD4118F22EF4}" presName="accent_6" presStyleCnt="0"/>
      <dgm:spPr/>
    </dgm:pt>
    <dgm:pt modelId="{1DBBDD44-5D2B-4528-8047-98406F96C4AC}" type="pres">
      <dgm:prSet presAssocID="{37BCC88D-FA77-4A58-8588-AD4118F22EF4}" presName="accentRepeatNode" presStyleLbl="solidFgAcc1" presStyleIdx="5" presStyleCnt="6" custScaleX="115167" custScaleY="97048"/>
      <dgm:spPr>
        <a:prstGeom prst="hexagon">
          <a:avLst/>
        </a:prstGeom>
      </dgm:spPr>
    </dgm:pt>
  </dgm:ptLst>
  <dgm:cxnLst>
    <dgm:cxn modelId="{2A895278-BA80-4E77-9B1A-F5A74A2FCCFB}" type="presOf" srcId="{AA3D446C-93A2-44EC-9986-A983BFED8316}" destId="{B9D33CB8-CBEA-473C-875A-92D094A8995C}" srcOrd="0" destOrd="0" presId="urn:microsoft.com/office/officeart/2008/layout/VerticalCurvedList"/>
    <dgm:cxn modelId="{4A019D04-230A-465B-A825-52C77E421D3B}" type="presOf" srcId="{D1DF63D5-FEDB-4ACC-8656-4A00BD460032}" destId="{276AB67F-71D9-45CA-B3CA-E0C0872325D4}" srcOrd="0" destOrd="0" presId="urn:microsoft.com/office/officeart/2008/layout/VerticalCurvedList"/>
    <dgm:cxn modelId="{CA0ECFB6-4329-4440-B07A-2395DB03A54A}" type="presOf" srcId="{37BCC88D-FA77-4A58-8588-AD4118F22EF4}" destId="{1EF748FB-C77B-47A6-B257-46EE940EBFC3}" srcOrd="0" destOrd="0" presId="urn:microsoft.com/office/officeart/2008/layout/VerticalCurvedList"/>
    <dgm:cxn modelId="{0FC4BE0F-7BE7-4E39-8FD8-5EC48A0E5048}" srcId="{919E18A0-8C31-4A5B-85CE-CEB1258CE65A}" destId="{D1DF63D5-FEDB-4ACC-8656-4A00BD460032}" srcOrd="1" destOrd="0" parTransId="{46988AD8-2CAC-4773-830D-64430E8D6356}" sibTransId="{75B739FA-C666-4D87-A8F2-A9D0F4633953}"/>
    <dgm:cxn modelId="{7FA641BF-50CE-4CB2-A650-3CB8DB39ECD2}" type="presOf" srcId="{BC4F4722-CF0D-429C-A5B1-0ADE473EE326}" destId="{11F2FE53-84FD-4A6F-8345-5D0AD27FC41D}" srcOrd="0" destOrd="0" presId="urn:microsoft.com/office/officeart/2008/layout/VerticalCurvedList"/>
    <dgm:cxn modelId="{61E93979-57C5-48DF-8AE5-B3ECCC396843}" srcId="{919E18A0-8C31-4A5B-85CE-CEB1258CE65A}" destId="{37BCC88D-FA77-4A58-8588-AD4118F22EF4}" srcOrd="5" destOrd="0" parTransId="{96C26180-DEE4-4A5D-8A71-389C1365CB53}" sibTransId="{6EDA90DE-FCB6-431B-BE94-F97CD67A19BC}"/>
    <dgm:cxn modelId="{ECF12BF5-39A2-49B2-B7EA-9709BA06FF79}" type="presOf" srcId="{919E18A0-8C31-4A5B-85CE-CEB1258CE65A}" destId="{81CC0B78-5844-45C7-98CE-A61CD244ABF5}" srcOrd="0" destOrd="0" presId="urn:microsoft.com/office/officeart/2008/layout/VerticalCurvedList"/>
    <dgm:cxn modelId="{259F6C95-9DE7-4FDA-AD57-55C86DE23A36}" type="presOf" srcId="{B5F883FA-2108-4BAE-84E6-1CC5D98DBB68}" destId="{9FC7B19F-6102-4B06-B847-8271D0CD4CA5}" srcOrd="0" destOrd="0" presId="urn:microsoft.com/office/officeart/2008/layout/VerticalCurvedList"/>
    <dgm:cxn modelId="{A466237E-25FA-4CC6-8F2A-D55AEE307519}" srcId="{919E18A0-8C31-4A5B-85CE-CEB1258CE65A}" destId="{AA3D446C-93A2-44EC-9986-A983BFED8316}" srcOrd="3" destOrd="0" parTransId="{FC4E2C79-F695-4538-B422-30DEE3F1E93D}" sibTransId="{9B44526C-3864-4D7B-9F6E-02A8DF44A050}"/>
    <dgm:cxn modelId="{29A26010-72BC-4C84-A709-4CA3D1C53D94}" srcId="{919E18A0-8C31-4A5B-85CE-CEB1258CE65A}" destId="{2FAE3BE6-176A-47BE-B975-DC6EB3E2C345}" srcOrd="0" destOrd="0" parTransId="{3AB3A94B-19FA-4E17-BE5B-DB57F1043374}" sibTransId="{BC4F4722-CF0D-429C-A5B1-0ADE473EE326}"/>
    <dgm:cxn modelId="{5B88C7E3-5B81-4A46-8E38-A71EF174EB69}" type="presOf" srcId="{2FAE3BE6-176A-47BE-B975-DC6EB3E2C345}" destId="{9BBA91BA-D93F-4AC4-B8A5-F39A7F03107B}" srcOrd="0" destOrd="0" presId="urn:microsoft.com/office/officeart/2008/layout/VerticalCurvedList"/>
    <dgm:cxn modelId="{A29B54B3-B64F-41C0-A275-9021B3BD49AB}" type="presOf" srcId="{FD0F6319-5712-47D1-9D70-C11CC873C49E}" destId="{1C12D590-DFAB-4BF0-BDBD-CC0E35F2ABD3}" srcOrd="0" destOrd="0" presId="urn:microsoft.com/office/officeart/2008/layout/VerticalCurvedList"/>
    <dgm:cxn modelId="{13E17DBB-6866-4350-8CEF-AEA1D548F26C}" srcId="{919E18A0-8C31-4A5B-85CE-CEB1258CE65A}" destId="{B5F883FA-2108-4BAE-84E6-1CC5D98DBB68}" srcOrd="4" destOrd="0" parTransId="{376A6D45-A131-461C-9681-5DB3815B6AD5}" sibTransId="{B62EC6ED-9B02-4932-8BE2-41DDD2672202}"/>
    <dgm:cxn modelId="{AAD7AB91-62FD-4A07-B3D7-F550A784877B}" srcId="{919E18A0-8C31-4A5B-85CE-CEB1258CE65A}" destId="{FD0F6319-5712-47D1-9D70-C11CC873C49E}" srcOrd="2" destOrd="0" parTransId="{45188CAA-95CA-493A-9830-6EA1714AD69C}" sibTransId="{E07E6AF2-C77B-46FC-83BD-DE0A8083A646}"/>
    <dgm:cxn modelId="{C3A05081-DD4F-48FE-AD8B-CFB076196316}" type="presParOf" srcId="{81CC0B78-5844-45C7-98CE-A61CD244ABF5}" destId="{C736FB27-7BEC-4712-AC6A-F8DCE76827FD}" srcOrd="0" destOrd="0" presId="urn:microsoft.com/office/officeart/2008/layout/VerticalCurvedList"/>
    <dgm:cxn modelId="{1F5176F6-DBAB-4BEC-A65E-6C7F5CE4AECF}" type="presParOf" srcId="{C736FB27-7BEC-4712-AC6A-F8DCE76827FD}" destId="{B88B1275-BFF4-43F9-BFBC-131CBC35BE80}" srcOrd="0" destOrd="0" presId="urn:microsoft.com/office/officeart/2008/layout/VerticalCurvedList"/>
    <dgm:cxn modelId="{1098FDC7-8C0E-4385-BFB7-A621D42DEBB2}" type="presParOf" srcId="{B88B1275-BFF4-43F9-BFBC-131CBC35BE80}" destId="{781059CD-F21D-4AD5-BACE-4552D1E84F80}" srcOrd="0" destOrd="0" presId="urn:microsoft.com/office/officeart/2008/layout/VerticalCurvedList"/>
    <dgm:cxn modelId="{4FD35D56-0233-4E50-9C3A-EB6B48573A9C}" type="presParOf" srcId="{B88B1275-BFF4-43F9-BFBC-131CBC35BE80}" destId="{11F2FE53-84FD-4A6F-8345-5D0AD27FC41D}" srcOrd="1" destOrd="0" presId="urn:microsoft.com/office/officeart/2008/layout/VerticalCurvedList"/>
    <dgm:cxn modelId="{673E2C52-E120-4AB0-AAC3-EE836063D1FA}" type="presParOf" srcId="{B88B1275-BFF4-43F9-BFBC-131CBC35BE80}" destId="{5EA1EBA8-800D-4911-BD91-2C7D1DCDE49C}" srcOrd="2" destOrd="0" presId="urn:microsoft.com/office/officeart/2008/layout/VerticalCurvedList"/>
    <dgm:cxn modelId="{95BC6DD4-BC6D-4F77-8240-2EE16891BB7C}" type="presParOf" srcId="{B88B1275-BFF4-43F9-BFBC-131CBC35BE80}" destId="{E6D41A11-C8E4-44EC-BB5E-B05A1C8A1C4C}" srcOrd="3" destOrd="0" presId="urn:microsoft.com/office/officeart/2008/layout/VerticalCurvedList"/>
    <dgm:cxn modelId="{603B6AF4-0D7F-4338-A064-37D4B17CCC1B}" type="presParOf" srcId="{C736FB27-7BEC-4712-AC6A-F8DCE76827FD}" destId="{9BBA91BA-D93F-4AC4-B8A5-F39A7F03107B}" srcOrd="1" destOrd="0" presId="urn:microsoft.com/office/officeart/2008/layout/VerticalCurvedList"/>
    <dgm:cxn modelId="{AD9070B2-82B3-446C-AD2C-F47C5ADE50A7}" type="presParOf" srcId="{C736FB27-7BEC-4712-AC6A-F8DCE76827FD}" destId="{4F84EDEB-FEA1-47A8-9533-F797EA5D78A2}" srcOrd="2" destOrd="0" presId="urn:microsoft.com/office/officeart/2008/layout/VerticalCurvedList"/>
    <dgm:cxn modelId="{4E05E98C-DC00-4865-9884-05F3DC166CBF}" type="presParOf" srcId="{4F84EDEB-FEA1-47A8-9533-F797EA5D78A2}" destId="{F80916A4-1B90-42F1-B65F-2B781EEC2002}" srcOrd="0" destOrd="0" presId="urn:microsoft.com/office/officeart/2008/layout/VerticalCurvedList"/>
    <dgm:cxn modelId="{602901AF-9C98-4F19-B91B-0FCB48B12FE5}" type="presParOf" srcId="{C736FB27-7BEC-4712-AC6A-F8DCE76827FD}" destId="{276AB67F-71D9-45CA-B3CA-E0C0872325D4}" srcOrd="3" destOrd="0" presId="urn:microsoft.com/office/officeart/2008/layout/VerticalCurvedList"/>
    <dgm:cxn modelId="{3025A192-334E-4420-BE1B-231572249C3D}" type="presParOf" srcId="{C736FB27-7BEC-4712-AC6A-F8DCE76827FD}" destId="{CEE39AE0-9339-4796-9427-31CB07F8B721}" srcOrd="4" destOrd="0" presId="urn:microsoft.com/office/officeart/2008/layout/VerticalCurvedList"/>
    <dgm:cxn modelId="{71A9597E-CDDA-4EF2-AB35-B7422D47BAD4}" type="presParOf" srcId="{CEE39AE0-9339-4796-9427-31CB07F8B721}" destId="{B625B4BC-ACCB-4139-9940-17E7027792B0}" srcOrd="0" destOrd="0" presId="urn:microsoft.com/office/officeart/2008/layout/VerticalCurvedList"/>
    <dgm:cxn modelId="{10DBF3F8-6AFD-4382-9F01-0421246E62FA}" type="presParOf" srcId="{C736FB27-7BEC-4712-AC6A-F8DCE76827FD}" destId="{1C12D590-DFAB-4BF0-BDBD-CC0E35F2ABD3}" srcOrd="5" destOrd="0" presId="urn:microsoft.com/office/officeart/2008/layout/VerticalCurvedList"/>
    <dgm:cxn modelId="{6C20B443-926C-46EC-83D4-5765B353B29F}" type="presParOf" srcId="{C736FB27-7BEC-4712-AC6A-F8DCE76827FD}" destId="{DDBC999E-8429-42D6-97A8-94228051775B}" srcOrd="6" destOrd="0" presId="urn:microsoft.com/office/officeart/2008/layout/VerticalCurvedList"/>
    <dgm:cxn modelId="{8F43C50C-951A-4DFB-B233-FB4A9786EE38}" type="presParOf" srcId="{DDBC999E-8429-42D6-97A8-94228051775B}" destId="{260D0C3C-CA06-421C-9A6A-3B2D782FBD9B}" srcOrd="0" destOrd="0" presId="urn:microsoft.com/office/officeart/2008/layout/VerticalCurvedList"/>
    <dgm:cxn modelId="{16E9FD15-0D4E-413D-A5A5-28F6079DE834}" type="presParOf" srcId="{C736FB27-7BEC-4712-AC6A-F8DCE76827FD}" destId="{B9D33CB8-CBEA-473C-875A-92D094A8995C}" srcOrd="7" destOrd="0" presId="urn:microsoft.com/office/officeart/2008/layout/VerticalCurvedList"/>
    <dgm:cxn modelId="{3D488BC2-C40E-4101-8508-87C669A3C4B3}" type="presParOf" srcId="{C736FB27-7BEC-4712-AC6A-F8DCE76827FD}" destId="{7A4B3B61-006D-40EC-AD53-828F60615A65}" srcOrd="8" destOrd="0" presId="urn:microsoft.com/office/officeart/2008/layout/VerticalCurvedList"/>
    <dgm:cxn modelId="{7A1C36A7-FC4F-4FB5-8028-F3C128FE2365}" type="presParOf" srcId="{7A4B3B61-006D-40EC-AD53-828F60615A65}" destId="{658FCE0A-0831-42BC-9CBA-E3E4A3CA4777}" srcOrd="0" destOrd="0" presId="urn:microsoft.com/office/officeart/2008/layout/VerticalCurvedList"/>
    <dgm:cxn modelId="{CB465F7C-6DF7-4EDB-B9B5-42ED01A5998C}" type="presParOf" srcId="{C736FB27-7BEC-4712-AC6A-F8DCE76827FD}" destId="{9FC7B19F-6102-4B06-B847-8271D0CD4CA5}" srcOrd="9" destOrd="0" presId="urn:microsoft.com/office/officeart/2008/layout/VerticalCurvedList"/>
    <dgm:cxn modelId="{B403ED66-3038-48B4-821D-4430F2234F5A}" type="presParOf" srcId="{C736FB27-7BEC-4712-AC6A-F8DCE76827FD}" destId="{533DD609-E06A-4E57-ADE8-652ED0F0C754}" srcOrd="10" destOrd="0" presId="urn:microsoft.com/office/officeart/2008/layout/VerticalCurvedList"/>
    <dgm:cxn modelId="{3E779BE3-D916-4E1D-B258-B829ECBF7295}" type="presParOf" srcId="{533DD609-E06A-4E57-ADE8-652ED0F0C754}" destId="{EB74790A-5D25-4388-A14B-F27D64372AC3}" srcOrd="0" destOrd="0" presId="urn:microsoft.com/office/officeart/2008/layout/VerticalCurvedList"/>
    <dgm:cxn modelId="{2436B54D-B38A-4F82-A647-4450133FF789}" type="presParOf" srcId="{C736FB27-7BEC-4712-AC6A-F8DCE76827FD}" destId="{1EF748FB-C77B-47A6-B257-46EE940EBFC3}" srcOrd="11" destOrd="0" presId="urn:microsoft.com/office/officeart/2008/layout/VerticalCurvedList"/>
    <dgm:cxn modelId="{C5842A6C-D485-46A9-857C-0E8FFF0BE63F}" type="presParOf" srcId="{C736FB27-7BEC-4712-AC6A-F8DCE76827FD}" destId="{0415F755-3BA1-45BE-B8B2-8B2E33010EFA}" srcOrd="12" destOrd="0" presId="urn:microsoft.com/office/officeart/2008/layout/VerticalCurvedList"/>
    <dgm:cxn modelId="{FBE66BA6-C36A-41B6-BC04-09FF2061F113}" type="presParOf" srcId="{0415F755-3BA1-45BE-B8B2-8B2E33010EFA}" destId="{1DBBDD44-5D2B-4528-8047-98406F96C4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2FE53-84FD-4A6F-8345-5D0AD27FC41D}">
      <dsp:nvSpPr>
        <dsp:cNvPr id="0" name=""/>
        <dsp:cNvSpPr/>
      </dsp:nvSpPr>
      <dsp:spPr>
        <a:xfrm>
          <a:off x="-5592843" y="-859773"/>
          <a:ext cx="6686835" cy="6686835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A91BA-D93F-4AC4-B8A5-F39A7F03107B}">
      <dsp:nvSpPr>
        <dsp:cNvPr id="0" name=""/>
        <dsp:cNvSpPr/>
      </dsp:nvSpPr>
      <dsp:spPr>
        <a:xfrm>
          <a:off x="422417" y="261577"/>
          <a:ext cx="9475684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Technology or Life Science with operations in FL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2417" y="261577"/>
        <a:ext cx="9475684" cy="522956"/>
      </dsp:txXfrm>
    </dsp:sp>
    <dsp:sp modelId="{F80916A4-1B90-42F1-B65F-2B781EEC2002}">
      <dsp:nvSpPr>
        <dsp:cNvPr id="0" name=""/>
        <dsp:cNvSpPr/>
      </dsp:nvSpPr>
      <dsp:spPr>
        <a:xfrm>
          <a:off x="45997" y="205856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AB67F-71D9-45CA-B3CA-E0C0872325D4}">
      <dsp:nvSpPr>
        <dsp:cNvPr id="0" name=""/>
        <dsp:cNvSpPr/>
      </dsp:nvSpPr>
      <dsp:spPr>
        <a:xfrm>
          <a:off x="852585" y="1045912"/>
          <a:ext cx="9045517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Strategy includes multiple exit options within 3-7 years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52585" y="1045912"/>
        <a:ext cx="9045517" cy="522956"/>
      </dsp:txXfrm>
    </dsp:sp>
    <dsp:sp modelId="{B625B4BC-ACCB-4139-9940-17E7027792B0}">
      <dsp:nvSpPr>
        <dsp:cNvPr id="0" name=""/>
        <dsp:cNvSpPr/>
      </dsp:nvSpPr>
      <dsp:spPr>
        <a:xfrm>
          <a:off x="476164" y="990191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2D590-DFAB-4BF0-BDBD-CC0E35F2ABD3}">
      <dsp:nvSpPr>
        <dsp:cNvPr id="0" name=""/>
        <dsp:cNvSpPr/>
      </dsp:nvSpPr>
      <dsp:spPr>
        <a:xfrm>
          <a:off x="1049289" y="1830246"/>
          <a:ext cx="8848812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4521200" algn="l"/>
            </a:tabLst>
          </a:pPr>
          <a:r>
            <a:rPr lang="en-US" sz="2000" kern="1200" dirty="0" smtClean="0">
              <a:solidFill>
                <a:schemeClr val="tx1"/>
              </a:solidFill>
            </a:rPr>
            <a:t>Company can establish a sustainable market niche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49289" y="1830246"/>
        <a:ext cx="8848812" cy="522956"/>
      </dsp:txXfrm>
    </dsp:sp>
    <dsp:sp modelId="{260D0C3C-CA06-421C-9A6A-3B2D782FBD9B}">
      <dsp:nvSpPr>
        <dsp:cNvPr id="0" name=""/>
        <dsp:cNvSpPr/>
      </dsp:nvSpPr>
      <dsp:spPr>
        <a:xfrm>
          <a:off x="672869" y="1774525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3CB8-CBEA-473C-875A-92D094A8995C}">
      <dsp:nvSpPr>
        <dsp:cNvPr id="0" name=""/>
        <dsp:cNvSpPr/>
      </dsp:nvSpPr>
      <dsp:spPr>
        <a:xfrm>
          <a:off x="1049289" y="2614084"/>
          <a:ext cx="8848812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Have an established product and/or service in $1B market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49289" y="2614084"/>
        <a:ext cx="8848812" cy="522956"/>
      </dsp:txXfrm>
    </dsp:sp>
    <dsp:sp modelId="{658FCE0A-0831-42BC-9CBA-E3E4A3CA4777}">
      <dsp:nvSpPr>
        <dsp:cNvPr id="0" name=""/>
        <dsp:cNvSpPr/>
      </dsp:nvSpPr>
      <dsp:spPr>
        <a:xfrm>
          <a:off x="672869" y="2558364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7B19F-6102-4B06-B847-8271D0CD4CA5}">
      <dsp:nvSpPr>
        <dsp:cNvPr id="0" name=""/>
        <dsp:cNvSpPr/>
      </dsp:nvSpPr>
      <dsp:spPr>
        <a:xfrm>
          <a:off x="852585" y="3398419"/>
          <a:ext cx="9045517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Have revenues of $0-10 million with known economic model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52585" y="3398419"/>
        <a:ext cx="9045517" cy="522956"/>
      </dsp:txXfrm>
    </dsp:sp>
    <dsp:sp modelId="{EB74790A-5D25-4388-A14B-F27D64372AC3}">
      <dsp:nvSpPr>
        <dsp:cNvPr id="0" name=""/>
        <dsp:cNvSpPr/>
      </dsp:nvSpPr>
      <dsp:spPr>
        <a:xfrm>
          <a:off x="476164" y="3342698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748FB-C77B-47A6-B257-46EE940EBFC3}">
      <dsp:nvSpPr>
        <dsp:cNvPr id="0" name=""/>
        <dsp:cNvSpPr/>
      </dsp:nvSpPr>
      <dsp:spPr>
        <a:xfrm>
          <a:off x="422417" y="4182754"/>
          <a:ext cx="9475684" cy="522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09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Are at a transition point in their strategic growth alternatives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2417" y="4182754"/>
        <a:ext cx="9475684" cy="522956"/>
      </dsp:txXfrm>
    </dsp:sp>
    <dsp:sp modelId="{1DBBDD44-5D2B-4528-8047-98406F96C4AC}">
      <dsp:nvSpPr>
        <dsp:cNvPr id="0" name=""/>
        <dsp:cNvSpPr/>
      </dsp:nvSpPr>
      <dsp:spPr>
        <a:xfrm>
          <a:off x="45997" y="4127033"/>
          <a:ext cx="752841" cy="634398"/>
        </a:xfrm>
        <a:prstGeom prst="hexag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49F1C-DBE7-455A-B878-CD21437A9845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56E0-CADF-4F14-A4B7-12642A9E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856E0-CADF-4F14-A4B7-12642A9ED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D9EF8-4D3E-4C31-BBDE-A81314690B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2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D9EF8-4D3E-4C31-BBDE-A81314690B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4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D9EF8-4D3E-4C31-BBDE-A81314690B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821" y="3494849"/>
            <a:ext cx="8215952" cy="1646302"/>
          </a:xfrm>
        </p:spPr>
        <p:txBody>
          <a:bodyPr anchor="t">
            <a:noAutofit/>
          </a:bodyPr>
          <a:lstStyle>
            <a:lvl1pPr algn="r"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821" y="5141149"/>
            <a:ext cx="821595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730" y="540715"/>
            <a:ext cx="5319985" cy="295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38398" y="6341619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677863" y="1228299"/>
            <a:ext cx="9944100" cy="49677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294233"/>
            <a:ext cx="9949592" cy="8431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77863" y="1282890"/>
            <a:ext cx="9948862" cy="491319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1821" y="4043297"/>
            <a:ext cx="9840036" cy="1646302"/>
          </a:xfrm>
        </p:spPr>
        <p:txBody>
          <a:bodyPr anchor="t">
            <a:noAutofit/>
          </a:bodyPr>
          <a:lstStyle>
            <a:lvl1pPr algn="ctr"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thank you text</a:t>
            </a:r>
            <a:endParaRPr lang="en-US" dirty="0"/>
          </a:p>
        </p:txBody>
      </p:sp>
      <p:pic>
        <p:nvPicPr>
          <p:cNvPr id="1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730" y="540715"/>
            <a:ext cx="5319985" cy="295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43586" y="6341619"/>
            <a:ext cx="68351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140" y="1757489"/>
            <a:ext cx="9469499" cy="1646302"/>
          </a:xfrm>
        </p:spPr>
        <p:txBody>
          <a:bodyPr anchor="t">
            <a:noAutofit/>
          </a:bodyPr>
          <a:lstStyle>
            <a:lvl1pPr algn="r"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140" y="3403789"/>
            <a:ext cx="946949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43586" y="6341619"/>
            <a:ext cx="683517" cy="365125"/>
          </a:xfrm>
        </p:spPr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27C845D0-DBFC-4E4D-B32B-01292031DB26}" type="datetime1">
              <a:rPr lang="en-US" smtClean="0"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511" y="294233"/>
            <a:ext cx="9949592" cy="83853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38398" y="6341619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77863" y="1228299"/>
            <a:ext cx="9944100" cy="49677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451515" y="446087"/>
            <a:ext cx="416917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75DF61-9273-46B4-961E-093FDBAB899D}" type="datetime1">
              <a:rPr lang="en-US" smtClean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9703558" y="3713260"/>
            <a:ext cx="2498127" cy="318050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23954" y="10"/>
            <a:ext cx="639379" cy="68664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627104" y="-8467"/>
            <a:ext cx="1576245" cy="6874934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0" name="Freeform 9"/>
          <p:cNvSpPr/>
          <p:nvPr/>
        </p:nvSpPr>
        <p:spPr>
          <a:xfrm>
            <a:off x="10844671" y="-8467"/>
            <a:ext cx="1358679" cy="6874934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1" name="Freeform 10"/>
          <p:cNvSpPr/>
          <p:nvPr/>
        </p:nvSpPr>
        <p:spPr>
          <a:xfrm>
            <a:off x="10493901" y="3051769"/>
            <a:ext cx="1709449" cy="3814698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2" name="Freeform 11"/>
          <p:cNvSpPr/>
          <p:nvPr/>
        </p:nvSpPr>
        <p:spPr>
          <a:xfrm>
            <a:off x="10707027" y="-8467"/>
            <a:ext cx="1496323" cy="6874934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3" name="Freeform 12"/>
          <p:cNvSpPr/>
          <p:nvPr/>
        </p:nvSpPr>
        <p:spPr>
          <a:xfrm>
            <a:off x="11528451" y="-8467"/>
            <a:ext cx="674899" cy="6874934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4" name="Freeform 13"/>
          <p:cNvSpPr/>
          <p:nvPr/>
        </p:nvSpPr>
        <p:spPr>
          <a:xfrm>
            <a:off x="11546211" y="-8468"/>
            <a:ext cx="666147" cy="6874934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 dirty="0"/>
          </a:p>
        </p:txBody>
      </p:sp>
      <p:sp>
        <p:nvSpPr>
          <p:cNvPr id="15" name="Freeform 14"/>
          <p:cNvSpPr/>
          <p:nvPr/>
        </p:nvSpPr>
        <p:spPr>
          <a:xfrm>
            <a:off x="11248723" y="3594305"/>
            <a:ext cx="954627" cy="327216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/>
          </a:p>
        </p:txBody>
      </p:sp>
      <p:sp>
        <p:nvSpPr>
          <p:cNvPr id="16" name="Freeform 15"/>
          <p:cNvSpPr/>
          <p:nvPr userDrawn="1"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77511" y="294233"/>
            <a:ext cx="9949592" cy="838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77512" y="1251719"/>
            <a:ext cx="9949592" cy="493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43586" y="6341619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blank.com/2013/08/21/reinventing-life-science-startups-evidence-based-entrepreneurship-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0" b="19776"/>
          <a:stretch/>
        </p:blipFill>
        <p:spPr>
          <a:xfrm>
            <a:off x="1404683" y="1533135"/>
            <a:ext cx="9364232" cy="27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Considerations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22506445"/>
              </p:ext>
            </p:extLst>
          </p:nvPr>
        </p:nvGraphicFramePr>
        <p:xfrm>
          <a:off x="677863" y="1228725"/>
          <a:ext cx="9944100" cy="496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0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Companies apply by visiting</a:t>
            </a:r>
            <a:br>
              <a:rPr lang="en-US" dirty="0" smtClean="0"/>
            </a:br>
            <a:r>
              <a:rPr lang="en-US" u="sng" dirty="0" smtClean="0"/>
              <a:t>FloridaAngelNexus.com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0" t="9279" r="16161" b="31875"/>
          <a:stretch/>
        </p:blipFill>
        <p:spPr>
          <a:xfrm>
            <a:off x="1139483" y="1730326"/>
            <a:ext cx="8989256" cy="43047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82486" y="2588455"/>
            <a:ext cx="2355912" cy="11957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483464" y="1626565"/>
            <a:ext cx="954742" cy="961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5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3200" dirty="0"/>
              <a:t>Lack of evidence to validate </a:t>
            </a:r>
            <a:r>
              <a:rPr lang="en-US" sz="3200" dirty="0" smtClean="0"/>
              <a:t>assumptions &amp; business model  </a:t>
            </a:r>
            <a:endParaRPr lang="en-US" sz="3200" dirty="0"/>
          </a:p>
          <a:p>
            <a:pPr marL="457200" indent="-457200">
              <a:spcAft>
                <a:spcPts val="1200"/>
              </a:spcAft>
            </a:pPr>
            <a:r>
              <a:rPr lang="en-US" sz="3200" dirty="0" smtClean="0"/>
              <a:t>Market size </a:t>
            </a:r>
          </a:p>
          <a:p>
            <a:pPr marL="457200" indent="-457200">
              <a:spcAft>
                <a:spcPts val="1200"/>
              </a:spcAft>
            </a:pPr>
            <a:r>
              <a:rPr lang="en-US" sz="3200" dirty="0" smtClean="0"/>
              <a:t>Financial model </a:t>
            </a:r>
          </a:p>
          <a:p>
            <a:pPr marL="457200" indent="-457200">
              <a:spcAft>
                <a:spcPts val="1200"/>
              </a:spcAft>
            </a:pPr>
            <a:r>
              <a:rPr lang="en-US" sz="3200" dirty="0" smtClean="0"/>
              <a:t>Competitive analysis </a:t>
            </a:r>
          </a:p>
          <a:p>
            <a:pPr marL="457200" indent="-457200">
              <a:spcAft>
                <a:spcPts val="1200"/>
              </a:spcAft>
            </a:pPr>
            <a:r>
              <a:rPr lang="en-US" sz="3200" dirty="0" smtClean="0"/>
              <a:t>Exit comparables </a:t>
            </a:r>
          </a:p>
          <a:p>
            <a:pPr marL="457200" indent="-457200">
              <a:spcAft>
                <a:spcPts val="1200"/>
              </a:spcAft>
            </a:pPr>
            <a:r>
              <a:rPr lang="en-US" sz="3200" dirty="0" smtClean="0"/>
              <a:t>Investment pitch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923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003" b="5989"/>
          <a:stretch/>
        </p:blipFill>
        <p:spPr>
          <a:xfrm>
            <a:off x="0" y="0"/>
            <a:ext cx="12230100" cy="68770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63322" y="1624410"/>
            <a:ext cx="2973454" cy="2288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9893" y="1204035"/>
            <a:ext cx="1358153" cy="64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7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teveblank.files.wordpress.com/2013/11/i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8" y="320842"/>
            <a:ext cx="8191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floridaangelnexus.com/sites/default/files/styles/large/public/BMC.jpg?itok=ZxPMO0b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46" y="1782385"/>
            <a:ext cx="6395954" cy="47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br.org/resources/images/article_assets/hbr/1305/R1305C_A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0"/>
            <a:ext cx="10988842" cy="71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the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712" y="1132765"/>
            <a:ext cx="10554574" cy="5524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G</a:t>
            </a:r>
            <a:r>
              <a:rPr lang="en-US" sz="2800" b="1" dirty="0" smtClean="0"/>
              <a:t>oal</a:t>
            </a:r>
            <a:r>
              <a:rPr lang="en-US" sz="2800" dirty="0" smtClean="0"/>
              <a:t> </a:t>
            </a:r>
            <a:r>
              <a:rPr lang="en-US" sz="2800" dirty="0"/>
              <a:t>is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Preserve </a:t>
            </a:r>
            <a:r>
              <a:rPr lang="en-US" sz="2800" dirty="0" smtClean="0"/>
              <a:t>cash </a:t>
            </a:r>
            <a:r>
              <a:rPr lang="en-US" sz="2800" dirty="0"/>
              <a:t>while </a:t>
            </a:r>
            <a:r>
              <a:rPr lang="en-US" sz="2800" dirty="0" smtClean="0"/>
              <a:t>guesses are turned </a:t>
            </a:r>
            <a:r>
              <a:rPr lang="en-US" sz="2800" dirty="0"/>
              <a:t>into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Identify the sales model that scales the best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/>
              <a:t>P</a:t>
            </a:r>
            <a:r>
              <a:rPr lang="en-US" sz="2800" b="1" dirty="0" smtClean="0"/>
              <a:t>roof</a:t>
            </a:r>
            <a:r>
              <a:rPr lang="en-US" sz="2800" dirty="0" smtClean="0"/>
              <a:t> </a:t>
            </a:r>
            <a:r>
              <a:rPr lang="en-US" sz="2800" dirty="0"/>
              <a:t>that you have a business rather than a </a:t>
            </a:r>
            <a:r>
              <a:rPr lang="en-US" sz="2800" dirty="0" smtClean="0"/>
              <a:t>hobby: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Customer feedback and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Users for your buggy, unfinished product with a minimum feature set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process even works for </a:t>
            </a:r>
            <a:r>
              <a:rPr lang="en-US" sz="2800" dirty="0">
                <a:hlinkClick r:id="rId2"/>
              </a:rPr>
              <a:t>Life Science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5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affect your pitch?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712" y="1132765"/>
            <a:ext cx="9808391" cy="47260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Pitch covers the same ground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Evidence and lessons learned from customers &amp; stakeholders are intertwined into presentation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Reduces risk while increasing credibility &amp; </a:t>
            </a:r>
            <a:r>
              <a:rPr lang="en-US" sz="3200" dirty="0" smtClean="0"/>
              <a:t>probability </a:t>
            </a:r>
            <a:r>
              <a:rPr lang="en-US" sz="3200" dirty="0" smtClean="0"/>
              <a:t>of raising funding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40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.slidesharecdn.com/thebeststartuppitchdeckhowtopresenttoangelsvcs-130706124526-phpapp01/95/the-best-startup-investor-pitch-deck-how-to-present-to-angels-venture-capitalists-8-1024.jpg?cb=1428481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3" y="-176463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1958" y="5021179"/>
            <a:ext cx="978568" cy="28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999" y="1629025"/>
            <a:ext cx="5241705" cy="3529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</a:t>
            </a:r>
            <a:r>
              <a:rPr lang="en-US" dirty="0" smtClean="0"/>
              <a:t>Market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77863" y="1228299"/>
            <a:ext cx="6067842" cy="49677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</a:t>
            </a:r>
            <a:r>
              <a:rPr lang="en-US" sz="2400" dirty="0" smtClean="0"/>
              <a:t>your </a:t>
            </a:r>
            <a:r>
              <a:rPr lang="en-US" sz="2400" dirty="0"/>
              <a:t>total addressable market</a:t>
            </a:r>
            <a:r>
              <a:rPr lang="en-US" sz="2400" dirty="0" smtClean="0"/>
              <a:t>?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How many customers can I reach with  my sales channel(s)?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Define your target client &amp; their key characteristics?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How many of these people exist?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How much are they willing to pay you?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/>
              <a:t>How do you know?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3339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# of potential units  x  your revenue/unit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Foster Angel Investing in Florida </a:t>
            </a:r>
          </a:p>
          <a:p>
            <a:pPr marL="0" indent="0" algn="ctr">
              <a:buNone/>
            </a:pPr>
            <a:r>
              <a:rPr lang="en-US" sz="3200" dirty="0" smtClean="0"/>
              <a:t>by offering a </a:t>
            </a:r>
            <a:r>
              <a:rPr lang="en-US" sz="3200" dirty="0"/>
              <a:t>disciplined &amp; rewarding investment approach for accredited investors while streamlining the funding process </a:t>
            </a:r>
            <a:r>
              <a:rPr lang="en-US" sz="3200" dirty="0" smtClean="0"/>
              <a:t>for entrepreneurs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028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top 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"I </a:t>
            </a:r>
            <a:r>
              <a:rPr lang="en-US" sz="3200" dirty="0"/>
              <a:t>will sell a widget everyone can use, and since there are 300,000 people in my area, even if I only manage to land </a:t>
            </a:r>
            <a:r>
              <a:rPr lang="en-US" sz="3200" dirty="0" smtClean="0"/>
              <a:t>5% </a:t>
            </a:r>
            <a:r>
              <a:rPr lang="en-US" sz="3200" dirty="0"/>
              <a:t>of that market I'll make 15,000 </a:t>
            </a:r>
            <a:r>
              <a:rPr lang="en-US" sz="3200" dirty="0" smtClean="0"/>
              <a:t>sales.” </a:t>
            </a:r>
          </a:p>
          <a:p>
            <a:pPr marL="0" indent="0" algn="ctr">
              <a:buNone/>
            </a:pPr>
            <a:r>
              <a:rPr lang="en-US" sz="3200" dirty="0" smtClean="0"/>
              <a:t>15,000  x  price/widget  =  market size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58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dd the canv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58" y="333793"/>
            <a:ext cx="7660230" cy="63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294232"/>
            <a:ext cx="3128007" cy="12790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Competitive Analysis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709879" y="2911377"/>
            <a:ext cx="4305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Competition exists in </a:t>
            </a:r>
            <a:r>
              <a:rPr lang="en-US" sz="2800" dirty="0"/>
              <a:t>each customer </a:t>
            </a:r>
            <a:r>
              <a:rPr lang="en-US" sz="2800" dirty="0" smtClean="0"/>
              <a:t>segment (direct &amp; indirect)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531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-eqFUXYovxs/UW2RLXIdnfI/AAAAAAAAARo/8Sj3fVYi7LM/s1600/end-in-mi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2415"/>
            <a:ext cx="3833729" cy="25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Comparables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808990" y="1132764"/>
            <a:ext cx="8383010" cy="53941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Acquisition = most likely exit option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Name potential companies (any unique relationship?)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ypes/categories of companies that could acquire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Why they’d be interested? How would it fit into their strategy?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Why won’t they build it themselves?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What drives exits in this space? (revenue, # of users, geographic scope, talent, IP)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Examples of pertinent exits? How was value calculated? 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0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Partner with You!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1" y="1351683"/>
            <a:ext cx="10844276" cy="46057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22414" y="3281181"/>
            <a:ext cx="3805950" cy="1928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692962" y="1835487"/>
            <a:ext cx="2224420" cy="1817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6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0" b="19776"/>
          <a:stretch/>
        </p:blipFill>
        <p:spPr>
          <a:xfrm>
            <a:off x="1404683" y="1533135"/>
            <a:ext cx="9364232" cy="278661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91821" y="4043297"/>
            <a:ext cx="98400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20686" y="1228299"/>
            <a:ext cx="8539843" cy="4967714"/>
          </a:xfrm>
        </p:spPr>
        <p:txBody>
          <a:bodyPr>
            <a:noAutofit/>
          </a:bodyPr>
          <a:lstStyle/>
          <a:p>
            <a:r>
              <a:rPr lang="en-US" b="1" dirty="0"/>
              <a:t>Mitchel Laskey </a:t>
            </a:r>
            <a:r>
              <a:rPr lang="en-US" dirty="0"/>
              <a:t>- </a:t>
            </a:r>
            <a:r>
              <a:rPr lang="en-US" sz="1600" dirty="0"/>
              <a:t>Founder, Entrepreneur, Strategic Advisor, Venture Investor, Corporate Governance, CPA, Executive Leader developing technology </a:t>
            </a:r>
            <a:r>
              <a:rPr lang="en-US" sz="1600" dirty="0" smtClean="0"/>
              <a:t>companies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Michael O’Donnell </a:t>
            </a:r>
            <a:r>
              <a:rPr lang="en-US" dirty="0"/>
              <a:t>- </a:t>
            </a:r>
            <a:r>
              <a:rPr lang="en-US" sz="1600" dirty="0"/>
              <a:t>Founder, Entrepreneur, Angel Investor, Chief Technology Investment Officer, University Executive Office of Innovation and </a:t>
            </a:r>
            <a:r>
              <a:rPr lang="en-US" sz="1600" dirty="0" smtClean="0"/>
              <a:t>Entrepreneurship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Kathy Chiu </a:t>
            </a:r>
            <a:r>
              <a:rPr lang="en-US" dirty="0"/>
              <a:t>- </a:t>
            </a:r>
            <a:r>
              <a:rPr lang="en-US" sz="1600" dirty="0"/>
              <a:t>COO Angel Network, Venture Capitalist, Research Analyst, Consultant &amp; Advisor, Masters Electrical Engineering - MIT, MBA </a:t>
            </a:r>
            <a:r>
              <a:rPr lang="en-US" sz="1600" dirty="0" smtClean="0"/>
              <a:t>Stanford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Ben Patz </a:t>
            </a:r>
            <a:r>
              <a:rPr lang="en-US" dirty="0"/>
              <a:t>- </a:t>
            </a:r>
            <a:r>
              <a:rPr lang="en-US" sz="1600" dirty="0"/>
              <a:t>Founder, Entrepreneur, Technologist, Principle Investigator SBIR grants, Masters Electrical Engineering, Ernst &amp; Young Entrepreneur of the year </a:t>
            </a:r>
            <a:r>
              <a:rPr lang="en-US" sz="1600" dirty="0" smtClean="0"/>
              <a:t>award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b="1" dirty="0" smtClean="0"/>
              <a:t>Marcelo </a:t>
            </a:r>
            <a:r>
              <a:rPr lang="en-US" b="1" dirty="0"/>
              <a:t>Chao </a:t>
            </a:r>
            <a:r>
              <a:rPr lang="en-US" dirty="0"/>
              <a:t>- </a:t>
            </a:r>
            <a:r>
              <a:rPr lang="en-US" sz="1600" dirty="0"/>
              <a:t>Founder, Entrepreneur, Managing Director Private Equity Fund - $6 billion invested in 120 companies, Strategic Consultant, CPA </a:t>
            </a:r>
          </a:p>
        </p:txBody>
      </p:sp>
      <p:pic>
        <p:nvPicPr>
          <p:cNvPr id="7" name="Picture 6" descr="im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98" y="1195641"/>
            <a:ext cx="744855" cy="704850"/>
          </a:xfrm>
          <a:prstGeom prst="ellipse">
            <a:avLst/>
          </a:prstGeom>
          <a:ln>
            <a:noFill/>
          </a:ln>
          <a:effectLst>
            <a:softEdge rad="25400"/>
          </a:effectLst>
          <a:extLst/>
        </p:spPr>
      </p:pic>
      <p:pic>
        <p:nvPicPr>
          <p:cNvPr id="8" name="Picture 7" descr="Mike ODonnel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3" y="2061222"/>
            <a:ext cx="711200" cy="711200"/>
          </a:xfrm>
          <a:prstGeom prst="ellipse">
            <a:avLst/>
          </a:prstGeom>
          <a:ln>
            <a:noFill/>
          </a:ln>
          <a:effectLst>
            <a:softEdge rad="25400"/>
          </a:effectLst>
          <a:extLst/>
        </p:spPr>
      </p:pic>
      <p:pic>
        <p:nvPicPr>
          <p:cNvPr id="9" name="Picture 8" descr="image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94" r="-18213"/>
          <a:stretch/>
        </p:blipFill>
        <p:spPr bwMode="auto">
          <a:xfrm>
            <a:off x="1130298" y="2947043"/>
            <a:ext cx="735330" cy="746125"/>
          </a:xfrm>
          <a:prstGeom prst="ellipse">
            <a:avLst/>
          </a:prstGeom>
          <a:noFill/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Ben Patz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r="22916"/>
          <a:stretch>
            <a:fillRect/>
          </a:stretch>
        </p:blipFill>
        <p:spPr bwMode="auto">
          <a:xfrm>
            <a:off x="1085848" y="3802473"/>
            <a:ext cx="824230" cy="873125"/>
          </a:xfrm>
          <a:prstGeom prst="ellipse">
            <a:avLst/>
          </a:prstGeom>
          <a:ln>
            <a:noFill/>
          </a:ln>
          <a:effectLst>
            <a:softEdge rad="25400"/>
          </a:effectLst>
          <a:extLst/>
        </p:spPr>
      </p:pic>
      <p:pic>
        <p:nvPicPr>
          <p:cNvPr id="11" name="Picture 10" descr="Scan 24-3-2015 19_50.pd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6" y="4703259"/>
            <a:ext cx="909955" cy="942975"/>
          </a:xfrm>
          <a:prstGeom prst="ellipse">
            <a:avLst/>
          </a:prstGeom>
          <a:ln>
            <a:noFill/>
          </a:ln>
          <a:effectLst>
            <a:softEdge rad="25400"/>
          </a:effectLst>
          <a:extLst/>
        </p:spPr>
      </p:pic>
    </p:spTree>
    <p:extLst>
      <p:ext uri="{BB962C8B-B14F-4D97-AF65-F5344CB8AC3E}">
        <p14:creationId xmlns:p14="http://schemas.microsoft.com/office/powerpoint/2010/main" val="160016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4041" y="1098283"/>
            <a:ext cx="9516532" cy="57554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Gregg Pollack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Founder of Envy Labs &amp; Code </a:t>
            </a:r>
            <a:r>
              <a:rPr lang="en-US" sz="1600" i="1" dirty="0" smtClean="0"/>
              <a:t>School</a:t>
            </a:r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Founder </a:t>
            </a:r>
            <a:r>
              <a:rPr lang="en-US" sz="1600" i="1" dirty="0"/>
              <a:t>Starter Studio </a:t>
            </a:r>
            <a:endParaRPr lang="en-US" sz="1600" i="1" dirty="0" smtClean="0"/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Orlando</a:t>
            </a:r>
            <a:r>
              <a:rPr lang="en-US" sz="1600" i="1" dirty="0"/>
              <a:t>, </a:t>
            </a:r>
            <a:r>
              <a:rPr lang="en-US" sz="1600" i="1" dirty="0" smtClean="0"/>
              <a:t>Florida</a:t>
            </a:r>
          </a:p>
          <a:p>
            <a:pPr lvl="1">
              <a:buClr>
                <a:schemeClr val="accent1"/>
              </a:buClr>
            </a:pPr>
            <a:endParaRPr lang="en-US" sz="1600" i="1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Jamie Grooms</a:t>
            </a:r>
          </a:p>
          <a:p>
            <a:pPr lvl="1">
              <a:buClr>
                <a:schemeClr val="accent1"/>
              </a:buClr>
            </a:pPr>
            <a:r>
              <a:rPr lang="en-US" sz="1600" dirty="0" smtClean="0"/>
              <a:t>CEO, Florida Institute for the Commercialization of Public Research Gainesville, Florida </a:t>
            </a:r>
          </a:p>
          <a:p>
            <a:pPr>
              <a:buClr>
                <a:schemeClr val="accent1"/>
              </a:buClr>
            </a:pPr>
            <a:endParaRPr lang="en-US" sz="2200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Donna Mackenzie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Executive Director, Starter </a:t>
            </a:r>
            <a:r>
              <a:rPr lang="en-US" sz="1600" i="1" dirty="0" smtClean="0"/>
              <a:t>Studio</a:t>
            </a:r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Orlando</a:t>
            </a:r>
            <a:r>
              <a:rPr lang="en-US" sz="1600" i="1" dirty="0"/>
              <a:t>, </a:t>
            </a:r>
            <a:r>
              <a:rPr lang="en-US" sz="1600" i="1" dirty="0" smtClean="0"/>
              <a:t>Florida</a:t>
            </a:r>
          </a:p>
          <a:p>
            <a:pPr lvl="1">
              <a:buClr>
                <a:schemeClr val="accent1"/>
              </a:buClr>
            </a:pPr>
            <a:endParaRPr lang="en-US" sz="1600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/>
              <a:t>Ronald Hammond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President/CEO, Ronin Associates International St. Petersburg, </a:t>
            </a:r>
            <a:r>
              <a:rPr lang="en-US" sz="1600" i="1" dirty="0" smtClean="0"/>
              <a:t>Florida</a:t>
            </a:r>
          </a:p>
          <a:p>
            <a:pPr lvl="1">
              <a:buClr>
                <a:schemeClr val="accent1"/>
              </a:buClr>
            </a:pPr>
            <a:endParaRPr lang="en-US" sz="2200" dirty="0" smtClean="0"/>
          </a:p>
          <a:p>
            <a:pPr lvl="1">
              <a:buClr>
                <a:schemeClr val="accent1"/>
              </a:buClr>
            </a:pPr>
            <a:endParaRPr lang="en-US" sz="2200" dirty="0"/>
          </a:p>
          <a:p>
            <a:pPr lvl="1">
              <a:buClr>
                <a:schemeClr val="accent1"/>
              </a:buClr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Jackson Streeter, M.D.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CEO Banyan </a:t>
            </a:r>
            <a:r>
              <a:rPr lang="en-US" sz="1600" i="1" dirty="0" smtClean="0"/>
              <a:t>Biomarkers</a:t>
            </a:r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Gainesville</a:t>
            </a:r>
            <a:r>
              <a:rPr lang="en-US" sz="1600" i="1" dirty="0"/>
              <a:t>, </a:t>
            </a:r>
            <a:r>
              <a:rPr lang="en-US" sz="1600" i="1" dirty="0" smtClean="0"/>
              <a:t>Florida</a:t>
            </a:r>
            <a:endParaRPr lang="en-US" sz="2200" i="1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endParaRPr lang="en-US" sz="2200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Sherrick (Rick) Wassel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Managing Director, IQ </a:t>
            </a:r>
            <a:r>
              <a:rPr lang="en-US" sz="1600" i="1" dirty="0" smtClean="0"/>
              <a:t>Orlando</a:t>
            </a:r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Executive </a:t>
            </a:r>
            <a:r>
              <a:rPr lang="en-US" sz="1600" i="1" dirty="0"/>
              <a:t>Director, Florida </a:t>
            </a:r>
            <a:r>
              <a:rPr lang="en-US" sz="1600" i="1" dirty="0" smtClean="0"/>
              <a:t>Hospital </a:t>
            </a:r>
            <a:r>
              <a:rPr lang="en-US" sz="1600" i="1" dirty="0"/>
              <a:t>Adventist Health </a:t>
            </a:r>
            <a:r>
              <a:rPr lang="en-US" sz="1600" i="1" dirty="0" smtClean="0"/>
              <a:t>System</a:t>
            </a:r>
          </a:p>
          <a:p>
            <a:pPr lvl="1">
              <a:buClr>
                <a:schemeClr val="accent1"/>
              </a:buClr>
            </a:pPr>
            <a:r>
              <a:rPr lang="en-US" sz="1600" i="1" dirty="0" smtClean="0"/>
              <a:t>Orlando, Florida</a:t>
            </a:r>
          </a:p>
          <a:p>
            <a:pPr>
              <a:buClr>
                <a:schemeClr val="accent1"/>
              </a:buClr>
            </a:pPr>
            <a:endParaRPr lang="en-US" sz="2200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u"/>
            </a:pPr>
            <a:r>
              <a:rPr lang="en-US" sz="2200" dirty="0" smtClean="0"/>
              <a:t>Richard </a:t>
            </a:r>
            <a:r>
              <a:rPr lang="en-US" sz="2200" dirty="0"/>
              <a:t>Bernstein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Of Counsel at Greenberg Traurig</a:t>
            </a:r>
          </a:p>
          <a:p>
            <a:pPr lvl="1">
              <a:buClr>
                <a:schemeClr val="accent1"/>
              </a:buClr>
            </a:pPr>
            <a:r>
              <a:rPr lang="en-US" sz="1600" i="1" dirty="0"/>
              <a:t>Miami, </a:t>
            </a:r>
            <a:r>
              <a:rPr lang="en-US" sz="1600" i="1" dirty="0" smtClean="0"/>
              <a:t>Florida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2289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 Terms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56833556"/>
              </p:ext>
            </p:extLst>
          </p:nvPr>
        </p:nvGraphicFramePr>
        <p:xfrm>
          <a:off x="677863" y="963384"/>
          <a:ext cx="9944232" cy="51924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3772"/>
                <a:gridCol w="7090460"/>
              </a:tblGrid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Partnership Fund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FAN Investors Fund I, LP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General Partner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FAN Investors I GP, LLC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Manager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FAN Management Partners, LLC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Target Raise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$20 million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Minimum Raise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$5 million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Principals</a:t>
                      </a:r>
                      <a:r>
                        <a:rPr kumimoji="0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’</a:t>
                      </a: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 Investment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sym typeface="Helvetica" panose="020B0604020202020204" pitchFamily="34" charset="0"/>
                      </a:endParaRP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Minimum $1,000,000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Profit Split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80% Limited Partner / 20% General Partner after return of capital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Investment Period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4 Years</a:t>
                      </a:r>
                    </a:p>
                  </a:txBody>
                  <a:tcPr marL="48200" marR="48200" marT="45707" marB="45707" anchor="ctr" horzOverflow="overflow"/>
                </a:tc>
              </a:tr>
              <a:tr h="422731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Management Fee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2½% of committed capital during investment period,1½% thereafter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Minimum Commitment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$100,000 with 40% of commitment due at subscription = $40,000 down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Expected Distributions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At portfolio company exits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Targeted Returns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3–5x over life of investment or 40% annualized IRR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Subscription Escrow Agent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CNL Bank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Independent Auditors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defTabSz="4572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Cross, Fernandez &amp; Riley, LLP</a:t>
                      </a:r>
                    </a:p>
                  </a:txBody>
                  <a:tcPr marL="48200" marR="48200" marT="45707" marB="45707" anchor="ctr" horzOverflow="overflow"/>
                </a:tc>
              </a:tr>
              <a:tr h="340697"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Legal Counsel </a:t>
                      </a:r>
                    </a:p>
                  </a:txBody>
                  <a:tcPr marL="48200" marR="48200" marT="45707" marB="45707" anchor="ctr" horzOverflow="overflow"/>
                </a:tc>
                <a:tc>
                  <a:txBody>
                    <a:bodyPr/>
                    <a:lstStyle>
                      <a:lvl1pPr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  <a:sym typeface="Helvetica" panose="020B0604020202020204" pitchFamily="34" charset="0"/>
                        </a:defRPr>
                      </a:lvl1pPr>
                      <a:lvl2pPr marL="742950" indent="-28575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2pPr>
                      <a:lvl3pPr marL="11430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3pPr>
                      <a:lvl4pPr marL="16002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4pPr>
                      <a:lvl5pPr marL="2057400" indent="-228600" eaLnBrk="0"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  <a:ea typeface="Helvetica" panose="020B0604020202020204" pitchFamily="34" charset="0"/>
                          <a:cs typeface="Helvetica" panose="020B0604020202020204" pitchFamily="34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sym typeface="Helvetica" panose="020B0604020202020204" pitchFamily="34" charset="0"/>
                        </a:rPr>
                        <a:t>Burr &amp; Forman LLP</a:t>
                      </a:r>
                    </a:p>
                  </a:txBody>
                  <a:tcPr marL="48200" marR="48200" marT="45707" marB="4570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Capital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901044" y="6357022"/>
            <a:ext cx="3095979" cy="2988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Confidential and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Straight Connector 8"/>
          <p:cNvSpPr/>
          <p:nvPr/>
        </p:nvSpPr>
        <p:spPr>
          <a:xfrm>
            <a:off x="710047" y="4438010"/>
            <a:ext cx="3908637" cy="36015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traight Connector 9"/>
          <p:cNvSpPr/>
          <p:nvPr/>
        </p:nvSpPr>
        <p:spPr>
          <a:xfrm>
            <a:off x="5547654" y="3040784"/>
            <a:ext cx="5074261" cy="12659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10"/>
          <p:cNvSpPr/>
          <p:nvPr/>
        </p:nvSpPr>
        <p:spPr>
          <a:xfrm>
            <a:off x="716298" y="1851889"/>
            <a:ext cx="4145554" cy="35532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77511" y="1343192"/>
            <a:ext cx="2457576" cy="1563294"/>
          </a:xfrm>
          <a:custGeom>
            <a:avLst/>
            <a:gdLst>
              <a:gd name="connsiteX0" fmla="*/ 0 w 1264704"/>
              <a:gd name="connsiteY0" fmla="*/ 0 h 1276002"/>
              <a:gd name="connsiteX1" fmla="*/ 1264704 w 1264704"/>
              <a:gd name="connsiteY1" fmla="*/ 0 h 1276002"/>
              <a:gd name="connsiteX2" fmla="*/ 1264704 w 1264704"/>
              <a:gd name="connsiteY2" fmla="*/ 1276002 h 1276002"/>
              <a:gd name="connsiteX3" fmla="*/ 0 w 1264704"/>
              <a:gd name="connsiteY3" fmla="*/ 1276002 h 1276002"/>
              <a:gd name="connsiteX4" fmla="*/ 0 w 1264704"/>
              <a:gd name="connsiteY4" fmla="*/ 0 h 12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704" h="1276002">
                <a:moveTo>
                  <a:pt x="0" y="0"/>
                </a:moveTo>
                <a:lnTo>
                  <a:pt x="1264704" y="0"/>
                </a:lnTo>
                <a:lnTo>
                  <a:pt x="1264704" y="1276002"/>
                </a:lnTo>
                <a:lnTo>
                  <a:pt x="0" y="1276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0" rIns="60960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Seed Stage</a:t>
            </a:r>
            <a:endParaRPr lang="en-US" sz="24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10-20% of capital</a:t>
            </a:r>
            <a:endParaRPr lang="en-US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Majority of the deal volume</a:t>
            </a:r>
            <a:endParaRPr lang="en-US" kern="1200" dirty="0"/>
          </a:p>
        </p:txBody>
      </p:sp>
      <p:sp>
        <p:nvSpPr>
          <p:cNvPr id="17" name="Freeform 16"/>
          <p:cNvSpPr/>
          <p:nvPr/>
        </p:nvSpPr>
        <p:spPr>
          <a:xfrm>
            <a:off x="677511" y="3939559"/>
            <a:ext cx="3452993" cy="1276002"/>
          </a:xfrm>
          <a:custGeom>
            <a:avLst/>
            <a:gdLst>
              <a:gd name="connsiteX0" fmla="*/ 0 w 2082304"/>
              <a:gd name="connsiteY0" fmla="*/ 0 h 1276002"/>
              <a:gd name="connsiteX1" fmla="*/ 2082304 w 2082304"/>
              <a:gd name="connsiteY1" fmla="*/ 0 h 1276002"/>
              <a:gd name="connsiteX2" fmla="*/ 2082304 w 2082304"/>
              <a:gd name="connsiteY2" fmla="*/ 1276002 h 1276002"/>
              <a:gd name="connsiteX3" fmla="*/ 0 w 2082304"/>
              <a:gd name="connsiteY3" fmla="*/ 1276002 h 1276002"/>
              <a:gd name="connsiteX4" fmla="*/ 0 w 2082304"/>
              <a:gd name="connsiteY4" fmla="*/ 0 h 12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304" h="1276002">
                <a:moveTo>
                  <a:pt x="0" y="0"/>
                </a:moveTo>
                <a:lnTo>
                  <a:pt x="2082304" y="0"/>
                </a:lnTo>
                <a:lnTo>
                  <a:pt x="2082304" y="1276002"/>
                </a:lnTo>
                <a:lnTo>
                  <a:pt x="0" y="1276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0" rIns="60960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Early Stage</a:t>
            </a:r>
            <a:endParaRPr lang="en-US" sz="24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30-40% of the capital</a:t>
            </a:r>
            <a:endParaRPr lang="en-US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Minority of deal volume</a:t>
            </a:r>
            <a:endParaRPr lang="en-US" kern="1200" dirty="0"/>
          </a:p>
        </p:txBody>
      </p:sp>
      <p:sp>
        <p:nvSpPr>
          <p:cNvPr id="19" name="Freeform 18"/>
          <p:cNvSpPr/>
          <p:nvPr/>
        </p:nvSpPr>
        <p:spPr>
          <a:xfrm>
            <a:off x="7812363" y="2662706"/>
            <a:ext cx="2964494" cy="1276002"/>
          </a:xfrm>
          <a:custGeom>
            <a:avLst/>
            <a:gdLst>
              <a:gd name="connsiteX0" fmla="*/ 0 w 1430265"/>
              <a:gd name="connsiteY0" fmla="*/ 0 h 1276002"/>
              <a:gd name="connsiteX1" fmla="*/ 1430265 w 1430265"/>
              <a:gd name="connsiteY1" fmla="*/ 0 h 1276002"/>
              <a:gd name="connsiteX2" fmla="*/ 1430265 w 1430265"/>
              <a:gd name="connsiteY2" fmla="*/ 1276002 h 1276002"/>
              <a:gd name="connsiteX3" fmla="*/ 0 w 1430265"/>
              <a:gd name="connsiteY3" fmla="*/ 1276002 h 1276002"/>
              <a:gd name="connsiteX4" fmla="*/ 0 w 1430265"/>
              <a:gd name="connsiteY4" fmla="*/ 0 h 12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265" h="1276002">
                <a:moveTo>
                  <a:pt x="0" y="0"/>
                </a:moveTo>
                <a:lnTo>
                  <a:pt x="1430265" y="0"/>
                </a:lnTo>
                <a:lnTo>
                  <a:pt x="1430265" y="1276002"/>
                </a:lnTo>
                <a:lnTo>
                  <a:pt x="0" y="1276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0" rIns="60960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Strategic Allocation</a:t>
            </a:r>
            <a:endParaRPr lang="en-US" sz="24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40-60% of Capital</a:t>
            </a:r>
            <a:endParaRPr lang="en-US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/>
              <a:t>Follow-on capital &amp; maneuvering</a:t>
            </a:r>
            <a:endParaRPr lang="en-US" kern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58602" y="1074359"/>
            <a:ext cx="4980864" cy="5054022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7404766" y="5617029"/>
            <a:ext cx="3073834" cy="1247656"/>
          </a:xfrm>
          <a:custGeom>
            <a:avLst/>
            <a:gdLst>
              <a:gd name="connsiteX0" fmla="*/ 0 w 1430265"/>
              <a:gd name="connsiteY0" fmla="*/ 0 h 1276002"/>
              <a:gd name="connsiteX1" fmla="*/ 1430265 w 1430265"/>
              <a:gd name="connsiteY1" fmla="*/ 0 h 1276002"/>
              <a:gd name="connsiteX2" fmla="*/ 1430265 w 1430265"/>
              <a:gd name="connsiteY2" fmla="*/ 1276002 h 1276002"/>
              <a:gd name="connsiteX3" fmla="*/ 0 w 1430265"/>
              <a:gd name="connsiteY3" fmla="*/ 1276002 h 1276002"/>
              <a:gd name="connsiteX4" fmla="*/ 0 w 1430265"/>
              <a:gd name="connsiteY4" fmla="*/ 0 h 12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265" h="1276002">
                <a:moveTo>
                  <a:pt x="0" y="0"/>
                </a:moveTo>
                <a:lnTo>
                  <a:pt x="1430265" y="0"/>
                </a:lnTo>
                <a:lnTo>
                  <a:pt x="1430265" y="1276002"/>
                </a:lnTo>
                <a:lnTo>
                  <a:pt x="0" y="1276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0" rIns="60960" bIns="0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i="1" dirty="0" smtClean="0"/>
              <a:t>No more than 15% in any one investment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i="1" dirty="0" smtClean="0"/>
              <a:t>Defendable deal terms or mechanisms</a:t>
            </a:r>
            <a:endParaRPr lang="en-US" sz="1600" i="1" kern="1200" dirty="0"/>
          </a:p>
        </p:txBody>
      </p:sp>
    </p:spTree>
    <p:extLst>
      <p:ext uri="{BB962C8B-B14F-4D97-AF65-F5344CB8AC3E}">
        <p14:creationId xmlns:p14="http://schemas.microsoft.com/office/powerpoint/2010/main" val="19468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exist?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04" y="979294"/>
            <a:ext cx="7772806" cy="55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FAN Investors Fund I, LP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Natural </a:t>
            </a:r>
            <a:r>
              <a:rPr lang="en-US" dirty="0"/>
              <a:t>evolution of the “pass the hat” model for angel investing</a:t>
            </a:r>
          </a:p>
          <a:p>
            <a:r>
              <a:rPr lang="en-US" dirty="0"/>
              <a:t>Following a trend for “pooled angel investing”</a:t>
            </a:r>
          </a:p>
          <a:p>
            <a:r>
              <a:rPr lang="en-US" dirty="0"/>
              <a:t>Professionally managed committed angel capital fund</a:t>
            </a:r>
          </a:p>
          <a:p>
            <a:r>
              <a:rPr lang="en-US" dirty="0"/>
              <a:t>Opportunity to invest in seed and early stage utilizing a portfolio approach</a:t>
            </a:r>
          </a:p>
          <a:p>
            <a:r>
              <a:rPr lang="en-US" dirty="0"/>
              <a:t>Angel capital as an asset class provides highest historical returns</a:t>
            </a:r>
          </a:p>
          <a:p>
            <a:r>
              <a:rPr lang="en-US" dirty="0" smtClean="0"/>
              <a:t>Located and investing in Florida’s </a:t>
            </a:r>
            <a:r>
              <a:rPr lang="en-US" dirty="0"/>
              <a:t>emerging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Focused </a:t>
            </a:r>
            <a:r>
              <a:rPr lang="en-US" dirty="0"/>
              <a:t>on growth oriented technology and life science opportunities</a:t>
            </a:r>
          </a:p>
          <a:p>
            <a:r>
              <a:rPr lang="en-US" dirty="0"/>
              <a:t>Unique and leveraged relationship with Florida Angel Nexus</a:t>
            </a:r>
          </a:p>
          <a:p>
            <a:r>
              <a:rPr lang="en-US" dirty="0"/>
              <a:t>Talented, experienced, and successful General Partners and Advisor team</a:t>
            </a:r>
          </a:p>
          <a:p>
            <a:r>
              <a:rPr lang="en-US" dirty="0"/>
              <a:t>“Hands-on approach” to the investment process </a:t>
            </a:r>
            <a:r>
              <a:rPr lang="en-US" dirty="0" smtClean="0"/>
              <a:t>and risk </a:t>
            </a:r>
            <a:r>
              <a:rPr lang="en-US" dirty="0"/>
              <a:t>mitigation</a:t>
            </a:r>
          </a:p>
          <a:p>
            <a:r>
              <a:rPr lang="en-US" dirty="0"/>
              <a:t>Participate with management </a:t>
            </a:r>
            <a:r>
              <a:rPr lang="en-US" dirty="0" smtClean="0"/>
              <a:t>on exit </a:t>
            </a:r>
            <a:r>
              <a:rPr lang="en-US" dirty="0"/>
              <a:t>alternatives to maximize returns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7863" y="293914"/>
            <a:ext cx="9944100" cy="59020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Mitchel J. Laskey</a:t>
            </a:r>
            <a:r>
              <a:rPr lang="en-US" sz="1800" dirty="0"/>
              <a:t>, Managing Director of MJL Advisors, </a:t>
            </a:r>
            <a:r>
              <a:rPr lang="en-US" sz="1800" dirty="0" smtClean="0"/>
              <a:t>Inc.; </a:t>
            </a:r>
            <a:r>
              <a:rPr lang="en-US" sz="1800" dirty="0"/>
              <a:t>Co-founder and Board of Directors of CNL Bank; Past Chairman of the Board of IZEA (OTC: IZEA); Co-founder and CEO of Dynamic Healthcare Technologies (NASDAQ: DHTI) a leading health care information systems company – merged with (NSADAQ: CERN). Held other senior executive management and leadership positions for public and private companies (including 4 positions of CEO), developing entrepreneurial technology companies in healthcare, electronic manufacturing, physical security, and transportation industries. Has served as a member of the board of directors for numerous non-profit, private, and public companies. Testified before Congress regarding Homeland Securities issues and holds active Secret Clearance with the U.S. Government; South Florida College of Business Administration’s “Entrepreneur of the Year”, BA degree in both accounting and marketing from the University of South Florida. Licensed CPA in Florida.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Michael J. O’Donnell, Sr.,</a:t>
            </a:r>
            <a:r>
              <a:rPr lang="en-US" sz="1800" dirty="0"/>
              <a:t> Executive Director of the Office of Innovation and Entrepreneurship University of Central Florida and Director of the UCF Venture Accelerator; Founder and Chairman of the Board of NEXUS; Founder and CEO of ALS, LLC, a specialized industrial staffing company. Grew the company to over 6,000 employees and to an exit through acquisition; Managing Director, Board Member, and Chief Technology Investment Officer for GATX; Invested in over 60 seed, early, and growth stage deals; BS in Business Administration from Central Michigan University; MS in Management from the University of Central Florida. </a:t>
            </a:r>
          </a:p>
        </p:txBody>
      </p:sp>
    </p:spTree>
    <p:extLst>
      <p:ext uri="{BB962C8B-B14F-4D97-AF65-F5344CB8AC3E}">
        <p14:creationId xmlns:p14="http://schemas.microsoft.com/office/powerpoint/2010/main" val="42334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7863" y="979714"/>
            <a:ext cx="9944100" cy="52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Kathy Chiu,</a:t>
            </a:r>
            <a:r>
              <a:rPr lang="en-US" sz="1800" dirty="0"/>
              <a:t> COO of Florida Angel Nexus; Wireless venture capitalist at Denver-based </a:t>
            </a:r>
            <a:r>
              <a:rPr lang="en-US" sz="1800" dirty="0" err="1"/>
              <a:t>iSherpa</a:t>
            </a:r>
            <a:r>
              <a:rPr lang="en-US" sz="1800" dirty="0"/>
              <a:t> Capital; Consultant to clients from startups to Fortune 500; Research analyst with Boston economics consulting firm Cornerstone Research; business development, strategy, product management at Level (3) Communications, Lefthand Networks, Compaq Computers; Technical roles at Tektronix, MIT Media Lab, and Superconducting Supercollider Lab, BSEE and MSEE from MIT; MBA form Stanford Graduate School of Business. Speaks fluent Chinese and Taiwanese.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Ben Patz,</a:t>
            </a:r>
            <a:r>
              <a:rPr lang="en-US" sz="1800" dirty="0"/>
              <a:t> Founder and CEO Coleman Technologies.  Grew sales to $250M and exited in 2009; COO of Presidio until 2013, running operations and led the company’s M&amp;A activities; Principal investigator on a number of SBIR grants relating to the application of Fuzzy Logic and Neural Networks to control systems; Led the UCF team to finals in DARPA Urban Challenge, an autonomous vehicle competition; Specialty: computation, control systems, and simulations; MSEE degree from the University of Central Florida; BSEE from Rensselaer Polytechnic Institute; Ernst &amp; Young’s Entrepreneur of the Year award for Florida in 2002; UCF’s Professional Achievement Award in 2006.</a:t>
            </a:r>
            <a:r>
              <a:rPr lang="en-US" sz="1800" b="1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0962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7863" y="1142999"/>
            <a:ext cx="9944100" cy="50530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Marcelo G. Chao</a:t>
            </a:r>
            <a:r>
              <a:rPr lang="en-US" sz="1800" dirty="0"/>
              <a:t>, Founder and CEO of </a:t>
            </a:r>
            <a:r>
              <a:rPr lang="en-US" sz="1800" dirty="0" err="1"/>
              <a:t>Bondis</a:t>
            </a:r>
            <a:r>
              <a:rPr lang="en-US" sz="1800" dirty="0"/>
              <a:t> Entertainment S.A., a brand development and content distribution firm. Partner at </a:t>
            </a:r>
            <a:r>
              <a:rPr lang="en-US" sz="1800" dirty="0" err="1"/>
              <a:t>Imagen</a:t>
            </a:r>
            <a:r>
              <a:rPr lang="en-US" sz="1800" dirty="0"/>
              <a:t> </a:t>
            </a:r>
            <a:r>
              <a:rPr lang="en-US" sz="1800" dirty="0" err="1"/>
              <a:t>Deportiva</a:t>
            </a:r>
            <a:r>
              <a:rPr lang="en-US" sz="1800" dirty="0"/>
              <a:t> S.A. (2010-2012), which produced sports events featuring the likes of Messi, Roger Federer, Pete Sampras, and Andre Agassi; Managing Director at The </a:t>
            </a:r>
            <a:r>
              <a:rPr lang="en-US" sz="1800" dirty="0" err="1"/>
              <a:t>Exxel</a:t>
            </a:r>
            <a:r>
              <a:rPr lang="en-US" sz="1800" dirty="0"/>
              <a:t> Group (2000 to 2009), a private equity group in Latin America that invested approximately $6 billion in 120 companies, over 50 acquisitions and 30 exits; Partner at Hermes Management Consulting (1995 to 2000), a strategic consulting firm; VP at Citibank; served on the board of directors of </a:t>
            </a:r>
            <a:r>
              <a:rPr lang="en-US" sz="1800" dirty="0" err="1"/>
              <a:t>Mako</a:t>
            </a:r>
            <a:r>
              <a:rPr lang="en-US" sz="1800" dirty="0"/>
              <a:t> Surgical Corp, </a:t>
            </a:r>
            <a:r>
              <a:rPr lang="en-US" sz="1800" dirty="0" err="1"/>
              <a:t>Brijot</a:t>
            </a:r>
            <a:r>
              <a:rPr lang="en-US" sz="1800" dirty="0"/>
              <a:t> Imaging, The Protective Group </a:t>
            </a:r>
            <a:r>
              <a:rPr lang="en-US" sz="1800" dirty="0" err="1"/>
              <a:t>Inc</a:t>
            </a:r>
            <a:r>
              <a:rPr lang="en-US" sz="1800" dirty="0"/>
              <a:t>, Latin American and the Caribbean Board of MasterCard International, and </a:t>
            </a:r>
            <a:r>
              <a:rPr lang="en-US" sz="1800" dirty="0" err="1"/>
              <a:t>Thingmagic</a:t>
            </a:r>
            <a:r>
              <a:rPr lang="en-US" sz="1800" dirty="0"/>
              <a:t> Inc.  Bachelor of Science in business administration from Universidad </a:t>
            </a:r>
            <a:r>
              <a:rPr lang="en-US" sz="1800" dirty="0" err="1"/>
              <a:t>Catolica</a:t>
            </a:r>
            <a:r>
              <a:rPr lang="en-US" sz="1800" dirty="0"/>
              <a:t> Argentina, attaining honors; Certified Public Accountant in Argentina.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101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Update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Founded in 2013 with the support of </a:t>
            </a:r>
            <a:r>
              <a:rPr lang="en-US" sz="3200" dirty="0"/>
              <a:t>Tom O’Neal, </a:t>
            </a:r>
            <a:r>
              <a:rPr lang="en-US" sz="3200" dirty="0" smtClean="0"/>
              <a:t>Michael O’Donnell, UCF, and the Florida High Tech Corridor 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Grown from working with 15 investors in Orlando to over 80 spanning Central and North Florida </a:t>
            </a:r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63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Update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7863" y="1228299"/>
            <a:ext cx="9944100" cy="4210804"/>
          </a:xfrm>
        </p:spPr>
        <p:txBody>
          <a:bodyPr>
            <a:normAutofit/>
          </a:bodyPr>
          <a:lstStyle/>
          <a:p>
            <a:pPr marL="527050" indent="-527050">
              <a:spcAft>
                <a:spcPts val="1200"/>
              </a:spcAft>
            </a:pPr>
            <a:r>
              <a:rPr lang="en-US" sz="3200" dirty="0"/>
              <a:t>Currently launching the FAN Tallahassee </a:t>
            </a:r>
            <a:r>
              <a:rPr lang="en-US" sz="3200" dirty="0" smtClean="0"/>
              <a:t>chapter </a:t>
            </a:r>
            <a:r>
              <a:rPr lang="en-US" sz="3200" dirty="0"/>
              <a:t>in partnership with their local government, chambers, and FSU </a:t>
            </a:r>
          </a:p>
          <a:p>
            <a:pPr marL="527050" indent="-527050">
              <a:spcAft>
                <a:spcPts val="1200"/>
              </a:spcAft>
            </a:pPr>
            <a:r>
              <a:rPr lang="en-US" sz="3200" dirty="0" err="1" smtClean="0"/>
              <a:t>FANlando</a:t>
            </a:r>
            <a:r>
              <a:rPr lang="en-US" sz="3200" dirty="0" smtClean="0"/>
              <a:t> has </a:t>
            </a:r>
            <a:r>
              <a:rPr lang="en-US" sz="3200" dirty="0"/>
              <a:t>committed over $2MM </a:t>
            </a:r>
          </a:p>
          <a:p>
            <a:pPr marL="527050" indent="-527050">
              <a:spcAft>
                <a:spcPts val="12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hrough co-investment, collaborated </a:t>
            </a:r>
            <a:r>
              <a:rPr lang="en-US" sz="3200" dirty="0"/>
              <a:t>to raise over $4.5MM for early-stage ventures in Florida </a:t>
            </a: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33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494849"/>
            <a:ext cx="12191999" cy="164630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Fundraising!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FAN Investors Fund I, </a:t>
            </a:r>
            <a:r>
              <a:rPr lang="en-US" dirty="0" smtClean="0"/>
              <a:t>LP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SzPts val="1600"/>
              <a:buFont typeface="Wingdings 3" panose="05040102010807070707" pitchFamily="18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 panose="020B0603020202020204" pitchFamily="34" charset="0"/>
              </a:rPr>
              <a:t>The natural evolution of a successful “pass the hat” model</a:t>
            </a:r>
          </a:p>
          <a:p>
            <a:pPr>
              <a:buSzPts val="1600"/>
              <a:buFont typeface="Wingdings 3" panose="05040102010807070707" pitchFamily="18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 panose="020B0603020202020204" pitchFamily="34" charset="0"/>
              </a:rPr>
              <a:t>Professionally managed &amp; committed angel fund</a:t>
            </a:r>
          </a:p>
          <a:p>
            <a:pPr>
              <a:buSzPts val="1600"/>
              <a:buFont typeface="Wingdings 3" panose="05040102010807070707" pitchFamily="18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 panose="020B0603020202020204" pitchFamily="34" charset="0"/>
              </a:rPr>
              <a:t>Targeting $20 million capital raise</a:t>
            </a:r>
          </a:p>
          <a:p>
            <a:pPr>
              <a:buSzPts val="1600"/>
              <a:buFont typeface="Wingdings 3" panose="05040102010807070707" pitchFamily="18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 panose="020B0603020202020204" pitchFamily="34" charset="0"/>
              </a:rPr>
              <a:t>Seeking capital appreciation </a:t>
            </a:r>
            <a:r>
              <a:rPr lang="en-US" sz="2800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by:</a:t>
            </a:r>
            <a:endParaRPr lang="en-US" sz="2800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Investing in growth-oriented opportunities </a:t>
            </a: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Focusing on technology and life science sectors</a:t>
            </a: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Locating within underserved, capital efficient market of Florida</a:t>
            </a: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Allocating capital based on portfolio strategy</a:t>
            </a: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Hands-on approach with its pipeline and portfolio companies</a:t>
            </a:r>
          </a:p>
          <a:p>
            <a:pPr lvl="1">
              <a:buSzPts val="1400"/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Trebuchet MS" panose="020B0603020202020204" pitchFamily="34" charset="0"/>
              </a:rPr>
              <a:t>Collaborating with </a:t>
            </a: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members of the Florida Angel Nexus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7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Angel Groups </a:t>
            </a:r>
            <a:r>
              <a:rPr lang="en-US" sz="4000" dirty="0" smtClean="0"/>
              <a:t>Evolving </a:t>
            </a:r>
            <a:r>
              <a:rPr lang="en-US" sz="4000" dirty="0"/>
              <a:t>into Managed Funds</a:t>
            </a:r>
            <a:br>
              <a:rPr lang="en-US" sz="4000" dirty="0"/>
            </a:br>
            <a:r>
              <a:rPr lang="en-US" sz="1800" dirty="0"/>
              <a:t>Example: Boston’s Common Angels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31711" y="6341619"/>
            <a:ext cx="3374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7863" y="1779814"/>
            <a:ext cx="5886223" cy="30516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Consistent </a:t>
            </a:r>
            <a:r>
              <a:rPr lang="en-US" sz="3200" dirty="0"/>
              <a:t>Due Diligence</a:t>
            </a:r>
          </a:p>
          <a:p>
            <a:r>
              <a:rPr lang="en-US" sz="3200" dirty="0"/>
              <a:t>Maximize Industry Expertise</a:t>
            </a:r>
          </a:p>
          <a:p>
            <a:r>
              <a:rPr lang="en-US" sz="3200" dirty="0"/>
              <a:t>Enable Portfolio Approach</a:t>
            </a:r>
          </a:p>
          <a:p>
            <a:r>
              <a:rPr lang="en-US" sz="3200" dirty="0"/>
              <a:t>Simplify Engagement Process</a:t>
            </a:r>
          </a:p>
          <a:p>
            <a:endParaRPr lang="en-US" sz="3200" dirty="0"/>
          </a:p>
        </p:txBody>
      </p:sp>
      <p:pic>
        <p:nvPicPr>
          <p:cNvPr id="6" name="Picture 6" descr="Screen Shot 2014-08-29 at 11.2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40" y="1779814"/>
            <a:ext cx="3906237" cy="305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687799" y="4942574"/>
            <a:ext cx="3934116" cy="595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i="1" dirty="0" smtClean="0"/>
              <a:t>Portfolio approach is a key to mitigating some of the inherent risk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143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Invest in Early Stages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1" y="1081675"/>
            <a:ext cx="8141951" cy="5311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346300" y="2152756"/>
            <a:ext cx="4086606" cy="112667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1790</Words>
  <Application>Microsoft Office PowerPoint</Application>
  <PresentationFormat>Widescreen</PresentationFormat>
  <Paragraphs>219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Arial</vt:lpstr>
      <vt:lpstr>Calibri</vt:lpstr>
      <vt:lpstr>Courier New</vt:lpstr>
      <vt:lpstr>Helvetica</vt:lpstr>
      <vt:lpstr>Trebuchet MS</vt:lpstr>
      <vt:lpstr>Wingdings</vt:lpstr>
      <vt:lpstr>Wingdings 3</vt:lpstr>
      <vt:lpstr>Facet</vt:lpstr>
      <vt:lpstr>PowerPoint Presentation</vt:lpstr>
      <vt:lpstr>Mission</vt:lpstr>
      <vt:lpstr>Why do we exist?</vt:lpstr>
      <vt:lpstr>Nexus Update </vt:lpstr>
      <vt:lpstr>Nexus Update </vt:lpstr>
      <vt:lpstr> Now Fundraising! </vt:lpstr>
      <vt:lpstr>FAN Investors Fund I, LP </vt:lpstr>
      <vt:lpstr>Angel Groups Evolving into Managed Funds Example: Boston’s Common Angels</vt:lpstr>
      <vt:lpstr>We Invest in Early Stages</vt:lpstr>
      <vt:lpstr>Investment Considerations</vt:lpstr>
      <vt:lpstr>Companies apply by visiting FloridaAngelNexus.com</vt:lpstr>
      <vt:lpstr>Common Issues </vt:lpstr>
      <vt:lpstr>PowerPoint Presentation</vt:lpstr>
      <vt:lpstr>PowerPoint Presentation</vt:lpstr>
      <vt:lpstr>PowerPoint Presentation</vt:lpstr>
      <vt:lpstr>Why take the time? </vt:lpstr>
      <vt:lpstr>How does this affect your pitch? </vt:lpstr>
      <vt:lpstr>PowerPoint Presentation</vt:lpstr>
      <vt:lpstr>Bottom Up Market Sizing</vt:lpstr>
      <vt:lpstr>Don’t use top down </vt:lpstr>
      <vt:lpstr>Competitive Analysis</vt:lpstr>
      <vt:lpstr>Exit Comparables </vt:lpstr>
      <vt:lpstr>We want to Partner with You! </vt:lpstr>
      <vt:lpstr>PowerPoint Presentation</vt:lpstr>
      <vt:lpstr>Appendix </vt:lpstr>
      <vt:lpstr>Principals</vt:lpstr>
      <vt:lpstr>Advisors</vt:lpstr>
      <vt:lpstr>Fund Terms</vt:lpstr>
      <vt:lpstr>Planned Capital Allocation</vt:lpstr>
      <vt:lpstr>Summary of FAN Investors Fund I, LP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 Investors Fund I, L.P.</dc:title>
  <dc:creator>Kapono Curry</dc:creator>
  <cp:keywords/>
  <cp:lastModifiedBy>Blaire Martin</cp:lastModifiedBy>
  <cp:revision>84</cp:revision>
  <dcterms:created xsi:type="dcterms:W3CDTF">2015-04-23T19:36:22Z</dcterms:created>
  <dcterms:modified xsi:type="dcterms:W3CDTF">2015-05-28T11:45:07Z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