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1FBA2-2006-4216-A9F5-FA904AB56CC4}" type="datetimeFigureOut">
              <a:rPr lang="en-US" smtClean="0"/>
              <a:t>6/2/2011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624E6-BA0A-47EF-B632-F352E237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6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U.S. Departments of State, Commerce, Homeland Security, Treasury, Defense, and Energy each play a critical role in export control and nonproliferation activities both within the United States and outside its borders.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06BB3-D189-4D7E-B161-254010C8C2A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8A88-6496-4832-95B5-B29C2575373D}" type="datetimeFigureOut">
              <a:rPr lang="en-US" smtClean="0"/>
              <a:t>6/2/2011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AEDE-F754-4E7A-8D41-4D525FCB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8A88-6496-4832-95B5-B29C2575373D}" type="datetimeFigureOut">
              <a:rPr lang="en-US" smtClean="0"/>
              <a:t>6/2/2011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AEDE-F754-4E7A-8D41-4D525FCB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2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8A88-6496-4832-95B5-B29C2575373D}" type="datetimeFigureOut">
              <a:rPr lang="en-US" smtClean="0"/>
              <a:t>6/2/2011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AEDE-F754-4E7A-8D41-4D525FCB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9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8A88-6496-4832-95B5-B29C2575373D}" type="datetimeFigureOut">
              <a:rPr lang="en-US" smtClean="0"/>
              <a:t>6/2/2011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AEDE-F754-4E7A-8D41-4D525FCB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2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8A88-6496-4832-95B5-B29C2575373D}" type="datetimeFigureOut">
              <a:rPr lang="en-US" smtClean="0"/>
              <a:t>6/2/2011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AEDE-F754-4E7A-8D41-4D525FCB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1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8A88-6496-4832-95B5-B29C2575373D}" type="datetimeFigureOut">
              <a:rPr lang="en-US" smtClean="0"/>
              <a:t>6/2/2011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AEDE-F754-4E7A-8D41-4D525FCB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6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8A88-6496-4832-95B5-B29C2575373D}" type="datetimeFigureOut">
              <a:rPr lang="en-US" smtClean="0"/>
              <a:t>6/2/2011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AEDE-F754-4E7A-8D41-4D525FCB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8A88-6496-4832-95B5-B29C2575373D}" type="datetimeFigureOut">
              <a:rPr lang="en-US" smtClean="0"/>
              <a:t>6/2/2011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AEDE-F754-4E7A-8D41-4D525FCB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2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8A88-6496-4832-95B5-B29C2575373D}" type="datetimeFigureOut">
              <a:rPr lang="en-US" smtClean="0"/>
              <a:t>6/2/2011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AEDE-F754-4E7A-8D41-4D525FCB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8A88-6496-4832-95B5-B29C2575373D}" type="datetimeFigureOut">
              <a:rPr lang="en-US" smtClean="0"/>
              <a:t>6/2/2011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AEDE-F754-4E7A-8D41-4D525FCB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8A88-6496-4832-95B5-B29C2575373D}" type="datetimeFigureOut">
              <a:rPr lang="en-US" smtClean="0"/>
              <a:t>6/2/2011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AEDE-F754-4E7A-8D41-4D525FCB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3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08A88-6496-4832-95B5-B29C2575373D}" type="datetimeFigureOut">
              <a:rPr lang="en-US" smtClean="0"/>
              <a:t>6/2/2011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7AEDE-F754-4E7A-8D41-4D525FCB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fenselink.mil/policy/sections/policy_offices/dtsa" TargetMode="External"/><Relationship Id="rId13" Type="http://schemas.openxmlformats.org/officeDocument/2006/relationships/image" Target="../media/image9.gif"/><Relationship Id="rId18" Type="http://schemas.openxmlformats.org/officeDocument/2006/relationships/image" Target="../media/image14.jpeg"/><Relationship Id="rId26" Type="http://schemas.openxmlformats.org/officeDocument/2006/relationships/hyperlink" Target="http://www.dtra.mil/" TargetMode="External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7.png"/><Relationship Id="rId7" Type="http://schemas.openxmlformats.org/officeDocument/2006/relationships/image" Target="../media/image4.jpeg"/><Relationship Id="rId12" Type="http://schemas.openxmlformats.org/officeDocument/2006/relationships/image" Target="../media/image8.jpeg"/><Relationship Id="rId17" Type="http://schemas.openxmlformats.org/officeDocument/2006/relationships/image" Target="../media/image13.png"/><Relationship Id="rId25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gif"/><Relationship Id="rId20" Type="http://schemas.openxmlformats.org/officeDocument/2006/relationships/image" Target="../media/image16.png"/><Relationship Id="rId29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6" Type="http://schemas.openxmlformats.org/officeDocument/2006/relationships/hyperlink" Target="http://www.cbp.gov/" TargetMode="External"/><Relationship Id="rId11" Type="http://schemas.openxmlformats.org/officeDocument/2006/relationships/image" Target="../media/image7.jpeg"/><Relationship Id="rId24" Type="http://schemas.openxmlformats.org/officeDocument/2006/relationships/image" Target="../media/image20.jpeg"/><Relationship Id="rId5" Type="http://schemas.openxmlformats.org/officeDocument/2006/relationships/image" Target="../media/image3.jpeg"/><Relationship Id="rId15" Type="http://schemas.openxmlformats.org/officeDocument/2006/relationships/image" Target="../media/image11.jpeg"/><Relationship Id="rId23" Type="http://schemas.openxmlformats.org/officeDocument/2006/relationships/image" Target="../media/image19.jpeg"/><Relationship Id="rId28" Type="http://schemas.openxmlformats.org/officeDocument/2006/relationships/oleObject" Target="../embeddings/Microsoft_Word_97_-_2003_Document1.doc"/><Relationship Id="rId10" Type="http://schemas.openxmlformats.org/officeDocument/2006/relationships/image" Target="../media/image6.png"/><Relationship Id="rId19" Type="http://schemas.openxmlformats.org/officeDocument/2006/relationships/image" Target="../media/image15.jpeg"/><Relationship Id="rId4" Type="http://schemas.openxmlformats.org/officeDocument/2006/relationships/image" Target="../media/image2.gif"/><Relationship Id="rId9" Type="http://schemas.openxmlformats.org/officeDocument/2006/relationships/image" Target="../media/image5.jpeg"/><Relationship Id="rId14" Type="http://schemas.openxmlformats.org/officeDocument/2006/relationships/image" Target="../media/image10.png"/><Relationship Id="rId22" Type="http://schemas.openxmlformats.org/officeDocument/2006/relationships/image" Target="../media/image18.gif"/><Relationship Id="rId27" Type="http://schemas.openxmlformats.org/officeDocument/2006/relationships/image" Target="../media/image22.jpeg"/><Relationship Id="rId30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2286000" y="381000"/>
            <a:ext cx="4191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Regulatory Complexity  </a:t>
            </a:r>
          </a:p>
          <a:p>
            <a:pPr algn="ctr"/>
            <a:r>
              <a:rPr lang="en-US" sz="1000" dirty="0" smtClean="0">
                <a:latin typeface="+mj-lt"/>
              </a:rPr>
              <a:t>12 Federal Agencies plays a role in export control</a:t>
            </a:r>
            <a:endParaRPr lang="en-US" sz="1000" dirty="0">
              <a:latin typeface="+mj-lt"/>
            </a:endParaRPr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auto">
          <a:xfrm>
            <a:off x="533400" y="1219200"/>
            <a:ext cx="807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1219200"/>
            <a:ext cx="88392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Agency	        Export Arm	Authority	    Regulations           Enforcement           Investigations</a:t>
            </a:r>
          </a:p>
          <a:p>
            <a:r>
              <a:rPr lang="en-US" sz="1100" dirty="0" smtClean="0">
                <a:latin typeface="+mj-lt"/>
              </a:rPr>
              <a:t>					                      </a:t>
            </a:r>
            <a:endParaRPr lang="en-US" sz="1000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	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102" name="Picture 6" descr="http://www.osec.doc.gov/webresources/accessibility/images/doc_logo_halfinch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878" y="1883152"/>
            <a:ext cx="765829" cy="762000"/>
          </a:xfrm>
          <a:prstGeom prst="rect">
            <a:avLst/>
          </a:prstGeom>
          <a:noFill/>
        </p:spPr>
      </p:pic>
      <p:pic>
        <p:nvPicPr>
          <p:cNvPr id="4104" name="Picture 8" descr="http://www.exportlawblog.com/images/bis_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5067" y="1817456"/>
            <a:ext cx="819150" cy="819150"/>
          </a:xfrm>
          <a:prstGeom prst="rect">
            <a:avLst/>
          </a:prstGeom>
          <a:noFill/>
          <a:effectLst>
            <a:softEdge rad="12700"/>
          </a:effectLst>
        </p:spPr>
      </p:pic>
      <p:pic>
        <p:nvPicPr>
          <p:cNvPr id="4106" name="Picture 10" descr=" U.S. Customs and Border Protection 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24800" y="4133850"/>
            <a:ext cx="737997" cy="742950"/>
          </a:xfrm>
          <a:prstGeom prst="rect">
            <a:avLst/>
          </a:prstGeom>
          <a:noFill/>
        </p:spPr>
      </p:pic>
      <p:pic>
        <p:nvPicPr>
          <p:cNvPr id="4110" name="Picture 14" descr=" Defense Technology Security Administration 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" y="3581400"/>
            <a:ext cx="762000" cy="762000"/>
          </a:xfrm>
          <a:prstGeom prst="rect">
            <a:avLst/>
          </a:prstGeom>
          <a:noFill/>
        </p:spPr>
      </p:pic>
      <p:pic>
        <p:nvPicPr>
          <p:cNvPr id="4120" name="Picture 24" descr="http://www.sacbee.com/static/weblogs/the_state_worker/Census_Bureau_seal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38400" y="1524000"/>
            <a:ext cx="457200" cy="457200"/>
          </a:xfrm>
          <a:prstGeom prst="rect">
            <a:avLst/>
          </a:prstGeom>
          <a:noFill/>
        </p:spPr>
      </p:pic>
      <p:pic>
        <p:nvPicPr>
          <p:cNvPr id="4124" name="Picture 28" descr="http://georgewbush-whitehouse.archives.gov/omb/budget/fy2006/images/treasury-1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7554" y="4397831"/>
            <a:ext cx="720725" cy="720725"/>
          </a:xfrm>
          <a:prstGeom prst="rect">
            <a:avLst/>
          </a:prstGeom>
          <a:noFill/>
        </p:spPr>
      </p:pic>
      <p:pic>
        <p:nvPicPr>
          <p:cNvPr id="4128" name="Picture 32" descr="http://www.sdoi.com/content/gsa/images/seal_immigration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79908" y="5105400"/>
            <a:ext cx="535492" cy="540435"/>
          </a:xfrm>
          <a:prstGeom prst="rect">
            <a:avLst/>
          </a:prstGeom>
          <a:noFill/>
        </p:spPr>
      </p:pic>
      <p:pic>
        <p:nvPicPr>
          <p:cNvPr id="4132" name="Picture 36" descr="http://www.unzco.com/training/images/Exportadmincov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495800" y="1828800"/>
            <a:ext cx="524485" cy="709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5105400" y="18288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15 CFR EAR</a:t>
            </a:r>
          </a:p>
          <a:p>
            <a:r>
              <a:rPr lang="en-US" sz="1000" dirty="0" smtClean="0">
                <a:latin typeface="+mj-lt"/>
              </a:rPr>
              <a:t>19 CFR (CBP)</a:t>
            </a:r>
            <a:endParaRPr lang="en-US" sz="10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8000" y="1828800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Export Administration Act of 1969</a:t>
            </a:r>
            <a:endParaRPr lang="en-US" sz="1000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6800" y="1911975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+mj-lt"/>
              </a:rPr>
              <a:t>DoC</a:t>
            </a:r>
            <a:endParaRPr lang="en-US" sz="1000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77200" y="485917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+mj-lt"/>
              </a:rPr>
              <a:t>DHS</a:t>
            </a:r>
            <a:endParaRPr lang="en-US" sz="10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66800" y="462643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+mj-lt"/>
              </a:rPr>
              <a:t>DoT</a:t>
            </a:r>
            <a:endParaRPr lang="en-US" sz="1000" dirty="0">
              <a:latin typeface="+mj-lt"/>
            </a:endParaRPr>
          </a:p>
        </p:txBody>
      </p:sp>
      <p:pic>
        <p:nvPicPr>
          <p:cNvPr id="45" name="Picture 28" descr="http://georgewbush-whitehouse.archives.gov/omb/budget/fy2006/images/treasury-1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00200" y="4397831"/>
            <a:ext cx="720725" cy="720725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>
          <a:xfrm>
            <a:off x="3048000" y="4419600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Executive Order 8389</a:t>
            </a:r>
            <a:endParaRPr lang="en-US" sz="1000" dirty="0">
              <a:latin typeface="+mj-lt"/>
            </a:endParaRPr>
          </a:p>
        </p:txBody>
      </p:sp>
      <p:pic>
        <p:nvPicPr>
          <p:cNvPr id="47" name="Picture 3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0" y="4495800"/>
            <a:ext cx="562805" cy="75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36" name="Picture 40" descr="http://www.sdoi.com/content/gsa/images/seal_customs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43800" y="5105400"/>
            <a:ext cx="550333" cy="533400"/>
          </a:xfrm>
          <a:prstGeom prst="rect">
            <a:avLst/>
          </a:prstGeom>
          <a:noFill/>
        </p:spPr>
      </p:pic>
      <p:pic>
        <p:nvPicPr>
          <p:cNvPr id="4138" name="Picture 42" descr="http://www.uspto.gov/web/offices/com/sol/og/2009/week48/PPACAnnualReport2009-image003.gi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438400" y="2133600"/>
            <a:ext cx="457200" cy="457200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5181600" y="4495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Sanctions</a:t>
            </a:r>
            <a:endParaRPr lang="en-US" sz="1000" dirty="0">
              <a:latin typeface="+mj-lt"/>
            </a:endParaRPr>
          </a:p>
        </p:txBody>
      </p:sp>
      <p:pic>
        <p:nvPicPr>
          <p:cNvPr id="48" name="Picture 2" descr="U.S. Department of State - Great Seal">
            <a:hlinkClick r:id="" tooltip="U.S. Department of State - Great Seal"/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81000" y="2762249"/>
            <a:ext cx="742950" cy="742951"/>
          </a:xfrm>
          <a:prstGeom prst="rect">
            <a:avLst/>
          </a:prstGeom>
          <a:noFill/>
        </p:spPr>
      </p:pic>
      <p:pic>
        <p:nvPicPr>
          <p:cNvPr id="50" name="Picture 30" descr="http://blog.kir.com/archives/images/Department%20of%20Justice%20L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848600" y="1542991"/>
            <a:ext cx="736213" cy="743009"/>
          </a:xfrm>
          <a:prstGeom prst="rect">
            <a:avLst/>
          </a:prstGeom>
          <a:noFill/>
        </p:spPr>
      </p:pic>
      <p:pic>
        <p:nvPicPr>
          <p:cNvPr id="51" name="Picture 2" descr="U.S. Department of State - Great Seal">
            <a:hlinkClick r:id="" tooltip="U.S. Department of State - Great Seal"/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676400" y="3200400"/>
            <a:ext cx="742950" cy="742951"/>
          </a:xfrm>
          <a:prstGeom prst="rect">
            <a:avLst/>
          </a:prstGeom>
          <a:noFill/>
        </p:spPr>
      </p:pic>
      <p:pic>
        <p:nvPicPr>
          <p:cNvPr id="52" name="Picture 34" descr="http://www.schaeferpower.com/webimages/itar-logo-3d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343400" y="3124200"/>
            <a:ext cx="835025" cy="835025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5181600" y="33528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22 CFR ITAR</a:t>
            </a:r>
            <a:endParaRPr lang="en-US" sz="10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48000" y="33528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Arms Export Control Act of 1976</a:t>
            </a:r>
            <a:endParaRPr lang="en-US" sz="10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66800" y="303037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+mj-lt"/>
              </a:rPr>
              <a:t>DoS</a:t>
            </a:r>
            <a:endParaRPr lang="en-US" sz="1000" dirty="0">
              <a:latin typeface="+mj-lt"/>
            </a:endParaRPr>
          </a:p>
        </p:txBody>
      </p:sp>
      <p:pic>
        <p:nvPicPr>
          <p:cNvPr id="57" name="Picture 13" descr="Export Wizard-1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172200" y="1752600"/>
            <a:ext cx="501162" cy="685800"/>
          </a:xfrm>
          <a:prstGeom prst="rect">
            <a:avLst/>
          </a:prstGeom>
          <a:noFill/>
        </p:spPr>
      </p:pic>
      <p:pic>
        <p:nvPicPr>
          <p:cNvPr id="58" name="Picture 28" descr="http://georgewbush-whitehouse.archives.gov/omb/budget/fy2006/images/treasury-1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72200" y="4419600"/>
            <a:ext cx="720725" cy="720725"/>
          </a:xfrm>
          <a:prstGeom prst="rect">
            <a:avLst/>
          </a:prstGeom>
          <a:noFill/>
        </p:spPr>
      </p:pic>
      <p:pic>
        <p:nvPicPr>
          <p:cNvPr id="59" name="Picture 2" descr="U.S. Department of State - Great Seal">
            <a:hlinkClick r:id="" tooltip="U.S. Department of State - Great Seal"/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096000" y="3200400"/>
            <a:ext cx="742950" cy="742951"/>
          </a:xfrm>
          <a:prstGeom prst="rect">
            <a:avLst/>
          </a:prstGeom>
          <a:noFill/>
        </p:spPr>
      </p:pic>
      <p:sp>
        <p:nvSpPr>
          <p:cNvPr id="60" name="TextBox 59"/>
          <p:cNvSpPr txBox="1"/>
          <p:nvPr/>
        </p:nvSpPr>
        <p:spPr>
          <a:xfrm>
            <a:off x="5943600" y="3962400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DDTC - Enforcement</a:t>
            </a:r>
            <a:endParaRPr lang="en-US" sz="800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91200" y="2438400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Office Export Enforcement</a:t>
            </a:r>
            <a:endParaRPr lang="en-US" sz="800" dirty="0">
              <a:latin typeface="+mj-lt"/>
            </a:endParaRPr>
          </a:p>
        </p:txBody>
      </p:sp>
      <p:pic>
        <p:nvPicPr>
          <p:cNvPr id="66" name="Picture 26" descr="http://congregationalsecurityinc.com/blog/wp-content/uploads/2009/11/FBI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467600" y="2514600"/>
            <a:ext cx="533400" cy="533400"/>
          </a:xfrm>
          <a:prstGeom prst="rect">
            <a:avLst/>
          </a:prstGeom>
          <a:noFill/>
        </p:spPr>
      </p:pic>
      <p:sp>
        <p:nvSpPr>
          <p:cNvPr id="71" name="TextBox 70"/>
          <p:cNvSpPr txBox="1"/>
          <p:nvPr/>
        </p:nvSpPr>
        <p:spPr>
          <a:xfrm>
            <a:off x="6019800" y="5105400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OFAC - Compliance</a:t>
            </a:r>
            <a:endParaRPr lang="en-US" sz="800" dirty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38400" y="1905000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Census</a:t>
            </a:r>
            <a:endParaRPr lang="en-US" sz="800" dirty="0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38400" y="2514600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PTO</a:t>
            </a:r>
            <a:endParaRPr lang="en-US" sz="800" dirty="0"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28800" y="3886200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DDTC</a:t>
            </a:r>
            <a:endParaRPr lang="en-US" sz="800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752600" y="2438400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BIS</a:t>
            </a:r>
            <a:endParaRPr lang="en-US" sz="800" dirty="0">
              <a:latin typeface="+mj-lt"/>
            </a:endParaRPr>
          </a:p>
        </p:txBody>
      </p:sp>
      <p:sp>
        <p:nvSpPr>
          <p:cNvPr id="79" name="Line 6"/>
          <p:cNvSpPr>
            <a:spLocks noChangeShapeType="1"/>
          </p:cNvSpPr>
          <p:nvPr/>
        </p:nvSpPr>
        <p:spPr bwMode="auto">
          <a:xfrm>
            <a:off x="457200" y="4343400"/>
            <a:ext cx="6781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80" name="Right Brace 79"/>
          <p:cNvSpPr/>
          <p:nvPr/>
        </p:nvSpPr>
        <p:spPr>
          <a:xfrm>
            <a:off x="7162800" y="1295400"/>
            <a:ext cx="533400" cy="4800600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077200" y="304800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DSS</a:t>
            </a:r>
            <a:endParaRPr lang="en-US" sz="800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52600" y="5118556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OFAC</a:t>
            </a:r>
            <a:endParaRPr lang="en-US" sz="800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48000" y="4648200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Trading with Enemy Act</a:t>
            </a:r>
            <a:endParaRPr lang="en-US" sz="1000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48000" y="4876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International Emergency Economic Powers Act</a:t>
            </a:r>
            <a:endParaRPr lang="en-US" sz="1000" dirty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181600" y="47244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31 CFR</a:t>
            </a:r>
            <a:endParaRPr lang="en-US" sz="1000" dirty="0"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181600" y="48768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Various Statutes</a:t>
            </a:r>
            <a:endParaRPr lang="en-US" sz="1000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01000" y="22098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+mj-lt"/>
              </a:rPr>
              <a:t>DoJ</a:t>
            </a:r>
            <a:endParaRPr lang="en-US" sz="1000" dirty="0">
              <a:latin typeface="+mj-lt"/>
            </a:endParaRPr>
          </a:p>
        </p:txBody>
      </p:sp>
      <p:pic>
        <p:nvPicPr>
          <p:cNvPr id="91" name="Picture 18" descr="http://www.phy.duke.edu/research/photon/qoptics/funding/doe.gif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77554" y="5392684"/>
            <a:ext cx="701675" cy="701675"/>
          </a:xfrm>
          <a:prstGeom prst="rect">
            <a:avLst/>
          </a:prstGeom>
          <a:noFill/>
        </p:spPr>
      </p:pic>
      <p:pic>
        <p:nvPicPr>
          <p:cNvPr id="92" name="Picture 22" descr="http://ehd.nrc.gov/EHD_Proceeding/images/logo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600200" y="5392684"/>
            <a:ext cx="762000" cy="768350"/>
          </a:xfrm>
          <a:prstGeom prst="rect">
            <a:avLst/>
          </a:prstGeom>
          <a:noFill/>
        </p:spPr>
      </p:pic>
      <p:pic>
        <p:nvPicPr>
          <p:cNvPr id="93" name="Picture 3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0" y="5410200"/>
            <a:ext cx="562805" cy="75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4" name="TextBox 93"/>
          <p:cNvSpPr txBox="1"/>
          <p:nvPr/>
        </p:nvSpPr>
        <p:spPr>
          <a:xfrm>
            <a:off x="5181600" y="5638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10 CFR</a:t>
            </a:r>
            <a:endParaRPr lang="en-US" sz="1000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048000" y="5562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Energy Reorganization Act of 1974</a:t>
            </a:r>
            <a:endParaRPr lang="en-US" sz="1000" dirty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66800" y="5621284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+mj-lt"/>
              </a:rPr>
              <a:t>DoE</a:t>
            </a:r>
            <a:endParaRPr lang="en-US" sz="1000" dirty="0"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543800" y="304800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FBI</a:t>
            </a:r>
            <a:endParaRPr lang="en-US" sz="800" dirty="0"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467600" y="38100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Operations</a:t>
            </a:r>
            <a:endParaRPr lang="en-US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20000" y="5651956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CBP</a:t>
            </a:r>
            <a:endParaRPr lang="en-US" sz="800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229600" y="5638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ICE</a:t>
            </a:r>
          </a:p>
          <a:p>
            <a:pPr algn="ctr"/>
            <a:r>
              <a:rPr lang="en-US" sz="800" dirty="0" smtClean="0">
                <a:latin typeface="+mj-lt"/>
              </a:rPr>
              <a:t>(Enforcement)</a:t>
            </a:r>
            <a:endParaRPr lang="en-US" sz="800" dirty="0">
              <a:latin typeface="+mj-lt"/>
            </a:endParaRPr>
          </a:p>
        </p:txBody>
      </p:sp>
      <p:pic>
        <p:nvPicPr>
          <p:cNvPr id="58374" name="Picture 6" descr="http://www.lmt-inc.com/images/ClientList_logo-dss.jp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8001000" y="2514600"/>
            <a:ext cx="533400" cy="533400"/>
          </a:xfrm>
          <a:prstGeom prst="rect">
            <a:avLst/>
          </a:prstGeom>
          <a:noFill/>
        </p:spPr>
      </p:pic>
      <p:sp>
        <p:nvSpPr>
          <p:cNvPr id="111" name="TextBox 110"/>
          <p:cNvSpPr txBox="1"/>
          <p:nvPr/>
        </p:nvSpPr>
        <p:spPr>
          <a:xfrm>
            <a:off x="1143000" y="38862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+mj-lt"/>
              </a:rPr>
              <a:t>DoD</a:t>
            </a:r>
            <a:endParaRPr lang="en-US" sz="1000" dirty="0">
              <a:latin typeface="+mj-lt"/>
            </a:endParaRPr>
          </a:p>
        </p:txBody>
      </p:sp>
      <p:pic>
        <p:nvPicPr>
          <p:cNvPr id="58376" name="Picture 8" descr="http://intelinstitute.org/images/cia_logo_5g3p.jp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534400" y="2514600"/>
            <a:ext cx="533400" cy="533400"/>
          </a:xfrm>
          <a:prstGeom prst="rect">
            <a:avLst/>
          </a:prstGeom>
          <a:noFill/>
        </p:spPr>
      </p:pic>
      <p:sp>
        <p:nvSpPr>
          <p:cNvPr id="113" name="TextBox 112"/>
          <p:cNvSpPr txBox="1"/>
          <p:nvPr/>
        </p:nvSpPr>
        <p:spPr>
          <a:xfrm>
            <a:off x="8534400" y="304800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CIA</a:t>
            </a:r>
            <a:endParaRPr lang="en-US" sz="800" dirty="0">
              <a:latin typeface="+mj-lt"/>
            </a:endParaRPr>
          </a:p>
        </p:txBody>
      </p:sp>
      <p:pic>
        <p:nvPicPr>
          <p:cNvPr id="58378" name="Picture 10" descr="DTRA">
            <a:hlinkClick r:id="rId26"/>
          </p:cNvPr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2286000" y="2895600"/>
            <a:ext cx="819150" cy="191136"/>
          </a:xfrm>
          <a:prstGeom prst="rect">
            <a:avLst/>
          </a:prstGeom>
          <a:noFill/>
        </p:spPr>
      </p:pic>
      <p:graphicFrame>
        <p:nvGraphicFramePr>
          <p:cNvPr id="583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104750"/>
              </p:ext>
            </p:extLst>
          </p:nvPr>
        </p:nvGraphicFramePr>
        <p:xfrm>
          <a:off x="2286000" y="3810000"/>
          <a:ext cx="1143000" cy="335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28" imgW="2029320" imgH="596520" progId="Word.Document.8">
                  <p:embed/>
                </p:oleObj>
              </mc:Choice>
              <mc:Fallback>
                <p:oleObj name="Document" r:id="rId28" imgW="2029320" imgH="596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10000"/>
                        <a:ext cx="1143000" cy="3350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Line 6"/>
          <p:cNvSpPr>
            <a:spLocks noChangeShapeType="1"/>
          </p:cNvSpPr>
          <p:nvPr/>
        </p:nvSpPr>
        <p:spPr bwMode="auto">
          <a:xfrm>
            <a:off x="533400" y="5334000"/>
            <a:ext cx="6781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0" name="Line 6"/>
          <p:cNvSpPr>
            <a:spLocks noChangeShapeType="1"/>
          </p:cNvSpPr>
          <p:nvPr/>
        </p:nvSpPr>
        <p:spPr bwMode="auto">
          <a:xfrm>
            <a:off x="457200" y="2743200"/>
            <a:ext cx="6781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j-lt"/>
            </a:endParaRPr>
          </a:p>
        </p:txBody>
      </p:sp>
      <p:pic>
        <p:nvPicPr>
          <p:cNvPr id="58386" name="Picture 18" descr="NNSA logo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6019800" y="5638800"/>
            <a:ext cx="1143000" cy="293370"/>
          </a:xfrm>
          <a:prstGeom prst="rect">
            <a:avLst/>
          </a:prstGeom>
          <a:noFill/>
        </p:spPr>
      </p:pic>
      <p:sp>
        <p:nvSpPr>
          <p:cNvPr id="123" name="TextBox 122"/>
          <p:cNvSpPr txBox="1"/>
          <p:nvPr/>
        </p:nvSpPr>
        <p:spPr>
          <a:xfrm>
            <a:off x="5943600" y="5943600"/>
            <a:ext cx="1447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NNSA Export Control</a:t>
            </a:r>
            <a:endParaRPr lang="en-US" sz="800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209800" y="30480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Threat Reduction</a:t>
            </a:r>
            <a:endParaRPr lang="en-US" sz="800" dirty="0"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362200" y="411480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Licensing </a:t>
            </a:r>
            <a:endParaRPr lang="en-US" sz="800" dirty="0">
              <a:latin typeface="+mj-lt"/>
            </a:endParaRPr>
          </a:p>
        </p:txBody>
      </p:sp>
      <p:pic>
        <p:nvPicPr>
          <p:cNvPr id="126" name="Picture 2" descr="U.S. Department of State - Great Seal">
            <a:hlinkClick r:id="" tooltip="U.S. Department of State - Great Seal"/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438400" y="3276600"/>
            <a:ext cx="438150" cy="438151"/>
          </a:xfrm>
          <a:prstGeom prst="rect">
            <a:avLst/>
          </a:prstGeom>
          <a:noFill/>
        </p:spPr>
      </p:pic>
      <p:sp>
        <p:nvSpPr>
          <p:cNvPr id="127" name="TextBox 126"/>
          <p:cNvSpPr txBox="1"/>
          <p:nvPr/>
        </p:nvSpPr>
        <p:spPr>
          <a:xfrm>
            <a:off x="2438400" y="3657600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ODTC</a:t>
            </a:r>
            <a:endParaRPr lang="en-US" sz="800" dirty="0">
              <a:latin typeface="+mj-lt"/>
            </a:endParaRPr>
          </a:p>
        </p:txBody>
      </p:sp>
      <p:cxnSp>
        <p:nvCxnSpPr>
          <p:cNvPr id="129" name="Straight Arrow Connector 128"/>
          <p:cNvCxnSpPr>
            <a:stCxn id="127" idx="3"/>
          </p:cNvCxnSpPr>
          <p:nvPr/>
        </p:nvCxnSpPr>
        <p:spPr>
          <a:xfrm flipV="1">
            <a:off x="2971800" y="3276600"/>
            <a:ext cx="1588" cy="488722"/>
          </a:xfrm>
          <a:prstGeom prst="straightConnector1">
            <a:avLst/>
          </a:prstGeom>
          <a:ln w="15875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1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</a:pPr>
            <a:fld id="{7721626A-D3DA-44C4-B949-28446735D2F0}" type="slidenum">
              <a:rPr lang="en-US" altLang="en-US" smtClean="0"/>
              <a:pPr>
                <a:buNone/>
              </a:pPr>
              <a:t>1</a:t>
            </a:fld>
            <a:endParaRPr lang="en-US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56469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138</Words>
  <Application>Microsoft Office PowerPoint</Application>
  <PresentationFormat>On-screen Show (4:3)</PresentationFormat>
  <Paragraphs>49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Document</vt:lpstr>
      <vt:lpstr> </vt:lpstr>
    </vt:vector>
  </TitlesOfParts>
  <Company>UCF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nnisbett</dc:creator>
  <cp:lastModifiedBy>nnisbett</cp:lastModifiedBy>
  <cp:revision>1</cp:revision>
  <dcterms:created xsi:type="dcterms:W3CDTF">2011-06-02T15:31:06Z</dcterms:created>
  <dcterms:modified xsi:type="dcterms:W3CDTF">2011-06-02T15:32:19Z</dcterms:modified>
</cp:coreProperties>
</file>