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6"/>
  </p:notesMasterIdLst>
  <p:handoutMasterIdLst>
    <p:handoutMasterId r:id="rId47"/>
  </p:handoutMasterIdLst>
  <p:sldIdLst>
    <p:sldId id="310" r:id="rId2"/>
    <p:sldId id="446" r:id="rId3"/>
    <p:sldId id="508" r:id="rId4"/>
    <p:sldId id="509" r:id="rId5"/>
    <p:sldId id="471" r:id="rId6"/>
    <p:sldId id="270" r:id="rId7"/>
    <p:sldId id="330" r:id="rId8"/>
    <p:sldId id="339" r:id="rId9"/>
    <p:sldId id="510" r:id="rId10"/>
    <p:sldId id="544" r:id="rId11"/>
    <p:sldId id="511" r:id="rId12"/>
    <p:sldId id="517" r:id="rId13"/>
    <p:sldId id="546" r:id="rId14"/>
    <p:sldId id="518" r:id="rId15"/>
    <p:sldId id="519" r:id="rId16"/>
    <p:sldId id="520" r:id="rId17"/>
    <p:sldId id="554" r:id="rId18"/>
    <p:sldId id="521" r:id="rId19"/>
    <p:sldId id="522" r:id="rId20"/>
    <p:sldId id="523" r:id="rId21"/>
    <p:sldId id="524" r:id="rId22"/>
    <p:sldId id="525" r:id="rId23"/>
    <p:sldId id="526" r:id="rId24"/>
    <p:sldId id="529" r:id="rId25"/>
    <p:sldId id="465" r:id="rId26"/>
    <p:sldId id="530" r:id="rId27"/>
    <p:sldId id="531" r:id="rId28"/>
    <p:sldId id="547" r:id="rId29"/>
    <p:sldId id="548" r:id="rId30"/>
    <p:sldId id="549" r:id="rId31"/>
    <p:sldId id="532" r:id="rId32"/>
    <p:sldId id="533" r:id="rId33"/>
    <p:sldId id="551" r:id="rId34"/>
    <p:sldId id="552" r:id="rId35"/>
    <p:sldId id="553" r:id="rId36"/>
    <p:sldId id="545" r:id="rId37"/>
    <p:sldId id="534" r:id="rId38"/>
    <p:sldId id="535" r:id="rId39"/>
    <p:sldId id="536" r:id="rId40"/>
    <p:sldId id="537" r:id="rId41"/>
    <p:sldId id="540" r:id="rId42"/>
    <p:sldId id="542" r:id="rId43"/>
    <p:sldId id="327" r:id="rId44"/>
    <p:sldId id="328" r:id="rId4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A06"/>
    <a:srgbClr val="FF9900"/>
    <a:srgbClr val="FF9933"/>
    <a:srgbClr val="0000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C0477-8077-4876-937F-4C9B221C7A28}" type="doc">
      <dgm:prSet loTypeId="urn:microsoft.com/office/officeart/2009/3/layout/SubSte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047934-FF1E-4E36-9A4C-3A5EA0660254}">
      <dgm:prSet phldrT="[Text]"/>
      <dgm:spPr/>
      <dgm:t>
        <a:bodyPr/>
        <a:lstStyle/>
        <a:p>
          <a:r>
            <a:rPr lang="en-US" b="1" smtClean="0">
              <a:latin typeface="Century Gothic" pitchFamily="34" charset="0"/>
            </a:rPr>
            <a:t>Fixed</a:t>
          </a:r>
          <a:endParaRPr lang="en-US"/>
        </a:p>
      </dgm:t>
    </dgm:pt>
    <dgm:pt modelId="{A72F856B-0D93-4FB9-83EE-8F7946D390CE}" type="parTrans" cxnId="{7933AC9D-7089-47A3-B5A9-508D544A2739}">
      <dgm:prSet/>
      <dgm:spPr/>
      <dgm:t>
        <a:bodyPr/>
        <a:lstStyle/>
        <a:p>
          <a:endParaRPr lang="en-US"/>
        </a:p>
      </dgm:t>
    </dgm:pt>
    <dgm:pt modelId="{F4DDD4FA-3353-4A00-A05B-75CFDE9D2D50}" type="sibTrans" cxnId="{7933AC9D-7089-47A3-B5A9-508D544A2739}">
      <dgm:prSet/>
      <dgm:spPr/>
      <dgm:t>
        <a:bodyPr/>
        <a:lstStyle/>
        <a:p>
          <a:endParaRPr lang="en-US"/>
        </a:p>
      </dgm:t>
    </dgm:pt>
    <dgm:pt modelId="{C3B1EEF6-97D4-4007-938F-DC944C77D486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Cost Reimbursable</a:t>
          </a:r>
          <a:endParaRPr lang="en-US" b="1" dirty="0" smtClean="0">
            <a:latin typeface="Century Gothic" pitchFamily="34" charset="0"/>
          </a:endParaRPr>
        </a:p>
      </dgm:t>
    </dgm:pt>
    <dgm:pt modelId="{3798F79B-7D47-4132-8E69-4001159930C8}" type="parTrans" cxnId="{EF441394-162D-4F3D-9807-05BE9D3A1068}">
      <dgm:prSet/>
      <dgm:spPr/>
      <dgm:t>
        <a:bodyPr/>
        <a:lstStyle/>
        <a:p>
          <a:endParaRPr lang="en-US"/>
        </a:p>
      </dgm:t>
    </dgm:pt>
    <dgm:pt modelId="{51270A6C-8AC3-426C-BE63-7CD25E005C04}" type="sibTrans" cxnId="{EF441394-162D-4F3D-9807-05BE9D3A1068}">
      <dgm:prSet/>
      <dgm:spPr/>
      <dgm:t>
        <a:bodyPr/>
        <a:lstStyle/>
        <a:p>
          <a:endParaRPr lang="en-US"/>
        </a:p>
      </dgm:t>
    </dgm:pt>
    <dgm:pt modelId="{11A4A12D-F98E-42B7-BD0F-FAE15EF9B9A3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Time &amp; Materials</a:t>
          </a:r>
          <a:endParaRPr lang="en-US" b="1" dirty="0" smtClean="0">
            <a:latin typeface="Century Gothic" pitchFamily="34" charset="0"/>
          </a:endParaRPr>
        </a:p>
      </dgm:t>
    </dgm:pt>
    <dgm:pt modelId="{0971048F-D8F3-4BAB-8AF2-F9707FED5A56}" type="parTrans" cxnId="{8C40FAAF-0637-47E2-A543-553376FEC6B2}">
      <dgm:prSet/>
      <dgm:spPr/>
      <dgm:t>
        <a:bodyPr/>
        <a:lstStyle/>
        <a:p>
          <a:endParaRPr lang="en-US"/>
        </a:p>
      </dgm:t>
    </dgm:pt>
    <dgm:pt modelId="{75C8126A-0ACF-4809-800D-4CF6FA8CF16B}" type="sibTrans" cxnId="{8C40FAAF-0637-47E2-A543-553376FEC6B2}">
      <dgm:prSet/>
      <dgm:spPr/>
      <dgm:t>
        <a:bodyPr/>
        <a:lstStyle/>
        <a:p>
          <a:endParaRPr lang="en-US"/>
        </a:p>
      </dgm:t>
    </dgm:pt>
    <dgm:pt modelId="{711DEE29-628F-4DAA-9211-167AE5A6BE7B}" type="pres">
      <dgm:prSet presAssocID="{BC1C0477-8077-4876-937F-4C9B221C7A28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2951C002-49C1-4F83-8E8E-739935CC8FA2}" type="pres">
      <dgm:prSet presAssocID="{61047934-FF1E-4E36-9A4C-3A5EA0660254}" presName="parTx1" presStyleLbl="node1" presStyleIdx="0" presStyleCnt="3"/>
      <dgm:spPr/>
      <dgm:t>
        <a:bodyPr/>
        <a:lstStyle/>
        <a:p>
          <a:endParaRPr lang="en-US"/>
        </a:p>
      </dgm:t>
    </dgm:pt>
    <dgm:pt modelId="{4D8832B3-0CB8-4586-B7C3-B3A077B733AC}" type="pres">
      <dgm:prSet presAssocID="{C3B1EEF6-97D4-4007-938F-DC944C77D486}" presName="parTx2" presStyleLbl="node1" presStyleIdx="1" presStyleCnt="3"/>
      <dgm:spPr/>
      <dgm:t>
        <a:bodyPr/>
        <a:lstStyle/>
        <a:p>
          <a:endParaRPr lang="en-US"/>
        </a:p>
      </dgm:t>
    </dgm:pt>
    <dgm:pt modelId="{0DBC5595-4887-4E25-A1A4-350AF1C323B0}" type="pres">
      <dgm:prSet presAssocID="{11A4A12D-F98E-42B7-BD0F-FAE15EF9B9A3}" presName="parTx3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C40FAAF-0637-47E2-A543-553376FEC6B2}" srcId="{BC1C0477-8077-4876-937F-4C9B221C7A28}" destId="{11A4A12D-F98E-42B7-BD0F-FAE15EF9B9A3}" srcOrd="2" destOrd="0" parTransId="{0971048F-D8F3-4BAB-8AF2-F9707FED5A56}" sibTransId="{75C8126A-0ACF-4809-800D-4CF6FA8CF16B}"/>
    <dgm:cxn modelId="{29B20686-90F9-4FC6-AC3D-D50A0B674861}" type="presOf" srcId="{61047934-FF1E-4E36-9A4C-3A5EA0660254}" destId="{2951C002-49C1-4F83-8E8E-739935CC8FA2}" srcOrd="0" destOrd="0" presId="urn:microsoft.com/office/officeart/2009/3/layout/SubStepProcess"/>
    <dgm:cxn modelId="{B7604143-E3F1-4A98-A1F1-14796CD3B4BA}" type="presOf" srcId="{C3B1EEF6-97D4-4007-938F-DC944C77D486}" destId="{4D8832B3-0CB8-4586-B7C3-B3A077B733AC}" srcOrd="0" destOrd="0" presId="urn:microsoft.com/office/officeart/2009/3/layout/SubStepProcess"/>
    <dgm:cxn modelId="{01E55820-DDF4-4BAD-A474-989D1D69FFC7}" type="presOf" srcId="{BC1C0477-8077-4876-937F-4C9B221C7A28}" destId="{711DEE29-628F-4DAA-9211-167AE5A6BE7B}" srcOrd="0" destOrd="0" presId="urn:microsoft.com/office/officeart/2009/3/layout/SubStepProcess"/>
    <dgm:cxn modelId="{7933AC9D-7089-47A3-B5A9-508D544A2739}" srcId="{BC1C0477-8077-4876-937F-4C9B221C7A28}" destId="{61047934-FF1E-4E36-9A4C-3A5EA0660254}" srcOrd="0" destOrd="0" parTransId="{A72F856B-0D93-4FB9-83EE-8F7946D390CE}" sibTransId="{F4DDD4FA-3353-4A00-A05B-75CFDE9D2D50}"/>
    <dgm:cxn modelId="{EF441394-162D-4F3D-9807-05BE9D3A1068}" srcId="{BC1C0477-8077-4876-937F-4C9B221C7A28}" destId="{C3B1EEF6-97D4-4007-938F-DC944C77D486}" srcOrd="1" destOrd="0" parTransId="{3798F79B-7D47-4132-8E69-4001159930C8}" sibTransId="{51270A6C-8AC3-426C-BE63-7CD25E005C04}"/>
    <dgm:cxn modelId="{A9E207A2-EC13-4A66-85F8-D021FE7C139E}" type="presOf" srcId="{11A4A12D-F98E-42B7-BD0F-FAE15EF9B9A3}" destId="{0DBC5595-4887-4E25-A1A4-350AF1C323B0}" srcOrd="0" destOrd="0" presId="urn:microsoft.com/office/officeart/2009/3/layout/SubStepProcess"/>
    <dgm:cxn modelId="{838C24D6-7279-4A4F-9374-6335C1101820}" type="presParOf" srcId="{711DEE29-628F-4DAA-9211-167AE5A6BE7B}" destId="{2951C002-49C1-4F83-8E8E-739935CC8FA2}" srcOrd="0" destOrd="0" presId="urn:microsoft.com/office/officeart/2009/3/layout/SubStepProcess"/>
    <dgm:cxn modelId="{0508F999-5A84-4659-88A0-3488A2D46DBE}" type="presParOf" srcId="{711DEE29-628F-4DAA-9211-167AE5A6BE7B}" destId="{4D8832B3-0CB8-4586-B7C3-B3A077B733AC}" srcOrd="1" destOrd="0" presId="urn:microsoft.com/office/officeart/2009/3/layout/SubStepProcess"/>
    <dgm:cxn modelId="{FDA5EC31-C6C8-49BC-B4DE-898DE55710EE}" type="presParOf" srcId="{711DEE29-628F-4DAA-9211-167AE5A6BE7B}" destId="{0DBC5595-4887-4E25-A1A4-350AF1C323B0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EE426-16DA-4C2D-9537-A73EF1810A8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F15A8C-DB18-4CBA-9135-BDFDA56663DF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Education &amp; General (E&amp;G) </a:t>
          </a:r>
          <a:endParaRPr lang="en-US" dirty="0"/>
        </a:p>
      </dgm:t>
    </dgm:pt>
    <dgm:pt modelId="{F31B8954-8C81-40B2-82EA-27802616CAAC}" type="parTrans" cxnId="{D396670A-CC23-46C2-BD0A-D07F19F3F26D}">
      <dgm:prSet/>
      <dgm:spPr/>
      <dgm:t>
        <a:bodyPr/>
        <a:lstStyle/>
        <a:p>
          <a:endParaRPr lang="en-US"/>
        </a:p>
      </dgm:t>
    </dgm:pt>
    <dgm:pt modelId="{E14E2BCD-0C27-4005-BF0C-48596387A0AE}" type="sibTrans" cxnId="{D396670A-CC23-46C2-BD0A-D07F19F3F26D}">
      <dgm:prSet/>
      <dgm:spPr/>
      <dgm:t>
        <a:bodyPr/>
        <a:lstStyle/>
        <a:p>
          <a:endParaRPr lang="en-US"/>
        </a:p>
      </dgm:t>
    </dgm:pt>
    <dgm:pt modelId="{DAB30DF8-14A5-4BA8-B5A4-5B088F2FE1EF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Contracts &amp; Grants (C&amp;G)</a:t>
          </a:r>
        </a:p>
        <a:p>
          <a:r>
            <a:rPr lang="en-US" b="1" dirty="0" smtClean="0">
              <a:latin typeface="Century Gothic" pitchFamily="34" charset="0"/>
            </a:rPr>
            <a:t>UCF or RF</a:t>
          </a:r>
        </a:p>
      </dgm:t>
    </dgm:pt>
    <dgm:pt modelId="{6FCB45CA-C1D2-4E4F-BA55-9359F431EF66}" type="parTrans" cxnId="{6503574F-22B0-4C17-B024-4B868575D01B}">
      <dgm:prSet/>
      <dgm:spPr/>
      <dgm:t>
        <a:bodyPr/>
        <a:lstStyle/>
        <a:p>
          <a:endParaRPr lang="en-US"/>
        </a:p>
      </dgm:t>
    </dgm:pt>
    <dgm:pt modelId="{75901CF2-CFF4-4405-999C-2CC66DFA8449}" type="sibTrans" cxnId="{6503574F-22B0-4C17-B024-4B868575D01B}">
      <dgm:prSet/>
      <dgm:spPr/>
      <dgm:t>
        <a:bodyPr/>
        <a:lstStyle/>
        <a:p>
          <a:endParaRPr lang="en-US"/>
        </a:p>
      </dgm:t>
    </dgm:pt>
    <dgm:pt modelId="{03F12680-F4E1-414C-B168-809B7E435C27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Auxiliary</a:t>
          </a:r>
          <a:endParaRPr lang="en-US" b="1" dirty="0" smtClean="0">
            <a:latin typeface="Century Gothic" pitchFamily="34" charset="0"/>
          </a:endParaRPr>
        </a:p>
      </dgm:t>
    </dgm:pt>
    <dgm:pt modelId="{FA1E704B-FC82-44A8-AEB1-8729A79C975A}" type="parTrans" cxnId="{44BE568D-9C3C-47A0-A4E4-785B774A9804}">
      <dgm:prSet/>
      <dgm:spPr/>
      <dgm:t>
        <a:bodyPr/>
        <a:lstStyle/>
        <a:p>
          <a:endParaRPr lang="en-US"/>
        </a:p>
      </dgm:t>
    </dgm:pt>
    <dgm:pt modelId="{EB3AE2E5-F0A0-4D83-8037-ABAF46D6A4BD}" type="sibTrans" cxnId="{44BE568D-9C3C-47A0-A4E4-785B774A9804}">
      <dgm:prSet/>
      <dgm:spPr/>
      <dgm:t>
        <a:bodyPr/>
        <a:lstStyle/>
        <a:p>
          <a:endParaRPr lang="en-US"/>
        </a:p>
      </dgm:t>
    </dgm:pt>
    <dgm:pt modelId="{A3B09E32-B490-4803-AEEB-2E2741178987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Research Foundation</a:t>
          </a:r>
        </a:p>
      </dgm:t>
    </dgm:pt>
    <dgm:pt modelId="{46AC8E49-1C21-429C-8774-96A6B1C0A5A2}" type="parTrans" cxnId="{87EFFD92-B846-4870-A532-DC745744ED50}">
      <dgm:prSet/>
      <dgm:spPr/>
      <dgm:t>
        <a:bodyPr/>
        <a:lstStyle/>
        <a:p>
          <a:endParaRPr lang="en-US"/>
        </a:p>
      </dgm:t>
    </dgm:pt>
    <dgm:pt modelId="{8CF4D1C5-353C-432C-8E4B-06A93DEDF14B}" type="sibTrans" cxnId="{87EFFD92-B846-4870-A532-DC745744ED50}">
      <dgm:prSet/>
      <dgm:spPr/>
      <dgm:t>
        <a:bodyPr/>
        <a:lstStyle/>
        <a:p>
          <a:endParaRPr lang="en-US"/>
        </a:p>
      </dgm:t>
    </dgm:pt>
    <dgm:pt modelId="{757F0DFE-923C-479A-9715-C055C8DA3564}" type="pres">
      <dgm:prSet presAssocID="{B59EE426-16DA-4C2D-9537-A73EF1810A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401357-A2BA-471D-AF14-BC61037DC5D5}" type="pres">
      <dgm:prSet presAssocID="{A7F15A8C-DB18-4CBA-9135-BDFDA56663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859C5-06F6-44C7-A2B8-5E882E9EA3D3}" type="pres">
      <dgm:prSet presAssocID="{E14E2BCD-0C27-4005-BF0C-48596387A0A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6CF274D-B8B5-4810-A247-7729BEF2725B}" type="pres">
      <dgm:prSet presAssocID="{E14E2BCD-0C27-4005-BF0C-48596387A0A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9F94237-752F-4797-A153-9DD767CE7068}" type="pres">
      <dgm:prSet presAssocID="{DAB30DF8-14A5-4BA8-B5A4-5B088F2FE1E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9A0E0-1DA4-4D6E-81E1-B1833678935E}" type="pres">
      <dgm:prSet presAssocID="{75901CF2-CFF4-4405-999C-2CC66DFA84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B504508-7CC2-4E63-9ADC-D3332A1B04C1}" type="pres">
      <dgm:prSet presAssocID="{75901CF2-CFF4-4405-999C-2CC66DFA84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1B00F06-27C0-4890-9063-10A3DF5D14EB}" type="pres">
      <dgm:prSet presAssocID="{03F12680-F4E1-414C-B168-809B7E435C2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9A994-D112-426D-AFAE-927E72B53E40}" type="pres">
      <dgm:prSet presAssocID="{EB3AE2E5-F0A0-4D83-8037-ABAF46D6A4B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B270D0A-FECB-4B38-9DED-7B351C3A6F9E}" type="pres">
      <dgm:prSet presAssocID="{EB3AE2E5-F0A0-4D83-8037-ABAF46D6A4B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373CAD8-19BF-472D-BDA1-561B22BAB99A}" type="pres">
      <dgm:prSet presAssocID="{A3B09E32-B490-4803-AEEB-2E274117898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6670A-CC23-46C2-BD0A-D07F19F3F26D}" srcId="{B59EE426-16DA-4C2D-9537-A73EF1810A82}" destId="{A7F15A8C-DB18-4CBA-9135-BDFDA56663DF}" srcOrd="0" destOrd="0" parTransId="{F31B8954-8C81-40B2-82EA-27802616CAAC}" sibTransId="{E14E2BCD-0C27-4005-BF0C-48596387A0AE}"/>
    <dgm:cxn modelId="{75DAC1C7-3F22-40D4-A045-653A96D81A39}" type="presOf" srcId="{B59EE426-16DA-4C2D-9537-A73EF1810A82}" destId="{757F0DFE-923C-479A-9715-C055C8DA3564}" srcOrd="0" destOrd="0" presId="urn:microsoft.com/office/officeart/2005/8/layout/process1"/>
    <dgm:cxn modelId="{44C02C2B-2CE9-440E-B856-F823F6B6C997}" type="presOf" srcId="{E14E2BCD-0C27-4005-BF0C-48596387A0AE}" destId="{461859C5-06F6-44C7-A2B8-5E882E9EA3D3}" srcOrd="0" destOrd="0" presId="urn:microsoft.com/office/officeart/2005/8/layout/process1"/>
    <dgm:cxn modelId="{E65B33D3-3898-4FC2-82DA-CD355EE80118}" type="presOf" srcId="{75901CF2-CFF4-4405-999C-2CC66DFA8449}" destId="{5B504508-7CC2-4E63-9ADC-D3332A1B04C1}" srcOrd="1" destOrd="0" presId="urn:microsoft.com/office/officeart/2005/8/layout/process1"/>
    <dgm:cxn modelId="{E54CF7E3-A8F1-49F3-9298-2C638502A1B4}" type="presOf" srcId="{75901CF2-CFF4-4405-999C-2CC66DFA8449}" destId="{9199A0E0-1DA4-4D6E-81E1-B1833678935E}" srcOrd="0" destOrd="0" presId="urn:microsoft.com/office/officeart/2005/8/layout/process1"/>
    <dgm:cxn modelId="{6503574F-22B0-4C17-B024-4B868575D01B}" srcId="{B59EE426-16DA-4C2D-9537-A73EF1810A82}" destId="{DAB30DF8-14A5-4BA8-B5A4-5B088F2FE1EF}" srcOrd="1" destOrd="0" parTransId="{6FCB45CA-C1D2-4E4F-BA55-9359F431EF66}" sibTransId="{75901CF2-CFF4-4405-999C-2CC66DFA8449}"/>
    <dgm:cxn modelId="{BB6B65A5-F12A-4CBD-92F2-44342A1B3A09}" type="presOf" srcId="{A7F15A8C-DB18-4CBA-9135-BDFDA56663DF}" destId="{10401357-A2BA-471D-AF14-BC61037DC5D5}" srcOrd="0" destOrd="0" presId="urn:microsoft.com/office/officeart/2005/8/layout/process1"/>
    <dgm:cxn modelId="{44BE568D-9C3C-47A0-A4E4-785B774A9804}" srcId="{B59EE426-16DA-4C2D-9537-A73EF1810A82}" destId="{03F12680-F4E1-414C-B168-809B7E435C27}" srcOrd="2" destOrd="0" parTransId="{FA1E704B-FC82-44A8-AEB1-8729A79C975A}" sibTransId="{EB3AE2E5-F0A0-4D83-8037-ABAF46D6A4BD}"/>
    <dgm:cxn modelId="{B36D0374-E2E7-4B58-A0CB-D092BF5F795C}" type="presOf" srcId="{E14E2BCD-0C27-4005-BF0C-48596387A0AE}" destId="{D6CF274D-B8B5-4810-A247-7729BEF2725B}" srcOrd="1" destOrd="0" presId="urn:microsoft.com/office/officeart/2005/8/layout/process1"/>
    <dgm:cxn modelId="{304DDD16-2943-4E6D-B82B-6E2668FA5DA5}" type="presOf" srcId="{EB3AE2E5-F0A0-4D83-8037-ABAF46D6A4BD}" destId="{6419A994-D112-426D-AFAE-927E72B53E40}" srcOrd="0" destOrd="0" presId="urn:microsoft.com/office/officeart/2005/8/layout/process1"/>
    <dgm:cxn modelId="{3654C2F6-F221-4A17-AD13-932AEBA47DA0}" type="presOf" srcId="{DAB30DF8-14A5-4BA8-B5A4-5B088F2FE1EF}" destId="{B9F94237-752F-4797-A153-9DD767CE7068}" srcOrd="0" destOrd="0" presId="urn:microsoft.com/office/officeart/2005/8/layout/process1"/>
    <dgm:cxn modelId="{DA7150E8-51F2-4BD0-9425-C6D8D40F5CFA}" type="presOf" srcId="{A3B09E32-B490-4803-AEEB-2E2741178987}" destId="{D373CAD8-19BF-472D-BDA1-561B22BAB99A}" srcOrd="0" destOrd="0" presId="urn:microsoft.com/office/officeart/2005/8/layout/process1"/>
    <dgm:cxn modelId="{9BDEA2BE-F4B2-4BD5-A200-30A653AD8D30}" type="presOf" srcId="{EB3AE2E5-F0A0-4D83-8037-ABAF46D6A4BD}" destId="{3B270D0A-FECB-4B38-9DED-7B351C3A6F9E}" srcOrd="1" destOrd="0" presId="urn:microsoft.com/office/officeart/2005/8/layout/process1"/>
    <dgm:cxn modelId="{87EFFD92-B846-4870-A532-DC745744ED50}" srcId="{B59EE426-16DA-4C2D-9537-A73EF1810A82}" destId="{A3B09E32-B490-4803-AEEB-2E2741178987}" srcOrd="3" destOrd="0" parTransId="{46AC8E49-1C21-429C-8774-96A6B1C0A5A2}" sibTransId="{8CF4D1C5-353C-432C-8E4B-06A93DEDF14B}"/>
    <dgm:cxn modelId="{74D23233-FFAC-4BCA-B32F-394B07332A19}" type="presOf" srcId="{03F12680-F4E1-414C-B168-809B7E435C27}" destId="{51B00F06-27C0-4890-9063-10A3DF5D14EB}" srcOrd="0" destOrd="0" presId="urn:microsoft.com/office/officeart/2005/8/layout/process1"/>
    <dgm:cxn modelId="{21473AC8-7528-4C0E-8C9F-D56028B9383B}" type="presParOf" srcId="{757F0DFE-923C-479A-9715-C055C8DA3564}" destId="{10401357-A2BA-471D-AF14-BC61037DC5D5}" srcOrd="0" destOrd="0" presId="urn:microsoft.com/office/officeart/2005/8/layout/process1"/>
    <dgm:cxn modelId="{21DE2131-397A-4CDA-8614-971C727BA377}" type="presParOf" srcId="{757F0DFE-923C-479A-9715-C055C8DA3564}" destId="{461859C5-06F6-44C7-A2B8-5E882E9EA3D3}" srcOrd="1" destOrd="0" presId="urn:microsoft.com/office/officeart/2005/8/layout/process1"/>
    <dgm:cxn modelId="{1BFE94DB-49B2-416F-ABD2-AE6121DE07AB}" type="presParOf" srcId="{461859C5-06F6-44C7-A2B8-5E882E9EA3D3}" destId="{D6CF274D-B8B5-4810-A247-7729BEF2725B}" srcOrd="0" destOrd="0" presId="urn:microsoft.com/office/officeart/2005/8/layout/process1"/>
    <dgm:cxn modelId="{721A7565-A498-4553-80F3-774E5C0BC462}" type="presParOf" srcId="{757F0DFE-923C-479A-9715-C055C8DA3564}" destId="{B9F94237-752F-4797-A153-9DD767CE7068}" srcOrd="2" destOrd="0" presId="urn:microsoft.com/office/officeart/2005/8/layout/process1"/>
    <dgm:cxn modelId="{01A02E82-FCF7-4426-BBD2-A4E2CAD65983}" type="presParOf" srcId="{757F0DFE-923C-479A-9715-C055C8DA3564}" destId="{9199A0E0-1DA4-4D6E-81E1-B1833678935E}" srcOrd="3" destOrd="0" presId="urn:microsoft.com/office/officeart/2005/8/layout/process1"/>
    <dgm:cxn modelId="{3F7FA42B-8833-48EC-A12E-2D1C3FE3562C}" type="presParOf" srcId="{9199A0E0-1DA4-4D6E-81E1-B1833678935E}" destId="{5B504508-7CC2-4E63-9ADC-D3332A1B04C1}" srcOrd="0" destOrd="0" presId="urn:microsoft.com/office/officeart/2005/8/layout/process1"/>
    <dgm:cxn modelId="{1FA35EBB-B161-48DB-BA51-5074407DFBBD}" type="presParOf" srcId="{757F0DFE-923C-479A-9715-C055C8DA3564}" destId="{51B00F06-27C0-4890-9063-10A3DF5D14EB}" srcOrd="4" destOrd="0" presId="urn:microsoft.com/office/officeart/2005/8/layout/process1"/>
    <dgm:cxn modelId="{E96CC287-CAD7-41AC-824F-AD8F0D68DD1C}" type="presParOf" srcId="{757F0DFE-923C-479A-9715-C055C8DA3564}" destId="{6419A994-D112-426D-AFAE-927E72B53E40}" srcOrd="5" destOrd="0" presId="urn:microsoft.com/office/officeart/2005/8/layout/process1"/>
    <dgm:cxn modelId="{6A922DA7-1057-46C6-98D7-EB95D98C8737}" type="presParOf" srcId="{6419A994-D112-426D-AFAE-927E72B53E40}" destId="{3B270D0A-FECB-4B38-9DED-7B351C3A6F9E}" srcOrd="0" destOrd="0" presId="urn:microsoft.com/office/officeart/2005/8/layout/process1"/>
    <dgm:cxn modelId="{0651D258-B79D-4210-8306-0430C9BABBFE}" type="presParOf" srcId="{757F0DFE-923C-479A-9715-C055C8DA3564}" destId="{D373CAD8-19BF-472D-BDA1-561B22BAB9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B8D6D-2B94-4A9B-B7AD-DDC5B42FEE02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16838-04D2-47DC-945F-41131C75C539}">
      <dgm:prSet phldrT="[Text]" custT="1"/>
      <dgm:spPr/>
      <dgm:t>
        <a:bodyPr/>
        <a:lstStyle/>
        <a:p>
          <a:r>
            <a:rPr lang="en-US" sz="2400" b="1" dirty="0" smtClean="0">
              <a:latin typeface="Century Gothic" pitchFamily="34" charset="0"/>
            </a:rPr>
            <a:t>PI Spending Authority</a:t>
          </a:r>
          <a:endParaRPr lang="en-US" sz="2400" b="1" dirty="0">
            <a:latin typeface="Century Gothic" pitchFamily="34" charset="0"/>
          </a:endParaRPr>
        </a:p>
      </dgm:t>
    </dgm:pt>
    <dgm:pt modelId="{250F38A8-79AC-43C2-968B-61ACA268C09F}" type="parTrans" cxnId="{7C74E4AB-B474-4F53-A6C3-989503970071}">
      <dgm:prSet/>
      <dgm:spPr/>
      <dgm:t>
        <a:bodyPr/>
        <a:lstStyle/>
        <a:p>
          <a:endParaRPr lang="en-US"/>
        </a:p>
      </dgm:t>
    </dgm:pt>
    <dgm:pt modelId="{3508179D-F5EF-4EC5-B167-EE3D115F74FD}" type="sibTrans" cxnId="{7C74E4AB-B474-4F53-A6C3-989503970071}">
      <dgm:prSet/>
      <dgm:spPr/>
      <dgm:t>
        <a:bodyPr/>
        <a:lstStyle/>
        <a:p>
          <a:endParaRPr lang="en-US"/>
        </a:p>
      </dgm:t>
    </dgm:pt>
    <dgm:pt modelId="{FFE1A223-506D-498F-8DC5-C996FEFBE3AB}">
      <dgm:prSet phldrT="[Text]" custT="1"/>
      <dgm:spPr/>
      <dgm:t>
        <a:bodyPr/>
        <a:lstStyle/>
        <a:p>
          <a:r>
            <a:rPr lang="en-US" sz="2400" b="1" dirty="0" smtClean="0">
              <a:latin typeface="Century Gothic" pitchFamily="34" charset="0"/>
            </a:rPr>
            <a:t>University Recovery</a:t>
          </a:r>
          <a:endParaRPr lang="en-US" sz="2400" b="1" dirty="0">
            <a:latin typeface="Century Gothic" pitchFamily="34" charset="0"/>
          </a:endParaRPr>
        </a:p>
      </dgm:t>
    </dgm:pt>
    <dgm:pt modelId="{D8EF51EF-648C-4BEC-ACA9-44D635D10499}" type="parTrans" cxnId="{4D013829-FB87-4EBD-98C1-B3BF44AC60A1}">
      <dgm:prSet/>
      <dgm:spPr/>
      <dgm:t>
        <a:bodyPr/>
        <a:lstStyle/>
        <a:p>
          <a:endParaRPr lang="en-US"/>
        </a:p>
      </dgm:t>
    </dgm:pt>
    <dgm:pt modelId="{8185C991-3BEB-434E-A7D8-BB0F3A1F6577}" type="sibTrans" cxnId="{4D013829-FB87-4EBD-98C1-B3BF44AC60A1}">
      <dgm:prSet/>
      <dgm:spPr/>
      <dgm:t>
        <a:bodyPr/>
        <a:lstStyle/>
        <a:p>
          <a:endParaRPr lang="en-US"/>
        </a:p>
      </dgm:t>
    </dgm:pt>
    <dgm:pt modelId="{06B250BD-85AB-455D-A10B-62443DA66921}" type="pres">
      <dgm:prSet presAssocID="{E93B8D6D-2B94-4A9B-B7AD-DDC5B42FEE0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0FB014-1905-4493-8F3A-E02716977D46}" type="pres">
      <dgm:prSet presAssocID="{E93B8D6D-2B94-4A9B-B7AD-DDC5B42FEE02}" presName="divider" presStyleLbl="fgShp" presStyleIdx="0" presStyleCnt="1"/>
      <dgm:spPr/>
    </dgm:pt>
    <dgm:pt modelId="{B670DD2A-386D-484E-817C-A3FCD0BA033C}" type="pres">
      <dgm:prSet presAssocID="{20516838-04D2-47DC-945F-41131C75C539}" presName="downArrow" presStyleLbl="node1" presStyleIdx="0" presStyleCnt="2" custLinFactX="47500" custLinFactY="26562" custLinFactNeighborX="100000" custLinFactNeighborY="100000"/>
      <dgm:spPr/>
    </dgm:pt>
    <dgm:pt modelId="{4E817098-C042-44C6-AEFF-1F78D2E89178}" type="pres">
      <dgm:prSet presAssocID="{20516838-04D2-47DC-945F-41131C75C53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70030-F033-45F0-BBF0-8D61CE6D61AB}" type="pres">
      <dgm:prSet presAssocID="{FFE1A223-506D-498F-8DC5-C996FEFBE3AB}" presName="upArrow" presStyleLbl="node1" presStyleIdx="1" presStyleCnt="2" custLinFactX="-55833" custLinFactY="-25000" custLinFactNeighborX="-100000" custLinFactNeighborY="-100000"/>
      <dgm:spPr/>
    </dgm:pt>
    <dgm:pt modelId="{3499CAA8-CB95-4D9F-9C81-53315B8A3F07}" type="pres">
      <dgm:prSet presAssocID="{FFE1A223-506D-498F-8DC5-C996FEFBE3A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013829-FB87-4EBD-98C1-B3BF44AC60A1}" srcId="{E93B8D6D-2B94-4A9B-B7AD-DDC5B42FEE02}" destId="{FFE1A223-506D-498F-8DC5-C996FEFBE3AB}" srcOrd="1" destOrd="0" parTransId="{D8EF51EF-648C-4BEC-ACA9-44D635D10499}" sibTransId="{8185C991-3BEB-434E-A7D8-BB0F3A1F6577}"/>
    <dgm:cxn modelId="{3DF95839-CA7A-4AF4-8484-3352D5F14DCE}" type="presOf" srcId="{E93B8D6D-2B94-4A9B-B7AD-DDC5B42FEE02}" destId="{06B250BD-85AB-455D-A10B-62443DA66921}" srcOrd="0" destOrd="0" presId="urn:microsoft.com/office/officeart/2005/8/layout/arrow3"/>
    <dgm:cxn modelId="{7C74E4AB-B474-4F53-A6C3-989503970071}" srcId="{E93B8D6D-2B94-4A9B-B7AD-DDC5B42FEE02}" destId="{20516838-04D2-47DC-945F-41131C75C539}" srcOrd="0" destOrd="0" parTransId="{250F38A8-79AC-43C2-968B-61ACA268C09F}" sibTransId="{3508179D-F5EF-4EC5-B167-EE3D115F74FD}"/>
    <dgm:cxn modelId="{4DEA8F93-EA8D-4192-94FF-8B26BAD02137}" type="presOf" srcId="{FFE1A223-506D-498F-8DC5-C996FEFBE3AB}" destId="{3499CAA8-CB95-4D9F-9C81-53315B8A3F07}" srcOrd="0" destOrd="0" presId="urn:microsoft.com/office/officeart/2005/8/layout/arrow3"/>
    <dgm:cxn modelId="{5E469644-5E84-4B23-8C1E-35806FB409B2}" type="presOf" srcId="{20516838-04D2-47DC-945F-41131C75C539}" destId="{4E817098-C042-44C6-AEFF-1F78D2E89178}" srcOrd="0" destOrd="0" presId="urn:microsoft.com/office/officeart/2005/8/layout/arrow3"/>
    <dgm:cxn modelId="{C38C7044-5FCE-4017-B4AA-8698BA0BFF4D}" type="presParOf" srcId="{06B250BD-85AB-455D-A10B-62443DA66921}" destId="{8D0FB014-1905-4493-8F3A-E02716977D46}" srcOrd="0" destOrd="0" presId="urn:microsoft.com/office/officeart/2005/8/layout/arrow3"/>
    <dgm:cxn modelId="{7CB2C4D8-D8E1-461B-8018-A5971D4D4CBB}" type="presParOf" srcId="{06B250BD-85AB-455D-A10B-62443DA66921}" destId="{B670DD2A-386D-484E-817C-A3FCD0BA033C}" srcOrd="1" destOrd="0" presId="urn:microsoft.com/office/officeart/2005/8/layout/arrow3"/>
    <dgm:cxn modelId="{48B32209-58DB-4618-801D-374ECA177E96}" type="presParOf" srcId="{06B250BD-85AB-455D-A10B-62443DA66921}" destId="{4E817098-C042-44C6-AEFF-1F78D2E89178}" srcOrd="2" destOrd="0" presId="urn:microsoft.com/office/officeart/2005/8/layout/arrow3"/>
    <dgm:cxn modelId="{3D5A92A7-DDE5-4CA3-BB64-595385666D5A}" type="presParOf" srcId="{06B250BD-85AB-455D-A10B-62443DA66921}" destId="{4F470030-F033-45F0-BBF0-8D61CE6D61AB}" srcOrd="3" destOrd="0" presId="urn:microsoft.com/office/officeart/2005/8/layout/arrow3"/>
    <dgm:cxn modelId="{E4EC377F-7A6D-4F35-A9B6-89D4CE0F3FC6}" type="presParOf" srcId="{06B250BD-85AB-455D-A10B-62443DA66921}" destId="{3499CAA8-CB95-4D9F-9C81-53315B8A3F0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8C05A-BBD7-4952-8190-E6881792D934}" type="doc">
      <dgm:prSet loTypeId="urn:microsoft.com/office/officeart/2005/8/layout/cycle8" loCatId="cycle" qsTypeId="urn:microsoft.com/office/officeart/2005/8/quickstyle/simple2" qsCatId="simple" csTypeId="urn:microsoft.com/office/officeart/2005/8/colors/accent1_2" csCatId="accent1" phldr="1"/>
      <dgm:spPr/>
    </dgm:pt>
    <dgm:pt modelId="{977F5782-486D-42B8-A7A3-9DAED23D4CF6}">
      <dgm:prSet phldrT="[Text]"/>
      <dgm:spPr/>
      <dgm:t>
        <a:bodyPr/>
        <a:lstStyle/>
        <a:p>
          <a:r>
            <a:rPr lang="en-US" b="1" smtClean="0">
              <a:latin typeface="Century Gothic" pitchFamily="34" charset="0"/>
            </a:rPr>
            <a:t>Technical</a:t>
          </a:r>
          <a:endParaRPr lang="en-US"/>
        </a:p>
      </dgm:t>
    </dgm:pt>
    <dgm:pt modelId="{C9CC4BDA-8C90-4565-9EF8-AAD536073A28}" type="parTrans" cxnId="{A3AAABB8-0E36-4279-A1A2-8E53B63BDDDE}">
      <dgm:prSet/>
      <dgm:spPr/>
      <dgm:t>
        <a:bodyPr/>
        <a:lstStyle/>
        <a:p>
          <a:endParaRPr lang="en-US"/>
        </a:p>
      </dgm:t>
    </dgm:pt>
    <dgm:pt modelId="{21EBC4C5-83F9-4243-87EA-DD0F1AC945BE}" type="sibTrans" cxnId="{A3AAABB8-0E36-4279-A1A2-8E53B63BDDDE}">
      <dgm:prSet/>
      <dgm:spPr/>
      <dgm:t>
        <a:bodyPr/>
        <a:lstStyle/>
        <a:p>
          <a:endParaRPr lang="en-US"/>
        </a:p>
      </dgm:t>
    </dgm:pt>
    <dgm:pt modelId="{CAA8BB14-B529-469E-BD0F-989DB9D34D7C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Administrative</a:t>
          </a:r>
          <a:endParaRPr lang="en-US" b="1" dirty="0" smtClean="0">
            <a:latin typeface="Century Gothic" pitchFamily="34" charset="0"/>
          </a:endParaRPr>
        </a:p>
      </dgm:t>
    </dgm:pt>
    <dgm:pt modelId="{F95F019B-5C4E-4D9F-97AF-713B72568820}" type="parTrans" cxnId="{000B835E-07FA-47F3-9B48-832AFADCC3FB}">
      <dgm:prSet/>
      <dgm:spPr/>
      <dgm:t>
        <a:bodyPr/>
        <a:lstStyle/>
        <a:p>
          <a:endParaRPr lang="en-US"/>
        </a:p>
      </dgm:t>
    </dgm:pt>
    <dgm:pt modelId="{0382F46B-E69E-4B0D-AD11-6EDA2F5FBCDB}" type="sibTrans" cxnId="{000B835E-07FA-47F3-9B48-832AFADCC3FB}">
      <dgm:prSet/>
      <dgm:spPr/>
      <dgm:t>
        <a:bodyPr/>
        <a:lstStyle/>
        <a:p>
          <a:endParaRPr lang="en-US"/>
        </a:p>
      </dgm:t>
    </dgm:pt>
    <dgm:pt modelId="{9091CA82-ED21-4613-97C9-762EF03F1F0D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Financial</a:t>
          </a:r>
          <a:endParaRPr lang="en-US" b="1" dirty="0" smtClean="0">
            <a:latin typeface="Century Gothic" pitchFamily="34" charset="0"/>
          </a:endParaRPr>
        </a:p>
      </dgm:t>
    </dgm:pt>
    <dgm:pt modelId="{4C8A1CB5-E06C-42A8-A930-ED1FF6E0F53A}" type="parTrans" cxnId="{99459838-F523-4AC8-984E-D9900A011EB3}">
      <dgm:prSet/>
      <dgm:spPr/>
      <dgm:t>
        <a:bodyPr/>
        <a:lstStyle/>
        <a:p>
          <a:endParaRPr lang="en-US"/>
        </a:p>
      </dgm:t>
    </dgm:pt>
    <dgm:pt modelId="{C66BC454-C7B3-47E2-818A-0B90A9CF34B5}" type="sibTrans" cxnId="{99459838-F523-4AC8-984E-D9900A011EB3}">
      <dgm:prSet/>
      <dgm:spPr/>
      <dgm:t>
        <a:bodyPr/>
        <a:lstStyle/>
        <a:p>
          <a:endParaRPr lang="en-US"/>
        </a:p>
      </dgm:t>
    </dgm:pt>
    <dgm:pt modelId="{9F762E47-315F-4681-8A1A-F32653D079D9}" type="pres">
      <dgm:prSet presAssocID="{F858C05A-BBD7-4952-8190-E6881792D934}" presName="compositeShape" presStyleCnt="0">
        <dgm:presLayoutVars>
          <dgm:chMax val="7"/>
          <dgm:dir/>
          <dgm:resizeHandles val="exact"/>
        </dgm:presLayoutVars>
      </dgm:prSet>
      <dgm:spPr/>
    </dgm:pt>
    <dgm:pt modelId="{A2CD3656-4B40-49E3-9530-5F320E0A9D48}" type="pres">
      <dgm:prSet presAssocID="{F858C05A-BBD7-4952-8190-E6881792D934}" presName="wedge1" presStyleLbl="node1" presStyleIdx="0" presStyleCnt="3"/>
      <dgm:spPr/>
      <dgm:t>
        <a:bodyPr/>
        <a:lstStyle/>
        <a:p>
          <a:endParaRPr lang="en-US"/>
        </a:p>
      </dgm:t>
    </dgm:pt>
    <dgm:pt modelId="{61AF7D3C-6B6F-413C-9E75-48BC69A0B3FE}" type="pres">
      <dgm:prSet presAssocID="{F858C05A-BBD7-4952-8190-E6881792D934}" presName="dummy1a" presStyleCnt="0"/>
      <dgm:spPr/>
    </dgm:pt>
    <dgm:pt modelId="{7AEA8F78-1725-4EA7-9252-752C4AB5F191}" type="pres">
      <dgm:prSet presAssocID="{F858C05A-BBD7-4952-8190-E6881792D934}" presName="dummy1b" presStyleCnt="0"/>
      <dgm:spPr/>
    </dgm:pt>
    <dgm:pt modelId="{11EAC5A1-3FAB-4418-9D6B-45DE3D9AD7E8}" type="pres">
      <dgm:prSet presAssocID="{F858C05A-BBD7-4952-8190-E6881792D93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6A2C-487B-4676-BDE6-011FFF7D5716}" type="pres">
      <dgm:prSet presAssocID="{F858C05A-BBD7-4952-8190-E6881792D934}" presName="wedge2" presStyleLbl="node1" presStyleIdx="1" presStyleCnt="3"/>
      <dgm:spPr/>
      <dgm:t>
        <a:bodyPr/>
        <a:lstStyle/>
        <a:p>
          <a:endParaRPr lang="en-US"/>
        </a:p>
      </dgm:t>
    </dgm:pt>
    <dgm:pt modelId="{830E3A37-E7CD-4134-9ABD-49192BFC3295}" type="pres">
      <dgm:prSet presAssocID="{F858C05A-BBD7-4952-8190-E6881792D934}" presName="dummy2a" presStyleCnt="0"/>
      <dgm:spPr/>
    </dgm:pt>
    <dgm:pt modelId="{72FD4BE5-C966-40C0-8C8E-FE415162985A}" type="pres">
      <dgm:prSet presAssocID="{F858C05A-BBD7-4952-8190-E6881792D934}" presName="dummy2b" presStyleCnt="0"/>
      <dgm:spPr/>
    </dgm:pt>
    <dgm:pt modelId="{66ADFF8F-458F-46F5-AC8D-D17FA32753A8}" type="pres">
      <dgm:prSet presAssocID="{F858C05A-BBD7-4952-8190-E6881792D93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82CD3-3B89-452F-BC43-67A3758A7A46}" type="pres">
      <dgm:prSet presAssocID="{F858C05A-BBD7-4952-8190-E6881792D934}" presName="wedge3" presStyleLbl="node1" presStyleIdx="2" presStyleCnt="3"/>
      <dgm:spPr/>
      <dgm:t>
        <a:bodyPr/>
        <a:lstStyle/>
        <a:p>
          <a:endParaRPr lang="en-US"/>
        </a:p>
      </dgm:t>
    </dgm:pt>
    <dgm:pt modelId="{A40027EC-BC2D-4ADE-9239-CC32EF009EA9}" type="pres">
      <dgm:prSet presAssocID="{F858C05A-BBD7-4952-8190-E6881792D934}" presName="dummy3a" presStyleCnt="0"/>
      <dgm:spPr/>
    </dgm:pt>
    <dgm:pt modelId="{03DEAD91-B2AA-48B7-80F6-4E836B8A5FCB}" type="pres">
      <dgm:prSet presAssocID="{F858C05A-BBD7-4952-8190-E6881792D934}" presName="dummy3b" presStyleCnt="0"/>
      <dgm:spPr/>
    </dgm:pt>
    <dgm:pt modelId="{26A22CCA-0EE5-4B5C-B93A-8734B1736C9A}" type="pres">
      <dgm:prSet presAssocID="{F858C05A-BBD7-4952-8190-E6881792D93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0E6F3-F878-40E1-B649-AB8CE35EAC0A}" type="pres">
      <dgm:prSet presAssocID="{21EBC4C5-83F9-4243-87EA-DD0F1AC945BE}" presName="arrowWedge1" presStyleLbl="fgSibTrans2D1" presStyleIdx="0" presStyleCnt="3"/>
      <dgm:spPr/>
    </dgm:pt>
    <dgm:pt modelId="{7E5A1D49-2510-4495-84BC-50667792D171}" type="pres">
      <dgm:prSet presAssocID="{0382F46B-E69E-4B0D-AD11-6EDA2F5FBCDB}" presName="arrowWedge2" presStyleLbl="fgSibTrans2D1" presStyleIdx="1" presStyleCnt="3"/>
      <dgm:spPr/>
    </dgm:pt>
    <dgm:pt modelId="{92933365-22AB-40DA-BD76-834D54206FF6}" type="pres">
      <dgm:prSet presAssocID="{C66BC454-C7B3-47E2-818A-0B90A9CF34B5}" presName="arrowWedge3" presStyleLbl="fgSibTrans2D1" presStyleIdx="2" presStyleCnt="3"/>
      <dgm:spPr/>
    </dgm:pt>
  </dgm:ptLst>
  <dgm:cxnLst>
    <dgm:cxn modelId="{000B835E-07FA-47F3-9B48-832AFADCC3FB}" srcId="{F858C05A-BBD7-4952-8190-E6881792D934}" destId="{CAA8BB14-B529-469E-BD0F-989DB9D34D7C}" srcOrd="1" destOrd="0" parTransId="{F95F019B-5C4E-4D9F-97AF-713B72568820}" sibTransId="{0382F46B-E69E-4B0D-AD11-6EDA2F5FBCDB}"/>
    <dgm:cxn modelId="{99459838-F523-4AC8-984E-D9900A011EB3}" srcId="{F858C05A-BBD7-4952-8190-E6881792D934}" destId="{9091CA82-ED21-4613-97C9-762EF03F1F0D}" srcOrd="2" destOrd="0" parTransId="{4C8A1CB5-E06C-42A8-A930-ED1FF6E0F53A}" sibTransId="{C66BC454-C7B3-47E2-818A-0B90A9CF34B5}"/>
    <dgm:cxn modelId="{E7785EED-ABE5-4D3C-A233-648816FA1621}" type="presOf" srcId="{977F5782-486D-42B8-A7A3-9DAED23D4CF6}" destId="{A2CD3656-4B40-49E3-9530-5F320E0A9D48}" srcOrd="0" destOrd="0" presId="urn:microsoft.com/office/officeart/2005/8/layout/cycle8"/>
    <dgm:cxn modelId="{1EC171C7-4423-44D4-814C-B8027BF5DAE3}" type="presOf" srcId="{CAA8BB14-B529-469E-BD0F-989DB9D34D7C}" destId="{66ADFF8F-458F-46F5-AC8D-D17FA32753A8}" srcOrd="1" destOrd="0" presId="urn:microsoft.com/office/officeart/2005/8/layout/cycle8"/>
    <dgm:cxn modelId="{1DCB1BC3-4547-4BF0-94BD-2B3028D67D0E}" type="presOf" srcId="{9091CA82-ED21-4613-97C9-762EF03F1F0D}" destId="{26A22CCA-0EE5-4B5C-B93A-8734B1736C9A}" srcOrd="1" destOrd="0" presId="urn:microsoft.com/office/officeart/2005/8/layout/cycle8"/>
    <dgm:cxn modelId="{F1E73CFE-D3FE-4AFC-B8C2-8DBE9E074EEE}" type="presOf" srcId="{F858C05A-BBD7-4952-8190-E6881792D934}" destId="{9F762E47-315F-4681-8A1A-F32653D079D9}" srcOrd="0" destOrd="0" presId="urn:microsoft.com/office/officeart/2005/8/layout/cycle8"/>
    <dgm:cxn modelId="{3156694D-C14B-46FF-B6CE-F2CBFB5321AA}" type="presOf" srcId="{9091CA82-ED21-4613-97C9-762EF03F1F0D}" destId="{4EE82CD3-3B89-452F-BC43-67A3758A7A46}" srcOrd="0" destOrd="0" presId="urn:microsoft.com/office/officeart/2005/8/layout/cycle8"/>
    <dgm:cxn modelId="{D976A550-05B6-4E8D-8747-0D45B8C57C6C}" type="presOf" srcId="{977F5782-486D-42B8-A7A3-9DAED23D4CF6}" destId="{11EAC5A1-3FAB-4418-9D6B-45DE3D9AD7E8}" srcOrd="1" destOrd="0" presId="urn:microsoft.com/office/officeart/2005/8/layout/cycle8"/>
    <dgm:cxn modelId="{A3AAABB8-0E36-4279-A1A2-8E53B63BDDDE}" srcId="{F858C05A-BBD7-4952-8190-E6881792D934}" destId="{977F5782-486D-42B8-A7A3-9DAED23D4CF6}" srcOrd="0" destOrd="0" parTransId="{C9CC4BDA-8C90-4565-9EF8-AAD536073A28}" sibTransId="{21EBC4C5-83F9-4243-87EA-DD0F1AC945BE}"/>
    <dgm:cxn modelId="{049180B1-0472-4FFA-9CD0-8233C84480B9}" type="presOf" srcId="{CAA8BB14-B529-469E-BD0F-989DB9D34D7C}" destId="{B9496A2C-487B-4676-BDE6-011FFF7D5716}" srcOrd="0" destOrd="0" presId="urn:microsoft.com/office/officeart/2005/8/layout/cycle8"/>
    <dgm:cxn modelId="{F7FC5AB4-5CE2-4754-A1B8-F5B467F0A379}" type="presParOf" srcId="{9F762E47-315F-4681-8A1A-F32653D079D9}" destId="{A2CD3656-4B40-49E3-9530-5F320E0A9D48}" srcOrd="0" destOrd="0" presId="urn:microsoft.com/office/officeart/2005/8/layout/cycle8"/>
    <dgm:cxn modelId="{9322D074-5E99-4E41-ADC0-2174C409FD0A}" type="presParOf" srcId="{9F762E47-315F-4681-8A1A-F32653D079D9}" destId="{61AF7D3C-6B6F-413C-9E75-48BC69A0B3FE}" srcOrd="1" destOrd="0" presId="urn:microsoft.com/office/officeart/2005/8/layout/cycle8"/>
    <dgm:cxn modelId="{0ADCB543-C23C-44CA-8E09-ACA835C3DBB3}" type="presParOf" srcId="{9F762E47-315F-4681-8A1A-F32653D079D9}" destId="{7AEA8F78-1725-4EA7-9252-752C4AB5F191}" srcOrd="2" destOrd="0" presId="urn:microsoft.com/office/officeart/2005/8/layout/cycle8"/>
    <dgm:cxn modelId="{5EE494B5-525C-452B-8951-1F58A9D1F352}" type="presParOf" srcId="{9F762E47-315F-4681-8A1A-F32653D079D9}" destId="{11EAC5A1-3FAB-4418-9D6B-45DE3D9AD7E8}" srcOrd="3" destOrd="0" presId="urn:microsoft.com/office/officeart/2005/8/layout/cycle8"/>
    <dgm:cxn modelId="{1553C36B-8E11-415B-9311-7EE81D43D3B3}" type="presParOf" srcId="{9F762E47-315F-4681-8A1A-F32653D079D9}" destId="{B9496A2C-487B-4676-BDE6-011FFF7D5716}" srcOrd="4" destOrd="0" presId="urn:microsoft.com/office/officeart/2005/8/layout/cycle8"/>
    <dgm:cxn modelId="{A89EAE33-BD86-412A-BD2D-1989C95BDC01}" type="presParOf" srcId="{9F762E47-315F-4681-8A1A-F32653D079D9}" destId="{830E3A37-E7CD-4134-9ABD-49192BFC3295}" srcOrd="5" destOrd="0" presId="urn:microsoft.com/office/officeart/2005/8/layout/cycle8"/>
    <dgm:cxn modelId="{36DD4E2A-9B35-4014-8AE3-1D69130E8EFE}" type="presParOf" srcId="{9F762E47-315F-4681-8A1A-F32653D079D9}" destId="{72FD4BE5-C966-40C0-8C8E-FE415162985A}" srcOrd="6" destOrd="0" presId="urn:microsoft.com/office/officeart/2005/8/layout/cycle8"/>
    <dgm:cxn modelId="{20697978-FF84-46B5-802A-3F2CFA30CDD3}" type="presParOf" srcId="{9F762E47-315F-4681-8A1A-F32653D079D9}" destId="{66ADFF8F-458F-46F5-AC8D-D17FA32753A8}" srcOrd="7" destOrd="0" presId="urn:microsoft.com/office/officeart/2005/8/layout/cycle8"/>
    <dgm:cxn modelId="{7F8388AE-2793-4B5C-920A-8387950EBB1C}" type="presParOf" srcId="{9F762E47-315F-4681-8A1A-F32653D079D9}" destId="{4EE82CD3-3B89-452F-BC43-67A3758A7A46}" srcOrd="8" destOrd="0" presId="urn:microsoft.com/office/officeart/2005/8/layout/cycle8"/>
    <dgm:cxn modelId="{40A8EE53-A5FA-4C33-A9CE-35BFFE78A027}" type="presParOf" srcId="{9F762E47-315F-4681-8A1A-F32653D079D9}" destId="{A40027EC-BC2D-4ADE-9239-CC32EF009EA9}" srcOrd="9" destOrd="0" presId="urn:microsoft.com/office/officeart/2005/8/layout/cycle8"/>
    <dgm:cxn modelId="{B1D7CEBD-A85C-4A91-8F69-98324BC48A5F}" type="presParOf" srcId="{9F762E47-315F-4681-8A1A-F32653D079D9}" destId="{03DEAD91-B2AA-48B7-80F6-4E836B8A5FCB}" srcOrd="10" destOrd="0" presId="urn:microsoft.com/office/officeart/2005/8/layout/cycle8"/>
    <dgm:cxn modelId="{EAD38C91-331B-483F-96BD-F76576A48E77}" type="presParOf" srcId="{9F762E47-315F-4681-8A1A-F32653D079D9}" destId="{26A22CCA-0EE5-4B5C-B93A-8734B1736C9A}" srcOrd="11" destOrd="0" presId="urn:microsoft.com/office/officeart/2005/8/layout/cycle8"/>
    <dgm:cxn modelId="{6C193BE3-F8EC-4B58-9FE4-856291466048}" type="presParOf" srcId="{9F762E47-315F-4681-8A1A-F32653D079D9}" destId="{C080E6F3-F878-40E1-B649-AB8CE35EAC0A}" srcOrd="12" destOrd="0" presId="urn:microsoft.com/office/officeart/2005/8/layout/cycle8"/>
    <dgm:cxn modelId="{6496FDA2-3688-4E2C-A2D6-15945E17103A}" type="presParOf" srcId="{9F762E47-315F-4681-8A1A-F32653D079D9}" destId="{7E5A1D49-2510-4495-84BC-50667792D171}" srcOrd="13" destOrd="0" presId="urn:microsoft.com/office/officeart/2005/8/layout/cycle8"/>
    <dgm:cxn modelId="{A32B3077-0725-403D-AD73-DE6A71C51299}" type="presParOf" srcId="{9F762E47-315F-4681-8A1A-F32653D079D9}" destId="{92933365-22AB-40DA-BD76-834D54206F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6A9F5-F604-48B8-AB68-C36882C0A1A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1ED3D-E90B-432A-8595-A0E7D09A2AA8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Mutual vs. Unilateral</a:t>
          </a:r>
          <a:endParaRPr lang="en-US" b="1" dirty="0">
            <a:latin typeface="Century Gothic" pitchFamily="34" charset="0"/>
          </a:endParaRPr>
        </a:p>
      </dgm:t>
    </dgm:pt>
    <dgm:pt modelId="{FB9EEBC2-E860-4524-A6E0-F01BE0BF7C43}" type="parTrans" cxnId="{FAB4DC48-4599-47DD-8013-456A6820BDE3}">
      <dgm:prSet/>
      <dgm:spPr/>
      <dgm:t>
        <a:bodyPr/>
        <a:lstStyle/>
        <a:p>
          <a:endParaRPr lang="en-US"/>
        </a:p>
      </dgm:t>
    </dgm:pt>
    <dgm:pt modelId="{D8EB02FB-DD8B-4FD5-8EC2-32F791029398}" type="sibTrans" cxnId="{FAB4DC48-4599-47DD-8013-456A6820BDE3}">
      <dgm:prSet/>
      <dgm:spPr/>
      <dgm:t>
        <a:bodyPr/>
        <a:lstStyle/>
        <a:p>
          <a:endParaRPr lang="en-US"/>
        </a:p>
      </dgm:t>
    </dgm:pt>
    <dgm:pt modelId="{6B6C9010-DEDE-4353-9D60-9FC37763B5DD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Cause vs. Convenience</a:t>
          </a:r>
          <a:endParaRPr lang="en-US" b="1" dirty="0">
            <a:latin typeface="Century Gothic" pitchFamily="34" charset="0"/>
          </a:endParaRPr>
        </a:p>
      </dgm:t>
    </dgm:pt>
    <dgm:pt modelId="{6FD7EA57-620C-45FE-8796-2C84D3E843B7}" type="parTrans" cxnId="{E3851F11-6549-4C34-BA6E-F538E16ACD38}">
      <dgm:prSet/>
      <dgm:spPr/>
      <dgm:t>
        <a:bodyPr/>
        <a:lstStyle/>
        <a:p>
          <a:endParaRPr lang="en-US"/>
        </a:p>
      </dgm:t>
    </dgm:pt>
    <dgm:pt modelId="{C38BB055-6A44-4E0E-90E4-D435C09538B3}" type="sibTrans" cxnId="{E3851F11-6549-4C34-BA6E-F538E16ACD38}">
      <dgm:prSet/>
      <dgm:spPr/>
      <dgm:t>
        <a:bodyPr/>
        <a:lstStyle/>
        <a:p>
          <a:endParaRPr lang="en-US"/>
        </a:p>
      </dgm:t>
    </dgm:pt>
    <dgm:pt modelId="{7E02A3C3-6AAD-4484-8F68-AB18F1E5B0B6}" type="pres">
      <dgm:prSet presAssocID="{4696A9F5-F604-48B8-AB68-C36882C0A1A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071C4E9-BB4A-4376-B221-3DA48CFC5C29}" type="pres">
      <dgm:prSet presAssocID="{7BC1ED3D-E90B-432A-8595-A0E7D09A2AA8}" presName="Accent1" presStyleCnt="0"/>
      <dgm:spPr/>
    </dgm:pt>
    <dgm:pt modelId="{1788ECCC-683D-4F19-9DC4-87F96FF94F9F}" type="pres">
      <dgm:prSet presAssocID="{7BC1ED3D-E90B-432A-8595-A0E7D09A2AA8}" presName="Accent" presStyleLbl="node1" presStyleIdx="0" presStyleCnt="2"/>
      <dgm:spPr/>
    </dgm:pt>
    <dgm:pt modelId="{D14F8BB7-A535-49CF-BCFA-147A5BDB1B5E}" type="pres">
      <dgm:prSet presAssocID="{7BC1ED3D-E90B-432A-8595-A0E7D09A2AA8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39BE3-12F6-46E6-8DB8-2BBDF84E4E62}" type="pres">
      <dgm:prSet presAssocID="{6B6C9010-DEDE-4353-9D60-9FC37763B5DD}" presName="Accent2" presStyleCnt="0"/>
      <dgm:spPr/>
    </dgm:pt>
    <dgm:pt modelId="{5DD514B2-068B-40ED-BC49-D199BA6256DC}" type="pres">
      <dgm:prSet presAssocID="{6B6C9010-DEDE-4353-9D60-9FC37763B5DD}" presName="Accent" presStyleLbl="node1" presStyleIdx="1" presStyleCnt="2"/>
      <dgm:spPr/>
    </dgm:pt>
    <dgm:pt modelId="{F6362C77-A8AC-4D84-8D5B-175870CE302D}" type="pres">
      <dgm:prSet presAssocID="{6B6C9010-DEDE-4353-9D60-9FC37763B5DD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B4DC48-4599-47DD-8013-456A6820BDE3}" srcId="{4696A9F5-F604-48B8-AB68-C36882C0A1A2}" destId="{7BC1ED3D-E90B-432A-8595-A0E7D09A2AA8}" srcOrd="0" destOrd="0" parTransId="{FB9EEBC2-E860-4524-A6E0-F01BE0BF7C43}" sibTransId="{D8EB02FB-DD8B-4FD5-8EC2-32F791029398}"/>
    <dgm:cxn modelId="{E3851F11-6549-4C34-BA6E-F538E16ACD38}" srcId="{4696A9F5-F604-48B8-AB68-C36882C0A1A2}" destId="{6B6C9010-DEDE-4353-9D60-9FC37763B5DD}" srcOrd="1" destOrd="0" parTransId="{6FD7EA57-620C-45FE-8796-2C84D3E843B7}" sibTransId="{C38BB055-6A44-4E0E-90E4-D435C09538B3}"/>
    <dgm:cxn modelId="{67C2BD88-09C5-4101-BE41-A39F1F2F0335}" type="presOf" srcId="{7BC1ED3D-E90B-432A-8595-A0E7D09A2AA8}" destId="{D14F8BB7-A535-49CF-BCFA-147A5BDB1B5E}" srcOrd="0" destOrd="0" presId="urn:microsoft.com/office/officeart/2009/layout/CircleArrowProcess"/>
    <dgm:cxn modelId="{F9F8F4D0-DA25-47DD-A40F-BA60B614D7F3}" type="presOf" srcId="{6B6C9010-DEDE-4353-9D60-9FC37763B5DD}" destId="{F6362C77-A8AC-4D84-8D5B-175870CE302D}" srcOrd="0" destOrd="0" presId="urn:microsoft.com/office/officeart/2009/layout/CircleArrowProcess"/>
    <dgm:cxn modelId="{F10FD64B-FDA5-4EF9-8E1D-6CAD7F1086A6}" type="presOf" srcId="{4696A9F5-F604-48B8-AB68-C36882C0A1A2}" destId="{7E02A3C3-6AAD-4484-8F68-AB18F1E5B0B6}" srcOrd="0" destOrd="0" presId="urn:microsoft.com/office/officeart/2009/layout/CircleArrowProcess"/>
    <dgm:cxn modelId="{C394B0AB-6EE1-4F8D-A253-0A8CE3A73344}" type="presParOf" srcId="{7E02A3C3-6AAD-4484-8F68-AB18F1E5B0B6}" destId="{4071C4E9-BB4A-4376-B221-3DA48CFC5C29}" srcOrd="0" destOrd="0" presId="urn:microsoft.com/office/officeart/2009/layout/CircleArrowProcess"/>
    <dgm:cxn modelId="{FF7A80DB-E8A0-4F7B-9848-503D91B4EFC4}" type="presParOf" srcId="{4071C4E9-BB4A-4376-B221-3DA48CFC5C29}" destId="{1788ECCC-683D-4F19-9DC4-87F96FF94F9F}" srcOrd="0" destOrd="0" presId="urn:microsoft.com/office/officeart/2009/layout/CircleArrowProcess"/>
    <dgm:cxn modelId="{366D741E-5A20-48B9-85F6-7DCAA4D6AC2C}" type="presParOf" srcId="{7E02A3C3-6AAD-4484-8F68-AB18F1E5B0B6}" destId="{D14F8BB7-A535-49CF-BCFA-147A5BDB1B5E}" srcOrd="1" destOrd="0" presId="urn:microsoft.com/office/officeart/2009/layout/CircleArrowProcess"/>
    <dgm:cxn modelId="{F3C50A89-6A4E-4001-BDF8-F788631DBAE0}" type="presParOf" srcId="{7E02A3C3-6AAD-4484-8F68-AB18F1E5B0B6}" destId="{EA739BE3-12F6-46E6-8DB8-2BBDF84E4E62}" srcOrd="2" destOrd="0" presId="urn:microsoft.com/office/officeart/2009/layout/CircleArrowProcess"/>
    <dgm:cxn modelId="{92887637-8339-4078-B53E-B08C0856E27A}" type="presParOf" srcId="{EA739BE3-12F6-46E6-8DB8-2BBDF84E4E62}" destId="{5DD514B2-068B-40ED-BC49-D199BA6256DC}" srcOrd="0" destOrd="0" presId="urn:microsoft.com/office/officeart/2009/layout/CircleArrowProcess"/>
    <dgm:cxn modelId="{9D72B57E-0795-46C3-92A6-B4D2CF217220}" type="presParOf" srcId="{7E02A3C3-6AAD-4484-8F68-AB18F1E5B0B6}" destId="{F6362C77-A8AC-4D84-8D5B-175870CE302D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1C002-49C1-4F83-8E8E-739935CC8FA2}">
      <dsp:nvSpPr>
        <dsp:cNvPr id="0" name=""/>
        <dsp:cNvSpPr/>
      </dsp:nvSpPr>
      <dsp:spPr>
        <a:xfrm>
          <a:off x="2976" y="1016992"/>
          <a:ext cx="2030015" cy="20300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latin typeface="Century Gothic" pitchFamily="34" charset="0"/>
            </a:rPr>
            <a:t>Fixed</a:t>
          </a:r>
          <a:endParaRPr lang="en-US" sz="1700" kern="1200"/>
        </a:p>
      </dsp:txBody>
      <dsp:txXfrm>
        <a:off x="300265" y="1314281"/>
        <a:ext cx="1435437" cy="1435437"/>
      </dsp:txXfrm>
    </dsp:sp>
    <dsp:sp modelId="{4D8832B3-0CB8-4586-B7C3-B3A077B733AC}">
      <dsp:nvSpPr>
        <dsp:cNvPr id="0" name=""/>
        <dsp:cNvSpPr/>
      </dsp:nvSpPr>
      <dsp:spPr>
        <a:xfrm>
          <a:off x="2032992" y="1016992"/>
          <a:ext cx="2030015" cy="20300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latin typeface="Century Gothic" pitchFamily="34" charset="0"/>
            </a:rPr>
            <a:t>Cost Reimbursable</a:t>
          </a:r>
          <a:endParaRPr lang="en-US" sz="1700" b="1" kern="1200" dirty="0" smtClean="0">
            <a:latin typeface="Century Gothic" pitchFamily="34" charset="0"/>
          </a:endParaRPr>
        </a:p>
      </dsp:txBody>
      <dsp:txXfrm>
        <a:off x="2330281" y="1314281"/>
        <a:ext cx="1435437" cy="1435437"/>
      </dsp:txXfrm>
    </dsp:sp>
    <dsp:sp modelId="{0DBC5595-4887-4E25-A1A4-350AF1C323B0}">
      <dsp:nvSpPr>
        <dsp:cNvPr id="0" name=""/>
        <dsp:cNvSpPr/>
      </dsp:nvSpPr>
      <dsp:spPr>
        <a:xfrm>
          <a:off x="4063007" y="1016992"/>
          <a:ext cx="2030015" cy="20300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latin typeface="Century Gothic" pitchFamily="34" charset="0"/>
            </a:rPr>
            <a:t>Time &amp; Materials</a:t>
          </a:r>
          <a:endParaRPr lang="en-US" sz="1700" b="1" kern="1200" dirty="0" smtClean="0">
            <a:latin typeface="Century Gothic" pitchFamily="34" charset="0"/>
          </a:endParaRPr>
        </a:p>
      </dsp:txBody>
      <dsp:txXfrm>
        <a:off x="4360296" y="1314281"/>
        <a:ext cx="1435437" cy="1435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45CE6703-AD6E-4BC2-9F6D-635613F707C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8D13F298-C66D-4EAE-9B6C-6C27EB59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2D3B6224-E222-4BE6-97EA-BB87A8C288C8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6" tIns="45972" rIns="91946" bIns="459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387769"/>
            <a:ext cx="5607050" cy="4155919"/>
          </a:xfrm>
          <a:prstGeom prst="rect">
            <a:avLst/>
          </a:prstGeom>
        </p:spPr>
        <p:txBody>
          <a:bodyPr vert="horz" lIns="91946" tIns="45972" rIns="91946" bIns="459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731B2CB3-83F0-4ABD-88A8-EB7EAD9C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alphaModFix amt="5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9851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6956" y="0"/>
            <a:ext cx="304800" cy="6858000"/>
          </a:xfrm>
          <a:prstGeom prst="rect">
            <a:avLst/>
          </a:prstGeom>
          <a:solidFill>
            <a:srgbClr val="CC9900">
              <a:alpha val="25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5686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6097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rgbClr val="CC99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761680" y="5196168"/>
            <a:ext cx="1153720" cy="1585632"/>
            <a:chOff x="7620000" y="5105400"/>
            <a:chExt cx="1153720" cy="1585632"/>
          </a:xfrm>
        </p:grpSpPr>
        <p:sp>
          <p:nvSpPr>
            <p:cNvPr id="15" name="Oval 14"/>
            <p:cNvSpPr/>
            <p:nvPr userDrawn="1"/>
          </p:nvSpPr>
          <p:spPr bwMode="auto">
            <a:xfrm>
              <a:off x="7853624" y="5492264"/>
              <a:ext cx="641424" cy="641424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6" name="Oval 15"/>
            <p:cNvSpPr/>
            <p:nvPr userDrawn="1"/>
          </p:nvSpPr>
          <p:spPr bwMode="auto">
            <a:xfrm>
              <a:off x="7620000" y="6126144"/>
              <a:ext cx="137160" cy="13716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2" name="Oval 21"/>
            <p:cNvSpPr/>
            <p:nvPr userDrawn="1"/>
          </p:nvSpPr>
          <p:spPr bwMode="auto">
            <a:xfrm>
              <a:off x="8193128" y="6416712"/>
              <a:ext cx="274320" cy="27432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3" name="Oval 22"/>
            <p:cNvSpPr/>
            <p:nvPr userDrawn="1"/>
          </p:nvSpPr>
          <p:spPr bwMode="auto">
            <a:xfrm>
              <a:off x="8407960" y="5105400"/>
              <a:ext cx="365760" cy="365760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</p:grpSp>
      <p:pic>
        <p:nvPicPr>
          <p:cNvPr id="14" name="Picture 13" descr="http://www.floridahightech.com/images/UCFlogo.gif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077200" y="5638802"/>
            <a:ext cx="4946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7/7/2011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32" y="6400800"/>
            <a:ext cx="9171432" cy="533400"/>
          </a:xfrm>
          <a:prstGeom prst="rect">
            <a:avLst/>
          </a:prstGeom>
          <a:gradFill flip="none" rotWithShape="1">
            <a:gsLst>
              <a:gs pos="0">
                <a:srgbClr val="CC9900"/>
              </a:gs>
              <a:gs pos="65000">
                <a:schemeClr val="accent1">
                  <a:shade val="67500"/>
                  <a:satMod val="115000"/>
                  <a:alpha val="75000"/>
                  <a:lumMod val="54000"/>
                  <a:lumOff val="46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Picture 8" descr="http://www.floridahightech.com/images/UCFlogo.gif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601212" y="6438900"/>
            <a:ext cx="378795" cy="4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9DC3BF-4AF2-4C4B-B619-519D0279BCDD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mark.ucf.edu/images/pdf/Graphic_Standards81507.pdf" TargetMode="Externa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ucf.edu/research.glossa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s.research.ucf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-ce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CA06">
              <a:alpha val="23000"/>
            </a:srgbClr>
          </a:solidFill>
          <a:ln w="38100" cap="rnd" cmpd="sng" algn="ctr">
            <a:solidFill>
              <a:srgbClr val="FFCA06">
                <a:alpha val="25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CC990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2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idx="1"/>
          </p:nvPr>
        </p:nvSpPr>
        <p:spPr>
          <a:xfrm>
            <a:off x="1726640" y="3276600"/>
            <a:ext cx="7371304" cy="3048000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AWARD MANAGEMENT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PART I</a:t>
            </a:r>
          </a:p>
          <a:p>
            <a:pPr algn="ctr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 smtClean="0"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Presented by: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Justo Torres, Laurianne Torres, Terri Vallery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819400" y="609600"/>
            <a:ext cx="5136054" cy="2254190"/>
            <a:chOff x="2819400" y="609600"/>
            <a:chExt cx="5136054" cy="2254190"/>
          </a:xfrm>
        </p:grpSpPr>
        <p:pic>
          <p:nvPicPr>
            <p:cNvPr id="37" name="Picture 36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http://www.floridahightech.com/images/UCFlogo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776676" y="3532385"/>
            <a:ext cx="998057" cy="11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3657600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en-US" sz="2000" b="1" dirty="0" smtClean="0">
                <a:latin typeface="Century Gothic" pitchFamily="34" charset="0"/>
              </a:rPr>
              <a:t>Which of the following describes a fixed-price agreement?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 Prevents cost overruns.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Is usually riskier than a cost-reimbursable agreement.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Requires financial reporting to the sponsor.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d. Has a longer project period than a cost-reimbursable agreement.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33400" y="39624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NOTIFICATION &amp; NEGOTIATION</a:t>
            </a:r>
          </a:p>
        </p:txBody>
      </p:sp>
    </p:spTree>
    <p:extLst>
      <p:ext uri="{BB962C8B-B14F-4D97-AF65-F5344CB8AC3E}">
        <p14:creationId xmlns:p14="http://schemas.microsoft.com/office/powerpoint/2010/main" val="19373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Award 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7256487"/>
              </p:ext>
            </p:extLst>
          </p:nvPr>
        </p:nvGraphicFramePr>
        <p:xfrm>
          <a:off x="12954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01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entury Gothic" pitchFamily="34" charset="0"/>
              </a:rPr>
              <a:t>Pre-Award Costs / Advance Set-up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Typically no more than 90 days prior to start date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At the risk of the recipient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Does not obligate sponsor to fund more than award amount</a:t>
            </a:r>
          </a:p>
        </p:txBody>
      </p:sp>
    </p:spTree>
    <p:extLst>
      <p:ext uri="{BB962C8B-B14F-4D97-AF65-F5344CB8AC3E}">
        <p14:creationId xmlns:p14="http://schemas.microsoft.com/office/powerpoint/2010/main" val="36886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0010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Century Gothic" pitchFamily="34" charset="0"/>
              </a:rPr>
              <a:t>True  or  False?</a:t>
            </a:r>
          </a:p>
          <a:p>
            <a:pPr algn="ctr">
              <a:buNone/>
            </a:pPr>
            <a:endParaRPr lang="en-US" b="1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With incremental funding,</a:t>
            </a: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spending limits can NEVER be exceeded.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495800" y="2590700"/>
            <a:ext cx="12192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NOTIFICATION &amp; NEGOTIATION</a:t>
            </a:r>
          </a:p>
        </p:txBody>
      </p:sp>
    </p:spTree>
    <p:extLst>
      <p:ext uri="{BB962C8B-B14F-4D97-AF65-F5344CB8AC3E}">
        <p14:creationId xmlns:p14="http://schemas.microsoft.com/office/powerpoint/2010/main" val="35251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Award Actions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41015"/>
              </p:ext>
            </p:extLst>
          </p:nvPr>
        </p:nvGraphicFramePr>
        <p:xfrm>
          <a:off x="533400" y="22098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594"/>
                <a:gridCol w="4781006"/>
              </a:tblGrid>
              <a:tr h="1524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New Award/Competing Award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New research project funded competitively for the first time</a:t>
                      </a:r>
                      <a:endParaRPr 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Continuation/Non-competing Award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Incremental funding of a previously approved project</a:t>
                      </a:r>
                      <a:endParaRPr 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Renewal/Competing Continuation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Continuing project funded competitively for a new project period</a:t>
                      </a:r>
                      <a:endParaRPr 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Supplemental Award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Additional funding provided during a previously-approved budget period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(ex. REU supplement to a NSF award)</a:t>
                      </a:r>
                      <a:endParaRPr lang="en-US" sz="14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Modification/Amendment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Budget modification, change in SOW or research plan, change of project personnel or level of effort, administrative changes, termination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8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Account Types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84244857"/>
              </p:ext>
            </p:extLst>
          </p:nvPr>
        </p:nvGraphicFramePr>
        <p:xfrm>
          <a:off x="762000" y="10668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3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Setting up the Budget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06559946"/>
              </p:ext>
            </p:extLst>
          </p:nvPr>
        </p:nvGraphicFramePr>
        <p:xfrm>
          <a:off x="1724025" y="21370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29400" y="4425434"/>
            <a:ext cx="1828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b="1" dirty="0">
                <a:latin typeface="Century Gothic" pitchFamily="34" charset="0"/>
              </a:rPr>
              <a:t>F&amp;A </a:t>
            </a:r>
            <a:r>
              <a:rPr lang="en-US" b="1" dirty="0" smtClean="0">
                <a:latin typeface="Century Gothic" pitchFamily="34" charset="0"/>
              </a:rPr>
              <a:t>Costs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25" y="3305175"/>
            <a:ext cx="1905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Direct Costs</a:t>
            </a:r>
          </a:p>
          <a:p>
            <a:r>
              <a:rPr lang="en-US" b="1" dirty="0" smtClean="0">
                <a:latin typeface="Century Gothic" pitchFamily="34" charset="0"/>
              </a:rPr>
              <a:t>Cost Share</a:t>
            </a:r>
          </a:p>
        </p:txBody>
      </p:sp>
    </p:spTree>
    <p:extLst>
      <p:ext uri="{BB962C8B-B14F-4D97-AF65-F5344CB8AC3E}">
        <p14:creationId xmlns:p14="http://schemas.microsoft.com/office/powerpoint/2010/main" val="3610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Budget Levels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sz="2400" b="1" dirty="0" smtClean="0">
              <a:latin typeface="Century Gothic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42518"/>
              </p:ext>
            </p:extLst>
          </p:nvPr>
        </p:nvGraphicFramePr>
        <p:xfrm>
          <a:off x="903514" y="2407920"/>
          <a:ext cx="7391400" cy="35356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28800"/>
                <a:gridCol w="5562600"/>
              </a:tblGrid>
              <a:tr h="40338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entury Gothic" pitchFamily="34" charset="0"/>
                        </a:rPr>
                        <a:t>Level </a:t>
                      </a:r>
                      <a:r>
                        <a:rPr lang="en-US" sz="1600" b="1" dirty="0" smtClean="0">
                          <a:latin typeface="Century Gothic" pitchFamily="34" charset="0"/>
                        </a:rPr>
                        <a:t>1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(least</a:t>
                      </a:r>
                      <a:r>
                        <a:rPr lang="en-US" sz="1600" b="1" baseline="0" dirty="0" smtClean="0">
                          <a:latin typeface="Century Gothic" pitchFamily="34" charset="0"/>
                        </a:rPr>
                        <a:t> restrictive)</a:t>
                      </a:r>
                      <a:endParaRPr lang="en-US" sz="1600" b="1" dirty="0">
                        <a:latin typeface="Century Gothic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All direct costs</a:t>
                      </a:r>
                      <a:r>
                        <a:rPr lang="en-US" sz="1600" b="1" baseline="0" dirty="0" smtClean="0">
                          <a:latin typeface="Century Gothic" pitchFamily="34" charset="0"/>
                        </a:rPr>
                        <a:t> rolled up into Salary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F&amp;A</a:t>
                      </a:r>
                      <a:endParaRPr lang="en-US" sz="1600" b="1" dirty="0">
                        <a:latin typeface="Century Gothic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entury Gothic" pitchFamily="34" charset="0"/>
                        </a:rPr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Salary (with OPS rolled up)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Equipment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Remaining Direct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F&amp;A</a:t>
                      </a:r>
                      <a:endParaRPr lang="en-US" sz="1600" b="1" dirty="0">
                        <a:latin typeface="Century Gothic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entury Gothic" pitchFamily="34" charset="0"/>
                        </a:rPr>
                        <a:t>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Salary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Other </a:t>
                      </a:r>
                      <a:r>
                        <a:rPr lang="en-US" sz="1600" b="1" dirty="0">
                          <a:latin typeface="Century Gothic" pitchFamily="34" charset="0"/>
                        </a:rPr>
                        <a:t>Personnel Services (</a:t>
                      </a:r>
                      <a:r>
                        <a:rPr lang="en-US" sz="1600" b="1" dirty="0" smtClean="0">
                          <a:latin typeface="Century Gothic" pitchFamily="34" charset="0"/>
                        </a:rPr>
                        <a:t>OPS)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Expenses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Equipment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F&amp;A</a:t>
                      </a:r>
                      <a:endParaRPr lang="en-US" sz="1600" b="1" dirty="0">
                        <a:latin typeface="Century Gothic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entury Gothic" pitchFamily="34" charset="0"/>
                        </a:rPr>
                        <a:t>Level </a:t>
                      </a:r>
                      <a:r>
                        <a:rPr lang="en-US" sz="1600" b="1" dirty="0" smtClean="0">
                          <a:latin typeface="Century Gothic" pitchFamily="34" charset="0"/>
                        </a:rPr>
                        <a:t>4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(most restrictive)</a:t>
                      </a:r>
                      <a:endParaRPr lang="en-US" sz="1600" b="1" dirty="0">
                        <a:latin typeface="Century Gothic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All direct costs broken out by category</a:t>
                      </a:r>
                    </a:p>
                    <a:p>
                      <a:r>
                        <a:rPr lang="en-US" sz="1600" b="1" dirty="0" smtClean="0">
                          <a:latin typeface="Century Gothic" pitchFamily="34" charset="0"/>
                        </a:rPr>
                        <a:t>F&amp;A</a:t>
                      </a:r>
                      <a:endParaRPr lang="en-US" sz="1600" b="1" dirty="0">
                        <a:latin typeface="Century Gothic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524000"/>
            <a:ext cx="8305800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entury Gothic" pitchFamily="34" charset="0"/>
              </a:rPr>
              <a:t>Notifying the PI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Spending Authority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Direct Costs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Cost Share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Terms &amp; Conditions related to the technical effort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Reporting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611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latin typeface="Century Gothic" pitchFamily="34" charset="0"/>
              </a:rPr>
              <a:t>When there are Other Considerations</a:t>
            </a:r>
            <a:endParaRPr lang="en-US" sz="1800" b="1" dirty="0" smtClean="0">
              <a:latin typeface="Century Gothic" pitchFamily="34" charset="0"/>
            </a:endParaRPr>
          </a:p>
          <a:p>
            <a:pPr lvl="1"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PTF outlines other issues that may need to be addressed: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Conflict of Interest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Research Misconduct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Human Subjects Protection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Animal Subjects Protection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Hazardous Materials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Responsible Conduct in Research</a:t>
            </a:r>
          </a:p>
          <a:p>
            <a:pPr lvl="2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Century Gothic" pitchFamily="34" charset="0"/>
              </a:rPr>
              <a:t>Export Control</a:t>
            </a:r>
          </a:p>
        </p:txBody>
      </p:sp>
    </p:spTree>
    <p:extLst>
      <p:ext uri="{BB962C8B-B14F-4D97-AF65-F5344CB8AC3E}">
        <p14:creationId xmlns:p14="http://schemas.microsoft.com/office/powerpoint/2010/main" val="10537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524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itchFamily="34" charset="0"/>
              </a:rPr>
              <a:t>Can we use the UCF logo in our email signature 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342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Jane Doe</a:t>
            </a:r>
          </a:p>
          <a:p>
            <a:r>
              <a:rPr lang="en-US" sz="1200" dirty="0" smtClean="0"/>
              <a:t>Office of Research &amp; Commercialization</a:t>
            </a:r>
          </a:p>
          <a:p>
            <a:r>
              <a:rPr lang="en-US" sz="1200" dirty="0" smtClean="0"/>
              <a:t>12201 Research Parkway, Suite 501</a:t>
            </a:r>
          </a:p>
          <a:p>
            <a:r>
              <a:rPr lang="en-US" sz="1200" dirty="0" smtClean="0"/>
              <a:t>Orlando, FL 32828</a:t>
            </a:r>
          </a:p>
          <a:p>
            <a:r>
              <a:rPr lang="en-US" sz="1200" dirty="0" smtClean="0"/>
              <a:t>407-823-1234 phone</a:t>
            </a:r>
          </a:p>
          <a:p>
            <a:r>
              <a:rPr lang="en-US" sz="1200" dirty="0" smtClean="0"/>
              <a:t>407-823-5678 fax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Go Knights!</a:t>
            </a:r>
            <a:endParaRPr lang="en-US" sz="1200" dirty="0"/>
          </a:p>
        </p:txBody>
      </p:sp>
      <p:pic>
        <p:nvPicPr>
          <p:cNvPr id="11" name="Picture 10" descr="http://www.floridahightech.com/images/UCFlogo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19150" y="3305261"/>
            <a:ext cx="485775" cy="53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90575" y="4648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Yes, but only if we do it correctly!</a:t>
            </a:r>
          </a:p>
          <a:p>
            <a:r>
              <a:rPr lang="en-US" b="1" dirty="0">
                <a:latin typeface="Century Gothic" pitchFamily="34" charset="0"/>
              </a:rPr>
              <a:t>Go to </a:t>
            </a:r>
            <a:r>
              <a:rPr lang="en-US" b="1" dirty="0">
                <a:latin typeface="Century Gothic" pitchFamily="34" charset="0"/>
                <a:hlinkClick r:id="rId5"/>
              </a:rPr>
              <a:t>http://</a:t>
            </a:r>
            <a:r>
              <a:rPr lang="en-US" b="1" dirty="0" smtClean="0">
                <a:latin typeface="Century Gothic" pitchFamily="34" charset="0"/>
                <a:hlinkClick r:id="rId5"/>
              </a:rPr>
              <a:t>umark.ucf.edu/images/pdf/Graphic_Standards81507.pdf</a:t>
            </a:r>
            <a:r>
              <a:rPr lang="en-US" b="1" dirty="0" smtClean="0">
                <a:latin typeface="Century Gothic" pitchFamily="34" charset="0"/>
              </a:rPr>
              <a:t> and see the top of page 8.</a:t>
            </a:r>
          </a:p>
        </p:txBody>
      </p:sp>
    </p:spTree>
    <p:extLst>
      <p:ext uri="{BB962C8B-B14F-4D97-AF65-F5344CB8AC3E}">
        <p14:creationId xmlns:p14="http://schemas.microsoft.com/office/powerpoint/2010/main" val="35511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819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Pre-Expenditure Review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Project Deliverables/Reporting</a:t>
            </a:r>
          </a:p>
          <a:p>
            <a:pPr algn="ctr"/>
            <a:r>
              <a:rPr lang="en-US" sz="1600" b="1" cap="none" dirty="0" err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Subrecipients</a:t>
            </a:r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&amp; </a:t>
            </a:r>
            <a:r>
              <a:rPr lang="en-US" sz="1600" b="1" cap="none" dirty="0" err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Subrecipient</a:t>
            </a:r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Monitoring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Budget Transfers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Cost Transfers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No Cost Extensions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Termination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FDP &amp; Expanded Authority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PI Relocation</a:t>
            </a: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528846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Torres,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Terri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Vallery</a:t>
            </a:r>
          </a:p>
        </p:txBody>
      </p:sp>
    </p:spTree>
    <p:extLst>
      <p:ext uri="{BB962C8B-B14F-4D97-AF65-F5344CB8AC3E}">
        <p14:creationId xmlns:p14="http://schemas.microsoft.com/office/powerpoint/2010/main" val="10367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419100" y="11430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Pre-Expenditure Review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Certain research expenditures require ORC review/approval: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Equipment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Travel</a:t>
            </a:r>
          </a:p>
          <a:p>
            <a:pPr lvl="3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All foreign travel</a:t>
            </a:r>
          </a:p>
          <a:p>
            <a:pPr lvl="3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entury Gothic" pitchFamily="34" charset="0"/>
              </a:rPr>
              <a:t>All domestic travel &gt;$2,000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Services &gt; $1,000</a:t>
            </a: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419100" y="1143000"/>
            <a:ext cx="8496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Project Reporting / Deliverables</a:t>
            </a: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Failure </a:t>
            </a:r>
            <a:r>
              <a:rPr lang="en-US" sz="1800" b="1" dirty="0">
                <a:solidFill>
                  <a:schemeClr val="tx1"/>
                </a:solidFill>
                <a:latin typeface="Century Gothic" pitchFamily="34" charset="0"/>
              </a:rPr>
              <a:t>to deliver </a:t>
            </a: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may </a:t>
            </a:r>
            <a:r>
              <a:rPr lang="en-US" sz="1800" b="1" dirty="0">
                <a:solidFill>
                  <a:schemeClr val="tx1"/>
                </a:solidFill>
                <a:latin typeface="Century Gothic" pitchFamily="34" charset="0"/>
              </a:rPr>
              <a:t>lead to non-payment and project </a:t>
            </a: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termination, leading to revenue deficits and other losses.</a:t>
            </a:r>
            <a:endParaRPr lang="en-US" sz="1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0538011"/>
              </p:ext>
            </p:extLst>
          </p:nvPr>
        </p:nvGraphicFramePr>
        <p:xfrm>
          <a:off x="12192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419100" y="1143000"/>
            <a:ext cx="84963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Century Gothic" pitchFamily="34" charset="0"/>
              </a:rPr>
              <a:t>Subrecipients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 &amp; </a:t>
            </a:r>
            <a:r>
              <a:rPr lang="en-US" sz="2200" dirty="0" err="1" smtClean="0">
                <a:solidFill>
                  <a:schemeClr val="tx1"/>
                </a:solidFill>
                <a:latin typeface="Century Gothic" pitchFamily="34" charset="0"/>
              </a:rPr>
              <a:t>Subrecipient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 Monitoring</a:t>
            </a: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marL="857250" lvl="1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Prime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is responsible for conduct and completion of project</a:t>
            </a:r>
          </a:p>
          <a:p>
            <a:pPr marL="857250" lvl="1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Progress reports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&amp; invoices should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be reviewed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and approved by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PI</a:t>
            </a:r>
          </a:p>
          <a:p>
            <a:pPr marL="857250" lvl="1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Issue award funding in increments (e.g., yearly basis) to provide a check/balance opportunity to review progress/performance, discuss issues, review expenditures</a:t>
            </a:r>
          </a:p>
          <a:p>
            <a:pPr marL="857250" lvl="1" indent="-4572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F&amp;A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is charged on first $25K only (for awards calculated using MTDC); monitor to ensure this is charged correctly</a:t>
            </a:r>
          </a:p>
          <a:p>
            <a:pPr eaLnBrk="1" hangingPunct="1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endParaRPr lang="en-US" sz="1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419100" y="1143000"/>
            <a:ext cx="8496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Century Gothic" pitchFamily="34" charset="0"/>
              </a:rPr>
              <a:t>Subrecipients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 &amp; </a:t>
            </a:r>
            <a:r>
              <a:rPr lang="en-US" sz="2200" dirty="0" err="1" smtClean="0">
                <a:solidFill>
                  <a:schemeClr val="tx1"/>
                </a:solidFill>
                <a:latin typeface="Century Gothic" pitchFamily="34" charset="0"/>
              </a:rPr>
              <a:t>Subrecipient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 Monitoring</a:t>
            </a:r>
          </a:p>
          <a:p>
            <a:pPr eaLnBrk="1" hangingPunct="1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eaLnBrk="1" hangingPunct="1"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Some things to consider:</a:t>
            </a:r>
          </a:p>
          <a:p>
            <a:pPr marL="857250" lvl="1" indent="-457200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Consider ending </a:t>
            </a:r>
            <a:r>
              <a:rPr lang="en-US" b="1" dirty="0" err="1">
                <a:solidFill>
                  <a:schemeClr val="tx1"/>
                </a:solidFill>
                <a:latin typeface="Century Gothic" pitchFamily="34" charset="0"/>
              </a:rPr>
              <a:t>subawards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 early in the final year to assure sub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has ample time for their close-out,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UCF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also has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at least 90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days to close-out</a:t>
            </a:r>
          </a:p>
          <a:p>
            <a:pPr marL="857250" lvl="1" indent="-457200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Consider modifying flowed-down award terms and reducing sub close-out period to 45 or 60 days, rather than the standard 90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days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36576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000" b="1" dirty="0" smtClean="0">
                <a:latin typeface="Century Gothic" pitchFamily="34" charset="0"/>
              </a:rPr>
              <a:t>An investigator on an NSF grant has permission to </a:t>
            </a:r>
            <a:r>
              <a:rPr lang="en-US" sz="2000" b="1" dirty="0" err="1" smtClean="0">
                <a:latin typeface="Century Gothic" pitchFamily="34" charset="0"/>
              </a:rPr>
              <a:t>rebudget</a:t>
            </a:r>
            <a:r>
              <a:rPr lang="en-US" sz="2000" b="1" dirty="0" smtClean="0">
                <a:latin typeface="Century Gothic" pitchFamily="34" charset="0"/>
              </a:rPr>
              <a:t> $150,000 in renovation budget into equipment.  If the institution’s F&amp;A rate is 54%, how much money will be available for the equipment?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$69,000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$81,000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$97,403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d. $150,000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71500" y="52578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NOTIFICATION &amp; NEGOTIATION</a:t>
            </a:r>
          </a:p>
        </p:txBody>
      </p:sp>
    </p:spTree>
    <p:extLst>
      <p:ext uri="{BB962C8B-B14F-4D97-AF65-F5344CB8AC3E}">
        <p14:creationId xmlns:p14="http://schemas.microsoft.com/office/powerpoint/2010/main" val="38241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41514" y="1100138"/>
            <a:ext cx="88500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Budget Transfers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Moving available </a:t>
            </a:r>
            <a:r>
              <a:rPr lang="en-US" sz="1800" u="sng" dirty="0" smtClean="0">
                <a:solidFill>
                  <a:schemeClr val="tx1"/>
                </a:solidFill>
                <a:latin typeface="Century Gothic" pitchFamily="34" charset="0"/>
              </a:rPr>
              <a:t>budget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from one line item to another within one project account.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119313"/>
            <a:ext cx="3886200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urved Right Arrow 11"/>
          <p:cNvSpPr>
            <a:spLocks noChangeArrowheads="1"/>
          </p:cNvSpPr>
          <p:nvPr/>
        </p:nvSpPr>
        <p:spPr bwMode="auto">
          <a:xfrm>
            <a:off x="1968500" y="2444750"/>
            <a:ext cx="685800" cy="2057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41514" y="1100138"/>
            <a:ext cx="8850086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Budget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Adequate budget must be available in the affected categories.</a:t>
            </a:r>
          </a:p>
          <a:p>
            <a:pPr lvl="1" eaLnBrk="1" hangingPunct="1"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Request must come from PI/other authorized individual on DAL.</a:t>
            </a:r>
          </a:p>
          <a:p>
            <a:pPr lvl="1" eaLnBrk="1" hangingPunct="1"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Consider any sponsor restrictions</a:t>
            </a:r>
          </a:p>
          <a:p>
            <a:pPr lvl="2" eaLnBrk="1" hangingPunct="1"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Ex. % of total that may be transferred without sponsor approval</a:t>
            </a:r>
          </a:p>
          <a:p>
            <a:pPr eaLnBrk="1" hangingPunct="1"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41514" y="1100138"/>
            <a:ext cx="8850086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Budget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1"/>
                </a:solidFill>
                <a:latin typeface="Century Gothic" pitchFamily="34" charset="0"/>
              </a:rPr>
              <a:t>Examples of </a:t>
            </a:r>
            <a:r>
              <a:rPr lang="en-US" sz="2000" u="sng" dirty="0" smtClean="0">
                <a:solidFill>
                  <a:schemeClr val="tx1"/>
                </a:solidFill>
                <a:latin typeface="Century Gothic" pitchFamily="34" charset="0"/>
              </a:rPr>
              <a:t>Inappropriate</a:t>
            </a:r>
            <a:r>
              <a:rPr lang="en-US" sz="2000" dirty="0" smtClean="0">
                <a:solidFill>
                  <a:schemeClr val="tx1"/>
                </a:solidFill>
                <a:latin typeface="Century Gothic" pitchFamily="34" charset="0"/>
              </a:rPr>
              <a:t> Requests</a:t>
            </a:r>
          </a:p>
          <a:p>
            <a:endParaRPr lang="en-US" sz="2000" b="0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reflect spending pattern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clear a deficit or use remaining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funds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For expenditures otherwise unallowable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  <a:p>
            <a:endParaRPr lang="en-US" sz="2000" b="0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41514" y="1100138"/>
            <a:ext cx="8850086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Budget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1"/>
                </a:solidFill>
                <a:latin typeface="Century Gothic" pitchFamily="34" charset="0"/>
              </a:rPr>
              <a:t>Examples of </a:t>
            </a:r>
            <a:r>
              <a:rPr lang="en-US" sz="2000" u="sng" dirty="0" smtClean="0">
                <a:solidFill>
                  <a:schemeClr val="tx1"/>
                </a:solidFill>
                <a:latin typeface="Century Gothic" pitchFamily="34" charset="0"/>
              </a:rPr>
              <a:t>Appropriate</a:t>
            </a:r>
            <a:r>
              <a:rPr lang="en-US" sz="2000" dirty="0" smtClean="0">
                <a:solidFill>
                  <a:schemeClr val="tx1"/>
                </a:solidFill>
                <a:latin typeface="Century Gothic" pitchFamily="34" charset="0"/>
              </a:rPr>
              <a:t> Requests</a:t>
            </a:r>
          </a:p>
          <a:p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To adjust for minor changes related to labor costs</a:t>
            </a:r>
          </a:p>
          <a:p>
            <a:pPr lvl="2">
              <a:spcBef>
                <a:spcPts val="1800"/>
              </a:spcBef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Ex. Budget in Salary moved to OPS for additional grad students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o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purchase previously unbudgeted piece of equipment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(with sponsor approval)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To accommodate approved changes in SOW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itchFamily="34" charset="0"/>
              </a:rPr>
              <a:t>Glossary of Research Terms coming soon!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250" y="54174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itchFamily="34" charset="0"/>
                <a:hlinkClick r:id="rId3"/>
              </a:rPr>
              <a:t>http://</a:t>
            </a:r>
            <a:r>
              <a:rPr lang="en-US" sz="2400" b="1" dirty="0" smtClean="0">
                <a:latin typeface="Century Gothic" pitchFamily="34" charset="0"/>
                <a:hlinkClick r:id="rId3"/>
              </a:rPr>
              <a:t>www.research.ucf.edu/research.glossary.html</a:t>
            </a:r>
            <a:endParaRPr lang="en-US" sz="2400" b="1" dirty="0" smtClean="0">
              <a:latin typeface="Century Gothic" pitchFamily="34" charset="0"/>
            </a:endParaRPr>
          </a:p>
          <a:p>
            <a:pPr algn="ctr"/>
            <a:endParaRPr lang="en-US" sz="2400" b="1" dirty="0" smtClean="0">
              <a:latin typeface="Century Gothic" pitchFamily="34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/>
          <a:srcRect l="50481" t="14085" b="2522"/>
          <a:stretch/>
        </p:blipFill>
        <p:spPr bwMode="auto">
          <a:xfrm>
            <a:off x="2062162" y="1952625"/>
            <a:ext cx="5019675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9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41514" y="1100138"/>
            <a:ext cx="8850086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Budget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1"/>
                </a:solidFill>
                <a:latin typeface="Century Gothic" pitchFamily="34" charset="0"/>
              </a:rPr>
              <a:t>Typically Budget Transfers:</a:t>
            </a:r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Will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not change the scope of the work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May be the answer to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correct an error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Are meant to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meet the aims of the grant</a:t>
            </a:r>
          </a:p>
          <a:p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  <a:p>
            <a:endParaRPr lang="en-US" sz="2000" b="0" dirty="0">
              <a:solidFill>
                <a:schemeClr val="tx1"/>
              </a:solidFill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Cost Transfers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Moving </a:t>
            </a:r>
            <a:r>
              <a:rPr lang="en-US" sz="1800" b="1" u="sng" dirty="0" smtClean="0">
                <a:solidFill>
                  <a:schemeClr val="tx1"/>
                </a:solidFill>
                <a:latin typeface="Century Gothic" pitchFamily="34" charset="0"/>
              </a:rPr>
              <a:t>expenditures</a:t>
            </a: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 off of one project onto another.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8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146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146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eft-Right Arrow 12"/>
          <p:cNvSpPr>
            <a:spLocks noChangeArrowheads="1"/>
          </p:cNvSpPr>
          <p:nvPr/>
        </p:nvSpPr>
        <p:spPr bwMode="auto">
          <a:xfrm>
            <a:off x="4151313" y="3400425"/>
            <a:ext cx="990600" cy="304800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2105025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Project A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105025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Project B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7249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Cost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Questions </a:t>
            </a:r>
            <a:r>
              <a:rPr lang="en-US" dirty="0">
                <a:solidFill>
                  <a:schemeClr val="tx1"/>
                </a:solidFill>
                <a:latin typeface="Century Gothic" pitchFamily="34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Consider: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Did the expense benefit the award?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Was the expense incurred during the project or budget period of the award?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Should the expense be allocated between sources?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Is the expense allowable according to sponsor guidelines?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Is there an inordinate amount of cost transfers being placed on or removed from the project?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Are we at the end of the project period?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5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724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Cost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What are auditors looking for?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Length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of time between original expense posting and transfer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Processing cost transfer after grant has ended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Transferring from an over spent project to another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Transfers of partial amount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Burden of proof, in case of audit, is on 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UCF not auditor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  <a:p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7249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Cost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Examples of </a:t>
            </a:r>
            <a:r>
              <a:rPr lang="en-US" u="sng" dirty="0" smtClean="0">
                <a:solidFill>
                  <a:schemeClr val="tx1"/>
                </a:solidFill>
                <a:latin typeface="Century Gothic" pitchFamily="34" charset="0"/>
              </a:rPr>
              <a:t>Inappropriate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Cost Transfer requests:</a:t>
            </a:r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clear a deficit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Error made; no other information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To utilize available funding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For convenience</a:t>
            </a:r>
          </a:p>
          <a:p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  <a:p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7249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Cost Transfers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Examples of </a:t>
            </a:r>
            <a:r>
              <a:rPr lang="en-US" u="sng" dirty="0" smtClean="0">
                <a:solidFill>
                  <a:schemeClr val="tx1"/>
                </a:solidFill>
                <a:latin typeface="Century Gothic" pitchFamily="34" charset="0"/>
              </a:rPr>
              <a:t>Appropriate</a:t>
            </a: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 Cost Transfer requests:</a:t>
            </a:r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Error correction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Continuation costs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Cost transfers between tasks of the same sponsored project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Costs benefitting more than one project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Costs transferred in anticipation of a cost overrun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Disallowed costs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Reallocation of salary to reflect actual effort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  <a:p>
            <a:endParaRPr lang="en-US" b="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3657600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en-US" sz="2000" b="1" dirty="0" smtClean="0">
                <a:latin typeface="Century Gothic" pitchFamily="34" charset="0"/>
              </a:rPr>
              <a:t>A No Cost Extension may be requested for the following reasons: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 To allow for additional time to complete technical or programmatic work.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 To allow for additional time to complete the close-out process.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 To allow for the expenditure of remaining balances.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d.  All of the above.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71500" y="35052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NOTIFICATION &amp; NEGOTIATION</a:t>
            </a:r>
          </a:p>
        </p:txBody>
      </p:sp>
      <p:sp>
        <p:nvSpPr>
          <p:cNvPr id="9" name="Oval 8"/>
          <p:cNvSpPr/>
          <p:nvPr/>
        </p:nvSpPr>
        <p:spPr>
          <a:xfrm>
            <a:off x="571500" y="3990975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7249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No Cost Extensions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Additional time (not funds) for completion of approved SOW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No Cost Extensions may not: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entury Gothic" pitchFamily="34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e requested for the purpose of using unobligated funds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Propose any new activities</a:t>
            </a:r>
          </a:p>
        </p:txBody>
      </p:sp>
    </p:spTree>
    <p:extLst>
      <p:ext uri="{BB962C8B-B14F-4D97-AF65-F5344CB8AC3E}">
        <p14:creationId xmlns:p14="http://schemas.microsoft.com/office/powerpoint/2010/main" val="27209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95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 smtClean="0">
                <a:latin typeface="Century Gothic" pitchFamily="34" charset="0"/>
              </a:rPr>
              <a:t>Termination</a:t>
            </a:r>
            <a:endParaRPr lang="en-US" sz="2400" b="1" dirty="0">
              <a:latin typeface="Century Gothic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34048562"/>
              </p:ext>
            </p:extLst>
          </p:nvPr>
        </p:nvGraphicFramePr>
        <p:xfrm>
          <a:off x="-228600" y="1600200"/>
          <a:ext cx="5105400" cy="4359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14800" y="2133600"/>
            <a:ext cx="4495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All work must cease.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Obligations that can be canceled, must be canceled.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Those that can’t, should be honored and reimbursed.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A </a:t>
            </a:r>
            <a:r>
              <a:rPr lang="en-US" b="1" u="sng" dirty="0" smtClean="0">
                <a:latin typeface="Century Gothic" pitchFamily="34" charset="0"/>
              </a:rPr>
              <a:t>stop work order</a:t>
            </a:r>
            <a:r>
              <a:rPr lang="en-US" b="1" dirty="0" smtClean="0">
                <a:latin typeface="Century Gothic" pitchFamily="34" charset="0"/>
              </a:rPr>
              <a:t> (not termination) on a fixed price agreement typically changes the payment methodology to cost-reimbursable.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95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 smtClean="0">
                <a:latin typeface="Century Gothic" pitchFamily="34" charset="0"/>
              </a:rPr>
              <a:t>PI Relocation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454657" y="1981200"/>
            <a:ext cx="8689343" cy="3810000"/>
          </a:xfrm>
          <a:prstGeom prst="rect">
            <a:avLst/>
          </a:prstGeom>
        </p:spPr>
        <p:txBody>
          <a:bodyPr lIns="88404" tIns="44202" rIns="88404" bIns="44202"/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457200" indent="-457200" algn="l" eaLnBrk="1" hangingPunct="1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Award staying with UCF?</a:t>
            </a:r>
          </a:p>
          <a:p>
            <a:pPr marL="914400" lvl="1" indent="-457200"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Seek agency approval for change of PI.</a:t>
            </a:r>
          </a:p>
          <a:p>
            <a:pPr marL="914400" lvl="1" indent="-457200"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Will we subcontract the former PI at their new institution?</a:t>
            </a:r>
          </a:p>
          <a:p>
            <a:pPr marL="457200" indent="-457200" algn="l" eaLnBrk="1" hangingPunct="1">
              <a:spcBef>
                <a:spcPts val="24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Award transferring to PI’s new institution?</a:t>
            </a:r>
          </a:p>
          <a:p>
            <a:pPr marL="914400" lvl="1" indent="-457200"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Will equipment remain at UCF or transfer as well?</a:t>
            </a:r>
          </a:p>
          <a:p>
            <a:pPr marL="914400" lvl="1" indent="-457200"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Will UCF be subcontracted?</a:t>
            </a:r>
          </a:p>
          <a:p>
            <a:pPr marL="914400" lvl="1" indent="-457200"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Has UCF posted, invoiced, and been paid for all final costs?</a:t>
            </a:r>
          </a:p>
          <a:p>
            <a:pPr marL="914400" lvl="1" indent="-457200" algn="l">
              <a:spcBef>
                <a:spcPts val="12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What amount are we relinquishing?</a:t>
            </a:r>
          </a:p>
          <a:p>
            <a:pPr marL="914400" lvl="1" indent="-457200" algn="l">
              <a:spcBef>
                <a:spcPts val="1200"/>
              </a:spcBef>
            </a:pPr>
            <a:endParaRPr lang="en-US" sz="20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457200" indent="-457200" algn="l" eaLnBrk="1" hangingPunct="1">
              <a:spcBef>
                <a:spcPts val="1200"/>
              </a:spcBef>
              <a:buNone/>
            </a:pPr>
            <a:endParaRPr lang="en-US" sz="2000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4478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entury Gothic" pitchFamily="34" charset="0"/>
              </a:rPr>
              <a:t>SPaRKS</a:t>
            </a:r>
            <a:r>
              <a:rPr lang="en-US" sz="2400" b="1" dirty="0" smtClean="0">
                <a:latin typeface="Century Gothic" pitchFamily="34" charset="0"/>
              </a:rPr>
              <a:t> website now live!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75" y="563433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itchFamily="34" charset="0"/>
                <a:hlinkClick r:id="rId3"/>
              </a:rPr>
              <a:t>www.sparks.research.ucf.edu</a:t>
            </a:r>
            <a:endParaRPr lang="en-US" sz="2400" b="1" dirty="0" smtClean="0">
              <a:latin typeface="Century Gothic" pitchFamily="34" charset="0"/>
            </a:endParaRPr>
          </a:p>
          <a:p>
            <a:pPr algn="ctr"/>
            <a:endParaRPr lang="en-US" sz="2400" b="1" dirty="0" smtClean="0">
              <a:latin typeface="Century Gothic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l="50451" t="14189" r="900" b="2252"/>
          <a:stretch/>
        </p:blipFill>
        <p:spPr bwMode="auto">
          <a:xfrm>
            <a:off x="2009775" y="2057400"/>
            <a:ext cx="5143500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56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95400"/>
            <a:ext cx="859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 smtClean="0">
                <a:latin typeface="Century Gothic" pitchFamily="34" charset="0"/>
              </a:rPr>
              <a:t>Federal Demonstration Partnership &amp; Expanded Authority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4657" y="2067050"/>
            <a:ext cx="8689343" cy="4409950"/>
          </a:xfrm>
          <a:prstGeom prst="rect">
            <a:avLst/>
          </a:prstGeom>
        </p:spPr>
        <p:txBody>
          <a:bodyPr lIns="88404" tIns="44202" rIns="88404" bIns="44202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SzTx/>
              <a:tabLst/>
              <a:defRPr/>
            </a:pPr>
            <a:r>
              <a:rPr lang="en-US" sz="2000" b="1" kern="0" dirty="0" smtClean="0">
                <a:latin typeface="Century Gothic" pitchFamily="34" charset="0"/>
              </a:rPr>
              <a:t>What is the Federal Demonstration Partnership (FDP)?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b="1" kern="0" dirty="0" smtClean="0">
                <a:latin typeface="Century Gothic" pitchFamily="34" charset="0"/>
              </a:rPr>
              <a:t>A cooperative initiative among 10 Federal agencies and 120 institutional recipients of federal funds working together to streamline research administration processes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sz="1400" b="1" kern="0" dirty="0" smtClean="0">
              <a:latin typeface="Century Gothic" pitchFamily="34" charset="0"/>
            </a:endParaRPr>
          </a:p>
          <a:p>
            <a:pPr marL="342900" indent="-342900" algn="l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4 types of membership: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Research Institution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Emerging Research Institution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Federal Agencies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Affiliate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5163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95400"/>
            <a:ext cx="859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 smtClean="0">
                <a:latin typeface="Century Gothic" pitchFamily="34" charset="0"/>
              </a:rPr>
              <a:t>Federal Demonstration Partnership &amp; Expanded Authority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4657" y="2524250"/>
            <a:ext cx="7927343" cy="2962150"/>
          </a:xfrm>
          <a:prstGeom prst="rect">
            <a:avLst/>
          </a:prstGeom>
        </p:spPr>
        <p:txBody>
          <a:bodyPr lIns="88404" tIns="44202" rIns="88404" bIns="44202"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Work in phases every 4 years (currently in Phase V) working off of a 4-year strategic plan.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1" kern="0" dirty="0">
              <a:latin typeface="Century Gothic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Current </a:t>
            </a:r>
            <a:r>
              <a:rPr lang="en-US" sz="2000" b="1" kern="0" dirty="0">
                <a:latin typeface="Century Gothic" pitchFamily="34" charset="0"/>
              </a:rPr>
              <a:t>initiative based mostly on </a:t>
            </a:r>
            <a:r>
              <a:rPr lang="en-US" sz="2000" b="1" kern="0" dirty="0" smtClean="0">
                <a:latin typeface="Century Gothic" pitchFamily="34" charset="0"/>
              </a:rPr>
              <a:t>the Faculty </a:t>
            </a:r>
            <a:r>
              <a:rPr lang="en-US" sz="2000" b="1" kern="0" dirty="0">
                <a:latin typeface="Century Gothic" pitchFamily="34" charset="0"/>
              </a:rPr>
              <a:t>Administrative Burden </a:t>
            </a:r>
            <a:r>
              <a:rPr lang="en-US" sz="2000" b="1" kern="0" dirty="0" smtClean="0">
                <a:latin typeface="Century Gothic" pitchFamily="34" charset="0"/>
              </a:rPr>
              <a:t>Survey.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1" kern="0" dirty="0">
              <a:latin typeface="Century Gothic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Created a standard FDP </a:t>
            </a:r>
            <a:r>
              <a:rPr lang="en-US" sz="2000" b="1" kern="0" dirty="0" err="1" smtClean="0">
                <a:latin typeface="Century Gothic" pitchFamily="34" charset="0"/>
              </a:rPr>
              <a:t>Subaward</a:t>
            </a:r>
            <a:r>
              <a:rPr lang="en-US" sz="2000" b="1" kern="0" dirty="0" smtClean="0">
                <a:latin typeface="Century Gothic" pitchFamily="34" charset="0"/>
              </a:rPr>
              <a:t> for ease in subcontracting among FDP organizations.</a:t>
            </a:r>
            <a:endParaRPr lang="en-US" sz="2000" b="1" kern="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295400"/>
            <a:ext cx="859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 smtClean="0">
                <a:latin typeface="Century Gothic" pitchFamily="34" charset="0"/>
              </a:rPr>
              <a:t>Federal Demonstration Partnership &amp; Expanded Authority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4657" y="2667000"/>
            <a:ext cx="7927343" cy="2743200"/>
          </a:xfrm>
          <a:prstGeom prst="rect">
            <a:avLst/>
          </a:prstGeom>
        </p:spPr>
        <p:txBody>
          <a:bodyPr lIns="88404" tIns="44202" rIns="88404" bIns="44202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Most notable </a:t>
            </a:r>
            <a:r>
              <a:rPr lang="en-US" sz="2000" b="1" kern="0" dirty="0">
                <a:latin typeface="Century Gothic" pitchFamily="34" charset="0"/>
              </a:rPr>
              <a:t>accomplishment = Expanded </a:t>
            </a:r>
            <a:r>
              <a:rPr lang="en-US" sz="2000" b="1" kern="0" dirty="0" smtClean="0">
                <a:latin typeface="Century Gothic" pitchFamily="34" charset="0"/>
              </a:rPr>
              <a:t>Authority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kern="0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Participating </a:t>
            </a:r>
            <a:r>
              <a:rPr lang="en-US" sz="2000" b="1" kern="0" dirty="0">
                <a:latin typeface="Century Gothic" pitchFamily="34" charset="0"/>
              </a:rPr>
              <a:t>Federal agencies have a matrix list of </a:t>
            </a:r>
            <a:r>
              <a:rPr lang="en-US" sz="2000" b="1" kern="0" dirty="0" smtClean="0">
                <a:latin typeface="Century Gothic" pitchFamily="34" charset="0"/>
              </a:rPr>
              <a:t>expanded authority permissions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kern="0" dirty="0" smtClean="0">
                <a:latin typeface="Century Gothic" pitchFamily="34" charset="0"/>
              </a:rPr>
              <a:t>ex</a:t>
            </a:r>
            <a:r>
              <a:rPr lang="en-US" sz="2000" b="1" kern="0" dirty="0">
                <a:latin typeface="Century Gothic" pitchFamily="34" charset="0"/>
              </a:rPr>
              <a:t>. 90-day pre-award, one-year </a:t>
            </a:r>
            <a:r>
              <a:rPr lang="en-US" sz="2000" b="1" kern="0" dirty="0" smtClean="0">
                <a:latin typeface="Century Gothic" pitchFamily="34" charset="0"/>
              </a:rPr>
              <a:t>NCEs</a:t>
            </a:r>
            <a:endParaRPr lang="en-US" sz="2000" b="1" kern="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5267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QUESTIONS or COMMENTS?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 descr="C:\Users\LTorres\AppData\Local\Microsoft\Windows\Temporary Internet Files\Low\Content.IE5\4F1O7XFO\MC90043379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95" y="1905143"/>
            <a:ext cx="1828657" cy="18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THANKS FOR JOINING US!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Please come to the next session:</a:t>
            </a: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AWARD MANAGEMENT (PART II)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July 20, 2011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10:00 am to 12:00 pm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394010"/>
            <a:ext cx="5136054" cy="2254190"/>
            <a:chOff x="2819400" y="609600"/>
            <a:chExt cx="5136054" cy="2254190"/>
          </a:xfrm>
        </p:grpSpPr>
        <p:pic>
          <p:nvPicPr>
            <p:cNvPr id="12" name="Picture 11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0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itchFamily="34" charset="0"/>
              </a:rPr>
              <a:t>Interested in Certification?</a:t>
            </a:r>
          </a:p>
          <a:p>
            <a:pPr algn="ctr"/>
            <a:r>
              <a:rPr lang="en-US" sz="2400" b="1" dirty="0" smtClean="0">
                <a:latin typeface="Century Gothic" pitchFamily="34" charset="0"/>
              </a:rPr>
              <a:t>Want to Be a Certified Research Administrator?</a:t>
            </a:r>
          </a:p>
          <a:p>
            <a:pPr algn="ctr"/>
            <a:r>
              <a:rPr lang="en-US" sz="2400" b="1" dirty="0" smtClean="0">
                <a:latin typeface="Century Gothic" pitchFamily="34" charset="0"/>
                <a:hlinkClick r:id="rId3"/>
              </a:rPr>
              <a:t>http</a:t>
            </a:r>
            <a:r>
              <a:rPr lang="en-US" sz="2400" b="1" dirty="0">
                <a:latin typeface="Century Gothic" pitchFamily="34" charset="0"/>
                <a:hlinkClick r:id="rId3"/>
              </a:rPr>
              <a:t>://www.cra-cert.org</a:t>
            </a:r>
            <a:r>
              <a:rPr lang="en-US" sz="2400" b="1" dirty="0" smtClean="0">
                <a:latin typeface="Century Gothic" pitchFamily="34" charset="0"/>
                <a:hlinkClick r:id="rId3"/>
              </a:rPr>
              <a:t>/</a:t>
            </a:r>
            <a:endParaRPr lang="en-US" sz="2400" b="1" dirty="0" smtClean="0">
              <a:latin typeface="Century Gothic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14" y="2667000"/>
            <a:ext cx="2849772" cy="22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7714" y="5181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itchFamily="34" charset="0"/>
              </a:rPr>
              <a:t>Email Doshie Walker to let her know that you are interested in a CRA REVIEW SESSION!</a:t>
            </a:r>
          </a:p>
        </p:txBody>
      </p:sp>
    </p:spTree>
    <p:extLst>
      <p:ext uri="{BB962C8B-B14F-4D97-AF65-F5344CB8AC3E}">
        <p14:creationId xmlns:p14="http://schemas.microsoft.com/office/powerpoint/2010/main" val="8548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7035441" cy="44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ACCEPTANCE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What is considered acceptance?</a:t>
            </a:r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90646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MANAGEMENT – PART I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ACCEPTANCE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What does “acceptance” mean?</a:t>
            </a:r>
          </a:p>
          <a:p>
            <a:pPr>
              <a:buFontTx/>
              <a:buNone/>
            </a:pPr>
            <a:endParaRPr lang="en-US" sz="16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Depending on award type, acceptance means: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Fully-executed two-party agreement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Unilateral award from sponsor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Commencing work or acknowledging receipt of T&amp;Cs</a:t>
            </a:r>
          </a:p>
          <a:p>
            <a:pPr lvl="1"/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Requires certain documents on file (at a minimum):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SOW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Budget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PTF (prior to account establishment)</a:t>
            </a:r>
          </a:p>
        </p:txBody>
      </p:sp>
    </p:spTree>
    <p:extLst>
      <p:ext uri="{BB962C8B-B14F-4D97-AF65-F5344CB8AC3E}">
        <p14:creationId xmlns:p14="http://schemas.microsoft.com/office/powerpoint/2010/main" val="13696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ESTABLISHMENT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Award Types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Pre-Award Costs &amp; Advance Set-up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Award Actions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Account Types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Setting up Budget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Notifying the PI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Other Considerations</a:t>
            </a: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816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Torres,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Terri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Vallery</a:t>
            </a:r>
          </a:p>
        </p:txBody>
      </p:sp>
    </p:spTree>
    <p:extLst>
      <p:ext uri="{BB962C8B-B14F-4D97-AF65-F5344CB8AC3E}">
        <p14:creationId xmlns:p14="http://schemas.microsoft.com/office/powerpoint/2010/main" val="7454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9731</TotalTime>
  <Words>1859</Words>
  <Application>Microsoft Office PowerPoint</Application>
  <PresentationFormat>On-screen Show (4:3)</PresentationFormat>
  <Paragraphs>437</Paragraphs>
  <Slides>44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Exploring Research Administration from Concept to Commercialization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jtorres</dc:creator>
  <cp:lastModifiedBy>Karen Norum</cp:lastModifiedBy>
  <cp:revision>439</cp:revision>
  <cp:lastPrinted>2011-06-20T19:53:44Z</cp:lastPrinted>
  <dcterms:created xsi:type="dcterms:W3CDTF">2011-04-10T19:45:53Z</dcterms:created>
  <dcterms:modified xsi:type="dcterms:W3CDTF">2011-07-07T13:57:08Z</dcterms:modified>
</cp:coreProperties>
</file>