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 id="2147483913" r:id="rId2"/>
    <p:sldMasterId id="2147483938" r:id="rId3"/>
    <p:sldMasterId id="2147483950" r:id="rId4"/>
    <p:sldMasterId id="2147483963" r:id="rId5"/>
    <p:sldMasterId id="2147483975" r:id="rId6"/>
    <p:sldMasterId id="2147483987" r:id="rId7"/>
  </p:sldMasterIdLst>
  <p:notesMasterIdLst>
    <p:notesMasterId r:id="rId61"/>
  </p:notesMasterIdLst>
  <p:handoutMasterIdLst>
    <p:handoutMasterId r:id="rId62"/>
  </p:handoutMasterIdLst>
  <p:sldIdLst>
    <p:sldId id="310" r:id="rId8"/>
    <p:sldId id="612" r:id="rId9"/>
    <p:sldId id="613" r:id="rId10"/>
    <p:sldId id="614" r:id="rId11"/>
    <p:sldId id="615" r:id="rId12"/>
    <p:sldId id="616" r:id="rId13"/>
    <p:sldId id="617" r:id="rId14"/>
    <p:sldId id="618" r:id="rId15"/>
    <p:sldId id="619" r:id="rId16"/>
    <p:sldId id="620" r:id="rId17"/>
    <p:sldId id="621" r:id="rId18"/>
    <p:sldId id="622" r:id="rId19"/>
    <p:sldId id="623" r:id="rId20"/>
    <p:sldId id="624" r:id="rId21"/>
    <p:sldId id="625" r:id="rId22"/>
    <p:sldId id="626" r:id="rId23"/>
    <p:sldId id="627" r:id="rId24"/>
    <p:sldId id="628" r:id="rId25"/>
    <p:sldId id="629" r:id="rId26"/>
    <p:sldId id="630" r:id="rId27"/>
    <p:sldId id="631" r:id="rId28"/>
    <p:sldId id="632" r:id="rId29"/>
    <p:sldId id="633" r:id="rId30"/>
    <p:sldId id="634" r:id="rId31"/>
    <p:sldId id="635" r:id="rId32"/>
    <p:sldId id="636" r:id="rId33"/>
    <p:sldId id="637" r:id="rId34"/>
    <p:sldId id="638" r:id="rId35"/>
    <p:sldId id="639" r:id="rId36"/>
    <p:sldId id="640" r:id="rId37"/>
    <p:sldId id="641" r:id="rId38"/>
    <p:sldId id="642" r:id="rId39"/>
    <p:sldId id="643" r:id="rId40"/>
    <p:sldId id="644" r:id="rId41"/>
    <p:sldId id="645" r:id="rId42"/>
    <p:sldId id="646" r:id="rId43"/>
    <p:sldId id="647" r:id="rId44"/>
    <p:sldId id="607" r:id="rId45"/>
    <p:sldId id="609" r:id="rId46"/>
    <p:sldId id="651" r:id="rId47"/>
    <p:sldId id="650" r:id="rId48"/>
    <p:sldId id="339" r:id="rId49"/>
    <p:sldId id="648" r:id="rId50"/>
    <p:sldId id="655" r:id="rId51"/>
    <p:sldId id="656" r:id="rId52"/>
    <p:sldId id="659" r:id="rId53"/>
    <p:sldId id="606" r:id="rId54"/>
    <p:sldId id="660" r:id="rId55"/>
    <p:sldId id="662" r:id="rId56"/>
    <p:sldId id="663" r:id="rId57"/>
    <p:sldId id="664" r:id="rId58"/>
    <p:sldId id="665" r:id="rId59"/>
    <p:sldId id="566" r:id="rId6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CA06"/>
    <a:srgbClr val="FF9900"/>
    <a:srgbClr val="FF9933"/>
    <a:srgbClr val="000000"/>
    <a:srgbClr val="0066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660"/>
  </p:normalViewPr>
  <p:slideViewPr>
    <p:cSldViewPr>
      <p:cViewPr>
        <p:scale>
          <a:sx n="100" d="100"/>
          <a:sy n="100" d="100"/>
        </p:scale>
        <p:origin x="-282" y="-252"/>
      </p:cViewPr>
      <p:guideLst>
        <p:guide orient="horz" pos="2160"/>
        <p:guide pos="2880"/>
      </p:guideLst>
    </p:cSldViewPr>
  </p:slideViewPr>
  <p:notesTextViewPr>
    <p:cViewPr>
      <p:scale>
        <a:sx n="1" d="1"/>
        <a:sy n="1" d="1"/>
      </p:scale>
      <p:origin x="0" y="0"/>
    </p:cViewPr>
  </p:notesTextViewPr>
  <p:sorterViewPr>
    <p:cViewPr>
      <p:scale>
        <a:sx n="100" d="100"/>
        <a:sy n="100" d="100"/>
      </p:scale>
      <p:origin x="0" y="38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FD2EF7-47D6-41E8-ADAE-34B89D49AB90}" type="doc">
      <dgm:prSet loTypeId="urn:microsoft.com/office/officeart/2005/8/layout/orgChart1" loCatId="hierarchy" qsTypeId="urn:microsoft.com/office/officeart/2005/8/quickstyle/simple1" qsCatId="simple" csTypeId="urn:microsoft.com/office/officeart/2005/8/colors/accent1_2" csCatId="accent1" phldr="1"/>
      <dgm:spPr/>
    </dgm:pt>
    <dgm:pt modelId="{6B74A5BF-1459-4E25-9686-DE460E4DCA8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FFFF"/>
              </a:solidFill>
              <a:effectLst/>
              <a:latin typeface="Calibri" pitchFamily="34" charset="0"/>
              <a:ea typeface="ヒラギノ角ゴ Pro W3"/>
              <a:cs typeface="ヒラギノ角ゴ Pro W3"/>
              <a:sym typeface="Arial" pitchFamily="34" charset="0"/>
            </a:rPr>
            <a:t>UCFIP</a:t>
          </a:r>
        </a:p>
      </dgm:t>
    </dgm:pt>
    <dgm:pt modelId="{92336A20-D9B6-41A3-85AE-C5B5EC8782DE}" type="parTrans" cxnId="{30A4B018-3AAE-498F-936F-77A7FB63319C}">
      <dgm:prSet/>
      <dgm:spPr/>
      <dgm:t>
        <a:bodyPr/>
        <a:lstStyle/>
        <a:p>
          <a:endParaRPr lang="en-US"/>
        </a:p>
      </dgm:t>
    </dgm:pt>
    <dgm:pt modelId="{B06253FE-4FE9-48BA-BFE3-75340EE233A3}" type="sibTrans" cxnId="{30A4B018-3AAE-498F-936F-77A7FB63319C}">
      <dgm:prSet/>
      <dgm:spPr/>
      <dgm:t>
        <a:bodyPr/>
        <a:lstStyle/>
        <a:p>
          <a:endParaRPr lang="en-US"/>
        </a:p>
      </dgm:t>
    </dgm:pt>
    <dgm:pt modelId="{2511988E-6BDA-4FC6-9F44-A75D1CDA4BF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FFFF"/>
              </a:solidFill>
              <a:effectLst/>
              <a:latin typeface="Calibri" pitchFamily="34" charset="0"/>
              <a:ea typeface="ヒラギノ角ゴ Pro W3"/>
              <a:cs typeface="ヒラギノ角ゴ Pro W3"/>
              <a:sym typeface="Arial" pitchFamily="34" charset="0"/>
            </a:rPr>
            <a:t>Research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FFFF"/>
              </a:solidFill>
              <a:effectLst/>
              <a:latin typeface="Calibri" pitchFamily="34" charset="0"/>
              <a:ea typeface="ヒラギノ角ゴ Pro W3"/>
              <a:cs typeface="ヒラギノ角ゴ Pro W3"/>
              <a:sym typeface="Arial" pitchFamily="34" charset="0"/>
            </a:rPr>
            <a:t>Park</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FFFFFF"/>
            </a:solidFill>
            <a:effectLst/>
            <a:latin typeface="Calibri" pitchFamily="34" charset="0"/>
            <a:ea typeface="ヒラギノ角ゴ Pro W3"/>
            <a:cs typeface="ヒラギノ角ゴ Pro W3"/>
            <a:sym typeface="Arial" pitchFamily="34" charset="0"/>
          </a:endParaRPr>
        </a:p>
      </dgm:t>
    </dgm:pt>
    <dgm:pt modelId="{B43ADFB6-D3CA-4919-827E-98D08D5208FB}" type="parTrans" cxnId="{18305B8F-A35D-484A-98AA-73FD4DF4D259}">
      <dgm:prSet/>
      <dgm:spPr/>
      <dgm:t>
        <a:bodyPr/>
        <a:lstStyle/>
        <a:p>
          <a:endParaRPr lang="en-US"/>
        </a:p>
      </dgm:t>
    </dgm:pt>
    <dgm:pt modelId="{573D17DF-A857-4E65-8873-B0409E37E883}" type="sibTrans" cxnId="{18305B8F-A35D-484A-98AA-73FD4DF4D259}">
      <dgm:prSet/>
      <dgm:spPr/>
      <dgm:t>
        <a:bodyPr/>
        <a:lstStyle/>
        <a:p>
          <a:endParaRPr lang="en-US"/>
        </a:p>
      </dgm:t>
    </dgm:pt>
    <dgm:pt modelId="{00DC0251-E323-4AF1-945A-A908ECB7187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FFFFFF"/>
              </a:solidFill>
              <a:effectLst/>
              <a:latin typeface="Calibri" pitchFamily="34" charset="0"/>
              <a:ea typeface="ヒラギノ角ゴ Pro W3"/>
              <a:cs typeface="ヒラギノ角ゴ Pro W3"/>
              <a:sym typeface="Arial" pitchFamily="34" charset="0"/>
            </a:rPr>
            <a:t>Downtown</a:t>
          </a:r>
        </a:p>
      </dgm:t>
    </dgm:pt>
    <dgm:pt modelId="{09832CDA-85DD-454B-81A4-1D4EAF20C559}" type="parTrans" cxnId="{11E5BA97-314B-4966-A192-A1D6D1A08BA8}">
      <dgm:prSet/>
      <dgm:spPr/>
      <dgm:t>
        <a:bodyPr/>
        <a:lstStyle/>
        <a:p>
          <a:endParaRPr lang="en-US"/>
        </a:p>
      </dgm:t>
    </dgm:pt>
    <dgm:pt modelId="{B09B410A-5FD1-4771-9421-FD8E1263C851}" type="sibTrans" cxnId="{11E5BA97-314B-4966-A192-A1D6D1A08BA8}">
      <dgm:prSet/>
      <dgm:spPr/>
      <dgm:t>
        <a:bodyPr/>
        <a:lstStyle/>
        <a:p>
          <a:endParaRPr lang="en-US"/>
        </a:p>
      </dgm:t>
    </dgm:pt>
    <dgm:pt modelId="{62A0A1B9-ED14-446C-9C54-DBA3119AC2D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FFFFFF"/>
              </a:solidFill>
              <a:effectLst/>
              <a:latin typeface="Calibri" pitchFamily="34" charset="0"/>
              <a:ea typeface="ヒラギノ角ゴ Pro W3"/>
              <a:cs typeface="ヒラギノ角ゴ Pro W3"/>
              <a:sym typeface="Arial" pitchFamily="34" charset="0"/>
            </a:rPr>
            <a:t>Winter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FFFFFF"/>
              </a:solidFill>
              <a:effectLst/>
              <a:latin typeface="Calibri" pitchFamily="34" charset="0"/>
              <a:ea typeface="ヒラギノ角ゴ Pro W3"/>
              <a:cs typeface="ヒラギノ角ゴ Pro W3"/>
              <a:sym typeface="Arial" pitchFamily="34" charset="0"/>
            </a:rPr>
            <a:t>Springs</a:t>
          </a:r>
        </a:p>
      </dgm:t>
    </dgm:pt>
    <dgm:pt modelId="{AB59F9F0-D6AC-4897-AB11-5EEB16204C0C}" type="parTrans" cxnId="{AD323B86-0473-4F82-8896-E3781D25EF47}">
      <dgm:prSet/>
      <dgm:spPr/>
      <dgm:t>
        <a:bodyPr/>
        <a:lstStyle/>
        <a:p>
          <a:endParaRPr lang="en-US"/>
        </a:p>
      </dgm:t>
    </dgm:pt>
    <dgm:pt modelId="{B183B3F3-40BA-442A-A9C4-5212CE97134B}" type="sibTrans" cxnId="{AD323B86-0473-4F82-8896-E3781D25EF47}">
      <dgm:prSet/>
      <dgm:spPr/>
      <dgm:t>
        <a:bodyPr/>
        <a:lstStyle/>
        <a:p>
          <a:endParaRPr lang="en-US"/>
        </a:p>
      </dgm:t>
    </dgm:pt>
    <dgm:pt modelId="{CA2DF26C-A0B6-498C-BB1A-F707F7D5012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FFFFFF"/>
              </a:solidFill>
              <a:effectLst/>
              <a:latin typeface="Calibri" pitchFamily="34" charset="0"/>
              <a:ea typeface="ヒラギノ角ゴ Pro W3"/>
              <a:cs typeface="ヒラギノ角ゴ Pro W3"/>
              <a:sym typeface="Arial" pitchFamily="34" charset="0"/>
            </a:rPr>
            <a:t>OBDC</a:t>
          </a:r>
        </a:p>
      </dgm:t>
    </dgm:pt>
    <dgm:pt modelId="{FD98166E-3409-4D2A-89D7-EBA70F2FAD17}" type="parTrans" cxnId="{629A9CAC-6E8F-4BDF-87C1-51906A7C2F84}">
      <dgm:prSet/>
      <dgm:spPr/>
      <dgm:t>
        <a:bodyPr/>
        <a:lstStyle/>
        <a:p>
          <a:endParaRPr lang="en-US"/>
        </a:p>
      </dgm:t>
    </dgm:pt>
    <dgm:pt modelId="{C8CEBE3B-61AF-4D6F-AC6A-39A92778625E}" type="sibTrans" cxnId="{629A9CAC-6E8F-4BDF-87C1-51906A7C2F84}">
      <dgm:prSet/>
      <dgm:spPr/>
      <dgm:t>
        <a:bodyPr/>
        <a:lstStyle/>
        <a:p>
          <a:endParaRPr lang="en-US"/>
        </a:p>
      </dgm:t>
    </dgm:pt>
    <dgm:pt modelId="{EF43807C-99DF-4D72-B072-5AE92EEB563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FFFFFF"/>
              </a:solidFill>
              <a:effectLst/>
              <a:latin typeface="Calibri" pitchFamily="34" charset="0"/>
              <a:ea typeface="ヒラギノ角ゴ Pro W3"/>
              <a:cs typeface="ヒラギノ角ゴ Pro W3"/>
              <a:sym typeface="Arial" pitchFamily="34" charset="0"/>
            </a:rPr>
            <a:t>Photonics</a:t>
          </a:r>
        </a:p>
      </dgm:t>
    </dgm:pt>
    <dgm:pt modelId="{1E2A3D94-610B-4663-8209-F67CA880F524}" type="parTrans" cxnId="{97CD80C0-E9B2-4A54-9952-0F2CBCF8A6E9}">
      <dgm:prSet/>
      <dgm:spPr/>
      <dgm:t>
        <a:bodyPr/>
        <a:lstStyle/>
        <a:p>
          <a:endParaRPr lang="en-US"/>
        </a:p>
      </dgm:t>
    </dgm:pt>
    <dgm:pt modelId="{5492B4C1-EA14-48E6-A9AD-6ECC66D0B42C}" type="sibTrans" cxnId="{97CD80C0-E9B2-4A54-9952-0F2CBCF8A6E9}">
      <dgm:prSet/>
      <dgm:spPr/>
      <dgm:t>
        <a:bodyPr/>
        <a:lstStyle/>
        <a:p>
          <a:endParaRPr lang="en-US"/>
        </a:p>
      </dgm:t>
    </dgm:pt>
    <dgm:pt modelId="{D11EBE66-B0BF-4CF9-8244-7A980D4189F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FFFF"/>
              </a:solidFill>
              <a:effectLst/>
              <a:latin typeface="Calibri" pitchFamily="34" charset="0"/>
              <a:ea typeface="ヒラギノ角ゴ Pro W3"/>
              <a:cs typeface="ヒラギノ角ゴ Pro W3"/>
              <a:sym typeface="Arial" pitchFamily="34" charset="0"/>
            </a:rPr>
            <a:t>Osceola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FFFF"/>
              </a:solidFill>
              <a:effectLst/>
              <a:latin typeface="Calibri" pitchFamily="34" charset="0"/>
              <a:ea typeface="ヒラギノ角ゴ Pro W3"/>
              <a:cs typeface="ヒラギノ角ゴ Pro W3"/>
              <a:sym typeface="Arial" pitchFamily="34" charset="0"/>
            </a:rPr>
            <a:t>County (2)</a:t>
          </a:r>
        </a:p>
      </dgm:t>
    </dgm:pt>
    <dgm:pt modelId="{26D71228-2B1F-48F6-9AE2-678FFA8ECA75}" type="parTrans" cxnId="{65CBC9A1-A0F4-4A13-9859-E38B3BECE0C4}">
      <dgm:prSet/>
      <dgm:spPr/>
      <dgm:t>
        <a:bodyPr/>
        <a:lstStyle/>
        <a:p>
          <a:endParaRPr lang="en-US"/>
        </a:p>
      </dgm:t>
    </dgm:pt>
    <dgm:pt modelId="{EDC0C927-CBEB-4AAA-8BFA-748443FBA0F4}" type="sibTrans" cxnId="{65CBC9A1-A0F4-4A13-9859-E38B3BECE0C4}">
      <dgm:prSet/>
      <dgm:spPr/>
      <dgm:t>
        <a:bodyPr/>
        <a:lstStyle/>
        <a:p>
          <a:endParaRPr lang="en-US"/>
        </a:p>
      </dgm:t>
    </dgm:pt>
    <dgm:pt modelId="{EBF74E49-83DE-4569-A0AF-037085CBA41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FFFF"/>
              </a:solidFill>
              <a:effectLst/>
              <a:latin typeface="Calibri" pitchFamily="34" charset="0"/>
              <a:ea typeface="ヒラギノ角ゴ Pro W3"/>
              <a:cs typeface="ヒラギノ角ゴ Pro W3"/>
              <a:sym typeface="Arial" pitchFamily="34" charset="0"/>
            </a:rPr>
            <a:t>Volusia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FFFF"/>
              </a:solidFill>
              <a:effectLst/>
              <a:latin typeface="Calibri" pitchFamily="34" charset="0"/>
              <a:ea typeface="ヒラギノ角ゴ Pro W3"/>
              <a:cs typeface="ヒラギノ角ゴ Pro W3"/>
              <a:sym typeface="Arial" pitchFamily="34" charset="0"/>
            </a:rPr>
            <a:t>County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FFFF"/>
              </a:solidFill>
              <a:effectLst/>
              <a:latin typeface="Calibri" pitchFamily="34" charset="0"/>
              <a:ea typeface="ヒラギノ角ゴ Pro W3"/>
              <a:cs typeface="ヒラギノ角ゴ Pro W3"/>
              <a:sym typeface="Arial" pitchFamily="34" charset="0"/>
            </a:rPr>
            <a:t>(Q1 2011)</a:t>
          </a:r>
        </a:p>
      </dgm:t>
    </dgm:pt>
    <dgm:pt modelId="{75B45DFE-B171-47DC-B4DD-A465F51A8FD8}" type="parTrans" cxnId="{3BCA4C1C-E492-42F1-A9CA-3090FA23FAD2}">
      <dgm:prSet/>
      <dgm:spPr/>
      <dgm:t>
        <a:bodyPr/>
        <a:lstStyle/>
        <a:p>
          <a:endParaRPr lang="en-US"/>
        </a:p>
      </dgm:t>
    </dgm:pt>
    <dgm:pt modelId="{06B5EC40-659A-4B96-BA5B-D10B89001ADF}" type="sibTrans" cxnId="{3BCA4C1C-E492-42F1-A9CA-3090FA23FAD2}">
      <dgm:prSet/>
      <dgm:spPr/>
      <dgm:t>
        <a:bodyPr/>
        <a:lstStyle/>
        <a:p>
          <a:endParaRPr lang="en-US"/>
        </a:p>
      </dgm:t>
    </dgm:pt>
    <dgm:pt modelId="{B17ADAB7-0351-469F-BBF9-34287BB3A18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FFFFFF"/>
              </a:solidFill>
              <a:effectLst/>
              <a:latin typeface="Calibri" pitchFamily="34" charset="0"/>
              <a:ea typeface="ヒラギノ角ゴ Pro W3"/>
              <a:cs typeface="ヒラギノ角ゴ Pro W3"/>
              <a:sym typeface="Arial" pitchFamily="34" charset="0"/>
            </a:rPr>
            <a:t>Lake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FFFFFF"/>
              </a:solidFill>
              <a:effectLst/>
              <a:latin typeface="Calibri" pitchFamily="34" charset="0"/>
              <a:ea typeface="ヒラギノ角ゴ Pro W3"/>
              <a:cs typeface="ヒラギノ角ゴ Pro W3"/>
              <a:sym typeface="Arial" pitchFamily="34" charset="0"/>
            </a:rPr>
            <a:t>County</a:t>
          </a:r>
        </a:p>
      </dgm:t>
    </dgm:pt>
    <dgm:pt modelId="{7D6A63FF-2AE6-4513-B109-4E4DA783EBBD}" type="parTrans" cxnId="{27D9F25D-8068-474E-AE53-F36053BD607F}">
      <dgm:prSet/>
      <dgm:spPr/>
      <dgm:t>
        <a:bodyPr/>
        <a:lstStyle/>
        <a:p>
          <a:endParaRPr lang="en-US"/>
        </a:p>
      </dgm:t>
    </dgm:pt>
    <dgm:pt modelId="{9AFD44B0-C2DF-4E91-9015-C0C44F4034DC}" type="sibTrans" cxnId="{27D9F25D-8068-474E-AE53-F36053BD607F}">
      <dgm:prSet/>
      <dgm:spPr/>
      <dgm:t>
        <a:bodyPr/>
        <a:lstStyle/>
        <a:p>
          <a:endParaRPr lang="en-US"/>
        </a:p>
      </dgm:t>
    </dgm:pt>
    <dgm:pt modelId="{88532FB1-F93D-4937-BBBF-95812FB23BA9}" type="pres">
      <dgm:prSet presAssocID="{A6FD2EF7-47D6-41E8-ADAE-34B89D49AB90}" presName="hierChild1" presStyleCnt="0">
        <dgm:presLayoutVars>
          <dgm:orgChart val="1"/>
          <dgm:chPref val="1"/>
          <dgm:dir/>
          <dgm:animOne val="branch"/>
          <dgm:animLvl val="lvl"/>
          <dgm:resizeHandles/>
        </dgm:presLayoutVars>
      </dgm:prSet>
      <dgm:spPr/>
    </dgm:pt>
    <dgm:pt modelId="{3AF4E6D9-C2B3-4E70-874D-543C777979DC}" type="pres">
      <dgm:prSet presAssocID="{6B74A5BF-1459-4E25-9686-DE460E4DCA8A}" presName="hierRoot1" presStyleCnt="0">
        <dgm:presLayoutVars>
          <dgm:hierBranch/>
        </dgm:presLayoutVars>
      </dgm:prSet>
      <dgm:spPr/>
    </dgm:pt>
    <dgm:pt modelId="{F79E25E3-6510-480B-9A9A-483192C8684B}" type="pres">
      <dgm:prSet presAssocID="{6B74A5BF-1459-4E25-9686-DE460E4DCA8A}" presName="rootComposite1" presStyleCnt="0"/>
      <dgm:spPr/>
    </dgm:pt>
    <dgm:pt modelId="{083E8088-1BD2-4378-B784-1B33E1C2CDAC}" type="pres">
      <dgm:prSet presAssocID="{6B74A5BF-1459-4E25-9686-DE460E4DCA8A}" presName="rootText1" presStyleLbl="node0" presStyleIdx="0" presStyleCnt="1" custScaleY="141646" custLinFactY="-50055" custLinFactNeighborX="15034" custLinFactNeighborY="-100000">
        <dgm:presLayoutVars>
          <dgm:chPref val="3"/>
        </dgm:presLayoutVars>
      </dgm:prSet>
      <dgm:spPr/>
      <dgm:t>
        <a:bodyPr/>
        <a:lstStyle/>
        <a:p>
          <a:endParaRPr lang="en-US"/>
        </a:p>
      </dgm:t>
    </dgm:pt>
    <dgm:pt modelId="{7E64C9E9-8E07-491E-91CE-2488681D0A7C}" type="pres">
      <dgm:prSet presAssocID="{6B74A5BF-1459-4E25-9686-DE460E4DCA8A}" presName="rootConnector1" presStyleLbl="node1" presStyleIdx="0" presStyleCnt="0"/>
      <dgm:spPr/>
      <dgm:t>
        <a:bodyPr/>
        <a:lstStyle/>
        <a:p>
          <a:endParaRPr lang="en-US"/>
        </a:p>
      </dgm:t>
    </dgm:pt>
    <dgm:pt modelId="{8D8895B5-F701-4018-8860-D57B5E124295}" type="pres">
      <dgm:prSet presAssocID="{6B74A5BF-1459-4E25-9686-DE460E4DCA8A}" presName="hierChild2" presStyleCnt="0"/>
      <dgm:spPr/>
    </dgm:pt>
    <dgm:pt modelId="{CE53F5F3-70D6-40E9-B460-C1C752149F45}" type="pres">
      <dgm:prSet presAssocID="{B43ADFB6-D3CA-4919-827E-98D08D5208FB}" presName="Name35" presStyleLbl="parChTrans1D2" presStyleIdx="0" presStyleCnt="8"/>
      <dgm:spPr/>
      <dgm:t>
        <a:bodyPr/>
        <a:lstStyle/>
        <a:p>
          <a:endParaRPr lang="en-US"/>
        </a:p>
      </dgm:t>
    </dgm:pt>
    <dgm:pt modelId="{BECDB05A-A49A-40E7-ADCE-F888CDA3A1BE}" type="pres">
      <dgm:prSet presAssocID="{2511988E-6BDA-4FC6-9F44-A75D1CDA4BF4}" presName="hierRoot2" presStyleCnt="0">
        <dgm:presLayoutVars>
          <dgm:hierBranch/>
        </dgm:presLayoutVars>
      </dgm:prSet>
      <dgm:spPr/>
    </dgm:pt>
    <dgm:pt modelId="{779F0BC8-5F6B-4872-BAB7-52344227E90F}" type="pres">
      <dgm:prSet presAssocID="{2511988E-6BDA-4FC6-9F44-A75D1CDA4BF4}" presName="rootComposite" presStyleCnt="0"/>
      <dgm:spPr/>
    </dgm:pt>
    <dgm:pt modelId="{E9B11A7B-5A17-47A6-A738-2DD346CD6C63}" type="pres">
      <dgm:prSet presAssocID="{2511988E-6BDA-4FC6-9F44-A75D1CDA4BF4}" presName="rootText" presStyleLbl="node2" presStyleIdx="0" presStyleCnt="8" custScaleY="233701">
        <dgm:presLayoutVars>
          <dgm:chPref val="3"/>
        </dgm:presLayoutVars>
      </dgm:prSet>
      <dgm:spPr/>
      <dgm:t>
        <a:bodyPr/>
        <a:lstStyle/>
        <a:p>
          <a:endParaRPr lang="en-US"/>
        </a:p>
      </dgm:t>
    </dgm:pt>
    <dgm:pt modelId="{B728EA4B-CA10-4ABD-9A5F-60C5B92DB134}" type="pres">
      <dgm:prSet presAssocID="{2511988E-6BDA-4FC6-9F44-A75D1CDA4BF4}" presName="rootConnector" presStyleLbl="node2" presStyleIdx="0" presStyleCnt="8"/>
      <dgm:spPr/>
      <dgm:t>
        <a:bodyPr/>
        <a:lstStyle/>
        <a:p>
          <a:endParaRPr lang="en-US"/>
        </a:p>
      </dgm:t>
    </dgm:pt>
    <dgm:pt modelId="{232DF828-AABC-4095-B79C-7A875E50F565}" type="pres">
      <dgm:prSet presAssocID="{2511988E-6BDA-4FC6-9F44-A75D1CDA4BF4}" presName="hierChild4" presStyleCnt="0"/>
      <dgm:spPr/>
    </dgm:pt>
    <dgm:pt modelId="{0AEDBF13-6289-4D7B-9867-F2833B3A7827}" type="pres">
      <dgm:prSet presAssocID="{2511988E-6BDA-4FC6-9F44-A75D1CDA4BF4}" presName="hierChild5" presStyleCnt="0"/>
      <dgm:spPr/>
    </dgm:pt>
    <dgm:pt modelId="{ACB48078-9DD8-4BBF-96F3-FBBF4FE7282F}" type="pres">
      <dgm:prSet presAssocID="{09832CDA-85DD-454B-81A4-1D4EAF20C559}" presName="Name35" presStyleLbl="parChTrans1D2" presStyleIdx="1" presStyleCnt="8"/>
      <dgm:spPr/>
      <dgm:t>
        <a:bodyPr/>
        <a:lstStyle/>
        <a:p>
          <a:endParaRPr lang="en-US"/>
        </a:p>
      </dgm:t>
    </dgm:pt>
    <dgm:pt modelId="{0E98FD50-84CC-4739-A044-5B6B9128A860}" type="pres">
      <dgm:prSet presAssocID="{00DC0251-E323-4AF1-945A-A908ECB71873}" presName="hierRoot2" presStyleCnt="0">
        <dgm:presLayoutVars>
          <dgm:hierBranch/>
        </dgm:presLayoutVars>
      </dgm:prSet>
      <dgm:spPr/>
    </dgm:pt>
    <dgm:pt modelId="{1914D659-8613-4410-9960-81DCCFCC84FB}" type="pres">
      <dgm:prSet presAssocID="{00DC0251-E323-4AF1-945A-A908ECB71873}" presName="rootComposite" presStyleCnt="0"/>
      <dgm:spPr/>
    </dgm:pt>
    <dgm:pt modelId="{63545686-4559-48C6-A0BB-BD753A585761}" type="pres">
      <dgm:prSet presAssocID="{00DC0251-E323-4AF1-945A-A908ECB71873}" presName="rootText" presStyleLbl="node2" presStyleIdx="1" presStyleCnt="8" custScaleY="233701">
        <dgm:presLayoutVars>
          <dgm:chPref val="3"/>
        </dgm:presLayoutVars>
      </dgm:prSet>
      <dgm:spPr/>
      <dgm:t>
        <a:bodyPr/>
        <a:lstStyle/>
        <a:p>
          <a:endParaRPr lang="en-US"/>
        </a:p>
      </dgm:t>
    </dgm:pt>
    <dgm:pt modelId="{70DC36F9-9200-40CD-91DF-8DBA896BC652}" type="pres">
      <dgm:prSet presAssocID="{00DC0251-E323-4AF1-945A-A908ECB71873}" presName="rootConnector" presStyleLbl="node2" presStyleIdx="1" presStyleCnt="8"/>
      <dgm:spPr/>
      <dgm:t>
        <a:bodyPr/>
        <a:lstStyle/>
        <a:p>
          <a:endParaRPr lang="en-US"/>
        </a:p>
      </dgm:t>
    </dgm:pt>
    <dgm:pt modelId="{42C7EC74-1184-40FB-875E-D203030FE416}" type="pres">
      <dgm:prSet presAssocID="{00DC0251-E323-4AF1-945A-A908ECB71873}" presName="hierChild4" presStyleCnt="0"/>
      <dgm:spPr/>
    </dgm:pt>
    <dgm:pt modelId="{CDC8346B-1954-44FE-B9CF-04EF7CF83479}" type="pres">
      <dgm:prSet presAssocID="{00DC0251-E323-4AF1-945A-A908ECB71873}" presName="hierChild5" presStyleCnt="0"/>
      <dgm:spPr/>
    </dgm:pt>
    <dgm:pt modelId="{675697DB-71EF-4E08-9B44-0B8C944BA852}" type="pres">
      <dgm:prSet presAssocID="{AB59F9F0-D6AC-4897-AB11-5EEB16204C0C}" presName="Name35" presStyleLbl="parChTrans1D2" presStyleIdx="2" presStyleCnt="8"/>
      <dgm:spPr/>
      <dgm:t>
        <a:bodyPr/>
        <a:lstStyle/>
        <a:p>
          <a:endParaRPr lang="en-US"/>
        </a:p>
      </dgm:t>
    </dgm:pt>
    <dgm:pt modelId="{BF0ACD42-2C53-4B2F-9E09-09A231EE7F15}" type="pres">
      <dgm:prSet presAssocID="{62A0A1B9-ED14-446C-9C54-DBA3119AC2D3}" presName="hierRoot2" presStyleCnt="0">
        <dgm:presLayoutVars>
          <dgm:hierBranch/>
        </dgm:presLayoutVars>
      </dgm:prSet>
      <dgm:spPr/>
    </dgm:pt>
    <dgm:pt modelId="{C1738067-CF99-43AF-BA53-D027F4BCB7A0}" type="pres">
      <dgm:prSet presAssocID="{62A0A1B9-ED14-446C-9C54-DBA3119AC2D3}" presName="rootComposite" presStyleCnt="0"/>
      <dgm:spPr/>
    </dgm:pt>
    <dgm:pt modelId="{BE26688B-FAF6-4624-8ADE-39FCC0CFCCB0}" type="pres">
      <dgm:prSet presAssocID="{62A0A1B9-ED14-446C-9C54-DBA3119AC2D3}" presName="rootText" presStyleLbl="node2" presStyleIdx="2" presStyleCnt="8" custScaleY="233701">
        <dgm:presLayoutVars>
          <dgm:chPref val="3"/>
        </dgm:presLayoutVars>
      </dgm:prSet>
      <dgm:spPr/>
      <dgm:t>
        <a:bodyPr/>
        <a:lstStyle/>
        <a:p>
          <a:endParaRPr lang="en-US"/>
        </a:p>
      </dgm:t>
    </dgm:pt>
    <dgm:pt modelId="{18C61BEE-0E9A-4E75-8FF6-F0A99FCDBFF8}" type="pres">
      <dgm:prSet presAssocID="{62A0A1B9-ED14-446C-9C54-DBA3119AC2D3}" presName="rootConnector" presStyleLbl="node2" presStyleIdx="2" presStyleCnt="8"/>
      <dgm:spPr/>
      <dgm:t>
        <a:bodyPr/>
        <a:lstStyle/>
        <a:p>
          <a:endParaRPr lang="en-US"/>
        </a:p>
      </dgm:t>
    </dgm:pt>
    <dgm:pt modelId="{1EE6CCDB-6BFB-46F0-B2AF-EEC67C68B47A}" type="pres">
      <dgm:prSet presAssocID="{62A0A1B9-ED14-446C-9C54-DBA3119AC2D3}" presName="hierChild4" presStyleCnt="0"/>
      <dgm:spPr/>
    </dgm:pt>
    <dgm:pt modelId="{64E652F9-BB3E-4D3F-8BF0-C1D81401A8FB}" type="pres">
      <dgm:prSet presAssocID="{62A0A1B9-ED14-446C-9C54-DBA3119AC2D3}" presName="hierChild5" presStyleCnt="0"/>
      <dgm:spPr/>
    </dgm:pt>
    <dgm:pt modelId="{592C6CFA-E255-41BC-86BB-36CB23B871F1}" type="pres">
      <dgm:prSet presAssocID="{FD98166E-3409-4D2A-89D7-EBA70F2FAD17}" presName="Name35" presStyleLbl="parChTrans1D2" presStyleIdx="3" presStyleCnt="8"/>
      <dgm:spPr/>
      <dgm:t>
        <a:bodyPr/>
        <a:lstStyle/>
        <a:p>
          <a:endParaRPr lang="en-US"/>
        </a:p>
      </dgm:t>
    </dgm:pt>
    <dgm:pt modelId="{D401D7A1-B0E9-4E65-A27A-A2D1B7B9AB88}" type="pres">
      <dgm:prSet presAssocID="{CA2DF26C-A0B6-498C-BB1A-F707F7D5012D}" presName="hierRoot2" presStyleCnt="0">
        <dgm:presLayoutVars>
          <dgm:hierBranch/>
        </dgm:presLayoutVars>
      </dgm:prSet>
      <dgm:spPr/>
    </dgm:pt>
    <dgm:pt modelId="{949B5FD7-9480-47AF-B96E-85F0B2BDE87E}" type="pres">
      <dgm:prSet presAssocID="{CA2DF26C-A0B6-498C-BB1A-F707F7D5012D}" presName="rootComposite" presStyleCnt="0"/>
      <dgm:spPr/>
    </dgm:pt>
    <dgm:pt modelId="{A65395B6-7E89-4BAF-AEF9-6910D4A39133}" type="pres">
      <dgm:prSet presAssocID="{CA2DF26C-A0B6-498C-BB1A-F707F7D5012D}" presName="rootText" presStyleLbl="node2" presStyleIdx="3" presStyleCnt="8" custScaleY="233701">
        <dgm:presLayoutVars>
          <dgm:chPref val="3"/>
        </dgm:presLayoutVars>
      </dgm:prSet>
      <dgm:spPr/>
      <dgm:t>
        <a:bodyPr/>
        <a:lstStyle/>
        <a:p>
          <a:endParaRPr lang="en-US"/>
        </a:p>
      </dgm:t>
    </dgm:pt>
    <dgm:pt modelId="{154A071B-154A-4ACD-813F-94C7BD7F83F1}" type="pres">
      <dgm:prSet presAssocID="{CA2DF26C-A0B6-498C-BB1A-F707F7D5012D}" presName="rootConnector" presStyleLbl="node2" presStyleIdx="3" presStyleCnt="8"/>
      <dgm:spPr/>
      <dgm:t>
        <a:bodyPr/>
        <a:lstStyle/>
        <a:p>
          <a:endParaRPr lang="en-US"/>
        </a:p>
      </dgm:t>
    </dgm:pt>
    <dgm:pt modelId="{E00F010D-C36F-4BE9-8DEA-1BFC288DFB05}" type="pres">
      <dgm:prSet presAssocID="{CA2DF26C-A0B6-498C-BB1A-F707F7D5012D}" presName="hierChild4" presStyleCnt="0"/>
      <dgm:spPr/>
    </dgm:pt>
    <dgm:pt modelId="{065573CC-00C7-4D53-95CF-FF399A20F3CB}" type="pres">
      <dgm:prSet presAssocID="{CA2DF26C-A0B6-498C-BB1A-F707F7D5012D}" presName="hierChild5" presStyleCnt="0"/>
      <dgm:spPr/>
    </dgm:pt>
    <dgm:pt modelId="{7A138ED5-791D-41BC-AB19-D8F7E2C83EF1}" type="pres">
      <dgm:prSet presAssocID="{1E2A3D94-610B-4663-8209-F67CA880F524}" presName="Name35" presStyleLbl="parChTrans1D2" presStyleIdx="4" presStyleCnt="8"/>
      <dgm:spPr/>
      <dgm:t>
        <a:bodyPr/>
        <a:lstStyle/>
        <a:p>
          <a:endParaRPr lang="en-US"/>
        </a:p>
      </dgm:t>
    </dgm:pt>
    <dgm:pt modelId="{D22CE2CE-D1DA-4992-A0F2-727621CD24FD}" type="pres">
      <dgm:prSet presAssocID="{EF43807C-99DF-4D72-B072-5AE92EEB5632}" presName="hierRoot2" presStyleCnt="0">
        <dgm:presLayoutVars>
          <dgm:hierBranch/>
        </dgm:presLayoutVars>
      </dgm:prSet>
      <dgm:spPr/>
    </dgm:pt>
    <dgm:pt modelId="{4129DD29-4045-4514-885B-BB0789ADC050}" type="pres">
      <dgm:prSet presAssocID="{EF43807C-99DF-4D72-B072-5AE92EEB5632}" presName="rootComposite" presStyleCnt="0"/>
      <dgm:spPr/>
    </dgm:pt>
    <dgm:pt modelId="{3C599C14-CC78-43D3-8D65-7EA65A72E1BD}" type="pres">
      <dgm:prSet presAssocID="{EF43807C-99DF-4D72-B072-5AE92EEB5632}" presName="rootText" presStyleLbl="node2" presStyleIdx="4" presStyleCnt="8" custScaleY="233701">
        <dgm:presLayoutVars>
          <dgm:chPref val="3"/>
        </dgm:presLayoutVars>
      </dgm:prSet>
      <dgm:spPr/>
      <dgm:t>
        <a:bodyPr/>
        <a:lstStyle/>
        <a:p>
          <a:endParaRPr lang="en-US"/>
        </a:p>
      </dgm:t>
    </dgm:pt>
    <dgm:pt modelId="{7F38FC35-CE55-45F6-8032-37560D51C557}" type="pres">
      <dgm:prSet presAssocID="{EF43807C-99DF-4D72-B072-5AE92EEB5632}" presName="rootConnector" presStyleLbl="node2" presStyleIdx="4" presStyleCnt="8"/>
      <dgm:spPr/>
      <dgm:t>
        <a:bodyPr/>
        <a:lstStyle/>
        <a:p>
          <a:endParaRPr lang="en-US"/>
        </a:p>
      </dgm:t>
    </dgm:pt>
    <dgm:pt modelId="{42FE18A5-DA11-4825-A42B-83D476D2FE8F}" type="pres">
      <dgm:prSet presAssocID="{EF43807C-99DF-4D72-B072-5AE92EEB5632}" presName="hierChild4" presStyleCnt="0"/>
      <dgm:spPr/>
    </dgm:pt>
    <dgm:pt modelId="{5291887E-F458-400E-A605-ABDA2C5BFFC9}" type="pres">
      <dgm:prSet presAssocID="{EF43807C-99DF-4D72-B072-5AE92EEB5632}" presName="hierChild5" presStyleCnt="0"/>
      <dgm:spPr/>
    </dgm:pt>
    <dgm:pt modelId="{3579F4FE-8874-4E31-AB3D-AF98C33FF882}" type="pres">
      <dgm:prSet presAssocID="{26D71228-2B1F-48F6-9AE2-678FFA8ECA75}" presName="Name35" presStyleLbl="parChTrans1D2" presStyleIdx="5" presStyleCnt="8"/>
      <dgm:spPr/>
      <dgm:t>
        <a:bodyPr/>
        <a:lstStyle/>
        <a:p>
          <a:endParaRPr lang="en-US"/>
        </a:p>
      </dgm:t>
    </dgm:pt>
    <dgm:pt modelId="{75469B7B-27B5-4572-9DBD-16222E2B3D06}" type="pres">
      <dgm:prSet presAssocID="{D11EBE66-B0BF-4CF9-8244-7A980D4189F1}" presName="hierRoot2" presStyleCnt="0">
        <dgm:presLayoutVars>
          <dgm:hierBranch/>
        </dgm:presLayoutVars>
      </dgm:prSet>
      <dgm:spPr/>
    </dgm:pt>
    <dgm:pt modelId="{579148EE-2C8F-4253-AF43-8C0B4859B46B}" type="pres">
      <dgm:prSet presAssocID="{D11EBE66-B0BF-4CF9-8244-7A980D4189F1}" presName="rootComposite" presStyleCnt="0"/>
      <dgm:spPr/>
    </dgm:pt>
    <dgm:pt modelId="{DA92445B-F814-496A-AC95-045B686B6423}" type="pres">
      <dgm:prSet presAssocID="{D11EBE66-B0BF-4CF9-8244-7A980D4189F1}" presName="rootText" presStyleLbl="node2" presStyleIdx="5" presStyleCnt="8" custScaleY="233701">
        <dgm:presLayoutVars>
          <dgm:chPref val="3"/>
        </dgm:presLayoutVars>
      </dgm:prSet>
      <dgm:spPr/>
      <dgm:t>
        <a:bodyPr/>
        <a:lstStyle/>
        <a:p>
          <a:endParaRPr lang="en-US"/>
        </a:p>
      </dgm:t>
    </dgm:pt>
    <dgm:pt modelId="{1D7362EF-F129-4A23-B959-E67AFAD95DB7}" type="pres">
      <dgm:prSet presAssocID="{D11EBE66-B0BF-4CF9-8244-7A980D4189F1}" presName="rootConnector" presStyleLbl="node2" presStyleIdx="5" presStyleCnt="8"/>
      <dgm:spPr/>
      <dgm:t>
        <a:bodyPr/>
        <a:lstStyle/>
        <a:p>
          <a:endParaRPr lang="en-US"/>
        </a:p>
      </dgm:t>
    </dgm:pt>
    <dgm:pt modelId="{2C719B4F-6A72-44C3-B7A2-D3344B48482C}" type="pres">
      <dgm:prSet presAssocID="{D11EBE66-B0BF-4CF9-8244-7A980D4189F1}" presName="hierChild4" presStyleCnt="0"/>
      <dgm:spPr/>
    </dgm:pt>
    <dgm:pt modelId="{5694D3DA-1CE5-4948-806C-D9BF8E797A5A}" type="pres">
      <dgm:prSet presAssocID="{D11EBE66-B0BF-4CF9-8244-7A980D4189F1}" presName="hierChild5" presStyleCnt="0"/>
      <dgm:spPr/>
    </dgm:pt>
    <dgm:pt modelId="{DCA34B7C-2FA4-4F51-ADB3-05BC0CFEE0FD}" type="pres">
      <dgm:prSet presAssocID="{75B45DFE-B171-47DC-B4DD-A465F51A8FD8}" presName="Name35" presStyleLbl="parChTrans1D2" presStyleIdx="6" presStyleCnt="8"/>
      <dgm:spPr/>
      <dgm:t>
        <a:bodyPr/>
        <a:lstStyle/>
        <a:p>
          <a:endParaRPr lang="en-US"/>
        </a:p>
      </dgm:t>
    </dgm:pt>
    <dgm:pt modelId="{41955516-5B90-4C40-AF7D-F509AFFB6B77}" type="pres">
      <dgm:prSet presAssocID="{EBF74E49-83DE-4569-A0AF-037085CBA41E}" presName="hierRoot2" presStyleCnt="0">
        <dgm:presLayoutVars>
          <dgm:hierBranch/>
        </dgm:presLayoutVars>
      </dgm:prSet>
      <dgm:spPr/>
    </dgm:pt>
    <dgm:pt modelId="{2A96D5DD-8814-4F1B-994E-7802680AD4AB}" type="pres">
      <dgm:prSet presAssocID="{EBF74E49-83DE-4569-A0AF-037085CBA41E}" presName="rootComposite" presStyleCnt="0"/>
      <dgm:spPr/>
    </dgm:pt>
    <dgm:pt modelId="{6B903B05-9D40-471E-8C87-35083F99AEE5}" type="pres">
      <dgm:prSet presAssocID="{EBF74E49-83DE-4569-A0AF-037085CBA41E}" presName="rootText" presStyleLbl="node2" presStyleIdx="6" presStyleCnt="8" custScaleY="233701">
        <dgm:presLayoutVars>
          <dgm:chPref val="3"/>
        </dgm:presLayoutVars>
      </dgm:prSet>
      <dgm:spPr/>
      <dgm:t>
        <a:bodyPr/>
        <a:lstStyle/>
        <a:p>
          <a:endParaRPr lang="en-US"/>
        </a:p>
      </dgm:t>
    </dgm:pt>
    <dgm:pt modelId="{6A226D52-F4C4-457C-BDA6-91710C38EA2B}" type="pres">
      <dgm:prSet presAssocID="{EBF74E49-83DE-4569-A0AF-037085CBA41E}" presName="rootConnector" presStyleLbl="node2" presStyleIdx="6" presStyleCnt="8"/>
      <dgm:spPr/>
      <dgm:t>
        <a:bodyPr/>
        <a:lstStyle/>
        <a:p>
          <a:endParaRPr lang="en-US"/>
        </a:p>
      </dgm:t>
    </dgm:pt>
    <dgm:pt modelId="{9866656F-1EEC-4A79-82D6-500AC71FEF34}" type="pres">
      <dgm:prSet presAssocID="{EBF74E49-83DE-4569-A0AF-037085CBA41E}" presName="hierChild4" presStyleCnt="0"/>
      <dgm:spPr/>
    </dgm:pt>
    <dgm:pt modelId="{AA14B6CF-B50D-4287-BC81-A7E272333C9B}" type="pres">
      <dgm:prSet presAssocID="{EBF74E49-83DE-4569-A0AF-037085CBA41E}" presName="hierChild5" presStyleCnt="0"/>
      <dgm:spPr/>
    </dgm:pt>
    <dgm:pt modelId="{18197E06-46F1-41F6-B6E8-CC7B385919C8}" type="pres">
      <dgm:prSet presAssocID="{7D6A63FF-2AE6-4513-B109-4E4DA783EBBD}" presName="Name35" presStyleLbl="parChTrans1D2" presStyleIdx="7" presStyleCnt="8"/>
      <dgm:spPr/>
      <dgm:t>
        <a:bodyPr/>
        <a:lstStyle/>
        <a:p>
          <a:endParaRPr lang="en-US"/>
        </a:p>
      </dgm:t>
    </dgm:pt>
    <dgm:pt modelId="{0D2635FA-74EA-495B-8AFC-5AE0E0795601}" type="pres">
      <dgm:prSet presAssocID="{B17ADAB7-0351-469F-BBF9-34287BB3A187}" presName="hierRoot2" presStyleCnt="0">
        <dgm:presLayoutVars>
          <dgm:hierBranch/>
        </dgm:presLayoutVars>
      </dgm:prSet>
      <dgm:spPr/>
    </dgm:pt>
    <dgm:pt modelId="{DE268A08-AFFA-4EFB-8562-96D034324581}" type="pres">
      <dgm:prSet presAssocID="{B17ADAB7-0351-469F-BBF9-34287BB3A187}" presName="rootComposite" presStyleCnt="0"/>
      <dgm:spPr/>
    </dgm:pt>
    <dgm:pt modelId="{D45E910F-0EFA-4952-9330-F5CBD8D9D8BE}" type="pres">
      <dgm:prSet presAssocID="{B17ADAB7-0351-469F-BBF9-34287BB3A187}" presName="rootText" presStyleLbl="node2" presStyleIdx="7" presStyleCnt="8" custScaleY="233701">
        <dgm:presLayoutVars>
          <dgm:chPref val="3"/>
        </dgm:presLayoutVars>
      </dgm:prSet>
      <dgm:spPr/>
      <dgm:t>
        <a:bodyPr/>
        <a:lstStyle/>
        <a:p>
          <a:endParaRPr lang="en-US"/>
        </a:p>
      </dgm:t>
    </dgm:pt>
    <dgm:pt modelId="{D17FFF32-A95A-4C8C-97B5-BD743CE8A8EE}" type="pres">
      <dgm:prSet presAssocID="{B17ADAB7-0351-469F-BBF9-34287BB3A187}" presName="rootConnector" presStyleLbl="node2" presStyleIdx="7" presStyleCnt="8"/>
      <dgm:spPr/>
      <dgm:t>
        <a:bodyPr/>
        <a:lstStyle/>
        <a:p>
          <a:endParaRPr lang="en-US"/>
        </a:p>
      </dgm:t>
    </dgm:pt>
    <dgm:pt modelId="{CB5119B6-E95A-4774-8EB0-4762C35E581A}" type="pres">
      <dgm:prSet presAssocID="{B17ADAB7-0351-469F-BBF9-34287BB3A187}" presName="hierChild4" presStyleCnt="0"/>
      <dgm:spPr/>
    </dgm:pt>
    <dgm:pt modelId="{AB76D484-97E1-40A3-A9BE-A742FAACD313}" type="pres">
      <dgm:prSet presAssocID="{B17ADAB7-0351-469F-BBF9-34287BB3A187}" presName="hierChild5" presStyleCnt="0"/>
      <dgm:spPr/>
    </dgm:pt>
    <dgm:pt modelId="{813EF6D9-A0EE-485A-9C51-71E1348625F9}" type="pres">
      <dgm:prSet presAssocID="{6B74A5BF-1459-4E25-9686-DE460E4DCA8A}" presName="hierChild3" presStyleCnt="0"/>
      <dgm:spPr/>
    </dgm:pt>
  </dgm:ptLst>
  <dgm:cxnLst>
    <dgm:cxn modelId="{668E7220-E23D-4C95-A7F8-375690D453BD}" type="presOf" srcId="{D11EBE66-B0BF-4CF9-8244-7A980D4189F1}" destId="{1D7362EF-F129-4A23-B959-E67AFAD95DB7}" srcOrd="1" destOrd="0" presId="urn:microsoft.com/office/officeart/2005/8/layout/orgChart1"/>
    <dgm:cxn modelId="{BF8BA874-7FE8-4BBE-A53F-DB9BC98F3D81}" type="presOf" srcId="{CA2DF26C-A0B6-498C-BB1A-F707F7D5012D}" destId="{A65395B6-7E89-4BAF-AEF9-6910D4A39133}" srcOrd="0" destOrd="0" presId="urn:microsoft.com/office/officeart/2005/8/layout/orgChart1"/>
    <dgm:cxn modelId="{F89DAD66-C212-48AB-A828-DBD2661EACA8}" type="presOf" srcId="{CA2DF26C-A0B6-498C-BB1A-F707F7D5012D}" destId="{154A071B-154A-4ACD-813F-94C7BD7F83F1}" srcOrd="1" destOrd="0" presId="urn:microsoft.com/office/officeart/2005/8/layout/orgChart1"/>
    <dgm:cxn modelId="{10FFDDCB-994D-4B77-809F-50FBE8A8FF8D}" type="presOf" srcId="{75B45DFE-B171-47DC-B4DD-A465F51A8FD8}" destId="{DCA34B7C-2FA4-4F51-ADB3-05BC0CFEE0FD}" srcOrd="0" destOrd="0" presId="urn:microsoft.com/office/officeart/2005/8/layout/orgChart1"/>
    <dgm:cxn modelId="{3E14C89D-D275-47E0-B08F-E4BFC1356D0B}" type="presOf" srcId="{26D71228-2B1F-48F6-9AE2-678FFA8ECA75}" destId="{3579F4FE-8874-4E31-AB3D-AF98C33FF882}" srcOrd="0" destOrd="0" presId="urn:microsoft.com/office/officeart/2005/8/layout/orgChart1"/>
    <dgm:cxn modelId="{3A537C91-899E-4FB5-A4C2-47D64C6A8CC5}" type="presOf" srcId="{D11EBE66-B0BF-4CF9-8244-7A980D4189F1}" destId="{DA92445B-F814-496A-AC95-045B686B6423}" srcOrd="0" destOrd="0" presId="urn:microsoft.com/office/officeart/2005/8/layout/orgChart1"/>
    <dgm:cxn modelId="{18305B8F-A35D-484A-98AA-73FD4DF4D259}" srcId="{6B74A5BF-1459-4E25-9686-DE460E4DCA8A}" destId="{2511988E-6BDA-4FC6-9F44-A75D1CDA4BF4}" srcOrd="0" destOrd="0" parTransId="{B43ADFB6-D3CA-4919-827E-98D08D5208FB}" sibTransId="{573D17DF-A857-4E65-8873-B0409E37E883}"/>
    <dgm:cxn modelId="{C87DD4DD-22BF-46FF-98F7-545B8DEF62DA}" type="presOf" srcId="{EBF74E49-83DE-4569-A0AF-037085CBA41E}" destId="{6B903B05-9D40-471E-8C87-35083F99AEE5}" srcOrd="0" destOrd="0" presId="urn:microsoft.com/office/officeart/2005/8/layout/orgChart1"/>
    <dgm:cxn modelId="{19A1EF67-C45A-4813-863D-1B4B43975E7B}" type="presOf" srcId="{B17ADAB7-0351-469F-BBF9-34287BB3A187}" destId="{D17FFF32-A95A-4C8C-97B5-BD743CE8A8EE}" srcOrd="1" destOrd="0" presId="urn:microsoft.com/office/officeart/2005/8/layout/orgChart1"/>
    <dgm:cxn modelId="{68C2A964-424A-4CF0-8AC8-FFFB12F5919E}" type="presOf" srcId="{2511988E-6BDA-4FC6-9F44-A75D1CDA4BF4}" destId="{E9B11A7B-5A17-47A6-A738-2DD346CD6C63}" srcOrd="0" destOrd="0" presId="urn:microsoft.com/office/officeart/2005/8/layout/orgChart1"/>
    <dgm:cxn modelId="{27D9F25D-8068-474E-AE53-F36053BD607F}" srcId="{6B74A5BF-1459-4E25-9686-DE460E4DCA8A}" destId="{B17ADAB7-0351-469F-BBF9-34287BB3A187}" srcOrd="7" destOrd="0" parTransId="{7D6A63FF-2AE6-4513-B109-4E4DA783EBBD}" sibTransId="{9AFD44B0-C2DF-4E91-9015-C0C44F4034DC}"/>
    <dgm:cxn modelId="{FC97DB97-85E4-4219-AE07-15F1BAAE609F}" type="presOf" srcId="{AB59F9F0-D6AC-4897-AB11-5EEB16204C0C}" destId="{675697DB-71EF-4E08-9B44-0B8C944BA852}" srcOrd="0" destOrd="0" presId="urn:microsoft.com/office/officeart/2005/8/layout/orgChart1"/>
    <dgm:cxn modelId="{77689100-FAF6-4992-B28F-CE41341BED74}" type="presOf" srcId="{B17ADAB7-0351-469F-BBF9-34287BB3A187}" destId="{D45E910F-0EFA-4952-9330-F5CBD8D9D8BE}" srcOrd="0" destOrd="0" presId="urn:microsoft.com/office/officeart/2005/8/layout/orgChart1"/>
    <dgm:cxn modelId="{B952E618-1130-4B97-A73A-2E32D48464D7}" type="presOf" srcId="{6B74A5BF-1459-4E25-9686-DE460E4DCA8A}" destId="{083E8088-1BD2-4378-B784-1B33E1C2CDAC}" srcOrd="0" destOrd="0" presId="urn:microsoft.com/office/officeart/2005/8/layout/orgChart1"/>
    <dgm:cxn modelId="{0A7984BA-D874-42B3-BBF3-A927C2033E00}" type="presOf" srcId="{EF43807C-99DF-4D72-B072-5AE92EEB5632}" destId="{7F38FC35-CE55-45F6-8032-37560D51C557}" srcOrd="1" destOrd="0" presId="urn:microsoft.com/office/officeart/2005/8/layout/orgChart1"/>
    <dgm:cxn modelId="{CFACF1E8-AD6E-4217-98F2-849759EA2055}" type="presOf" srcId="{6B74A5BF-1459-4E25-9686-DE460E4DCA8A}" destId="{7E64C9E9-8E07-491E-91CE-2488681D0A7C}" srcOrd="1" destOrd="0" presId="urn:microsoft.com/office/officeart/2005/8/layout/orgChart1"/>
    <dgm:cxn modelId="{3BCA4C1C-E492-42F1-A9CA-3090FA23FAD2}" srcId="{6B74A5BF-1459-4E25-9686-DE460E4DCA8A}" destId="{EBF74E49-83DE-4569-A0AF-037085CBA41E}" srcOrd="6" destOrd="0" parTransId="{75B45DFE-B171-47DC-B4DD-A465F51A8FD8}" sibTransId="{06B5EC40-659A-4B96-BA5B-D10B89001ADF}"/>
    <dgm:cxn modelId="{2F186776-6D60-4213-9F6F-6988DE4763A2}" type="presOf" srcId="{1E2A3D94-610B-4663-8209-F67CA880F524}" destId="{7A138ED5-791D-41BC-AB19-D8F7E2C83EF1}" srcOrd="0" destOrd="0" presId="urn:microsoft.com/office/officeart/2005/8/layout/orgChart1"/>
    <dgm:cxn modelId="{65CBC9A1-A0F4-4A13-9859-E38B3BECE0C4}" srcId="{6B74A5BF-1459-4E25-9686-DE460E4DCA8A}" destId="{D11EBE66-B0BF-4CF9-8244-7A980D4189F1}" srcOrd="5" destOrd="0" parTransId="{26D71228-2B1F-48F6-9AE2-678FFA8ECA75}" sibTransId="{EDC0C927-CBEB-4AAA-8BFA-748443FBA0F4}"/>
    <dgm:cxn modelId="{4D49C14F-8074-489A-B6B9-3E9DCAA547C0}" type="presOf" srcId="{00DC0251-E323-4AF1-945A-A908ECB71873}" destId="{63545686-4559-48C6-A0BB-BD753A585761}" srcOrd="0" destOrd="0" presId="urn:microsoft.com/office/officeart/2005/8/layout/orgChart1"/>
    <dgm:cxn modelId="{66730A5F-05BE-43AC-9327-9D62E96A54D3}" type="presOf" srcId="{09832CDA-85DD-454B-81A4-1D4EAF20C559}" destId="{ACB48078-9DD8-4BBF-96F3-FBBF4FE7282F}" srcOrd="0" destOrd="0" presId="urn:microsoft.com/office/officeart/2005/8/layout/orgChart1"/>
    <dgm:cxn modelId="{C9D83806-5FA0-4165-91D1-1477D4546D2F}" type="presOf" srcId="{A6FD2EF7-47D6-41E8-ADAE-34B89D49AB90}" destId="{88532FB1-F93D-4937-BBBF-95812FB23BA9}" srcOrd="0" destOrd="0" presId="urn:microsoft.com/office/officeart/2005/8/layout/orgChart1"/>
    <dgm:cxn modelId="{9FD6A6E6-CB4C-4EAC-9024-4C17138C18B0}" type="presOf" srcId="{7D6A63FF-2AE6-4513-B109-4E4DA783EBBD}" destId="{18197E06-46F1-41F6-B6E8-CC7B385919C8}" srcOrd="0" destOrd="0" presId="urn:microsoft.com/office/officeart/2005/8/layout/orgChart1"/>
    <dgm:cxn modelId="{11E5BA97-314B-4966-A192-A1D6D1A08BA8}" srcId="{6B74A5BF-1459-4E25-9686-DE460E4DCA8A}" destId="{00DC0251-E323-4AF1-945A-A908ECB71873}" srcOrd="1" destOrd="0" parTransId="{09832CDA-85DD-454B-81A4-1D4EAF20C559}" sibTransId="{B09B410A-5FD1-4771-9421-FD8E1263C851}"/>
    <dgm:cxn modelId="{5E9634BB-FA6C-4266-A794-70F42BBB2F8D}" type="presOf" srcId="{62A0A1B9-ED14-446C-9C54-DBA3119AC2D3}" destId="{18C61BEE-0E9A-4E75-8FF6-F0A99FCDBFF8}" srcOrd="1" destOrd="0" presId="urn:microsoft.com/office/officeart/2005/8/layout/orgChart1"/>
    <dgm:cxn modelId="{F92A2312-84C1-44F5-ADBD-6E02A023D3AF}" type="presOf" srcId="{2511988E-6BDA-4FC6-9F44-A75D1CDA4BF4}" destId="{B728EA4B-CA10-4ABD-9A5F-60C5B92DB134}" srcOrd="1" destOrd="0" presId="urn:microsoft.com/office/officeart/2005/8/layout/orgChart1"/>
    <dgm:cxn modelId="{270216E0-8981-495D-AD74-EB616CE25923}" type="presOf" srcId="{EF43807C-99DF-4D72-B072-5AE92EEB5632}" destId="{3C599C14-CC78-43D3-8D65-7EA65A72E1BD}" srcOrd="0" destOrd="0" presId="urn:microsoft.com/office/officeart/2005/8/layout/orgChart1"/>
    <dgm:cxn modelId="{30A4B018-3AAE-498F-936F-77A7FB63319C}" srcId="{A6FD2EF7-47D6-41E8-ADAE-34B89D49AB90}" destId="{6B74A5BF-1459-4E25-9686-DE460E4DCA8A}" srcOrd="0" destOrd="0" parTransId="{92336A20-D9B6-41A3-85AE-C5B5EC8782DE}" sibTransId="{B06253FE-4FE9-48BA-BFE3-75340EE233A3}"/>
    <dgm:cxn modelId="{97CD80C0-E9B2-4A54-9952-0F2CBCF8A6E9}" srcId="{6B74A5BF-1459-4E25-9686-DE460E4DCA8A}" destId="{EF43807C-99DF-4D72-B072-5AE92EEB5632}" srcOrd="4" destOrd="0" parTransId="{1E2A3D94-610B-4663-8209-F67CA880F524}" sibTransId="{5492B4C1-EA14-48E6-A9AD-6ECC66D0B42C}"/>
    <dgm:cxn modelId="{EACEAD37-E0BE-47EB-88D8-01864988D940}" type="presOf" srcId="{B43ADFB6-D3CA-4919-827E-98D08D5208FB}" destId="{CE53F5F3-70D6-40E9-B460-C1C752149F45}" srcOrd="0" destOrd="0" presId="urn:microsoft.com/office/officeart/2005/8/layout/orgChart1"/>
    <dgm:cxn modelId="{AD323B86-0473-4F82-8896-E3781D25EF47}" srcId="{6B74A5BF-1459-4E25-9686-DE460E4DCA8A}" destId="{62A0A1B9-ED14-446C-9C54-DBA3119AC2D3}" srcOrd="2" destOrd="0" parTransId="{AB59F9F0-D6AC-4897-AB11-5EEB16204C0C}" sibTransId="{B183B3F3-40BA-442A-A9C4-5212CE97134B}"/>
    <dgm:cxn modelId="{6D1FF198-88B8-41D2-AAC3-52412EB312FF}" type="presOf" srcId="{EBF74E49-83DE-4569-A0AF-037085CBA41E}" destId="{6A226D52-F4C4-457C-BDA6-91710C38EA2B}" srcOrd="1" destOrd="0" presId="urn:microsoft.com/office/officeart/2005/8/layout/orgChart1"/>
    <dgm:cxn modelId="{0118048A-3B60-44BB-86C3-ADAC0369AE20}" type="presOf" srcId="{62A0A1B9-ED14-446C-9C54-DBA3119AC2D3}" destId="{BE26688B-FAF6-4624-8ADE-39FCC0CFCCB0}" srcOrd="0" destOrd="0" presId="urn:microsoft.com/office/officeart/2005/8/layout/orgChart1"/>
    <dgm:cxn modelId="{9E682F69-CB97-4609-A10B-6FD14CBFCB51}" type="presOf" srcId="{FD98166E-3409-4D2A-89D7-EBA70F2FAD17}" destId="{592C6CFA-E255-41BC-86BB-36CB23B871F1}" srcOrd="0" destOrd="0" presId="urn:microsoft.com/office/officeart/2005/8/layout/orgChart1"/>
    <dgm:cxn modelId="{0590AEAD-1974-4779-BDD3-79DAB43B7A79}" type="presOf" srcId="{00DC0251-E323-4AF1-945A-A908ECB71873}" destId="{70DC36F9-9200-40CD-91DF-8DBA896BC652}" srcOrd="1" destOrd="0" presId="urn:microsoft.com/office/officeart/2005/8/layout/orgChart1"/>
    <dgm:cxn modelId="{629A9CAC-6E8F-4BDF-87C1-51906A7C2F84}" srcId="{6B74A5BF-1459-4E25-9686-DE460E4DCA8A}" destId="{CA2DF26C-A0B6-498C-BB1A-F707F7D5012D}" srcOrd="3" destOrd="0" parTransId="{FD98166E-3409-4D2A-89D7-EBA70F2FAD17}" sibTransId="{C8CEBE3B-61AF-4D6F-AC6A-39A92778625E}"/>
    <dgm:cxn modelId="{6223E139-B0D9-4C32-A0D9-438C3A916896}" type="presParOf" srcId="{88532FB1-F93D-4937-BBBF-95812FB23BA9}" destId="{3AF4E6D9-C2B3-4E70-874D-543C777979DC}" srcOrd="0" destOrd="0" presId="urn:microsoft.com/office/officeart/2005/8/layout/orgChart1"/>
    <dgm:cxn modelId="{F6A590B4-197D-4BE1-9037-682991B1C195}" type="presParOf" srcId="{3AF4E6D9-C2B3-4E70-874D-543C777979DC}" destId="{F79E25E3-6510-480B-9A9A-483192C8684B}" srcOrd="0" destOrd="0" presId="urn:microsoft.com/office/officeart/2005/8/layout/orgChart1"/>
    <dgm:cxn modelId="{3587804E-B567-4782-8D5D-B0A359530851}" type="presParOf" srcId="{F79E25E3-6510-480B-9A9A-483192C8684B}" destId="{083E8088-1BD2-4378-B784-1B33E1C2CDAC}" srcOrd="0" destOrd="0" presId="urn:microsoft.com/office/officeart/2005/8/layout/orgChart1"/>
    <dgm:cxn modelId="{FC5420EB-9EA7-4E31-8102-2DE12196CF8A}" type="presParOf" srcId="{F79E25E3-6510-480B-9A9A-483192C8684B}" destId="{7E64C9E9-8E07-491E-91CE-2488681D0A7C}" srcOrd="1" destOrd="0" presId="urn:microsoft.com/office/officeart/2005/8/layout/orgChart1"/>
    <dgm:cxn modelId="{C759422E-2B71-49B6-A0BE-495CB86B452A}" type="presParOf" srcId="{3AF4E6D9-C2B3-4E70-874D-543C777979DC}" destId="{8D8895B5-F701-4018-8860-D57B5E124295}" srcOrd="1" destOrd="0" presId="urn:microsoft.com/office/officeart/2005/8/layout/orgChart1"/>
    <dgm:cxn modelId="{507E5B36-D004-455C-99C2-C0D5BF08A48E}" type="presParOf" srcId="{8D8895B5-F701-4018-8860-D57B5E124295}" destId="{CE53F5F3-70D6-40E9-B460-C1C752149F45}" srcOrd="0" destOrd="0" presId="urn:microsoft.com/office/officeart/2005/8/layout/orgChart1"/>
    <dgm:cxn modelId="{9B662D32-DA6B-4321-8CBD-70B301EFCCB6}" type="presParOf" srcId="{8D8895B5-F701-4018-8860-D57B5E124295}" destId="{BECDB05A-A49A-40E7-ADCE-F888CDA3A1BE}" srcOrd="1" destOrd="0" presId="urn:microsoft.com/office/officeart/2005/8/layout/orgChart1"/>
    <dgm:cxn modelId="{F43D37C3-7E25-4CFD-B8FC-FF0EFC2B8194}" type="presParOf" srcId="{BECDB05A-A49A-40E7-ADCE-F888CDA3A1BE}" destId="{779F0BC8-5F6B-4872-BAB7-52344227E90F}" srcOrd="0" destOrd="0" presId="urn:microsoft.com/office/officeart/2005/8/layout/orgChart1"/>
    <dgm:cxn modelId="{5B397EF6-1579-4A2B-ADB9-17C22316FD5B}" type="presParOf" srcId="{779F0BC8-5F6B-4872-BAB7-52344227E90F}" destId="{E9B11A7B-5A17-47A6-A738-2DD346CD6C63}" srcOrd="0" destOrd="0" presId="urn:microsoft.com/office/officeart/2005/8/layout/orgChart1"/>
    <dgm:cxn modelId="{5E8D8149-2A58-4719-AD42-FB29AC7816AB}" type="presParOf" srcId="{779F0BC8-5F6B-4872-BAB7-52344227E90F}" destId="{B728EA4B-CA10-4ABD-9A5F-60C5B92DB134}" srcOrd="1" destOrd="0" presId="urn:microsoft.com/office/officeart/2005/8/layout/orgChart1"/>
    <dgm:cxn modelId="{184AF161-33F2-4DFE-917E-DAADBB28E8FA}" type="presParOf" srcId="{BECDB05A-A49A-40E7-ADCE-F888CDA3A1BE}" destId="{232DF828-AABC-4095-B79C-7A875E50F565}" srcOrd="1" destOrd="0" presId="urn:microsoft.com/office/officeart/2005/8/layout/orgChart1"/>
    <dgm:cxn modelId="{C06F0186-A22E-4114-ABD4-69BF03A5F49F}" type="presParOf" srcId="{BECDB05A-A49A-40E7-ADCE-F888CDA3A1BE}" destId="{0AEDBF13-6289-4D7B-9867-F2833B3A7827}" srcOrd="2" destOrd="0" presId="urn:microsoft.com/office/officeart/2005/8/layout/orgChart1"/>
    <dgm:cxn modelId="{F7ECD6C3-19A3-4235-93DC-F6B6EC44E211}" type="presParOf" srcId="{8D8895B5-F701-4018-8860-D57B5E124295}" destId="{ACB48078-9DD8-4BBF-96F3-FBBF4FE7282F}" srcOrd="2" destOrd="0" presId="urn:microsoft.com/office/officeart/2005/8/layout/orgChart1"/>
    <dgm:cxn modelId="{C567BDEB-BFEE-42CF-89C4-9F730D2E9CE1}" type="presParOf" srcId="{8D8895B5-F701-4018-8860-D57B5E124295}" destId="{0E98FD50-84CC-4739-A044-5B6B9128A860}" srcOrd="3" destOrd="0" presId="urn:microsoft.com/office/officeart/2005/8/layout/orgChart1"/>
    <dgm:cxn modelId="{FE9560CB-343E-4564-9E9E-E0F363647D31}" type="presParOf" srcId="{0E98FD50-84CC-4739-A044-5B6B9128A860}" destId="{1914D659-8613-4410-9960-81DCCFCC84FB}" srcOrd="0" destOrd="0" presId="urn:microsoft.com/office/officeart/2005/8/layout/orgChart1"/>
    <dgm:cxn modelId="{8B2B643E-2E26-42C4-91C9-DA18A1919B03}" type="presParOf" srcId="{1914D659-8613-4410-9960-81DCCFCC84FB}" destId="{63545686-4559-48C6-A0BB-BD753A585761}" srcOrd="0" destOrd="0" presId="urn:microsoft.com/office/officeart/2005/8/layout/orgChart1"/>
    <dgm:cxn modelId="{BC354D98-5A72-4225-AEE2-D167041101C7}" type="presParOf" srcId="{1914D659-8613-4410-9960-81DCCFCC84FB}" destId="{70DC36F9-9200-40CD-91DF-8DBA896BC652}" srcOrd="1" destOrd="0" presId="urn:microsoft.com/office/officeart/2005/8/layout/orgChart1"/>
    <dgm:cxn modelId="{4BD65F3D-DDDD-40F9-9232-4D00B115185F}" type="presParOf" srcId="{0E98FD50-84CC-4739-A044-5B6B9128A860}" destId="{42C7EC74-1184-40FB-875E-D203030FE416}" srcOrd="1" destOrd="0" presId="urn:microsoft.com/office/officeart/2005/8/layout/orgChart1"/>
    <dgm:cxn modelId="{C92B979A-860A-4CAC-AAD5-D5C704E7E1AE}" type="presParOf" srcId="{0E98FD50-84CC-4739-A044-5B6B9128A860}" destId="{CDC8346B-1954-44FE-B9CF-04EF7CF83479}" srcOrd="2" destOrd="0" presId="urn:microsoft.com/office/officeart/2005/8/layout/orgChart1"/>
    <dgm:cxn modelId="{C821CCF0-98FD-4BCC-A112-9C10EF0B5DC7}" type="presParOf" srcId="{8D8895B5-F701-4018-8860-D57B5E124295}" destId="{675697DB-71EF-4E08-9B44-0B8C944BA852}" srcOrd="4" destOrd="0" presId="urn:microsoft.com/office/officeart/2005/8/layout/orgChart1"/>
    <dgm:cxn modelId="{A9275798-01CA-4049-AE3B-5BAD9B72B1F7}" type="presParOf" srcId="{8D8895B5-F701-4018-8860-D57B5E124295}" destId="{BF0ACD42-2C53-4B2F-9E09-09A231EE7F15}" srcOrd="5" destOrd="0" presId="urn:microsoft.com/office/officeart/2005/8/layout/orgChart1"/>
    <dgm:cxn modelId="{5E1352CC-E87D-448E-9782-5080E6695CA4}" type="presParOf" srcId="{BF0ACD42-2C53-4B2F-9E09-09A231EE7F15}" destId="{C1738067-CF99-43AF-BA53-D027F4BCB7A0}" srcOrd="0" destOrd="0" presId="urn:microsoft.com/office/officeart/2005/8/layout/orgChart1"/>
    <dgm:cxn modelId="{4D0748C4-E538-41EE-8549-2DDF21E89210}" type="presParOf" srcId="{C1738067-CF99-43AF-BA53-D027F4BCB7A0}" destId="{BE26688B-FAF6-4624-8ADE-39FCC0CFCCB0}" srcOrd="0" destOrd="0" presId="urn:microsoft.com/office/officeart/2005/8/layout/orgChart1"/>
    <dgm:cxn modelId="{BF2B8B8F-A168-4F9B-9851-EC8D497A8F2B}" type="presParOf" srcId="{C1738067-CF99-43AF-BA53-D027F4BCB7A0}" destId="{18C61BEE-0E9A-4E75-8FF6-F0A99FCDBFF8}" srcOrd="1" destOrd="0" presId="urn:microsoft.com/office/officeart/2005/8/layout/orgChart1"/>
    <dgm:cxn modelId="{1F8B7106-D144-421D-B142-D3CBF508C4ED}" type="presParOf" srcId="{BF0ACD42-2C53-4B2F-9E09-09A231EE7F15}" destId="{1EE6CCDB-6BFB-46F0-B2AF-EEC67C68B47A}" srcOrd="1" destOrd="0" presId="urn:microsoft.com/office/officeart/2005/8/layout/orgChart1"/>
    <dgm:cxn modelId="{5301429C-2377-4437-8877-9794F470364A}" type="presParOf" srcId="{BF0ACD42-2C53-4B2F-9E09-09A231EE7F15}" destId="{64E652F9-BB3E-4D3F-8BF0-C1D81401A8FB}" srcOrd="2" destOrd="0" presId="urn:microsoft.com/office/officeart/2005/8/layout/orgChart1"/>
    <dgm:cxn modelId="{8B7EA4B5-08C4-4D35-BE66-917F46F2B297}" type="presParOf" srcId="{8D8895B5-F701-4018-8860-D57B5E124295}" destId="{592C6CFA-E255-41BC-86BB-36CB23B871F1}" srcOrd="6" destOrd="0" presId="urn:microsoft.com/office/officeart/2005/8/layout/orgChart1"/>
    <dgm:cxn modelId="{B2221D37-7D75-4DF3-B8E0-54248291CA01}" type="presParOf" srcId="{8D8895B5-F701-4018-8860-D57B5E124295}" destId="{D401D7A1-B0E9-4E65-A27A-A2D1B7B9AB88}" srcOrd="7" destOrd="0" presId="urn:microsoft.com/office/officeart/2005/8/layout/orgChart1"/>
    <dgm:cxn modelId="{18720EFE-E153-4600-A721-2FB8EFD9E9FB}" type="presParOf" srcId="{D401D7A1-B0E9-4E65-A27A-A2D1B7B9AB88}" destId="{949B5FD7-9480-47AF-B96E-85F0B2BDE87E}" srcOrd="0" destOrd="0" presId="urn:microsoft.com/office/officeart/2005/8/layout/orgChart1"/>
    <dgm:cxn modelId="{D33CE49F-56A3-4322-8B03-F0E3E72AA72C}" type="presParOf" srcId="{949B5FD7-9480-47AF-B96E-85F0B2BDE87E}" destId="{A65395B6-7E89-4BAF-AEF9-6910D4A39133}" srcOrd="0" destOrd="0" presId="urn:microsoft.com/office/officeart/2005/8/layout/orgChart1"/>
    <dgm:cxn modelId="{2089A325-7D72-41ED-8AE2-B30F07491F6A}" type="presParOf" srcId="{949B5FD7-9480-47AF-B96E-85F0B2BDE87E}" destId="{154A071B-154A-4ACD-813F-94C7BD7F83F1}" srcOrd="1" destOrd="0" presId="urn:microsoft.com/office/officeart/2005/8/layout/orgChart1"/>
    <dgm:cxn modelId="{6954CDC5-2103-45A1-A56F-B37BF79F2BE2}" type="presParOf" srcId="{D401D7A1-B0E9-4E65-A27A-A2D1B7B9AB88}" destId="{E00F010D-C36F-4BE9-8DEA-1BFC288DFB05}" srcOrd="1" destOrd="0" presId="urn:microsoft.com/office/officeart/2005/8/layout/orgChart1"/>
    <dgm:cxn modelId="{207BA842-2B73-42A8-9949-1A6F40B50242}" type="presParOf" srcId="{D401D7A1-B0E9-4E65-A27A-A2D1B7B9AB88}" destId="{065573CC-00C7-4D53-95CF-FF399A20F3CB}" srcOrd="2" destOrd="0" presId="urn:microsoft.com/office/officeart/2005/8/layout/orgChart1"/>
    <dgm:cxn modelId="{457C7129-D093-491A-A313-30499EC9600C}" type="presParOf" srcId="{8D8895B5-F701-4018-8860-D57B5E124295}" destId="{7A138ED5-791D-41BC-AB19-D8F7E2C83EF1}" srcOrd="8" destOrd="0" presId="urn:microsoft.com/office/officeart/2005/8/layout/orgChart1"/>
    <dgm:cxn modelId="{53CF15AF-7BFA-43B5-B3CA-6779FE011F93}" type="presParOf" srcId="{8D8895B5-F701-4018-8860-D57B5E124295}" destId="{D22CE2CE-D1DA-4992-A0F2-727621CD24FD}" srcOrd="9" destOrd="0" presId="urn:microsoft.com/office/officeart/2005/8/layout/orgChart1"/>
    <dgm:cxn modelId="{7011D1DA-D26D-4A67-87E3-8F2D2885C9EA}" type="presParOf" srcId="{D22CE2CE-D1DA-4992-A0F2-727621CD24FD}" destId="{4129DD29-4045-4514-885B-BB0789ADC050}" srcOrd="0" destOrd="0" presId="urn:microsoft.com/office/officeart/2005/8/layout/orgChart1"/>
    <dgm:cxn modelId="{516CFFC9-224D-4D11-AADF-3CA6DB418CA5}" type="presParOf" srcId="{4129DD29-4045-4514-885B-BB0789ADC050}" destId="{3C599C14-CC78-43D3-8D65-7EA65A72E1BD}" srcOrd="0" destOrd="0" presId="urn:microsoft.com/office/officeart/2005/8/layout/orgChart1"/>
    <dgm:cxn modelId="{B1C4911E-35BF-4208-93AB-1C0B750CD3F4}" type="presParOf" srcId="{4129DD29-4045-4514-885B-BB0789ADC050}" destId="{7F38FC35-CE55-45F6-8032-37560D51C557}" srcOrd="1" destOrd="0" presId="urn:microsoft.com/office/officeart/2005/8/layout/orgChart1"/>
    <dgm:cxn modelId="{C7EAC8FA-6DC4-4274-8F12-B52FABFC5A71}" type="presParOf" srcId="{D22CE2CE-D1DA-4992-A0F2-727621CD24FD}" destId="{42FE18A5-DA11-4825-A42B-83D476D2FE8F}" srcOrd="1" destOrd="0" presId="urn:microsoft.com/office/officeart/2005/8/layout/orgChart1"/>
    <dgm:cxn modelId="{C2CCDAF0-BF71-436C-A552-0A187A4E567E}" type="presParOf" srcId="{D22CE2CE-D1DA-4992-A0F2-727621CD24FD}" destId="{5291887E-F458-400E-A605-ABDA2C5BFFC9}" srcOrd="2" destOrd="0" presId="urn:microsoft.com/office/officeart/2005/8/layout/orgChart1"/>
    <dgm:cxn modelId="{B81917D9-FE43-44D8-9AC8-CABAE4E27C60}" type="presParOf" srcId="{8D8895B5-F701-4018-8860-D57B5E124295}" destId="{3579F4FE-8874-4E31-AB3D-AF98C33FF882}" srcOrd="10" destOrd="0" presId="urn:microsoft.com/office/officeart/2005/8/layout/orgChart1"/>
    <dgm:cxn modelId="{930069E9-5E21-4149-97FE-EBFD7A1C317F}" type="presParOf" srcId="{8D8895B5-F701-4018-8860-D57B5E124295}" destId="{75469B7B-27B5-4572-9DBD-16222E2B3D06}" srcOrd="11" destOrd="0" presId="urn:microsoft.com/office/officeart/2005/8/layout/orgChart1"/>
    <dgm:cxn modelId="{A06BF7CD-B83C-4E59-9A85-3C077B7985E6}" type="presParOf" srcId="{75469B7B-27B5-4572-9DBD-16222E2B3D06}" destId="{579148EE-2C8F-4253-AF43-8C0B4859B46B}" srcOrd="0" destOrd="0" presId="urn:microsoft.com/office/officeart/2005/8/layout/orgChart1"/>
    <dgm:cxn modelId="{1BEC6101-216F-4BF1-8B64-B3E29E67C72F}" type="presParOf" srcId="{579148EE-2C8F-4253-AF43-8C0B4859B46B}" destId="{DA92445B-F814-496A-AC95-045B686B6423}" srcOrd="0" destOrd="0" presId="urn:microsoft.com/office/officeart/2005/8/layout/orgChart1"/>
    <dgm:cxn modelId="{5C1256A4-1C45-45BD-AEA4-BE286FDB0159}" type="presParOf" srcId="{579148EE-2C8F-4253-AF43-8C0B4859B46B}" destId="{1D7362EF-F129-4A23-B959-E67AFAD95DB7}" srcOrd="1" destOrd="0" presId="urn:microsoft.com/office/officeart/2005/8/layout/orgChart1"/>
    <dgm:cxn modelId="{E60BF608-8AF4-42DF-8B08-C69D6C80C858}" type="presParOf" srcId="{75469B7B-27B5-4572-9DBD-16222E2B3D06}" destId="{2C719B4F-6A72-44C3-B7A2-D3344B48482C}" srcOrd="1" destOrd="0" presId="urn:microsoft.com/office/officeart/2005/8/layout/orgChart1"/>
    <dgm:cxn modelId="{9788DE08-F474-46CB-A213-842B5430DEEA}" type="presParOf" srcId="{75469B7B-27B5-4572-9DBD-16222E2B3D06}" destId="{5694D3DA-1CE5-4948-806C-D9BF8E797A5A}" srcOrd="2" destOrd="0" presId="urn:microsoft.com/office/officeart/2005/8/layout/orgChart1"/>
    <dgm:cxn modelId="{ADF6E221-AB8B-4B8C-9C6D-26308AD3C680}" type="presParOf" srcId="{8D8895B5-F701-4018-8860-D57B5E124295}" destId="{DCA34B7C-2FA4-4F51-ADB3-05BC0CFEE0FD}" srcOrd="12" destOrd="0" presId="urn:microsoft.com/office/officeart/2005/8/layout/orgChart1"/>
    <dgm:cxn modelId="{E3F8851D-AB29-4675-B932-86A37591D637}" type="presParOf" srcId="{8D8895B5-F701-4018-8860-D57B5E124295}" destId="{41955516-5B90-4C40-AF7D-F509AFFB6B77}" srcOrd="13" destOrd="0" presId="urn:microsoft.com/office/officeart/2005/8/layout/orgChart1"/>
    <dgm:cxn modelId="{03569253-8410-44FB-BB75-1D1CBB46D2D8}" type="presParOf" srcId="{41955516-5B90-4C40-AF7D-F509AFFB6B77}" destId="{2A96D5DD-8814-4F1B-994E-7802680AD4AB}" srcOrd="0" destOrd="0" presId="urn:microsoft.com/office/officeart/2005/8/layout/orgChart1"/>
    <dgm:cxn modelId="{FAA663E7-7FE7-4E23-84D2-9CEA8C615A22}" type="presParOf" srcId="{2A96D5DD-8814-4F1B-994E-7802680AD4AB}" destId="{6B903B05-9D40-471E-8C87-35083F99AEE5}" srcOrd="0" destOrd="0" presId="urn:microsoft.com/office/officeart/2005/8/layout/orgChart1"/>
    <dgm:cxn modelId="{4BCD51E7-1000-41A5-9A72-B995097932D0}" type="presParOf" srcId="{2A96D5DD-8814-4F1B-994E-7802680AD4AB}" destId="{6A226D52-F4C4-457C-BDA6-91710C38EA2B}" srcOrd="1" destOrd="0" presId="urn:microsoft.com/office/officeart/2005/8/layout/orgChart1"/>
    <dgm:cxn modelId="{00D3E515-92F4-464D-A39E-C381781C8179}" type="presParOf" srcId="{41955516-5B90-4C40-AF7D-F509AFFB6B77}" destId="{9866656F-1EEC-4A79-82D6-500AC71FEF34}" srcOrd="1" destOrd="0" presId="urn:microsoft.com/office/officeart/2005/8/layout/orgChart1"/>
    <dgm:cxn modelId="{4A02BA6D-6A1F-42BF-928A-D2E088CFC53F}" type="presParOf" srcId="{41955516-5B90-4C40-AF7D-F509AFFB6B77}" destId="{AA14B6CF-B50D-4287-BC81-A7E272333C9B}" srcOrd="2" destOrd="0" presId="urn:microsoft.com/office/officeart/2005/8/layout/orgChart1"/>
    <dgm:cxn modelId="{25BF7294-2B06-4142-9260-A752A2BE617A}" type="presParOf" srcId="{8D8895B5-F701-4018-8860-D57B5E124295}" destId="{18197E06-46F1-41F6-B6E8-CC7B385919C8}" srcOrd="14" destOrd="0" presId="urn:microsoft.com/office/officeart/2005/8/layout/orgChart1"/>
    <dgm:cxn modelId="{FB33C67C-791F-41FF-8450-03CE40A8B100}" type="presParOf" srcId="{8D8895B5-F701-4018-8860-D57B5E124295}" destId="{0D2635FA-74EA-495B-8AFC-5AE0E0795601}" srcOrd="15" destOrd="0" presId="urn:microsoft.com/office/officeart/2005/8/layout/orgChart1"/>
    <dgm:cxn modelId="{F422FFD7-8E77-4900-BF72-AE3F73785C42}" type="presParOf" srcId="{0D2635FA-74EA-495B-8AFC-5AE0E0795601}" destId="{DE268A08-AFFA-4EFB-8562-96D034324581}" srcOrd="0" destOrd="0" presId="urn:microsoft.com/office/officeart/2005/8/layout/orgChart1"/>
    <dgm:cxn modelId="{831EAB0C-7580-4AF5-8841-63E94396DB65}" type="presParOf" srcId="{DE268A08-AFFA-4EFB-8562-96D034324581}" destId="{D45E910F-0EFA-4952-9330-F5CBD8D9D8BE}" srcOrd="0" destOrd="0" presId="urn:microsoft.com/office/officeart/2005/8/layout/orgChart1"/>
    <dgm:cxn modelId="{9E932628-70B3-4D38-8935-805533A2ABB0}" type="presParOf" srcId="{DE268A08-AFFA-4EFB-8562-96D034324581}" destId="{D17FFF32-A95A-4C8C-97B5-BD743CE8A8EE}" srcOrd="1" destOrd="0" presId="urn:microsoft.com/office/officeart/2005/8/layout/orgChart1"/>
    <dgm:cxn modelId="{AD6794CC-0202-4AD6-BF96-AF536C4EBBE7}" type="presParOf" srcId="{0D2635FA-74EA-495B-8AFC-5AE0E0795601}" destId="{CB5119B6-E95A-4774-8EB0-4762C35E581A}" srcOrd="1" destOrd="0" presId="urn:microsoft.com/office/officeart/2005/8/layout/orgChart1"/>
    <dgm:cxn modelId="{37F9DEF0-6904-46D7-90A9-1B70719E67DA}" type="presParOf" srcId="{0D2635FA-74EA-495B-8AFC-5AE0E0795601}" destId="{AB76D484-97E1-40A3-A9BE-A742FAACD313}" srcOrd="2" destOrd="0" presId="urn:microsoft.com/office/officeart/2005/8/layout/orgChart1"/>
    <dgm:cxn modelId="{79C72B12-F621-4C2D-B18B-10BC75984653}" type="presParOf" srcId="{3AF4E6D9-C2B3-4E70-874D-543C777979DC}" destId="{813EF6D9-A0EE-485A-9C51-71E1348625F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3038474" cy="465137"/>
          </a:xfrm>
          <a:prstGeom prst="rect">
            <a:avLst/>
          </a:prstGeom>
        </p:spPr>
        <p:txBody>
          <a:bodyPr vert="horz" lIns="91946" tIns="45972" rIns="91946" bIns="45972" rtlCol="0"/>
          <a:lstStyle>
            <a:lvl1pPr algn="l">
              <a:defRPr sz="1200"/>
            </a:lvl1pPr>
          </a:lstStyle>
          <a:p>
            <a:endParaRPr lang="en-US" dirty="0"/>
          </a:p>
        </p:txBody>
      </p:sp>
      <p:sp>
        <p:nvSpPr>
          <p:cNvPr id="3" name="Date Placeholder 2"/>
          <p:cNvSpPr>
            <a:spLocks noGrp="1"/>
          </p:cNvSpPr>
          <p:nvPr>
            <p:ph type="dt" sz="quarter" idx="1"/>
          </p:nvPr>
        </p:nvSpPr>
        <p:spPr>
          <a:xfrm>
            <a:off x="3970341" y="2"/>
            <a:ext cx="3038474" cy="465137"/>
          </a:xfrm>
          <a:prstGeom prst="rect">
            <a:avLst/>
          </a:prstGeom>
        </p:spPr>
        <p:txBody>
          <a:bodyPr vert="horz" lIns="91946" tIns="45972" rIns="91946" bIns="45972" rtlCol="0"/>
          <a:lstStyle>
            <a:lvl1pPr algn="r">
              <a:defRPr sz="1200"/>
            </a:lvl1pPr>
          </a:lstStyle>
          <a:p>
            <a:fld id="{45CE6703-AD6E-4BC2-9F6D-635613F707C7}" type="datetimeFigureOut">
              <a:rPr lang="en-US" smtClean="0"/>
              <a:t>5/10/2012</a:t>
            </a:fld>
            <a:endParaRPr lang="en-US" dirty="0"/>
          </a:p>
        </p:txBody>
      </p:sp>
      <p:sp>
        <p:nvSpPr>
          <p:cNvPr id="4" name="Footer Placeholder 3"/>
          <p:cNvSpPr>
            <a:spLocks noGrp="1"/>
          </p:cNvSpPr>
          <p:nvPr>
            <p:ph type="ftr" sz="quarter" idx="2"/>
          </p:nvPr>
        </p:nvSpPr>
        <p:spPr>
          <a:xfrm>
            <a:off x="3" y="8829677"/>
            <a:ext cx="3038474" cy="465137"/>
          </a:xfrm>
          <a:prstGeom prst="rect">
            <a:avLst/>
          </a:prstGeom>
        </p:spPr>
        <p:txBody>
          <a:bodyPr vert="horz" lIns="91946" tIns="45972" rIns="91946" bIns="4597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1" y="8829677"/>
            <a:ext cx="3038474" cy="465137"/>
          </a:xfrm>
          <a:prstGeom prst="rect">
            <a:avLst/>
          </a:prstGeom>
        </p:spPr>
        <p:txBody>
          <a:bodyPr vert="horz" lIns="91946" tIns="45972" rIns="91946" bIns="45972" rtlCol="0" anchor="b"/>
          <a:lstStyle>
            <a:lvl1pPr algn="r">
              <a:defRPr sz="1200"/>
            </a:lvl1pPr>
          </a:lstStyle>
          <a:p>
            <a:fld id="{8D13F298-C66D-4EAE-9B6C-6C27EB59762C}" type="slidenum">
              <a:rPr lang="en-US" smtClean="0"/>
              <a:t>‹#›</a:t>
            </a:fld>
            <a:endParaRPr lang="en-US" dirty="0"/>
          </a:p>
        </p:txBody>
      </p:sp>
    </p:spTree>
    <p:extLst>
      <p:ext uri="{BB962C8B-B14F-4D97-AF65-F5344CB8AC3E}">
        <p14:creationId xmlns:p14="http://schemas.microsoft.com/office/powerpoint/2010/main" val="1791561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3038474" cy="465137"/>
          </a:xfrm>
          <a:prstGeom prst="rect">
            <a:avLst/>
          </a:prstGeom>
        </p:spPr>
        <p:txBody>
          <a:bodyPr vert="horz" lIns="91946" tIns="45972" rIns="91946" bIns="45972" rtlCol="0"/>
          <a:lstStyle>
            <a:lvl1pPr algn="l">
              <a:defRPr sz="1200"/>
            </a:lvl1pPr>
          </a:lstStyle>
          <a:p>
            <a:endParaRPr lang="en-US" dirty="0"/>
          </a:p>
        </p:txBody>
      </p:sp>
      <p:sp>
        <p:nvSpPr>
          <p:cNvPr id="3" name="Date Placeholder 2"/>
          <p:cNvSpPr>
            <a:spLocks noGrp="1"/>
          </p:cNvSpPr>
          <p:nvPr>
            <p:ph type="dt" idx="1"/>
          </p:nvPr>
        </p:nvSpPr>
        <p:spPr>
          <a:xfrm>
            <a:off x="3970341" y="2"/>
            <a:ext cx="3038474" cy="465137"/>
          </a:xfrm>
          <a:prstGeom prst="rect">
            <a:avLst/>
          </a:prstGeom>
        </p:spPr>
        <p:txBody>
          <a:bodyPr vert="horz" lIns="91946" tIns="45972" rIns="91946" bIns="45972" rtlCol="0"/>
          <a:lstStyle>
            <a:lvl1pPr algn="r">
              <a:defRPr sz="1200"/>
            </a:lvl1pPr>
          </a:lstStyle>
          <a:p>
            <a:fld id="{2D3B6224-E222-4BE6-97EA-BB87A8C288C8}" type="datetimeFigureOut">
              <a:rPr lang="en-US" smtClean="0"/>
              <a:t>5/10/2012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946" tIns="45972" rIns="91946" bIns="45972" rtlCol="0" anchor="ctr"/>
          <a:lstStyle/>
          <a:p>
            <a:endParaRPr lang="en-US" dirty="0"/>
          </a:p>
        </p:txBody>
      </p:sp>
      <p:sp>
        <p:nvSpPr>
          <p:cNvPr id="5" name="Notes Placeholder 4"/>
          <p:cNvSpPr>
            <a:spLocks noGrp="1"/>
          </p:cNvSpPr>
          <p:nvPr>
            <p:ph type="body" sz="quarter" idx="3"/>
          </p:nvPr>
        </p:nvSpPr>
        <p:spPr>
          <a:xfrm>
            <a:off x="701676" y="4416428"/>
            <a:ext cx="5607050" cy="4183063"/>
          </a:xfrm>
          <a:prstGeom prst="rect">
            <a:avLst/>
          </a:prstGeom>
        </p:spPr>
        <p:txBody>
          <a:bodyPr vert="horz" lIns="91946" tIns="45972" rIns="91946" bIns="459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3" y="8829677"/>
            <a:ext cx="3038474" cy="465137"/>
          </a:xfrm>
          <a:prstGeom prst="rect">
            <a:avLst/>
          </a:prstGeom>
        </p:spPr>
        <p:txBody>
          <a:bodyPr vert="horz" lIns="91946" tIns="45972" rIns="91946" bIns="4597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1" y="8829677"/>
            <a:ext cx="3038474" cy="465137"/>
          </a:xfrm>
          <a:prstGeom prst="rect">
            <a:avLst/>
          </a:prstGeom>
        </p:spPr>
        <p:txBody>
          <a:bodyPr vert="horz" lIns="91946" tIns="45972" rIns="91946" bIns="45972" rtlCol="0" anchor="b"/>
          <a:lstStyle>
            <a:lvl1pPr algn="r">
              <a:defRPr sz="1200"/>
            </a:lvl1pPr>
          </a:lstStyle>
          <a:p>
            <a:fld id="{731B2CB3-83F0-4ABD-88A8-EB7EAD9C3194}" type="slidenum">
              <a:rPr lang="en-US" smtClean="0"/>
              <a:t>‹#›</a:t>
            </a:fld>
            <a:endParaRPr lang="en-US" dirty="0"/>
          </a:p>
        </p:txBody>
      </p:sp>
    </p:spTree>
    <p:extLst>
      <p:ext uri="{BB962C8B-B14F-4D97-AF65-F5344CB8AC3E}">
        <p14:creationId xmlns:p14="http://schemas.microsoft.com/office/powerpoint/2010/main" val="3414209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8D1C50-BB16-4629-9416-51250C61983F}" type="slidenum">
              <a:rPr lang="en-US">
                <a:solidFill>
                  <a:prstClr val="black"/>
                </a:solidFill>
              </a:rPr>
              <a:pPr/>
              <a:t>2</a:t>
            </a:fld>
            <a:endParaRPr lang="en-US">
              <a:solidFill>
                <a:prstClr val="black"/>
              </a:solidFill>
            </a:endParaRPr>
          </a:p>
        </p:txBody>
      </p:sp>
      <p:sp>
        <p:nvSpPr>
          <p:cNvPr id="943106" name="Rectangle 2"/>
          <p:cNvSpPr>
            <a:spLocks noGrp="1" noRot="1" noChangeAspect="1" noChangeArrowheads="1" noTextEdit="1"/>
          </p:cNvSpPr>
          <p:nvPr>
            <p:ph type="sldImg"/>
          </p:nvPr>
        </p:nvSpPr>
        <p:spPr>
          <a:ln/>
        </p:spPr>
      </p:sp>
      <p:sp>
        <p:nvSpPr>
          <p:cNvPr id="943107" name="Rectangle 3"/>
          <p:cNvSpPr>
            <a:spLocks noGrp="1" noChangeArrowheads="1"/>
          </p:cNvSpPr>
          <p:nvPr>
            <p:ph type="body" idx="1"/>
          </p:nvPr>
        </p:nvSpPr>
        <p:spPr/>
        <p:txBody>
          <a:bodyPr/>
          <a:lstStyle/>
          <a:p>
            <a:r>
              <a:rPr lang="en-US" dirty="0" smtClean="0">
                <a:cs typeface="Times New Roman" pitchFamily="18" charset="0"/>
              </a:rPr>
              <a:t>   We are committed to our region and state’s efforts to attract, retain, and grow tech-based industry.  We are already a great big university.   </a:t>
            </a:r>
          </a:p>
          <a:p>
            <a:endParaRPr lang="en-US" dirty="0" smtClean="0">
              <a:cs typeface="Times New Roman" pitchFamily="18" charset="0"/>
            </a:endParaRPr>
          </a:p>
          <a:p>
            <a:r>
              <a:rPr lang="en-US" dirty="0" smtClean="0">
                <a:cs typeface="Times New Roman" pitchFamily="18" charset="0"/>
              </a:rPr>
              <a:t>Our only hope for being a great university is to prove to our state that we can have a major impact in developing its wealth producing industries.  The three key components of our strategy for doing this are shown on the next slide.</a:t>
            </a:r>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E3EAC62-BEAA-451A-BB79-75B80AC5F9E7}"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complicated</a:t>
            </a:r>
            <a:r>
              <a:rPr lang="en-US" baseline="0" dirty="0" smtClean="0"/>
              <a:t> slide; please draw the audience’s attention to where they, as Research Administrators, fit in and how they facilitate Economic Development.</a:t>
            </a:r>
            <a:endParaRPr lang="en-US" dirty="0"/>
          </a:p>
        </p:txBody>
      </p:sp>
      <p:sp>
        <p:nvSpPr>
          <p:cNvPr id="4" name="Slide Number Placeholder 3"/>
          <p:cNvSpPr>
            <a:spLocks noGrp="1"/>
          </p:cNvSpPr>
          <p:nvPr>
            <p:ph type="sldNum" sz="quarter" idx="10"/>
          </p:nvPr>
        </p:nvSpPr>
        <p:spPr/>
        <p:txBody>
          <a:bodyPr/>
          <a:lstStyle/>
          <a:p>
            <a:fld id="{71B23350-37D5-4456-9208-92B9B023B36F}"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208086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describe the FHTCC in more detail; this will be new to them.  Please consider labeling the ORC programs</a:t>
            </a:r>
            <a:r>
              <a:rPr lang="en-US" baseline="0" dirty="0" smtClean="0"/>
              <a:t> as “ORC” instead of “RP” for clarity for this audience.</a:t>
            </a:r>
            <a:endParaRPr lang="en-US" dirty="0"/>
          </a:p>
        </p:txBody>
      </p:sp>
      <p:sp>
        <p:nvSpPr>
          <p:cNvPr id="4" name="Slide Number Placeholder 3"/>
          <p:cNvSpPr>
            <a:spLocks noGrp="1"/>
          </p:cNvSpPr>
          <p:nvPr>
            <p:ph type="sldNum" sz="quarter" idx="10"/>
          </p:nvPr>
        </p:nvSpPr>
        <p:spPr/>
        <p:txBody>
          <a:bodyPr/>
          <a:lstStyle/>
          <a:p>
            <a:fld id="{71B23350-37D5-4456-9208-92B9B023B36F}"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170735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1.7 million fans sold since in the past 10 years.</a:t>
            </a:r>
            <a:endParaRPr lang="en-US" dirty="0"/>
          </a:p>
        </p:txBody>
      </p:sp>
      <p:sp>
        <p:nvSpPr>
          <p:cNvPr id="4" name="Slide Number Placeholder 3"/>
          <p:cNvSpPr>
            <a:spLocks noGrp="1"/>
          </p:cNvSpPr>
          <p:nvPr>
            <p:ph type="sldNum" sz="quarter" idx="10"/>
          </p:nvPr>
        </p:nvSpPr>
        <p:spPr/>
        <p:txBody>
          <a:bodyPr/>
          <a:lstStyle/>
          <a:p>
            <a:fld id="{71B23350-37D5-4456-9208-92B9B023B36F}"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3222293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updated the number of issued</a:t>
            </a:r>
            <a:r>
              <a:rPr lang="en-US" baseline="0" dirty="0" smtClean="0"/>
              <a:t> patents and changed the number of LA’s from 3.5 to 4, since Sandra Sovinski is full-time now.  Although John and Andrea are Assoc. Directors, they function as Licensing Associates, so I did not make this distinction in adding up LA’s to 4.</a:t>
            </a:r>
            <a:endParaRPr lang="en-US" dirty="0"/>
          </a:p>
        </p:txBody>
      </p:sp>
      <p:sp>
        <p:nvSpPr>
          <p:cNvPr id="4" name="Slide Number Placeholder 3"/>
          <p:cNvSpPr>
            <a:spLocks noGrp="1"/>
          </p:cNvSpPr>
          <p:nvPr>
            <p:ph type="sldNum" sz="quarter" idx="10"/>
          </p:nvPr>
        </p:nvSpPr>
        <p:spPr/>
        <p:txBody>
          <a:bodyPr/>
          <a:lstStyle/>
          <a:p>
            <a:fld id="{71B23350-37D5-4456-9208-92B9B023B36F}"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4149180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57066" indent="-291179">
              <a:defRPr>
                <a:solidFill>
                  <a:schemeClr val="tx1"/>
                </a:solidFill>
                <a:latin typeface="Arial" pitchFamily="34" charset="0"/>
              </a:defRPr>
            </a:lvl2pPr>
            <a:lvl3pPr marL="1164717" indent="-232943">
              <a:defRPr>
                <a:solidFill>
                  <a:schemeClr val="tx1"/>
                </a:solidFill>
                <a:latin typeface="Arial" pitchFamily="34" charset="0"/>
              </a:defRPr>
            </a:lvl3pPr>
            <a:lvl4pPr marL="1630604" indent="-232943">
              <a:defRPr>
                <a:solidFill>
                  <a:schemeClr val="tx1"/>
                </a:solidFill>
                <a:latin typeface="Arial" pitchFamily="34" charset="0"/>
              </a:defRPr>
            </a:lvl4pPr>
            <a:lvl5pPr marL="2096491" indent="-232943">
              <a:defRPr>
                <a:solidFill>
                  <a:schemeClr val="tx1"/>
                </a:solidFill>
                <a:latin typeface="Arial" pitchFamily="34" charset="0"/>
              </a:defRPr>
            </a:lvl5pPr>
            <a:lvl6pPr marL="2562377" indent="-232943" eaLnBrk="0" fontAlgn="base" hangingPunct="0">
              <a:spcBef>
                <a:spcPct val="0"/>
              </a:spcBef>
              <a:spcAft>
                <a:spcPct val="0"/>
              </a:spcAft>
              <a:defRPr>
                <a:solidFill>
                  <a:schemeClr val="tx1"/>
                </a:solidFill>
                <a:latin typeface="Arial" pitchFamily="34" charset="0"/>
              </a:defRPr>
            </a:lvl6pPr>
            <a:lvl7pPr marL="3028264" indent="-232943" eaLnBrk="0" fontAlgn="base" hangingPunct="0">
              <a:spcBef>
                <a:spcPct val="0"/>
              </a:spcBef>
              <a:spcAft>
                <a:spcPct val="0"/>
              </a:spcAft>
              <a:defRPr>
                <a:solidFill>
                  <a:schemeClr val="tx1"/>
                </a:solidFill>
                <a:latin typeface="Arial" pitchFamily="34" charset="0"/>
              </a:defRPr>
            </a:lvl7pPr>
            <a:lvl8pPr marL="3494151" indent="-232943" eaLnBrk="0" fontAlgn="base" hangingPunct="0">
              <a:spcBef>
                <a:spcPct val="0"/>
              </a:spcBef>
              <a:spcAft>
                <a:spcPct val="0"/>
              </a:spcAft>
              <a:defRPr>
                <a:solidFill>
                  <a:schemeClr val="tx1"/>
                </a:solidFill>
                <a:latin typeface="Arial" pitchFamily="34" charset="0"/>
              </a:defRPr>
            </a:lvl8pPr>
            <a:lvl9pPr marL="3960038" indent="-232943" eaLnBrk="0" fontAlgn="base" hangingPunct="0">
              <a:spcBef>
                <a:spcPct val="0"/>
              </a:spcBef>
              <a:spcAft>
                <a:spcPct val="0"/>
              </a:spcAft>
              <a:defRPr>
                <a:solidFill>
                  <a:schemeClr val="tx1"/>
                </a:solidFill>
                <a:latin typeface="Arial" pitchFamily="34" charset="0"/>
              </a:defRPr>
            </a:lvl9pPr>
          </a:lstStyle>
          <a:p>
            <a:fld id="{50E9FD5F-2D70-44D5-B880-B9A551FF5793}" type="slidenum">
              <a:rPr lang="en-US">
                <a:solidFill>
                  <a:prstClr val="black"/>
                </a:solidFill>
                <a:latin typeface="Times New Roman" pitchFamily="18" charset="0"/>
              </a:rPr>
              <a:pPr/>
              <a:t>25</a:t>
            </a:fld>
            <a:endParaRPr lang="en-US">
              <a:solidFill>
                <a:prstClr val="black"/>
              </a:solidFill>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934720" y="4415790"/>
            <a:ext cx="514096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z="2400">
              <a:latin typeface="Times" pitchFamily="-12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57066" indent="-291179">
              <a:defRPr>
                <a:solidFill>
                  <a:schemeClr val="tx1"/>
                </a:solidFill>
                <a:latin typeface="Arial" pitchFamily="34" charset="0"/>
              </a:defRPr>
            </a:lvl2pPr>
            <a:lvl3pPr marL="1164717" indent="-232943">
              <a:defRPr>
                <a:solidFill>
                  <a:schemeClr val="tx1"/>
                </a:solidFill>
                <a:latin typeface="Arial" pitchFamily="34" charset="0"/>
              </a:defRPr>
            </a:lvl3pPr>
            <a:lvl4pPr marL="1630604" indent="-232943">
              <a:defRPr>
                <a:solidFill>
                  <a:schemeClr val="tx1"/>
                </a:solidFill>
                <a:latin typeface="Arial" pitchFamily="34" charset="0"/>
              </a:defRPr>
            </a:lvl4pPr>
            <a:lvl5pPr marL="2096491" indent="-232943">
              <a:defRPr>
                <a:solidFill>
                  <a:schemeClr val="tx1"/>
                </a:solidFill>
                <a:latin typeface="Arial" pitchFamily="34" charset="0"/>
              </a:defRPr>
            </a:lvl5pPr>
            <a:lvl6pPr marL="2562377" indent="-232943" eaLnBrk="0" fontAlgn="base" hangingPunct="0">
              <a:spcBef>
                <a:spcPct val="0"/>
              </a:spcBef>
              <a:spcAft>
                <a:spcPct val="0"/>
              </a:spcAft>
              <a:defRPr>
                <a:solidFill>
                  <a:schemeClr val="tx1"/>
                </a:solidFill>
                <a:latin typeface="Arial" pitchFamily="34" charset="0"/>
              </a:defRPr>
            </a:lvl6pPr>
            <a:lvl7pPr marL="3028264" indent="-232943" eaLnBrk="0" fontAlgn="base" hangingPunct="0">
              <a:spcBef>
                <a:spcPct val="0"/>
              </a:spcBef>
              <a:spcAft>
                <a:spcPct val="0"/>
              </a:spcAft>
              <a:defRPr>
                <a:solidFill>
                  <a:schemeClr val="tx1"/>
                </a:solidFill>
                <a:latin typeface="Arial" pitchFamily="34" charset="0"/>
              </a:defRPr>
            </a:lvl7pPr>
            <a:lvl8pPr marL="3494151" indent="-232943" eaLnBrk="0" fontAlgn="base" hangingPunct="0">
              <a:spcBef>
                <a:spcPct val="0"/>
              </a:spcBef>
              <a:spcAft>
                <a:spcPct val="0"/>
              </a:spcAft>
              <a:defRPr>
                <a:solidFill>
                  <a:schemeClr val="tx1"/>
                </a:solidFill>
                <a:latin typeface="Arial" pitchFamily="34" charset="0"/>
              </a:defRPr>
            </a:lvl8pPr>
            <a:lvl9pPr marL="3960038" indent="-232943" eaLnBrk="0" fontAlgn="base" hangingPunct="0">
              <a:spcBef>
                <a:spcPct val="0"/>
              </a:spcBef>
              <a:spcAft>
                <a:spcPct val="0"/>
              </a:spcAft>
              <a:defRPr>
                <a:solidFill>
                  <a:schemeClr val="tx1"/>
                </a:solidFill>
                <a:latin typeface="Arial" pitchFamily="34" charset="0"/>
              </a:defRPr>
            </a:lvl9pPr>
          </a:lstStyle>
          <a:p>
            <a:fld id="{AAC2228A-09FE-4F15-A924-D84D498D1F87}" type="slidenum">
              <a:rPr lang="en-US">
                <a:solidFill>
                  <a:prstClr val="black"/>
                </a:solidFill>
                <a:latin typeface="Times New Roman" pitchFamily="18" charset="0"/>
              </a:rPr>
              <a:pPr/>
              <a:t>26</a:t>
            </a:fld>
            <a:endParaRPr lang="en-US">
              <a:solidFill>
                <a:prstClr val="black"/>
              </a:solidFill>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34720" y="4415790"/>
            <a:ext cx="514096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z="2400">
              <a:latin typeface="Times" pitchFamily="-12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Did you change</a:t>
            </a:r>
            <a:r>
              <a:rPr lang="en-US" baseline="0" dirty="0" smtClean="0"/>
              <a:t> Business Incubation Program to just Incubation Program?  That is why I was confused by UCFIP when you first showed these slides to me.  I was expecting UCFBIP.  UCFIP may be confusing to the audience who are used to IP referring to Intellectual Property.</a:t>
            </a:r>
            <a:endParaRPr lang="en-US" dirty="0"/>
          </a:p>
        </p:txBody>
      </p:sp>
      <p:sp>
        <p:nvSpPr>
          <p:cNvPr id="4" name="Slide Number Placeholder 3"/>
          <p:cNvSpPr>
            <a:spLocks noGrp="1"/>
          </p:cNvSpPr>
          <p:nvPr>
            <p:ph type="sldNum" sz="quarter" idx="10"/>
          </p:nvPr>
        </p:nvSpPr>
        <p:spPr/>
        <p:txBody>
          <a:bodyPr/>
          <a:lstStyle/>
          <a:p>
            <a:fld id="{71B23350-37D5-4456-9208-92B9B023B36F}"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2376393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57066" indent="-291179">
              <a:defRPr>
                <a:solidFill>
                  <a:schemeClr val="tx1"/>
                </a:solidFill>
                <a:latin typeface="Arial" pitchFamily="34" charset="0"/>
              </a:defRPr>
            </a:lvl2pPr>
            <a:lvl3pPr marL="1164717" indent="-232943">
              <a:defRPr>
                <a:solidFill>
                  <a:schemeClr val="tx1"/>
                </a:solidFill>
                <a:latin typeface="Arial" pitchFamily="34" charset="0"/>
              </a:defRPr>
            </a:lvl3pPr>
            <a:lvl4pPr marL="1630604" indent="-232943">
              <a:defRPr>
                <a:solidFill>
                  <a:schemeClr val="tx1"/>
                </a:solidFill>
                <a:latin typeface="Arial" pitchFamily="34" charset="0"/>
              </a:defRPr>
            </a:lvl4pPr>
            <a:lvl5pPr marL="2096491" indent="-232943">
              <a:defRPr>
                <a:solidFill>
                  <a:schemeClr val="tx1"/>
                </a:solidFill>
                <a:latin typeface="Arial" pitchFamily="34" charset="0"/>
              </a:defRPr>
            </a:lvl5pPr>
            <a:lvl6pPr marL="2562377" indent="-232943" eaLnBrk="0" fontAlgn="base" hangingPunct="0">
              <a:spcBef>
                <a:spcPct val="0"/>
              </a:spcBef>
              <a:spcAft>
                <a:spcPct val="0"/>
              </a:spcAft>
              <a:defRPr>
                <a:solidFill>
                  <a:schemeClr val="tx1"/>
                </a:solidFill>
                <a:latin typeface="Arial" pitchFamily="34" charset="0"/>
              </a:defRPr>
            </a:lvl6pPr>
            <a:lvl7pPr marL="3028264" indent="-232943" eaLnBrk="0" fontAlgn="base" hangingPunct="0">
              <a:spcBef>
                <a:spcPct val="0"/>
              </a:spcBef>
              <a:spcAft>
                <a:spcPct val="0"/>
              </a:spcAft>
              <a:defRPr>
                <a:solidFill>
                  <a:schemeClr val="tx1"/>
                </a:solidFill>
                <a:latin typeface="Arial" pitchFamily="34" charset="0"/>
              </a:defRPr>
            </a:lvl7pPr>
            <a:lvl8pPr marL="3494151" indent="-232943" eaLnBrk="0" fontAlgn="base" hangingPunct="0">
              <a:spcBef>
                <a:spcPct val="0"/>
              </a:spcBef>
              <a:spcAft>
                <a:spcPct val="0"/>
              </a:spcAft>
              <a:defRPr>
                <a:solidFill>
                  <a:schemeClr val="tx1"/>
                </a:solidFill>
                <a:latin typeface="Arial" pitchFamily="34" charset="0"/>
              </a:defRPr>
            </a:lvl8pPr>
            <a:lvl9pPr marL="3960038" indent="-232943" eaLnBrk="0" fontAlgn="base" hangingPunct="0">
              <a:spcBef>
                <a:spcPct val="0"/>
              </a:spcBef>
              <a:spcAft>
                <a:spcPct val="0"/>
              </a:spcAft>
              <a:defRPr>
                <a:solidFill>
                  <a:schemeClr val="tx1"/>
                </a:solidFill>
                <a:latin typeface="Arial" pitchFamily="34" charset="0"/>
              </a:defRPr>
            </a:lvl9pPr>
          </a:lstStyle>
          <a:p>
            <a:fld id="{88DDE320-4901-4A78-A5AF-3C2680BA7EF8}" type="slidenum">
              <a:rPr lang="en-US">
                <a:solidFill>
                  <a:prstClr val="black"/>
                </a:solidFill>
                <a:latin typeface="Times New Roman" pitchFamily="18" charset="0"/>
              </a:rPr>
              <a:pPr/>
              <a:t>30</a:t>
            </a:fld>
            <a:endParaRPr lang="en-US">
              <a:solidFill>
                <a:prstClr val="black"/>
              </a:solidFill>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34720" y="4415790"/>
            <a:ext cx="514096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3" tIns="46582" rIns="93163" bIns="46582"/>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57066" indent="-291179">
              <a:defRPr>
                <a:solidFill>
                  <a:schemeClr val="tx1"/>
                </a:solidFill>
                <a:latin typeface="Arial" pitchFamily="34" charset="0"/>
              </a:defRPr>
            </a:lvl2pPr>
            <a:lvl3pPr marL="1164717" indent="-232943">
              <a:defRPr>
                <a:solidFill>
                  <a:schemeClr val="tx1"/>
                </a:solidFill>
                <a:latin typeface="Arial" pitchFamily="34" charset="0"/>
              </a:defRPr>
            </a:lvl3pPr>
            <a:lvl4pPr marL="1630604" indent="-232943">
              <a:defRPr>
                <a:solidFill>
                  <a:schemeClr val="tx1"/>
                </a:solidFill>
                <a:latin typeface="Arial" pitchFamily="34" charset="0"/>
              </a:defRPr>
            </a:lvl4pPr>
            <a:lvl5pPr marL="2096491" indent="-232943">
              <a:defRPr>
                <a:solidFill>
                  <a:schemeClr val="tx1"/>
                </a:solidFill>
                <a:latin typeface="Arial" pitchFamily="34" charset="0"/>
              </a:defRPr>
            </a:lvl5pPr>
            <a:lvl6pPr marL="2562377" indent="-232943" eaLnBrk="0" fontAlgn="base" hangingPunct="0">
              <a:spcBef>
                <a:spcPct val="0"/>
              </a:spcBef>
              <a:spcAft>
                <a:spcPct val="0"/>
              </a:spcAft>
              <a:defRPr>
                <a:solidFill>
                  <a:schemeClr val="tx1"/>
                </a:solidFill>
                <a:latin typeface="Arial" pitchFamily="34" charset="0"/>
              </a:defRPr>
            </a:lvl6pPr>
            <a:lvl7pPr marL="3028264" indent="-232943" eaLnBrk="0" fontAlgn="base" hangingPunct="0">
              <a:spcBef>
                <a:spcPct val="0"/>
              </a:spcBef>
              <a:spcAft>
                <a:spcPct val="0"/>
              </a:spcAft>
              <a:defRPr>
                <a:solidFill>
                  <a:schemeClr val="tx1"/>
                </a:solidFill>
                <a:latin typeface="Arial" pitchFamily="34" charset="0"/>
              </a:defRPr>
            </a:lvl7pPr>
            <a:lvl8pPr marL="3494151" indent="-232943" eaLnBrk="0" fontAlgn="base" hangingPunct="0">
              <a:spcBef>
                <a:spcPct val="0"/>
              </a:spcBef>
              <a:spcAft>
                <a:spcPct val="0"/>
              </a:spcAft>
              <a:defRPr>
                <a:solidFill>
                  <a:schemeClr val="tx1"/>
                </a:solidFill>
                <a:latin typeface="Arial" pitchFamily="34" charset="0"/>
              </a:defRPr>
            </a:lvl8pPr>
            <a:lvl9pPr marL="3960038" indent="-232943" eaLnBrk="0" fontAlgn="base" hangingPunct="0">
              <a:spcBef>
                <a:spcPct val="0"/>
              </a:spcBef>
              <a:spcAft>
                <a:spcPct val="0"/>
              </a:spcAft>
              <a:defRPr>
                <a:solidFill>
                  <a:schemeClr val="tx1"/>
                </a:solidFill>
                <a:latin typeface="Arial" pitchFamily="34" charset="0"/>
              </a:defRPr>
            </a:lvl9pPr>
          </a:lstStyle>
          <a:p>
            <a:fld id="{75947EC1-E0C2-4CC0-8381-D3729FAFB150}" type="slidenum">
              <a:rPr lang="en-US">
                <a:solidFill>
                  <a:prstClr val="black"/>
                </a:solidFill>
                <a:latin typeface="Times New Roman" pitchFamily="18" charset="0"/>
              </a:rPr>
              <a:pPr/>
              <a:t>35</a:t>
            </a:fld>
            <a:endParaRPr lang="en-US">
              <a:solidFill>
                <a:prstClr val="black"/>
              </a:solidFill>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34720" y="4415790"/>
            <a:ext cx="514096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246CD0-D06E-4862-89C4-F211A0DF2FB4}" type="slidenum">
              <a:rPr lang="en-US">
                <a:solidFill>
                  <a:prstClr val="black"/>
                </a:solidFill>
              </a:rPr>
              <a:pPr/>
              <a:t>3</a:t>
            </a:fld>
            <a:endParaRPr lang="en-US">
              <a:solidFill>
                <a:prstClr val="black"/>
              </a:solidFill>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xfrm>
            <a:off x="934720" y="4415790"/>
            <a:ext cx="5140960" cy="4183380"/>
          </a:xfrm>
        </p:spPr>
        <p:txBody>
          <a:bodyPr/>
          <a:lstStyle/>
          <a:p>
            <a:r>
              <a:rPr lang="en-US" dirty="0">
                <a:latin typeface="Symbol" pitchFamily="18" charset="2"/>
                <a:cs typeface="Times New Roman" pitchFamily="18" charset="0"/>
              </a:rPr>
              <a:t>·</a:t>
            </a:r>
            <a:r>
              <a:rPr lang="en-US" dirty="0">
                <a:cs typeface="Times New Roman" pitchFamily="18" charset="0"/>
              </a:rPr>
              <a:t>     </a:t>
            </a:r>
            <a:endParaRPr lang="en-US" dirty="0">
              <a:latin typeface="Symbol" pitchFamily="18" charset="2"/>
              <a:cs typeface="Times New Roman" pitchFamily="18" charset="0"/>
            </a:endParaRPr>
          </a:p>
          <a:p>
            <a:r>
              <a:rPr lang="en-US" dirty="0" smtClean="0">
                <a:latin typeface="Symbol" pitchFamily="18" charset="2"/>
                <a:cs typeface="Times New Roman" pitchFamily="18" charset="0"/>
              </a:rPr>
              <a:t>1.</a:t>
            </a:r>
            <a:r>
              <a:rPr lang="en-US" dirty="0">
                <a:cs typeface="Times New Roman" pitchFamily="18" charset="0"/>
              </a:rPr>
              <a:t>      Our strategy </a:t>
            </a:r>
            <a:r>
              <a:rPr lang="en-US" dirty="0" smtClean="0">
                <a:cs typeface="Times New Roman" pitchFamily="18" charset="0"/>
              </a:rPr>
              <a:t>starts</a:t>
            </a:r>
            <a:r>
              <a:rPr lang="en-US" baseline="0" dirty="0" smtClean="0">
                <a:cs typeface="Times New Roman" pitchFamily="18" charset="0"/>
              </a:rPr>
              <a:t> with</a:t>
            </a:r>
            <a:r>
              <a:rPr lang="en-US" dirty="0" smtClean="0">
                <a:cs typeface="Times New Roman" pitchFamily="18" charset="0"/>
              </a:rPr>
              <a:t> building </a:t>
            </a:r>
            <a:r>
              <a:rPr lang="en-US" dirty="0">
                <a:cs typeface="Times New Roman" pitchFamily="18" charset="0"/>
              </a:rPr>
              <a:t>quality programs in areas that impact existing and emerging industry clusters in our region and in the </a:t>
            </a:r>
            <a:r>
              <a:rPr lang="en-US" dirty="0" smtClean="0">
                <a:cs typeface="Times New Roman" pitchFamily="18" charset="0"/>
              </a:rPr>
              <a:t>state,</a:t>
            </a:r>
            <a:r>
              <a:rPr lang="en-US" baseline="0" dirty="0" smtClean="0">
                <a:cs typeface="Times New Roman" pitchFamily="18" charset="0"/>
              </a:rPr>
              <a:t> e.g., </a:t>
            </a:r>
            <a:r>
              <a:rPr lang="en-US" baseline="0" dirty="0" err="1" smtClean="0">
                <a:cs typeface="Times New Roman" pitchFamily="18" charset="0"/>
              </a:rPr>
              <a:t>prusue</a:t>
            </a:r>
            <a:r>
              <a:rPr lang="en-US" baseline="0" dirty="0" smtClean="0">
                <a:cs typeface="Times New Roman" pitchFamily="18" charset="0"/>
              </a:rPr>
              <a:t> excellence in key areas of research and graduate education.</a:t>
            </a:r>
            <a:endParaRPr lang="en-US" dirty="0" smtClean="0">
              <a:cs typeface="Times New Roman" pitchFamily="18" charset="0"/>
            </a:endParaRPr>
          </a:p>
          <a:p>
            <a:endParaRPr lang="en-US" dirty="0" smtClean="0">
              <a:cs typeface="Times New Roman" pitchFamily="18" charset="0"/>
            </a:endParaRPr>
          </a:p>
          <a:p>
            <a:r>
              <a:rPr lang="en-US" dirty="0" smtClean="0">
                <a:cs typeface="Times New Roman" pitchFamily="18" charset="0"/>
              </a:rPr>
              <a:t>2.      Next we provide</a:t>
            </a:r>
            <a:r>
              <a:rPr lang="en-US" baseline="0" dirty="0" smtClean="0">
                <a:cs typeface="Times New Roman" pitchFamily="18" charset="0"/>
              </a:rPr>
              <a:t> incentives to encourage faculty engagement with regional industry.  Our prime way of doing this is through the FHTCC, e.g., be America’s leading partnership university.</a:t>
            </a:r>
            <a:endParaRPr lang="en-US" dirty="0">
              <a:cs typeface="Times New Roman" pitchFamily="18" charset="0"/>
            </a:endParaRPr>
          </a:p>
          <a:p>
            <a:endParaRPr lang="en-US" dirty="0">
              <a:latin typeface="Symbol" pitchFamily="18" charset="2"/>
              <a:cs typeface="Times New Roman" pitchFamily="18" charset="0"/>
            </a:endParaRPr>
          </a:p>
          <a:p>
            <a:pPr defTabSz="931774" fontAlgn="base">
              <a:spcBef>
                <a:spcPct val="30000"/>
              </a:spcBef>
              <a:spcAft>
                <a:spcPct val="0"/>
              </a:spcAft>
              <a:defRPr/>
            </a:pPr>
            <a:r>
              <a:rPr lang="en-US" dirty="0" smtClean="0">
                <a:latin typeface="Symbol" pitchFamily="18" charset="2"/>
                <a:cs typeface="Times New Roman" pitchFamily="18" charset="0"/>
              </a:rPr>
              <a:t>3.</a:t>
            </a:r>
            <a:r>
              <a:rPr lang="en-US" dirty="0">
                <a:cs typeface="Times New Roman" pitchFamily="18" charset="0"/>
              </a:rPr>
              <a:t>     </a:t>
            </a:r>
            <a:r>
              <a:rPr lang="en-US" dirty="0" smtClean="0">
                <a:cs typeface="Times New Roman" pitchFamily="18" charset="0"/>
              </a:rPr>
              <a:t>The third</a:t>
            </a:r>
            <a:r>
              <a:rPr lang="en-US" baseline="0" dirty="0" smtClean="0">
                <a:cs typeface="Times New Roman" pitchFamily="18" charset="0"/>
              </a:rPr>
              <a:t> leg of our economic engagement strategy is new company creation.  </a:t>
            </a:r>
            <a:r>
              <a:rPr lang="en-US" dirty="0" smtClean="0">
                <a:cs typeface="Times New Roman" pitchFamily="18" charset="0"/>
              </a:rPr>
              <a:t> </a:t>
            </a:r>
            <a:r>
              <a:rPr lang="en-US" dirty="0">
                <a:cs typeface="Times New Roman" pitchFamily="18" charset="0"/>
              </a:rPr>
              <a:t>We are committed to </a:t>
            </a:r>
            <a:r>
              <a:rPr lang="en-US" dirty="0" smtClean="0">
                <a:cs typeface="Times New Roman" pitchFamily="18" charset="0"/>
              </a:rPr>
              <a:t>the</a:t>
            </a:r>
            <a:r>
              <a:rPr lang="en-US" baseline="0" dirty="0" smtClean="0">
                <a:cs typeface="Times New Roman" pitchFamily="18" charset="0"/>
              </a:rPr>
              <a:t> development of our region’s innovation ecosystem through </a:t>
            </a:r>
            <a:r>
              <a:rPr lang="en-US" dirty="0" smtClean="0">
                <a:cs typeface="Times New Roman" pitchFamily="18" charset="0"/>
              </a:rPr>
              <a:t>tech </a:t>
            </a:r>
            <a:r>
              <a:rPr lang="en-US" dirty="0">
                <a:cs typeface="Times New Roman" pitchFamily="18" charset="0"/>
              </a:rPr>
              <a:t>transfer, entrepreneurship education, incubation of new companies, </a:t>
            </a:r>
            <a:r>
              <a:rPr lang="en-US" dirty="0" smtClean="0">
                <a:cs typeface="Times New Roman" pitchFamily="18" charset="0"/>
              </a:rPr>
              <a:t>and</a:t>
            </a:r>
            <a:r>
              <a:rPr lang="en-US" baseline="0" dirty="0" smtClean="0">
                <a:cs typeface="Times New Roman" pitchFamily="18" charset="0"/>
              </a:rPr>
              <a:t> </a:t>
            </a:r>
            <a:r>
              <a:rPr lang="en-US" dirty="0" smtClean="0">
                <a:cs typeface="Times New Roman" pitchFamily="18" charset="0"/>
              </a:rPr>
              <a:t>we </a:t>
            </a:r>
            <a:r>
              <a:rPr lang="en-US" dirty="0">
                <a:cs typeface="Times New Roman" pitchFamily="18" charset="0"/>
              </a:rPr>
              <a:t>actively support </a:t>
            </a:r>
            <a:r>
              <a:rPr lang="en-US" dirty="0" smtClean="0">
                <a:cs typeface="Times New Roman" pitchFamily="18" charset="0"/>
              </a:rPr>
              <a:t>high-value </a:t>
            </a:r>
            <a:r>
              <a:rPr lang="en-US" dirty="0">
                <a:cs typeface="Times New Roman" pitchFamily="18" charset="0"/>
              </a:rPr>
              <a:t>economic growth</a:t>
            </a:r>
            <a:r>
              <a:rPr lang="en-US" dirty="0" smtClean="0">
                <a:cs typeface="Times New Roman" pitchFamily="18" charset="0"/>
              </a:rPr>
              <a:t>.  </a:t>
            </a:r>
            <a:r>
              <a:rPr lang="en-US" dirty="0">
                <a:solidFill>
                  <a:schemeClr val="bg1"/>
                </a:solidFill>
              </a:rPr>
              <a:t>In general we try to put the same energy and creativity in commercialization of technology as used to create it.</a:t>
            </a:r>
          </a:p>
          <a:p>
            <a:endParaRPr lang="en-US" dirty="0" smtClean="0">
              <a:cs typeface="Times New Roman" pitchFamily="18" charset="0"/>
            </a:endParaRPr>
          </a:p>
          <a:p>
            <a:endParaRPr lang="en-US" dirty="0" smtClean="0">
              <a:cs typeface="Times New Roman" pitchFamily="18" charset="0"/>
            </a:endParaRPr>
          </a:p>
          <a:p>
            <a:r>
              <a:rPr lang="en-US" dirty="0" smtClean="0">
                <a:cs typeface="Times New Roman" pitchFamily="18" charset="0"/>
              </a:rPr>
              <a:t>At another time we can talk about development of centers and institutes</a:t>
            </a:r>
            <a:r>
              <a:rPr lang="en-US" baseline="0" dirty="0" smtClean="0">
                <a:cs typeface="Times New Roman" pitchFamily="18" charset="0"/>
              </a:rPr>
              <a:t> and other focus on key areas of research and graduate education and about the FHTCC project.  Today we wand to concentrate on the third bullet.   Tom will describe those activities centered around building the innovation ecosystem for our region.</a:t>
            </a:r>
          </a:p>
          <a:p>
            <a:endParaRPr lang="en-US" baseline="0" dirty="0" smtClean="0">
              <a:cs typeface="Times New Roman" pitchFamily="18" charset="0"/>
            </a:endParaRPr>
          </a:p>
          <a:p>
            <a:r>
              <a:rPr lang="en-US" baseline="0" dirty="0" smtClean="0">
                <a:cs typeface="Times New Roman" pitchFamily="18" charset="0"/>
              </a:rPr>
              <a:t>Our objective to day is to give you a taste of these activities and to solicit your input about what we are doing and your support in selling these activities to our other bosses.  </a:t>
            </a:r>
            <a:endParaRPr lang="en-US" dirty="0">
              <a:cs typeface="Times New Roman" pitchFamily="18" charset="0"/>
            </a:endParaRP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57066" indent="-291179">
              <a:defRPr>
                <a:solidFill>
                  <a:schemeClr val="tx1"/>
                </a:solidFill>
                <a:latin typeface="Arial" pitchFamily="34" charset="0"/>
              </a:defRPr>
            </a:lvl2pPr>
            <a:lvl3pPr marL="1164717" indent="-232943">
              <a:defRPr>
                <a:solidFill>
                  <a:schemeClr val="tx1"/>
                </a:solidFill>
                <a:latin typeface="Arial" pitchFamily="34" charset="0"/>
              </a:defRPr>
            </a:lvl3pPr>
            <a:lvl4pPr marL="1630604" indent="-232943">
              <a:defRPr>
                <a:solidFill>
                  <a:schemeClr val="tx1"/>
                </a:solidFill>
                <a:latin typeface="Arial" pitchFamily="34" charset="0"/>
              </a:defRPr>
            </a:lvl4pPr>
            <a:lvl5pPr marL="2096491" indent="-232943">
              <a:defRPr>
                <a:solidFill>
                  <a:schemeClr val="tx1"/>
                </a:solidFill>
                <a:latin typeface="Arial" pitchFamily="34" charset="0"/>
              </a:defRPr>
            </a:lvl5pPr>
            <a:lvl6pPr marL="2562377" indent="-232943" eaLnBrk="0" fontAlgn="base" hangingPunct="0">
              <a:spcBef>
                <a:spcPct val="0"/>
              </a:spcBef>
              <a:spcAft>
                <a:spcPct val="0"/>
              </a:spcAft>
              <a:defRPr>
                <a:solidFill>
                  <a:schemeClr val="tx1"/>
                </a:solidFill>
                <a:latin typeface="Arial" pitchFamily="34" charset="0"/>
              </a:defRPr>
            </a:lvl6pPr>
            <a:lvl7pPr marL="3028264" indent="-232943" eaLnBrk="0" fontAlgn="base" hangingPunct="0">
              <a:spcBef>
                <a:spcPct val="0"/>
              </a:spcBef>
              <a:spcAft>
                <a:spcPct val="0"/>
              </a:spcAft>
              <a:defRPr>
                <a:solidFill>
                  <a:schemeClr val="tx1"/>
                </a:solidFill>
                <a:latin typeface="Arial" pitchFamily="34" charset="0"/>
              </a:defRPr>
            </a:lvl7pPr>
            <a:lvl8pPr marL="3494151" indent="-232943" eaLnBrk="0" fontAlgn="base" hangingPunct="0">
              <a:spcBef>
                <a:spcPct val="0"/>
              </a:spcBef>
              <a:spcAft>
                <a:spcPct val="0"/>
              </a:spcAft>
              <a:defRPr>
                <a:solidFill>
                  <a:schemeClr val="tx1"/>
                </a:solidFill>
                <a:latin typeface="Arial" pitchFamily="34" charset="0"/>
              </a:defRPr>
            </a:lvl8pPr>
            <a:lvl9pPr marL="3960038" indent="-232943" eaLnBrk="0" fontAlgn="base" hangingPunct="0">
              <a:spcBef>
                <a:spcPct val="0"/>
              </a:spcBef>
              <a:spcAft>
                <a:spcPct val="0"/>
              </a:spcAft>
              <a:defRPr>
                <a:solidFill>
                  <a:schemeClr val="tx1"/>
                </a:solidFill>
                <a:latin typeface="Arial" pitchFamily="34" charset="0"/>
              </a:defRPr>
            </a:lvl9pPr>
          </a:lstStyle>
          <a:p>
            <a:fld id="{B8FD3B2F-CEE5-4C6C-944C-33E1AE72B0C5}" type="slidenum">
              <a:rPr lang="en-US">
                <a:solidFill>
                  <a:prstClr val="black"/>
                </a:solidFill>
                <a:latin typeface="Times New Roman" pitchFamily="18" charset="0"/>
              </a:rPr>
              <a:pPr/>
              <a:t>36</a:t>
            </a:fld>
            <a:endParaRPr lang="en-US">
              <a:solidFill>
                <a:prstClr val="black"/>
              </a:solidFill>
              <a:latin typeface="Times New Roman" pitchFamily="18" charset="0"/>
            </a:endParaRPr>
          </a:p>
        </p:txBody>
      </p:sp>
      <p:sp>
        <p:nvSpPr>
          <p:cNvPr id="45059" name="Rectangle 7"/>
          <p:cNvSpPr txBox="1">
            <a:spLocks noGrp="1" noChangeArrowheads="1"/>
          </p:cNvSpPr>
          <p:nvPr/>
        </p:nvSpPr>
        <p:spPr bwMode="auto">
          <a:xfrm>
            <a:off x="3970938" y="8829967"/>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fontAlgn="base">
              <a:spcBef>
                <a:spcPct val="0"/>
              </a:spcBef>
              <a:spcAft>
                <a:spcPct val="0"/>
              </a:spcAft>
            </a:pPr>
            <a:fld id="{4D26D51B-43F2-499B-9A9B-76E32D1CD564}" type="slidenum">
              <a:rPr lang="en-US" sz="1200">
                <a:solidFill>
                  <a:prstClr val="black"/>
                </a:solidFill>
                <a:latin typeface="Times New Roman" pitchFamily="18" charset="0"/>
              </a:rPr>
              <a:pPr algn="r" fontAlgn="base">
                <a:spcBef>
                  <a:spcPct val="0"/>
                </a:spcBef>
                <a:spcAft>
                  <a:spcPct val="0"/>
                </a:spcAft>
              </a:pPr>
              <a:t>36</a:t>
            </a:fld>
            <a:endParaRPr lang="en-US" sz="1200">
              <a:solidFill>
                <a:prstClr val="black"/>
              </a:solidFill>
              <a:latin typeface="Times New Roman" pitchFamily="18" charset="0"/>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8A005A-51C6-4B4A-AD87-4DF4C836828A}" type="slidenum">
              <a:rPr lang="en-US">
                <a:solidFill>
                  <a:prstClr val="black"/>
                </a:solidFill>
              </a:rPr>
              <a:pPr/>
              <a:t>37</a:t>
            </a:fld>
            <a:endParaRPr lang="en-US">
              <a:solidFill>
                <a:prstClr val="black"/>
              </a:solidFill>
            </a:endParaRPr>
          </a:p>
        </p:txBody>
      </p:sp>
      <p:sp>
        <p:nvSpPr>
          <p:cNvPr id="1048578" name="Rectangle 2"/>
          <p:cNvSpPr>
            <a:spLocks noGrp="1" noChangeArrowheads="1"/>
          </p:cNvSpPr>
          <p:nvPr>
            <p:ph type="body" idx="1"/>
          </p:nvPr>
        </p:nvSpPr>
        <p:spPr>
          <a:xfrm>
            <a:off x="933098" y="4406107"/>
            <a:ext cx="5140960" cy="4748265"/>
          </a:xfrm>
          <a:ln/>
        </p:spPr>
        <p:txBody>
          <a:bodyPr lIns="95427" tIns="48522" rIns="95427" bIns="48522"/>
          <a:lstStyle/>
          <a:p>
            <a:r>
              <a:rPr lang="en-US" dirty="0" smtClean="0"/>
              <a:t>This slide is to remind us not to talk too much and go kick some tires.</a:t>
            </a:r>
            <a:r>
              <a:rPr lang="en-US" baseline="0" dirty="0" smtClean="0"/>
              <a:t>   But Tom and I are faculty and therefore we have a quiz question.   What does the sign say and in </a:t>
            </a:r>
            <a:r>
              <a:rPr lang="en-US" baseline="0" smtClean="0"/>
              <a:t>what language?</a:t>
            </a:r>
            <a:endParaRPr lang="en-US" dirty="0"/>
          </a:p>
        </p:txBody>
      </p:sp>
      <p:sp>
        <p:nvSpPr>
          <p:cNvPr id="1048579" name="Rectangle 3"/>
          <p:cNvSpPr>
            <a:spLocks noGrp="1" noRot="1" noChangeAspect="1" noChangeArrowheads="1" noTextEdit="1"/>
          </p:cNvSpPr>
          <p:nvPr>
            <p:ph type="sldImg"/>
          </p:nvPr>
        </p:nvSpPr>
        <p:spPr>
          <a:xfrm>
            <a:off x="1179760" y="703686"/>
            <a:ext cx="4655749" cy="3473238"/>
          </a:xfrm>
          <a:ln w="12700" cap="flat">
            <a:solidFill>
              <a:schemeClr val="tx1"/>
            </a:solid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solidFill>
                  <a:prstClr val="black"/>
                </a:solidFill>
              </a:rPr>
              <a:pPr>
                <a:defRPr/>
              </a:pPr>
              <a:t>39</a:t>
            </a:fld>
            <a:endParaRPr lang="en-US">
              <a:solidFill>
                <a:prstClr val="black"/>
              </a:solidFill>
            </a:endParaRPr>
          </a:p>
        </p:txBody>
      </p:sp>
    </p:spTree>
    <p:extLst>
      <p:ext uri="{BB962C8B-B14F-4D97-AF65-F5344CB8AC3E}">
        <p14:creationId xmlns:p14="http://schemas.microsoft.com/office/powerpoint/2010/main" val="1531058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solidFill>
                  <a:prstClr val="black"/>
                </a:solidFill>
              </a:rPr>
              <a:pPr>
                <a:defRPr/>
              </a:pPr>
              <a:t>40</a:t>
            </a:fld>
            <a:endParaRPr lang="en-US">
              <a:solidFill>
                <a:prstClr val="black"/>
              </a:solidFill>
            </a:endParaRPr>
          </a:p>
        </p:txBody>
      </p:sp>
    </p:spTree>
    <p:extLst>
      <p:ext uri="{BB962C8B-B14F-4D97-AF65-F5344CB8AC3E}">
        <p14:creationId xmlns:p14="http://schemas.microsoft.com/office/powerpoint/2010/main" val="1531058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solidFill>
                  <a:prstClr val="black"/>
                </a:solidFill>
              </a:rPr>
              <a:pPr>
                <a:defRPr/>
              </a:pPr>
              <a:t>41</a:t>
            </a:fld>
            <a:endParaRPr lang="en-US">
              <a:solidFill>
                <a:prstClr val="black"/>
              </a:solidFill>
            </a:endParaRPr>
          </a:p>
        </p:txBody>
      </p:sp>
    </p:spTree>
    <p:extLst>
      <p:ext uri="{BB962C8B-B14F-4D97-AF65-F5344CB8AC3E}">
        <p14:creationId xmlns:p14="http://schemas.microsoft.com/office/powerpoint/2010/main" val="1531058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42</a:t>
            </a:fld>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44</a:t>
            </a:fld>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solidFill>
                  <a:prstClr val="black"/>
                </a:solidFill>
              </a:rPr>
              <a:pPr>
                <a:defRPr/>
              </a:pPr>
              <a:t>47</a:t>
            </a:fld>
            <a:endParaRPr lang="en-US" dirty="0">
              <a:solidFill>
                <a:prstClr val="black"/>
              </a:solidFill>
            </a:endParaRPr>
          </a:p>
        </p:txBody>
      </p:sp>
    </p:spTree>
    <p:extLst>
      <p:ext uri="{BB962C8B-B14F-4D97-AF65-F5344CB8AC3E}">
        <p14:creationId xmlns:p14="http://schemas.microsoft.com/office/powerpoint/2010/main" val="1531058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solidFill>
                  <a:prstClr val="black"/>
                </a:solidFill>
              </a:rPr>
              <a:pPr>
                <a:defRPr/>
              </a:pPr>
              <a:t>48</a:t>
            </a:fld>
            <a:endParaRPr lang="en-US" dirty="0">
              <a:solidFill>
                <a:prstClr val="black"/>
              </a:solidFill>
            </a:endParaRPr>
          </a:p>
        </p:txBody>
      </p:sp>
    </p:spTree>
    <p:extLst>
      <p:ext uri="{BB962C8B-B14F-4D97-AF65-F5344CB8AC3E}">
        <p14:creationId xmlns:p14="http://schemas.microsoft.com/office/powerpoint/2010/main" val="1531058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solidFill>
                  <a:prstClr val="black"/>
                </a:solidFill>
              </a:rPr>
              <a:pPr>
                <a:defRPr/>
              </a:pPr>
              <a:t>49</a:t>
            </a:fld>
            <a:endParaRPr lang="en-US" dirty="0">
              <a:solidFill>
                <a:prstClr val="black"/>
              </a:solidFill>
            </a:endParaRPr>
          </a:p>
        </p:txBody>
      </p:sp>
    </p:spTree>
    <p:extLst>
      <p:ext uri="{BB962C8B-B14F-4D97-AF65-F5344CB8AC3E}">
        <p14:creationId xmlns:p14="http://schemas.microsoft.com/office/powerpoint/2010/main" val="1531058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164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568" eaLnBrk="0" hangingPunct="0">
              <a:defRPr sz="2900" b="1">
                <a:solidFill>
                  <a:schemeClr val="tx1"/>
                </a:solidFill>
                <a:latin typeface="Arial" pitchFamily="34" charset="0"/>
              </a:defRPr>
            </a:lvl1pPr>
            <a:lvl2pPr marL="757066" indent="-291179" defTabSz="949568" eaLnBrk="0" hangingPunct="0">
              <a:defRPr sz="2900" b="1">
                <a:solidFill>
                  <a:schemeClr val="tx1"/>
                </a:solidFill>
                <a:latin typeface="Arial" pitchFamily="34" charset="0"/>
              </a:defRPr>
            </a:lvl2pPr>
            <a:lvl3pPr marL="1164717" indent="-232943" defTabSz="949568" eaLnBrk="0" hangingPunct="0">
              <a:defRPr sz="2900" b="1">
                <a:solidFill>
                  <a:schemeClr val="tx1"/>
                </a:solidFill>
                <a:latin typeface="Arial" pitchFamily="34" charset="0"/>
              </a:defRPr>
            </a:lvl3pPr>
            <a:lvl4pPr marL="1630604" indent="-232943" defTabSz="949568" eaLnBrk="0" hangingPunct="0">
              <a:defRPr sz="2900" b="1">
                <a:solidFill>
                  <a:schemeClr val="tx1"/>
                </a:solidFill>
                <a:latin typeface="Arial" pitchFamily="34" charset="0"/>
              </a:defRPr>
            </a:lvl4pPr>
            <a:lvl5pPr marL="2096491" indent="-232943" defTabSz="949568" eaLnBrk="0" hangingPunct="0">
              <a:defRPr sz="2900" b="1">
                <a:solidFill>
                  <a:schemeClr val="tx1"/>
                </a:solidFill>
                <a:latin typeface="Arial" pitchFamily="34" charset="0"/>
              </a:defRPr>
            </a:lvl5pPr>
            <a:lvl6pPr marL="2562377" indent="-232943" defTabSz="949568" eaLnBrk="0" fontAlgn="base" hangingPunct="0">
              <a:spcBef>
                <a:spcPct val="0"/>
              </a:spcBef>
              <a:spcAft>
                <a:spcPct val="0"/>
              </a:spcAft>
              <a:defRPr sz="2900" b="1">
                <a:solidFill>
                  <a:schemeClr val="tx1"/>
                </a:solidFill>
                <a:latin typeface="Arial" pitchFamily="34" charset="0"/>
              </a:defRPr>
            </a:lvl6pPr>
            <a:lvl7pPr marL="3028264" indent="-232943" defTabSz="949568" eaLnBrk="0" fontAlgn="base" hangingPunct="0">
              <a:spcBef>
                <a:spcPct val="0"/>
              </a:spcBef>
              <a:spcAft>
                <a:spcPct val="0"/>
              </a:spcAft>
              <a:defRPr sz="2900" b="1">
                <a:solidFill>
                  <a:schemeClr val="tx1"/>
                </a:solidFill>
                <a:latin typeface="Arial" pitchFamily="34" charset="0"/>
              </a:defRPr>
            </a:lvl7pPr>
            <a:lvl8pPr marL="3494151" indent="-232943" defTabSz="949568" eaLnBrk="0" fontAlgn="base" hangingPunct="0">
              <a:spcBef>
                <a:spcPct val="0"/>
              </a:spcBef>
              <a:spcAft>
                <a:spcPct val="0"/>
              </a:spcAft>
              <a:defRPr sz="2900" b="1">
                <a:solidFill>
                  <a:schemeClr val="tx1"/>
                </a:solidFill>
                <a:latin typeface="Arial" pitchFamily="34" charset="0"/>
              </a:defRPr>
            </a:lvl8pPr>
            <a:lvl9pPr marL="3960038" indent="-232943" defTabSz="949568" eaLnBrk="0" fontAlgn="base" hangingPunct="0">
              <a:spcBef>
                <a:spcPct val="0"/>
              </a:spcBef>
              <a:spcAft>
                <a:spcPct val="0"/>
              </a:spcAft>
              <a:defRPr sz="2900" b="1">
                <a:solidFill>
                  <a:schemeClr val="tx1"/>
                </a:solidFill>
                <a:latin typeface="Arial" pitchFamily="34" charset="0"/>
              </a:defRPr>
            </a:lvl9pPr>
          </a:lstStyle>
          <a:p>
            <a:pPr eaLnBrk="1" hangingPunct="1"/>
            <a:fld id="{7094BABD-B07B-4453-84C2-A2BA1AC0730E}" type="slidenum">
              <a:rPr lang="en-US" sz="1200" b="0">
                <a:solidFill>
                  <a:prstClr val="black"/>
                </a:solidFill>
              </a:rPr>
              <a:pPr eaLnBrk="1" hangingPunct="1"/>
              <a:t>4</a:t>
            </a:fld>
            <a:endParaRPr lang="en-US" sz="1200" b="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solidFill>
                  <a:prstClr val="black"/>
                </a:solidFill>
              </a:rPr>
              <a:pPr>
                <a:defRPr/>
              </a:pPr>
              <a:t>50</a:t>
            </a:fld>
            <a:endParaRPr lang="en-US" dirty="0">
              <a:solidFill>
                <a:prstClr val="black"/>
              </a:solidFill>
            </a:endParaRPr>
          </a:p>
        </p:txBody>
      </p:sp>
    </p:spTree>
    <p:extLst>
      <p:ext uri="{BB962C8B-B14F-4D97-AF65-F5344CB8AC3E}">
        <p14:creationId xmlns:p14="http://schemas.microsoft.com/office/powerpoint/2010/main" val="1531058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solidFill>
                  <a:prstClr val="black"/>
                </a:solidFill>
              </a:rPr>
              <a:pPr>
                <a:defRPr/>
              </a:pPr>
              <a:t>51</a:t>
            </a:fld>
            <a:endParaRPr lang="en-US" dirty="0">
              <a:solidFill>
                <a:prstClr val="black"/>
              </a:solidFill>
            </a:endParaRPr>
          </a:p>
        </p:txBody>
      </p:sp>
    </p:spTree>
    <p:extLst>
      <p:ext uri="{BB962C8B-B14F-4D97-AF65-F5344CB8AC3E}">
        <p14:creationId xmlns:p14="http://schemas.microsoft.com/office/powerpoint/2010/main" val="15310583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solidFill>
                  <a:prstClr val="black"/>
                </a:solidFill>
              </a:rPr>
              <a:pPr>
                <a:defRPr/>
              </a:pPr>
              <a:t>52</a:t>
            </a:fld>
            <a:endParaRPr lang="en-US" dirty="0">
              <a:solidFill>
                <a:prstClr val="black"/>
              </a:solidFill>
            </a:endParaRPr>
          </a:p>
        </p:txBody>
      </p:sp>
    </p:spTree>
    <p:extLst>
      <p:ext uri="{BB962C8B-B14F-4D97-AF65-F5344CB8AC3E}">
        <p14:creationId xmlns:p14="http://schemas.microsoft.com/office/powerpoint/2010/main" val="15310583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53</a:t>
            </a:fld>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165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568" eaLnBrk="0" hangingPunct="0">
              <a:defRPr sz="2900" b="1">
                <a:solidFill>
                  <a:schemeClr val="tx1"/>
                </a:solidFill>
                <a:latin typeface="Arial" pitchFamily="34" charset="0"/>
              </a:defRPr>
            </a:lvl1pPr>
            <a:lvl2pPr marL="757066" indent="-291179" defTabSz="949568" eaLnBrk="0" hangingPunct="0">
              <a:defRPr sz="2900" b="1">
                <a:solidFill>
                  <a:schemeClr val="tx1"/>
                </a:solidFill>
                <a:latin typeface="Arial" pitchFamily="34" charset="0"/>
              </a:defRPr>
            </a:lvl2pPr>
            <a:lvl3pPr marL="1164717" indent="-232943" defTabSz="949568" eaLnBrk="0" hangingPunct="0">
              <a:defRPr sz="2900" b="1">
                <a:solidFill>
                  <a:schemeClr val="tx1"/>
                </a:solidFill>
                <a:latin typeface="Arial" pitchFamily="34" charset="0"/>
              </a:defRPr>
            </a:lvl3pPr>
            <a:lvl4pPr marL="1630604" indent="-232943" defTabSz="949568" eaLnBrk="0" hangingPunct="0">
              <a:defRPr sz="2900" b="1">
                <a:solidFill>
                  <a:schemeClr val="tx1"/>
                </a:solidFill>
                <a:latin typeface="Arial" pitchFamily="34" charset="0"/>
              </a:defRPr>
            </a:lvl4pPr>
            <a:lvl5pPr marL="2096491" indent="-232943" defTabSz="949568" eaLnBrk="0" hangingPunct="0">
              <a:defRPr sz="2900" b="1">
                <a:solidFill>
                  <a:schemeClr val="tx1"/>
                </a:solidFill>
                <a:latin typeface="Arial" pitchFamily="34" charset="0"/>
              </a:defRPr>
            </a:lvl5pPr>
            <a:lvl6pPr marL="2562377" indent="-232943" defTabSz="949568" eaLnBrk="0" fontAlgn="base" hangingPunct="0">
              <a:spcBef>
                <a:spcPct val="0"/>
              </a:spcBef>
              <a:spcAft>
                <a:spcPct val="0"/>
              </a:spcAft>
              <a:defRPr sz="2900" b="1">
                <a:solidFill>
                  <a:schemeClr val="tx1"/>
                </a:solidFill>
                <a:latin typeface="Arial" pitchFamily="34" charset="0"/>
              </a:defRPr>
            </a:lvl6pPr>
            <a:lvl7pPr marL="3028264" indent="-232943" defTabSz="949568" eaLnBrk="0" fontAlgn="base" hangingPunct="0">
              <a:spcBef>
                <a:spcPct val="0"/>
              </a:spcBef>
              <a:spcAft>
                <a:spcPct val="0"/>
              </a:spcAft>
              <a:defRPr sz="2900" b="1">
                <a:solidFill>
                  <a:schemeClr val="tx1"/>
                </a:solidFill>
                <a:latin typeface="Arial" pitchFamily="34" charset="0"/>
              </a:defRPr>
            </a:lvl7pPr>
            <a:lvl8pPr marL="3494151" indent="-232943" defTabSz="949568" eaLnBrk="0" fontAlgn="base" hangingPunct="0">
              <a:spcBef>
                <a:spcPct val="0"/>
              </a:spcBef>
              <a:spcAft>
                <a:spcPct val="0"/>
              </a:spcAft>
              <a:defRPr sz="2900" b="1">
                <a:solidFill>
                  <a:schemeClr val="tx1"/>
                </a:solidFill>
                <a:latin typeface="Arial" pitchFamily="34" charset="0"/>
              </a:defRPr>
            </a:lvl8pPr>
            <a:lvl9pPr marL="3960038" indent="-232943" defTabSz="949568" eaLnBrk="0" fontAlgn="base" hangingPunct="0">
              <a:spcBef>
                <a:spcPct val="0"/>
              </a:spcBef>
              <a:spcAft>
                <a:spcPct val="0"/>
              </a:spcAft>
              <a:defRPr sz="2900" b="1">
                <a:solidFill>
                  <a:schemeClr val="tx1"/>
                </a:solidFill>
                <a:latin typeface="Arial" pitchFamily="34" charset="0"/>
              </a:defRPr>
            </a:lvl9pPr>
          </a:lstStyle>
          <a:p>
            <a:pPr eaLnBrk="1" hangingPunct="1"/>
            <a:fld id="{8B545100-C184-4B13-AE6F-07814DE6FF58}" type="slidenum">
              <a:rPr lang="en-US" sz="1200" b="0">
                <a:solidFill>
                  <a:prstClr val="black"/>
                </a:solidFill>
              </a:rPr>
              <a:pPr eaLnBrk="1" hangingPunct="1"/>
              <a:t>5</a:t>
            </a:fld>
            <a:endParaRPr lang="en-US" sz="1200" b="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Good</a:t>
            </a:r>
            <a:r>
              <a:rPr lang="en-US" baseline="0" dirty="0" smtClean="0"/>
              <a:t> starting point for </a:t>
            </a:r>
            <a:r>
              <a:rPr lang="en-US" baseline="0" dirty="0" err="1" smtClean="0"/>
              <a:t>SPaRKS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71B23350-37D5-4456-9208-92B9B023B36F}" type="slidenum">
              <a:rPr lang="en-US" smtClean="0">
                <a:solidFill>
                  <a:prstClr val="black"/>
                </a:solidFill>
              </a:rPr>
              <a:pPr/>
              <a:t>8</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E3EAC62-BEAA-451A-BB79-75B80AC5F9E7}" type="slidenum">
              <a:rPr lang="en-US" smtClean="0">
                <a:solidFill>
                  <a:prstClr val="black"/>
                </a:solidFill>
              </a:rPr>
              <a:pPr/>
              <a:t>9</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E3EAC62-BEAA-451A-BB79-75B80AC5F9E7}"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E3EAC62-BEAA-451A-BB79-75B80AC5F9E7}" type="slidenum">
              <a:rPr lang="en-US" smtClean="0">
                <a:solidFill>
                  <a:prstClr val="black"/>
                </a:solidFill>
              </a:rPr>
              <a:pPr/>
              <a:t>12</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E3EAC62-BEAA-451A-BB79-75B80AC5F9E7}" type="slidenum">
              <a:rPr lang="en-US" smtClean="0">
                <a:solidFill>
                  <a:prstClr val="black"/>
                </a:solidFill>
              </a:rPr>
              <a:pPr/>
              <a:t>13</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419DC3BF-4AF2-4C4B-B619-519D0279BCDD}" type="datetimeFigureOut">
              <a:rPr lang="en-US" smtClean="0"/>
              <a:t>5/10/2012</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EF5A803D-91D0-4C83-BC47-911B0C282B99}"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9DC3BF-4AF2-4C4B-B619-519D0279BCDD}" type="datetimeFigureOut">
              <a:rPr lang="en-US" smtClean="0"/>
              <a:t>5/10/2012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9DC3BF-4AF2-4C4B-B619-519D0279BCDD}" type="datetimeFigureOut">
              <a:rPr lang="en-US" smtClean="0"/>
              <a:t>5/10/2012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Picture with Caption">
    <p:bg>
      <p:bgPr>
        <a:blipFill dpi="0" rotWithShape="1">
          <a:blip r:embed="rId2">
            <a:alphaModFix amt="5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98512" y="0"/>
            <a:ext cx="0" cy="6858000"/>
          </a:xfrm>
          <a:prstGeom prst="line">
            <a:avLst/>
          </a:prstGeom>
          <a:noFill/>
          <a:ln w="38100" cap="flat" cmpd="sng" algn="ctr">
            <a:solidFill>
              <a:srgbClr val="CC9900">
                <a:alpha val="5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56956" y="0"/>
            <a:ext cx="304800" cy="6858000"/>
          </a:xfrm>
          <a:prstGeom prst="rect">
            <a:avLst/>
          </a:prstGeom>
          <a:solidFill>
            <a:srgbClr val="CC9900">
              <a:alpha val="25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Straight Connector 18"/>
          <p:cNvSpPr>
            <a:spLocks noChangeShapeType="1"/>
          </p:cNvSpPr>
          <p:nvPr/>
        </p:nvSpPr>
        <p:spPr bwMode="auto">
          <a:xfrm>
            <a:off x="7568630" y="0"/>
            <a:ext cx="0" cy="6858000"/>
          </a:xfrm>
          <a:prstGeom prst="line">
            <a:avLst/>
          </a:prstGeom>
          <a:noFill/>
          <a:ln w="38100" cap="flat" cmpd="sng" algn="ctr">
            <a:solidFill>
              <a:srgbClr val="CC9900">
                <a:alpha val="2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7609726" y="0"/>
            <a:ext cx="0" cy="6858000"/>
          </a:xfrm>
          <a:prstGeom prst="line">
            <a:avLst/>
          </a:prstGeom>
          <a:noFill/>
          <a:ln w="12700" cap="flat" cmpd="sng" algn="ctr">
            <a:solidFill>
              <a:srgbClr val="CC9900">
                <a:alpha val="3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nvGrpSpPr>
          <p:cNvPr id="5" name="Group 4"/>
          <p:cNvGrpSpPr/>
          <p:nvPr userDrawn="1"/>
        </p:nvGrpSpPr>
        <p:grpSpPr>
          <a:xfrm>
            <a:off x="7761680" y="5196168"/>
            <a:ext cx="1153720" cy="1585632"/>
            <a:chOff x="7620000" y="5105400"/>
            <a:chExt cx="1153720" cy="1585632"/>
          </a:xfrm>
        </p:grpSpPr>
        <p:sp>
          <p:nvSpPr>
            <p:cNvPr id="15" name="Oval 14"/>
            <p:cNvSpPr/>
            <p:nvPr userDrawn="1"/>
          </p:nvSpPr>
          <p:spPr bwMode="auto">
            <a:xfrm>
              <a:off x="7853624" y="5492264"/>
              <a:ext cx="641424" cy="641424"/>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Oval 15"/>
            <p:cNvSpPr/>
            <p:nvPr userDrawn="1"/>
          </p:nvSpPr>
          <p:spPr bwMode="auto">
            <a:xfrm>
              <a:off x="7620000" y="6126144"/>
              <a:ext cx="137160" cy="13716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userDrawn="1"/>
          </p:nvSpPr>
          <p:spPr bwMode="auto">
            <a:xfrm>
              <a:off x="8193128" y="6416712"/>
              <a:ext cx="274320" cy="27432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userDrawn="1"/>
          </p:nvSpPr>
          <p:spPr bwMode="auto">
            <a:xfrm>
              <a:off x="8407960" y="5105400"/>
              <a:ext cx="365760" cy="365760"/>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pSp>
      <p:pic>
        <p:nvPicPr>
          <p:cNvPr id="14" name="Picture 13" descr="http://www.floridahightech.com/images/UCFlogo.gif"/>
          <p:cNvPicPr>
            <a:picLocks noChangeAspect="1"/>
          </p:cNvPicPr>
          <p:nvPr userDrawn="1"/>
        </p:nvPicPr>
        <p:blipFill>
          <a:blip r:embed="rId3" cstate="print">
            <a:duotone>
              <a:prstClr val="black"/>
              <a:schemeClr val="accent6">
                <a:tint val="45000"/>
                <a:satMod val="400000"/>
              </a:schemeClr>
            </a:duotone>
            <a:extLst>
              <a:ext uri="{BEBA8EAE-BF5A-486C-A8C5-ECC9F3942E4B}">
                <a14:imgProps xmlns:a14="http://schemas.microsoft.com/office/drawing/2010/main">
                  <a14:imgLayer r:embed="rId4">
                    <a14:imgEffect>
                      <a14:colorTemperature colorTemp="11500"/>
                    </a14:imgEffect>
                    <a14:imgEffect>
                      <a14:saturation sat="0"/>
                    </a14:imgEffect>
                  </a14:imgLayer>
                </a14:imgProps>
              </a:ext>
            </a:extLst>
          </a:blip>
          <a:srcRect r="68983" b="44845"/>
          <a:stretch>
            <a:fillRect/>
          </a:stretch>
        </p:blipFill>
        <p:spPr bwMode="auto">
          <a:xfrm>
            <a:off x="8077200" y="5638802"/>
            <a:ext cx="494675" cy="54864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419DC3BF-4AF2-4C4B-B619-519D0279BCDD}" type="datetimeFigureOut">
              <a:rPr lang="en-US" smtClean="0">
                <a:solidFill>
                  <a:srgbClr val="F0A22E">
                    <a:shade val="75000"/>
                  </a:srgbClr>
                </a:solidFill>
              </a:rPr>
              <a:pPr/>
              <a:t>5/10/2012</a:t>
            </a:fld>
            <a:endParaRPr lang="en-US">
              <a:solidFill>
                <a:srgbClr val="F0A22E">
                  <a:shade val="75000"/>
                </a:srgbClr>
              </a:solidFill>
            </a:endParaRPr>
          </a:p>
        </p:txBody>
      </p:sp>
      <p:sp>
        <p:nvSpPr>
          <p:cNvPr id="2" name="Footer Placeholder 1"/>
          <p:cNvSpPr>
            <a:spLocks noGrp="1"/>
          </p:cNvSpPr>
          <p:nvPr>
            <p:ph type="ftr" sz="quarter" idx="11"/>
          </p:nvPr>
        </p:nvSpPr>
        <p:spPr/>
        <p:txBody>
          <a:bodyPr/>
          <a:lstStyle/>
          <a:p>
            <a:endParaRPr lang="en-US">
              <a:solidFill>
                <a:srgbClr val="F0A22E">
                  <a:shade val="75000"/>
                </a:srgbClr>
              </a:solidFill>
            </a:endParaRPr>
          </a:p>
        </p:txBody>
      </p:sp>
      <p:sp>
        <p:nvSpPr>
          <p:cNvPr id="15" name="Slide Number Placeholder 14"/>
          <p:cNvSpPr>
            <a:spLocks noGrp="1"/>
          </p:cNvSpPr>
          <p:nvPr>
            <p:ph type="sldNum" sz="quarter" idx="12"/>
          </p:nvPr>
        </p:nvSpPr>
        <p:spPr>
          <a:xfrm>
            <a:off x="8229600" y="6473952"/>
            <a:ext cx="758952" cy="246888"/>
          </a:xfrm>
        </p:spPr>
        <p:txBody>
          <a:bodyPr/>
          <a:lstStyle/>
          <a:p>
            <a:fld id="{EF5A803D-91D0-4C83-BC47-911B0C282B99}" type="slidenum">
              <a:rPr lang="en-US" smtClean="0">
                <a:solidFill>
                  <a:srgbClr val="F0A22E">
                    <a:shade val="75000"/>
                  </a:srgbClr>
                </a:solidFill>
              </a:rPr>
              <a:pPr/>
              <a:t>‹#›</a:t>
            </a:fld>
            <a:endParaRPr lang="en-US">
              <a:solidFill>
                <a:srgbClr val="F0A22E">
                  <a:shade val="75000"/>
                </a:srgbClr>
              </a:solidFill>
            </a:endParaRPr>
          </a:p>
        </p:txBody>
      </p:sp>
    </p:spTree>
    <p:extLst>
      <p:ext uri="{BB962C8B-B14F-4D97-AF65-F5344CB8AC3E}">
        <p14:creationId xmlns:p14="http://schemas.microsoft.com/office/powerpoint/2010/main" val="1561812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25" name="Date Placeholder 24"/>
          <p:cNvSpPr>
            <a:spLocks noGrp="1"/>
          </p:cNvSpPr>
          <p:nvPr>
            <p:ph type="dt" sz="half" idx="10"/>
          </p:nvPr>
        </p:nvSpPr>
        <p:spPr/>
        <p:txBody>
          <a:bodyPr/>
          <a:lstStyle/>
          <a:p>
            <a:fld id="{74CBEAF9-9E58-4CC8-A6FF-6DD8A58DEEA4}" type="datetimeFigureOut">
              <a:rPr lang="en-US" smtClean="0">
                <a:solidFill>
                  <a:srgbClr val="F0A22E">
                    <a:shade val="75000"/>
                  </a:srgbClr>
                </a:solidFill>
              </a:rPr>
              <a:pPr/>
              <a:t>5/10/2012</a:t>
            </a:fld>
            <a:endParaRPr lang="en-US">
              <a:solidFill>
                <a:srgbClr val="F0A22E">
                  <a:shade val="75000"/>
                </a:srgbClr>
              </a:solidFill>
            </a:endParaRPr>
          </a:p>
        </p:txBody>
      </p:sp>
      <p:sp>
        <p:nvSpPr>
          <p:cNvPr id="19" name="Footer Placeholder 18"/>
          <p:cNvSpPr>
            <a:spLocks noGrp="1"/>
          </p:cNvSpPr>
          <p:nvPr>
            <p:ph type="ftr" sz="quarter" idx="11"/>
          </p:nvPr>
        </p:nvSpPr>
        <p:spPr>
          <a:xfrm>
            <a:off x="3581400" y="76200"/>
            <a:ext cx="2895600" cy="288925"/>
          </a:xfrm>
        </p:spPr>
        <p:txBody>
          <a:bodyPr/>
          <a:lstStyle/>
          <a:p>
            <a:endParaRPr lang="en-US">
              <a:solidFill>
                <a:srgbClr val="F0A22E">
                  <a:shade val="75000"/>
                </a:srgbClr>
              </a:solidFill>
            </a:endParaRPr>
          </a:p>
        </p:txBody>
      </p:sp>
      <p:sp>
        <p:nvSpPr>
          <p:cNvPr id="16" name="Slide Number Placeholder 15"/>
          <p:cNvSpPr>
            <a:spLocks noGrp="1"/>
          </p:cNvSpPr>
          <p:nvPr>
            <p:ph type="sldNum" sz="quarter" idx="12"/>
          </p:nvPr>
        </p:nvSpPr>
        <p:spPr>
          <a:xfrm>
            <a:off x="8229600" y="6473952"/>
            <a:ext cx="758952" cy="246888"/>
          </a:xfrm>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
        <p:nvSpPr>
          <p:cNvPr id="7" name="Rectangle 6"/>
          <p:cNvSpPr/>
          <p:nvPr userDrawn="1"/>
        </p:nvSpPr>
        <p:spPr>
          <a:xfrm>
            <a:off x="-12032" y="6400800"/>
            <a:ext cx="9171432" cy="533400"/>
          </a:xfrm>
          <a:prstGeom prst="rect">
            <a:avLst/>
          </a:prstGeom>
          <a:gradFill flip="none" rotWithShape="1">
            <a:gsLst>
              <a:gs pos="0">
                <a:srgbClr val="CC9900"/>
              </a:gs>
              <a:gs pos="65000">
                <a:schemeClr val="accent1">
                  <a:shade val="67500"/>
                  <a:satMod val="115000"/>
                  <a:alpha val="75000"/>
                  <a:lumMod val="54000"/>
                  <a:lumOff val="46000"/>
                </a:schemeClr>
              </a:gs>
              <a:gs pos="100000">
                <a:schemeClr val="accent1">
                  <a:lumMod val="75000"/>
                  <a:shade val="100000"/>
                  <a:satMod val="115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http://www.floridahightech.com/images/UCFlogo.gif"/>
          <p:cNvPicPr>
            <a:picLocks noChangeAspect="1"/>
          </p:cNvPicPr>
          <p:nvPr userDrawn="1"/>
        </p:nvPicPr>
        <p:blipFill>
          <a:blip r:embed="rId2" cstate="print">
            <a:duotone>
              <a:prstClr val="black"/>
              <a:schemeClr val="accent6">
                <a:tint val="45000"/>
                <a:satMod val="400000"/>
              </a:schemeClr>
            </a:duotone>
          </a:blip>
          <a:srcRect r="68983" b="44845"/>
          <a:stretch>
            <a:fillRect/>
          </a:stretch>
        </p:blipFill>
        <p:spPr bwMode="auto">
          <a:xfrm>
            <a:off x="8534400" y="6432610"/>
            <a:ext cx="412229" cy="457200"/>
          </a:xfrm>
          <a:prstGeom prst="rect">
            <a:avLst/>
          </a:prstGeom>
          <a:noFill/>
          <a:ln w="9525">
            <a:noFill/>
            <a:miter lim="800000"/>
            <a:headEnd/>
            <a:tailEnd/>
          </a:ln>
        </p:spPr>
      </p:pic>
    </p:spTree>
    <p:extLst>
      <p:ext uri="{BB962C8B-B14F-4D97-AF65-F5344CB8AC3E}">
        <p14:creationId xmlns:p14="http://schemas.microsoft.com/office/powerpoint/2010/main" val="3846350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419DC3BF-4AF2-4C4B-B619-519D0279BCDD}" type="datetimeFigureOut">
              <a:rPr lang="en-US" smtClean="0">
                <a:solidFill>
                  <a:srgbClr val="F0A22E">
                    <a:shade val="75000"/>
                  </a:srgbClr>
                </a:solidFill>
              </a:rPr>
              <a:pPr/>
              <a:t>5/10/2012</a:t>
            </a:fld>
            <a:endParaRPr lang="en-US">
              <a:solidFill>
                <a:srgbClr val="F0A22E">
                  <a:shade val="75000"/>
                </a:srgbClr>
              </a:solidFill>
            </a:endParaRPr>
          </a:p>
        </p:txBody>
      </p:sp>
      <p:sp>
        <p:nvSpPr>
          <p:cNvPr id="11" name="Footer Placeholder 10"/>
          <p:cNvSpPr>
            <a:spLocks noGrp="1"/>
          </p:cNvSpPr>
          <p:nvPr>
            <p:ph type="ftr" sz="quarter" idx="11"/>
          </p:nvPr>
        </p:nvSpPr>
        <p:spPr/>
        <p:txBody>
          <a:bodyPr/>
          <a:lstStyle/>
          <a:p>
            <a:endParaRPr lang="en-US">
              <a:solidFill>
                <a:srgbClr val="F0A22E">
                  <a:shade val="75000"/>
                </a:srgbClr>
              </a:solidFill>
            </a:endParaRPr>
          </a:p>
        </p:txBody>
      </p:sp>
      <p:sp>
        <p:nvSpPr>
          <p:cNvPr id="16" name="Slide Number Placeholder 15"/>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a:solidFill>
                <a:srgbClr val="F0A22E">
                  <a:shade val="75000"/>
                </a:srgbClr>
              </a:solidFill>
            </a:endParaRPr>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162853880"/>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419DC3BF-4AF2-4C4B-B619-519D0279BCDD}" type="datetimeFigureOut">
              <a:rPr lang="en-US" smtClean="0">
                <a:solidFill>
                  <a:srgbClr val="F0A22E">
                    <a:shade val="75000"/>
                  </a:srgbClr>
                </a:solidFill>
              </a:rPr>
              <a:pPr/>
              <a:t>5/10/2012</a:t>
            </a:fld>
            <a:endParaRPr lang="en-US">
              <a:solidFill>
                <a:srgbClr val="F0A22E">
                  <a:shade val="75000"/>
                </a:srgbClr>
              </a:solidFill>
            </a:endParaRPr>
          </a:p>
        </p:txBody>
      </p:sp>
      <p:sp>
        <p:nvSpPr>
          <p:cNvPr id="10" name="Footer Placeholder 9"/>
          <p:cNvSpPr>
            <a:spLocks noGrp="1"/>
          </p:cNvSpPr>
          <p:nvPr>
            <p:ph type="ftr" sz="quarter" idx="11"/>
          </p:nvPr>
        </p:nvSpPr>
        <p:spPr/>
        <p:txBody>
          <a:bodyPr/>
          <a:lstStyle/>
          <a:p>
            <a:endParaRPr lang="en-US">
              <a:solidFill>
                <a:srgbClr val="F0A22E">
                  <a:shade val="75000"/>
                </a:srgbClr>
              </a:solidFill>
            </a:endParaRPr>
          </a:p>
        </p:txBody>
      </p:sp>
      <p:sp>
        <p:nvSpPr>
          <p:cNvPr id="31" name="Slide Number Placeholder 30"/>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a:solidFill>
                <a:srgbClr val="F0A22E">
                  <a:shade val="75000"/>
                </a:srgbClr>
              </a:solidFill>
            </a:endParaRPr>
          </a:p>
        </p:txBody>
      </p:sp>
    </p:spTree>
    <p:extLst>
      <p:ext uri="{BB962C8B-B14F-4D97-AF65-F5344CB8AC3E}">
        <p14:creationId xmlns:p14="http://schemas.microsoft.com/office/powerpoint/2010/main" val="4274409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419DC3BF-4AF2-4C4B-B619-519D0279BCDD}" type="datetimeFigureOut">
              <a:rPr lang="en-US" smtClean="0">
                <a:solidFill>
                  <a:srgbClr val="F0A22E">
                    <a:shade val="75000"/>
                  </a:srgbClr>
                </a:solidFill>
              </a:rPr>
              <a:pPr/>
              <a:t>5/10/2012</a:t>
            </a:fld>
            <a:endParaRPr lang="en-US">
              <a:solidFill>
                <a:srgbClr val="F0A22E">
                  <a:shade val="75000"/>
                </a:srgbClr>
              </a:solidFill>
            </a:endParaRPr>
          </a:p>
        </p:txBody>
      </p:sp>
      <p:sp>
        <p:nvSpPr>
          <p:cNvPr id="6" name="Footer Placeholder 5"/>
          <p:cNvSpPr>
            <a:spLocks noGrp="1"/>
          </p:cNvSpPr>
          <p:nvPr>
            <p:ph type="ftr" sz="quarter" idx="11"/>
          </p:nvPr>
        </p:nvSpPr>
        <p:spPr/>
        <p:txBody>
          <a:bodyPr/>
          <a:lstStyle/>
          <a:p>
            <a:endParaRPr lang="en-US">
              <a:solidFill>
                <a:srgbClr val="F0A22E">
                  <a:shade val="75000"/>
                </a:srgbClr>
              </a:solidFill>
            </a:endParaRPr>
          </a:p>
        </p:txBody>
      </p:sp>
      <p:sp>
        <p:nvSpPr>
          <p:cNvPr id="7" name="Slide Number Placeholder 6"/>
          <p:cNvSpPr>
            <a:spLocks noGrp="1"/>
          </p:cNvSpPr>
          <p:nvPr>
            <p:ph type="sldNum" sz="quarter" idx="12"/>
          </p:nvPr>
        </p:nvSpPr>
        <p:spPr>
          <a:xfrm>
            <a:off x="8229600" y="6477000"/>
            <a:ext cx="762000" cy="246888"/>
          </a:xfrm>
        </p:spPr>
        <p:txBody>
          <a:bodyPr/>
          <a:lstStyle/>
          <a:p>
            <a:fld id="{EF5A803D-91D0-4C83-BC47-911B0C282B99}" type="slidenum">
              <a:rPr lang="en-US" smtClean="0">
                <a:solidFill>
                  <a:srgbClr val="F0A22E">
                    <a:shade val="75000"/>
                  </a:srgbClr>
                </a:solidFill>
              </a:rPr>
              <a:pPr/>
              <a:t>‹#›</a:t>
            </a:fld>
            <a:endParaRPr lang="en-US">
              <a:solidFill>
                <a:srgbClr val="F0A22E">
                  <a:shade val="75000"/>
                </a:srgbClr>
              </a:solidFill>
            </a:endParaRPr>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18742152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19DC3BF-4AF2-4C4B-B619-519D0279BCDD}" type="datetimeFigureOut">
              <a:rPr lang="en-US" smtClean="0">
                <a:solidFill>
                  <a:srgbClr val="F0A22E">
                    <a:shade val="75000"/>
                  </a:srgbClr>
                </a:solidFill>
              </a:rPr>
              <a:pPr/>
              <a:t>5/10/2012</a:t>
            </a:fld>
            <a:endParaRPr lang="en-US">
              <a:solidFill>
                <a:srgbClr val="F0A22E">
                  <a:shade val="75000"/>
                </a:srgbClr>
              </a:solidFill>
            </a:endParaRPr>
          </a:p>
        </p:txBody>
      </p:sp>
      <p:sp>
        <p:nvSpPr>
          <p:cNvPr id="21" name="Footer Placeholder 20"/>
          <p:cNvSpPr>
            <a:spLocks noGrp="1"/>
          </p:cNvSpPr>
          <p:nvPr>
            <p:ph type="ftr" sz="quarter" idx="11"/>
          </p:nvPr>
        </p:nvSpPr>
        <p:spPr/>
        <p:txBody>
          <a:bodyPr/>
          <a:lstStyle/>
          <a:p>
            <a:endParaRPr lang="en-US">
              <a:solidFill>
                <a:srgbClr val="F0A22E">
                  <a:shade val="75000"/>
                </a:srgbClr>
              </a:solidFill>
            </a:endParaRPr>
          </a:p>
        </p:txBody>
      </p:sp>
      <p:sp>
        <p:nvSpPr>
          <p:cNvPr id="6" name="Slide Number Placeholder 5"/>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a:solidFill>
                <a:srgbClr val="F0A22E">
                  <a:shade val="75000"/>
                </a:srgbClr>
              </a:solidFill>
            </a:endParaRPr>
          </a:p>
        </p:txBody>
      </p:sp>
    </p:spTree>
    <p:extLst>
      <p:ext uri="{BB962C8B-B14F-4D97-AF65-F5344CB8AC3E}">
        <p14:creationId xmlns:p14="http://schemas.microsoft.com/office/powerpoint/2010/main" val="1092949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19DC3BF-4AF2-4C4B-B619-519D0279BCDD}" type="datetimeFigureOut">
              <a:rPr lang="en-US" smtClean="0">
                <a:solidFill>
                  <a:srgbClr val="F0A22E">
                    <a:shade val="75000"/>
                  </a:srgbClr>
                </a:solidFill>
              </a:rPr>
              <a:pPr/>
              <a:t>5/10/2012</a:t>
            </a:fld>
            <a:endParaRPr lang="en-US">
              <a:solidFill>
                <a:srgbClr val="F0A22E">
                  <a:shade val="75000"/>
                </a:srgbClr>
              </a:solidFill>
            </a:endParaRPr>
          </a:p>
        </p:txBody>
      </p:sp>
      <p:sp>
        <p:nvSpPr>
          <p:cNvPr id="24" name="Footer Placeholder 23"/>
          <p:cNvSpPr>
            <a:spLocks noGrp="1"/>
          </p:cNvSpPr>
          <p:nvPr>
            <p:ph type="ftr" sz="quarter" idx="11"/>
          </p:nvPr>
        </p:nvSpPr>
        <p:spPr/>
        <p:txBody>
          <a:bodyPr/>
          <a:lstStyle/>
          <a:p>
            <a:endParaRPr lang="en-US">
              <a:solidFill>
                <a:srgbClr val="F0A22E">
                  <a:shade val="75000"/>
                </a:srgbClr>
              </a:solidFill>
            </a:endParaRPr>
          </a:p>
        </p:txBody>
      </p:sp>
      <p:sp>
        <p:nvSpPr>
          <p:cNvPr id="7" name="Slide Number Placeholder 6"/>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a:solidFill>
                <a:srgbClr val="F0A22E">
                  <a:shade val="75000"/>
                </a:srgbClr>
              </a:solidFill>
            </a:endParaRPr>
          </a:p>
        </p:txBody>
      </p:sp>
    </p:spTree>
    <p:extLst>
      <p:ext uri="{BB962C8B-B14F-4D97-AF65-F5344CB8AC3E}">
        <p14:creationId xmlns:p14="http://schemas.microsoft.com/office/powerpoint/2010/main" val="3724541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25" name="Date Placeholder 24"/>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5/10/2012</a:t>
            </a:fld>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kumimoji="0" lang="en-US" dirty="0"/>
          </a:p>
        </p:txBody>
      </p:sp>
      <p:sp>
        <p:nvSpPr>
          <p:cNvPr id="16" name="Slide Number Placeholder 15"/>
          <p:cNvSpPr>
            <a:spLocks noGrp="1"/>
          </p:cNvSpPr>
          <p:nvPr>
            <p:ph type="sldNum" sz="quarter" idx="12"/>
          </p:nvPr>
        </p:nvSpPr>
        <p:spPr>
          <a:xfrm>
            <a:off x="8229600" y="6473952"/>
            <a:ext cx="758952" cy="246888"/>
          </a:xfrm>
        </p:spPr>
        <p:txBody>
          <a:bodyPr/>
          <a:lstStyle/>
          <a:p>
            <a:fld id="{EF5A803D-91D0-4C83-BC47-911B0C282B99}" type="slidenum">
              <a:rPr lang="en-US" smtClean="0"/>
              <a:t>‹#›</a:t>
            </a:fld>
            <a:endParaRPr lang="en-US" dirty="0"/>
          </a:p>
        </p:txBody>
      </p:sp>
      <p:sp>
        <p:nvSpPr>
          <p:cNvPr id="7" name="Rectangle 6"/>
          <p:cNvSpPr/>
          <p:nvPr userDrawn="1"/>
        </p:nvSpPr>
        <p:spPr>
          <a:xfrm>
            <a:off x="-12032" y="6400800"/>
            <a:ext cx="9171432" cy="533400"/>
          </a:xfrm>
          <a:prstGeom prst="rect">
            <a:avLst/>
          </a:prstGeom>
          <a:gradFill flip="none" rotWithShape="1">
            <a:gsLst>
              <a:gs pos="0">
                <a:srgbClr val="CC9900"/>
              </a:gs>
              <a:gs pos="65000">
                <a:schemeClr val="accent1">
                  <a:shade val="67500"/>
                  <a:satMod val="115000"/>
                  <a:alpha val="75000"/>
                  <a:lumMod val="54000"/>
                  <a:lumOff val="46000"/>
                </a:schemeClr>
              </a:gs>
              <a:gs pos="100000">
                <a:schemeClr val="accent1">
                  <a:lumMod val="75000"/>
                  <a:shade val="100000"/>
                  <a:satMod val="115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9" name="Picture 8" descr="http://www.floridahightech.com/images/UCFlogo.gif"/>
          <p:cNvPicPr>
            <a:picLocks noChangeAspect="1"/>
          </p:cNvPicPr>
          <p:nvPr userDrawn="1"/>
        </p:nvPicPr>
        <p:blipFill>
          <a:blip r:embed="rId2" cstate="print">
            <a:duotone>
              <a:prstClr val="black"/>
              <a:schemeClr val="accent6">
                <a:tint val="45000"/>
                <a:satMod val="400000"/>
              </a:schemeClr>
            </a:duotone>
            <a:extLst>
              <a:ext uri="{BEBA8EAE-BF5A-486C-A8C5-ECC9F3942E4B}">
                <a14:imgProps xmlns:a14="http://schemas.microsoft.com/office/drawing/2010/main">
                  <a14:imgLayer r:embed="rId3">
                    <a14:imgEffect>
                      <a14:colorTemperature colorTemp="11500"/>
                    </a14:imgEffect>
                    <a14:imgEffect>
                      <a14:saturation sat="0"/>
                    </a14:imgEffect>
                  </a14:imgLayer>
                </a14:imgProps>
              </a:ext>
            </a:extLst>
          </a:blip>
          <a:srcRect r="68983" b="44845"/>
          <a:stretch>
            <a:fillRect/>
          </a:stretch>
        </p:blipFill>
        <p:spPr bwMode="auto">
          <a:xfrm>
            <a:off x="8601212" y="6438900"/>
            <a:ext cx="378795" cy="420118"/>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19DC3BF-4AF2-4C4B-B619-519D0279BCDD}" type="datetimeFigureOut">
              <a:rPr lang="en-US" smtClean="0">
                <a:solidFill>
                  <a:srgbClr val="F0A22E">
                    <a:shade val="75000"/>
                  </a:srgbClr>
                </a:solidFill>
              </a:rPr>
              <a:pPr/>
              <a:t>5/10/2012</a:t>
            </a:fld>
            <a:endParaRPr lang="en-US">
              <a:solidFill>
                <a:srgbClr val="F0A22E">
                  <a:shade val="75000"/>
                </a:srgbClr>
              </a:solidFill>
            </a:endParaRPr>
          </a:p>
        </p:txBody>
      </p:sp>
      <p:sp>
        <p:nvSpPr>
          <p:cNvPr id="29" name="Footer Placeholder 28"/>
          <p:cNvSpPr>
            <a:spLocks noGrp="1"/>
          </p:cNvSpPr>
          <p:nvPr>
            <p:ph type="ftr" sz="quarter" idx="11"/>
          </p:nvPr>
        </p:nvSpPr>
        <p:spPr/>
        <p:txBody>
          <a:bodyPr/>
          <a:lstStyle/>
          <a:p>
            <a:endParaRPr lang="en-US">
              <a:solidFill>
                <a:srgbClr val="F0A22E">
                  <a:shade val="75000"/>
                </a:srgbClr>
              </a:solidFill>
            </a:endParaRPr>
          </a:p>
        </p:txBody>
      </p:sp>
      <p:sp>
        <p:nvSpPr>
          <p:cNvPr id="7" name="Slide Number Placeholder 6"/>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a:solidFill>
                <a:srgbClr val="F0A22E">
                  <a:shade val="75000"/>
                </a:srgbClr>
              </a:solidFill>
            </a:endParaRPr>
          </a:p>
        </p:txBody>
      </p:sp>
    </p:spTree>
    <p:extLst>
      <p:ext uri="{BB962C8B-B14F-4D97-AF65-F5344CB8AC3E}">
        <p14:creationId xmlns:p14="http://schemas.microsoft.com/office/powerpoint/2010/main" val="4059652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419DC3BF-4AF2-4C4B-B619-519D0279BCDD}" type="datetimeFigureOut">
              <a:rPr lang="en-US" smtClean="0">
                <a:solidFill>
                  <a:srgbClr val="F0A22E">
                    <a:shade val="75000"/>
                  </a:srgbClr>
                </a:solidFill>
              </a:rPr>
              <a:pPr/>
              <a:t>5/10/2012</a:t>
            </a:fld>
            <a:endParaRPr lang="en-US">
              <a:solidFill>
                <a:srgbClr val="F0A22E">
                  <a:shade val="75000"/>
                </a:srgbClr>
              </a:solidFill>
            </a:endParaRPr>
          </a:p>
        </p:txBody>
      </p:sp>
      <p:sp>
        <p:nvSpPr>
          <p:cNvPr id="5" name="Footer Placeholder 4"/>
          <p:cNvSpPr>
            <a:spLocks noGrp="1"/>
          </p:cNvSpPr>
          <p:nvPr>
            <p:ph type="ftr" sz="quarter" idx="11"/>
          </p:nvPr>
        </p:nvSpPr>
        <p:spPr/>
        <p:txBody>
          <a:bodyPr/>
          <a:lstStyle/>
          <a:p>
            <a:endParaRPr lang="en-US">
              <a:solidFill>
                <a:srgbClr val="F0A22E">
                  <a:shade val="75000"/>
                </a:srgbClr>
              </a:solidFill>
            </a:endParaRPr>
          </a:p>
        </p:txBody>
      </p:sp>
      <p:sp>
        <p:nvSpPr>
          <p:cNvPr id="31" name="Slide Number Placeholder 30"/>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a:solidFill>
                <a:srgbClr val="F0A22E">
                  <a:shade val="75000"/>
                </a:srgbClr>
              </a:solidFill>
            </a:endParaRPr>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2343659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9DC3BF-4AF2-4C4B-B619-519D0279BCDD}" type="datetimeFigureOut">
              <a:rPr lang="en-US" smtClean="0">
                <a:solidFill>
                  <a:srgbClr val="F0A22E">
                    <a:shade val="75000"/>
                  </a:srgbClr>
                </a:solidFill>
              </a:rPr>
              <a:pPr/>
              <a:t>5/10/2012</a:t>
            </a:fld>
            <a:endParaRPr lang="en-US">
              <a:solidFill>
                <a:srgbClr val="F0A22E">
                  <a:shade val="75000"/>
                </a:srgbClr>
              </a:solidFill>
            </a:endParaRPr>
          </a:p>
        </p:txBody>
      </p:sp>
      <p:sp>
        <p:nvSpPr>
          <p:cNvPr id="5" name="Footer Placeholder 4"/>
          <p:cNvSpPr>
            <a:spLocks noGrp="1"/>
          </p:cNvSpPr>
          <p:nvPr>
            <p:ph type="ftr" sz="quarter" idx="11"/>
          </p:nvPr>
        </p:nvSpPr>
        <p:spPr/>
        <p:txBody>
          <a:bodyPr/>
          <a:lstStyle/>
          <a:p>
            <a:endParaRPr lang="en-US">
              <a:solidFill>
                <a:srgbClr val="F0A22E">
                  <a:shade val="75000"/>
                </a:srgbClr>
              </a:solidFill>
            </a:endParaRPr>
          </a:p>
        </p:txBody>
      </p:sp>
      <p:sp>
        <p:nvSpPr>
          <p:cNvPr id="6" name="Slide Number Placeholder 5"/>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a:solidFill>
                <a:srgbClr val="F0A22E">
                  <a:shade val="75000"/>
                </a:srgbClr>
              </a:solidFill>
            </a:endParaRPr>
          </a:p>
        </p:txBody>
      </p:sp>
    </p:spTree>
    <p:extLst>
      <p:ext uri="{BB962C8B-B14F-4D97-AF65-F5344CB8AC3E}">
        <p14:creationId xmlns:p14="http://schemas.microsoft.com/office/powerpoint/2010/main" val="28314876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9DC3BF-4AF2-4C4B-B619-519D0279BCDD}" type="datetimeFigureOut">
              <a:rPr lang="en-US" smtClean="0">
                <a:solidFill>
                  <a:srgbClr val="F0A22E">
                    <a:shade val="75000"/>
                  </a:srgbClr>
                </a:solidFill>
              </a:rPr>
              <a:pPr/>
              <a:t>5/10/2012</a:t>
            </a:fld>
            <a:endParaRPr lang="en-US">
              <a:solidFill>
                <a:srgbClr val="F0A22E">
                  <a:shade val="75000"/>
                </a:srgbClr>
              </a:solidFill>
            </a:endParaRPr>
          </a:p>
        </p:txBody>
      </p:sp>
      <p:sp>
        <p:nvSpPr>
          <p:cNvPr id="5" name="Footer Placeholder 4"/>
          <p:cNvSpPr>
            <a:spLocks noGrp="1"/>
          </p:cNvSpPr>
          <p:nvPr>
            <p:ph type="ftr" sz="quarter" idx="11"/>
          </p:nvPr>
        </p:nvSpPr>
        <p:spPr/>
        <p:txBody>
          <a:bodyPr/>
          <a:lstStyle/>
          <a:p>
            <a:endParaRPr lang="en-US">
              <a:solidFill>
                <a:srgbClr val="F0A22E">
                  <a:shade val="75000"/>
                </a:srgbClr>
              </a:solidFill>
            </a:endParaRPr>
          </a:p>
        </p:txBody>
      </p:sp>
      <p:sp>
        <p:nvSpPr>
          <p:cNvPr id="6" name="Slide Number Placeholder 5"/>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a:solidFill>
                <a:srgbClr val="F0A22E">
                  <a:shade val="75000"/>
                </a:srgbClr>
              </a:solidFill>
            </a:endParaRPr>
          </a:p>
        </p:txBody>
      </p:sp>
    </p:spTree>
    <p:extLst>
      <p:ext uri="{BB962C8B-B14F-4D97-AF65-F5344CB8AC3E}">
        <p14:creationId xmlns:p14="http://schemas.microsoft.com/office/powerpoint/2010/main" val="40627017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Picture with Caption">
    <p:bg>
      <p:bgPr>
        <a:blipFill dpi="0" rotWithShape="1">
          <a:blip r:embed="rId2">
            <a:alphaModFix amt="5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98512" y="0"/>
            <a:ext cx="0" cy="6858000"/>
          </a:xfrm>
          <a:prstGeom prst="line">
            <a:avLst/>
          </a:prstGeom>
          <a:noFill/>
          <a:ln w="38100" cap="flat" cmpd="sng" algn="ctr">
            <a:solidFill>
              <a:srgbClr val="CC9900">
                <a:alpha val="50000"/>
              </a:srgb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Rectangle 10"/>
          <p:cNvSpPr/>
          <p:nvPr/>
        </p:nvSpPr>
        <p:spPr bwMode="auto">
          <a:xfrm>
            <a:off x="8856956" y="0"/>
            <a:ext cx="304800" cy="6858000"/>
          </a:xfrm>
          <a:prstGeom prst="rect">
            <a:avLst/>
          </a:prstGeom>
          <a:solidFill>
            <a:srgbClr val="CC9900">
              <a:alpha val="25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9" name="Straight Connector 18"/>
          <p:cNvSpPr>
            <a:spLocks noChangeShapeType="1"/>
          </p:cNvSpPr>
          <p:nvPr/>
        </p:nvSpPr>
        <p:spPr bwMode="auto">
          <a:xfrm>
            <a:off x="7568630" y="0"/>
            <a:ext cx="0" cy="6858000"/>
          </a:xfrm>
          <a:prstGeom prst="line">
            <a:avLst/>
          </a:prstGeom>
          <a:noFill/>
          <a:ln w="38100" cap="flat" cmpd="sng" algn="ctr">
            <a:solidFill>
              <a:srgbClr val="CC9900">
                <a:alpha val="20000"/>
              </a:srgb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0" name="Straight Connector 19"/>
          <p:cNvSpPr>
            <a:spLocks noChangeShapeType="1"/>
          </p:cNvSpPr>
          <p:nvPr/>
        </p:nvSpPr>
        <p:spPr bwMode="auto">
          <a:xfrm>
            <a:off x="7609726" y="0"/>
            <a:ext cx="0" cy="6858000"/>
          </a:xfrm>
          <a:prstGeom prst="line">
            <a:avLst/>
          </a:prstGeom>
          <a:noFill/>
          <a:ln w="12700" cap="flat" cmpd="sng" algn="ctr">
            <a:solidFill>
              <a:srgbClr val="CC9900">
                <a:alpha val="30000"/>
              </a:srgb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nvGrpSpPr>
          <p:cNvPr id="5" name="Group 4"/>
          <p:cNvGrpSpPr/>
          <p:nvPr userDrawn="1"/>
        </p:nvGrpSpPr>
        <p:grpSpPr>
          <a:xfrm>
            <a:off x="7761680" y="5196168"/>
            <a:ext cx="1153720" cy="1585632"/>
            <a:chOff x="7620000" y="5105400"/>
            <a:chExt cx="1153720" cy="1585632"/>
          </a:xfrm>
        </p:grpSpPr>
        <p:sp>
          <p:nvSpPr>
            <p:cNvPr id="15" name="Oval 14"/>
            <p:cNvSpPr/>
            <p:nvPr userDrawn="1"/>
          </p:nvSpPr>
          <p:spPr bwMode="auto">
            <a:xfrm>
              <a:off x="7853624" y="5492264"/>
              <a:ext cx="641424" cy="641424"/>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6" name="Oval 15"/>
            <p:cNvSpPr/>
            <p:nvPr userDrawn="1"/>
          </p:nvSpPr>
          <p:spPr bwMode="auto">
            <a:xfrm>
              <a:off x="7620000" y="6126144"/>
              <a:ext cx="137160" cy="13716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Oval 21"/>
            <p:cNvSpPr/>
            <p:nvPr userDrawn="1"/>
          </p:nvSpPr>
          <p:spPr bwMode="auto">
            <a:xfrm>
              <a:off x="8193128" y="6416712"/>
              <a:ext cx="274320" cy="27432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userDrawn="1"/>
          </p:nvSpPr>
          <p:spPr bwMode="auto">
            <a:xfrm>
              <a:off x="8407960" y="5105400"/>
              <a:ext cx="365760" cy="365760"/>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grpSp>
      <p:pic>
        <p:nvPicPr>
          <p:cNvPr id="14" name="Picture 13" descr="http://www.floridahightech.com/images/UCFlogo.gif"/>
          <p:cNvPicPr>
            <a:picLocks noChangeAspect="1"/>
          </p:cNvPicPr>
          <p:nvPr userDrawn="1"/>
        </p:nvPicPr>
        <p:blipFill>
          <a:blip r:embed="rId3" cstate="print">
            <a:duotone>
              <a:prstClr val="black"/>
              <a:schemeClr val="accent6">
                <a:tint val="45000"/>
                <a:satMod val="400000"/>
              </a:schemeClr>
            </a:duotone>
            <a:extLst>
              <a:ext uri="{BEBA8EAE-BF5A-486C-A8C5-ECC9F3942E4B}">
                <a14:imgProps xmlns:a14="http://schemas.microsoft.com/office/drawing/2010/main">
                  <a14:imgLayer r:embed="rId4">
                    <a14:imgEffect>
                      <a14:colorTemperature colorTemp="11500"/>
                    </a14:imgEffect>
                    <a14:imgEffect>
                      <a14:saturation sat="0"/>
                    </a14:imgEffect>
                  </a14:imgLayer>
                </a14:imgProps>
              </a:ext>
            </a:extLst>
          </a:blip>
          <a:srcRect r="68983" b="44845"/>
          <a:stretch>
            <a:fillRect/>
          </a:stretch>
        </p:blipFill>
        <p:spPr bwMode="auto">
          <a:xfrm>
            <a:off x="8077200" y="5638802"/>
            <a:ext cx="494675" cy="548640"/>
          </a:xfrm>
          <a:prstGeom prst="rect">
            <a:avLst/>
          </a:prstGeom>
          <a:noFill/>
          <a:ln w="9525">
            <a:noFill/>
            <a:miter lim="800000"/>
            <a:headEnd/>
            <a:tailEnd/>
          </a:ln>
        </p:spPr>
      </p:pic>
    </p:spTree>
    <p:extLst>
      <p:ext uri="{BB962C8B-B14F-4D97-AF65-F5344CB8AC3E}">
        <p14:creationId xmlns:p14="http://schemas.microsoft.com/office/powerpoint/2010/main" val="250844891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A1C4B32-266F-4046-A339-29A4416EB96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431466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D536617-3507-4CCC-8985-D7B7BD9EEE5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274887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844E18A-55AC-4609-90AE-19099C97C2C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987863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8F8C720-D25F-46E1-B093-3BE8AA0B2C6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82537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0C14420D-37D1-4433-A470-8314CAD95E0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03759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419DC3BF-4AF2-4C4B-B619-519D0279BCDD}" type="datetimeFigureOut">
              <a:rPr lang="en-US" smtClean="0"/>
              <a:t>5/10/2012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EF5A803D-91D0-4C83-BC47-911B0C282B99}" type="slidenum">
              <a:rPr lang="en-US" smtClean="0"/>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9D18CEFA-9773-49F5-8AB6-FD4F7860BA6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539998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1824A1B-9A90-4EAA-B197-98DED59E8F5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84984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7BC1A4A-3EAC-43F2-9241-43BB482326C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612025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11ECDC3-C220-4A1A-82C0-F02019B9AD8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23990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A041CFB-3110-423A-8370-D2A9B61A7DD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691749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7CB76F9-7560-4232-B5F1-6BD48391173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014739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785593141"/>
      </p:ext>
    </p:extLst>
  </p:cSld>
  <p:clrMapOvr>
    <a:masterClrMapping/>
  </p:clrMapOvr>
  <p:transition>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7835661"/>
      </p:ext>
    </p:extLst>
  </p:cSld>
  <p:clrMapOvr>
    <a:masterClrMapping/>
  </p:clrMapOvr>
  <p:transition>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95613199"/>
      </p:ext>
    </p:extLst>
  </p:cSld>
  <p:clrMapOvr>
    <a:masterClrMapping/>
  </p:clrMapOvr>
  <p:transition>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33317604"/>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419DC3BF-4AF2-4C4B-B619-519D0279BCDD}" type="datetimeFigureOut">
              <a:rPr lang="en-US" smtClean="0"/>
              <a:t>5/10/2012</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15809176"/>
      </p:ext>
    </p:extLst>
  </p:cSld>
  <p:clrMapOvr>
    <a:masterClrMapping/>
  </p:clrMapOvr>
  <p:transition>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201239204"/>
      </p:ext>
    </p:extLst>
  </p:cSld>
  <p:clrMapOvr>
    <a:masterClrMapping/>
  </p:clrMapOvr>
  <p:transition>
    <p:push/>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1370430"/>
      </p:ext>
    </p:extLst>
  </p:cSld>
  <p:clrMapOvr>
    <a:masterClrMapping/>
  </p:clrMapOvr>
  <p:transition>
    <p:push/>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69006740"/>
      </p:ext>
    </p:extLst>
  </p:cSld>
  <p:clrMapOvr>
    <a:masterClrMapping/>
  </p:clrMapOvr>
  <p:transition>
    <p:push/>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1568423"/>
      </p:ext>
    </p:extLst>
  </p:cSld>
  <p:clrMapOvr>
    <a:masterClrMapping/>
  </p:clrMapOvr>
  <p:transition>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8488460"/>
      </p:ext>
    </p:extLst>
  </p:cSld>
  <p:clrMapOvr>
    <a:masterClrMapping/>
  </p:clrMapOvr>
  <p:transition>
    <p:push/>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17054069"/>
      </p:ext>
    </p:extLst>
  </p:cSld>
  <p:clrMapOvr>
    <a:masterClrMapping/>
  </p:clrMapOvr>
  <p:transition>
    <p:push/>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8788" y="76200"/>
            <a:ext cx="8226425"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62088"/>
            <a:ext cx="4038600" cy="45259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62088"/>
            <a:ext cx="4038600" cy="45259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2271033"/>
      </p:ext>
    </p:extLst>
  </p:cSld>
  <p:clrMapOvr>
    <a:masterClrMapping/>
  </p:clrMapOvr>
  <p:transition spd="med">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srgbClr val="FFFFFF"/>
              </a:solidFill>
            </a:endParaRPr>
          </a:p>
        </p:txBody>
      </p:sp>
      <p:sp>
        <p:nvSpPr>
          <p:cNvPr id="5" name="Slide Number Placeholder 4"/>
          <p:cNvSpPr>
            <a:spLocks noGrp="1"/>
          </p:cNvSpPr>
          <p:nvPr>
            <p:ph type="sldNum" sz="quarter" idx="11"/>
          </p:nvPr>
        </p:nvSpPr>
        <p:spPr/>
        <p:txBody>
          <a:bodyPr/>
          <a:lstStyle>
            <a:lvl1pPr>
              <a:defRPr>
                <a:solidFill>
                  <a:schemeClr val="tx1"/>
                </a:solidFill>
              </a:defRPr>
            </a:lvl1pPr>
          </a:lstStyle>
          <a:p>
            <a:pPr>
              <a:defRPr/>
            </a:pPr>
            <a:endParaRPr lang="en-US">
              <a:solidFill>
                <a:srgbClr val="FFFFFF"/>
              </a:solidFill>
            </a:endParaRPr>
          </a:p>
          <a:p>
            <a:pPr>
              <a:defRPr/>
            </a:pPr>
            <a:fld id="{C23F3787-AA4F-443F-8F0E-CAFEF5BBFD3A}" type="slidenum">
              <a:rPr lang="en-US">
                <a:solidFill>
                  <a:srgbClr val="FFFFFF"/>
                </a:solidFill>
              </a:rPr>
              <a:pPr>
                <a:defRPr/>
              </a:pPr>
              <a:t>‹#›</a:t>
            </a:fld>
            <a:endParaRPr lang="en-US">
              <a:solidFill>
                <a:srgbClr val="FFFFFF"/>
              </a:solidFill>
            </a:endParaRPr>
          </a:p>
          <a:p>
            <a:pPr>
              <a:defRPr/>
            </a:pPr>
            <a:endParaRPr lang="en-US">
              <a:solidFill>
                <a:srgbClr val="FFFFFF"/>
              </a:solidFill>
            </a:endParaRPr>
          </a:p>
        </p:txBody>
      </p:sp>
    </p:spTree>
    <p:extLst>
      <p:ext uri="{BB962C8B-B14F-4D97-AF65-F5344CB8AC3E}">
        <p14:creationId xmlns:p14="http://schemas.microsoft.com/office/powerpoint/2010/main" val="42751083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srgbClr val="FFFFFF"/>
              </a:solidFill>
            </a:endParaRPr>
          </a:p>
        </p:txBody>
      </p:sp>
      <p:sp>
        <p:nvSpPr>
          <p:cNvPr id="5" name="Slide Number Placeholder 4"/>
          <p:cNvSpPr>
            <a:spLocks noGrp="1"/>
          </p:cNvSpPr>
          <p:nvPr>
            <p:ph type="sldNum" sz="quarter" idx="11"/>
          </p:nvPr>
        </p:nvSpPr>
        <p:spPr/>
        <p:txBody>
          <a:bodyPr/>
          <a:lstStyle>
            <a:lvl1pPr>
              <a:defRPr>
                <a:solidFill>
                  <a:schemeClr val="tx1"/>
                </a:solidFill>
              </a:defRPr>
            </a:lvl1pPr>
          </a:lstStyle>
          <a:p>
            <a:pPr>
              <a:defRPr/>
            </a:pPr>
            <a:endParaRPr lang="en-US">
              <a:solidFill>
                <a:srgbClr val="FFFFFF"/>
              </a:solidFill>
            </a:endParaRPr>
          </a:p>
          <a:p>
            <a:pPr>
              <a:defRPr/>
            </a:pPr>
            <a:fld id="{7E46327C-DFD2-418A-84C1-CC86ED44CDFE}" type="slidenum">
              <a:rPr lang="en-US">
                <a:solidFill>
                  <a:srgbClr val="FFFFFF"/>
                </a:solidFill>
              </a:rPr>
              <a:pPr>
                <a:defRPr/>
              </a:pPr>
              <a:t>‹#›</a:t>
            </a:fld>
            <a:endParaRPr lang="en-US">
              <a:solidFill>
                <a:srgbClr val="FFFFFF"/>
              </a:solidFill>
            </a:endParaRPr>
          </a:p>
          <a:p>
            <a:pPr>
              <a:defRPr/>
            </a:pPr>
            <a:endParaRPr lang="en-US">
              <a:solidFill>
                <a:srgbClr val="FFFFFF"/>
              </a:solidFill>
            </a:endParaRPr>
          </a:p>
        </p:txBody>
      </p:sp>
    </p:spTree>
    <p:extLst>
      <p:ext uri="{BB962C8B-B14F-4D97-AF65-F5344CB8AC3E}">
        <p14:creationId xmlns:p14="http://schemas.microsoft.com/office/powerpoint/2010/main" val="942286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419DC3BF-4AF2-4C4B-B619-519D0279BCDD}" type="datetimeFigureOut">
              <a:rPr lang="en-US" smtClean="0"/>
              <a:t>5/10/2012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EF5A803D-91D0-4C83-BC47-911B0C282B99}" type="slidenum">
              <a:rPr lang="en-US" smtClean="0"/>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srgbClr val="FFFFFF"/>
              </a:solidFill>
            </a:endParaRPr>
          </a:p>
        </p:txBody>
      </p:sp>
      <p:sp>
        <p:nvSpPr>
          <p:cNvPr id="5" name="Slide Number Placeholder 4"/>
          <p:cNvSpPr>
            <a:spLocks noGrp="1"/>
          </p:cNvSpPr>
          <p:nvPr>
            <p:ph type="sldNum" sz="quarter" idx="11"/>
          </p:nvPr>
        </p:nvSpPr>
        <p:spPr/>
        <p:txBody>
          <a:bodyPr/>
          <a:lstStyle>
            <a:lvl1pPr>
              <a:defRPr>
                <a:solidFill>
                  <a:schemeClr val="tx1"/>
                </a:solidFill>
              </a:defRPr>
            </a:lvl1pPr>
          </a:lstStyle>
          <a:p>
            <a:pPr>
              <a:defRPr/>
            </a:pPr>
            <a:endParaRPr lang="en-US">
              <a:solidFill>
                <a:srgbClr val="FFFFFF"/>
              </a:solidFill>
            </a:endParaRPr>
          </a:p>
          <a:p>
            <a:pPr>
              <a:defRPr/>
            </a:pPr>
            <a:fld id="{B80384EE-6CEE-4F6E-820C-98BDB53DE326}" type="slidenum">
              <a:rPr lang="en-US">
                <a:solidFill>
                  <a:srgbClr val="FFFFFF"/>
                </a:solidFill>
              </a:rPr>
              <a:pPr>
                <a:defRPr/>
              </a:pPr>
              <a:t>‹#›</a:t>
            </a:fld>
            <a:endParaRPr lang="en-US">
              <a:solidFill>
                <a:srgbClr val="FFFFFF"/>
              </a:solidFill>
            </a:endParaRPr>
          </a:p>
          <a:p>
            <a:pPr>
              <a:defRPr/>
            </a:pPr>
            <a:endParaRPr lang="en-US">
              <a:solidFill>
                <a:srgbClr val="FFFFFF"/>
              </a:solidFill>
            </a:endParaRPr>
          </a:p>
        </p:txBody>
      </p:sp>
    </p:spTree>
    <p:extLst>
      <p:ext uri="{BB962C8B-B14F-4D97-AF65-F5344CB8AC3E}">
        <p14:creationId xmlns:p14="http://schemas.microsoft.com/office/powerpoint/2010/main" val="15568880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1727200"/>
            <a:ext cx="3810000" cy="4073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0" y="1727200"/>
            <a:ext cx="3810000" cy="4073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solidFill>
                <a:srgbClr val="FFFFFF"/>
              </a:solidFill>
            </a:endParaRPr>
          </a:p>
        </p:txBody>
      </p:sp>
      <p:sp>
        <p:nvSpPr>
          <p:cNvPr id="6" name="Slide Number Placeholder 5"/>
          <p:cNvSpPr>
            <a:spLocks noGrp="1"/>
          </p:cNvSpPr>
          <p:nvPr>
            <p:ph type="sldNum" sz="quarter" idx="11"/>
          </p:nvPr>
        </p:nvSpPr>
        <p:spPr/>
        <p:txBody>
          <a:bodyPr/>
          <a:lstStyle>
            <a:lvl1pPr>
              <a:defRPr>
                <a:solidFill>
                  <a:schemeClr val="tx1"/>
                </a:solidFill>
              </a:defRPr>
            </a:lvl1pPr>
          </a:lstStyle>
          <a:p>
            <a:pPr>
              <a:defRPr/>
            </a:pPr>
            <a:endParaRPr lang="en-US">
              <a:solidFill>
                <a:srgbClr val="FFFFFF"/>
              </a:solidFill>
            </a:endParaRPr>
          </a:p>
          <a:p>
            <a:pPr>
              <a:defRPr/>
            </a:pPr>
            <a:fld id="{CD591E65-C5CD-4FB7-ADF8-BA0092EA2910}" type="slidenum">
              <a:rPr lang="en-US">
                <a:solidFill>
                  <a:srgbClr val="FFFFFF"/>
                </a:solidFill>
              </a:rPr>
              <a:pPr>
                <a:defRPr/>
              </a:pPr>
              <a:t>‹#›</a:t>
            </a:fld>
            <a:endParaRPr lang="en-US">
              <a:solidFill>
                <a:srgbClr val="FFFFFF"/>
              </a:solidFill>
            </a:endParaRPr>
          </a:p>
          <a:p>
            <a:pPr>
              <a:defRPr/>
            </a:pPr>
            <a:endParaRPr lang="en-US">
              <a:solidFill>
                <a:srgbClr val="FFFFFF"/>
              </a:solidFill>
            </a:endParaRPr>
          </a:p>
        </p:txBody>
      </p:sp>
    </p:spTree>
    <p:extLst>
      <p:ext uri="{BB962C8B-B14F-4D97-AF65-F5344CB8AC3E}">
        <p14:creationId xmlns:p14="http://schemas.microsoft.com/office/powerpoint/2010/main" val="11903275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solidFill>
                <a:srgbClr val="FFFFFF"/>
              </a:solidFill>
            </a:endParaRPr>
          </a:p>
        </p:txBody>
      </p:sp>
      <p:sp>
        <p:nvSpPr>
          <p:cNvPr id="8" name="Slide Number Placeholder 7"/>
          <p:cNvSpPr>
            <a:spLocks noGrp="1"/>
          </p:cNvSpPr>
          <p:nvPr>
            <p:ph type="sldNum" sz="quarter" idx="11"/>
          </p:nvPr>
        </p:nvSpPr>
        <p:spPr/>
        <p:txBody>
          <a:bodyPr/>
          <a:lstStyle>
            <a:lvl1pPr>
              <a:defRPr>
                <a:solidFill>
                  <a:schemeClr val="tx1"/>
                </a:solidFill>
              </a:defRPr>
            </a:lvl1pPr>
          </a:lstStyle>
          <a:p>
            <a:pPr>
              <a:defRPr/>
            </a:pPr>
            <a:endParaRPr lang="en-US">
              <a:solidFill>
                <a:srgbClr val="FFFFFF"/>
              </a:solidFill>
            </a:endParaRPr>
          </a:p>
          <a:p>
            <a:pPr>
              <a:defRPr/>
            </a:pPr>
            <a:fld id="{84C5DB83-BF70-459A-B30A-FA6697D17BE5}" type="slidenum">
              <a:rPr lang="en-US">
                <a:solidFill>
                  <a:srgbClr val="FFFFFF"/>
                </a:solidFill>
              </a:rPr>
              <a:pPr>
                <a:defRPr/>
              </a:pPr>
              <a:t>‹#›</a:t>
            </a:fld>
            <a:endParaRPr lang="en-US">
              <a:solidFill>
                <a:srgbClr val="FFFFFF"/>
              </a:solidFill>
            </a:endParaRPr>
          </a:p>
          <a:p>
            <a:pPr>
              <a:defRPr/>
            </a:pPr>
            <a:endParaRPr lang="en-US">
              <a:solidFill>
                <a:srgbClr val="FFFFFF"/>
              </a:solidFill>
            </a:endParaRPr>
          </a:p>
        </p:txBody>
      </p:sp>
    </p:spTree>
    <p:extLst>
      <p:ext uri="{BB962C8B-B14F-4D97-AF65-F5344CB8AC3E}">
        <p14:creationId xmlns:p14="http://schemas.microsoft.com/office/powerpoint/2010/main" val="25695881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pPr>
              <a:defRPr/>
            </a:pPr>
            <a:endParaRPr lang="en-US">
              <a:solidFill>
                <a:srgbClr val="FFFFFF"/>
              </a:solidFill>
            </a:endParaRPr>
          </a:p>
          <a:p>
            <a:pPr>
              <a:defRPr/>
            </a:pPr>
            <a:fld id="{D2DB61BB-2EC0-4EEE-A2F3-D55CE2E4D69B}" type="slidenum">
              <a:rPr lang="en-US">
                <a:solidFill>
                  <a:srgbClr val="FFFFFF"/>
                </a:solidFill>
              </a:rPr>
              <a:pPr>
                <a:defRPr/>
              </a:pPr>
              <a:t>‹#›</a:t>
            </a:fld>
            <a:endParaRPr lang="en-US">
              <a:solidFill>
                <a:srgbClr val="FFFFFF"/>
              </a:solidFill>
            </a:endParaRPr>
          </a:p>
          <a:p>
            <a:pPr>
              <a:defRPr/>
            </a:pPr>
            <a:endParaRPr lang="en-US">
              <a:solidFill>
                <a:srgbClr val="FFFFFF"/>
              </a:solidFill>
            </a:endParaRPr>
          </a:p>
        </p:txBody>
      </p:sp>
    </p:spTree>
    <p:extLst>
      <p:ext uri="{BB962C8B-B14F-4D97-AF65-F5344CB8AC3E}">
        <p14:creationId xmlns:p14="http://schemas.microsoft.com/office/powerpoint/2010/main" val="370521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solidFill>
                <a:srgbClr val="FFFFFF"/>
              </a:solidFill>
            </a:endParaRPr>
          </a:p>
        </p:txBody>
      </p:sp>
      <p:sp>
        <p:nvSpPr>
          <p:cNvPr id="3" name="Slide Number Placeholder 2"/>
          <p:cNvSpPr>
            <a:spLocks noGrp="1"/>
          </p:cNvSpPr>
          <p:nvPr>
            <p:ph type="sldNum" sz="quarter" idx="11"/>
          </p:nvPr>
        </p:nvSpPr>
        <p:spPr/>
        <p:txBody>
          <a:bodyPr/>
          <a:lstStyle>
            <a:lvl1pPr>
              <a:defRPr>
                <a:solidFill>
                  <a:schemeClr val="tx1"/>
                </a:solidFill>
              </a:defRPr>
            </a:lvl1pPr>
          </a:lstStyle>
          <a:p>
            <a:pPr>
              <a:defRPr/>
            </a:pPr>
            <a:endParaRPr lang="en-US">
              <a:solidFill>
                <a:srgbClr val="FFFFFF"/>
              </a:solidFill>
            </a:endParaRPr>
          </a:p>
          <a:p>
            <a:pPr>
              <a:defRPr/>
            </a:pPr>
            <a:fld id="{2F2E87FB-6253-45B2-86A7-E68C637DDFEF}" type="slidenum">
              <a:rPr lang="en-US">
                <a:solidFill>
                  <a:srgbClr val="FFFFFF"/>
                </a:solidFill>
              </a:rPr>
              <a:pPr>
                <a:defRPr/>
              </a:pPr>
              <a:t>‹#›</a:t>
            </a:fld>
            <a:endParaRPr lang="en-US">
              <a:solidFill>
                <a:srgbClr val="FFFFFF"/>
              </a:solidFill>
            </a:endParaRPr>
          </a:p>
          <a:p>
            <a:pPr>
              <a:defRPr/>
            </a:pPr>
            <a:endParaRPr lang="en-US">
              <a:solidFill>
                <a:srgbClr val="FFFFFF"/>
              </a:solidFill>
            </a:endParaRPr>
          </a:p>
        </p:txBody>
      </p:sp>
    </p:spTree>
    <p:extLst>
      <p:ext uri="{BB962C8B-B14F-4D97-AF65-F5344CB8AC3E}">
        <p14:creationId xmlns:p14="http://schemas.microsoft.com/office/powerpoint/2010/main" val="8476597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solidFill>
                <a:srgbClr val="FFFFFF"/>
              </a:solidFill>
            </a:endParaRPr>
          </a:p>
        </p:txBody>
      </p:sp>
      <p:sp>
        <p:nvSpPr>
          <p:cNvPr id="6" name="Slide Number Placeholder 5"/>
          <p:cNvSpPr>
            <a:spLocks noGrp="1"/>
          </p:cNvSpPr>
          <p:nvPr>
            <p:ph type="sldNum" sz="quarter" idx="11"/>
          </p:nvPr>
        </p:nvSpPr>
        <p:spPr/>
        <p:txBody>
          <a:bodyPr/>
          <a:lstStyle>
            <a:lvl1pPr>
              <a:defRPr>
                <a:solidFill>
                  <a:schemeClr val="tx1"/>
                </a:solidFill>
              </a:defRPr>
            </a:lvl1pPr>
          </a:lstStyle>
          <a:p>
            <a:pPr>
              <a:defRPr/>
            </a:pPr>
            <a:endParaRPr lang="en-US">
              <a:solidFill>
                <a:srgbClr val="FFFFFF"/>
              </a:solidFill>
            </a:endParaRPr>
          </a:p>
          <a:p>
            <a:pPr>
              <a:defRPr/>
            </a:pPr>
            <a:fld id="{29CF1AD0-16D9-4104-9AD4-EC5001C31256}" type="slidenum">
              <a:rPr lang="en-US">
                <a:solidFill>
                  <a:srgbClr val="FFFFFF"/>
                </a:solidFill>
              </a:rPr>
              <a:pPr>
                <a:defRPr/>
              </a:pPr>
              <a:t>‹#›</a:t>
            </a:fld>
            <a:endParaRPr lang="en-US">
              <a:solidFill>
                <a:srgbClr val="FFFFFF"/>
              </a:solidFill>
            </a:endParaRPr>
          </a:p>
          <a:p>
            <a:pPr>
              <a:defRPr/>
            </a:pPr>
            <a:endParaRPr lang="en-US">
              <a:solidFill>
                <a:srgbClr val="FFFFFF"/>
              </a:solidFill>
            </a:endParaRPr>
          </a:p>
        </p:txBody>
      </p:sp>
    </p:spTree>
    <p:extLst>
      <p:ext uri="{BB962C8B-B14F-4D97-AF65-F5344CB8AC3E}">
        <p14:creationId xmlns:p14="http://schemas.microsoft.com/office/powerpoint/2010/main" val="17526893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solidFill>
                <a:srgbClr val="FFFFFF"/>
              </a:solidFill>
            </a:endParaRPr>
          </a:p>
        </p:txBody>
      </p:sp>
      <p:sp>
        <p:nvSpPr>
          <p:cNvPr id="6" name="Slide Number Placeholder 5"/>
          <p:cNvSpPr>
            <a:spLocks noGrp="1"/>
          </p:cNvSpPr>
          <p:nvPr>
            <p:ph type="sldNum" sz="quarter" idx="11"/>
          </p:nvPr>
        </p:nvSpPr>
        <p:spPr/>
        <p:txBody>
          <a:bodyPr/>
          <a:lstStyle>
            <a:lvl1pPr>
              <a:defRPr>
                <a:solidFill>
                  <a:schemeClr val="tx1"/>
                </a:solidFill>
              </a:defRPr>
            </a:lvl1pPr>
          </a:lstStyle>
          <a:p>
            <a:pPr>
              <a:defRPr/>
            </a:pPr>
            <a:endParaRPr lang="en-US">
              <a:solidFill>
                <a:srgbClr val="FFFFFF"/>
              </a:solidFill>
            </a:endParaRPr>
          </a:p>
          <a:p>
            <a:pPr>
              <a:defRPr/>
            </a:pPr>
            <a:fld id="{55B8B4F6-3B54-4774-96A6-3E72D061D374}" type="slidenum">
              <a:rPr lang="en-US">
                <a:solidFill>
                  <a:srgbClr val="FFFFFF"/>
                </a:solidFill>
              </a:rPr>
              <a:pPr>
                <a:defRPr/>
              </a:pPr>
              <a:t>‹#›</a:t>
            </a:fld>
            <a:endParaRPr lang="en-US">
              <a:solidFill>
                <a:srgbClr val="FFFFFF"/>
              </a:solidFill>
            </a:endParaRPr>
          </a:p>
          <a:p>
            <a:pPr>
              <a:defRPr/>
            </a:pPr>
            <a:endParaRPr lang="en-US">
              <a:solidFill>
                <a:srgbClr val="FFFFFF"/>
              </a:solidFill>
            </a:endParaRPr>
          </a:p>
        </p:txBody>
      </p:sp>
    </p:spTree>
    <p:extLst>
      <p:ext uri="{BB962C8B-B14F-4D97-AF65-F5344CB8AC3E}">
        <p14:creationId xmlns:p14="http://schemas.microsoft.com/office/powerpoint/2010/main" val="27594471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srgbClr val="FFFFFF"/>
              </a:solidFill>
            </a:endParaRPr>
          </a:p>
        </p:txBody>
      </p:sp>
      <p:sp>
        <p:nvSpPr>
          <p:cNvPr id="5" name="Slide Number Placeholder 4"/>
          <p:cNvSpPr>
            <a:spLocks noGrp="1"/>
          </p:cNvSpPr>
          <p:nvPr>
            <p:ph type="sldNum" sz="quarter" idx="11"/>
          </p:nvPr>
        </p:nvSpPr>
        <p:spPr/>
        <p:txBody>
          <a:bodyPr/>
          <a:lstStyle>
            <a:lvl1pPr>
              <a:defRPr>
                <a:solidFill>
                  <a:schemeClr val="tx1"/>
                </a:solidFill>
              </a:defRPr>
            </a:lvl1pPr>
          </a:lstStyle>
          <a:p>
            <a:pPr>
              <a:defRPr/>
            </a:pPr>
            <a:endParaRPr lang="en-US">
              <a:solidFill>
                <a:srgbClr val="FFFFFF"/>
              </a:solidFill>
            </a:endParaRPr>
          </a:p>
          <a:p>
            <a:pPr>
              <a:defRPr/>
            </a:pPr>
            <a:fld id="{F7C7A42A-B2BD-4F0B-A39B-CD8FC66458B3}" type="slidenum">
              <a:rPr lang="en-US">
                <a:solidFill>
                  <a:srgbClr val="FFFFFF"/>
                </a:solidFill>
              </a:rPr>
              <a:pPr>
                <a:defRPr/>
              </a:pPr>
              <a:t>‹#›</a:t>
            </a:fld>
            <a:endParaRPr lang="en-US">
              <a:solidFill>
                <a:srgbClr val="FFFFFF"/>
              </a:solidFill>
            </a:endParaRPr>
          </a:p>
          <a:p>
            <a:pPr>
              <a:defRPr/>
            </a:pPr>
            <a:endParaRPr lang="en-US">
              <a:solidFill>
                <a:srgbClr val="FFFFFF"/>
              </a:solidFill>
            </a:endParaRPr>
          </a:p>
        </p:txBody>
      </p:sp>
    </p:spTree>
    <p:extLst>
      <p:ext uri="{BB962C8B-B14F-4D97-AF65-F5344CB8AC3E}">
        <p14:creationId xmlns:p14="http://schemas.microsoft.com/office/powerpoint/2010/main" val="260453955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0900" y="363538"/>
            <a:ext cx="1943100" cy="54371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363538"/>
            <a:ext cx="5676900" cy="54371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srgbClr val="FFFFFF"/>
              </a:solidFill>
            </a:endParaRPr>
          </a:p>
        </p:txBody>
      </p:sp>
      <p:sp>
        <p:nvSpPr>
          <p:cNvPr id="5" name="Slide Number Placeholder 4"/>
          <p:cNvSpPr>
            <a:spLocks noGrp="1"/>
          </p:cNvSpPr>
          <p:nvPr>
            <p:ph type="sldNum" sz="quarter" idx="11"/>
          </p:nvPr>
        </p:nvSpPr>
        <p:spPr/>
        <p:txBody>
          <a:bodyPr/>
          <a:lstStyle>
            <a:lvl1pPr>
              <a:defRPr>
                <a:solidFill>
                  <a:schemeClr val="tx1"/>
                </a:solidFill>
              </a:defRPr>
            </a:lvl1pPr>
          </a:lstStyle>
          <a:p>
            <a:pPr>
              <a:defRPr/>
            </a:pPr>
            <a:endParaRPr lang="en-US">
              <a:solidFill>
                <a:srgbClr val="FFFFFF"/>
              </a:solidFill>
            </a:endParaRPr>
          </a:p>
          <a:p>
            <a:pPr>
              <a:defRPr/>
            </a:pPr>
            <a:fld id="{48017BDC-64F3-4FD1-AC62-1D7F0FDA9DCB}" type="slidenum">
              <a:rPr lang="en-US">
                <a:solidFill>
                  <a:srgbClr val="FFFFFF"/>
                </a:solidFill>
              </a:rPr>
              <a:pPr>
                <a:defRPr/>
              </a:pPr>
              <a:t>‹#›</a:t>
            </a:fld>
            <a:endParaRPr lang="en-US">
              <a:solidFill>
                <a:srgbClr val="FFFFFF"/>
              </a:solidFill>
            </a:endParaRPr>
          </a:p>
          <a:p>
            <a:pPr>
              <a:defRPr/>
            </a:pPr>
            <a:endParaRPr lang="en-US">
              <a:solidFill>
                <a:srgbClr val="FFFFFF"/>
              </a:solidFill>
            </a:endParaRPr>
          </a:p>
        </p:txBody>
      </p:sp>
    </p:spTree>
    <p:extLst>
      <p:ext uri="{BB962C8B-B14F-4D97-AF65-F5344CB8AC3E}">
        <p14:creationId xmlns:p14="http://schemas.microsoft.com/office/powerpoint/2010/main" val="20327243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smtClean="0"/>
            </a:lvl1pPr>
          </a:lstStyle>
          <a:p>
            <a:pPr>
              <a:defRPr/>
            </a:pPr>
            <a:endParaRPr lang="en-US">
              <a:solidFill>
                <a:srgbClr val="FFFFFF"/>
              </a:solidFill>
            </a:endParaRPr>
          </a:p>
        </p:txBody>
      </p:sp>
      <p:sp>
        <p:nvSpPr>
          <p:cNvPr id="5" name="Slide Number Placeholder 4"/>
          <p:cNvSpPr>
            <a:spLocks noGrp="1"/>
          </p:cNvSpPr>
          <p:nvPr>
            <p:ph type="sldNum" sz="quarter" idx="11"/>
          </p:nvPr>
        </p:nvSpPr>
        <p:spPr/>
        <p:txBody>
          <a:bodyPr/>
          <a:lstStyle>
            <a:lvl1pPr>
              <a:defRPr smtClean="0">
                <a:solidFill>
                  <a:schemeClr val="tx1"/>
                </a:solidFill>
              </a:defRPr>
            </a:lvl1pPr>
          </a:lstStyle>
          <a:p>
            <a:pPr>
              <a:defRPr/>
            </a:pPr>
            <a:endParaRPr lang="en-US">
              <a:solidFill>
                <a:srgbClr val="FFFFFF"/>
              </a:solidFill>
            </a:endParaRPr>
          </a:p>
          <a:p>
            <a:pPr>
              <a:defRPr/>
            </a:pPr>
            <a:fld id="{8F6990B9-55A1-4AB8-997A-CC4118EAC62F}" type="slidenum">
              <a:rPr lang="en-US">
                <a:solidFill>
                  <a:srgbClr val="FFFFFF"/>
                </a:solidFill>
              </a:rPr>
              <a:pPr>
                <a:defRPr/>
              </a:pPr>
              <a:t>‹#›</a:t>
            </a:fld>
            <a:endParaRPr lang="en-US">
              <a:solidFill>
                <a:srgbClr val="FFFFFF"/>
              </a:solidFill>
            </a:endParaRPr>
          </a:p>
          <a:p>
            <a:pPr>
              <a:defRPr/>
            </a:pPr>
            <a:endParaRPr lang="en-US">
              <a:solidFill>
                <a:srgbClr val="FFFFFF"/>
              </a:solidFill>
            </a:endParaRPr>
          </a:p>
        </p:txBody>
      </p:sp>
    </p:spTree>
    <p:extLst>
      <p:ext uri="{BB962C8B-B14F-4D97-AF65-F5344CB8AC3E}">
        <p14:creationId xmlns:p14="http://schemas.microsoft.com/office/powerpoint/2010/main" val="38634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19DC3BF-4AF2-4C4B-B619-519D0279BCDD}" type="datetimeFigureOut">
              <a:rPr lang="en-US" smtClean="0"/>
              <a:t>5/10/2012</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endParaRPr lang="en-US">
              <a:solidFill>
                <a:srgbClr val="FFFFFF"/>
              </a:solidFill>
            </a:endParaRPr>
          </a:p>
        </p:txBody>
      </p:sp>
      <p:sp>
        <p:nvSpPr>
          <p:cNvPr id="5" name="Slide Number Placeholder 4"/>
          <p:cNvSpPr>
            <a:spLocks noGrp="1"/>
          </p:cNvSpPr>
          <p:nvPr>
            <p:ph type="sldNum" sz="quarter" idx="11"/>
          </p:nvPr>
        </p:nvSpPr>
        <p:spPr/>
        <p:txBody>
          <a:bodyPr/>
          <a:lstStyle>
            <a:lvl1pPr>
              <a:defRPr smtClean="0">
                <a:solidFill>
                  <a:schemeClr val="tx1"/>
                </a:solidFill>
              </a:defRPr>
            </a:lvl1pPr>
          </a:lstStyle>
          <a:p>
            <a:pPr>
              <a:defRPr/>
            </a:pPr>
            <a:endParaRPr lang="en-US">
              <a:solidFill>
                <a:srgbClr val="FFFFFF"/>
              </a:solidFill>
            </a:endParaRPr>
          </a:p>
          <a:p>
            <a:pPr>
              <a:defRPr/>
            </a:pPr>
            <a:fld id="{9D0D8774-AF4E-499E-B4CE-8637BEB60C96}" type="slidenum">
              <a:rPr lang="en-US">
                <a:solidFill>
                  <a:srgbClr val="FFFFFF"/>
                </a:solidFill>
              </a:rPr>
              <a:pPr>
                <a:defRPr/>
              </a:pPr>
              <a:t>‹#›</a:t>
            </a:fld>
            <a:endParaRPr lang="en-US">
              <a:solidFill>
                <a:srgbClr val="FFFFFF"/>
              </a:solidFill>
            </a:endParaRPr>
          </a:p>
          <a:p>
            <a:pPr>
              <a:defRPr/>
            </a:pPr>
            <a:endParaRPr lang="en-US">
              <a:solidFill>
                <a:srgbClr val="FFFFFF"/>
              </a:solidFill>
            </a:endParaRPr>
          </a:p>
        </p:txBody>
      </p:sp>
    </p:spTree>
    <p:extLst>
      <p:ext uri="{BB962C8B-B14F-4D97-AF65-F5344CB8AC3E}">
        <p14:creationId xmlns:p14="http://schemas.microsoft.com/office/powerpoint/2010/main" val="111416918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mtClean="0"/>
            </a:lvl1pPr>
          </a:lstStyle>
          <a:p>
            <a:pPr>
              <a:defRPr/>
            </a:pPr>
            <a:endParaRPr lang="en-US">
              <a:solidFill>
                <a:srgbClr val="FFFFFF"/>
              </a:solidFill>
            </a:endParaRPr>
          </a:p>
        </p:txBody>
      </p:sp>
      <p:sp>
        <p:nvSpPr>
          <p:cNvPr id="5" name="Slide Number Placeholder 4"/>
          <p:cNvSpPr>
            <a:spLocks noGrp="1"/>
          </p:cNvSpPr>
          <p:nvPr>
            <p:ph type="sldNum" sz="quarter" idx="11"/>
          </p:nvPr>
        </p:nvSpPr>
        <p:spPr/>
        <p:txBody>
          <a:bodyPr/>
          <a:lstStyle>
            <a:lvl1pPr>
              <a:defRPr smtClean="0">
                <a:solidFill>
                  <a:schemeClr val="tx1"/>
                </a:solidFill>
              </a:defRPr>
            </a:lvl1pPr>
          </a:lstStyle>
          <a:p>
            <a:pPr>
              <a:defRPr/>
            </a:pPr>
            <a:endParaRPr lang="en-US">
              <a:solidFill>
                <a:srgbClr val="FFFFFF"/>
              </a:solidFill>
            </a:endParaRPr>
          </a:p>
          <a:p>
            <a:pPr>
              <a:defRPr/>
            </a:pPr>
            <a:fld id="{13B238A0-E097-48EC-9351-FAFB0660D61F}" type="slidenum">
              <a:rPr lang="en-US">
                <a:solidFill>
                  <a:srgbClr val="FFFFFF"/>
                </a:solidFill>
              </a:rPr>
              <a:pPr>
                <a:defRPr/>
              </a:pPr>
              <a:t>‹#›</a:t>
            </a:fld>
            <a:endParaRPr lang="en-US">
              <a:solidFill>
                <a:srgbClr val="FFFFFF"/>
              </a:solidFill>
            </a:endParaRPr>
          </a:p>
          <a:p>
            <a:pPr>
              <a:defRPr/>
            </a:pPr>
            <a:endParaRPr lang="en-US">
              <a:solidFill>
                <a:srgbClr val="FFFFFF"/>
              </a:solidFill>
            </a:endParaRPr>
          </a:p>
        </p:txBody>
      </p:sp>
    </p:spTree>
    <p:extLst>
      <p:ext uri="{BB962C8B-B14F-4D97-AF65-F5344CB8AC3E}">
        <p14:creationId xmlns:p14="http://schemas.microsoft.com/office/powerpoint/2010/main" val="9345684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1727200"/>
            <a:ext cx="3810000" cy="4073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0" y="1727200"/>
            <a:ext cx="3810000" cy="4073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endParaRPr lang="en-US">
              <a:solidFill>
                <a:srgbClr val="FFFFFF"/>
              </a:solidFill>
            </a:endParaRPr>
          </a:p>
        </p:txBody>
      </p:sp>
      <p:sp>
        <p:nvSpPr>
          <p:cNvPr id="6" name="Slide Number Placeholder 5"/>
          <p:cNvSpPr>
            <a:spLocks noGrp="1"/>
          </p:cNvSpPr>
          <p:nvPr>
            <p:ph type="sldNum" sz="quarter" idx="11"/>
          </p:nvPr>
        </p:nvSpPr>
        <p:spPr/>
        <p:txBody>
          <a:bodyPr/>
          <a:lstStyle>
            <a:lvl1pPr>
              <a:defRPr smtClean="0">
                <a:solidFill>
                  <a:schemeClr val="tx1"/>
                </a:solidFill>
              </a:defRPr>
            </a:lvl1pPr>
          </a:lstStyle>
          <a:p>
            <a:pPr>
              <a:defRPr/>
            </a:pPr>
            <a:endParaRPr lang="en-US">
              <a:solidFill>
                <a:srgbClr val="FFFFFF"/>
              </a:solidFill>
            </a:endParaRPr>
          </a:p>
          <a:p>
            <a:pPr>
              <a:defRPr/>
            </a:pPr>
            <a:fld id="{3259CFF5-9EFC-4A5F-A0CD-20C093FFECF6}" type="slidenum">
              <a:rPr lang="en-US">
                <a:solidFill>
                  <a:srgbClr val="FFFFFF"/>
                </a:solidFill>
              </a:rPr>
              <a:pPr>
                <a:defRPr/>
              </a:pPr>
              <a:t>‹#›</a:t>
            </a:fld>
            <a:endParaRPr lang="en-US">
              <a:solidFill>
                <a:srgbClr val="FFFFFF"/>
              </a:solidFill>
            </a:endParaRPr>
          </a:p>
          <a:p>
            <a:pPr>
              <a:defRPr/>
            </a:pPr>
            <a:endParaRPr lang="en-US">
              <a:solidFill>
                <a:srgbClr val="FFFFFF"/>
              </a:solidFill>
            </a:endParaRPr>
          </a:p>
        </p:txBody>
      </p:sp>
    </p:spTree>
    <p:extLst>
      <p:ext uri="{BB962C8B-B14F-4D97-AF65-F5344CB8AC3E}">
        <p14:creationId xmlns:p14="http://schemas.microsoft.com/office/powerpoint/2010/main" val="32318901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lstStyle>
          <a:p>
            <a:pPr>
              <a:defRPr/>
            </a:pPr>
            <a:endParaRPr lang="en-US">
              <a:solidFill>
                <a:srgbClr val="FFFFFF"/>
              </a:solidFill>
            </a:endParaRPr>
          </a:p>
        </p:txBody>
      </p:sp>
      <p:sp>
        <p:nvSpPr>
          <p:cNvPr id="8" name="Slide Number Placeholder 7"/>
          <p:cNvSpPr>
            <a:spLocks noGrp="1"/>
          </p:cNvSpPr>
          <p:nvPr>
            <p:ph type="sldNum" sz="quarter" idx="11"/>
          </p:nvPr>
        </p:nvSpPr>
        <p:spPr/>
        <p:txBody>
          <a:bodyPr/>
          <a:lstStyle>
            <a:lvl1pPr>
              <a:defRPr smtClean="0">
                <a:solidFill>
                  <a:schemeClr val="tx1"/>
                </a:solidFill>
              </a:defRPr>
            </a:lvl1pPr>
          </a:lstStyle>
          <a:p>
            <a:pPr>
              <a:defRPr/>
            </a:pPr>
            <a:endParaRPr lang="en-US">
              <a:solidFill>
                <a:srgbClr val="FFFFFF"/>
              </a:solidFill>
            </a:endParaRPr>
          </a:p>
          <a:p>
            <a:pPr>
              <a:defRPr/>
            </a:pPr>
            <a:fld id="{547198F9-303D-4048-9ACC-731950BF041A}" type="slidenum">
              <a:rPr lang="en-US">
                <a:solidFill>
                  <a:srgbClr val="FFFFFF"/>
                </a:solidFill>
              </a:rPr>
              <a:pPr>
                <a:defRPr/>
              </a:pPr>
              <a:t>‹#›</a:t>
            </a:fld>
            <a:endParaRPr lang="en-US">
              <a:solidFill>
                <a:srgbClr val="FFFFFF"/>
              </a:solidFill>
            </a:endParaRPr>
          </a:p>
          <a:p>
            <a:pPr>
              <a:defRPr/>
            </a:pPr>
            <a:endParaRPr lang="en-US">
              <a:solidFill>
                <a:srgbClr val="FFFFFF"/>
              </a:solidFill>
            </a:endParaRPr>
          </a:p>
        </p:txBody>
      </p:sp>
    </p:spTree>
    <p:extLst>
      <p:ext uri="{BB962C8B-B14F-4D97-AF65-F5344CB8AC3E}">
        <p14:creationId xmlns:p14="http://schemas.microsoft.com/office/powerpoint/2010/main" val="26395217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endParaRPr lang="en-US">
              <a:solidFill>
                <a:srgbClr val="FFFFFF"/>
              </a:solidFill>
            </a:endParaRPr>
          </a:p>
        </p:txBody>
      </p:sp>
      <p:sp>
        <p:nvSpPr>
          <p:cNvPr id="4" name="Slide Number Placeholder 3"/>
          <p:cNvSpPr>
            <a:spLocks noGrp="1"/>
          </p:cNvSpPr>
          <p:nvPr>
            <p:ph type="sldNum" sz="quarter" idx="11"/>
          </p:nvPr>
        </p:nvSpPr>
        <p:spPr/>
        <p:txBody>
          <a:bodyPr/>
          <a:lstStyle>
            <a:lvl1pPr>
              <a:defRPr smtClean="0">
                <a:solidFill>
                  <a:schemeClr val="tx1"/>
                </a:solidFill>
              </a:defRPr>
            </a:lvl1pPr>
          </a:lstStyle>
          <a:p>
            <a:pPr>
              <a:defRPr/>
            </a:pPr>
            <a:endParaRPr lang="en-US">
              <a:solidFill>
                <a:srgbClr val="FFFFFF"/>
              </a:solidFill>
            </a:endParaRPr>
          </a:p>
          <a:p>
            <a:pPr>
              <a:defRPr/>
            </a:pPr>
            <a:fld id="{009926D7-170E-42E9-A8F9-66CF59D38DAC}" type="slidenum">
              <a:rPr lang="en-US">
                <a:solidFill>
                  <a:srgbClr val="FFFFFF"/>
                </a:solidFill>
              </a:rPr>
              <a:pPr>
                <a:defRPr/>
              </a:pPr>
              <a:t>‹#›</a:t>
            </a:fld>
            <a:endParaRPr lang="en-US">
              <a:solidFill>
                <a:srgbClr val="FFFFFF"/>
              </a:solidFill>
            </a:endParaRPr>
          </a:p>
          <a:p>
            <a:pPr>
              <a:defRPr/>
            </a:pPr>
            <a:endParaRPr lang="en-US">
              <a:solidFill>
                <a:srgbClr val="FFFFFF"/>
              </a:solidFill>
            </a:endParaRPr>
          </a:p>
        </p:txBody>
      </p:sp>
    </p:spTree>
    <p:extLst>
      <p:ext uri="{BB962C8B-B14F-4D97-AF65-F5344CB8AC3E}">
        <p14:creationId xmlns:p14="http://schemas.microsoft.com/office/powerpoint/2010/main" val="977120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endParaRPr lang="en-US">
              <a:solidFill>
                <a:srgbClr val="FFFFFF"/>
              </a:solidFill>
            </a:endParaRPr>
          </a:p>
        </p:txBody>
      </p:sp>
      <p:sp>
        <p:nvSpPr>
          <p:cNvPr id="3" name="Slide Number Placeholder 2"/>
          <p:cNvSpPr>
            <a:spLocks noGrp="1"/>
          </p:cNvSpPr>
          <p:nvPr>
            <p:ph type="sldNum" sz="quarter" idx="11"/>
          </p:nvPr>
        </p:nvSpPr>
        <p:spPr/>
        <p:txBody>
          <a:bodyPr/>
          <a:lstStyle>
            <a:lvl1pPr>
              <a:defRPr smtClean="0">
                <a:solidFill>
                  <a:schemeClr val="tx1"/>
                </a:solidFill>
              </a:defRPr>
            </a:lvl1pPr>
          </a:lstStyle>
          <a:p>
            <a:pPr>
              <a:defRPr/>
            </a:pPr>
            <a:endParaRPr lang="en-US">
              <a:solidFill>
                <a:srgbClr val="FFFFFF"/>
              </a:solidFill>
            </a:endParaRPr>
          </a:p>
          <a:p>
            <a:pPr>
              <a:defRPr/>
            </a:pPr>
            <a:fld id="{07765027-CD6C-4C65-99AD-EF16E225C554}" type="slidenum">
              <a:rPr lang="en-US">
                <a:solidFill>
                  <a:srgbClr val="FFFFFF"/>
                </a:solidFill>
              </a:rPr>
              <a:pPr>
                <a:defRPr/>
              </a:pPr>
              <a:t>‹#›</a:t>
            </a:fld>
            <a:endParaRPr lang="en-US">
              <a:solidFill>
                <a:srgbClr val="FFFFFF"/>
              </a:solidFill>
            </a:endParaRPr>
          </a:p>
          <a:p>
            <a:pPr>
              <a:defRPr/>
            </a:pPr>
            <a:endParaRPr lang="en-US">
              <a:solidFill>
                <a:srgbClr val="FFFFFF"/>
              </a:solidFill>
            </a:endParaRPr>
          </a:p>
        </p:txBody>
      </p:sp>
    </p:spTree>
    <p:extLst>
      <p:ext uri="{BB962C8B-B14F-4D97-AF65-F5344CB8AC3E}">
        <p14:creationId xmlns:p14="http://schemas.microsoft.com/office/powerpoint/2010/main" val="30334906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endParaRPr lang="en-US">
              <a:solidFill>
                <a:srgbClr val="FFFFFF"/>
              </a:solidFill>
            </a:endParaRPr>
          </a:p>
        </p:txBody>
      </p:sp>
      <p:sp>
        <p:nvSpPr>
          <p:cNvPr id="6" name="Slide Number Placeholder 5"/>
          <p:cNvSpPr>
            <a:spLocks noGrp="1"/>
          </p:cNvSpPr>
          <p:nvPr>
            <p:ph type="sldNum" sz="quarter" idx="11"/>
          </p:nvPr>
        </p:nvSpPr>
        <p:spPr/>
        <p:txBody>
          <a:bodyPr/>
          <a:lstStyle>
            <a:lvl1pPr>
              <a:defRPr smtClean="0">
                <a:solidFill>
                  <a:schemeClr val="tx1"/>
                </a:solidFill>
              </a:defRPr>
            </a:lvl1pPr>
          </a:lstStyle>
          <a:p>
            <a:pPr>
              <a:defRPr/>
            </a:pPr>
            <a:endParaRPr lang="en-US">
              <a:solidFill>
                <a:srgbClr val="FFFFFF"/>
              </a:solidFill>
            </a:endParaRPr>
          </a:p>
          <a:p>
            <a:pPr>
              <a:defRPr/>
            </a:pPr>
            <a:fld id="{25B420BD-4B14-4DAF-9A4F-609BAD3C2FEB}" type="slidenum">
              <a:rPr lang="en-US">
                <a:solidFill>
                  <a:srgbClr val="FFFFFF"/>
                </a:solidFill>
              </a:rPr>
              <a:pPr>
                <a:defRPr/>
              </a:pPr>
              <a:t>‹#›</a:t>
            </a:fld>
            <a:endParaRPr lang="en-US">
              <a:solidFill>
                <a:srgbClr val="FFFFFF"/>
              </a:solidFill>
            </a:endParaRPr>
          </a:p>
          <a:p>
            <a:pPr>
              <a:defRPr/>
            </a:pPr>
            <a:endParaRPr lang="en-US">
              <a:solidFill>
                <a:srgbClr val="FFFFFF"/>
              </a:solidFill>
            </a:endParaRPr>
          </a:p>
        </p:txBody>
      </p:sp>
    </p:spTree>
    <p:extLst>
      <p:ext uri="{BB962C8B-B14F-4D97-AF65-F5344CB8AC3E}">
        <p14:creationId xmlns:p14="http://schemas.microsoft.com/office/powerpoint/2010/main" val="328097405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endParaRPr lang="en-US">
              <a:solidFill>
                <a:srgbClr val="FFFFFF"/>
              </a:solidFill>
            </a:endParaRPr>
          </a:p>
        </p:txBody>
      </p:sp>
      <p:sp>
        <p:nvSpPr>
          <p:cNvPr id="6" name="Slide Number Placeholder 5"/>
          <p:cNvSpPr>
            <a:spLocks noGrp="1"/>
          </p:cNvSpPr>
          <p:nvPr>
            <p:ph type="sldNum" sz="quarter" idx="11"/>
          </p:nvPr>
        </p:nvSpPr>
        <p:spPr/>
        <p:txBody>
          <a:bodyPr/>
          <a:lstStyle>
            <a:lvl1pPr>
              <a:defRPr smtClean="0">
                <a:solidFill>
                  <a:schemeClr val="tx1"/>
                </a:solidFill>
              </a:defRPr>
            </a:lvl1pPr>
          </a:lstStyle>
          <a:p>
            <a:pPr>
              <a:defRPr/>
            </a:pPr>
            <a:endParaRPr lang="en-US">
              <a:solidFill>
                <a:srgbClr val="FFFFFF"/>
              </a:solidFill>
            </a:endParaRPr>
          </a:p>
          <a:p>
            <a:pPr>
              <a:defRPr/>
            </a:pPr>
            <a:fld id="{AC2185E4-4C79-4DE2-9916-6053AC43D4A0}" type="slidenum">
              <a:rPr lang="en-US">
                <a:solidFill>
                  <a:srgbClr val="FFFFFF"/>
                </a:solidFill>
              </a:rPr>
              <a:pPr>
                <a:defRPr/>
              </a:pPr>
              <a:t>‹#›</a:t>
            </a:fld>
            <a:endParaRPr lang="en-US">
              <a:solidFill>
                <a:srgbClr val="FFFFFF"/>
              </a:solidFill>
            </a:endParaRPr>
          </a:p>
          <a:p>
            <a:pPr>
              <a:defRPr/>
            </a:pPr>
            <a:endParaRPr lang="en-US">
              <a:solidFill>
                <a:srgbClr val="FFFFFF"/>
              </a:solidFill>
            </a:endParaRPr>
          </a:p>
        </p:txBody>
      </p:sp>
    </p:spTree>
    <p:extLst>
      <p:ext uri="{BB962C8B-B14F-4D97-AF65-F5344CB8AC3E}">
        <p14:creationId xmlns:p14="http://schemas.microsoft.com/office/powerpoint/2010/main" val="27843872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endParaRPr lang="en-US">
              <a:solidFill>
                <a:srgbClr val="FFFFFF"/>
              </a:solidFill>
            </a:endParaRPr>
          </a:p>
        </p:txBody>
      </p:sp>
      <p:sp>
        <p:nvSpPr>
          <p:cNvPr id="5" name="Slide Number Placeholder 4"/>
          <p:cNvSpPr>
            <a:spLocks noGrp="1"/>
          </p:cNvSpPr>
          <p:nvPr>
            <p:ph type="sldNum" sz="quarter" idx="11"/>
          </p:nvPr>
        </p:nvSpPr>
        <p:spPr/>
        <p:txBody>
          <a:bodyPr/>
          <a:lstStyle>
            <a:lvl1pPr>
              <a:defRPr smtClean="0">
                <a:solidFill>
                  <a:schemeClr val="tx1"/>
                </a:solidFill>
              </a:defRPr>
            </a:lvl1pPr>
          </a:lstStyle>
          <a:p>
            <a:pPr>
              <a:defRPr/>
            </a:pPr>
            <a:endParaRPr lang="en-US">
              <a:solidFill>
                <a:srgbClr val="FFFFFF"/>
              </a:solidFill>
            </a:endParaRPr>
          </a:p>
          <a:p>
            <a:pPr>
              <a:defRPr/>
            </a:pPr>
            <a:fld id="{5E83881E-427C-48A9-903B-036B09813AE0}" type="slidenum">
              <a:rPr lang="en-US">
                <a:solidFill>
                  <a:srgbClr val="FFFFFF"/>
                </a:solidFill>
              </a:rPr>
              <a:pPr>
                <a:defRPr/>
              </a:pPr>
              <a:t>‹#›</a:t>
            </a:fld>
            <a:endParaRPr lang="en-US">
              <a:solidFill>
                <a:srgbClr val="FFFFFF"/>
              </a:solidFill>
            </a:endParaRPr>
          </a:p>
          <a:p>
            <a:pPr>
              <a:defRPr/>
            </a:pPr>
            <a:endParaRPr lang="en-US">
              <a:solidFill>
                <a:srgbClr val="FFFFFF"/>
              </a:solidFill>
            </a:endParaRPr>
          </a:p>
        </p:txBody>
      </p:sp>
    </p:spTree>
    <p:extLst>
      <p:ext uri="{BB962C8B-B14F-4D97-AF65-F5344CB8AC3E}">
        <p14:creationId xmlns:p14="http://schemas.microsoft.com/office/powerpoint/2010/main" val="11151506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0900" y="363538"/>
            <a:ext cx="1943100" cy="54371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363538"/>
            <a:ext cx="5676900" cy="54371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endParaRPr lang="en-US">
              <a:solidFill>
                <a:srgbClr val="FFFFFF"/>
              </a:solidFill>
            </a:endParaRPr>
          </a:p>
        </p:txBody>
      </p:sp>
      <p:sp>
        <p:nvSpPr>
          <p:cNvPr id="5" name="Slide Number Placeholder 4"/>
          <p:cNvSpPr>
            <a:spLocks noGrp="1"/>
          </p:cNvSpPr>
          <p:nvPr>
            <p:ph type="sldNum" sz="quarter" idx="11"/>
          </p:nvPr>
        </p:nvSpPr>
        <p:spPr/>
        <p:txBody>
          <a:bodyPr/>
          <a:lstStyle>
            <a:lvl1pPr>
              <a:defRPr smtClean="0">
                <a:solidFill>
                  <a:schemeClr val="tx1"/>
                </a:solidFill>
              </a:defRPr>
            </a:lvl1pPr>
          </a:lstStyle>
          <a:p>
            <a:pPr>
              <a:defRPr/>
            </a:pPr>
            <a:endParaRPr lang="en-US">
              <a:solidFill>
                <a:srgbClr val="FFFFFF"/>
              </a:solidFill>
            </a:endParaRPr>
          </a:p>
          <a:p>
            <a:pPr>
              <a:defRPr/>
            </a:pPr>
            <a:fld id="{8F80D933-2CF2-4DD8-8ED8-A8935DFB067F}" type="slidenum">
              <a:rPr lang="en-US">
                <a:solidFill>
                  <a:srgbClr val="FFFFFF"/>
                </a:solidFill>
              </a:rPr>
              <a:pPr>
                <a:defRPr/>
              </a:pPr>
              <a:t>‹#›</a:t>
            </a:fld>
            <a:endParaRPr lang="en-US">
              <a:solidFill>
                <a:srgbClr val="FFFFFF"/>
              </a:solidFill>
            </a:endParaRPr>
          </a:p>
          <a:p>
            <a:pPr>
              <a:defRPr/>
            </a:pPr>
            <a:endParaRPr lang="en-US">
              <a:solidFill>
                <a:srgbClr val="FFFFFF"/>
              </a:solidFill>
            </a:endParaRPr>
          </a:p>
        </p:txBody>
      </p:sp>
    </p:spTree>
    <p:extLst>
      <p:ext uri="{BB962C8B-B14F-4D97-AF65-F5344CB8AC3E}">
        <p14:creationId xmlns:p14="http://schemas.microsoft.com/office/powerpoint/2010/main" val="320338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19DC3BF-4AF2-4C4B-B619-519D0279BCDD}" type="datetimeFigureOut">
              <a:rPr lang="en-US" smtClean="0"/>
              <a:t>5/10/2012</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itle 3"/>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872679662"/>
      </p:ext>
    </p:extLst>
  </p:cSld>
  <p:clrMapOvr>
    <a:masterClrMapping/>
  </p:clrMapOvr>
  <p:transition>
    <p:push/>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8717550"/>
      </p:ext>
    </p:extLst>
  </p:cSld>
  <p:clrMapOvr>
    <a:masterClrMapping/>
  </p:clrMapOvr>
  <p:transition>
    <p:push/>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68099743"/>
      </p:ext>
    </p:extLst>
  </p:cSld>
  <p:clrMapOvr>
    <a:masterClrMapping/>
  </p:clrMapOvr>
  <p:transition>
    <p:push/>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64779390"/>
      </p:ext>
    </p:extLst>
  </p:cSld>
  <p:clrMapOvr>
    <a:masterClrMapping/>
  </p:clrMapOvr>
  <p:transition>
    <p:push/>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1197113"/>
      </p:ext>
    </p:extLst>
  </p:cSld>
  <p:clrMapOvr>
    <a:masterClrMapping/>
  </p:clrMapOvr>
  <p:transition>
    <p:push/>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699263761"/>
      </p:ext>
    </p:extLst>
  </p:cSld>
  <p:clrMapOvr>
    <a:masterClrMapping/>
  </p:clrMapOvr>
  <p:transition>
    <p:push/>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085390"/>
      </p:ext>
    </p:extLst>
  </p:cSld>
  <p:clrMapOvr>
    <a:masterClrMapping/>
  </p:clrMapOvr>
  <p:transition>
    <p:push/>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1977831"/>
      </p:ext>
    </p:extLst>
  </p:cSld>
  <p:clrMapOvr>
    <a:masterClrMapping/>
  </p:clrMapOvr>
  <p:transition>
    <p:push/>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46514035"/>
      </p:ext>
    </p:extLst>
  </p:cSld>
  <p:clrMapOvr>
    <a:masterClrMapping/>
  </p:clrMapOvr>
  <p:transition>
    <p:push/>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61464213"/>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19DC3BF-4AF2-4C4B-B619-519D0279BCDD}" type="datetimeFigureOut">
              <a:rPr lang="en-US" smtClean="0"/>
              <a:t>5/10/2012</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85585"/>
      </p:ext>
    </p:extLst>
  </p:cSld>
  <p:clrMapOvr>
    <a:masterClrMapping/>
  </p:clrMapOvr>
  <p:transition>
    <p:push/>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dirty="0"/>
            </a:lvl1pPr>
          </a:lstStyle>
          <a:p>
            <a:pPr fontAlgn="base">
              <a:spcBef>
                <a:spcPct val="0"/>
              </a:spcBef>
              <a:spcAft>
                <a:spcPct val="0"/>
              </a:spcAft>
              <a:defRPr/>
            </a:pPr>
            <a:endParaRPr lang="en-US" sz="2800" b="1">
              <a:solidFill>
                <a:srgbClr val="000000"/>
              </a:solidFill>
            </a:endParaRP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dirty="0"/>
            </a:lvl1pPr>
          </a:lstStyle>
          <a:p>
            <a:pPr fontAlgn="base">
              <a:spcBef>
                <a:spcPct val="0"/>
              </a:spcBef>
              <a:spcAft>
                <a:spcPct val="0"/>
              </a:spcAft>
              <a:defRPr/>
            </a:pPr>
            <a:endParaRPr lang="en-US" sz="2800" b="1">
              <a:solidFill>
                <a:srgbClr val="000000"/>
              </a:solidFill>
            </a:endParaRPr>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F2390AE5-C493-4116-9180-393F1DA06C31}" type="slidenum">
              <a:rPr lang="en-US" sz="2800" b="1">
                <a:solidFill>
                  <a:srgbClr val="000000"/>
                </a:solidFill>
              </a:rPr>
              <a:pPr fontAlgn="base">
                <a:spcBef>
                  <a:spcPct val="0"/>
                </a:spcBef>
                <a:spcAft>
                  <a:spcPct val="0"/>
                </a:spcAft>
                <a:defRPr/>
              </a:pPr>
              <a:t>‹#›</a:t>
            </a:fld>
            <a:endParaRPr lang="en-US" sz="2800" b="1" dirty="0">
              <a:solidFill>
                <a:srgbClr val="000000"/>
              </a:solidFill>
            </a:endParaRPr>
          </a:p>
        </p:txBody>
      </p:sp>
    </p:spTree>
    <p:extLst>
      <p:ext uri="{BB962C8B-B14F-4D97-AF65-F5344CB8AC3E}">
        <p14:creationId xmlns:p14="http://schemas.microsoft.com/office/powerpoint/2010/main" val="355364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fld id="{419DC3BF-4AF2-4C4B-B619-519D0279BCDD}" type="datetimeFigureOut">
              <a:rPr lang="en-US" smtClean="0"/>
              <a:t>5/10/2012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EF5A803D-91D0-4C83-BC47-911B0C282B99}" type="slidenum">
              <a:rPr lang="en-US" smtClean="0"/>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5.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8.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9.jpe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9.jpe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theme" Target="../theme/theme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7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419DC3BF-4AF2-4C4B-B619-519D0279BCDD}" type="datetimeFigureOut">
              <a:rPr lang="en-US" smtClean="0"/>
              <a:t>5/10/2012</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F5A803D-91D0-4C83-BC47-911B0C282B99}" type="slidenum">
              <a:rPr lang="en-US" smtClean="0"/>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7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419DC3BF-4AF2-4C4B-B619-519D0279BCDD}" type="datetimeFigureOut">
              <a:rPr lang="en-US" smtClean="0">
                <a:solidFill>
                  <a:srgbClr val="F0A22E">
                    <a:shade val="75000"/>
                  </a:srgbClr>
                </a:solidFill>
              </a:rPr>
              <a:pPr/>
              <a:t>5/10/2012</a:t>
            </a:fld>
            <a:endParaRPr lang="en-US">
              <a:solidFill>
                <a:srgbClr val="F0A22E">
                  <a:shade val="75000"/>
                </a:srgbClr>
              </a:solidFill>
            </a:endParaRPr>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solidFill>
                <a:srgbClr val="F0A22E">
                  <a:shade val="75000"/>
                </a:srgbClr>
              </a:solidFill>
            </a:endParaRPr>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F5A803D-91D0-4C83-BC47-911B0C282B99}" type="slidenum">
              <a:rPr lang="en-US" smtClean="0">
                <a:solidFill>
                  <a:srgbClr val="F0A22E">
                    <a:shade val="75000"/>
                  </a:srgbClr>
                </a:solidFill>
              </a:rPr>
              <a:pPr/>
              <a:t>‹#›</a:t>
            </a:fld>
            <a:endParaRPr lang="en-US">
              <a:solidFill>
                <a:srgbClr val="F0A22E">
                  <a:shade val="75000"/>
                </a:srgbClr>
              </a:solidFill>
            </a:endParaRPr>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255660592"/>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4269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269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endParaRPr>
          </a:p>
        </p:txBody>
      </p:sp>
      <p:sp>
        <p:nvSpPr>
          <p:cNvPr id="24269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endParaRPr>
          </a:p>
        </p:txBody>
      </p:sp>
      <p:sp>
        <p:nvSpPr>
          <p:cNvPr id="24269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58603F39-9A43-49BB-92B5-43A5F810F622}" type="slidenum">
              <a:rPr lang="en-US">
                <a:solidFill>
                  <a:srgbClr val="000000"/>
                </a:solidFill>
              </a:rPr>
              <a:pPr fontAlgn="base">
                <a:spcBef>
                  <a:spcPct val="0"/>
                </a:spcBef>
                <a:spcAft>
                  <a:spcPct val="0"/>
                </a:spcAft>
              </a:pPr>
              <a:t>‹#›</a:t>
            </a:fld>
            <a:endParaRPr lang="en-US">
              <a:solidFill>
                <a:srgbClr val="000000"/>
              </a:solidFill>
            </a:endParaRPr>
          </a:p>
        </p:txBody>
      </p:sp>
      <p:pic>
        <p:nvPicPr>
          <p:cNvPr id="242695" name="Picture 7"/>
          <p:cNvPicPr>
            <a:picLocks noChangeAspect="1" noChangeArrowheads="1"/>
          </p:cNvPicPr>
          <p:nvPr/>
        </p:nvPicPr>
        <p:blipFill>
          <a:blip r:embed="rId13" cstate="print">
            <a:clrChange>
              <a:clrFrom>
                <a:srgbClr val="FFFFFF"/>
              </a:clrFrom>
              <a:clrTo>
                <a:srgbClr val="FFFFFF">
                  <a:alpha val="0"/>
                </a:srgbClr>
              </a:clrTo>
            </a:clrChange>
            <a:lum bright="100000"/>
          </a:blip>
          <a:srcRect/>
          <a:stretch>
            <a:fillRect/>
          </a:stretch>
        </p:blipFill>
        <p:spPr bwMode="auto">
          <a:xfrm>
            <a:off x="228600" y="5943600"/>
            <a:ext cx="1905000" cy="815975"/>
          </a:xfrm>
          <a:prstGeom prst="rect">
            <a:avLst/>
          </a:prstGeom>
          <a:noFill/>
          <a:ln w="9525">
            <a:noFill/>
            <a:miter lim="800000"/>
            <a:headEnd/>
            <a:tailEnd/>
          </a:ln>
          <a:effectLst/>
        </p:spPr>
      </p:pic>
      <p:pic>
        <p:nvPicPr>
          <p:cNvPr id="242696" name="Picture 8"/>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457200" y="228600"/>
            <a:ext cx="8153400" cy="1066800"/>
          </a:xfrm>
          <a:prstGeom prst="rect">
            <a:avLst/>
          </a:prstGeom>
          <a:noFill/>
        </p:spPr>
      </p:pic>
    </p:spTree>
    <p:extLst>
      <p:ext uri="{BB962C8B-B14F-4D97-AF65-F5344CB8AC3E}">
        <p14:creationId xmlns:p14="http://schemas.microsoft.com/office/powerpoint/2010/main" val="552458684"/>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7"/>
          <p:cNvSpPr txBox="1">
            <a:spLocks noChangeArrowheads="1"/>
          </p:cNvSpPr>
          <p:nvPr userDrawn="1"/>
        </p:nvSpPr>
        <p:spPr bwMode="auto">
          <a:xfrm>
            <a:off x="0" y="0"/>
            <a:ext cx="9144000" cy="819150"/>
          </a:xfrm>
          <a:prstGeom prst="rect">
            <a:avLst/>
          </a:prstGeom>
          <a:solidFill>
            <a:schemeClr val="tx1"/>
          </a:solidFill>
          <a:ln w="57150" cmpd="thinThick">
            <a:solidFill>
              <a:srgbClr val="333333"/>
            </a:solidFill>
            <a:miter lim="800000"/>
            <a:headEnd/>
            <a:tailEnd/>
          </a:ln>
        </p:spPr>
        <p:txBody>
          <a:bodyPr>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gn="ctr" eaLnBrk="1" fontAlgn="base" hangingPunct="1">
              <a:spcBef>
                <a:spcPct val="50000"/>
              </a:spcBef>
              <a:spcAft>
                <a:spcPct val="0"/>
              </a:spcAft>
              <a:defRPr/>
            </a:pPr>
            <a:endParaRPr lang="en-US" sz="4400" smtClean="0">
              <a:solidFill>
                <a:srgbClr val="000000"/>
              </a:solidFill>
              <a:latin typeface="Calibri" pitchFamily="34" charset="0"/>
            </a:endParaRPr>
          </a:p>
        </p:txBody>
      </p:sp>
      <p:sp>
        <p:nvSpPr>
          <p:cNvPr id="1027" name="Text Box 8"/>
          <p:cNvSpPr txBox="1">
            <a:spLocks noChangeArrowheads="1"/>
          </p:cNvSpPr>
          <p:nvPr userDrawn="1"/>
        </p:nvSpPr>
        <p:spPr bwMode="auto">
          <a:xfrm>
            <a:off x="19050" y="6178550"/>
            <a:ext cx="4433888" cy="703263"/>
          </a:xfrm>
          <a:prstGeom prst="rect">
            <a:avLst/>
          </a:prstGeom>
          <a:solidFill>
            <a:srgbClr val="AF873F"/>
          </a:solidFill>
          <a:ln w="57150" cmpd="thinThick">
            <a:solidFill>
              <a:srgbClr val="333333"/>
            </a:solidFill>
            <a:miter lim="800000"/>
            <a:headEnd/>
            <a:tailEnd/>
          </a:ln>
        </p:spPr>
        <p:txBody>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eaLnBrk="1" fontAlgn="base" hangingPunct="1">
              <a:spcBef>
                <a:spcPct val="0"/>
              </a:spcBef>
              <a:spcAft>
                <a:spcPct val="0"/>
              </a:spcAft>
              <a:defRPr/>
            </a:pPr>
            <a:r>
              <a:rPr lang="en-US" sz="900" b="0" smtClean="0">
                <a:solidFill>
                  <a:srgbClr val="000000"/>
                </a:solidFill>
                <a:latin typeface="Calibri" pitchFamily="34" charset="0"/>
              </a:rPr>
              <a:t> </a:t>
            </a:r>
          </a:p>
          <a:p>
            <a:pPr algn="ctr" eaLnBrk="1" fontAlgn="base" hangingPunct="1">
              <a:spcBef>
                <a:spcPct val="0"/>
              </a:spcBef>
              <a:spcAft>
                <a:spcPct val="0"/>
              </a:spcAft>
              <a:defRPr/>
            </a:pPr>
            <a:r>
              <a:rPr lang="en-US" sz="2000" b="0" smtClean="0">
                <a:solidFill>
                  <a:srgbClr val="000000"/>
                </a:solidFill>
                <a:latin typeface="Calibri" pitchFamily="34" charset="0"/>
              </a:rPr>
              <a:t>UCFBIP’s Incubation Process</a:t>
            </a:r>
          </a:p>
          <a:p>
            <a:pPr algn="ctr" eaLnBrk="1" fontAlgn="base" hangingPunct="1">
              <a:spcBef>
                <a:spcPct val="0"/>
              </a:spcBef>
              <a:spcAft>
                <a:spcPct val="0"/>
              </a:spcAft>
              <a:defRPr/>
            </a:pPr>
            <a:endParaRPr lang="en-US" sz="2000" b="0" smtClean="0">
              <a:solidFill>
                <a:srgbClr val="000000"/>
              </a:solidFill>
              <a:latin typeface="Calibri" pitchFamily="34" charset="0"/>
            </a:endParaRPr>
          </a:p>
        </p:txBody>
      </p:sp>
      <p:pic>
        <p:nvPicPr>
          <p:cNvPr id="1028" name="Picture 9"/>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43425" y="6208713"/>
            <a:ext cx="3838575" cy="628650"/>
          </a:xfrm>
          <a:prstGeom prst="rect">
            <a:avLst/>
          </a:prstGeom>
          <a:noFill/>
          <a:ln w="57150" cmpd="thinThick">
            <a:solidFill>
              <a:srgbClr val="333333"/>
            </a:solidFill>
            <a:miter lim="800000"/>
            <a:headEnd/>
            <a:tailEnd/>
          </a:ln>
          <a:extLst>
            <a:ext uri="{909E8E84-426E-40DD-AFC4-6F175D3DCCD1}">
              <a14:hiddenFill xmlns:a14="http://schemas.microsoft.com/office/drawing/2010/main">
                <a:solidFill>
                  <a:srgbClr val="FFFFFF"/>
                </a:solidFill>
              </a14:hiddenFill>
            </a:ext>
          </a:extLst>
        </p:spPr>
      </p:pic>
      <p:pic>
        <p:nvPicPr>
          <p:cNvPr id="1029" name="Picture 10"/>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497888" y="6210300"/>
            <a:ext cx="603250" cy="622300"/>
          </a:xfrm>
          <a:prstGeom prst="rect">
            <a:avLst/>
          </a:prstGeom>
          <a:noFill/>
          <a:ln w="57150" cmpd="thinThick">
            <a:solidFill>
              <a:srgbClr val="333333"/>
            </a:solidFill>
            <a:miter lim="800000"/>
            <a:headEnd/>
            <a:tailEnd/>
          </a:ln>
          <a:extLst>
            <a:ext uri="{909E8E84-426E-40DD-AFC4-6F175D3DCCD1}">
              <a14:hiddenFill xmlns:a14="http://schemas.microsoft.com/office/drawing/2010/main">
                <a:solidFill>
                  <a:srgbClr val="FFFFFF"/>
                </a:solidFill>
              </a14:hiddenFill>
            </a:ext>
          </a:extLst>
        </p:spPr>
      </p:pic>
      <p:sp>
        <p:nvSpPr>
          <p:cNvPr id="1030" name="Text Box 13"/>
          <p:cNvSpPr txBox="1">
            <a:spLocks noChangeArrowheads="1"/>
          </p:cNvSpPr>
          <p:nvPr userDrawn="1"/>
        </p:nvSpPr>
        <p:spPr bwMode="auto">
          <a:xfrm>
            <a:off x="381000" y="1066800"/>
            <a:ext cx="853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eaLnBrk="1" fontAlgn="base" hangingPunct="1">
              <a:spcBef>
                <a:spcPct val="50000"/>
              </a:spcBef>
              <a:spcAft>
                <a:spcPct val="0"/>
              </a:spcAft>
              <a:defRPr/>
            </a:pPr>
            <a:endParaRPr lang="en-US" sz="3600" b="0" smtClean="0">
              <a:solidFill>
                <a:srgbClr val="000000"/>
              </a:solidFill>
              <a:latin typeface="Calibri" pitchFamily="34" charset="0"/>
            </a:endParaRPr>
          </a:p>
        </p:txBody>
      </p:sp>
    </p:spTree>
    <p:extLst>
      <p:ext uri="{BB962C8B-B14F-4D97-AF65-F5344CB8AC3E}">
        <p14:creationId xmlns:p14="http://schemas.microsoft.com/office/powerpoint/2010/main" val="1742300534"/>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Lst>
  <p:transition>
    <p:push/>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bwMode="auto">
          <a:xfrm>
            <a:off x="1371600" y="363538"/>
            <a:ext cx="7772400" cy="1219200"/>
          </a:xfrm>
          <a:prstGeom prst="rect">
            <a:avLst/>
          </a:prstGeom>
          <a:noFill/>
          <a:ln w="9525">
            <a:noFill/>
            <a:miter lim="800000"/>
            <a:headEnd/>
            <a:tailEnd/>
          </a:ln>
          <a:effectLst>
            <a:outerShdw dist="17961" dir="2700000" algn="ctr" rotWithShape="0">
              <a:srgbClr val="808000"/>
            </a:outerShdw>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84323" name="Rectangle 3"/>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hangingPunct="1">
              <a:spcBef>
                <a:spcPct val="50000"/>
              </a:spcBef>
              <a:defRPr sz="1400">
                <a:latin typeface="Times New Roman" pitchFamily="18" charset="0"/>
              </a:defRPr>
            </a:lvl1pPr>
          </a:lstStyle>
          <a:p>
            <a:pPr fontAlgn="base">
              <a:spcAft>
                <a:spcPct val="0"/>
              </a:spcAft>
              <a:defRPr/>
            </a:pPr>
            <a:endParaRPr lang="en-US">
              <a:solidFill>
                <a:srgbClr val="FFFFFF"/>
              </a:solidFill>
            </a:endParaRPr>
          </a:p>
        </p:txBody>
      </p:sp>
      <p:sp>
        <p:nvSpPr>
          <p:cNvPr id="184324" name="Rectangle 4"/>
          <p:cNvSpPr>
            <a:spLocks noGrp="1" noChangeArrowheads="1"/>
          </p:cNvSpPr>
          <p:nvPr>
            <p:ph type="sldNum" sz="quarter" idx="4"/>
          </p:nvPr>
        </p:nvSpPr>
        <p:spPr bwMode="auto">
          <a:xfrm>
            <a:off x="7239000" y="6477000"/>
            <a:ext cx="1905000" cy="38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spcBef>
                <a:spcPct val="50000"/>
              </a:spcBef>
              <a:defRPr sz="800" b="1">
                <a:solidFill>
                  <a:schemeClr val="hlink"/>
                </a:solidFill>
                <a:latin typeface="Tahoma" charset="0"/>
              </a:defRPr>
            </a:lvl1pPr>
          </a:lstStyle>
          <a:p>
            <a:pPr fontAlgn="base">
              <a:spcAft>
                <a:spcPct val="0"/>
              </a:spcAft>
              <a:defRPr/>
            </a:pPr>
            <a:endParaRPr lang="en-US">
              <a:solidFill>
                <a:srgbClr val="B2A06B"/>
              </a:solidFill>
            </a:endParaRPr>
          </a:p>
          <a:p>
            <a:pPr fontAlgn="base">
              <a:spcAft>
                <a:spcPct val="0"/>
              </a:spcAft>
              <a:defRPr/>
            </a:pPr>
            <a:fld id="{B53B4B14-F1B4-4B8F-992C-5153682403E8}" type="slidenum">
              <a:rPr lang="en-US">
                <a:solidFill>
                  <a:srgbClr val="B2A06B"/>
                </a:solidFill>
              </a:rPr>
              <a:pPr fontAlgn="base">
                <a:spcAft>
                  <a:spcPct val="0"/>
                </a:spcAft>
                <a:defRPr/>
              </a:pPr>
              <a:t>‹#›</a:t>
            </a:fld>
            <a:endParaRPr lang="en-US">
              <a:solidFill>
                <a:srgbClr val="B2A06B"/>
              </a:solidFill>
            </a:endParaRPr>
          </a:p>
          <a:p>
            <a:pPr fontAlgn="base">
              <a:spcAft>
                <a:spcPct val="0"/>
              </a:spcAft>
              <a:defRPr/>
            </a:pPr>
            <a:endParaRPr lang="en-US">
              <a:solidFill>
                <a:srgbClr val="B2A06B"/>
              </a:solidFill>
            </a:endParaRPr>
          </a:p>
        </p:txBody>
      </p:sp>
      <p:sp>
        <p:nvSpPr>
          <p:cNvPr id="1029" name="Rectangle 5"/>
          <p:cNvSpPr>
            <a:spLocks noGrp="1" noChangeArrowheads="1"/>
          </p:cNvSpPr>
          <p:nvPr>
            <p:ph type="body" idx="1"/>
          </p:nvPr>
        </p:nvSpPr>
        <p:spPr bwMode="auto">
          <a:xfrm>
            <a:off x="1371600" y="1727200"/>
            <a:ext cx="7772400"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802383578"/>
      </p:ext>
    </p:extLst>
  </p:cSld>
  <p:clrMap bg1="dk2" tx1="lt1" bg2="dk1" tx2="lt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5400" b="1">
          <a:solidFill>
            <a:schemeClr val="accent2"/>
          </a:solidFill>
          <a:latin typeface="+mj-lt"/>
          <a:ea typeface="+mj-ea"/>
          <a:cs typeface="+mj-cs"/>
        </a:defRPr>
      </a:lvl1pPr>
      <a:lvl2pPr algn="ctr" rtl="0" eaLnBrk="0" fontAlgn="base" hangingPunct="0">
        <a:spcBef>
          <a:spcPct val="0"/>
        </a:spcBef>
        <a:spcAft>
          <a:spcPct val="0"/>
        </a:spcAft>
        <a:defRPr sz="5400" b="1">
          <a:solidFill>
            <a:schemeClr val="accent2"/>
          </a:solidFill>
          <a:latin typeface="Calibri" pitchFamily="34" charset="0"/>
        </a:defRPr>
      </a:lvl2pPr>
      <a:lvl3pPr algn="ctr" rtl="0" eaLnBrk="0" fontAlgn="base" hangingPunct="0">
        <a:spcBef>
          <a:spcPct val="0"/>
        </a:spcBef>
        <a:spcAft>
          <a:spcPct val="0"/>
        </a:spcAft>
        <a:defRPr sz="5400" b="1">
          <a:solidFill>
            <a:schemeClr val="accent2"/>
          </a:solidFill>
          <a:latin typeface="Calibri" pitchFamily="34" charset="0"/>
        </a:defRPr>
      </a:lvl3pPr>
      <a:lvl4pPr algn="ctr" rtl="0" eaLnBrk="0" fontAlgn="base" hangingPunct="0">
        <a:spcBef>
          <a:spcPct val="0"/>
        </a:spcBef>
        <a:spcAft>
          <a:spcPct val="0"/>
        </a:spcAft>
        <a:defRPr sz="5400" b="1">
          <a:solidFill>
            <a:schemeClr val="accent2"/>
          </a:solidFill>
          <a:latin typeface="Calibri" pitchFamily="34" charset="0"/>
        </a:defRPr>
      </a:lvl4pPr>
      <a:lvl5pPr algn="ctr" rtl="0" eaLnBrk="0" fontAlgn="base" hangingPunct="0">
        <a:spcBef>
          <a:spcPct val="0"/>
        </a:spcBef>
        <a:spcAft>
          <a:spcPct val="0"/>
        </a:spcAft>
        <a:defRPr sz="5400" b="1">
          <a:solidFill>
            <a:schemeClr val="accent2"/>
          </a:solidFill>
          <a:latin typeface="Calibri" pitchFamily="34" charset="0"/>
        </a:defRPr>
      </a:lvl5pPr>
      <a:lvl6pPr marL="457200" algn="ctr" rtl="0" fontAlgn="base">
        <a:spcBef>
          <a:spcPct val="0"/>
        </a:spcBef>
        <a:spcAft>
          <a:spcPct val="0"/>
        </a:spcAft>
        <a:defRPr sz="5400" b="1">
          <a:solidFill>
            <a:schemeClr val="accent2"/>
          </a:solidFill>
          <a:latin typeface="Calibri" pitchFamily="34" charset="0"/>
        </a:defRPr>
      </a:lvl6pPr>
      <a:lvl7pPr marL="914400" algn="ctr" rtl="0" fontAlgn="base">
        <a:spcBef>
          <a:spcPct val="0"/>
        </a:spcBef>
        <a:spcAft>
          <a:spcPct val="0"/>
        </a:spcAft>
        <a:defRPr sz="5400" b="1">
          <a:solidFill>
            <a:schemeClr val="accent2"/>
          </a:solidFill>
          <a:latin typeface="Calibri" pitchFamily="34" charset="0"/>
        </a:defRPr>
      </a:lvl7pPr>
      <a:lvl8pPr marL="1371600" algn="ctr" rtl="0" fontAlgn="base">
        <a:spcBef>
          <a:spcPct val="0"/>
        </a:spcBef>
        <a:spcAft>
          <a:spcPct val="0"/>
        </a:spcAft>
        <a:defRPr sz="5400" b="1">
          <a:solidFill>
            <a:schemeClr val="accent2"/>
          </a:solidFill>
          <a:latin typeface="Calibri" pitchFamily="34" charset="0"/>
        </a:defRPr>
      </a:lvl8pPr>
      <a:lvl9pPr marL="1828800" algn="ctr" rtl="0" fontAlgn="base">
        <a:spcBef>
          <a:spcPct val="0"/>
        </a:spcBef>
        <a:spcAft>
          <a:spcPct val="0"/>
        </a:spcAft>
        <a:defRPr sz="5400" b="1">
          <a:solidFill>
            <a:schemeClr val="accent2"/>
          </a:solidFill>
          <a:latin typeface="Calibri"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996633"/>
        </a:buClr>
        <a:buChar char="•"/>
        <a:defRPr sz="2600">
          <a:solidFill>
            <a:srgbClr val="996633"/>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200">
          <a:solidFill>
            <a:schemeClr val="hlink"/>
          </a:solidFill>
          <a:latin typeface="+mn-lt"/>
        </a:defRPr>
      </a:lvl3pPr>
      <a:lvl4pPr marL="1600200" indent="-228600" algn="l" rtl="0" eaLnBrk="0" fontAlgn="base" hangingPunct="0">
        <a:spcBef>
          <a:spcPct val="20000"/>
        </a:spcBef>
        <a:spcAft>
          <a:spcPct val="0"/>
        </a:spcAft>
        <a:buClr>
          <a:srgbClr val="FFCC00"/>
        </a:buClr>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rgbClr val="FFCC00"/>
        </a:buClr>
        <a:buChar char="–"/>
        <a:defRPr sz="2800">
          <a:solidFill>
            <a:schemeClr val="tx1"/>
          </a:solidFill>
          <a:latin typeface="+mn-lt"/>
        </a:defRPr>
      </a:lvl5pPr>
      <a:lvl6pPr marL="2514600" indent="-228600" algn="l" rtl="0" fontAlgn="base">
        <a:spcBef>
          <a:spcPct val="20000"/>
        </a:spcBef>
        <a:spcAft>
          <a:spcPct val="0"/>
        </a:spcAft>
        <a:buClr>
          <a:srgbClr val="FFCC00"/>
        </a:buClr>
        <a:buChar char="–"/>
        <a:defRPr sz="2800">
          <a:solidFill>
            <a:schemeClr val="tx1"/>
          </a:solidFill>
          <a:latin typeface="+mn-lt"/>
        </a:defRPr>
      </a:lvl6pPr>
      <a:lvl7pPr marL="2971800" indent="-228600" algn="l" rtl="0" fontAlgn="base">
        <a:spcBef>
          <a:spcPct val="20000"/>
        </a:spcBef>
        <a:spcAft>
          <a:spcPct val="0"/>
        </a:spcAft>
        <a:buClr>
          <a:srgbClr val="FFCC00"/>
        </a:buClr>
        <a:buChar char="–"/>
        <a:defRPr sz="2800">
          <a:solidFill>
            <a:schemeClr val="tx1"/>
          </a:solidFill>
          <a:latin typeface="+mn-lt"/>
        </a:defRPr>
      </a:lvl7pPr>
      <a:lvl8pPr marL="3429000" indent="-228600" algn="l" rtl="0" fontAlgn="base">
        <a:spcBef>
          <a:spcPct val="20000"/>
        </a:spcBef>
        <a:spcAft>
          <a:spcPct val="0"/>
        </a:spcAft>
        <a:buClr>
          <a:srgbClr val="FFCC00"/>
        </a:buClr>
        <a:buChar char="–"/>
        <a:defRPr sz="2800">
          <a:solidFill>
            <a:schemeClr val="tx1"/>
          </a:solidFill>
          <a:latin typeface="+mn-lt"/>
        </a:defRPr>
      </a:lvl8pPr>
      <a:lvl9pPr marL="3886200" indent="-228600" algn="l" rtl="0" fontAlgn="base">
        <a:spcBef>
          <a:spcPct val="20000"/>
        </a:spcBef>
        <a:spcAft>
          <a:spcPct val="0"/>
        </a:spcAft>
        <a:buClr>
          <a:srgbClr val="FFCC00"/>
        </a:buClr>
        <a:buChar char="–"/>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bwMode="auto">
          <a:xfrm>
            <a:off x="1371600" y="363538"/>
            <a:ext cx="7772400" cy="1219200"/>
          </a:xfrm>
          <a:prstGeom prst="rect">
            <a:avLst/>
          </a:prstGeom>
          <a:noFill/>
          <a:ln w="9525">
            <a:noFill/>
            <a:miter lim="800000"/>
            <a:headEnd/>
            <a:tailEnd/>
          </a:ln>
          <a:effectLst>
            <a:outerShdw dist="17961" dir="2700000" algn="ctr" rotWithShape="0">
              <a:srgbClr val="808000"/>
            </a:outerShdw>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84323" name="Rectangle 3"/>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hangingPunct="1">
              <a:spcBef>
                <a:spcPct val="50000"/>
              </a:spcBef>
              <a:defRPr sz="1400" smtClean="0">
                <a:latin typeface="Times New Roman" pitchFamily="18" charset="0"/>
              </a:defRPr>
            </a:lvl1pPr>
          </a:lstStyle>
          <a:p>
            <a:pPr fontAlgn="base">
              <a:spcAft>
                <a:spcPct val="0"/>
              </a:spcAft>
              <a:defRPr/>
            </a:pPr>
            <a:endParaRPr lang="en-US">
              <a:solidFill>
                <a:srgbClr val="FFFFFF"/>
              </a:solidFill>
            </a:endParaRPr>
          </a:p>
        </p:txBody>
      </p:sp>
      <p:sp>
        <p:nvSpPr>
          <p:cNvPr id="184324" name="Rectangle 4"/>
          <p:cNvSpPr>
            <a:spLocks noGrp="1" noChangeArrowheads="1"/>
          </p:cNvSpPr>
          <p:nvPr>
            <p:ph type="sldNum" sz="quarter" idx="4"/>
          </p:nvPr>
        </p:nvSpPr>
        <p:spPr bwMode="auto">
          <a:xfrm>
            <a:off x="7239000" y="6477000"/>
            <a:ext cx="1905000" cy="38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spcBef>
                <a:spcPct val="50000"/>
              </a:spcBef>
              <a:defRPr sz="800" b="1" smtClean="0">
                <a:solidFill>
                  <a:schemeClr val="hlink"/>
                </a:solidFill>
                <a:latin typeface="Tahoma" pitchFamily="34" charset="0"/>
              </a:defRPr>
            </a:lvl1pPr>
          </a:lstStyle>
          <a:p>
            <a:pPr fontAlgn="base">
              <a:spcAft>
                <a:spcPct val="0"/>
              </a:spcAft>
              <a:defRPr/>
            </a:pPr>
            <a:endParaRPr lang="en-US">
              <a:solidFill>
                <a:srgbClr val="B2A06B"/>
              </a:solidFill>
            </a:endParaRPr>
          </a:p>
          <a:p>
            <a:pPr fontAlgn="base">
              <a:spcAft>
                <a:spcPct val="0"/>
              </a:spcAft>
              <a:defRPr/>
            </a:pPr>
            <a:fld id="{45F5F3BA-2F10-47BE-9EF5-2A76C387A44A}" type="slidenum">
              <a:rPr lang="en-US">
                <a:solidFill>
                  <a:srgbClr val="B2A06B"/>
                </a:solidFill>
              </a:rPr>
              <a:pPr fontAlgn="base">
                <a:spcAft>
                  <a:spcPct val="0"/>
                </a:spcAft>
                <a:defRPr/>
              </a:pPr>
              <a:t>‹#›</a:t>
            </a:fld>
            <a:endParaRPr lang="en-US">
              <a:solidFill>
                <a:srgbClr val="B2A06B"/>
              </a:solidFill>
            </a:endParaRPr>
          </a:p>
          <a:p>
            <a:pPr fontAlgn="base">
              <a:spcAft>
                <a:spcPct val="0"/>
              </a:spcAft>
              <a:defRPr/>
            </a:pPr>
            <a:endParaRPr lang="en-US">
              <a:solidFill>
                <a:srgbClr val="B2A06B"/>
              </a:solidFill>
            </a:endParaRPr>
          </a:p>
        </p:txBody>
      </p:sp>
      <p:sp>
        <p:nvSpPr>
          <p:cNvPr id="2053" name="Rectangle 5"/>
          <p:cNvSpPr>
            <a:spLocks noGrp="1" noChangeArrowheads="1"/>
          </p:cNvSpPr>
          <p:nvPr>
            <p:ph type="body" idx="1"/>
          </p:nvPr>
        </p:nvSpPr>
        <p:spPr bwMode="auto">
          <a:xfrm>
            <a:off x="1371600" y="1727200"/>
            <a:ext cx="7772400"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710886101"/>
      </p:ext>
    </p:extLst>
  </p:cSld>
  <p:clrMap bg1="dk2" tx1="lt1" bg2="dk1" tx2="lt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5400" b="1">
          <a:solidFill>
            <a:schemeClr val="accent2"/>
          </a:solidFill>
          <a:latin typeface="+mj-lt"/>
          <a:ea typeface="+mj-ea"/>
          <a:cs typeface="+mj-cs"/>
        </a:defRPr>
      </a:lvl1pPr>
      <a:lvl2pPr algn="ctr" rtl="0" eaLnBrk="0" fontAlgn="base" hangingPunct="0">
        <a:spcBef>
          <a:spcPct val="0"/>
        </a:spcBef>
        <a:spcAft>
          <a:spcPct val="0"/>
        </a:spcAft>
        <a:defRPr sz="5400" b="1">
          <a:solidFill>
            <a:schemeClr val="accent2"/>
          </a:solidFill>
          <a:latin typeface="Calibri" pitchFamily="34" charset="0"/>
        </a:defRPr>
      </a:lvl2pPr>
      <a:lvl3pPr algn="ctr" rtl="0" eaLnBrk="0" fontAlgn="base" hangingPunct="0">
        <a:spcBef>
          <a:spcPct val="0"/>
        </a:spcBef>
        <a:spcAft>
          <a:spcPct val="0"/>
        </a:spcAft>
        <a:defRPr sz="5400" b="1">
          <a:solidFill>
            <a:schemeClr val="accent2"/>
          </a:solidFill>
          <a:latin typeface="Calibri" pitchFamily="34" charset="0"/>
        </a:defRPr>
      </a:lvl3pPr>
      <a:lvl4pPr algn="ctr" rtl="0" eaLnBrk="0" fontAlgn="base" hangingPunct="0">
        <a:spcBef>
          <a:spcPct val="0"/>
        </a:spcBef>
        <a:spcAft>
          <a:spcPct val="0"/>
        </a:spcAft>
        <a:defRPr sz="5400" b="1">
          <a:solidFill>
            <a:schemeClr val="accent2"/>
          </a:solidFill>
          <a:latin typeface="Calibri" pitchFamily="34" charset="0"/>
        </a:defRPr>
      </a:lvl4pPr>
      <a:lvl5pPr algn="ctr" rtl="0" eaLnBrk="0" fontAlgn="base" hangingPunct="0">
        <a:spcBef>
          <a:spcPct val="0"/>
        </a:spcBef>
        <a:spcAft>
          <a:spcPct val="0"/>
        </a:spcAft>
        <a:defRPr sz="5400" b="1">
          <a:solidFill>
            <a:schemeClr val="accent2"/>
          </a:solidFill>
          <a:latin typeface="Calibri" pitchFamily="34" charset="0"/>
        </a:defRPr>
      </a:lvl5pPr>
      <a:lvl6pPr marL="457200" algn="ctr" rtl="0" fontAlgn="base">
        <a:spcBef>
          <a:spcPct val="0"/>
        </a:spcBef>
        <a:spcAft>
          <a:spcPct val="0"/>
        </a:spcAft>
        <a:defRPr sz="5400" b="1">
          <a:solidFill>
            <a:schemeClr val="accent2"/>
          </a:solidFill>
          <a:latin typeface="Calibri" pitchFamily="34" charset="0"/>
        </a:defRPr>
      </a:lvl6pPr>
      <a:lvl7pPr marL="914400" algn="ctr" rtl="0" fontAlgn="base">
        <a:spcBef>
          <a:spcPct val="0"/>
        </a:spcBef>
        <a:spcAft>
          <a:spcPct val="0"/>
        </a:spcAft>
        <a:defRPr sz="5400" b="1">
          <a:solidFill>
            <a:schemeClr val="accent2"/>
          </a:solidFill>
          <a:latin typeface="Calibri" pitchFamily="34" charset="0"/>
        </a:defRPr>
      </a:lvl7pPr>
      <a:lvl8pPr marL="1371600" algn="ctr" rtl="0" fontAlgn="base">
        <a:spcBef>
          <a:spcPct val="0"/>
        </a:spcBef>
        <a:spcAft>
          <a:spcPct val="0"/>
        </a:spcAft>
        <a:defRPr sz="5400" b="1">
          <a:solidFill>
            <a:schemeClr val="accent2"/>
          </a:solidFill>
          <a:latin typeface="Calibri" pitchFamily="34" charset="0"/>
        </a:defRPr>
      </a:lvl8pPr>
      <a:lvl9pPr marL="1828800" algn="ctr" rtl="0" fontAlgn="base">
        <a:spcBef>
          <a:spcPct val="0"/>
        </a:spcBef>
        <a:spcAft>
          <a:spcPct val="0"/>
        </a:spcAft>
        <a:defRPr sz="5400" b="1">
          <a:solidFill>
            <a:schemeClr val="accent2"/>
          </a:solidFill>
          <a:latin typeface="Calibri"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996633"/>
        </a:buClr>
        <a:buChar char="•"/>
        <a:defRPr sz="2600">
          <a:solidFill>
            <a:srgbClr val="996633"/>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200">
          <a:solidFill>
            <a:schemeClr val="hlink"/>
          </a:solidFill>
          <a:latin typeface="+mn-lt"/>
        </a:defRPr>
      </a:lvl3pPr>
      <a:lvl4pPr marL="1600200" indent="-228600" algn="l" rtl="0" eaLnBrk="0" fontAlgn="base" hangingPunct="0">
        <a:spcBef>
          <a:spcPct val="20000"/>
        </a:spcBef>
        <a:spcAft>
          <a:spcPct val="0"/>
        </a:spcAft>
        <a:buClr>
          <a:srgbClr val="FFCC00"/>
        </a:buClr>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rgbClr val="FFCC00"/>
        </a:buClr>
        <a:buChar char="–"/>
        <a:defRPr sz="2800">
          <a:solidFill>
            <a:schemeClr val="tx1"/>
          </a:solidFill>
          <a:latin typeface="+mn-lt"/>
        </a:defRPr>
      </a:lvl5pPr>
      <a:lvl6pPr marL="2514600" indent="-228600" algn="l" rtl="0" fontAlgn="base">
        <a:spcBef>
          <a:spcPct val="20000"/>
        </a:spcBef>
        <a:spcAft>
          <a:spcPct val="0"/>
        </a:spcAft>
        <a:buClr>
          <a:srgbClr val="FFCC00"/>
        </a:buClr>
        <a:buChar char="–"/>
        <a:defRPr sz="2800">
          <a:solidFill>
            <a:schemeClr val="tx1"/>
          </a:solidFill>
          <a:latin typeface="+mn-lt"/>
        </a:defRPr>
      </a:lvl6pPr>
      <a:lvl7pPr marL="2971800" indent="-228600" algn="l" rtl="0" fontAlgn="base">
        <a:spcBef>
          <a:spcPct val="20000"/>
        </a:spcBef>
        <a:spcAft>
          <a:spcPct val="0"/>
        </a:spcAft>
        <a:buClr>
          <a:srgbClr val="FFCC00"/>
        </a:buClr>
        <a:buChar char="–"/>
        <a:defRPr sz="2800">
          <a:solidFill>
            <a:schemeClr val="tx1"/>
          </a:solidFill>
          <a:latin typeface="+mn-lt"/>
        </a:defRPr>
      </a:lvl7pPr>
      <a:lvl8pPr marL="3429000" indent="-228600" algn="l" rtl="0" fontAlgn="base">
        <a:spcBef>
          <a:spcPct val="20000"/>
        </a:spcBef>
        <a:spcAft>
          <a:spcPct val="0"/>
        </a:spcAft>
        <a:buClr>
          <a:srgbClr val="FFCC00"/>
        </a:buClr>
        <a:buChar char="–"/>
        <a:defRPr sz="2800">
          <a:solidFill>
            <a:schemeClr val="tx1"/>
          </a:solidFill>
          <a:latin typeface="+mn-lt"/>
        </a:defRPr>
      </a:lvl8pPr>
      <a:lvl9pPr marL="3886200" indent="-228600" algn="l" rtl="0" fontAlgn="base">
        <a:spcBef>
          <a:spcPct val="20000"/>
        </a:spcBef>
        <a:spcAft>
          <a:spcPct val="0"/>
        </a:spcAft>
        <a:buClr>
          <a:srgbClr val="FFCC00"/>
        </a:buClr>
        <a:buChar char="–"/>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7"/>
          <p:cNvSpPr txBox="1">
            <a:spLocks noChangeArrowheads="1"/>
          </p:cNvSpPr>
          <p:nvPr userDrawn="1"/>
        </p:nvSpPr>
        <p:spPr bwMode="auto">
          <a:xfrm>
            <a:off x="0" y="0"/>
            <a:ext cx="9144000" cy="819150"/>
          </a:xfrm>
          <a:prstGeom prst="rect">
            <a:avLst/>
          </a:prstGeom>
          <a:solidFill>
            <a:schemeClr val="tx1"/>
          </a:solidFill>
          <a:ln w="57150" cmpd="thinThick">
            <a:solidFill>
              <a:srgbClr val="333333"/>
            </a:solidFill>
            <a:miter lim="800000"/>
            <a:headEnd/>
            <a:tailEnd/>
          </a:ln>
        </p:spPr>
        <p:txBody>
          <a:bodyPr>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gn="ctr" eaLnBrk="1" fontAlgn="base" hangingPunct="1">
              <a:spcBef>
                <a:spcPct val="50000"/>
              </a:spcBef>
              <a:spcAft>
                <a:spcPct val="0"/>
              </a:spcAft>
            </a:pPr>
            <a:endParaRPr lang="en-US" sz="4400" smtClean="0">
              <a:solidFill>
                <a:srgbClr val="000000"/>
              </a:solidFill>
              <a:latin typeface="Calibri" pitchFamily="34" charset="0"/>
            </a:endParaRPr>
          </a:p>
        </p:txBody>
      </p:sp>
      <p:pic>
        <p:nvPicPr>
          <p:cNvPr id="1027" name="Picture 10"/>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072188"/>
            <a:ext cx="762000" cy="785812"/>
          </a:xfrm>
          <a:prstGeom prst="rect">
            <a:avLst/>
          </a:prstGeom>
          <a:noFill/>
          <a:ln w="57150" cmpd="thinThick">
            <a:solidFill>
              <a:srgbClr val="333333"/>
            </a:solidFill>
            <a:miter lim="800000"/>
            <a:headEnd/>
            <a:tailEnd/>
          </a:ln>
          <a:extLst>
            <a:ext uri="{909E8E84-426E-40DD-AFC4-6F175D3DCCD1}">
              <a14:hiddenFill xmlns:a14="http://schemas.microsoft.com/office/drawing/2010/main">
                <a:solidFill>
                  <a:srgbClr val="FFFFFF"/>
                </a:solidFill>
              </a14:hiddenFill>
            </a:ext>
          </a:extLst>
        </p:spPr>
      </p:pic>
      <p:sp>
        <p:nvSpPr>
          <p:cNvPr id="1028" name="Text Box 13"/>
          <p:cNvSpPr txBox="1">
            <a:spLocks noChangeArrowheads="1"/>
          </p:cNvSpPr>
          <p:nvPr userDrawn="1"/>
        </p:nvSpPr>
        <p:spPr bwMode="auto">
          <a:xfrm>
            <a:off x="381000" y="1066800"/>
            <a:ext cx="853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eaLnBrk="1" fontAlgn="base" hangingPunct="1">
              <a:spcBef>
                <a:spcPct val="50000"/>
              </a:spcBef>
              <a:spcAft>
                <a:spcPct val="0"/>
              </a:spcAft>
            </a:pPr>
            <a:endParaRPr lang="en-US" sz="3600" b="0" smtClean="0">
              <a:solidFill>
                <a:srgbClr val="000000"/>
              </a:solidFill>
              <a:latin typeface="Calibri" pitchFamily="34" charset="0"/>
            </a:endParaRPr>
          </a:p>
        </p:txBody>
      </p:sp>
      <p:pic>
        <p:nvPicPr>
          <p:cNvPr id="1029" name="Picture 10"/>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382000" y="6072188"/>
            <a:ext cx="762000" cy="785812"/>
          </a:xfrm>
          <a:prstGeom prst="rect">
            <a:avLst/>
          </a:prstGeom>
          <a:noFill/>
          <a:ln w="57150" cmpd="thinThick">
            <a:solidFill>
              <a:srgbClr val="333333"/>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623290"/>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Lst>
  <p:transition>
    <p:push/>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9.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9.xml"/><Relationship Id="rId6" Type="http://schemas.openxmlformats.org/officeDocument/2006/relationships/image" Target="../media/image14.png"/><Relationship Id="rId5" Type="http://schemas.openxmlformats.org/officeDocument/2006/relationships/image" Target="../media/image16.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6.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5.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54.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0.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5.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6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4.xml"/><Relationship Id="rId5" Type="http://schemas.openxmlformats.org/officeDocument/2006/relationships/image" Target="../media/image32.png"/><Relationship Id="rId4" Type="http://schemas.microsoft.com/office/2007/relationships/hdphoto" Target="../media/hdphoto3.wdp"/></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4.xml"/><Relationship Id="rId5" Type="http://schemas.openxmlformats.org/officeDocument/2006/relationships/image" Target="../media/image33.png"/><Relationship Id="rId4" Type="http://schemas.microsoft.com/office/2007/relationships/hdphoto" Target="../media/hdphoto3.wdp"/></Relationships>
</file>

<file path=ppt/slides/_rels/slide42.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4.jpeg"/><Relationship Id="rId7" Type="http://schemas.openxmlformats.org/officeDocument/2006/relationships/image" Target="../media/image37.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hyperlink" Target="http://images.google.com/imgres?imgurl=http://everythingchicago.org/wp-content/uploads/2008/04/chicagos-skyscrapers.jpg&amp;imgrefurl=http://everythingchicago.org/?page_id=54&amp;usg=__MgmQDLgi8Y8-v2ouJkgJF23YBfc=&amp;h=2832&amp;w=2128&amp;sz=983&amp;hl=en&amp;start=21&amp;um=1&amp;itbs=1&amp;tbnid=iaYzaYQcdCJL8M:&amp;tbnh=150&amp;tbnw=113&amp;prev=/images?q=tall+buildings+images&amp;start=18&amp;um=1&amp;hl=en&amp;sa=N&amp;rls=com.microsoft:en-us&amp;ndsp=18&amp;tbs=isch:1" TargetMode="Externa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4.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4.jpeg"/><Relationship Id="rId7" Type="http://schemas.openxmlformats.org/officeDocument/2006/relationships/image" Target="../media/image36.jpe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images.google.com/imgres?imgurl=http://everythingchicago.org/wp-content/uploads/2008/04/chicagos-skyscrapers.jpg&amp;imgrefurl=http://everythingchicago.org/?page_id=54&amp;usg=__MgmQDLgi8Y8-v2ouJkgJF23YBfc=&amp;h=2832&amp;w=2128&amp;sz=983&amp;hl=en&amp;start=21&amp;um=1&amp;itbs=1&amp;tbnid=iaYzaYQcdCJL8M:&amp;tbnh=150&amp;tbnw=113&amp;prev=/images?q=tall+buildings+images&amp;start=18&amp;um=1&amp;hl=en&amp;sa=N&amp;rls=com.microsoft:en-us&amp;ndsp=18&amp;tbs=isch:1" TargetMode="External"/><Relationship Id="rId5" Type="http://schemas.openxmlformats.org/officeDocument/2006/relationships/image" Target="../media/image35.png"/><Relationship Id="rId4" Type="http://schemas.openxmlformats.org/officeDocument/2006/relationships/image" Target="../media/image38.jpeg"/></Relationships>
</file>

<file path=ppt/slides/_rels/slide4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39.emf"/></Relationships>
</file>

<file path=ppt/slides/_rels/slide4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mailto:nancy.nisbett@ucf.edu" TargetMode="External"/><Relationship Id="rId7" Type="http://schemas.openxmlformats.org/officeDocument/2006/relationships/image" Target="../media/image40.e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mailto:laurianne.torres@ucf.edu" TargetMode="External"/><Relationship Id="rId5" Type="http://schemas.openxmlformats.org/officeDocument/2006/relationships/hyperlink" Target="mailto:svetlana.shtrom@ucf.edu" TargetMode="External"/><Relationship Id="rId4" Type="http://schemas.openxmlformats.org/officeDocument/2006/relationships/hyperlink" Target="mailto:justo.torres@ucf.edu" TargetMode="External"/><Relationship Id="rId9" Type="http://schemas.microsoft.com/office/2007/relationships/hdphoto" Target="../media/hdphoto2.wdp"/></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2.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hyperlink" Target="mailto:doshie.walker@ucf.edu"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381000" y="0"/>
            <a:ext cx="609600" cy="6858000"/>
          </a:xfrm>
          <a:prstGeom prst="rect">
            <a:avLst/>
          </a:prstGeom>
          <a:solidFill>
            <a:srgbClr val="CC9900">
              <a:alpha val="40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bwMode="auto">
          <a:xfrm>
            <a:off x="990600" y="0"/>
            <a:ext cx="181872" cy="6858000"/>
          </a:xfrm>
          <a:prstGeom prst="rect">
            <a:avLst/>
          </a:prstGeom>
          <a:solidFill>
            <a:srgbClr val="FFCA06">
              <a:alpha val="23000"/>
            </a:srgbClr>
          </a:solidFill>
          <a:ln w="38100" cap="rnd" cmpd="sng" algn="ctr">
            <a:solidFill>
              <a:srgbClr val="FFCA06">
                <a:alpha val="25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Straight Connector 16"/>
          <p:cNvSpPr>
            <a:spLocks noChangeShapeType="1"/>
          </p:cNvSpPr>
          <p:nvPr/>
        </p:nvSpPr>
        <p:spPr bwMode="auto">
          <a:xfrm>
            <a:off x="106344" y="0"/>
            <a:ext cx="0" cy="6858000"/>
          </a:xfrm>
          <a:prstGeom prst="line">
            <a:avLst/>
          </a:prstGeom>
          <a:noFill/>
          <a:ln w="57150"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854112" y="0"/>
            <a:ext cx="0" cy="6858000"/>
          </a:xfrm>
          <a:prstGeom prst="line">
            <a:avLst/>
          </a:prstGeom>
          <a:noFill/>
          <a:ln w="57150"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1726640" y="0"/>
            <a:ext cx="0" cy="6858000"/>
          </a:xfrm>
          <a:prstGeom prst="line">
            <a:avLst/>
          </a:prstGeom>
          <a:noFill/>
          <a:ln w="28575"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1" name="Straight Connector 20"/>
          <p:cNvSpPr>
            <a:spLocks noChangeShapeType="1"/>
          </p:cNvSpPr>
          <p:nvPr/>
        </p:nvSpPr>
        <p:spPr bwMode="auto">
          <a:xfrm>
            <a:off x="1066800" y="0"/>
            <a:ext cx="0" cy="6858000"/>
          </a:xfrm>
          <a:prstGeom prst="line">
            <a:avLst/>
          </a:prstGeom>
          <a:noFill/>
          <a:ln w="9525"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Rectangle 21"/>
          <p:cNvSpPr/>
          <p:nvPr/>
        </p:nvSpPr>
        <p:spPr bwMode="auto">
          <a:xfrm>
            <a:off x="1219200" y="0"/>
            <a:ext cx="76200" cy="6858000"/>
          </a:xfrm>
          <a:prstGeom prst="rect">
            <a:avLst/>
          </a:prstGeom>
          <a:solidFill>
            <a:srgbClr val="CC9900">
              <a:alpha val="40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609600" y="3429000"/>
            <a:ext cx="1295400" cy="1295400"/>
          </a:xfrm>
          <a:prstGeom prst="ellipse">
            <a:avLst/>
          </a:prstGeom>
          <a:solidFill>
            <a:srgbClr val="CC9900"/>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324704" y="4866752"/>
            <a:ext cx="641424" cy="641424"/>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bwMode="auto">
          <a:xfrm>
            <a:off x="1091080" y="5500632"/>
            <a:ext cx="137160" cy="13716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91200"/>
            <a:ext cx="274320" cy="27432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bwMode="auto">
          <a:xfrm>
            <a:off x="1879040" y="4479888"/>
            <a:ext cx="365760" cy="365760"/>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8" name="Straight Connector 27"/>
          <p:cNvSpPr>
            <a:spLocks noChangeShapeType="1"/>
          </p:cNvSpPr>
          <p:nvPr/>
        </p:nvSpPr>
        <p:spPr bwMode="auto">
          <a:xfrm>
            <a:off x="9097944" y="0"/>
            <a:ext cx="0" cy="6858000"/>
          </a:xfrm>
          <a:prstGeom prst="line">
            <a:avLst/>
          </a:prstGeom>
          <a:noFill/>
          <a:ln w="57150" cap="flat" cmpd="thickThin" algn="ctr">
            <a:solidFill>
              <a:schemeClr val="bg2">
                <a:lumMod val="25000"/>
                <a:alpha val="5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36" name="Text Placeholder 4"/>
          <p:cNvSpPr>
            <a:spLocks noGrp="1"/>
          </p:cNvSpPr>
          <p:nvPr>
            <p:ph type="body" idx="1"/>
          </p:nvPr>
        </p:nvSpPr>
        <p:spPr>
          <a:xfrm>
            <a:off x="1726640" y="3276600"/>
            <a:ext cx="7371304" cy="3048000"/>
          </a:xfrm>
          <a:noFill/>
          <a:ln>
            <a:noFill/>
          </a:ln>
        </p:spPr>
        <p:txBody>
          <a:bodyPr>
            <a:noAutofit/>
          </a:bodyPr>
          <a:lstStyle/>
          <a:p>
            <a:pPr algn="ctr"/>
            <a:r>
              <a:rPr lang="en-US" b="1" dirty="0" smtClean="0">
                <a:effectLst>
                  <a:outerShdw blurRad="38100" dist="38100" dir="2700000" algn="tl">
                    <a:srgbClr val="000000">
                      <a:alpha val="43137"/>
                    </a:srgbClr>
                  </a:outerShdw>
                </a:effectLst>
                <a:latin typeface="Century Gothic" pitchFamily="34" charset="0"/>
                <a:ea typeface="Tahoma" pitchFamily="34" charset="0"/>
                <a:cs typeface="Tahoma" pitchFamily="34" charset="0"/>
              </a:rPr>
              <a:t>Commercialization</a:t>
            </a:r>
          </a:p>
          <a:p>
            <a:pPr algn="ctr"/>
            <a:endParaRPr lang="en-US" sz="2800" dirty="0" smtClean="0">
              <a:latin typeface="Century Gothic" pitchFamily="34" charset="0"/>
              <a:ea typeface="Tahoma" pitchFamily="34" charset="0"/>
              <a:cs typeface="Tahoma" pitchFamily="34" charset="0"/>
            </a:endParaRPr>
          </a:p>
          <a:p>
            <a:pPr algn="ctr"/>
            <a:r>
              <a:rPr lang="en-US" sz="1600" b="1" dirty="0" smtClean="0">
                <a:solidFill>
                  <a:schemeClr val="accent6">
                    <a:lumMod val="50000"/>
                  </a:schemeClr>
                </a:solidFill>
                <a:effectLst/>
                <a:latin typeface="Century Gothic" pitchFamily="34" charset="0"/>
                <a:ea typeface="Tahoma" pitchFamily="34" charset="0"/>
                <a:cs typeface="Tahoma" pitchFamily="34" charset="0"/>
              </a:rPr>
              <a:t>Presented by:</a:t>
            </a:r>
          </a:p>
          <a:p>
            <a:pPr algn="ctr"/>
            <a:r>
              <a:rPr lang="en-US" sz="1600" b="1" dirty="0" smtClean="0">
                <a:solidFill>
                  <a:schemeClr val="accent6">
                    <a:lumMod val="50000"/>
                  </a:schemeClr>
                </a:solidFill>
                <a:latin typeface="Century Gothic" pitchFamily="34" charset="0"/>
                <a:ea typeface="Tahoma" pitchFamily="34" charset="0"/>
                <a:cs typeface="Tahoma" pitchFamily="34" charset="0"/>
              </a:rPr>
              <a:t>Dr. Tom O’Neal and Dr. Svetlana Shtrom</a:t>
            </a:r>
            <a:endParaRPr lang="en-US" sz="1600" b="1" dirty="0" smtClean="0">
              <a:solidFill>
                <a:schemeClr val="accent6">
                  <a:lumMod val="50000"/>
                </a:schemeClr>
              </a:solidFill>
              <a:effectLst/>
              <a:latin typeface="Century Gothic" pitchFamily="34" charset="0"/>
              <a:ea typeface="Tahoma" pitchFamily="34" charset="0"/>
              <a:cs typeface="Tahoma" pitchFamily="34" charset="0"/>
            </a:endParaRPr>
          </a:p>
        </p:txBody>
      </p:sp>
      <p:grpSp>
        <p:nvGrpSpPr>
          <p:cNvPr id="42" name="Group 41"/>
          <p:cNvGrpSpPr/>
          <p:nvPr/>
        </p:nvGrpSpPr>
        <p:grpSpPr>
          <a:xfrm>
            <a:off x="2819400" y="609600"/>
            <a:ext cx="5136054" cy="2254190"/>
            <a:chOff x="2819400" y="609600"/>
            <a:chExt cx="5136054" cy="2254190"/>
          </a:xfrm>
        </p:grpSpPr>
        <p:pic>
          <p:nvPicPr>
            <p:cNvPr id="37" name="Picture 36" descr="Picture1.png"/>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295000"/>
                      </a14:imgEffect>
                    </a14:imgLayer>
                  </a14:imgProps>
                </a:ext>
              </a:extLst>
            </a:blip>
            <a:srcRect b="18931"/>
            <a:stretch/>
          </p:blipFill>
          <p:spPr>
            <a:xfrm>
              <a:off x="2819400" y="609600"/>
              <a:ext cx="5136054" cy="2051500"/>
            </a:xfrm>
            <a:prstGeom prst="rect">
              <a:avLst/>
            </a:prstGeom>
            <a:ln>
              <a:noFill/>
            </a:ln>
            <a:effectLst>
              <a:outerShdw blurRad="292100" dist="139700" dir="2700000" algn="tl" rotWithShape="0">
                <a:srgbClr val="333333">
                  <a:alpha val="65000"/>
                </a:srgbClr>
              </a:outerShdw>
            </a:effectLst>
          </p:spPr>
        </p:pic>
        <p:sp>
          <p:nvSpPr>
            <p:cNvPr id="38" name="TextBox 37"/>
            <p:cNvSpPr txBox="1"/>
            <p:nvPr/>
          </p:nvSpPr>
          <p:spPr>
            <a:xfrm>
              <a:off x="3173766" y="2617569"/>
              <a:ext cx="4419600" cy="246221"/>
            </a:xfrm>
            <a:prstGeom prst="rect">
              <a:avLst/>
            </a:prstGeom>
            <a:noFill/>
          </p:spPr>
          <p:txBody>
            <a:bodyPr wrap="square" rtlCol="0">
              <a:spAutoFit/>
            </a:bodyPr>
            <a:lstStyle/>
            <a:p>
              <a:pPr algn="ctr"/>
              <a:r>
                <a:rPr lang="en-US" sz="1000" dirty="0" smtClean="0">
                  <a:solidFill>
                    <a:schemeClr val="accent6">
                      <a:lumMod val="50000"/>
                    </a:schemeClr>
                  </a:solidFill>
                  <a:latin typeface="Arial" pitchFamily="34" charset="0"/>
                  <a:cs typeface="Arial" pitchFamily="34" charset="0"/>
                </a:rPr>
                <a:t>Sponsored Programs Administration Resource &amp; Knowledge Series</a:t>
              </a:r>
              <a:endParaRPr lang="en-US" sz="1000" dirty="0">
                <a:solidFill>
                  <a:schemeClr val="accent6">
                    <a:lumMod val="50000"/>
                  </a:schemeClr>
                </a:solidFill>
                <a:latin typeface="Arial" pitchFamily="34" charset="0"/>
                <a:cs typeface="Arial" pitchFamily="34" charset="0"/>
              </a:endParaRPr>
            </a:p>
          </p:txBody>
        </p:sp>
        <p:cxnSp>
          <p:nvCxnSpPr>
            <p:cNvPr id="40" name="Straight Connector 39"/>
            <p:cNvCxnSpPr/>
            <p:nvPr/>
          </p:nvCxnSpPr>
          <p:spPr>
            <a:xfrm>
              <a:off x="3133078" y="2644203"/>
              <a:ext cx="4419600"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41" name="Picture 40" descr="http://www.floridahightech.com/images/UCFlogo.gif"/>
          <p:cNvPicPr>
            <a:picLocks noChangeAspect="1"/>
          </p:cNvPicPr>
          <p:nvPr/>
        </p:nvPicPr>
        <p:blipFill>
          <a:blip r:embed="rId4" cstate="print">
            <a:duotone>
              <a:prstClr val="black"/>
              <a:schemeClr val="accent6">
                <a:tint val="45000"/>
                <a:satMod val="400000"/>
              </a:schemeClr>
            </a:duotone>
            <a:extLst>
              <a:ext uri="{BEBA8EAE-BF5A-486C-A8C5-ECC9F3942E4B}">
                <a14:imgProps xmlns:a14="http://schemas.microsoft.com/office/drawing/2010/main">
                  <a14:imgLayer r:embed="rId5">
                    <a14:imgEffect>
                      <a14:colorTemperature colorTemp="11500"/>
                    </a14:imgEffect>
                    <a14:imgEffect>
                      <a14:saturation sat="0"/>
                    </a14:imgEffect>
                  </a14:imgLayer>
                </a14:imgProps>
              </a:ext>
            </a:extLst>
          </a:blip>
          <a:srcRect r="68983" b="44845"/>
          <a:stretch>
            <a:fillRect/>
          </a:stretch>
        </p:blipFill>
        <p:spPr bwMode="auto">
          <a:xfrm>
            <a:off x="776676" y="3532385"/>
            <a:ext cx="998057" cy="1106937"/>
          </a:xfrm>
          <a:prstGeom prst="rect">
            <a:avLst/>
          </a:prstGeom>
          <a:noFill/>
          <a:ln w="9525">
            <a:noFill/>
            <a:miter lim="800000"/>
            <a:headEnd/>
            <a:tailEnd/>
          </a:ln>
        </p:spPr>
      </p:pic>
    </p:spTree>
    <p:extLst>
      <p:ext uri="{BB962C8B-B14F-4D97-AF65-F5344CB8AC3E}">
        <p14:creationId xmlns:p14="http://schemas.microsoft.com/office/powerpoint/2010/main" val="2039877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ChangeArrowheads="1"/>
          </p:cNvSpPr>
          <p:nvPr/>
        </p:nvSpPr>
        <p:spPr bwMode="auto">
          <a:xfrm>
            <a:off x="1371600" y="4596360"/>
            <a:ext cx="60960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2800" dirty="0">
                <a:solidFill>
                  <a:srgbClr val="FFFFFF"/>
                </a:solidFill>
                <a:cs typeface="Times New Roman" pitchFamily="18" charset="0"/>
              </a:rPr>
              <a:t>Funding for Labs</a:t>
            </a:r>
          </a:p>
        </p:txBody>
      </p:sp>
      <p:sp>
        <p:nvSpPr>
          <p:cNvPr id="522243" name="Line 3"/>
          <p:cNvSpPr>
            <a:spLocks noChangeShapeType="1"/>
          </p:cNvSpPr>
          <p:nvPr/>
        </p:nvSpPr>
        <p:spPr bwMode="auto">
          <a:xfrm flipV="1">
            <a:off x="4419600" y="4999220"/>
            <a:ext cx="0" cy="2286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wrap="none" anchor="ctr"/>
          <a:lstStyle/>
          <a:p>
            <a:pPr fontAlgn="base">
              <a:spcBef>
                <a:spcPct val="0"/>
              </a:spcBef>
              <a:spcAft>
                <a:spcPct val="0"/>
              </a:spcAft>
            </a:pPr>
            <a:endParaRPr lang="en-US" sz="2800">
              <a:solidFill>
                <a:srgbClr val="FFFFFF"/>
              </a:solidFill>
            </a:endParaRPr>
          </a:p>
        </p:txBody>
      </p:sp>
      <p:sp>
        <p:nvSpPr>
          <p:cNvPr id="522244" name="Rectangle 4"/>
          <p:cNvSpPr>
            <a:spLocks noChangeArrowheads="1"/>
          </p:cNvSpPr>
          <p:nvPr/>
        </p:nvSpPr>
        <p:spPr bwMode="auto">
          <a:xfrm>
            <a:off x="1600200" y="4001750"/>
            <a:ext cx="5638800" cy="381000"/>
          </a:xfrm>
          <a:prstGeom prst="rect">
            <a:avLst/>
          </a:prstGeom>
          <a:solidFill>
            <a:srgbClr val="0F8456"/>
          </a:solidFill>
          <a:ln w="9525">
            <a:solidFill>
              <a:schemeClr val="accent1"/>
            </a:solidFill>
            <a:miter lim="800000"/>
            <a:headEnd/>
            <a:tailEnd/>
          </a:ln>
        </p:spPr>
        <p:txBody>
          <a:bodyPr wrap="none" anchor="ctr"/>
          <a:lstStyle/>
          <a:p>
            <a:pPr algn="ctr" fontAlgn="base">
              <a:spcBef>
                <a:spcPct val="0"/>
              </a:spcBef>
              <a:spcAft>
                <a:spcPct val="0"/>
              </a:spcAft>
            </a:pPr>
            <a:r>
              <a:rPr lang="en-US" sz="2800">
                <a:solidFill>
                  <a:srgbClr val="000000"/>
                </a:solidFill>
                <a:cs typeface="Times New Roman" pitchFamily="18" charset="0"/>
              </a:rPr>
              <a:t>Technology and Graduates</a:t>
            </a:r>
          </a:p>
        </p:txBody>
      </p:sp>
      <p:sp>
        <p:nvSpPr>
          <p:cNvPr id="522245" name="Rectangle 5"/>
          <p:cNvSpPr>
            <a:spLocks noChangeArrowheads="1"/>
          </p:cNvSpPr>
          <p:nvPr/>
        </p:nvSpPr>
        <p:spPr bwMode="auto">
          <a:xfrm>
            <a:off x="1905000" y="3356340"/>
            <a:ext cx="50292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2800">
                <a:solidFill>
                  <a:srgbClr val="FFFFFF"/>
                </a:solidFill>
                <a:cs typeface="Times New Roman" pitchFamily="18" charset="0"/>
              </a:rPr>
              <a:t>Company</a:t>
            </a:r>
          </a:p>
        </p:txBody>
      </p:sp>
      <p:sp>
        <p:nvSpPr>
          <p:cNvPr id="522246" name="Line 6"/>
          <p:cNvSpPr>
            <a:spLocks noChangeShapeType="1"/>
          </p:cNvSpPr>
          <p:nvPr/>
        </p:nvSpPr>
        <p:spPr bwMode="auto">
          <a:xfrm flipV="1">
            <a:off x="4419600" y="3760450"/>
            <a:ext cx="0" cy="2286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wrap="none" anchor="ctr"/>
          <a:lstStyle/>
          <a:p>
            <a:pPr fontAlgn="base">
              <a:spcBef>
                <a:spcPct val="0"/>
              </a:spcBef>
              <a:spcAft>
                <a:spcPct val="0"/>
              </a:spcAft>
            </a:pPr>
            <a:endParaRPr lang="en-US" sz="2800">
              <a:solidFill>
                <a:srgbClr val="FFFFFF"/>
              </a:solidFill>
            </a:endParaRPr>
          </a:p>
        </p:txBody>
      </p:sp>
      <p:sp>
        <p:nvSpPr>
          <p:cNvPr id="522247" name="Rectangle 7"/>
          <p:cNvSpPr>
            <a:spLocks noChangeArrowheads="1"/>
          </p:cNvSpPr>
          <p:nvPr/>
        </p:nvSpPr>
        <p:spPr bwMode="auto">
          <a:xfrm>
            <a:off x="2286000" y="2710930"/>
            <a:ext cx="4267200" cy="381000"/>
          </a:xfrm>
          <a:prstGeom prst="rect">
            <a:avLst/>
          </a:prstGeom>
          <a:solidFill>
            <a:srgbClr val="0F8456"/>
          </a:solidFill>
          <a:ln w="9525">
            <a:solidFill>
              <a:schemeClr val="accent1"/>
            </a:solidFill>
            <a:miter lim="800000"/>
            <a:headEnd/>
            <a:tailEnd/>
          </a:ln>
        </p:spPr>
        <p:txBody>
          <a:bodyPr wrap="none" anchor="ctr"/>
          <a:lstStyle/>
          <a:p>
            <a:pPr algn="ctr" fontAlgn="base">
              <a:spcBef>
                <a:spcPct val="0"/>
              </a:spcBef>
              <a:spcAft>
                <a:spcPct val="0"/>
              </a:spcAft>
            </a:pPr>
            <a:r>
              <a:rPr lang="en-US" sz="2800" b="1" dirty="0">
                <a:solidFill>
                  <a:srgbClr val="000000"/>
                </a:solidFill>
                <a:cs typeface="Times New Roman" pitchFamily="18" charset="0"/>
              </a:rPr>
              <a:t>Incubation</a:t>
            </a:r>
          </a:p>
        </p:txBody>
      </p:sp>
      <p:sp>
        <p:nvSpPr>
          <p:cNvPr id="522248" name="Rectangle 8"/>
          <p:cNvSpPr>
            <a:spLocks noChangeArrowheads="1"/>
          </p:cNvSpPr>
          <p:nvPr/>
        </p:nvSpPr>
        <p:spPr bwMode="auto">
          <a:xfrm>
            <a:off x="2590800" y="2082800"/>
            <a:ext cx="3657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2800">
                <a:solidFill>
                  <a:srgbClr val="FFFFFF"/>
                </a:solidFill>
                <a:cs typeface="Times New Roman" pitchFamily="18" charset="0"/>
              </a:rPr>
              <a:t>Product</a:t>
            </a:r>
          </a:p>
        </p:txBody>
      </p:sp>
      <p:sp>
        <p:nvSpPr>
          <p:cNvPr id="522249" name="Line 9"/>
          <p:cNvSpPr>
            <a:spLocks noChangeShapeType="1"/>
          </p:cNvSpPr>
          <p:nvPr/>
        </p:nvSpPr>
        <p:spPr bwMode="auto">
          <a:xfrm flipV="1">
            <a:off x="4419600" y="4367760"/>
            <a:ext cx="0" cy="2286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wrap="none" anchor="ctr"/>
          <a:lstStyle/>
          <a:p>
            <a:pPr fontAlgn="base">
              <a:spcBef>
                <a:spcPct val="0"/>
              </a:spcBef>
              <a:spcAft>
                <a:spcPct val="0"/>
              </a:spcAft>
            </a:pPr>
            <a:endParaRPr lang="en-US" sz="2800">
              <a:solidFill>
                <a:srgbClr val="FFFFFF"/>
              </a:solidFill>
            </a:endParaRPr>
          </a:p>
        </p:txBody>
      </p:sp>
      <p:sp>
        <p:nvSpPr>
          <p:cNvPr id="522250" name="Line 10"/>
          <p:cNvSpPr>
            <a:spLocks noChangeShapeType="1"/>
          </p:cNvSpPr>
          <p:nvPr/>
        </p:nvSpPr>
        <p:spPr bwMode="auto">
          <a:xfrm flipV="1">
            <a:off x="4419600" y="3115040"/>
            <a:ext cx="0" cy="2286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wrap="none" anchor="ctr"/>
          <a:lstStyle/>
          <a:p>
            <a:pPr fontAlgn="base">
              <a:spcBef>
                <a:spcPct val="0"/>
              </a:spcBef>
              <a:spcAft>
                <a:spcPct val="0"/>
              </a:spcAft>
            </a:pPr>
            <a:endParaRPr lang="en-US" sz="2800">
              <a:solidFill>
                <a:srgbClr val="FFFFFF"/>
              </a:solidFill>
            </a:endParaRPr>
          </a:p>
        </p:txBody>
      </p:sp>
      <p:sp>
        <p:nvSpPr>
          <p:cNvPr id="522251" name="Rectangle 11"/>
          <p:cNvSpPr>
            <a:spLocks noChangeArrowheads="1"/>
          </p:cNvSpPr>
          <p:nvPr/>
        </p:nvSpPr>
        <p:spPr bwMode="auto">
          <a:xfrm>
            <a:off x="3124200" y="1479030"/>
            <a:ext cx="2590800" cy="381000"/>
          </a:xfrm>
          <a:prstGeom prst="rect">
            <a:avLst/>
          </a:prstGeom>
          <a:solidFill>
            <a:srgbClr val="0F8456"/>
          </a:solidFill>
          <a:ln w="9525">
            <a:solidFill>
              <a:schemeClr val="accent1"/>
            </a:solidFill>
            <a:miter lim="800000"/>
            <a:headEnd/>
            <a:tailEnd/>
          </a:ln>
        </p:spPr>
        <p:txBody>
          <a:bodyPr wrap="none" anchor="ctr"/>
          <a:lstStyle/>
          <a:p>
            <a:pPr algn="ctr" fontAlgn="base">
              <a:spcBef>
                <a:spcPct val="0"/>
              </a:spcBef>
              <a:spcAft>
                <a:spcPct val="0"/>
              </a:spcAft>
            </a:pPr>
            <a:r>
              <a:rPr lang="en-US" sz="2800" dirty="0">
                <a:solidFill>
                  <a:srgbClr val="000000"/>
                </a:solidFill>
                <a:cs typeface="Times New Roman" pitchFamily="18" charset="0"/>
              </a:rPr>
              <a:t>Research Park</a:t>
            </a:r>
          </a:p>
        </p:txBody>
      </p:sp>
      <p:sp>
        <p:nvSpPr>
          <p:cNvPr id="522252" name="Line 12"/>
          <p:cNvSpPr>
            <a:spLocks noChangeShapeType="1"/>
          </p:cNvSpPr>
          <p:nvPr/>
        </p:nvSpPr>
        <p:spPr bwMode="auto">
          <a:xfrm flipV="1">
            <a:off x="4419600" y="1828800"/>
            <a:ext cx="0" cy="2286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wrap="none" anchor="ctr"/>
          <a:lstStyle/>
          <a:p>
            <a:pPr fontAlgn="base">
              <a:spcBef>
                <a:spcPct val="0"/>
              </a:spcBef>
              <a:spcAft>
                <a:spcPct val="0"/>
              </a:spcAft>
            </a:pPr>
            <a:endParaRPr lang="en-US" sz="2800">
              <a:solidFill>
                <a:srgbClr val="FFFFFF"/>
              </a:solidFill>
            </a:endParaRPr>
          </a:p>
        </p:txBody>
      </p:sp>
      <p:sp>
        <p:nvSpPr>
          <p:cNvPr id="522253" name="Line 13"/>
          <p:cNvSpPr>
            <a:spLocks noChangeShapeType="1"/>
          </p:cNvSpPr>
          <p:nvPr/>
        </p:nvSpPr>
        <p:spPr bwMode="auto">
          <a:xfrm flipV="1">
            <a:off x="4419600" y="2469630"/>
            <a:ext cx="0" cy="2286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wrap="none" anchor="ctr"/>
          <a:lstStyle/>
          <a:p>
            <a:pPr fontAlgn="base">
              <a:spcBef>
                <a:spcPct val="0"/>
              </a:spcBef>
              <a:spcAft>
                <a:spcPct val="0"/>
              </a:spcAft>
            </a:pPr>
            <a:endParaRPr lang="en-US" sz="2800">
              <a:solidFill>
                <a:srgbClr val="FFFFFF"/>
              </a:solidFill>
            </a:endParaRPr>
          </a:p>
        </p:txBody>
      </p:sp>
      <p:sp>
        <p:nvSpPr>
          <p:cNvPr id="522254" name="Rectangle 14"/>
          <p:cNvSpPr>
            <a:spLocks noChangeArrowheads="1"/>
          </p:cNvSpPr>
          <p:nvPr/>
        </p:nvSpPr>
        <p:spPr bwMode="auto">
          <a:xfrm>
            <a:off x="3657600" y="863600"/>
            <a:ext cx="15240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2800">
                <a:solidFill>
                  <a:srgbClr val="FFFFFF"/>
                </a:solidFill>
                <a:cs typeface="Times New Roman" pitchFamily="18" charset="0"/>
              </a:rPr>
              <a:t>Jobs</a:t>
            </a:r>
          </a:p>
        </p:txBody>
      </p:sp>
      <p:sp>
        <p:nvSpPr>
          <p:cNvPr id="522255" name="Rectangle 15"/>
          <p:cNvSpPr>
            <a:spLocks noChangeArrowheads="1"/>
          </p:cNvSpPr>
          <p:nvPr/>
        </p:nvSpPr>
        <p:spPr bwMode="auto">
          <a:xfrm>
            <a:off x="3810000" y="228600"/>
            <a:ext cx="1219200" cy="381000"/>
          </a:xfrm>
          <a:prstGeom prst="rect">
            <a:avLst/>
          </a:prstGeom>
          <a:solidFill>
            <a:srgbClr val="0F8456"/>
          </a:solidFill>
          <a:ln w="9525">
            <a:solidFill>
              <a:schemeClr val="accent1"/>
            </a:solidFill>
            <a:miter lim="800000"/>
            <a:headEnd/>
            <a:tailEnd/>
          </a:ln>
        </p:spPr>
        <p:txBody>
          <a:bodyPr wrap="none" anchor="ctr"/>
          <a:lstStyle/>
          <a:p>
            <a:pPr algn="ctr" fontAlgn="base">
              <a:spcBef>
                <a:spcPct val="0"/>
              </a:spcBef>
              <a:spcAft>
                <a:spcPct val="0"/>
              </a:spcAft>
            </a:pPr>
            <a:r>
              <a:rPr lang="en-US" sz="2800">
                <a:solidFill>
                  <a:srgbClr val="000000"/>
                </a:solidFill>
                <a:cs typeface="Times New Roman" pitchFamily="18" charset="0"/>
              </a:rPr>
              <a:t>Taxes</a:t>
            </a:r>
          </a:p>
        </p:txBody>
      </p:sp>
      <p:sp>
        <p:nvSpPr>
          <p:cNvPr id="522256" name="Line 16"/>
          <p:cNvSpPr>
            <a:spLocks noChangeShapeType="1"/>
          </p:cNvSpPr>
          <p:nvPr/>
        </p:nvSpPr>
        <p:spPr bwMode="auto">
          <a:xfrm flipV="1">
            <a:off x="4419600" y="1250430"/>
            <a:ext cx="0" cy="2286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wrap="none" anchor="ctr"/>
          <a:lstStyle/>
          <a:p>
            <a:pPr fontAlgn="base">
              <a:spcBef>
                <a:spcPct val="0"/>
              </a:spcBef>
              <a:spcAft>
                <a:spcPct val="0"/>
              </a:spcAft>
            </a:pPr>
            <a:endParaRPr lang="en-US" sz="2800">
              <a:solidFill>
                <a:srgbClr val="FFFFFF"/>
              </a:solidFill>
            </a:endParaRPr>
          </a:p>
        </p:txBody>
      </p:sp>
      <p:sp>
        <p:nvSpPr>
          <p:cNvPr id="522257" name="Line 17"/>
          <p:cNvSpPr>
            <a:spLocks noChangeShapeType="1"/>
          </p:cNvSpPr>
          <p:nvPr/>
        </p:nvSpPr>
        <p:spPr bwMode="auto">
          <a:xfrm flipV="1">
            <a:off x="4419600" y="609600"/>
            <a:ext cx="0" cy="2286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wrap="none" anchor="ctr"/>
          <a:lstStyle/>
          <a:p>
            <a:pPr fontAlgn="base">
              <a:spcBef>
                <a:spcPct val="0"/>
              </a:spcBef>
              <a:spcAft>
                <a:spcPct val="0"/>
              </a:spcAft>
            </a:pPr>
            <a:endParaRPr lang="en-US" sz="2800">
              <a:solidFill>
                <a:srgbClr val="FFFFFF"/>
              </a:solidFill>
            </a:endParaRPr>
          </a:p>
        </p:txBody>
      </p:sp>
      <p:sp>
        <p:nvSpPr>
          <p:cNvPr id="522258" name="Freeform 18"/>
          <p:cNvSpPr>
            <a:spLocks/>
          </p:cNvSpPr>
          <p:nvPr/>
        </p:nvSpPr>
        <p:spPr bwMode="auto">
          <a:xfrm>
            <a:off x="5029200" y="381000"/>
            <a:ext cx="3840480" cy="4953000"/>
          </a:xfrm>
          <a:custGeom>
            <a:avLst/>
            <a:gdLst>
              <a:gd name="T0" fmla="*/ 2147483647 w 2888"/>
              <a:gd name="T1" fmla="*/ 2147483647 h 3504"/>
              <a:gd name="T2" fmla="*/ 2147483647 w 2888"/>
              <a:gd name="T3" fmla="*/ 2147483647 h 3504"/>
              <a:gd name="T4" fmla="*/ 0 w 2888"/>
              <a:gd name="T5" fmla="*/ 0 h 3504"/>
              <a:gd name="T6" fmla="*/ 0 60000 65536"/>
              <a:gd name="T7" fmla="*/ 0 60000 65536"/>
              <a:gd name="T8" fmla="*/ 0 60000 65536"/>
              <a:gd name="T9" fmla="*/ 0 w 2888"/>
              <a:gd name="T10" fmla="*/ 0 h 3504"/>
              <a:gd name="T11" fmla="*/ 2888 w 2888"/>
              <a:gd name="T12" fmla="*/ 3504 h 3504"/>
            </a:gdLst>
            <a:ahLst/>
            <a:cxnLst>
              <a:cxn ang="T6">
                <a:pos x="T0" y="T1"/>
              </a:cxn>
              <a:cxn ang="T7">
                <a:pos x="T2" y="T3"/>
              </a:cxn>
              <a:cxn ang="T8">
                <a:pos x="T4" y="T5"/>
              </a:cxn>
            </a:cxnLst>
            <a:rect l="T9" t="T10" r="T11" b="T12"/>
            <a:pathLst>
              <a:path w="2888" h="3504">
                <a:moveTo>
                  <a:pt x="2064" y="3504"/>
                </a:moveTo>
                <a:cubicBezTo>
                  <a:pt x="2476" y="3292"/>
                  <a:pt x="2888" y="3080"/>
                  <a:pt x="2544" y="2496"/>
                </a:cubicBezTo>
                <a:cubicBezTo>
                  <a:pt x="2200" y="1912"/>
                  <a:pt x="424" y="416"/>
                  <a:pt x="0" y="0"/>
                </a:cubicBezTo>
              </a:path>
            </a:pathLst>
          </a:custGeom>
          <a:noFill/>
          <a:ln w="50800">
            <a:solidFill>
              <a:schemeClr val="tx1"/>
            </a:solidFill>
            <a:round/>
            <a:headEnd/>
            <a:tailEnd/>
          </a:ln>
        </p:spPr>
        <p:txBody>
          <a:bodyPr wrap="none" anchor="ctr"/>
          <a:lstStyle/>
          <a:p>
            <a:pPr fontAlgn="base">
              <a:spcBef>
                <a:spcPct val="0"/>
              </a:spcBef>
              <a:spcAft>
                <a:spcPct val="0"/>
              </a:spcAft>
            </a:pPr>
            <a:endParaRPr lang="en-US" sz="2800">
              <a:solidFill>
                <a:srgbClr val="FFFFFF"/>
              </a:solidFill>
              <a:latin typeface="Arial" pitchFamily="34" charset="0"/>
            </a:endParaRPr>
          </a:p>
        </p:txBody>
      </p:sp>
      <p:sp>
        <p:nvSpPr>
          <p:cNvPr id="428055" name="Oval 24"/>
          <p:cNvSpPr>
            <a:spLocks noChangeArrowheads="1"/>
          </p:cNvSpPr>
          <p:nvPr/>
        </p:nvSpPr>
        <p:spPr bwMode="auto">
          <a:xfrm rot="-877583">
            <a:off x="228600" y="533400"/>
            <a:ext cx="3195638" cy="1449388"/>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fontAlgn="base">
              <a:spcBef>
                <a:spcPct val="50000"/>
              </a:spcBef>
              <a:spcAft>
                <a:spcPct val="0"/>
              </a:spcAft>
              <a:defRPr/>
            </a:pPr>
            <a:r>
              <a:rPr lang="en-US" sz="2400" dirty="0">
                <a:solidFill>
                  <a:srgbClr val="0000FF"/>
                </a:solidFill>
                <a:effectLst>
                  <a:outerShdw blurRad="38100" dist="38100" dir="2700000" algn="tl">
                    <a:srgbClr val="000000"/>
                  </a:outerShdw>
                </a:effectLst>
                <a:cs typeface="Times New Roman" pitchFamily="18" charset="0"/>
              </a:rPr>
              <a:t>USA: LAB TO MARKET</a:t>
            </a:r>
          </a:p>
          <a:p>
            <a:pPr algn="ctr" fontAlgn="base">
              <a:spcBef>
                <a:spcPct val="50000"/>
              </a:spcBef>
              <a:spcAft>
                <a:spcPct val="0"/>
              </a:spcAft>
              <a:defRPr/>
            </a:pPr>
            <a:r>
              <a:rPr lang="en-US" sz="2400" dirty="0">
                <a:solidFill>
                  <a:srgbClr val="0000FF"/>
                </a:solidFill>
                <a:effectLst>
                  <a:outerShdw blurRad="38100" dist="38100" dir="2700000" algn="tl">
                    <a:srgbClr val="000000"/>
                  </a:outerShdw>
                </a:effectLst>
                <a:cs typeface="Times New Roman" pitchFamily="18" charset="0"/>
              </a:rPr>
              <a:t> ECONOMIC PYRAMID</a:t>
            </a:r>
          </a:p>
        </p:txBody>
      </p:sp>
      <p:sp>
        <p:nvSpPr>
          <p:cNvPr id="8215" name="Rectangle 25"/>
          <p:cNvSpPr>
            <a:spLocks noChangeArrowheads="1"/>
          </p:cNvSpPr>
          <p:nvPr/>
        </p:nvSpPr>
        <p:spPr bwMode="auto">
          <a:xfrm>
            <a:off x="1066800" y="5215120"/>
            <a:ext cx="6469063" cy="457200"/>
          </a:xfrm>
          <a:prstGeom prst="rect">
            <a:avLst/>
          </a:prstGeom>
          <a:solidFill>
            <a:srgbClr val="0F8456"/>
          </a:solidFill>
          <a:ln w="9525">
            <a:solidFill>
              <a:schemeClr val="accent1"/>
            </a:solidFill>
            <a:miter lim="800000"/>
            <a:headEnd/>
            <a:tailEnd/>
          </a:ln>
        </p:spPr>
        <p:txBody>
          <a:bodyPr wrap="none" anchor="ctr"/>
          <a:lstStyle/>
          <a:p>
            <a:pPr algn="ctr" fontAlgn="base">
              <a:spcBef>
                <a:spcPct val="0"/>
              </a:spcBef>
              <a:spcAft>
                <a:spcPct val="0"/>
              </a:spcAft>
            </a:pPr>
            <a:r>
              <a:rPr lang="en-US" sz="2800" dirty="0">
                <a:solidFill>
                  <a:srgbClr val="000000"/>
                </a:solidFill>
                <a:cs typeface="Times New Roman" pitchFamily="18" charset="0"/>
              </a:rPr>
              <a:t>World Class Researchers/Faculty</a:t>
            </a:r>
          </a:p>
        </p:txBody>
      </p:sp>
      <p:sp>
        <p:nvSpPr>
          <p:cNvPr id="522259" name="Line 19"/>
          <p:cNvSpPr>
            <a:spLocks noChangeShapeType="1"/>
          </p:cNvSpPr>
          <p:nvPr/>
        </p:nvSpPr>
        <p:spPr bwMode="auto">
          <a:xfrm rot="-1020000" flipH="1">
            <a:off x="7136301" y="5375642"/>
            <a:ext cx="814997" cy="59467"/>
          </a:xfrm>
          <a:prstGeom prst="line">
            <a:avLst/>
          </a:prstGeom>
          <a:noFill/>
          <a:ln w="50800">
            <a:solidFill>
              <a:schemeClr val="tx1"/>
            </a:solidFill>
            <a:round/>
            <a:headEnd/>
            <a:tailEnd type="triangle" w="med" len="med"/>
          </a:ln>
        </p:spPr>
        <p:txBody>
          <a:bodyPr wrap="none" anchor="ctr"/>
          <a:lstStyle/>
          <a:p>
            <a:pPr fontAlgn="base">
              <a:spcBef>
                <a:spcPct val="0"/>
              </a:spcBef>
              <a:spcAft>
                <a:spcPct val="0"/>
              </a:spcAft>
            </a:pPr>
            <a:endParaRPr lang="en-US" sz="2800">
              <a:solidFill>
                <a:srgbClr val="FFFFFF"/>
              </a:solidFill>
              <a:latin typeface="Arial" pitchFamily="34" charset="0"/>
            </a:endParaRPr>
          </a:p>
        </p:txBody>
      </p:sp>
    </p:spTree>
    <p:extLst>
      <p:ext uri="{BB962C8B-B14F-4D97-AF65-F5344CB8AC3E}">
        <p14:creationId xmlns:p14="http://schemas.microsoft.com/office/powerpoint/2010/main" val="229937308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22243"/>
                                        </p:tgtEl>
                                        <p:attrNameLst>
                                          <p:attrName>style.visibility</p:attrName>
                                        </p:attrNameLst>
                                      </p:cBhvr>
                                      <p:to>
                                        <p:strVal val="visible"/>
                                      </p:to>
                                    </p:set>
                                    <p:anim calcmode="lin" valueType="num">
                                      <p:cBhvr>
                                        <p:cTn id="7" dur="500" fill="hold"/>
                                        <p:tgtEl>
                                          <p:spTgt spid="522243"/>
                                        </p:tgtEl>
                                        <p:attrNameLst>
                                          <p:attrName>ppt_w</p:attrName>
                                        </p:attrNameLst>
                                      </p:cBhvr>
                                      <p:tavLst>
                                        <p:tav tm="0">
                                          <p:val>
                                            <p:fltVal val="0"/>
                                          </p:val>
                                        </p:tav>
                                        <p:tav tm="100000">
                                          <p:val>
                                            <p:strVal val="#ppt_w"/>
                                          </p:val>
                                        </p:tav>
                                      </p:tavLst>
                                    </p:anim>
                                    <p:anim calcmode="lin" valueType="num">
                                      <p:cBhvr>
                                        <p:cTn id="8" dur="500" fill="hold"/>
                                        <p:tgtEl>
                                          <p:spTgt spid="52224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522242"/>
                                        </p:tgtEl>
                                        <p:attrNameLst>
                                          <p:attrName>style.visibility</p:attrName>
                                        </p:attrNameLst>
                                      </p:cBhvr>
                                      <p:to>
                                        <p:strVal val="visible"/>
                                      </p:to>
                                    </p:set>
                                    <p:animEffect transition="in" filter="slide(fromBottom)">
                                      <p:cBhvr>
                                        <p:cTn id="12" dur="500"/>
                                        <p:tgtEl>
                                          <p:spTgt spid="522242"/>
                                        </p:tgtEl>
                                      </p:cBhvr>
                                    </p:animEffect>
                                  </p:childTnLst>
                                </p:cTn>
                              </p:par>
                            </p:childTnLst>
                          </p:cTn>
                        </p:par>
                        <p:par>
                          <p:cTn id="13" fill="hold" nodeType="afterGroup">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522249"/>
                                        </p:tgtEl>
                                        <p:attrNameLst>
                                          <p:attrName>style.visibility</p:attrName>
                                        </p:attrNameLst>
                                      </p:cBhvr>
                                      <p:to>
                                        <p:strVal val="visible"/>
                                      </p:to>
                                    </p:set>
                                    <p:anim calcmode="lin" valueType="num">
                                      <p:cBhvr>
                                        <p:cTn id="16" dur="500" fill="hold"/>
                                        <p:tgtEl>
                                          <p:spTgt spid="522249"/>
                                        </p:tgtEl>
                                        <p:attrNameLst>
                                          <p:attrName>ppt_w</p:attrName>
                                        </p:attrNameLst>
                                      </p:cBhvr>
                                      <p:tavLst>
                                        <p:tav tm="0">
                                          <p:val>
                                            <p:fltVal val="0"/>
                                          </p:val>
                                        </p:tav>
                                        <p:tav tm="100000">
                                          <p:val>
                                            <p:strVal val="#ppt_w"/>
                                          </p:val>
                                        </p:tav>
                                      </p:tavLst>
                                    </p:anim>
                                    <p:anim calcmode="lin" valueType="num">
                                      <p:cBhvr>
                                        <p:cTn id="17" dur="500" fill="hold"/>
                                        <p:tgtEl>
                                          <p:spTgt spid="522249"/>
                                        </p:tgtEl>
                                        <p:attrNameLst>
                                          <p:attrName>ppt_h</p:attrName>
                                        </p:attrNameLst>
                                      </p:cBhvr>
                                      <p:tavLst>
                                        <p:tav tm="0">
                                          <p:val>
                                            <p:fltVal val="0"/>
                                          </p:val>
                                        </p:tav>
                                        <p:tav tm="100000">
                                          <p:val>
                                            <p:strVal val="#ppt_h"/>
                                          </p:val>
                                        </p:tav>
                                      </p:tavLst>
                                    </p:anim>
                                  </p:childTnLst>
                                </p:cTn>
                              </p:par>
                            </p:childTnLst>
                          </p:cTn>
                        </p:par>
                        <p:par>
                          <p:cTn id="18" fill="hold" nodeType="afterGroup">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522244"/>
                                        </p:tgtEl>
                                        <p:attrNameLst>
                                          <p:attrName>style.visibility</p:attrName>
                                        </p:attrNameLst>
                                      </p:cBhvr>
                                      <p:to>
                                        <p:strVal val="visible"/>
                                      </p:to>
                                    </p:set>
                                    <p:animEffect transition="in" filter="slide(fromBottom)">
                                      <p:cBhvr>
                                        <p:cTn id="21" dur="500"/>
                                        <p:tgtEl>
                                          <p:spTgt spid="522244"/>
                                        </p:tgtEl>
                                      </p:cBhvr>
                                    </p:animEffect>
                                  </p:childTnLst>
                                </p:cTn>
                              </p:par>
                            </p:childTnLst>
                          </p:cTn>
                        </p:par>
                        <p:par>
                          <p:cTn id="22" fill="hold" nodeType="afterGroup">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522246"/>
                                        </p:tgtEl>
                                        <p:attrNameLst>
                                          <p:attrName>style.visibility</p:attrName>
                                        </p:attrNameLst>
                                      </p:cBhvr>
                                      <p:to>
                                        <p:strVal val="visible"/>
                                      </p:to>
                                    </p:set>
                                    <p:anim calcmode="lin" valueType="num">
                                      <p:cBhvr>
                                        <p:cTn id="25" dur="500" fill="hold"/>
                                        <p:tgtEl>
                                          <p:spTgt spid="522246"/>
                                        </p:tgtEl>
                                        <p:attrNameLst>
                                          <p:attrName>ppt_w</p:attrName>
                                        </p:attrNameLst>
                                      </p:cBhvr>
                                      <p:tavLst>
                                        <p:tav tm="0">
                                          <p:val>
                                            <p:fltVal val="0"/>
                                          </p:val>
                                        </p:tav>
                                        <p:tav tm="100000">
                                          <p:val>
                                            <p:strVal val="#ppt_w"/>
                                          </p:val>
                                        </p:tav>
                                      </p:tavLst>
                                    </p:anim>
                                    <p:anim calcmode="lin" valueType="num">
                                      <p:cBhvr>
                                        <p:cTn id="26" dur="500" fill="hold"/>
                                        <p:tgtEl>
                                          <p:spTgt spid="522246"/>
                                        </p:tgtEl>
                                        <p:attrNameLst>
                                          <p:attrName>ppt_h</p:attrName>
                                        </p:attrNameLst>
                                      </p:cBhvr>
                                      <p:tavLst>
                                        <p:tav tm="0">
                                          <p:val>
                                            <p:fltVal val="0"/>
                                          </p:val>
                                        </p:tav>
                                        <p:tav tm="100000">
                                          <p:val>
                                            <p:strVal val="#ppt_h"/>
                                          </p:val>
                                        </p:tav>
                                      </p:tavLst>
                                    </p:anim>
                                  </p:childTnLst>
                                </p:cTn>
                              </p:par>
                            </p:childTnLst>
                          </p:cTn>
                        </p:par>
                        <p:par>
                          <p:cTn id="27" fill="hold" nodeType="afterGroup">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522245"/>
                                        </p:tgtEl>
                                        <p:attrNameLst>
                                          <p:attrName>style.visibility</p:attrName>
                                        </p:attrNameLst>
                                      </p:cBhvr>
                                      <p:to>
                                        <p:strVal val="visible"/>
                                      </p:to>
                                    </p:set>
                                    <p:animEffect transition="in" filter="slide(fromBottom)">
                                      <p:cBhvr>
                                        <p:cTn id="30" dur="500"/>
                                        <p:tgtEl>
                                          <p:spTgt spid="522245"/>
                                        </p:tgtEl>
                                      </p:cBhvr>
                                    </p:animEffect>
                                  </p:childTnLst>
                                </p:cTn>
                              </p:par>
                            </p:childTnLst>
                          </p:cTn>
                        </p:par>
                        <p:par>
                          <p:cTn id="31" fill="hold" nodeType="afterGroup">
                            <p:stCondLst>
                              <p:cond delay="3000"/>
                            </p:stCondLst>
                            <p:childTnLst>
                              <p:par>
                                <p:cTn id="32" presetID="23" presetClass="entr" presetSubtype="16" fill="hold" grpId="0" nodeType="afterEffect">
                                  <p:stCondLst>
                                    <p:cond delay="0"/>
                                  </p:stCondLst>
                                  <p:childTnLst>
                                    <p:set>
                                      <p:cBhvr>
                                        <p:cTn id="33" dur="1" fill="hold">
                                          <p:stCondLst>
                                            <p:cond delay="0"/>
                                          </p:stCondLst>
                                        </p:cTn>
                                        <p:tgtEl>
                                          <p:spTgt spid="522250"/>
                                        </p:tgtEl>
                                        <p:attrNameLst>
                                          <p:attrName>style.visibility</p:attrName>
                                        </p:attrNameLst>
                                      </p:cBhvr>
                                      <p:to>
                                        <p:strVal val="visible"/>
                                      </p:to>
                                    </p:set>
                                    <p:anim calcmode="lin" valueType="num">
                                      <p:cBhvr>
                                        <p:cTn id="34" dur="500" fill="hold"/>
                                        <p:tgtEl>
                                          <p:spTgt spid="522250"/>
                                        </p:tgtEl>
                                        <p:attrNameLst>
                                          <p:attrName>ppt_w</p:attrName>
                                        </p:attrNameLst>
                                      </p:cBhvr>
                                      <p:tavLst>
                                        <p:tav tm="0">
                                          <p:val>
                                            <p:fltVal val="0"/>
                                          </p:val>
                                        </p:tav>
                                        <p:tav tm="100000">
                                          <p:val>
                                            <p:strVal val="#ppt_w"/>
                                          </p:val>
                                        </p:tav>
                                      </p:tavLst>
                                    </p:anim>
                                    <p:anim calcmode="lin" valueType="num">
                                      <p:cBhvr>
                                        <p:cTn id="35" dur="500" fill="hold"/>
                                        <p:tgtEl>
                                          <p:spTgt spid="522250"/>
                                        </p:tgtEl>
                                        <p:attrNameLst>
                                          <p:attrName>ppt_h</p:attrName>
                                        </p:attrNameLst>
                                      </p:cBhvr>
                                      <p:tavLst>
                                        <p:tav tm="0">
                                          <p:val>
                                            <p:fltVal val="0"/>
                                          </p:val>
                                        </p:tav>
                                        <p:tav tm="100000">
                                          <p:val>
                                            <p:strVal val="#ppt_h"/>
                                          </p:val>
                                        </p:tav>
                                      </p:tavLst>
                                    </p:anim>
                                  </p:childTnLst>
                                </p:cTn>
                              </p:par>
                            </p:childTnLst>
                          </p:cTn>
                        </p:par>
                        <p:par>
                          <p:cTn id="36" fill="hold" nodeType="afterGroup">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522247"/>
                                        </p:tgtEl>
                                        <p:attrNameLst>
                                          <p:attrName>style.visibility</p:attrName>
                                        </p:attrNameLst>
                                      </p:cBhvr>
                                      <p:to>
                                        <p:strVal val="visible"/>
                                      </p:to>
                                    </p:set>
                                    <p:animEffect transition="in" filter="slide(fromBottom)">
                                      <p:cBhvr>
                                        <p:cTn id="39" dur="500"/>
                                        <p:tgtEl>
                                          <p:spTgt spid="522247"/>
                                        </p:tgtEl>
                                      </p:cBhvr>
                                    </p:animEffect>
                                  </p:childTnLst>
                                </p:cTn>
                              </p:par>
                            </p:childTnLst>
                          </p:cTn>
                        </p:par>
                        <p:par>
                          <p:cTn id="40" fill="hold" nodeType="afterGroup">
                            <p:stCondLst>
                              <p:cond delay="4000"/>
                            </p:stCondLst>
                            <p:childTnLst>
                              <p:par>
                                <p:cTn id="41" presetID="23" presetClass="entr" presetSubtype="16" fill="hold" grpId="0" nodeType="afterEffect">
                                  <p:stCondLst>
                                    <p:cond delay="0"/>
                                  </p:stCondLst>
                                  <p:childTnLst>
                                    <p:set>
                                      <p:cBhvr>
                                        <p:cTn id="42" dur="1" fill="hold">
                                          <p:stCondLst>
                                            <p:cond delay="0"/>
                                          </p:stCondLst>
                                        </p:cTn>
                                        <p:tgtEl>
                                          <p:spTgt spid="522253"/>
                                        </p:tgtEl>
                                        <p:attrNameLst>
                                          <p:attrName>style.visibility</p:attrName>
                                        </p:attrNameLst>
                                      </p:cBhvr>
                                      <p:to>
                                        <p:strVal val="visible"/>
                                      </p:to>
                                    </p:set>
                                    <p:anim calcmode="lin" valueType="num">
                                      <p:cBhvr>
                                        <p:cTn id="43" dur="500" fill="hold"/>
                                        <p:tgtEl>
                                          <p:spTgt spid="522253"/>
                                        </p:tgtEl>
                                        <p:attrNameLst>
                                          <p:attrName>ppt_w</p:attrName>
                                        </p:attrNameLst>
                                      </p:cBhvr>
                                      <p:tavLst>
                                        <p:tav tm="0">
                                          <p:val>
                                            <p:fltVal val="0"/>
                                          </p:val>
                                        </p:tav>
                                        <p:tav tm="100000">
                                          <p:val>
                                            <p:strVal val="#ppt_w"/>
                                          </p:val>
                                        </p:tav>
                                      </p:tavLst>
                                    </p:anim>
                                    <p:anim calcmode="lin" valueType="num">
                                      <p:cBhvr>
                                        <p:cTn id="44" dur="500" fill="hold"/>
                                        <p:tgtEl>
                                          <p:spTgt spid="522253"/>
                                        </p:tgtEl>
                                        <p:attrNameLst>
                                          <p:attrName>ppt_h</p:attrName>
                                        </p:attrNameLst>
                                      </p:cBhvr>
                                      <p:tavLst>
                                        <p:tav tm="0">
                                          <p:val>
                                            <p:fltVal val="0"/>
                                          </p:val>
                                        </p:tav>
                                        <p:tav tm="100000">
                                          <p:val>
                                            <p:strVal val="#ppt_h"/>
                                          </p:val>
                                        </p:tav>
                                      </p:tavLst>
                                    </p:anim>
                                  </p:childTnLst>
                                </p:cTn>
                              </p:par>
                            </p:childTnLst>
                          </p:cTn>
                        </p:par>
                        <p:par>
                          <p:cTn id="45" fill="hold" nodeType="afterGroup">
                            <p:stCondLst>
                              <p:cond delay="4500"/>
                            </p:stCondLst>
                            <p:childTnLst>
                              <p:par>
                                <p:cTn id="46" presetID="12" presetClass="entr" presetSubtype="4" fill="hold" grpId="0" nodeType="afterEffect">
                                  <p:stCondLst>
                                    <p:cond delay="0"/>
                                  </p:stCondLst>
                                  <p:childTnLst>
                                    <p:set>
                                      <p:cBhvr>
                                        <p:cTn id="47" dur="1" fill="hold">
                                          <p:stCondLst>
                                            <p:cond delay="0"/>
                                          </p:stCondLst>
                                        </p:cTn>
                                        <p:tgtEl>
                                          <p:spTgt spid="522248"/>
                                        </p:tgtEl>
                                        <p:attrNameLst>
                                          <p:attrName>style.visibility</p:attrName>
                                        </p:attrNameLst>
                                      </p:cBhvr>
                                      <p:to>
                                        <p:strVal val="visible"/>
                                      </p:to>
                                    </p:set>
                                    <p:animEffect transition="in" filter="slide(fromBottom)">
                                      <p:cBhvr>
                                        <p:cTn id="48" dur="500"/>
                                        <p:tgtEl>
                                          <p:spTgt spid="522248"/>
                                        </p:tgtEl>
                                      </p:cBhvr>
                                    </p:animEffect>
                                  </p:childTnLst>
                                </p:cTn>
                              </p:par>
                            </p:childTnLst>
                          </p:cTn>
                        </p:par>
                        <p:par>
                          <p:cTn id="49" fill="hold" nodeType="afterGroup">
                            <p:stCondLst>
                              <p:cond delay="5000"/>
                            </p:stCondLst>
                            <p:childTnLst>
                              <p:par>
                                <p:cTn id="50" presetID="23" presetClass="entr" presetSubtype="16" fill="hold" grpId="0" nodeType="afterEffect">
                                  <p:stCondLst>
                                    <p:cond delay="0"/>
                                  </p:stCondLst>
                                  <p:childTnLst>
                                    <p:set>
                                      <p:cBhvr>
                                        <p:cTn id="51" dur="1" fill="hold">
                                          <p:stCondLst>
                                            <p:cond delay="0"/>
                                          </p:stCondLst>
                                        </p:cTn>
                                        <p:tgtEl>
                                          <p:spTgt spid="522252"/>
                                        </p:tgtEl>
                                        <p:attrNameLst>
                                          <p:attrName>style.visibility</p:attrName>
                                        </p:attrNameLst>
                                      </p:cBhvr>
                                      <p:to>
                                        <p:strVal val="visible"/>
                                      </p:to>
                                    </p:set>
                                    <p:anim calcmode="lin" valueType="num">
                                      <p:cBhvr>
                                        <p:cTn id="52" dur="500" fill="hold"/>
                                        <p:tgtEl>
                                          <p:spTgt spid="522252"/>
                                        </p:tgtEl>
                                        <p:attrNameLst>
                                          <p:attrName>ppt_w</p:attrName>
                                        </p:attrNameLst>
                                      </p:cBhvr>
                                      <p:tavLst>
                                        <p:tav tm="0">
                                          <p:val>
                                            <p:fltVal val="0"/>
                                          </p:val>
                                        </p:tav>
                                        <p:tav tm="100000">
                                          <p:val>
                                            <p:strVal val="#ppt_w"/>
                                          </p:val>
                                        </p:tav>
                                      </p:tavLst>
                                    </p:anim>
                                    <p:anim calcmode="lin" valueType="num">
                                      <p:cBhvr>
                                        <p:cTn id="53" dur="500" fill="hold"/>
                                        <p:tgtEl>
                                          <p:spTgt spid="522252"/>
                                        </p:tgtEl>
                                        <p:attrNameLst>
                                          <p:attrName>ppt_h</p:attrName>
                                        </p:attrNameLst>
                                      </p:cBhvr>
                                      <p:tavLst>
                                        <p:tav tm="0">
                                          <p:val>
                                            <p:fltVal val="0"/>
                                          </p:val>
                                        </p:tav>
                                        <p:tav tm="100000">
                                          <p:val>
                                            <p:strVal val="#ppt_h"/>
                                          </p:val>
                                        </p:tav>
                                      </p:tavLst>
                                    </p:anim>
                                  </p:childTnLst>
                                </p:cTn>
                              </p:par>
                            </p:childTnLst>
                          </p:cTn>
                        </p:par>
                        <p:par>
                          <p:cTn id="54" fill="hold" nodeType="afterGroup">
                            <p:stCondLst>
                              <p:cond delay="5500"/>
                            </p:stCondLst>
                            <p:childTnLst>
                              <p:par>
                                <p:cTn id="55" presetID="12" presetClass="entr" presetSubtype="4" fill="hold" grpId="0" nodeType="afterEffect">
                                  <p:stCondLst>
                                    <p:cond delay="0"/>
                                  </p:stCondLst>
                                  <p:childTnLst>
                                    <p:set>
                                      <p:cBhvr>
                                        <p:cTn id="56" dur="1" fill="hold">
                                          <p:stCondLst>
                                            <p:cond delay="0"/>
                                          </p:stCondLst>
                                        </p:cTn>
                                        <p:tgtEl>
                                          <p:spTgt spid="522251"/>
                                        </p:tgtEl>
                                        <p:attrNameLst>
                                          <p:attrName>style.visibility</p:attrName>
                                        </p:attrNameLst>
                                      </p:cBhvr>
                                      <p:to>
                                        <p:strVal val="visible"/>
                                      </p:to>
                                    </p:set>
                                    <p:animEffect transition="in" filter="slide(fromBottom)">
                                      <p:cBhvr>
                                        <p:cTn id="57" dur="500"/>
                                        <p:tgtEl>
                                          <p:spTgt spid="522251"/>
                                        </p:tgtEl>
                                      </p:cBhvr>
                                    </p:animEffect>
                                  </p:childTnLst>
                                </p:cTn>
                              </p:par>
                            </p:childTnLst>
                          </p:cTn>
                        </p:par>
                        <p:par>
                          <p:cTn id="58" fill="hold" nodeType="afterGroup">
                            <p:stCondLst>
                              <p:cond delay="6000"/>
                            </p:stCondLst>
                            <p:childTnLst>
                              <p:par>
                                <p:cTn id="59" presetID="23" presetClass="entr" presetSubtype="16" fill="hold" grpId="0" nodeType="afterEffect">
                                  <p:stCondLst>
                                    <p:cond delay="0"/>
                                  </p:stCondLst>
                                  <p:childTnLst>
                                    <p:set>
                                      <p:cBhvr>
                                        <p:cTn id="60" dur="1" fill="hold">
                                          <p:stCondLst>
                                            <p:cond delay="0"/>
                                          </p:stCondLst>
                                        </p:cTn>
                                        <p:tgtEl>
                                          <p:spTgt spid="522256"/>
                                        </p:tgtEl>
                                        <p:attrNameLst>
                                          <p:attrName>style.visibility</p:attrName>
                                        </p:attrNameLst>
                                      </p:cBhvr>
                                      <p:to>
                                        <p:strVal val="visible"/>
                                      </p:to>
                                    </p:set>
                                    <p:anim calcmode="lin" valueType="num">
                                      <p:cBhvr>
                                        <p:cTn id="61" dur="500" fill="hold"/>
                                        <p:tgtEl>
                                          <p:spTgt spid="522256"/>
                                        </p:tgtEl>
                                        <p:attrNameLst>
                                          <p:attrName>ppt_w</p:attrName>
                                        </p:attrNameLst>
                                      </p:cBhvr>
                                      <p:tavLst>
                                        <p:tav tm="0">
                                          <p:val>
                                            <p:fltVal val="0"/>
                                          </p:val>
                                        </p:tav>
                                        <p:tav tm="100000">
                                          <p:val>
                                            <p:strVal val="#ppt_w"/>
                                          </p:val>
                                        </p:tav>
                                      </p:tavLst>
                                    </p:anim>
                                    <p:anim calcmode="lin" valueType="num">
                                      <p:cBhvr>
                                        <p:cTn id="62" dur="500" fill="hold"/>
                                        <p:tgtEl>
                                          <p:spTgt spid="522256"/>
                                        </p:tgtEl>
                                        <p:attrNameLst>
                                          <p:attrName>ppt_h</p:attrName>
                                        </p:attrNameLst>
                                      </p:cBhvr>
                                      <p:tavLst>
                                        <p:tav tm="0">
                                          <p:val>
                                            <p:fltVal val="0"/>
                                          </p:val>
                                        </p:tav>
                                        <p:tav tm="100000">
                                          <p:val>
                                            <p:strVal val="#ppt_h"/>
                                          </p:val>
                                        </p:tav>
                                      </p:tavLst>
                                    </p:anim>
                                  </p:childTnLst>
                                </p:cTn>
                              </p:par>
                            </p:childTnLst>
                          </p:cTn>
                        </p:par>
                        <p:par>
                          <p:cTn id="63" fill="hold" nodeType="afterGroup">
                            <p:stCondLst>
                              <p:cond delay="6500"/>
                            </p:stCondLst>
                            <p:childTnLst>
                              <p:par>
                                <p:cTn id="64" presetID="12" presetClass="entr" presetSubtype="4" fill="hold" grpId="0" nodeType="afterEffect">
                                  <p:stCondLst>
                                    <p:cond delay="0"/>
                                  </p:stCondLst>
                                  <p:childTnLst>
                                    <p:set>
                                      <p:cBhvr>
                                        <p:cTn id="65" dur="1" fill="hold">
                                          <p:stCondLst>
                                            <p:cond delay="0"/>
                                          </p:stCondLst>
                                        </p:cTn>
                                        <p:tgtEl>
                                          <p:spTgt spid="522254"/>
                                        </p:tgtEl>
                                        <p:attrNameLst>
                                          <p:attrName>style.visibility</p:attrName>
                                        </p:attrNameLst>
                                      </p:cBhvr>
                                      <p:to>
                                        <p:strVal val="visible"/>
                                      </p:to>
                                    </p:set>
                                    <p:animEffect transition="in" filter="slide(fromBottom)">
                                      <p:cBhvr>
                                        <p:cTn id="66" dur="500"/>
                                        <p:tgtEl>
                                          <p:spTgt spid="522254"/>
                                        </p:tgtEl>
                                      </p:cBhvr>
                                    </p:animEffect>
                                  </p:childTnLst>
                                </p:cTn>
                              </p:par>
                            </p:childTnLst>
                          </p:cTn>
                        </p:par>
                        <p:par>
                          <p:cTn id="67" fill="hold" nodeType="afterGroup">
                            <p:stCondLst>
                              <p:cond delay="7000"/>
                            </p:stCondLst>
                            <p:childTnLst>
                              <p:par>
                                <p:cTn id="68" presetID="23" presetClass="entr" presetSubtype="16" fill="hold" grpId="0" nodeType="afterEffect">
                                  <p:stCondLst>
                                    <p:cond delay="0"/>
                                  </p:stCondLst>
                                  <p:childTnLst>
                                    <p:set>
                                      <p:cBhvr>
                                        <p:cTn id="69" dur="1" fill="hold">
                                          <p:stCondLst>
                                            <p:cond delay="0"/>
                                          </p:stCondLst>
                                        </p:cTn>
                                        <p:tgtEl>
                                          <p:spTgt spid="522257"/>
                                        </p:tgtEl>
                                        <p:attrNameLst>
                                          <p:attrName>style.visibility</p:attrName>
                                        </p:attrNameLst>
                                      </p:cBhvr>
                                      <p:to>
                                        <p:strVal val="visible"/>
                                      </p:to>
                                    </p:set>
                                    <p:anim calcmode="lin" valueType="num">
                                      <p:cBhvr>
                                        <p:cTn id="70" dur="500" fill="hold"/>
                                        <p:tgtEl>
                                          <p:spTgt spid="522257"/>
                                        </p:tgtEl>
                                        <p:attrNameLst>
                                          <p:attrName>ppt_w</p:attrName>
                                        </p:attrNameLst>
                                      </p:cBhvr>
                                      <p:tavLst>
                                        <p:tav tm="0">
                                          <p:val>
                                            <p:fltVal val="0"/>
                                          </p:val>
                                        </p:tav>
                                        <p:tav tm="100000">
                                          <p:val>
                                            <p:strVal val="#ppt_w"/>
                                          </p:val>
                                        </p:tav>
                                      </p:tavLst>
                                    </p:anim>
                                    <p:anim calcmode="lin" valueType="num">
                                      <p:cBhvr>
                                        <p:cTn id="71" dur="500" fill="hold"/>
                                        <p:tgtEl>
                                          <p:spTgt spid="522257"/>
                                        </p:tgtEl>
                                        <p:attrNameLst>
                                          <p:attrName>ppt_h</p:attrName>
                                        </p:attrNameLst>
                                      </p:cBhvr>
                                      <p:tavLst>
                                        <p:tav tm="0">
                                          <p:val>
                                            <p:fltVal val="0"/>
                                          </p:val>
                                        </p:tav>
                                        <p:tav tm="100000">
                                          <p:val>
                                            <p:strVal val="#ppt_h"/>
                                          </p:val>
                                        </p:tav>
                                      </p:tavLst>
                                    </p:anim>
                                  </p:childTnLst>
                                </p:cTn>
                              </p:par>
                            </p:childTnLst>
                          </p:cTn>
                        </p:par>
                        <p:par>
                          <p:cTn id="72" fill="hold" nodeType="afterGroup">
                            <p:stCondLst>
                              <p:cond delay="7500"/>
                            </p:stCondLst>
                            <p:childTnLst>
                              <p:par>
                                <p:cTn id="73" presetID="12" presetClass="entr" presetSubtype="4" fill="hold" grpId="0" nodeType="afterEffect">
                                  <p:stCondLst>
                                    <p:cond delay="0"/>
                                  </p:stCondLst>
                                  <p:childTnLst>
                                    <p:set>
                                      <p:cBhvr>
                                        <p:cTn id="74" dur="1" fill="hold">
                                          <p:stCondLst>
                                            <p:cond delay="0"/>
                                          </p:stCondLst>
                                        </p:cTn>
                                        <p:tgtEl>
                                          <p:spTgt spid="522255"/>
                                        </p:tgtEl>
                                        <p:attrNameLst>
                                          <p:attrName>style.visibility</p:attrName>
                                        </p:attrNameLst>
                                      </p:cBhvr>
                                      <p:to>
                                        <p:strVal val="visible"/>
                                      </p:to>
                                    </p:set>
                                    <p:animEffect transition="in" filter="slide(fromBottom)">
                                      <p:cBhvr>
                                        <p:cTn id="75" dur="500"/>
                                        <p:tgtEl>
                                          <p:spTgt spid="522255"/>
                                        </p:tgtEl>
                                      </p:cBhvr>
                                    </p:animEffect>
                                  </p:childTnLst>
                                </p:cTn>
                              </p:par>
                            </p:childTnLst>
                          </p:cTn>
                        </p:par>
                        <p:par>
                          <p:cTn id="76" fill="hold" nodeType="afterGroup">
                            <p:stCondLst>
                              <p:cond delay="8000"/>
                            </p:stCondLst>
                            <p:childTnLst>
                              <p:par>
                                <p:cTn id="77" presetID="18" presetClass="entr" presetSubtype="12" fill="hold" grpId="0" nodeType="afterEffect">
                                  <p:stCondLst>
                                    <p:cond delay="0"/>
                                  </p:stCondLst>
                                  <p:childTnLst>
                                    <p:set>
                                      <p:cBhvr>
                                        <p:cTn id="78" dur="1" fill="hold">
                                          <p:stCondLst>
                                            <p:cond delay="0"/>
                                          </p:stCondLst>
                                        </p:cTn>
                                        <p:tgtEl>
                                          <p:spTgt spid="522258"/>
                                        </p:tgtEl>
                                        <p:attrNameLst>
                                          <p:attrName>style.visibility</p:attrName>
                                        </p:attrNameLst>
                                      </p:cBhvr>
                                      <p:to>
                                        <p:strVal val="visible"/>
                                      </p:to>
                                    </p:set>
                                    <p:animEffect transition="in" filter="strips(downLeft)">
                                      <p:cBhvr>
                                        <p:cTn id="79" dur="500"/>
                                        <p:tgtEl>
                                          <p:spTgt spid="522258"/>
                                        </p:tgtEl>
                                      </p:cBhvr>
                                    </p:animEffect>
                                  </p:childTnLst>
                                </p:cTn>
                              </p:par>
                            </p:childTnLst>
                          </p:cTn>
                        </p:par>
                        <p:par>
                          <p:cTn id="80" fill="hold" nodeType="afterGroup">
                            <p:stCondLst>
                              <p:cond delay="8500"/>
                            </p:stCondLst>
                            <p:childTnLst>
                              <p:par>
                                <p:cTn id="81" presetID="23" presetClass="entr" presetSubtype="16" fill="hold" grpId="0" nodeType="afterEffect">
                                  <p:stCondLst>
                                    <p:cond delay="0"/>
                                  </p:stCondLst>
                                  <p:childTnLst>
                                    <p:set>
                                      <p:cBhvr>
                                        <p:cTn id="82" dur="1" fill="hold">
                                          <p:stCondLst>
                                            <p:cond delay="0"/>
                                          </p:stCondLst>
                                        </p:cTn>
                                        <p:tgtEl>
                                          <p:spTgt spid="522259"/>
                                        </p:tgtEl>
                                        <p:attrNameLst>
                                          <p:attrName>style.visibility</p:attrName>
                                        </p:attrNameLst>
                                      </p:cBhvr>
                                      <p:to>
                                        <p:strVal val="visible"/>
                                      </p:to>
                                    </p:set>
                                    <p:anim calcmode="lin" valueType="num">
                                      <p:cBhvr>
                                        <p:cTn id="83" dur="500" fill="hold"/>
                                        <p:tgtEl>
                                          <p:spTgt spid="522259"/>
                                        </p:tgtEl>
                                        <p:attrNameLst>
                                          <p:attrName>ppt_w</p:attrName>
                                        </p:attrNameLst>
                                      </p:cBhvr>
                                      <p:tavLst>
                                        <p:tav tm="0">
                                          <p:val>
                                            <p:fltVal val="0"/>
                                          </p:val>
                                        </p:tav>
                                        <p:tav tm="100000">
                                          <p:val>
                                            <p:strVal val="#ppt_w"/>
                                          </p:val>
                                        </p:tav>
                                      </p:tavLst>
                                    </p:anim>
                                    <p:anim calcmode="lin" valueType="num">
                                      <p:cBhvr>
                                        <p:cTn id="84" dur="500" fill="hold"/>
                                        <p:tgtEl>
                                          <p:spTgt spid="5222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2" grpId="0" animBg="1" autoUpdateAnimBg="0"/>
      <p:bldP spid="522243" grpId="0" animBg="1"/>
      <p:bldP spid="522244" grpId="0" animBg="1" autoUpdateAnimBg="0"/>
      <p:bldP spid="522245" grpId="0" animBg="1" autoUpdateAnimBg="0"/>
      <p:bldP spid="522246" grpId="0" animBg="1"/>
      <p:bldP spid="522247" grpId="0" animBg="1" autoUpdateAnimBg="0"/>
      <p:bldP spid="522248" grpId="0" animBg="1" autoUpdateAnimBg="0"/>
      <p:bldP spid="522249" grpId="0" animBg="1"/>
      <p:bldP spid="522250" grpId="0" animBg="1"/>
      <p:bldP spid="522251" grpId="0" animBg="1" autoUpdateAnimBg="0"/>
      <p:bldP spid="522252" grpId="0" animBg="1"/>
      <p:bldP spid="522253" grpId="0" animBg="1"/>
      <p:bldP spid="522254" grpId="0" animBg="1" autoUpdateAnimBg="0"/>
      <p:bldP spid="522255" grpId="0" animBg="1" autoUpdateAnimBg="0"/>
      <p:bldP spid="522256" grpId="0" animBg="1"/>
      <p:bldP spid="522257" grpId="0" animBg="1"/>
      <p:bldP spid="522258" grpId="0" animBg="1"/>
      <p:bldP spid="52225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1AA4063B-D260-4A99-99C8-34DFDEB84BE2}" type="slidenum">
              <a:rPr lang="en-US" smtClean="0">
                <a:solidFill>
                  <a:srgbClr val="B2A06B"/>
                </a:solidFill>
              </a:rPr>
              <a:pPr/>
              <a:t>11</a:t>
            </a:fld>
            <a:endParaRPr lang="en-US">
              <a:solidFill>
                <a:srgbClr val="B2A06B"/>
              </a:solidFill>
            </a:endParaRPr>
          </a:p>
        </p:txBody>
      </p:sp>
      <p:sp>
        <p:nvSpPr>
          <p:cNvPr id="5" name="Title 1"/>
          <p:cNvSpPr txBox="1">
            <a:spLocks/>
          </p:cNvSpPr>
          <p:nvPr/>
        </p:nvSpPr>
        <p:spPr>
          <a:xfrm>
            <a:off x="0" y="76200"/>
            <a:ext cx="9144000" cy="761999"/>
          </a:xfrm>
          <a:prstGeom prst="rect">
            <a:avLst/>
          </a:prstGeom>
        </p:spPr>
        <p:txBody>
          <a:bodyPr vert="horz" lIns="91440" tIns="45720" rIns="91440" bIns="45720" rtlCol="0" anchor="ctr">
            <a:normAutofit/>
          </a:bodyPr>
          <a:lstStyle/>
          <a:p>
            <a:pPr algn="ctr">
              <a:spcBef>
                <a:spcPct val="0"/>
              </a:spcBef>
              <a:defRPr/>
            </a:pPr>
            <a:r>
              <a:rPr lang="en-US" sz="3600" b="1" dirty="0" smtClean="0">
                <a:solidFill>
                  <a:srgbClr val="FFFFFF"/>
                </a:solidFill>
              </a:rPr>
              <a:t>Path to Success</a:t>
            </a:r>
          </a:p>
        </p:txBody>
      </p:sp>
      <p:sp>
        <p:nvSpPr>
          <p:cNvPr id="7" name="Text Box 21"/>
          <p:cNvSpPr txBox="1">
            <a:spLocks noChangeArrowheads="1"/>
          </p:cNvSpPr>
          <p:nvPr/>
        </p:nvSpPr>
        <p:spPr bwMode="auto">
          <a:xfrm>
            <a:off x="7219666" y="1725623"/>
            <a:ext cx="1143000" cy="461665"/>
          </a:xfrm>
          <a:prstGeom prst="rect">
            <a:avLst/>
          </a:prstGeom>
          <a:noFill/>
          <a:ln w="9525">
            <a:noFill/>
            <a:miter lim="800000"/>
            <a:headEnd/>
            <a:tailEnd/>
          </a:ln>
          <a:effectLst/>
        </p:spPr>
        <p:txBody>
          <a:bodyPr wrap="square">
            <a:spAutoFit/>
          </a:bodyPr>
          <a:lstStyle/>
          <a:p>
            <a:pPr algn="r" fontAlgn="base">
              <a:spcBef>
                <a:spcPct val="50000"/>
              </a:spcBef>
              <a:spcAft>
                <a:spcPct val="0"/>
              </a:spcAft>
            </a:pPr>
            <a:r>
              <a:rPr lang="en-US" sz="2400" dirty="0" smtClean="0">
                <a:solidFill>
                  <a:srgbClr val="FFFFFF"/>
                </a:solidFill>
                <a:ea typeface="MS PGothic" pitchFamily="34" charset="-128"/>
              </a:rPr>
              <a:t>Success</a:t>
            </a:r>
            <a:endParaRPr lang="en-US" sz="2400" dirty="0">
              <a:solidFill>
                <a:srgbClr val="FFFFFF"/>
              </a:solidFill>
              <a:ea typeface="MS PGothic" pitchFamily="34" charset="-128"/>
            </a:endParaRPr>
          </a:p>
        </p:txBody>
      </p:sp>
      <p:sp>
        <p:nvSpPr>
          <p:cNvPr id="8" name="Text Box 21"/>
          <p:cNvSpPr txBox="1">
            <a:spLocks noChangeArrowheads="1"/>
          </p:cNvSpPr>
          <p:nvPr/>
        </p:nvSpPr>
        <p:spPr bwMode="auto">
          <a:xfrm>
            <a:off x="987757" y="5152114"/>
            <a:ext cx="1143000"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smtClean="0">
                <a:solidFill>
                  <a:srgbClr val="FFFFFF"/>
                </a:solidFill>
                <a:ea typeface="MS PGothic" pitchFamily="34" charset="-128"/>
              </a:rPr>
              <a:t>Startup</a:t>
            </a:r>
            <a:endParaRPr lang="en-US" sz="2400" dirty="0">
              <a:solidFill>
                <a:srgbClr val="FFFFFF"/>
              </a:solidFill>
              <a:ea typeface="MS PGothic" pitchFamily="34" charset="-128"/>
            </a:endParaRPr>
          </a:p>
        </p:txBody>
      </p:sp>
      <p:cxnSp>
        <p:nvCxnSpPr>
          <p:cNvPr id="3" name="Straight Connector 2"/>
          <p:cNvCxnSpPr/>
          <p:nvPr/>
        </p:nvCxnSpPr>
        <p:spPr>
          <a:xfrm>
            <a:off x="368490" y="1050878"/>
            <a:ext cx="27295" cy="5363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5785" y="6414448"/>
            <a:ext cx="847526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758962" y="6428096"/>
            <a:ext cx="1630575" cy="261610"/>
          </a:xfrm>
          <a:prstGeom prst="rect">
            <a:avLst/>
          </a:prstGeom>
        </p:spPr>
        <p:txBody>
          <a:bodyPr wrap="none">
            <a:spAutoFit/>
          </a:bodyPr>
          <a:lstStyle/>
          <a:p>
            <a:pPr fontAlgn="base">
              <a:spcBef>
                <a:spcPct val="0"/>
              </a:spcBef>
              <a:spcAft>
                <a:spcPct val="0"/>
              </a:spcAft>
            </a:pPr>
            <a:r>
              <a:rPr lang="en-US" sz="1100" dirty="0">
                <a:solidFill>
                  <a:srgbClr val="FFFFFF"/>
                </a:solidFill>
                <a:latin typeface="Arial" pitchFamily="34" charset="0"/>
              </a:rPr>
              <a:t>Copyright © O’Neal 2011</a:t>
            </a:r>
          </a:p>
        </p:txBody>
      </p:sp>
    </p:spTree>
    <p:extLst>
      <p:ext uri="{BB962C8B-B14F-4D97-AF65-F5344CB8AC3E}">
        <p14:creationId xmlns:p14="http://schemas.microsoft.com/office/powerpoint/2010/main" val="4156936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1AA4063B-D260-4A99-99C8-34DFDEB84BE2}" type="slidenum">
              <a:rPr lang="en-US" smtClean="0">
                <a:solidFill>
                  <a:srgbClr val="B2A06B"/>
                </a:solidFill>
              </a:rPr>
              <a:pPr/>
              <a:t>12</a:t>
            </a:fld>
            <a:endParaRPr lang="en-US">
              <a:solidFill>
                <a:srgbClr val="B2A06B"/>
              </a:solidFill>
            </a:endParaRPr>
          </a:p>
        </p:txBody>
      </p:sp>
      <p:sp>
        <p:nvSpPr>
          <p:cNvPr id="5" name="Title 1"/>
          <p:cNvSpPr txBox="1">
            <a:spLocks/>
          </p:cNvSpPr>
          <p:nvPr/>
        </p:nvSpPr>
        <p:spPr>
          <a:xfrm>
            <a:off x="0" y="76200"/>
            <a:ext cx="9144000" cy="761999"/>
          </a:xfrm>
          <a:prstGeom prst="rect">
            <a:avLst/>
          </a:prstGeom>
        </p:spPr>
        <p:txBody>
          <a:bodyPr vert="horz" lIns="91440" tIns="45720" rIns="91440" bIns="45720" rtlCol="0" anchor="ctr">
            <a:normAutofit/>
          </a:bodyPr>
          <a:lstStyle/>
          <a:p>
            <a:pPr algn="ctr">
              <a:spcBef>
                <a:spcPct val="0"/>
              </a:spcBef>
              <a:defRPr/>
            </a:pPr>
            <a:r>
              <a:rPr lang="en-US" sz="3600" b="1" dirty="0" smtClean="0">
                <a:solidFill>
                  <a:srgbClr val="FFFFFF"/>
                </a:solidFill>
              </a:rPr>
              <a:t>How does one get there?</a:t>
            </a:r>
          </a:p>
        </p:txBody>
      </p:sp>
      <p:sp>
        <p:nvSpPr>
          <p:cNvPr id="7" name="Text Box 21"/>
          <p:cNvSpPr txBox="1">
            <a:spLocks noChangeArrowheads="1"/>
          </p:cNvSpPr>
          <p:nvPr/>
        </p:nvSpPr>
        <p:spPr bwMode="auto">
          <a:xfrm>
            <a:off x="7219666" y="1725623"/>
            <a:ext cx="1143000" cy="461665"/>
          </a:xfrm>
          <a:prstGeom prst="rect">
            <a:avLst/>
          </a:prstGeom>
          <a:noFill/>
          <a:ln w="9525">
            <a:noFill/>
            <a:miter lim="800000"/>
            <a:headEnd/>
            <a:tailEnd/>
          </a:ln>
          <a:effectLst/>
        </p:spPr>
        <p:txBody>
          <a:bodyPr wrap="square">
            <a:spAutoFit/>
          </a:bodyPr>
          <a:lstStyle/>
          <a:p>
            <a:pPr algn="r" fontAlgn="base">
              <a:spcBef>
                <a:spcPct val="50000"/>
              </a:spcBef>
              <a:spcAft>
                <a:spcPct val="0"/>
              </a:spcAft>
            </a:pPr>
            <a:r>
              <a:rPr lang="en-US" sz="2400" dirty="0" smtClean="0">
                <a:solidFill>
                  <a:srgbClr val="FFFFFF"/>
                </a:solidFill>
                <a:ea typeface="MS PGothic" pitchFamily="34" charset="-128"/>
              </a:rPr>
              <a:t>Success</a:t>
            </a:r>
            <a:endParaRPr lang="en-US" sz="2400" dirty="0">
              <a:solidFill>
                <a:srgbClr val="FFFFFF"/>
              </a:solidFill>
              <a:ea typeface="MS PGothic" pitchFamily="34" charset="-128"/>
            </a:endParaRPr>
          </a:p>
        </p:txBody>
      </p:sp>
      <p:sp>
        <p:nvSpPr>
          <p:cNvPr id="8" name="Text Box 21"/>
          <p:cNvSpPr txBox="1">
            <a:spLocks noChangeArrowheads="1"/>
          </p:cNvSpPr>
          <p:nvPr/>
        </p:nvSpPr>
        <p:spPr bwMode="auto">
          <a:xfrm>
            <a:off x="987757" y="5152114"/>
            <a:ext cx="1143000"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smtClean="0">
                <a:solidFill>
                  <a:srgbClr val="FFFFFF"/>
                </a:solidFill>
                <a:ea typeface="MS PGothic" pitchFamily="34" charset="-128"/>
              </a:rPr>
              <a:t>Startup</a:t>
            </a:r>
            <a:endParaRPr lang="en-US" sz="2400" dirty="0">
              <a:solidFill>
                <a:srgbClr val="FFFFFF"/>
              </a:solidFill>
              <a:ea typeface="MS PGothic" pitchFamily="34" charset="-128"/>
            </a:endParaRPr>
          </a:p>
        </p:txBody>
      </p:sp>
      <p:cxnSp>
        <p:nvCxnSpPr>
          <p:cNvPr id="3" name="Straight Connector 2"/>
          <p:cNvCxnSpPr/>
          <p:nvPr/>
        </p:nvCxnSpPr>
        <p:spPr>
          <a:xfrm>
            <a:off x="368490" y="1050878"/>
            <a:ext cx="27295" cy="5363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5785" y="6414448"/>
            <a:ext cx="84752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951630" y="2187288"/>
            <a:ext cx="5131558" cy="29648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 Box 21"/>
          <p:cNvSpPr txBox="1">
            <a:spLocks noChangeArrowheads="1"/>
          </p:cNvSpPr>
          <p:nvPr/>
        </p:nvSpPr>
        <p:spPr bwMode="auto">
          <a:xfrm>
            <a:off x="1121392" y="1647190"/>
            <a:ext cx="1143000" cy="769441"/>
          </a:xfrm>
          <a:prstGeom prst="rect">
            <a:avLst/>
          </a:prstGeom>
          <a:noFill/>
          <a:ln w="9525">
            <a:noFill/>
            <a:miter lim="800000"/>
            <a:headEnd/>
            <a:tailEnd/>
          </a:ln>
          <a:effectLst/>
        </p:spPr>
        <p:txBody>
          <a:bodyPr wrap="square">
            <a:spAutoFit/>
          </a:bodyPr>
          <a:lstStyle/>
          <a:p>
            <a:pPr algn="r" fontAlgn="base">
              <a:spcBef>
                <a:spcPct val="50000"/>
              </a:spcBef>
              <a:spcAft>
                <a:spcPct val="0"/>
              </a:spcAft>
            </a:pPr>
            <a:r>
              <a:rPr lang="en-US" sz="4400" b="1" dirty="0" smtClean="0">
                <a:solidFill>
                  <a:srgbClr val="FFFFFF"/>
                </a:solidFill>
                <a:ea typeface="MS PGothic" pitchFamily="34" charset="-128"/>
              </a:rPr>
              <a:t>A</a:t>
            </a:r>
            <a:endParaRPr lang="en-US" sz="4400" b="1" dirty="0">
              <a:solidFill>
                <a:srgbClr val="FFFFFF"/>
              </a:solidFill>
              <a:ea typeface="MS PGothic" pitchFamily="34" charset="-128"/>
            </a:endParaRPr>
          </a:p>
        </p:txBody>
      </p:sp>
      <p:sp>
        <p:nvSpPr>
          <p:cNvPr id="12" name="Rectangle 11"/>
          <p:cNvSpPr/>
          <p:nvPr/>
        </p:nvSpPr>
        <p:spPr>
          <a:xfrm>
            <a:off x="6758962" y="6428096"/>
            <a:ext cx="1630575" cy="261610"/>
          </a:xfrm>
          <a:prstGeom prst="rect">
            <a:avLst/>
          </a:prstGeom>
        </p:spPr>
        <p:txBody>
          <a:bodyPr wrap="none">
            <a:spAutoFit/>
          </a:bodyPr>
          <a:lstStyle/>
          <a:p>
            <a:pPr fontAlgn="base">
              <a:spcBef>
                <a:spcPct val="0"/>
              </a:spcBef>
              <a:spcAft>
                <a:spcPct val="0"/>
              </a:spcAft>
            </a:pPr>
            <a:r>
              <a:rPr lang="en-US" sz="1100" dirty="0">
                <a:solidFill>
                  <a:srgbClr val="FFFFFF"/>
                </a:solidFill>
                <a:latin typeface="Arial" pitchFamily="34" charset="0"/>
              </a:rPr>
              <a:t>Copyright © O’Neal 2011</a:t>
            </a:r>
          </a:p>
        </p:txBody>
      </p:sp>
    </p:spTree>
    <p:extLst>
      <p:ext uri="{BB962C8B-B14F-4D97-AF65-F5344CB8AC3E}">
        <p14:creationId xmlns:p14="http://schemas.microsoft.com/office/powerpoint/2010/main" val="4016935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1AA4063B-D260-4A99-99C8-34DFDEB84BE2}" type="slidenum">
              <a:rPr lang="en-US" smtClean="0">
                <a:solidFill>
                  <a:srgbClr val="B2A06B"/>
                </a:solidFill>
              </a:rPr>
              <a:pPr/>
              <a:t>13</a:t>
            </a:fld>
            <a:endParaRPr lang="en-US">
              <a:solidFill>
                <a:srgbClr val="B2A06B"/>
              </a:solidFill>
            </a:endParaRPr>
          </a:p>
        </p:txBody>
      </p:sp>
      <p:sp>
        <p:nvSpPr>
          <p:cNvPr id="5" name="Title 1"/>
          <p:cNvSpPr txBox="1">
            <a:spLocks/>
          </p:cNvSpPr>
          <p:nvPr/>
        </p:nvSpPr>
        <p:spPr>
          <a:xfrm>
            <a:off x="0" y="76200"/>
            <a:ext cx="9144000" cy="761999"/>
          </a:xfrm>
          <a:prstGeom prst="rect">
            <a:avLst/>
          </a:prstGeom>
        </p:spPr>
        <p:txBody>
          <a:bodyPr vert="horz" lIns="91440" tIns="45720" rIns="91440" bIns="45720" rtlCol="0" anchor="ctr">
            <a:normAutofit/>
          </a:bodyPr>
          <a:lstStyle/>
          <a:p>
            <a:pPr algn="ctr">
              <a:spcBef>
                <a:spcPct val="0"/>
              </a:spcBef>
              <a:defRPr/>
            </a:pPr>
            <a:r>
              <a:rPr lang="en-US" sz="3600" b="1" dirty="0" smtClean="0">
                <a:solidFill>
                  <a:srgbClr val="FFFFFF"/>
                </a:solidFill>
              </a:rPr>
              <a:t>How do they get there?</a:t>
            </a:r>
          </a:p>
        </p:txBody>
      </p:sp>
      <p:sp>
        <p:nvSpPr>
          <p:cNvPr id="7" name="Text Box 21"/>
          <p:cNvSpPr txBox="1">
            <a:spLocks noChangeArrowheads="1"/>
          </p:cNvSpPr>
          <p:nvPr/>
        </p:nvSpPr>
        <p:spPr bwMode="auto">
          <a:xfrm>
            <a:off x="7219666" y="1725623"/>
            <a:ext cx="1143000" cy="461665"/>
          </a:xfrm>
          <a:prstGeom prst="rect">
            <a:avLst/>
          </a:prstGeom>
          <a:noFill/>
          <a:ln w="9525">
            <a:noFill/>
            <a:miter lim="800000"/>
            <a:headEnd/>
            <a:tailEnd/>
          </a:ln>
          <a:effectLst/>
        </p:spPr>
        <p:txBody>
          <a:bodyPr wrap="square">
            <a:spAutoFit/>
          </a:bodyPr>
          <a:lstStyle/>
          <a:p>
            <a:pPr algn="r" fontAlgn="base">
              <a:spcBef>
                <a:spcPct val="50000"/>
              </a:spcBef>
              <a:spcAft>
                <a:spcPct val="0"/>
              </a:spcAft>
            </a:pPr>
            <a:r>
              <a:rPr lang="en-US" sz="2400" dirty="0" smtClean="0">
                <a:solidFill>
                  <a:srgbClr val="FFFFFF"/>
                </a:solidFill>
                <a:ea typeface="MS PGothic" pitchFamily="34" charset="-128"/>
              </a:rPr>
              <a:t>Success</a:t>
            </a:r>
            <a:endParaRPr lang="en-US" sz="2400" dirty="0">
              <a:solidFill>
                <a:srgbClr val="FFFFFF"/>
              </a:solidFill>
              <a:ea typeface="MS PGothic" pitchFamily="34" charset="-128"/>
            </a:endParaRPr>
          </a:p>
        </p:txBody>
      </p:sp>
      <p:sp>
        <p:nvSpPr>
          <p:cNvPr id="8" name="Text Box 21"/>
          <p:cNvSpPr txBox="1">
            <a:spLocks noChangeArrowheads="1"/>
          </p:cNvSpPr>
          <p:nvPr/>
        </p:nvSpPr>
        <p:spPr bwMode="auto">
          <a:xfrm>
            <a:off x="987757" y="5152114"/>
            <a:ext cx="1143000"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smtClean="0">
                <a:solidFill>
                  <a:srgbClr val="FFFFFF"/>
                </a:solidFill>
                <a:ea typeface="MS PGothic" pitchFamily="34" charset="-128"/>
              </a:rPr>
              <a:t>Startup</a:t>
            </a:r>
            <a:endParaRPr lang="en-US" sz="2400" dirty="0">
              <a:solidFill>
                <a:srgbClr val="FFFFFF"/>
              </a:solidFill>
              <a:ea typeface="MS PGothic" pitchFamily="34" charset="-128"/>
            </a:endParaRPr>
          </a:p>
        </p:txBody>
      </p:sp>
      <p:cxnSp>
        <p:nvCxnSpPr>
          <p:cNvPr id="3" name="Straight Connector 2"/>
          <p:cNvCxnSpPr/>
          <p:nvPr/>
        </p:nvCxnSpPr>
        <p:spPr>
          <a:xfrm>
            <a:off x="368490" y="1050878"/>
            <a:ext cx="27295" cy="53635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5785" y="6414448"/>
            <a:ext cx="84752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21"/>
          <p:cNvSpPr txBox="1">
            <a:spLocks noChangeArrowheads="1"/>
          </p:cNvSpPr>
          <p:nvPr/>
        </p:nvSpPr>
        <p:spPr bwMode="auto">
          <a:xfrm>
            <a:off x="1121392" y="1647190"/>
            <a:ext cx="1143000" cy="769441"/>
          </a:xfrm>
          <a:prstGeom prst="rect">
            <a:avLst/>
          </a:prstGeom>
          <a:noFill/>
          <a:ln w="9525">
            <a:noFill/>
            <a:miter lim="800000"/>
            <a:headEnd/>
            <a:tailEnd/>
          </a:ln>
          <a:effectLst/>
        </p:spPr>
        <p:txBody>
          <a:bodyPr wrap="square">
            <a:spAutoFit/>
          </a:bodyPr>
          <a:lstStyle/>
          <a:p>
            <a:pPr algn="r" fontAlgn="base">
              <a:spcBef>
                <a:spcPct val="50000"/>
              </a:spcBef>
              <a:spcAft>
                <a:spcPct val="0"/>
              </a:spcAft>
            </a:pPr>
            <a:r>
              <a:rPr lang="en-US" sz="4400" b="1" dirty="0">
                <a:solidFill>
                  <a:srgbClr val="FFFFFF"/>
                </a:solidFill>
                <a:ea typeface="MS PGothic" pitchFamily="34" charset="-128"/>
              </a:rPr>
              <a:t>B</a:t>
            </a:r>
          </a:p>
        </p:txBody>
      </p:sp>
      <p:pic>
        <p:nvPicPr>
          <p:cNvPr id="12" name="Picture 11" descr="squiggly-line.png"/>
          <p:cNvPicPr>
            <a:picLocks noChangeAspect="1"/>
          </p:cNvPicPr>
          <p:nvPr/>
        </p:nvPicPr>
        <p:blipFill>
          <a:blip r:embed="rId3" cstate="print">
            <a:lum bright="70000" contrast="-70000"/>
          </a:blip>
          <a:srcRect l="10000" t="21852" r="8889" b="23333"/>
          <a:stretch>
            <a:fillRect/>
          </a:stretch>
        </p:blipFill>
        <p:spPr>
          <a:xfrm rot="19683552">
            <a:off x="1852114" y="2472519"/>
            <a:ext cx="5562600" cy="2819400"/>
          </a:xfrm>
          <a:prstGeom prst="rect">
            <a:avLst/>
          </a:prstGeom>
          <a:noFill/>
          <a:ln>
            <a:noFill/>
          </a:ln>
        </p:spPr>
      </p:pic>
      <p:sp>
        <p:nvSpPr>
          <p:cNvPr id="13" name="Rectangle 12"/>
          <p:cNvSpPr/>
          <p:nvPr/>
        </p:nvSpPr>
        <p:spPr>
          <a:xfrm>
            <a:off x="6758962" y="6428096"/>
            <a:ext cx="1630575" cy="261610"/>
          </a:xfrm>
          <a:prstGeom prst="rect">
            <a:avLst/>
          </a:prstGeom>
        </p:spPr>
        <p:txBody>
          <a:bodyPr wrap="none">
            <a:spAutoFit/>
          </a:bodyPr>
          <a:lstStyle/>
          <a:p>
            <a:pPr fontAlgn="base">
              <a:spcBef>
                <a:spcPct val="0"/>
              </a:spcBef>
              <a:spcAft>
                <a:spcPct val="0"/>
              </a:spcAft>
            </a:pPr>
            <a:r>
              <a:rPr lang="en-US" sz="1100" dirty="0">
                <a:solidFill>
                  <a:srgbClr val="FFFFFF"/>
                </a:solidFill>
                <a:latin typeface="Arial" pitchFamily="34" charset="0"/>
              </a:rPr>
              <a:t>Copyright © O’Neal 2011</a:t>
            </a:r>
          </a:p>
        </p:txBody>
      </p:sp>
    </p:spTree>
    <p:extLst>
      <p:ext uri="{BB962C8B-B14F-4D97-AF65-F5344CB8AC3E}">
        <p14:creationId xmlns:p14="http://schemas.microsoft.com/office/powerpoint/2010/main" val="301821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p:cNvSpPr/>
          <p:nvPr/>
        </p:nvSpPr>
        <p:spPr>
          <a:xfrm>
            <a:off x="2129075" y="1051038"/>
            <a:ext cx="4838330" cy="4974855"/>
          </a:xfrm>
          <a:prstGeom prst="ellipse">
            <a:avLst/>
          </a:prstGeom>
          <a:noFill/>
          <a:ln w="4667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800">
              <a:solidFill>
                <a:srgbClr val="FFFFFF"/>
              </a:solidFill>
            </a:endParaRP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1AA4063B-D260-4A99-99C8-34DFDEB84BE2}" type="slidenum">
              <a:rPr lang="en-US" smtClean="0">
                <a:solidFill>
                  <a:srgbClr val="B2A06B"/>
                </a:solidFill>
              </a:rPr>
              <a:pPr/>
              <a:t>14</a:t>
            </a:fld>
            <a:endParaRPr lang="en-US">
              <a:solidFill>
                <a:srgbClr val="B2A06B"/>
              </a:solidFill>
            </a:endParaRPr>
          </a:p>
        </p:txBody>
      </p:sp>
      <p:sp>
        <p:nvSpPr>
          <p:cNvPr id="5" name="Title 1"/>
          <p:cNvSpPr txBox="1">
            <a:spLocks/>
          </p:cNvSpPr>
          <p:nvPr/>
        </p:nvSpPr>
        <p:spPr>
          <a:xfrm>
            <a:off x="0" y="76200"/>
            <a:ext cx="9144000" cy="761999"/>
          </a:xfrm>
          <a:prstGeom prst="rect">
            <a:avLst/>
          </a:prstGeom>
        </p:spPr>
        <p:txBody>
          <a:bodyPr vert="horz" lIns="91440" tIns="45720" rIns="91440" bIns="45720" rtlCol="0" anchor="ctr">
            <a:normAutofit/>
          </a:bodyPr>
          <a:lstStyle/>
          <a:p>
            <a:pPr algn="ctr">
              <a:spcBef>
                <a:spcPct val="0"/>
              </a:spcBef>
              <a:defRPr/>
            </a:pPr>
            <a:r>
              <a:rPr lang="en-US" sz="3600" b="1" dirty="0" smtClean="0">
                <a:solidFill>
                  <a:srgbClr val="FFFFFF"/>
                </a:solidFill>
              </a:rPr>
              <a:t>Central Florida’s Ecosystem </a:t>
            </a:r>
          </a:p>
        </p:txBody>
      </p:sp>
      <p:pic>
        <p:nvPicPr>
          <p:cNvPr id="7" name="Picture 6" descr="base_entrepreneurs.png"/>
          <p:cNvPicPr>
            <a:picLocks noChangeAspect="1"/>
          </p:cNvPicPr>
          <p:nvPr/>
        </p:nvPicPr>
        <p:blipFill>
          <a:blip r:embed="rId3" cstate="print"/>
          <a:srcRect l="16667" t="4978" r="15556" b="3170"/>
          <a:stretch>
            <a:fillRect/>
          </a:stretch>
        </p:blipFill>
        <p:spPr>
          <a:xfrm>
            <a:off x="2299610" y="1222616"/>
            <a:ext cx="4648200" cy="4724400"/>
          </a:xfrm>
          <a:prstGeom prst="rect">
            <a:avLst/>
          </a:prstGeom>
        </p:spPr>
      </p:pic>
      <p:pic>
        <p:nvPicPr>
          <p:cNvPr id="8" name="Picture 7" descr="resource-providers-support.png"/>
          <p:cNvPicPr>
            <a:picLocks noChangeAspect="1"/>
          </p:cNvPicPr>
          <p:nvPr/>
        </p:nvPicPr>
        <p:blipFill>
          <a:blip r:embed="rId4" cstate="print"/>
          <a:srcRect l="33333" t="30741" r="35556" b="32222"/>
          <a:stretch>
            <a:fillRect/>
          </a:stretch>
        </p:blipFill>
        <p:spPr>
          <a:xfrm>
            <a:off x="5045902" y="928579"/>
            <a:ext cx="2460367" cy="2196757"/>
          </a:xfrm>
          <a:prstGeom prst="rect">
            <a:avLst/>
          </a:prstGeom>
        </p:spPr>
      </p:pic>
      <p:pic>
        <p:nvPicPr>
          <p:cNvPr id="9" name="Picture 8" descr="advocates&amp;champions.png"/>
          <p:cNvPicPr>
            <a:picLocks noChangeAspect="1"/>
          </p:cNvPicPr>
          <p:nvPr/>
        </p:nvPicPr>
        <p:blipFill>
          <a:blip r:embed="rId5" cstate="print"/>
          <a:srcRect l="33368" t="30787" r="36632" b="33657"/>
          <a:stretch>
            <a:fillRect/>
          </a:stretch>
        </p:blipFill>
        <p:spPr>
          <a:xfrm>
            <a:off x="5321808" y="4212336"/>
            <a:ext cx="2057400" cy="1828800"/>
          </a:xfrm>
          <a:prstGeom prst="rect">
            <a:avLst/>
          </a:prstGeom>
        </p:spPr>
      </p:pic>
      <p:pic>
        <p:nvPicPr>
          <p:cNvPr id="10" name="Picture 9" descr="financial-capital.png"/>
          <p:cNvPicPr>
            <a:picLocks noChangeAspect="1"/>
          </p:cNvPicPr>
          <p:nvPr/>
        </p:nvPicPr>
        <p:blipFill>
          <a:blip r:embed="rId6" cstate="print"/>
          <a:srcRect l="34515" t="32316" r="34374" b="33610"/>
          <a:stretch>
            <a:fillRect/>
          </a:stretch>
        </p:blipFill>
        <p:spPr>
          <a:xfrm>
            <a:off x="2258388" y="4668593"/>
            <a:ext cx="1434592" cy="1178414"/>
          </a:xfrm>
          <a:prstGeom prst="rect">
            <a:avLst/>
          </a:prstGeom>
        </p:spPr>
      </p:pic>
      <p:pic>
        <p:nvPicPr>
          <p:cNvPr id="11" name="Picture 10" descr="intellectual-capital.png"/>
          <p:cNvPicPr>
            <a:picLocks noChangeAspect="1"/>
          </p:cNvPicPr>
          <p:nvPr/>
        </p:nvPicPr>
        <p:blipFill>
          <a:blip r:embed="rId7" cstate="print"/>
          <a:srcRect l="36667" t="30741" r="35555" b="33704"/>
          <a:stretch>
            <a:fillRect/>
          </a:stretch>
        </p:blipFill>
        <p:spPr>
          <a:xfrm>
            <a:off x="2121355" y="930183"/>
            <a:ext cx="1905000" cy="1828800"/>
          </a:xfrm>
          <a:prstGeom prst="rect">
            <a:avLst/>
          </a:prstGeom>
        </p:spPr>
      </p:pic>
      <p:sp>
        <p:nvSpPr>
          <p:cNvPr id="12" name="Title 1"/>
          <p:cNvSpPr txBox="1">
            <a:spLocks/>
          </p:cNvSpPr>
          <p:nvPr/>
        </p:nvSpPr>
        <p:spPr>
          <a:xfrm>
            <a:off x="2188030" y="1558834"/>
            <a:ext cx="1524000" cy="609599"/>
          </a:xfrm>
          <a:prstGeom prst="rect">
            <a:avLst/>
          </a:prstGeom>
        </p:spPr>
        <p:txBody>
          <a:bodyPr vert="horz" lIns="91440" tIns="45720" rIns="91440" bIns="45720" rtlCol="0" anchor="ctr">
            <a:noAutofit/>
          </a:bodyPr>
          <a:lstStyle/>
          <a:p>
            <a:pPr algn="ctr">
              <a:lnSpc>
                <a:spcPts val="2000"/>
              </a:lnSpc>
              <a:spcBef>
                <a:spcPct val="0"/>
              </a:spcBef>
              <a:defRPr/>
            </a:pPr>
            <a:r>
              <a:rPr lang="en-US" sz="2000" b="1" dirty="0" smtClean="0">
                <a:solidFill>
                  <a:srgbClr val="FFFFFF"/>
                </a:solidFill>
              </a:rPr>
              <a:t>Intellectual</a:t>
            </a:r>
          </a:p>
          <a:p>
            <a:pPr algn="ctr">
              <a:lnSpc>
                <a:spcPts val="2000"/>
              </a:lnSpc>
              <a:spcBef>
                <a:spcPct val="0"/>
              </a:spcBef>
              <a:defRPr/>
            </a:pPr>
            <a:r>
              <a:rPr lang="en-US" sz="2000" b="1" dirty="0" smtClean="0">
                <a:solidFill>
                  <a:srgbClr val="FFFFFF"/>
                </a:solidFill>
              </a:rPr>
              <a:t>Capital</a:t>
            </a:r>
          </a:p>
        </p:txBody>
      </p:sp>
      <p:sp>
        <p:nvSpPr>
          <p:cNvPr id="13" name="Title 1"/>
          <p:cNvSpPr txBox="1">
            <a:spLocks/>
          </p:cNvSpPr>
          <p:nvPr/>
        </p:nvSpPr>
        <p:spPr>
          <a:xfrm>
            <a:off x="5591175" y="1524000"/>
            <a:ext cx="1524000" cy="838200"/>
          </a:xfrm>
          <a:prstGeom prst="rect">
            <a:avLst/>
          </a:prstGeom>
        </p:spPr>
        <p:txBody>
          <a:bodyPr vert="horz" lIns="91440" tIns="45720" rIns="91440" bIns="45720" rtlCol="0" anchor="ctr">
            <a:noAutofit/>
          </a:bodyPr>
          <a:lstStyle/>
          <a:p>
            <a:pPr algn="ctr">
              <a:lnSpc>
                <a:spcPts val="2000"/>
              </a:lnSpc>
              <a:spcBef>
                <a:spcPct val="0"/>
              </a:spcBef>
              <a:defRPr/>
            </a:pPr>
            <a:r>
              <a:rPr lang="en-US" sz="2000" b="1" dirty="0" smtClean="0">
                <a:solidFill>
                  <a:srgbClr val="FFFFFF"/>
                </a:solidFill>
              </a:rPr>
              <a:t>Resource</a:t>
            </a:r>
          </a:p>
          <a:p>
            <a:pPr algn="ctr">
              <a:lnSpc>
                <a:spcPts val="2000"/>
              </a:lnSpc>
              <a:spcBef>
                <a:spcPct val="0"/>
              </a:spcBef>
              <a:defRPr/>
            </a:pPr>
            <a:r>
              <a:rPr lang="en-US" sz="2000" b="1" dirty="0" smtClean="0">
                <a:solidFill>
                  <a:srgbClr val="FFFFFF"/>
                </a:solidFill>
              </a:rPr>
              <a:t>Providers/</a:t>
            </a:r>
          </a:p>
          <a:p>
            <a:pPr algn="ctr">
              <a:lnSpc>
                <a:spcPts val="2000"/>
              </a:lnSpc>
              <a:spcBef>
                <a:spcPct val="0"/>
              </a:spcBef>
              <a:defRPr/>
            </a:pPr>
            <a:r>
              <a:rPr lang="en-US" sz="2000" b="1" dirty="0" smtClean="0">
                <a:solidFill>
                  <a:srgbClr val="FFFFFF"/>
                </a:solidFill>
              </a:rPr>
              <a:t>Support</a:t>
            </a:r>
          </a:p>
        </p:txBody>
      </p:sp>
      <p:sp>
        <p:nvSpPr>
          <p:cNvPr id="14" name="Title 1"/>
          <p:cNvSpPr txBox="1">
            <a:spLocks/>
          </p:cNvSpPr>
          <p:nvPr/>
        </p:nvSpPr>
        <p:spPr>
          <a:xfrm>
            <a:off x="2168980" y="4929053"/>
            <a:ext cx="1524000" cy="609599"/>
          </a:xfrm>
          <a:prstGeom prst="rect">
            <a:avLst/>
          </a:prstGeom>
        </p:spPr>
        <p:txBody>
          <a:bodyPr vert="horz" lIns="91440" tIns="45720" rIns="91440" bIns="45720" rtlCol="0" anchor="ctr">
            <a:noAutofit/>
          </a:bodyPr>
          <a:lstStyle/>
          <a:p>
            <a:pPr algn="ctr">
              <a:lnSpc>
                <a:spcPts val="2000"/>
              </a:lnSpc>
              <a:spcBef>
                <a:spcPct val="0"/>
              </a:spcBef>
              <a:defRPr/>
            </a:pPr>
            <a:r>
              <a:rPr lang="en-US" sz="2000" b="1" dirty="0" smtClean="0">
                <a:solidFill>
                  <a:srgbClr val="FFFFFF"/>
                </a:solidFill>
              </a:rPr>
              <a:t>Financial</a:t>
            </a:r>
          </a:p>
          <a:p>
            <a:pPr algn="ctr">
              <a:lnSpc>
                <a:spcPts val="2000"/>
              </a:lnSpc>
              <a:spcBef>
                <a:spcPct val="0"/>
              </a:spcBef>
              <a:defRPr/>
            </a:pPr>
            <a:r>
              <a:rPr lang="en-US" sz="2000" b="1" dirty="0" smtClean="0">
                <a:solidFill>
                  <a:srgbClr val="FFFFFF"/>
                </a:solidFill>
              </a:rPr>
              <a:t>Capital</a:t>
            </a:r>
          </a:p>
        </p:txBody>
      </p:sp>
      <p:sp>
        <p:nvSpPr>
          <p:cNvPr id="15" name="Title 1"/>
          <p:cNvSpPr txBox="1">
            <a:spLocks/>
          </p:cNvSpPr>
          <p:nvPr/>
        </p:nvSpPr>
        <p:spPr>
          <a:xfrm>
            <a:off x="5610225" y="4800600"/>
            <a:ext cx="1524000" cy="609599"/>
          </a:xfrm>
          <a:prstGeom prst="rect">
            <a:avLst/>
          </a:prstGeom>
        </p:spPr>
        <p:txBody>
          <a:bodyPr vert="horz" lIns="91440" tIns="45720" rIns="91440" bIns="45720" rtlCol="0" anchor="ctr">
            <a:noAutofit/>
          </a:bodyPr>
          <a:lstStyle/>
          <a:p>
            <a:pPr algn="ctr">
              <a:lnSpc>
                <a:spcPts val="2000"/>
              </a:lnSpc>
              <a:spcBef>
                <a:spcPct val="0"/>
              </a:spcBef>
              <a:defRPr/>
            </a:pPr>
            <a:r>
              <a:rPr lang="en-US" sz="2000" b="1" dirty="0" smtClean="0">
                <a:solidFill>
                  <a:srgbClr val="FFFFFF"/>
                </a:solidFill>
              </a:rPr>
              <a:t>Advocates</a:t>
            </a:r>
          </a:p>
          <a:p>
            <a:pPr algn="ctr">
              <a:lnSpc>
                <a:spcPts val="2000"/>
              </a:lnSpc>
              <a:spcBef>
                <a:spcPct val="0"/>
              </a:spcBef>
              <a:defRPr/>
            </a:pPr>
            <a:r>
              <a:rPr lang="en-US" sz="2000" b="1" dirty="0" smtClean="0">
                <a:solidFill>
                  <a:srgbClr val="FFFFFF"/>
                </a:solidFill>
              </a:rPr>
              <a:t>&amp; Champions</a:t>
            </a:r>
          </a:p>
        </p:txBody>
      </p:sp>
      <p:sp>
        <p:nvSpPr>
          <p:cNvPr id="16" name="Title 1"/>
          <p:cNvSpPr txBox="1">
            <a:spLocks/>
          </p:cNvSpPr>
          <p:nvPr/>
        </p:nvSpPr>
        <p:spPr>
          <a:xfrm>
            <a:off x="3352800" y="3352800"/>
            <a:ext cx="2438400" cy="457200"/>
          </a:xfrm>
          <a:prstGeom prst="rect">
            <a:avLst/>
          </a:prstGeom>
        </p:spPr>
        <p:txBody>
          <a:bodyPr vert="horz" lIns="91440" tIns="45720" rIns="91440" bIns="45720" rtlCol="0" anchor="ctr">
            <a:noAutofit/>
          </a:bodyPr>
          <a:lstStyle/>
          <a:p>
            <a:pPr algn="ctr">
              <a:lnSpc>
                <a:spcPts val="2000"/>
              </a:lnSpc>
              <a:spcBef>
                <a:spcPct val="0"/>
              </a:spcBef>
              <a:defRPr/>
            </a:pPr>
            <a:r>
              <a:rPr lang="en-US" sz="2800" b="1" dirty="0" smtClean="0">
                <a:solidFill>
                  <a:srgbClr val="000000"/>
                </a:solidFill>
              </a:rPr>
              <a:t>Entrepreneurs</a:t>
            </a:r>
          </a:p>
        </p:txBody>
      </p:sp>
      <p:sp>
        <p:nvSpPr>
          <p:cNvPr id="17" name="Title 1"/>
          <p:cNvSpPr txBox="1">
            <a:spLocks/>
          </p:cNvSpPr>
          <p:nvPr/>
        </p:nvSpPr>
        <p:spPr>
          <a:xfrm>
            <a:off x="3581400" y="1752600"/>
            <a:ext cx="1981200" cy="457200"/>
          </a:xfrm>
          <a:prstGeom prst="rect">
            <a:avLst/>
          </a:prstGeom>
        </p:spPr>
        <p:txBody>
          <a:bodyPr vert="horz" lIns="91440" tIns="45720" rIns="91440" bIns="45720" rtlCol="0" anchor="ctr">
            <a:noAutofit/>
          </a:bodyPr>
          <a:lstStyle/>
          <a:p>
            <a:pPr algn="ctr">
              <a:lnSpc>
                <a:spcPts val="2000"/>
              </a:lnSpc>
              <a:spcBef>
                <a:spcPct val="0"/>
              </a:spcBef>
              <a:defRPr/>
            </a:pPr>
            <a:r>
              <a:rPr lang="en-US" sz="2800" b="1" dirty="0" smtClean="0">
                <a:solidFill>
                  <a:srgbClr val="FFFFFF"/>
                </a:solidFill>
              </a:rPr>
              <a:t>Funding</a:t>
            </a:r>
          </a:p>
        </p:txBody>
      </p:sp>
      <p:sp>
        <p:nvSpPr>
          <p:cNvPr id="18" name="Title 1"/>
          <p:cNvSpPr txBox="1">
            <a:spLocks/>
          </p:cNvSpPr>
          <p:nvPr/>
        </p:nvSpPr>
        <p:spPr>
          <a:xfrm>
            <a:off x="3581400" y="5029200"/>
            <a:ext cx="1981200" cy="457200"/>
          </a:xfrm>
          <a:prstGeom prst="rect">
            <a:avLst/>
          </a:prstGeom>
        </p:spPr>
        <p:txBody>
          <a:bodyPr vert="horz" lIns="91440" tIns="45720" rIns="91440" bIns="45720" rtlCol="0" anchor="ctr">
            <a:noAutofit/>
          </a:bodyPr>
          <a:lstStyle/>
          <a:p>
            <a:pPr algn="ctr">
              <a:lnSpc>
                <a:spcPts val="2000"/>
              </a:lnSpc>
              <a:spcBef>
                <a:spcPct val="0"/>
              </a:spcBef>
              <a:defRPr/>
            </a:pPr>
            <a:r>
              <a:rPr lang="en-US" sz="2800" b="1" dirty="0" smtClean="0">
                <a:solidFill>
                  <a:srgbClr val="FFFFFF"/>
                </a:solidFill>
              </a:rPr>
              <a:t>Resources</a:t>
            </a:r>
          </a:p>
        </p:txBody>
      </p:sp>
      <p:pic>
        <p:nvPicPr>
          <p:cNvPr id="20" name="Picture 19" descr="squiggly-line-2.png"/>
          <p:cNvPicPr>
            <a:picLocks noChangeAspect="1"/>
          </p:cNvPicPr>
          <p:nvPr/>
        </p:nvPicPr>
        <p:blipFill>
          <a:blip r:embed="rId8" cstate="print">
            <a:lum bright="70000" contrast="-70000"/>
          </a:blip>
          <a:srcRect t="23333" b="21852"/>
          <a:stretch>
            <a:fillRect/>
          </a:stretch>
        </p:blipFill>
        <p:spPr>
          <a:xfrm>
            <a:off x="1916652" y="2359928"/>
            <a:ext cx="6449568" cy="2651489"/>
          </a:xfrm>
          <a:prstGeom prst="rect">
            <a:avLst/>
          </a:prstGeom>
        </p:spPr>
      </p:pic>
      <p:sp>
        <p:nvSpPr>
          <p:cNvPr id="19" name="Oval 18"/>
          <p:cNvSpPr/>
          <p:nvPr/>
        </p:nvSpPr>
        <p:spPr>
          <a:xfrm>
            <a:off x="1774210" y="3016155"/>
            <a:ext cx="1023582" cy="1050878"/>
          </a:xfrm>
          <a:prstGeom prst="ellipse">
            <a:avLst/>
          </a:prstGeom>
          <a:solidFill>
            <a:srgbClr val="0070C0">
              <a:alpha val="5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800">
              <a:solidFill>
                <a:srgbClr val="FFFFFF"/>
              </a:solidFill>
            </a:endParaRPr>
          </a:p>
        </p:txBody>
      </p:sp>
      <p:cxnSp>
        <p:nvCxnSpPr>
          <p:cNvPr id="21" name="Straight Connector 20"/>
          <p:cNvCxnSpPr/>
          <p:nvPr/>
        </p:nvCxnSpPr>
        <p:spPr>
          <a:xfrm flipV="1">
            <a:off x="2797792" y="3592287"/>
            <a:ext cx="598551" cy="4356"/>
          </a:xfrm>
          <a:prstGeom prst="line">
            <a:avLst/>
          </a:prstGeom>
          <a:ln w="539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p:nvSpPr>
        <p:spPr>
          <a:xfrm>
            <a:off x="1537610" y="3291843"/>
            <a:ext cx="1524000" cy="609599"/>
          </a:xfrm>
          <a:prstGeom prst="rect">
            <a:avLst/>
          </a:prstGeom>
        </p:spPr>
        <p:txBody>
          <a:bodyPr vert="horz" lIns="91440" tIns="45720" rIns="91440" bIns="45720" rtlCol="0" anchor="ctr">
            <a:noAutofit/>
          </a:bodyPr>
          <a:lstStyle/>
          <a:p>
            <a:pPr algn="ctr">
              <a:lnSpc>
                <a:spcPts val="2000"/>
              </a:lnSpc>
              <a:spcBef>
                <a:spcPct val="0"/>
              </a:spcBef>
              <a:defRPr/>
            </a:pPr>
            <a:r>
              <a:rPr lang="en-US" sz="2000" b="1" dirty="0" smtClean="0">
                <a:solidFill>
                  <a:srgbClr val="FFFFFF"/>
                </a:solidFill>
              </a:rPr>
              <a:t>Talent </a:t>
            </a:r>
          </a:p>
          <a:p>
            <a:pPr algn="ctr">
              <a:lnSpc>
                <a:spcPts val="2000"/>
              </a:lnSpc>
              <a:spcBef>
                <a:spcPct val="0"/>
              </a:spcBef>
              <a:defRPr/>
            </a:pPr>
            <a:r>
              <a:rPr lang="en-US" sz="2000" b="1" dirty="0" smtClean="0">
                <a:solidFill>
                  <a:srgbClr val="FFFFFF"/>
                </a:solidFill>
              </a:rPr>
              <a:t>Pool</a:t>
            </a:r>
          </a:p>
        </p:txBody>
      </p:sp>
      <p:cxnSp>
        <p:nvCxnSpPr>
          <p:cNvPr id="23" name="Straight Connector 22"/>
          <p:cNvCxnSpPr/>
          <p:nvPr/>
        </p:nvCxnSpPr>
        <p:spPr>
          <a:xfrm flipV="1">
            <a:off x="3282124" y="4380932"/>
            <a:ext cx="598551" cy="512009"/>
          </a:xfrm>
          <a:prstGeom prst="line">
            <a:avLst/>
          </a:prstGeom>
          <a:ln w="539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Box 20"/>
          <p:cNvSpPr txBox="1">
            <a:spLocks noChangeArrowheads="1"/>
          </p:cNvSpPr>
          <p:nvPr/>
        </p:nvSpPr>
        <p:spPr bwMode="auto">
          <a:xfrm>
            <a:off x="3581399" y="914839"/>
            <a:ext cx="2476546" cy="307777"/>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1400" b="1" dirty="0" smtClean="0">
                <a:solidFill>
                  <a:srgbClr val="FFFFFF"/>
                </a:solidFill>
                <a:ea typeface="MS PGothic" pitchFamily="34" charset="-128"/>
              </a:rPr>
              <a:t>Ecosystem Funding Sources</a:t>
            </a:r>
            <a:endParaRPr lang="en-US" sz="1400" b="1" dirty="0">
              <a:solidFill>
                <a:srgbClr val="FFFFFF"/>
              </a:solidFill>
              <a:ea typeface="MS PGothic" pitchFamily="34" charset="-128"/>
            </a:endParaRPr>
          </a:p>
        </p:txBody>
      </p:sp>
      <p:sp>
        <p:nvSpPr>
          <p:cNvPr id="24" name="Rectangle 23"/>
          <p:cNvSpPr/>
          <p:nvPr/>
        </p:nvSpPr>
        <p:spPr>
          <a:xfrm>
            <a:off x="6758962" y="6428096"/>
            <a:ext cx="1630575" cy="261610"/>
          </a:xfrm>
          <a:prstGeom prst="rect">
            <a:avLst/>
          </a:prstGeom>
        </p:spPr>
        <p:txBody>
          <a:bodyPr wrap="none">
            <a:spAutoFit/>
          </a:bodyPr>
          <a:lstStyle/>
          <a:p>
            <a:pPr fontAlgn="base">
              <a:spcBef>
                <a:spcPct val="0"/>
              </a:spcBef>
              <a:spcAft>
                <a:spcPct val="0"/>
              </a:spcAft>
            </a:pPr>
            <a:r>
              <a:rPr lang="en-US" sz="1100" dirty="0">
                <a:solidFill>
                  <a:srgbClr val="FFFFFF"/>
                </a:solidFill>
                <a:latin typeface="Arial" pitchFamily="34" charset="0"/>
              </a:rPr>
              <a:t>Copyright © O’Neal 2011</a:t>
            </a:r>
          </a:p>
        </p:txBody>
      </p:sp>
    </p:spTree>
    <p:extLst>
      <p:ext uri="{BB962C8B-B14F-4D97-AF65-F5344CB8AC3E}">
        <p14:creationId xmlns:p14="http://schemas.microsoft.com/office/powerpoint/2010/main" val="510772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solidFill>
                <a:srgbClr val="FFFFFF"/>
              </a:solidFill>
              <a:latin typeface="Tahoma" pitchFamily="34" charset="0"/>
            </a:endParaRPr>
          </a:p>
          <a:p>
            <a:fld id="{8F3E5AA9-858E-4B36-8732-0BB34CADF484}" type="slidenum">
              <a:rPr lang="en-US">
                <a:solidFill>
                  <a:srgbClr val="B2A06B"/>
                </a:solidFill>
                <a:latin typeface="Tahoma" pitchFamily="34" charset="0"/>
              </a:rPr>
              <a:pPr/>
              <a:t>15</a:t>
            </a:fld>
            <a:endParaRPr lang="en-US">
              <a:solidFill>
                <a:srgbClr val="B2A06B"/>
              </a:solidFill>
              <a:latin typeface="Tahoma" pitchFamily="34" charset="0"/>
            </a:endParaRPr>
          </a:p>
          <a:p>
            <a:endParaRPr lang="en-US">
              <a:solidFill>
                <a:srgbClr val="FFFFFF"/>
              </a:solidFill>
              <a:latin typeface="Tahoma" pitchFamily="34" charset="0"/>
            </a:endParaRPr>
          </a:p>
        </p:txBody>
      </p:sp>
      <p:sp>
        <p:nvSpPr>
          <p:cNvPr id="327682" name="Rectangle 2"/>
          <p:cNvSpPr>
            <a:spLocks noGrp="1" noChangeArrowheads="1"/>
          </p:cNvSpPr>
          <p:nvPr>
            <p:ph type="title"/>
          </p:nvPr>
        </p:nvSpPr>
        <p:spPr>
          <a:xfrm>
            <a:off x="609600" y="304800"/>
            <a:ext cx="7772400" cy="1219200"/>
          </a:xfrm>
        </p:spPr>
        <p:txBody>
          <a:bodyPr/>
          <a:lstStyle/>
          <a:p>
            <a:pPr eaLnBrk="1" hangingPunct="1">
              <a:defRPr/>
            </a:pPr>
            <a:r>
              <a:rPr lang="en-US" smtClean="0"/>
              <a:t>Big picture goals</a:t>
            </a:r>
          </a:p>
        </p:txBody>
      </p:sp>
      <p:sp>
        <p:nvSpPr>
          <p:cNvPr id="15364" name="Rectangle 3"/>
          <p:cNvSpPr>
            <a:spLocks noGrp="1" noChangeArrowheads="1"/>
          </p:cNvSpPr>
          <p:nvPr>
            <p:ph type="body" idx="1"/>
          </p:nvPr>
        </p:nvSpPr>
        <p:spPr>
          <a:xfrm>
            <a:off x="914400" y="1600200"/>
            <a:ext cx="7772400" cy="4073525"/>
          </a:xfrm>
        </p:spPr>
        <p:txBody>
          <a:bodyPr/>
          <a:lstStyle/>
          <a:p>
            <a:pPr eaLnBrk="1" hangingPunct="1">
              <a:lnSpc>
                <a:spcPct val="130000"/>
              </a:lnSpc>
            </a:pPr>
            <a:r>
              <a:rPr lang="en-US" sz="3600" b="1" smtClean="0"/>
              <a:t>Expand high tech industry</a:t>
            </a:r>
          </a:p>
          <a:p>
            <a:pPr eaLnBrk="1" hangingPunct="1">
              <a:lnSpc>
                <a:spcPct val="130000"/>
              </a:lnSpc>
            </a:pPr>
            <a:r>
              <a:rPr lang="en-US" sz="3600" b="1" smtClean="0"/>
              <a:t>Engage the community </a:t>
            </a:r>
          </a:p>
          <a:p>
            <a:pPr eaLnBrk="1" hangingPunct="1">
              <a:lnSpc>
                <a:spcPct val="130000"/>
              </a:lnSpc>
            </a:pPr>
            <a:r>
              <a:rPr lang="en-US" sz="3600" b="1" smtClean="0"/>
              <a:t>Facilitate tech transfer</a:t>
            </a:r>
          </a:p>
          <a:p>
            <a:pPr eaLnBrk="1" hangingPunct="1">
              <a:lnSpc>
                <a:spcPct val="130000"/>
              </a:lnSpc>
            </a:pPr>
            <a:r>
              <a:rPr lang="en-US" sz="3600" b="1" smtClean="0"/>
              <a:t>Collaboration</a:t>
            </a:r>
          </a:p>
          <a:p>
            <a:pPr eaLnBrk="1" hangingPunct="1">
              <a:lnSpc>
                <a:spcPct val="130000"/>
              </a:lnSpc>
            </a:pPr>
            <a:r>
              <a:rPr lang="en-US" sz="3600" b="1" smtClean="0"/>
              <a:t>Economic development in the society</a:t>
            </a:r>
          </a:p>
          <a:p>
            <a:pPr eaLnBrk="1" hangingPunct="1"/>
            <a:endParaRPr lang="en-US" sz="3600" smtClean="0"/>
          </a:p>
        </p:txBody>
      </p:sp>
    </p:spTree>
    <p:extLst>
      <p:ext uri="{BB962C8B-B14F-4D97-AF65-F5344CB8AC3E}">
        <p14:creationId xmlns:p14="http://schemas.microsoft.com/office/powerpoint/2010/main" val="310167996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7" descr="columns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581400"/>
            <a:ext cx="9220200" cy="214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8"/>
          <p:cNvSpPr txBox="1">
            <a:spLocks noChangeArrowheads="1"/>
          </p:cNvSpPr>
          <p:nvPr/>
        </p:nvSpPr>
        <p:spPr bwMode="auto">
          <a:xfrm>
            <a:off x="5146675" y="4419600"/>
            <a:ext cx="508000" cy="1371600"/>
          </a:xfrm>
          <a:prstGeom prst="rect">
            <a:avLst/>
          </a:prstGeom>
          <a:noFill/>
          <a:ln w="9525">
            <a:noFill/>
            <a:miter lim="800000"/>
            <a:headEnd/>
            <a:tailEnd/>
          </a:ln>
          <a:effectLst/>
        </p:spPr>
        <p:txBody>
          <a:bodyPr vert="eaVert">
            <a:spAutoFit/>
          </a:bodyPr>
          <a:lstStyle/>
          <a:p>
            <a:pPr fontAlgn="base">
              <a:spcBef>
                <a:spcPct val="50000"/>
              </a:spcBef>
              <a:spcAft>
                <a:spcPct val="0"/>
              </a:spcAft>
              <a:defRPr/>
            </a:pPr>
            <a:r>
              <a:rPr lang="en-US" sz="1050" b="1" dirty="0">
                <a:solidFill>
                  <a:srgbClr val="000000"/>
                </a:solidFill>
              </a:rPr>
              <a:t>IP Training / Awareness</a:t>
            </a:r>
          </a:p>
        </p:txBody>
      </p:sp>
      <p:sp>
        <p:nvSpPr>
          <p:cNvPr id="3081" name="Text Box 9"/>
          <p:cNvSpPr txBox="1">
            <a:spLocks noChangeArrowheads="1"/>
          </p:cNvSpPr>
          <p:nvPr/>
        </p:nvSpPr>
        <p:spPr bwMode="auto">
          <a:xfrm>
            <a:off x="3175000" y="4572000"/>
            <a:ext cx="346075" cy="1138238"/>
          </a:xfrm>
          <a:prstGeom prst="rect">
            <a:avLst/>
          </a:prstGeom>
          <a:noFill/>
          <a:ln w="9525">
            <a:noFill/>
            <a:miter lim="800000"/>
            <a:headEnd/>
            <a:tailEnd/>
          </a:ln>
          <a:effectLst/>
        </p:spPr>
        <p:txBody>
          <a:bodyPr vert="eaVert">
            <a:spAutoFit/>
          </a:bodyPr>
          <a:lstStyle/>
          <a:p>
            <a:pPr fontAlgn="base">
              <a:spcBef>
                <a:spcPct val="50000"/>
              </a:spcBef>
              <a:spcAft>
                <a:spcPct val="0"/>
              </a:spcAft>
              <a:defRPr/>
            </a:pPr>
            <a:r>
              <a:rPr lang="en-US" sz="1050" b="1">
                <a:solidFill>
                  <a:srgbClr val="000000"/>
                </a:solidFill>
              </a:rPr>
              <a:t>Top Faculty</a:t>
            </a:r>
          </a:p>
        </p:txBody>
      </p:sp>
      <p:sp>
        <p:nvSpPr>
          <p:cNvPr id="3082" name="Text Box 10"/>
          <p:cNvSpPr txBox="1">
            <a:spLocks noChangeArrowheads="1"/>
          </p:cNvSpPr>
          <p:nvPr/>
        </p:nvSpPr>
        <p:spPr bwMode="auto">
          <a:xfrm>
            <a:off x="7747000" y="3733800"/>
            <a:ext cx="346075" cy="1136650"/>
          </a:xfrm>
          <a:prstGeom prst="rect">
            <a:avLst/>
          </a:prstGeom>
          <a:noFill/>
          <a:ln w="9525">
            <a:noFill/>
            <a:miter lim="800000"/>
            <a:headEnd/>
            <a:tailEnd/>
          </a:ln>
          <a:effectLst/>
        </p:spPr>
        <p:txBody>
          <a:bodyPr vert="eaVert">
            <a:spAutoFit/>
          </a:bodyPr>
          <a:lstStyle/>
          <a:p>
            <a:pPr fontAlgn="base">
              <a:spcBef>
                <a:spcPct val="50000"/>
              </a:spcBef>
              <a:spcAft>
                <a:spcPct val="0"/>
              </a:spcAft>
              <a:defRPr/>
            </a:pPr>
            <a:r>
              <a:rPr lang="en-US" sz="1050" b="1">
                <a:solidFill>
                  <a:srgbClr val="000000"/>
                </a:solidFill>
              </a:rPr>
              <a:t>Top Students</a:t>
            </a:r>
          </a:p>
        </p:txBody>
      </p:sp>
      <p:sp>
        <p:nvSpPr>
          <p:cNvPr id="3083" name="Text Box 11"/>
          <p:cNvSpPr txBox="1">
            <a:spLocks noChangeArrowheads="1"/>
          </p:cNvSpPr>
          <p:nvPr/>
        </p:nvSpPr>
        <p:spPr bwMode="auto">
          <a:xfrm>
            <a:off x="5816600" y="4419600"/>
            <a:ext cx="508000" cy="1219200"/>
          </a:xfrm>
          <a:prstGeom prst="rect">
            <a:avLst/>
          </a:prstGeom>
          <a:noFill/>
          <a:ln w="9525">
            <a:noFill/>
            <a:miter lim="800000"/>
            <a:headEnd/>
            <a:tailEnd/>
          </a:ln>
          <a:effectLst/>
        </p:spPr>
        <p:txBody>
          <a:bodyPr vert="eaVert">
            <a:spAutoFit/>
          </a:bodyPr>
          <a:lstStyle/>
          <a:p>
            <a:pPr fontAlgn="base">
              <a:spcBef>
                <a:spcPct val="50000"/>
              </a:spcBef>
              <a:spcAft>
                <a:spcPct val="0"/>
              </a:spcAft>
              <a:defRPr/>
            </a:pPr>
            <a:r>
              <a:rPr lang="en-US" sz="1050" b="1" dirty="0">
                <a:solidFill>
                  <a:srgbClr val="000000"/>
                </a:solidFill>
              </a:rPr>
              <a:t>State of the art facilities</a:t>
            </a:r>
          </a:p>
        </p:txBody>
      </p:sp>
      <p:sp>
        <p:nvSpPr>
          <p:cNvPr id="3084" name="Text Box 12"/>
          <p:cNvSpPr txBox="1">
            <a:spLocks noChangeArrowheads="1"/>
          </p:cNvSpPr>
          <p:nvPr/>
        </p:nvSpPr>
        <p:spPr bwMode="auto">
          <a:xfrm>
            <a:off x="6400800" y="4267200"/>
            <a:ext cx="346075" cy="1676400"/>
          </a:xfrm>
          <a:prstGeom prst="rect">
            <a:avLst/>
          </a:prstGeom>
          <a:noFill/>
          <a:ln w="9525">
            <a:noFill/>
            <a:miter lim="800000"/>
            <a:headEnd/>
            <a:tailEnd/>
          </a:ln>
          <a:effectLst/>
        </p:spPr>
        <p:txBody>
          <a:bodyPr vert="eaVert">
            <a:spAutoFit/>
          </a:bodyPr>
          <a:lstStyle/>
          <a:p>
            <a:pPr fontAlgn="base">
              <a:spcBef>
                <a:spcPct val="50000"/>
              </a:spcBef>
              <a:spcAft>
                <a:spcPct val="0"/>
              </a:spcAft>
              <a:defRPr/>
            </a:pPr>
            <a:r>
              <a:rPr lang="en-US" sz="1050" b="1" dirty="0">
                <a:solidFill>
                  <a:srgbClr val="000000"/>
                </a:solidFill>
              </a:rPr>
              <a:t>Political Support</a:t>
            </a:r>
          </a:p>
        </p:txBody>
      </p:sp>
      <p:sp>
        <p:nvSpPr>
          <p:cNvPr id="3085" name="Text Box 13"/>
          <p:cNvSpPr txBox="1">
            <a:spLocks noChangeArrowheads="1"/>
          </p:cNvSpPr>
          <p:nvPr/>
        </p:nvSpPr>
        <p:spPr bwMode="auto">
          <a:xfrm>
            <a:off x="4546600" y="4348163"/>
            <a:ext cx="346075" cy="1519237"/>
          </a:xfrm>
          <a:prstGeom prst="rect">
            <a:avLst/>
          </a:prstGeom>
          <a:noFill/>
          <a:ln w="9525">
            <a:noFill/>
            <a:miter lim="800000"/>
            <a:headEnd/>
            <a:tailEnd/>
          </a:ln>
          <a:effectLst/>
        </p:spPr>
        <p:txBody>
          <a:bodyPr vert="eaVert">
            <a:spAutoFit/>
          </a:bodyPr>
          <a:lstStyle/>
          <a:p>
            <a:pPr fontAlgn="base">
              <a:spcBef>
                <a:spcPct val="50000"/>
              </a:spcBef>
              <a:spcAft>
                <a:spcPct val="0"/>
              </a:spcAft>
              <a:defRPr/>
            </a:pPr>
            <a:r>
              <a:rPr lang="en-US" sz="1050" b="1" dirty="0">
                <a:solidFill>
                  <a:srgbClr val="000000"/>
                </a:solidFill>
              </a:rPr>
              <a:t>Industry Clusters</a:t>
            </a:r>
          </a:p>
        </p:txBody>
      </p:sp>
      <p:sp>
        <p:nvSpPr>
          <p:cNvPr id="3086" name="Text Box 14"/>
          <p:cNvSpPr txBox="1">
            <a:spLocks noChangeArrowheads="1"/>
          </p:cNvSpPr>
          <p:nvPr/>
        </p:nvSpPr>
        <p:spPr bwMode="auto">
          <a:xfrm>
            <a:off x="6764338" y="4271963"/>
            <a:ext cx="508000" cy="1138237"/>
          </a:xfrm>
          <a:prstGeom prst="rect">
            <a:avLst/>
          </a:prstGeom>
          <a:noFill/>
          <a:ln w="9525">
            <a:noFill/>
            <a:miter lim="800000"/>
            <a:headEnd/>
            <a:tailEnd/>
          </a:ln>
          <a:effectLst/>
        </p:spPr>
        <p:txBody>
          <a:bodyPr vert="eaVert">
            <a:spAutoFit/>
          </a:bodyPr>
          <a:lstStyle/>
          <a:p>
            <a:pPr fontAlgn="base">
              <a:spcBef>
                <a:spcPct val="50000"/>
              </a:spcBef>
              <a:spcAft>
                <a:spcPct val="0"/>
              </a:spcAft>
              <a:defRPr/>
            </a:pPr>
            <a:r>
              <a:rPr lang="en-US" sz="1050" b="1" dirty="0">
                <a:solidFill>
                  <a:srgbClr val="000000"/>
                </a:solidFill>
              </a:rPr>
              <a:t>Workforce Development</a:t>
            </a:r>
          </a:p>
        </p:txBody>
      </p:sp>
      <p:sp>
        <p:nvSpPr>
          <p:cNvPr id="3087" name="Text Box 15"/>
          <p:cNvSpPr txBox="1">
            <a:spLocks noChangeArrowheads="1"/>
          </p:cNvSpPr>
          <p:nvPr/>
        </p:nvSpPr>
        <p:spPr bwMode="auto">
          <a:xfrm>
            <a:off x="7307263" y="3886200"/>
            <a:ext cx="346075" cy="1524000"/>
          </a:xfrm>
          <a:prstGeom prst="rect">
            <a:avLst/>
          </a:prstGeom>
          <a:noFill/>
          <a:ln w="9525">
            <a:noFill/>
            <a:miter lim="800000"/>
            <a:headEnd/>
            <a:tailEnd/>
          </a:ln>
          <a:effectLst/>
        </p:spPr>
        <p:txBody>
          <a:bodyPr vert="eaVert">
            <a:spAutoFit/>
          </a:bodyPr>
          <a:lstStyle/>
          <a:p>
            <a:pPr fontAlgn="base">
              <a:spcBef>
                <a:spcPct val="50000"/>
              </a:spcBef>
              <a:spcAft>
                <a:spcPct val="0"/>
              </a:spcAft>
              <a:defRPr/>
            </a:pPr>
            <a:r>
              <a:rPr lang="en-US" sz="1050" b="1" dirty="0">
                <a:solidFill>
                  <a:srgbClr val="000000"/>
                </a:solidFill>
              </a:rPr>
              <a:t>Business services</a:t>
            </a:r>
          </a:p>
        </p:txBody>
      </p:sp>
      <p:sp>
        <p:nvSpPr>
          <p:cNvPr id="3088" name="Text Box 16"/>
          <p:cNvSpPr txBox="1">
            <a:spLocks noChangeArrowheads="1"/>
          </p:cNvSpPr>
          <p:nvPr/>
        </p:nvSpPr>
        <p:spPr bwMode="auto">
          <a:xfrm>
            <a:off x="3683000" y="4348163"/>
            <a:ext cx="508000" cy="1138237"/>
          </a:xfrm>
          <a:prstGeom prst="rect">
            <a:avLst/>
          </a:prstGeom>
          <a:noFill/>
          <a:ln w="9525">
            <a:noFill/>
            <a:miter lim="800000"/>
            <a:headEnd/>
            <a:tailEnd/>
          </a:ln>
          <a:effectLst/>
        </p:spPr>
        <p:txBody>
          <a:bodyPr vert="eaVert">
            <a:spAutoFit/>
          </a:bodyPr>
          <a:lstStyle/>
          <a:p>
            <a:pPr fontAlgn="base">
              <a:spcBef>
                <a:spcPct val="50000"/>
              </a:spcBef>
              <a:spcAft>
                <a:spcPct val="0"/>
              </a:spcAft>
              <a:defRPr/>
            </a:pPr>
            <a:r>
              <a:rPr lang="en-US" sz="1050" b="1" dirty="0">
                <a:solidFill>
                  <a:srgbClr val="000000"/>
                </a:solidFill>
              </a:rPr>
              <a:t> Tech Savvy  Entrepreneurs</a:t>
            </a:r>
          </a:p>
        </p:txBody>
      </p:sp>
      <p:sp>
        <p:nvSpPr>
          <p:cNvPr id="5132" name="Rectangle 17"/>
          <p:cNvSpPr>
            <a:spLocks noGrp="1" noChangeArrowheads="1"/>
          </p:cNvSpPr>
          <p:nvPr>
            <p:ph type="title" idx="4294967295"/>
          </p:nvPr>
        </p:nvSpPr>
        <p:spPr bwMode="auto">
          <a:xfrm>
            <a:off x="0" y="76200"/>
            <a:ext cx="91440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3000" smtClean="0">
                <a:solidFill>
                  <a:schemeClr val="bg1"/>
                </a:solidFill>
              </a:rPr>
              <a:t>Economic Development in the Innovation Economy</a:t>
            </a:r>
          </a:p>
        </p:txBody>
      </p:sp>
      <p:sp>
        <p:nvSpPr>
          <p:cNvPr id="5133" name="Line 18"/>
          <p:cNvSpPr>
            <a:spLocks noChangeShapeType="1"/>
          </p:cNvSpPr>
          <p:nvPr/>
        </p:nvSpPr>
        <p:spPr bwMode="auto">
          <a:xfrm>
            <a:off x="495300" y="7121525"/>
            <a:ext cx="9144000" cy="1588"/>
          </a:xfrm>
          <a:prstGeom prst="line">
            <a:avLst/>
          </a:prstGeom>
          <a:noFill/>
          <a:ln w="9525">
            <a:solidFill>
              <a:srgbClr val="00396F"/>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2800" b="1" smtClean="0">
              <a:solidFill>
                <a:srgbClr val="000000"/>
              </a:solidFill>
            </a:endParaRPr>
          </a:p>
        </p:txBody>
      </p:sp>
      <p:grpSp>
        <p:nvGrpSpPr>
          <p:cNvPr id="5134" name="Group 19"/>
          <p:cNvGrpSpPr>
            <a:grpSpLocks/>
          </p:cNvGrpSpPr>
          <p:nvPr/>
        </p:nvGrpSpPr>
        <p:grpSpPr bwMode="auto">
          <a:xfrm>
            <a:off x="1828800" y="849313"/>
            <a:ext cx="7429500" cy="2960687"/>
            <a:chOff x="384" y="55"/>
            <a:chExt cx="4680" cy="1865"/>
          </a:xfrm>
        </p:grpSpPr>
        <p:pic>
          <p:nvPicPr>
            <p:cNvPr id="5139" name="Picture 20" descr="pyramid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55"/>
              <a:ext cx="4680" cy="1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0" name="Text Box 21"/>
            <p:cNvSpPr txBox="1">
              <a:spLocks noChangeArrowheads="1"/>
            </p:cNvSpPr>
            <p:nvPr/>
          </p:nvSpPr>
          <p:spPr bwMode="auto">
            <a:xfrm>
              <a:off x="1651" y="1584"/>
              <a:ext cx="5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gn="ctr" eaLnBrk="1" fontAlgn="base" hangingPunct="1">
                <a:spcBef>
                  <a:spcPct val="0"/>
                </a:spcBef>
                <a:spcAft>
                  <a:spcPct val="0"/>
                </a:spcAft>
              </a:pPr>
              <a:r>
                <a:rPr lang="en-US" sz="1000" smtClean="0">
                  <a:solidFill>
                    <a:srgbClr val="000000"/>
                  </a:solidFill>
                </a:rPr>
                <a:t>Sponsored</a:t>
              </a:r>
            </a:p>
            <a:p>
              <a:pPr algn="ctr" eaLnBrk="1" fontAlgn="base" hangingPunct="1">
                <a:spcBef>
                  <a:spcPct val="0"/>
                </a:spcBef>
                <a:spcAft>
                  <a:spcPct val="0"/>
                </a:spcAft>
              </a:pPr>
              <a:r>
                <a:rPr lang="en-US" sz="1000" smtClean="0">
                  <a:solidFill>
                    <a:srgbClr val="000000"/>
                  </a:solidFill>
                </a:rPr>
                <a:t>Research</a:t>
              </a:r>
            </a:p>
          </p:txBody>
        </p:sp>
        <p:sp>
          <p:nvSpPr>
            <p:cNvPr id="5141" name="Text Box 22"/>
            <p:cNvSpPr txBox="1">
              <a:spLocks noChangeArrowheads="1"/>
            </p:cNvSpPr>
            <p:nvPr/>
          </p:nvSpPr>
          <p:spPr bwMode="auto">
            <a:xfrm>
              <a:off x="2523" y="1584"/>
              <a:ext cx="6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gn="ctr" eaLnBrk="1" fontAlgn="base" hangingPunct="1">
                <a:spcBef>
                  <a:spcPct val="0"/>
                </a:spcBef>
                <a:spcAft>
                  <a:spcPct val="0"/>
                </a:spcAft>
              </a:pPr>
              <a:r>
                <a:rPr lang="en-US" sz="1000" smtClean="0">
                  <a:solidFill>
                    <a:srgbClr val="000000"/>
                  </a:solidFill>
                </a:rPr>
                <a:t>IP Creation &amp;</a:t>
              </a:r>
            </a:p>
            <a:p>
              <a:pPr algn="ctr" eaLnBrk="1" fontAlgn="base" hangingPunct="1">
                <a:spcBef>
                  <a:spcPct val="0"/>
                </a:spcBef>
                <a:spcAft>
                  <a:spcPct val="0"/>
                </a:spcAft>
              </a:pPr>
              <a:r>
                <a:rPr lang="en-US" sz="1000" smtClean="0">
                  <a:solidFill>
                    <a:srgbClr val="000000"/>
                  </a:solidFill>
                </a:rPr>
                <a:t>Management</a:t>
              </a:r>
            </a:p>
          </p:txBody>
        </p:sp>
        <p:sp>
          <p:nvSpPr>
            <p:cNvPr id="5142" name="Text Box 23"/>
            <p:cNvSpPr txBox="1">
              <a:spLocks noChangeArrowheads="1"/>
            </p:cNvSpPr>
            <p:nvPr/>
          </p:nvSpPr>
          <p:spPr bwMode="auto">
            <a:xfrm>
              <a:off x="1752" y="1111"/>
              <a:ext cx="148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gn="ctr" eaLnBrk="1" fontAlgn="base" hangingPunct="1">
                <a:spcBef>
                  <a:spcPct val="0"/>
                </a:spcBef>
                <a:spcAft>
                  <a:spcPct val="0"/>
                </a:spcAft>
              </a:pPr>
              <a:r>
                <a:rPr lang="en-US" sz="1000" smtClean="0">
                  <a:solidFill>
                    <a:srgbClr val="000000"/>
                  </a:solidFill>
                </a:rPr>
                <a:t>Strategy Development</a:t>
              </a:r>
            </a:p>
            <a:p>
              <a:pPr algn="ctr" eaLnBrk="1" fontAlgn="base" hangingPunct="1">
                <a:spcBef>
                  <a:spcPct val="0"/>
                </a:spcBef>
                <a:spcAft>
                  <a:spcPct val="0"/>
                </a:spcAft>
              </a:pPr>
              <a:r>
                <a:rPr lang="en-US" sz="1000" smtClean="0">
                  <a:solidFill>
                    <a:srgbClr val="000000"/>
                  </a:solidFill>
                </a:rPr>
                <a:t>Assessment / Marketing/</a:t>
              </a:r>
            </a:p>
            <a:p>
              <a:pPr algn="ctr" eaLnBrk="1" fontAlgn="base" hangingPunct="1">
                <a:spcBef>
                  <a:spcPct val="0"/>
                </a:spcBef>
                <a:spcAft>
                  <a:spcPct val="0"/>
                </a:spcAft>
              </a:pPr>
              <a:r>
                <a:rPr lang="en-US" sz="1000" smtClean="0">
                  <a:solidFill>
                    <a:srgbClr val="000000"/>
                  </a:solidFill>
                </a:rPr>
                <a:t>Technology Maturation</a:t>
              </a:r>
            </a:p>
          </p:txBody>
        </p:sp>
        <p:sp>
          <p:nvSpPr>
            <p:cNvPr id="5143" name="Text Box 24"/>
            <p:cNvSpPr txBox="1">
              <a:spLocks noChangeArrowheads="1"/>
            </p:cNvSpPr>
            <p:nvPr/>
          </p:nvSpPr>
          <p:spPr bwMode="auto">
            <a:xfrm>
              <a:off x="2044" y="717"/>
              <a:ext cx="115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gn="ctr" eaLnBrk="1" fontAlgn="base" hangingPunct="1">
                <a:spcBef>
                  <a:spcPct val="50000"/>
                </a:spcBef>
                <a:spcAft>
                  <a:spcPct val="0"/>
                </a:spcAft>
              </a:pPr>
              <a:r>
                <a:rPr lang="en-US" sz="1100" smtClean="0">
                  <a:solidFill>
                    <a:srgbClr val="000000"/>
                  </a:solidFill>
                </a:rPr>
                <a:t>Commercialization                  Incubation </a:t>
              </a:r>
            </a:p>
          </p:txBody>
        </p:sp>
        <p:sp>
          <p:nvSpPr>
            <p:cNvPr id="5144" name="Text Box 25"/>
            <p:cNvSpPr txBox="1">
              <a:spLocks noChangeArrowheads="1"/>
            </p:cNvSpPr>
            <p:nvPr/>
          </p:nvSpPr>
          <p:spPr bwMode="auto">
            <a:xfrm>
              <a:off x="2352" y="38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gn="ctr" eaLnBrk="1" fontAlgn="base" hangingPunct="1">
                <a:spcBef>
                  <a:spcPct val="50000"/>
                </a:spcBef>
                <a:spcAft>
                  <a:spcPct val="0"/>
                </a:spcAft>
              </a:pPr>
              <a:r>
                <a:rPr lang="en-US" sz="1000" smtClean="0">
                  <a:solidFill>
                    <a:srgbClr val="000000"/>
                  </a:solidFill>
                </a:rPr>
                <a:t>Economic Development</a:t>
              </a:r>
            </a:p>
          </p:txBody>
        </p:sp>
      </p:grpSp>
      <p:grpSp>
        <p:nvGrpSpPr>
          <p:cNvPr id="5135" name="Group 26"/>
          <p:cNvGrpSpPr>
            <a:grpSpLocks/>
          </p:cNvGrpSpPr>
          <p:nvPr/>
        </p:nvGrpSpPr>
        <p:grpSpPr bwMode="auto">
          <a:xfrm>
            <a:off x="1905000" y="3306763"/>
            <a:ext cx="7277100" cy="960437"/>
            <a:chOff x="384" y="1536"/>
            <a:chExt cx="4680" cy="605"/>
          </a:xfrm>
        </p:grpSpPr>
        <p:pic>
          <p:nvPicPr>
            <p:cNvPr id="5137" name="Picture 27" descr="base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1536"/>
              <a:ext cx="4680"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 Box 28"/>
            <p:cNvSpPr txBox="1">
              <a:spLocks noChangeArrowheads="1"/>
            </p:cNvSpPr>
            <p:nvPr/>
          </p:nvSpPr>
          <p:spPr bwMode="auto">
            <a:xfrm>
              <a:off x="1344" y="1920"/>
              <a:ext cx="103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eaLnBrk="1" fontAlgn="base" hangingPunct="1">
                <a:spcBef>
                  <a:spcPct val="0"/>
                </a:spcBef>
                <a:spcAft>
                  <a:spcPct val="0"/>
                </a:spcAft>
              </a:pPr>
              <a:r>
                <a:rPr lang="en-US" sz="1100" smtClean="0">
                  <a:solidFill>
                    <a:srgbClr val="000000"/>
                  </a:solidFill>
                </a:rPr>
                <a:t>World class research</a:t>
              </a:r>
            </a:p>
          </p:txBody>
        </p:sp>
      </p:grpSp>
      <p:sp>
        <p:nvSpPr>
          <p:cNvPr id="5136" name="Text Box 50"/>
          <p:cNvSpPr txBox="1">
            <a:spLocks noChangeArrowheads="1"/>
          </p:cNvSpPr>
          <p:nvPr/>
        </p:nvSpPr>
        <p:spPr bwMode="auto">
          <a:xfrm>
            <a:off x="838200" y="6027738"/>
            <a:ext cx="7467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gn="ctr" eaLnBrk="1" fontAlgn="base" hangingPunct="1">
              <a:spcBef>
                <a:spcPct val="0"/>
              </a:spcBef>
              <a:spcAft>
                <a:spcPct val="0"/>
              </a:spcAft>
            </a:pPr>
            <a:r>
              <a:rPr lang="en-US" sz="2400" smtClean="0">
                <a:solidFill>
                  <a:srgbClr val="000000"/>
                </a:solidFill>
              </a:rPr>
              <a:t>Must reach a critical mass of specialized supporting infrastructure</a:t>
            </a:r>
          </a:p>
        </p:txBody>
      </p:sp>
    </p:spTree>
    <p:extLst>
      <p:ext uri="{BB962C8B-B14F-4D97-AF65-F5344CB8AC3E}">
        <p14:creationId xmlns:p14="http://schemas.microsoft.com/office/powerpoint/2010/main" val="2508620827"/>
      </p:ext>
    </p:extLst>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solidFill>
                <a:srgbClr val="FFFFFF"/>
              </a:solidFill>
              <a:latin typeface="Tahoma" pitchFamily="34" charset="0"/>
            </a:endParaRPr>
          </a:p>
          <a:p>
            <a:fld id="{D116F038-08BF-4655-98BB-27605EDC8B70}" type="slidenum">
              <a:rPr lang="en-US">
                <a:solidFill>
                  <a:srgbClr val="B2A06B"/>
                </a:solidFill>
                <a:latin typeface="Tahoma" pitchFamily="34" charset="0"/>
              </a:rPr>
              <a:pPr/>
              <a:t>17</a:t>
            </a:fld>
            <a:endParaRPr lang="en-US">
              <a:solidFill>
                <a:srgbClr val="B2A06B"/>
              </a:solidFill>
              <a:latin typeface="Tahoma" pitchFamily="34" charset="0"/>
            </a:endParaRPr>
          </a:p>
          <a:p>
            <a:endParaRPr lang="en-US">
              <a:solidFill>
                <a:srgbClr val="FFFFFF"/>
              </a:solidFill>
              <a:latin typeface="Tahoma" pitchFamily="34" charset="0"/>
            </a:endParaRPr>
          </a:p>
        </p:txBody>
      </p:sp>
      <p:sp>
        <p:nvSpPr>
          <p:cNvPr id="21507" name="AutoShape 2"/>
          <p:cNvSpPr>
            <a:spLocks noChangeArrowheads="1"/>
          </p:cNvSpPr>
          <p:nvPr/>
        </p:nvSpPr>
        <p:spPr bwMode="auto">
          <a:xfrm>
            <a:off x="457200" y="1447800"/>
            <a:ext cx="8686800" cy="1066800"/>
          </a:xfrm>
          <a:prstGeom prst="rightArrow">
            <a:avLst>
              <a:gd name="adj1" fmla="val 50000"/>
              <a:gd name="adj2" fmla="val 203571"/>
            </a:avLst>
          </a:prstGeom>
          <a:solidFill>
            <a:srgbClr val="0000FF">
              <a:alpha val="27058"/>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eaLnBrk="0" fontAlgn="base" hangingPunct="0">
              <a:spcBef>
                <a:spcPct val="0"/>
              </a:spcBef>
              <a:spcAft>
                <a:spcPct val="0"/>
              </a:spcAft>
            </a:pPr>
            <a:endParaRPr lang="en-US" smtClean="0">
              <a:solidFill>
                <a:srgbClr val="FFFFFF"/>
              </a:solidFill>
              <a:latin typeface="Arial" pitchFamily="34" charset="0"/>
            </a:endParaRPr>
          </a:p>
        </p:txBody>
      </p:sp>
      <p:sp>
        <p:nvSpPr>
          <p:cNvPr id="21508" name="Rectangle 3"/>
          <p:cNvSpPr>
            <a:spLocks noChangeArrowheads="1"/>
          </p:cNvSpPr>
          <p:nvPr/>
        </p:nvSpPr>
        <p:spPr bwMode="auto">
          <a:xfrm>
            <a:off x="0" y="2701925"/>
            <a:ext cx="7239000" cy="3276600"/>
          </a:xfrm>
          <a:prstGeom prst="rect">
            <a:avLst/>
          </a:prstGeom>
          <a:solidFill>
            <a:schemeClr val="accent2">
              <a:alpha val="16862"/>
            </a:schemeClr>
          </a:solidFill>
          <a:ln w="12700">
            <a:solidFill>
              <a:schemeClr val="tx1"/>
            </a:solidFill>
            <a:miter lim="800000"/>
            <a:headEnd type="none" w="sm" len="sm"/>
            <a:tailEnd type="none" w="sm" len="sm"/>
          </a:ln>
        </p:spPr>
        <p:txBody>
          <a:bodyPr wrap="none" anchor="ctr"/>
          <a:lstStyle/>
          <a:p>
            <a:pPr eaLnBrk="0" fontAlgn="base" hangingPunct="0">
              <a:spcBef>
                <a:spcPct val="0"/>
              </a:spcBef>
              <a:spcAft>
                <a:spcPct val="0"/>
              </a:spcAft>
            </a:pPr>
            <a:endParaRPr lang="en-US" smtClean="0">
              <a:solidFill>
                <a:srgbClr val="FFFFFF"/>
              </a:solidFill>
              <a:latin typeface="Arial" pitchFamily="34" charset="0"/>
            </a:endParaRPr>
          </a:p>
        </p:txBody>
      </p:sp>
      <p:sp>
        <p:nvSpPr>
          <p:cNvPr id="21509" name="Rectangle 4"/>
          <p:cNvSpPr>
            <a:spLocks noChangeArrowheads="1"/>
          </p:cNvSpPr>
          <p:nvPr/>
        </p:nvSpPr>
        <p:spPr bwMode="auto">
          <a:xfrm>
            <a:off x="1828800" y="2692400"/>
            <a:ext cx="5410200" cy="3276600"/>
          </a:xfrm>
          <a:prstGeom prst="rect">
            <a:avLst/>
          </a:prstGeom>
          <a:solidFill>
            <a:schemeClr val="accent2">
              <a:alpha val="16862"/>
            </a:schemeClr>
          </a:solidFill>
          <a:ln w="12700">
            <a:solidFill>
              <a:schemeClr val="tx1"/>
            </a:solidFill>
            <a:miter lim="800000"/>
            <a:headEnd type="none" w="sm" len="sm"/>
            <a:tailEnd type="none" w="sm" len="sm"/>
          </a:ln>
        </p:spPr>
        <p:txBody>
          <a:bodyPr wrap="none" anchor="ctr"/>
          <a:lstStyle/>
          <a:p>
            <a:pPr eaLnBrk="0" fontAlgn="base" hangingPunct="0">
              <a:spcBef>
                <a:spcPct val="0"/>
              </a:spcBef>
              <a:spcAft>
                <a:spcPct val="0"/>
              </a:spcAft>
            </a:pPr>
            <a:endParaRPr lang="en-US" smtClean="0">
              <a:solidFill>
                <a:srgbClr val="FFFFFF"/>
              </a:solidFill>
              <a:latin typeface="Arial" pitchFamily="34" charset="0"/>
            </a:endParaRPr>
          </a:p>
        </p:txBody>
      </p:sp>
      <p:sp>
        <p:nvSpPr>
          <p:cNvPr id="21510" name="Rectangle 5"/>
          <p:cNvSpPr>
            <a:spLocks noChangeArrowheads="1"/>
          </p:cNvSpPr>
          <p:nvPr/>
        </p:nvSpPr>
        <p:spPr bwMode="auto">
          <a:xfrm>
            <a:off x="4419600" y="2690813"/>
            <a:ext cx="4724400" cy="3276600"/>
          </a:xfrm>
          <a:prstGeom prst="rect">
            <a:avLst/>
          </a:prstGeom>
          <a:solidFill>
            <a:schemeClr val="accent2">
              <a:alpha val="16862"/>
            </a:schemeClr>
          </a:solidFill>
          <a:ln w="12700">
            <a:solidFill>
              <a:schemeClr val="tx1"/>
            </a:solidFill>
            <a:miter lim="800000"/>
            <a:headEnd type="none" w="sm" len="sm"/>
            <a:tailEnd type="none" w="sm" len="sm"/>
          </a:ln>
        </p:spPr>
        <p:txBody>
          <a:bodyPr wrap="none" anchor="ctr"/>
          <a:lstStyle/>
          <a:p>
            <a:pPr eaLnBrk="0" fontAlgn="base" hangingPunct="0">
              <a:spcBef>
                <a:spcPct val="0"/>
              </a:spcBef>
              <a:spcAft>
                <a:spcPct val="0"/>
              </a:spcAft>
            </a:pPr>
            <a:endParaRPr lang="en-US" smtClean="0">
              <a:solidFill>
                <a:srgbClr val="FFFFFF"/>
              </a:solidFill>
              <a:latin typeface="Arial" pitchFamily="34" charset="0"/>
            </a:endParaRPr>
          </a:p>
        </p:txBody>
      </p:sp>
      <p:sp>
        <p:nvSpPr>
          <p:cNvPr id="287750" name="Rectangle 6"/>
          <p:cNvSpPr>
            <a:spLocks noGrp="1" noChangeArrowheads="1"/>
          </p:cNvSpPr>
          <p:nvPr>
            <p:ph type="title"/>
          </p:nvPr>
        </p:nvSpPr>
        <p:spPr>
          <a:xfrm>
            <a:off x="228600" y="457200"/>
            <a:ext cx="9144000" cy="762000"/>
          </a:xfrm>
        </p:spPr>
        <p:txBody>
          <a:bodyPr/>
          <a:lstStyle/>
          <a:p>
            <a:pPr eaLnBrk="1" hangingPunct="1">
              <a:defRPr/>
            </a:pPr>
            <a:r>
              <a:rPr lang="en-US" sz="4000" smtClean="0"/>
              <a:t>	</a:t>
            </a:r>
            <a:r>
              <a:rPr lang="en-US" sz="3200" smtClean="0"/>
              <a:t>University Commercialization &amp; Incubation</a:t>
            </a:r>
          </a:p>
        </p:txBody>
      </p:sp>
      <p:sp>
        <p:nvSpPr>
          <p:cNvPr id="21512" name="Rectangle 7"/>
          <p:cNvSpPr>
            <a:spLocks noChangeArrowheads="1"/>
          </p:cNvSpPr>
          <p:nvPr/>
        </p:nvSpPr>
        <p:spPr bwMode="auto">
          <a:xfrm>
            <a:off x="2119313" y="3328988"/>
            <a:ext cx="1981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buClr>
                <a:srgbClr val="FFFFFF"/>
              </a:buClr>
              <a:buFont typeface="Wingdings" pitchFamily="2" charset="2"/>
              <a:buNone/>
            </a:pPr>
            <a:r>
              <a:rPr lang="en-US" sz="1900" b="1" smtClean="0">
                <a:solidFill>
                  <a:srgbClr val="AD6900"/>
                </a:solidFill>
              </a:rPr>
              <a:t>Proactive</a:t>
            </a:r>
          </a:p>
          <a:p>
            <a:pPr marL="342900" indent="-342900" fontAlgn="base">
              <a:lnSpc>
                <a:spcPct val="80000"/>
              </a:lnSpc>
              <a:spcBef>
                <a:spcPct val="20000"/>
              </a:spcBef>
              <a:spcAft>
                <a:spcPct val="0"/>
              </a:spcAft>
              <a:buClr>
                <a:srgbClr val="FFFFFF"/>
              </a:buClr>
              <a:buFont typeface="Wingdings" pitchFamily="2" charset="2"/>
              <a:buNone/>
            </a:pPr>
            <a:r>
              <a:rPr lang="en-US" sz="1900" b="1" smtClean="0">
                <a:solidFill>
                  <a:srgbClr val="AD6900"/>
                </a:solidFill>
              </a:rPr>
              <a:t>Technology</a:t>
            </a:r>
          </a:p>
          <a:p>
            <a:pPr marL="342900" indent="-342900" fontAlgn="base">
              <a:lnSpc>
                <a:spcPct val="80000"/>
              </a:lnSpc>
              <a:spcBef>
                <a:spcPct val="20000"/>
              </a:spcBef>
              <a:spcAft>
                <a:spcPct val="0"/>
              </a:spcAft>
              <a:buClr>
                <a:srgbClr val="FFFFFF"/>
              </a:buClr>
              <a:buFont typeface="Wingdings" pitchFamily="2" charset="2"/>
              <a:buNone/>
            </a:pPr>
            <a:r>
              <a:rPr lang="en-US" sz="1900" b="1" smtClean="0">
                <a:solidFill>
                  <a:srgbClr val="AD6900"/>
                </a:solidFill>
              </a:rPr>
              <a:t>transfer</a:t>
            </a:r>
            <a:r>
              <a:rPr lang="en-US" sz="1900" smtClean="0">
                <a:solidFill>
                  <a:srgbClr val="AD6900"/>
                </a:solidFill>
              </a:rPr>
              <a:t> </a:t>
            </a:r>
          </a:p>
        </p:txBody>
      </p:sp>
      <p:sp>
        <p:nvSpPr>
          <p:cNvPr id="21513" name="Rectangle 8"/>
          <p:cNvSpPr>
            <a:spLocks noChangeArrowheads="1"/>
          </p:cNvSpPr>
          <p:nvPr/>
        </p:nvSpPr>
        <p:spPr bwMode="auto">
          <a:xfrm>
            <a:off x="1676400" y="5105400"/>
            <a:ext cx="2133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fontAlgn="base">
              <a:lnSpc>
                <a:spcPct val="80000"/>
              </a:lnSpc>
              <a:spcBef>
                <a:spcPct val="20000"/>
              </a:spcBef>
              <a:spcAft>
                <a:spcPct val="0"/>
              </a:spcAft>
              <a:buClr>
                <a:srgbClr val="FFFFFF"/>
              </a:buClr>
              <a:buFont typeface="Wingdings" pitchFamily="2" charset="2"/>
              <a:buNone/>
            </a:pPr>
            <a:r>
              <a:rPr lang="en-US" sz="1900" b="1" smtClean="0">
                <a:solidFill>
                  <a:srgbClr val="AD6900"/>
                </a:solidFill>
              </a:rPr>
              <a:t>Entrepre-</a:t>
            </a:r>
          </a:p>
          <a:p>
            <a:pPr marL="342900" indent="-342900" algn="ctr" fontAlgn="base">
              <a:lnSpc>
                <a:spcPct val="80000"/>
              </a:lnSpc>
              <a:spcBef>
                <a:spcPct val="20000"/>
              </a:spcBef>
              <a:spcAft>
                <a:spcPct val="0"/>
              </a:spcAft>
              <a:buClr>
                <a:srgbClr val="FFFFFF"/>
              </a:buClr>
              <a:buFont typeface="Wingdings" pitchFamily="2" charset="2"/>
              <a:buNone/>
            </a:pPr>
            <a:r>
              <a:rPr lang="en-US" sz="1900" b="1" smtClean="0">
                <a:solidFill>
                  <a:srgbClr val="AD6900"/>
                </a:solidFill>
              </a:rPr>
              <a:t>neurship </a:t>
            </a:r>
          </a:p>
        </p:txBody>
      </p:sp>
      <p:sp>
        <p:nvSpPr>
          <p:cNvPr id="21514" name="Rectangle 9"/>
          <p:cNvSpPr>
            <a:spLocks noChangeArrowheads="1"/>
          </p:cNvSpPr>
          <p:nvPr/>
        </p:nvSpPr>
        <p:spPr bwMode="auto">
          <a:xfrm>
            <a:off x="4173538" y="408463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buClr>
                <a:srgbClr val="FFFFFF"/>
              </a:buClr>
              <a:buFont typeface="Wingdings" pitchFamily="2" charset="2"/>
              <a:buNone/>
            </a:pPr>
            <a:r>
              <a:rPr lang="en-US" sz="1700" b="1" smtClean="0">
                <a:solidFill>
                  <a:srgbClr val="339966"/>
                </a:solidFill>
              </a:rPr>
              <a:t>    </a:t>
            </a:r>
            <a:r>
              <a:rPr lang="en-US" sz="1700" b="1" smtClean="0">
                <a:solidFill>
                  <a:srgbClr val="FFFFFF"/>
                </a:solidFill>
              </a:rPr>
              <a:t>UCF </a:t>
            </a:r>
          </a:p>
          <a:p>
            <a:pPr marL="342900" indent="-342900" algn="ctr" fontAlgn="base">
              <a:lnSpc>
                <a:spcPct val="80000"/>
              </a:lnSpc>
              <a:spcBef>
                <a:spcPct val="20000"/>
              </a:spcBef>
              <a:spcAft>
                <a:spcPct val="0"/>
              </a:spcAft>
              <a:buClr>
                <a:srgbClr val="FFFFFF"/>
              </a:buClr>
              <a:buFont typeface="Wingdings" pitchFamily="2" charset="2"/>
              <a:buNone/>
            </a:pPr>
            <a:r>
              <a:rPr lang="en-US" sz="1700" b="1" smtClean="0">
                <a:solidFill>
                  <a:srgbClr val="FFFFFF"/>
                </a:solidFill>
              </a:rPr>
              <a:t>Spin-offs</a:t>
            </a:r>
          </a:p>
        </p:txBody>
      </p:sp>
      <p:sp>
        <p:nvSpPr>
          <p:cNvPr id="21515" name="Rectangle 10"/>
          <p:cNvSpPr>
            <a:spLocks noChangeArrowheads="1"/>
          </p:cNvSpPr>
          <p:nvPr/>
        </p:nvSpPr>
        <p:spPr bwMode="auto">
          <a:xfrm>
            <a:off x="4441825" y="4740275"/>
            <a:ext cx="1676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buClr>
                <a:srgbClr val="FFFFFF"/>
              </a:buClr>
              <a:buFont typeface="Wingdings" pitchFamily="2" charset="2"/>
              <a:buNone/>
            </a:pPr>
            <a:r>
              <a:rPr lang="en-US" sz="1700" b="1" smtClean="0">
                <a:solidFill>
                  <a:srgbClr val="FFFFFF"/>
                </a:solidFill>
              </a:rPr>
              <a:t>Leaders </a:t>
            </a:r>
          </a:p>
          <a:p>
            <a:pPr marL="342900" indent="-342900" fontAlgn="base">
              <a:lnSpc>
                <a:spcPct val="80000"/>
              </a:lnSpc>
              <a:spcBef>
                <a:spcPct val="20000"/>
              </a:spcBef>
              <a:spcAft>
                <a:spcPct val="0"/>
              </a:spcAft>
              <a:buClr>
                <a:srgbClr val="FFFFFF"/>
              </a:buClr>
              <a:buFont typeface="Wingdings" pitchFamily="2" charset="2"/>
              <a:buNone/>
            </a:pPr>
            <a:r>
              <a:rPr lang="en-US" sz="1700" b="1" smtClean="0">
                <a:solidFill>
                  <a:srgbClr val="FFFFFF"/>
                </a:solidFill>
              </a:rPr>
              <a:t>to create</a:t>
            </a:r>
          </a:p>
          <a:p>
            <a:pPr marL="342900" indent="-342900" fontAlgn="base">
              <a:lnSpc>
                <a:spcPct val="80000"/>
              </a:lnSpc>
              <a:spcBef>
                <a:spcPct val="20000"/>
              </a:spcBef>
              <a:spcAft>
                <a:spcPct val="0"/>
              </a:spcAft>
              <a:buClr>
                <a:srgbClr val="FFFFFF"/>
              </a:buClr>
              <a:buFont typeface="Wingdings" pitchFamily="2" charset="2"/>
              <a:buNone/>
            </a:pPr>
            <a:r>
              <a:rPr lang="en-US" sz="1700" b="1" smtClean="0">
                <a:solidFill>
                  <a:srgbClr val="FFFFFF"/>
                </a:solidFill>
              </a:rPr>
              <a:t>new</a:t>
            </a:r>
          </a:p>
          <a:p>
            <a:pPr marL="342900" indent="-342900" fontAlgn="base">
              <a:lnSpc>
                <a:spcPct val="80000"/>
              </a:lnSpc>
              <a:spcBef>
                <a:spcPct val="20000"/>
              </a:spcBef>
              <a:spcAft>
                <a:spcPct val="0"/>
              </a:spcAft>
              <a:buClr>
                <a:srgbClr val="FFFFFF"/>
              </a:buClr>
              <a:buFont typeface="Wingdings" pitchFamily="2" charset="2"/>
              <a:buNone/>
            </a:pPr>
            <a:r>
              <a:rPr lang="en-US" sz="1700" b="1" smtClean="0">
                <a:solidFill>
                  <a:srgbClr val="FFFFFF"/>
                </a:solidFill>
              </a:rPr>
              <a:t>companies</a:t>
            </a:r>
          </a:p>
        </p:txBody>
      </p:sp>
      <p:sp>
        <p:nvSpPr>
          <p:cNvPr id="21516" name="Line 11"/>
          <p:cNvSpPr>
            <a:spLocks noChangeShapeType="1"/>
          </p:cNvSpPr>
          <p:nvPr/>
        </p:nvSpPr>
        <p:spPr bwMode="auto">
          <a:xfrm flipV="1">
            <a:off x="3505200" y="3276600"/>
            <a:ext cx="892175" cy="392113"/>
          </a:xfrm>
          <a:prstGeom prst="line">
            <a:avLst/>
          </a:prstGeom>
          <a:noFill/>
          <a:ln w="381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FFFFFF"/>
              </a:solidFill>
              <a:latin typeface="Arial" pitchFamily="34" charset="0"/>
            </a:endParaRPr>
          </a:p>
        </p:txBody>
      </p:sp>
      <p:sp>
        <p:nvSpPr>
          <p:cNvPr id="21517" name="Line 12"/>
          <p:cNvSpPr>
            <a:spLocks noChangeShapeType="1"/>
          </p:cNvSpPr>
          <p:nvPr/>
        </p:nvSpPr>
        <p:spPr bwMode="auto">
          <a:xfrm>
            <a:off x="3429000" y="3886200"/>
            <a:ext cx="966788" cy="398463"/>
          </a:xfrm>
          <a:prstGeom prst="line">
            <a:avLst/>
          </a:prstGeom>
          <a:noFill/>
          <a:ln w="381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FFFFFF"/>
              </a:solidFill>
              <a:latin typeface="Arial" pitchFamily="34" charset="0"/>
            </a:endParaRPr>
          </a:p>
        </p:txBody>
      </p:sp>
      <p:sp>
        <p:nvSpPr>
          <p:cNvPr id="21518" name="Line 13"/>
          <p:cNvSpPr>
            <a:spLocks noChangeShapeType="1"/>
          </p:cNvSpPr>
          <p:nvPr/>
        </p:nvSpPr>
        <p:spPr bwMode="auto">
          <a:xfrm flipV="1">
            <a:off x="3475038" y="4795838"/>
            <a:ext cx="798512" cy="527050"/>
          </a:xfrm>
          <a:prstGeom prst="line">
            <a:avLst/>
          </a:prstGeom>
          <a:noFill/>
          <a:ln w="381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FFFFFF"/>
              </a:solidFill>
              <a:latin typeface="Arial" pitchFamily="34" charset="0"/>
            </a:endParaRPr>
          </a:p>
        </p:txBody>
      </p:sp>
      <p:sp>
        <p:nvSpPr>
          <p:cNvPr id="21519" name="Line 14"/>
          <p:cNvSpPr>
            <a:spLocks noChangeShapeType="1"/>
          </p:cNvSpPr>
          <p:nvPr/>
        </p:nvSpPr>
        <p:spPr bwMode="auto">
          <a:xfrm>
            <a:off x="3394075" y="5434013"/>
            <a:ext cx="949325" cy="252412"/>
          </a:xfrm>
          <a:prstGeom prst="line">
            <a:avLst/>
          </a:prstGeom>
          <a:noFill/>
          <a:ln w="381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FFFFFF"/>
              </a:solidFill>
              <a:latin typeface="Arial" pitchFamily="34" charset="0"/>
            </a:endParaRPr>
          </a:p>
        </p:txBody>
      </p:sp>
      <p:sp>
        <p:nvSpPr>
          <p:cNvPr id="21520" name="Rectangle 15"/>
          <p:cNvSpPr>
            <a:spLocks noChangeArrowheads="1"/>
          </p:cNvSpPr>
          <p:nvPr/>
        </p:nvSpPr>
        <p:spPr bwMode="auto">
          <a:xfrm>
            <a:off x="0" y="4495800"/>
            <a:ext cx="1981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fontAlgn="base">
              <a:lnSpc>
                <a:spcPct val="80000"/>
              </a:lnSpc>
              <a:spcBef>
                <a:spcPct val="20000"/>
              </a:spcBef>
              <a:spcAft>
                <a:spcPct val="0"/>
              </a:spcAft>
              <a:buClr>
                <a:srgbClr val="FFFFFF"/>
              </a:buClr>
              <a:buFont typeface="Wingdings" pitchFamily="2" charset="2"/>
              <a:buNone/>
            </a:pPr>
            <a:r>
              <a:rPr lang="en-US" sz="1900" b="1" smtClean="0">
                <a:solidFill>
                  <a:srgbClr val="B2A06B"/>
                </a:solidFill>
              </a:rPr>
              <a:t>Rich </a:t>
            </a:r>
          </a:p>
          <a:p>
            <a:pPr marL="342900" indent="-342900" algn="ctr" fontAlgn="base">
              <a:lnSpc>
                <a:spcPct val="80000"/>
              </a:lnSpc>
              <a:spcBef>
                <a:spcPct val="20000"/>
              </a:spcBef>
              <a:spcAft>
                <a:spcPct val="0"/>
              </a:spcAft>
              <a:buClr>
                <a:srgbClr val="FFFFFF"/>
              </a:buClr>
              <a:buFont typeface="Wingdings" pitchFamily="2" charset="2"/>
              <a:buNone/>
            </a:pPr>
            <a:r>
              <a:rPr lang="en-US" sz="1900" b="1" smtClean="0">
                <a:solidFill>
                  <a:srgbClr val="B2A06B"/>
                </a:solidFill>
              </a:rPr>
              <a:t>Academic</a:t>
            </a:r>
          </a:p>
          <a:p>
            <a:pPr marL="342900" indent="-342900" algn="ctr" fontAlgn="base">
              <a:lnSpc>
                <a:spcPct val="80000"/>
              </a:lnSpc>
              <a:spcBef>
                <a:spcPct val="20000"/>
              </a:spcBef>
              <a:spcAft>
                <a:spcPct val="0"/>
              </a:spcAft>
              <a:buClr>
                <a:srgbClr val="FFFFFF"/>
              </a:buClr>
              <a:buFont typeface="Wingdings" pitchFamily="2" charset="2"/>
              <a:buNone/>
            </a:pPr>
            <a:r>
              <a:rPr lang="en-US" sz="1900" b="1" smtClean="0">
                <a:solidFill>
                  <a:srgbClr val="B2A06B"/>
                </a:solidFill>
              </a:rPr>
              <a:t>Programs</a:t>
            </a:r>
            <a:r>
              <a:rPr lang="en-US" sz="1900" smtClean="0">
                <a:solidFill>
                  <a:srgbClr val="CC9900"/>
                </a:solidFill>
              </a:rPr>
              <a:t> </a:t>
            </a:r>
          </a:p>
        </p:txBody>
      </p:sp>
      <p:sp>
        <p:nvSpPr>
          <p:cNvPr id="21521" name="Rectangle 16"/>
          <p:cNvSpPr>
            <a:spLocks noChangeArrowheads="1"/>
          </p:cNvSpPr>
          <p:nvPr/>
        </p:nvSpPr>
        <p:spPr bwMode="auto">
          <a:xfrm>
            <a:off x="5257800" y="3276600"/>
            <a:ext cx="1981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buClr>
                <a:srgbClr val="FFFFFF"/>
              </a:buClr>
              <a:buFont typeface="Wingdings" pitchFamily="2" charset="2"/>
              <a:buNone/>
            </a:pPr>
            <a:r>
              <a:rPr lang="en-US" sz="1700" b="1" smtClean="0">
                <a:solidFill>
                  <a:srgbClr val="339966"/>
                </a:solidFill>
              </a:rPr>
              <a:t>    </a:t>
            </a:r>
            <a:r>
              <a:rPr lang="en-US" sz="1500" b="1" smtClean="0">
                <a:solidFill>
                  <a:srgbClr val="FFFFFF"/>
                </a:solidFill>
              </a:rPr>
              <a:t>Commercialization</a:t>
            </a:r>
          </a:p>
          <a:p>
            <a:pPr marL="342900" indent="-342900" algn="ctr" fontAlgn="base">
              <a:lnSpc>
                <a:spcPct val="80000"/>
              </a:lnSpc>
              <a:spcBef>
                <a:spcPct val="20000"/>
              </a:spcBef>
              <a:spcAft>
                <a:spcPct val="0"/>
              </a:spcAft>
              <a:buClr>
                <a:srgbClr val="FFFFFF"/>
              </a:buClr>
              <a:buFont typeface="Wingdings" pitchFamily="2" charset="2"/>
              <a:buNone/>
            </a:pPr>
            <a:endParaRPr lang="en-US" sz="1500" b="1" smtClean="0">
              <a:solidFill>
                <a:srgbClr val="FFFFFF"/>
              </a:solidFill>
            </a:endParaRPr>
          </a:p>
          <a:p>
            <a:pPr marL="342900" indent="-342900" fontAlgn="base">
              <a:lnSpc>
                <a:spcPct val="80000"/>
              </a:lnSpc>
              <a:spcBef>
                <a:spcPct val="20000"/>
              </a:spcBef>
              <a:spcAft>
                <a:spcPct val="0"/>
              </a:spcAft>
              <a:buClr>
                <a:srgbClr val="FFFFFF"/>
              </a:buClr>
              <a:buFont typeface="Wingdings" pitchFamily="2" charset="2"/>
              <a:buNone/>
            </a:pPr>
            <a:r>
              <a:rPr lang="en-US" sz="1700" b="1" smtClean="0">
                <a:solidFill>
                  <a:srgbClr val="FFFFFF"/>
                </a:solidFill>
              </a:rPr>
              <a:t>            New           companies</a:t>
            </a:r>
          </a:p>
          <a:p>
            <a:pPr marL="342900" indent="-342900" algn="ctr" fontAlgn="base">
              <a:lnSpc>
                <a:spcPct val="80000"/>
              </a:lnSpc>
              <a:spcBef>
                <a:spcPct val="20000"/>
              </a:spcBef>
              <a:spcAft>
                <a:spcPct val="0"/>
              </a:spcAft>
              <a:buClr>
                <a:srgbClr val="FFFFFF"/>
              </a:buClr>
              <a:buFont typeface="Wingdings" pitchFamily="2" charset="2"/>
              <a:buNone/>
            </a:pPr>
            <a:endParaRPr lang="en-US" sz="1700" b="1" smtClean="0">
              <a:solidFill>
                <a:srgbClr val="FFFFFF"/>
              </a:solidFill>
              <a:latin typeface="Times New Roman" pitchFamily="18" charset="0"/>
            </a:endParaRPr>
          </a:p>
          <a:p>
            <a:pPr marL="342900" indent="-342900" algn="ctr" fontAlgn="base">
              <a:lnSpc>
                <a:spcPct val="80000"/>
              </a:lnSpc>
              <a:spcBef>
                <a:spcPct val="20000"/>
              </a:spcBef>
              <a:spcAft>
                <a:spcPct val="0"/>
              </a:spcAft>
              <a:buClr>
                <a:srgbClr val="FFFFFF"/>
              </a:buClr>
              <a:buFont typeface="Wingdings" pitchFamily="2" charset="2"/>
              <a:buNone/>
            </a:pPr>
            <a:endParaRPr lang="en-US" sz="800" b="1" smtClean="0">
              <a:solidFill>
                <a:srgbClr val="FFFFFF"/>
              </a:solidFill>
              <a:latin typeface="Times New Roman" pitchFamily="18" charset="0"/>
            </a:endParaRPr>
          </a:p>
          <a:p>
            <a:pPr marL="342900" indent="-342900" algn="ctr" fontAlgn="base">
              <a:lnSpc>
                <a:spcPct val="80000"/>
              </a:lnSpc>
              <a:spcBef>
                <a:spcPct val="20000"/>
              </a:spcBef>
              <a:spcAft>
                <a:spcPct val="0"/>
              </a:spcAft>
              <a:buClr>
                <a:srgbClr val="FFFFFF"/>
              </a:buClr>
              <a:buFont typeface="Wingdings" pitchFamily="2" charset="2"/>
              <a:buNone/>
            </a:pPr>
            <a:r>
              <a:rPr lang="en-US" sz="1700" b="1" smtClean="0">
                <a:solidFill>
                  <a:srgbClr val="FFFFFF"/>
                </a:solidFill>
              </a:rPr>
              <a:t>   Stronger</a:t>
            </a:r>
          </a:p>
          <a:p>
            <a:pPr marL="342900" indent="-342900" algn="ctr" fontAlgn="base">
              <a:lnSpc>
                <a:spcPct val="80000"/>
              </a:lnSpc>
              <a:spcBef>
                <a:spcPct val="20000"/>
              </a:spcBef>
              <a:spcAft>
                <a:spcPct val="0"/>
              </a:spcAft>
              <a:buClr>
                <a:srgbClr val="FFFFFF"/>
              </a:buClr>
              <a:buFont typeface="Wingdings" pitchFamily="2" charset="2"/>
              <a:buNone/>
            </a:pPr>
            <a:r>
              <a:rPr lang="en-US" sz="1700" b="1" smtClean="0">
                <a:solidFill>
                  <a:srgbClr val="FFFFFF"/>
                </a:solidFill>
              </a:rPr>
              <a:t>  existing </a:t>
            </a:r>
          </a:p>
          <a:p>
            <a:pPr marL="342900" indent="-342900" algn="ctr" fontAlgn="base">
              <a:lnSpc>
                <a:spcPct val="80000"/>
              </a:lnSpc>
              <a:spcBef>
                <a:spcPct val="20000"/>
              </a:spcBef>
              <a:spcAft>
                <a:spcPct val="0"/>
              </a:spcAft>
              <a:buClr>
                <a:srgbClr val="FFFFFF"/>
              </a:buClr>
              <a:buFont typeface="Wingdings" pitchFamily="2" charset="2"/>
              <a:buNone/>
            </a:pPr>
            <a:r>
              <a:rPr lang="en-US" sz="1700" b="1" smtClean="0">
                <a:solidFill>
                  <a:srgbClr val="FFFFFF"/>
                </a:solidFill>
              </a:rPr>
              <a:t>     companies</a:t>
            </a:r>
          </a:p>
          <a:p>
            <a:pPr marL="342900" indent="-342900" algn="ctr" fontAlgn="base">
              <a:lnSpc>
                <a:spcPct val="80000"/>
              </a:lnSpc>
              <a:spcBef>
                <a:spcPct val="20000"/>
              </a:spcBef>
              <a:spcAft>
                <a:spcPct val="0"/>
              </a:spcAft>
              <a:buClr>
                <a:srgbClr val="FFFFFF"/>
              </a:buClr>
              <a:buFont typeface="Wingdings" pitchFamily="2" charset="2"/>
              <a:buNone/>
            </a:pPr>
            <a:endParaRPr lang="en-US" sz="1700" smtClean="0">
              <a:solidFill>
                <a:srgbClr val="FFFFFF"/>
              </a:solidFill>
            </a:endParaRPr>
          </a:p>
          <a:p>
            <a:pPr marL="342900" indent="-342900" algn="ctr" fontAlgn="base">
              <a:lnSpc>
                <a:spcPct val="80000"/>
              </a:lnSpc>
              <a:spcBef>
                <a:spcPct val="20000"/>
              </a:spcBef>
              <a:spcAft>
                <a:spcPct val="0"/>
              </a:spcAft>
              <a:buClr>
                <a:srgbClr val="FFFFFF"/>
              </a:buClr>
              <a:buFont typeface="Wingdings" pitchFamily="2" charset="2"/>
              <a:buNone/>
            </a:pPr>
            <a:endParaRPr lang="en-US" sz="1700" smtClean="0">
              <a:solidFill>
                <a:srgbClr val="FFFFFF"/>
              </a:solidFill>
              <a:latin typeface="Times New Roman" pitchFamily="18" charset="0"/>
            </a:endParaRPr>
          </a:p>
          <a:p>
            <a:pPr marL="342900" indent="-342900" algn="ctr" fontAlgn="base">
              <a:lnSpc>
                <a:spcPct val="80000"/>
              </a:lnSpc>
              <a:spcBef>
                <a:spcPct val="20000"/>
              </a:spcBef>
              <a:spcAft>
                <a:spcPct val="0"/>
              </a:spcAft>
              <a:buClr>
                <a:srgbClr val="FFFFFF"/>
              </a:buClr>
              <a:buFont typeface="Wingdings" pitchFamily="2" charset="2"/>
              <a:buNone/>
            </a:pPr>
            <a:endParaRPr lang="en-US" sz="1700" smtClean="0">
              <a:solidFill>
                <a:srgbClr val="339966"/>
              </a:solidFill>
              <a:latin typeface="Times New Roman" pitchFamily="18" charset="0"/>
            </a:endParaRPr>
          </a:p>
          <a:p>
            <a:pPr marL="342900" indent="-342900" algn="ctr" fontAlgn="base">
              <a:lnSpc>
                <a:spcPct val="80000"/>
              </a:lnSpc>
              <a:spcBef>
                <a:spcPct val="20000"/>
              </a:spcBef>
              <a:spcAft>
                <a:spcPct val="0"/>
              </a:spcAft>
              <a:buClr>
                <a:srgbClr val="FFFFFF"/>
              </a:buClr>
              <a:buFont typeface="Wingdings" pitchFamily="2" charset="2"/>
              <a:buNone/>
            </a:pPr>
            <a:endParaRPr lang="en-US" sz="1700" smtClean="0">
              <a:solidFill>
                <a:srgbClr val="339966"/>
              </a:solidFill>
              <a:latin typeface="Times New Roman" pitchFamily="18" charset="0"/>
            </a:endParaRPr>
          </a:p>
          <a:p>
            <a:pPr marL="342900" indent="-342900" algn="ctr" fontAlgn="base">
              <a:lnSpc>
                <a:spcPct val="80000"/>
              </a:lnSpc>
              <a:spcBef>
                <a:spcPct val="20000"/>
              </a:spcBef>
              <a:spcAft>
                <a:spcPct val="0"/>
              </a:spcAft>
              <a:buClr>
                <a:srgbClr val="FFFFFF"/>
              </a:buClr>
              <a:buFont typeface="Wingdings" pitchFamily="2" charset="2"/>
              <a:buNone/>
            </a:pPr>
            <a:endParaRPr lang="en-US" sz="1700" smtClean="0">
              <a:solidFill>
                <a:srgbClr val="339966"/>
              </a:solidFill>
              <a:latin typeface="Times New Roman" pitchFamily="18" charset="0"/>
            </a:endParaRPr>
          </a:p>
          <a:p>
            <a:pPr marL="342900" indent="-342900" algn="ctr" fontAlgn="base">
              <a:lnSpc>
                <a:spcPct val="80000"/>
              </a:lnSpc>
              <a:spcBef>
                <a:spcPct val="20000"/>
              </a:spcBef>
              <a:spcAft>
                <a:spcPct val="0"/>
              </a:spcAft>
              <a:buClr>
                <a:srgbClr val="FFFFFF"/>
              </a:buClr>
              <a:buFont typeface="Wingdings" pitchFamily="2" charset="2"/>
              <a:buNone/>
            </a:pPr>
            <a:r>
              <a:rPr lang="en-US" sz="1700" smtClean="0">
                <a:solidFill>
                  <a:srgbClr val="339966"/>
                </a:solidFill>
                <a:latin typeface="Times New Roman" pitchFamily="18" charset="0"/>
              </a:rPr>
              <a:t> </a:t>
            </a:r>
          </a:p>
        </p:txBody>
      </p:sp>
      <p:sp>
        <p:nvSpPr>
          <p:cNvPr id="21522" name="Text Box 17"/>
          <p:cNvSpPr txBox="1">
            <a:spLocks noChangeArrowheads="1"/>
          </p:cNvSpPr>
          <p:nvPr/>
        </p:nvSpPr>
        <p:spPr bwMode="auto">
          <a:xfrm>
            <a:off x="4595813" y="2398713"/>
            <a:ext cx="236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fontAlgn="base" hangingPunct="0">
              <a:spcBef>
                <a:spcPct val="50000"/>
              </a:spcBef>
              <a:spcAft>
                <a:spcPct val="0"/>
              </a:spcAft>
            </a:pPr>
            <a:r>
              <a:rPr lang="en-US" b="1" smtClean="0">
                <a:solidFill>
                  <a:srgbClr val="FFFFFF"/>
                </a:solidFill>
                <a:latin typeface="Verdana" pitchFamily="34" charset="0"/>
              </a:rPr>
              <a:t>Core Activities</a:t>
            </a:r>
          </a:p>
        </p:txBody>
      </p:sp>
      <p:sp>
        <p:nvSpPr>
          <p:cNvPr id="21523" name="Text Box 18"/>
          <p:cNvSpPr txBox="1">
            <a:spLocks noChangeArrowheads="1"/>
          </p:cNvSpPr>
          <p:nvPr/>
        </p:nvSpPr>
        <p:spPr bwMode="auto">
          <a:xfrm>
            <a:off x="7234238" y="23368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fontAlgn="base" hangingPunct="0">
              <a:spcBef>
                <a:spcPct val="50000"/>
              </a:spcBef>
              <a:spcAft>
                <a:spcPct val="0"/>
              </a:spcAft>
            </a:pPr>
            <a:r>
              <a:rPr lang="en-US" b="1" smtClean="0">
                <a:solidFill>
                  <a:srgbClr val="CC3300"/>
                </a:solidFill>
                <a:latin typeface="Verdana" pitchFamily="34" charset="0"/>
              </a:rPr>
              <a:t>Contribution</a:t>
            </a:r>
          </a:p>
        </p:txBody>
      </p:sp>
      <p:sp>
        <p:nvSpPr>
          <p:cNvPr id="21524" name="Text Box 19"/>
          <p:cNvSpPr txBox="1">
            <a:spLocks noChangeArrowheads="1"/>
          </p:cNvSpPr>
          <p:nvPr/>
        </p:nvSpPr>
        <p:spPr bwMode="auto">
          <a:xfrm>
            <a:off x="177800" y="2351088"/>
            <a:ext cx="1470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fontAlgn="base" hangingPunct="0">
              <a:spcBef>
                <a:spcPct val="50000"/>
              </a:spcBef>
              <a:spcAft>
                <a:spcPct val="0"/>
              </a:spcAft>
            </a:pPr>
            <a:r>
              <a:rPr lang="en-US" b="1" smtClean="0">
                <a:solidFill>
                  <a:srgbClr val="B2A06B"/>
                </a:solidFill>
                <a:latin typeface="Verdana" pitchFamily="34" charset="0"/>
              </a:rPr>
              <a:t>Influence</a:t>
            </a:r>
          </a:p>
        </p:txBody>
      </p:sp>
      <p:sp>
        <p:nvSpPr>
          <p:cNvPr id="21525" name="Text Box 20"/>
          <p:cNvSpPr txBox="1">
            <a:spLocks noChangeArrowheads="1"/>
          </p:cNvSpPr>
          <p:nvPr/>
        </p:nvSpPr>
        <p:spPr bwMode="auto">
          <a:xfrm>
            <a:off x="1895475" y="2325688"/>
            <a:ext cx="294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fontAlgn="base" hangingPunct="0">
              <a:spcBef>
                <a:spcPct val="50000"/>
              </a:spcBef>
              <a:spcAft>
                <a:spcPct val="0"/>
              </a:spcAft>
            </a:pPr>
            <a:r>
              <a:rPr lang="en-US" b="1" smtClean="0">
                <a:solidFill>
                  <a:srgbClr val="AD6900"/>
                </a:solidFill>
                <a:latin typeface="Verdana" pitchFamily="34" charset="0"/>
              </a:rPr>
              <a:t>Secondary effect</a:t>
            </a:r>
          </a:p>
        </p:txBody>
      </p:sp>
      <p:sp>
        <p:nvSpPr>
          <p:cNvPr id="21526" name="Text Box 21"/>
          <p:cNvSpPr txBox="1">
            <a:spLocks noChangeArrowheads="1"/>
          </p:cNvSpPr>
          <p:nvPr/>
        </p:nvSpPr>
        <p:spPr bwMode="auto">
          <a:xfrm>
            <a:off x="457200" y="1676400"/>
            <a:ext cx="838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fontAlgn="base" hangingPunct="0">
              <a:spcBef>
                <a:spcPct val="50000"/>
              </a:spcBef>
              <a:spcAft>
                <a:spcPct val="0"/>
              </a:spcAft>
            </a:pPr>
            <a:r>
              <a:rPr lang="en-US" sz="3200" b="1" smtClean="0">
                <a:solidFill>
                  <a:srgbClr val="FFFFFF"/>
                </a:solidFill>
                <a:latin typeface="Calibri" pitchFamily="34" charset="0"/>
              </a:rPr>
              <a:t>Idea</a:t>
            </a:r>
            <a:r>
              <a:rPr lang="en-US" sz="2400" smtClean="0">
                <a:solidFill>
                  <a:srgbClr val="FFFFFF"/>
                </a:solidFill>
                <a:latin typeface="Calibri" pitchFamily="34" charset="0"/>
              </a:rPr>
              <a:t>	</a:t>
            </a:r>
            <a:r>
              <a:rPr lang="en-US" sz="2400" b="1" smtClean="0">
                <a:solidFill>
                  <a:srgbClr val="99FFCC"/>
                </a:solidFill>
                <a:latin typeface="Calibri" pitchFamily="34" charset="0"/>
              </a:rPr>
              <a:t>Basic Research   </a:t>
            </a:r>
            <a:r>
              <a:rPr lang="en-US" sz="2400" b="1" smtClean="0">
                <a:solidFill>
                  <a:srgbClr val="66CCFF"/>
                </a:solidFill>
                <a:latin typeface="Calibri" pitchFamily="34" charset="0"/>
              </a:rPr>
              <a:t>Applied Research</a:t>
            </a:r>
            <a:r>
              <a:rPr lang="en-US" sz="2400" b="1" smtClean="0">
                <a:solidFill>
                  <a:srgbClr val="FFFFFF"/>
                </a:solidFill>
                <a:latin typeface="Calibri" pitchFamily="34" charset="0"/>
              </a:rPr>
              <a:t>	</a:t>
            </a:r>
            <a:r>
              <a:rPr lang="en-US" sz="2400" b="1" smtClean="0">
                <a:solidFill>
                  <a:srgbClr val="0066FF"/>
                </a:solidFill>
                <a:latin typeface="Calibri" pitchFamily="34" charset="0"/>
              </a:rPr>
              <a:t>Prototype  Products</a:t>
            </a:r>
          </a:p>
        </p:txBody>
      </p:sp>
      <p:sp>
        <p:nvSpPr>
          <p:cNvPr id="21527" name="Rectangle 22"/>
          <p:cNvSpPr>
            <a:spLocks noChangeArrowheads="1"/>
          </p:cNvSpPr>
          <p:nvPr/>
        </p:nvSpPr>
        <p:spPr bwMode="auto">
          <a:xfrm>
            <a:off x="3886200" y="3055938"/>
            <a:ext cx="190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fontAlgn="base">
              <a:lnSpc>
                <a:spcPct val="80000"/>
              </a:lnSpc>
              <a:spcBef>
                <a:spcPct val="20000"/>
              </a:spcBef>
              <a:spcAft>
                <a:spcPct val="0"/>
              </a:spcAft>
              <a:buClr>
                <a:srgbClr val="FFFFFF"/>
              </a:buClr>
              <a:buFont typeface="Wingdings" pitchFamily="2" charset="2"/>
              <a:buNone/>
            </a:pPr>
            <a:r>
              <a:rPr lang="en-US" sz="1700" b="1" smtClean="0">
                <a:solidFill>
                  <a:srgbClr val="FFFFFF"/>
                </a:solidFill>
              </a:rPr>
              <a:t>Licenses</a:t>
            </a:r>
            <a:r>
              <a:rPr lang="en-US" sz="1700" b="1" smtClean="0">
                <a:solidFill>
                  <a:srgbClr val="339966"/>
                </a:solidFill>
              </a:rPr>
              <a:t> </a:t>
            </a:r>
          </a:p>
        </p:txBody>
      </p:sp>
      <p:sp>
        <p:nvSpPr>
          <p:cNvPr id="21528" name="Rectangle 23"/>
          <p:cNvSpPr>
            <a:spLocks noChangeArrowheads="1"/>
          </p:cNvSpPr>
          <p:nvPr/>
        </p:nvSpPr>
        <p:spPr bwMode="auto">
          <a:xfrm>
            <a:off x="0" y="3276600"/>
            <a:ext cx="1981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fontAlgn="base">
              <a:lnSpc>
                <a:spcPct val="80000"/>
              </a:lnSpc>
              <a:spcBef>
                <a:spcPct val="20000"/>
              </a:spcBef>
              <a:spcAft>
                <a:spcPct val="0"/>
              </a:spcAft>
              <a:buClr>
                <a:srgbClr val="FFFFFF"/>
              </a:buClr>
              <a:buFont typeface="Wingdings" pitchFamily="2" charset="2"/>
              <a:buNone/>
            </a:pPr>
            <a:r>
              <a:rPr lang="en-US" sz="1900" b="1" smtClean="0">
                <a:solidFill>
                  <a:srgbClr val="B2A06B"/>
                </a:solidFill>
              </a:rPr>
              <a:t>Quality &amp;</a:t>
            </a:r>
          </a:p>
          <a:p>
            <a:pPr marL="342900" indent="-342900" algn="ctr" fontAlgn="base">
              <a:lnSpc>
                <a:spcPct val="80000"/>
              </a:lnSpc>
              <a:spcBef>
                <a:spcPct val="20000"/>
              </a:spcBef>
              <a:spcAft>
                <a:spcPct val="0"/>
              </a:spcAft>
              <a:buClr>
                <a:srgbClr val="FFFFFF"/>
              </a:buClr>
              <a:buFont typeface="Wingdings" pitchFamily="2" charset="2"/>
              <a:buNone/>
            </a:pPr>
            <a:r>
              <a:rPr lang="en-US" sz="1900" b="1" smtClean="0">
                <a:solidFill>
                  <a:srgbClr val="B2A06B"/>
                </a:solidFill>
              </a:rPr>
              <a:t>Relevant</a:t>
            </a:r>
          </a:p>
          <a:p>
            <a:pPr marL="342900" indent="-342900" algn="ctr" fontAlgn="base">
              <a:lnSpc>
                <a:spcPct val="80000"/>
              </a:lnSpc>
              <a:spcBef>
                <a:spcPct val="20000"/>
              </a:spcBef>
              <a:spcAft>
                <a:spcPct val="0"/>
              </a:spcAft>
              <a:buClr>
                <a:srgbClr val="FFFFFF"/>
              </a:buClr>
              <a:buFont typeface="Wingdings" pitchFamily="2" charset="2"/>
              <a:buNone/>
            </a:pPr>
            <a:r>
              <a:rPr lang="en-US" sz="1900" b="1" smtClean="0">
                <a:solidFill>
                  <a:srgbClr val="B2A06B"/>
                </a:solidFill>
              </a:rPr>
              <a:t>Research </a:t>
            </a:r>
          </a:p>
        </p:txBody>
      </p:sp>
      <p:sp>
        <p:nvSpPr>
          <p:cNvPr id="21529" name="Rectangle 24"/>
          <p:cNvSpPr>
            <a:spLocks noChangeArrowheads="1"/>
          </p:cNvSpPr>
          <p:nvPr/>
        </p:nvSpPr>
        <p:spPr bwMode="auto">
          <a:xfrm>
            <a:off x="7162800" y="3048000"/>
            <a:ext cx="1981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fontAlgn="base">
              <a:lnSpc>
                <a:spcPct val="80000"/>
              </a:lnSpc>
              <a:spcBef>
                <a:spcPct val="20000"/>
              </a:spcBef>
              <a:spcAft>
                <a:spcPct val="0"/>
              </a:spcAft>
              <a:buClr>
                <a:srgbClr val="FFFFFF"/>
              </a:buClr>
              <a:buFont typeface="Wingdings" pitchFamily="2" charset="2"/>
              <a:buNone/>
            </a:pPr>
            <a:r>
              <a:rPr lang="en-US" sz="1700" b="1" smtClean="0">
                <a:solidFill>
                  <a:srgbClr val="CC3300"/>
                </a:solidFill>
              </a:rPr>
              <a:t>High-paying</a:t>
            </a:r>
          </a:p>
          <a:p>
            <a:pPr marL="342900" indent="-342900" algn="ctr" fontAlgn="base">
              <a:lnSpc>
                <a:spcPct val="80000"/>
              </a:lnSpc>
              <a:spcBef>
                <a:spcPct val="20000"/>
              </a:spcBef>
              <a:spcAft>
                <a:spcPct val="0"/>
              </a:spcAft>
              <a:buClr>
                <a:srgbClr val="FFFFFF"/>
              </a:buClr>
              <a:buFont typeface="Wingdings" pitchFamily="2" charset="2"/>
              <a:buNone/>
            </a:pPr>
            <a:r>
              <a:rPr lang="en-US" sz="1700" b="1" smtClean="0">
                <a:solidFill>
                  <a:srgbClr val="CC3300"/>
                </a:solidFill>
              </a:rPr>
              <a:t>jobs</a:t>
            </a:r>
          </a:p>
          <a:p>
            <a:pPr marL="342900" indent="-342900" algn="ctr" fontAlgn="base">
              <a:lnSpc>
                <a:spcPct val="80000"/>
              </a:lnSpc>
              <a:spcBef>
                <a:spcPct val="20000"/>
              </a:spcBef>
              <a:spcAft>
                <a:spcPct val="0"/>
              </a:spcAft>
              <a:buClr>
                <a:srgbClr val="FFFFFF"/>
              </a:buClr>
              <a:buFont typeface="Wingdings" pitchFamily="2" charset="2"/>
              <a:buNone/>
            </a:pPr>
            <a:endParaRPr lang="en-US" sz="1700" b="1" smtClean="0">
              <a:solidFill>
                <a:srgbClr val="CC3300"/>
              </a:solidFill>
            </a:endParaRPr>
          </a:p>
          <a:p>
            <a:pPr marL="342900" indent="-342900" algn="ctr" fontAlgn="base">
              <a:lnSpc>
                <a:spcPct val="80000"/>
              </a:lnSpc>
              <a:spcBef>
                <a:spcPct val="20000"/>
              </a:spcBef>
              <a:spcAft>
                <a:spcPct val="0"/>
              </a:spcAft>
              <a:buClr>
                <a:srgbClr val="FFFFFF"/>
              </a:buClr>
              <a:buFont typeface="Wingdings" pitchFamily="2" charset="2"/>
              <a:buNone/>
            </a:pPr>
            <a:r>
              <a:rPr lang="en-US" sz="1700" b="1" smtClean="0">
                <a:solidFill>
                  <a:srgbClr val="CC3300"/>
                </a:solidFill>
              </a:rPr>
              <a:t>Partnerships</a:t>
            </a:r>
          </a:p>
          <a:p>
            <a:pPr marL="342900" indent="-342900" algn="ctr" fontAlgn="base">
              <a:lnSpc>
                <a:spcPct val="80000"/>
              </a:lnSpc>
              <a:spcBef>
                <a:spcPct val="20000"/>
              </a:spcBef>
              <a:spcAft>
                <a:spcPct val="0"/>
              </a:spcAft>
              <a:buClr>
                <a:srgbClr val="FFFFFF"/>
              </a:buClr>
              <a:buFont typeface="Wingdings" pitchFamily="2" charset="2"/>
              <a:buNone/>
            </a:pPr>
            <a:endParaRPr lang="en-US" sz="1700" b="1" smtClean="0">
              <a:solidFill>
                <a:srgbClr val="CC3300"/>
              </a:solidFill>
            </a:endParaRPr>
          </a:p>
          <a:p>
            <a:pPr marL="342900" indent="-342900" algn="ctr" fontAlgn="base">
              <a:lnSpc>
                <a:spcPct val="80000"/>
              </a:lnSpc>
              <a:spcBef>
                <a:spcPct val="20000"/>
              </a:spcBef>
              <a:spcAft>
                <a:spcPct val="0"/>
              </a:spcAft>
              <a:buClr>
                <a:srgbClr val="FFFFFF"/>
              </a:buClr>
              <a:buFont typeface="Wingdings" pitchFamily="2" charset="2"/>
              <a:buNone/>
            </a:pPr>
            <a:r>
              <a:rPr lang="en-US" sz="1700" b="1" smtClean="0">
                <a:solidFill>
                  <a:srgbClr val="CC3300"/>
                </a:solidFill>
              </a:rPr>
              <a:t>Economic</a:t>
            </a:r>
          </a:p>
          <a:p>
            <a:pPr marL="342900" indent="-342900" algn="ctr" fontAlgn="base">
              <a:lnSpc>
                <a:spcPct val="80000"/>
              </a:lnSpc>
              <a:spcBef>
                <a:spcPct val="20000"/>
              </a:spcBef>
              <a:spcAft>
                <a:spcPct val="0"/>
              </a:spcAft>
              <a:buClr>
                <a:srgbClr val="FFFFFF"/>
              </a:buClr>
              <a:buFont typeface="Wingdings" pitchFamily="2" charset="2"/>
              <a:buNone/>
            </a:pPr>
            <a:r>
              <a:rPr lang="en-US" sz="1700" b="1" smtClean="0">
                <a:solidFill>
                  <a:srgbClr val="CC3300"/>
                </a:solidFill>
              </a:rPr>
              <a:t>development</a:t>
            </a:r>
          </a:p>
          <a:p>
            <a:pPr marL="342900" indent="-342900" algn="ctr" fontAlgn="base">
              <a:lnSpc>
                <a:spcPct val="80000"/>
              </a:lnSpc>
              <a:spcBef>
                <a:spcPct val="20000"/>
              </a:spcBef>
              <a:spcAft>
                <a:spcPct val="0"/>
              </a:spcAft>
              <a:buClr>
                <a:srgbClr val="FFFFFF"/>
              </a:buClr>
              <a:buFont typeface="Wingdings" pitchFamily="2" charset="2"/>
              <a:buNone/>
            </a:pPr>
            <a:endParaRPr lang="en-US" sz="1700" b="1" smtClean="0">
              <a:solidFill>
                <a:srgbClr val="CC3300"/>
              </a:solidFill>
            </a:endParaRPr>
          </a:p>
          <a:p>
            <a:pPr marL="342900" indent="-342900" algn="ctr" fontAlgn="base">
              <a:lnSpc>
                <a:spcPct val="80000"/>
              </a:lnSpc>
              <a:spcBef>
                <a:spcPct val="20000"/>
              </a:spcBef>
              <a:spcAft>
                <a:spcPct val="0"/>
              </a:spcAft>
              <a:buClr>
                <a:srgbClr val="FFFFFF"/>
              </a:buClr>
              <a:buFont typeface="Wingdings" pitchFamily="2" charset="2"/>
              <a:buNone/>
            </a:pPr>
            <a:r>
              <a:rPr lang="en-US" sz="1700" b="1" smtClean="0">
                <a:solidFill>
                  <a:srgbClr val="CC3300"/>
                </a:solidFill>
              </a:rPr>
              <a:t>Diversified</a:t>
            </a:r>
          </a:p>
          <a:p>
            <a:pPr marL="342900" indent="-342900" algn="ctr" fontAlgn="base">
              <a:lnSpc>
                <a:spcPct val="80000"/>
              </a:lnSpc>
              <a:spcBef>
                <a:spcPct val="20000"/>
              </a:spcBef>
              <a:spcAft>
                <a:spcPct val="0"/>
              </a:spcAft>
              <a:buClr>
                <a:srgbClr val="FFFFFF"/>
              </a:buClr>
              <a:buFont typeface="Wingdings" pitchFamily="2" charset="2"/>
              <a:buNone/>
            </a:pPr>
            <a:r>
              <a:rPr lang="en-US" sz="1700" b="1" smtClean="0">
                <a:solidFill>
                  <a:srgbClr val="CC3300"/>
                </a:solidFill>
              </a:rPr>
              <a:t>economy</a:t>
            </a:r>
          </a:p>
        </p:txBody>
      </p:sp>
    </p:spTree>
    <p:extLst>
      <p:ext uri="{BB962C8B-B14F-4D97-AF65-F5344CB8AC3E}">
        <p14:creationId xmlns:p14="http://schemas.microsoft.com/office/powerpoint/2010/main" val="5376548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solidFill>
                <a:srgbClr val="FFFFFF"/>
              </a:solidFill>
              <a:latin typeface="Tahoma" pitchFamily="34" charset="0"/>
            </a:endParaRPr>
          </a:p>
          <a:p>
            <a:fld id="{2A7C6360-E577-4863-B290-7D462C433E11}" type="slidenum">
              <a:rPr lang="en-US">
                <a:solidFill>
                  <a:srgbClr val="B2A06B"/>
                </a:solidFill>
                <a:latin typeface="Tahoma" pitchFamily="34" charset="0"/>
              </a:rPr>
              <a:pPr/>
              <a:t>18</a:t>
            </a:fld>
            <a:endParaRPr lang="en-US">
              <a:solidFill>
                <a:srgbClr val="B2A06B"/>
              </a:solidFill>
              <a:latin typeface="Tahoma" pitchFamily="34" charset="0"/>
            </a:endParaRPr>
          </a:p>
          <a:p>
            <a:endParaRPr lang="en-US">
              <a:solidFill>
                <a:srgbClr val="FFFFFF"/>
              </a:solidFill>
              <a:latin typeface="Tahoma" pitchFamily="34" charset="0"/>
            </a:endParaRPr>
          </a:p>
        </p:txBody>
      </p:sp>
      <p:sp>
        <p:nvSpPr>
          <p:cNvPr id="2" name="Title 1"/>
          <p:cNvSpPr>
            <a:spLocks noGrp="1"/>
          </p:cNvSpPr>
          <p:nvPr>
            <p:ph type="title" idx="4294967295"/>
          </p:nvPr>
        </p:nvSpPr>
        <p:spPr/>
        <p:txBody>
          <a:bodyPr lIns="91440" tIns="45720" rIns="91440" bIns="45720" anchorCtr="1"/>
          <a:lstStyle/>
          <a:p>
            <a:pPr eaLnBrk="1" hangingPunct="1">
              <a:defRPr/>
            </a:pPr>
            <a:r>
              <a:rPr lang="en-US" sz="4800" smtClean="0"/>
              <a:t>Innovation Support Infrastructure here at UCF</a:t>
            </a:r>
          </a:p>
        </p:txBody>
      </p:sp>
      <p:sp>
        <p:nvSpPr>
          <p:cNvPr id="20484" name="Text Placeholder 2"/>
          <p:cNvSpPr>
            <a:spLocks noGrp="1"/>
          </p:cNvSpPr>
          <p:nvPr>
            <p:ph type="body" sz="half" idx="4294967295"/>
          </p:nvPr>
        </p:nvSpPr>
        <p:spPr>
          <a:xfrm>
            <a:off x="1143000" y="1752600"/>
            <a:ext cx="7620000" cy="4497388"/>
          </a:xfrm>
        </p:spPr>
        <p:txBody>
          <a:bodyPr/>
          <a:lstStyle/>
          <a:p>
            <a:pPr eaLnBrk="1" hangingPunct="1">
              <a:lnSpc>
                <a:spcPct val="110000"/>
              </a:lnSpc>
            </a:pPr>
            <a:r>
              <a:rPr lang="en-US" sz="3200" b="1" dirty="0" smtClean="0"/>
              <a:t>FHTCC</a:t>
            </a:r>
          </a:p>
          <a:p>
            <a:pPr eaLnBrk="1" hangingPunct="1">
              <a:lnSpc>
                <a:spcPct val="110000"/>
              </a:lnSpc>
            </a:pPr>
            <a:r>
              <a:rPr lang="en-US" sz="3200" b="1" dirty="0" smtClean="0"/>
              <a:t>Venture Lab </a:t>
            </a:r>
            <a:r>
              <a:rPr lang="en-US" sz="3200" b="1" dirty="0" smtClean="0">
                <a:solidFill>
                  <a:schemeClr val="hlink"/>
                </a:solidFill>
              </a:rPr>
              <a:t>in Research Park, RP</a:t>
            </a:r>
          </a:p>
          <a:p>
            <a:pPr eaLnBrk="1" hangingPunct="1">
              <a:lnSpc>
                <a:spcPct val="110000"/>
              </a:lnSpc>
            </a:pPr>
            <a:r>
              <a:rPr lang="en-US" sz="3200" b="1" dirty="0" smtClean="0"/>
              <a:t>Disney Entrepreneur Center </a:t>
            </a:r>
            <a:r>
              <a:rPr lang="en-US" sz="3200" b="1" dirty="0" smtClean="0">
                <a:solidFill>
                  <a:schemeClr val="hlink"/>
                </a:solidFill>
              </a:rPr>
              <a:t>(DT)</a:t>
            </a:r>
            <a:r>
              <a:rPr lang="en-US" sz="3200" b="1" dirty="0" smtClean="0"/>
              <a:t> </a:t>
            </a:r>
          </a:p>
          <a:p>
            <a:pPr eaLnBrk="1" hangingPunct="1">
              <a:lnSpc>
                <a:spcPct val="110000"/>
              </a:lnSpc>
            </a:pPr>
            <a:r>
              <a:rPr lang="en-US" sz="3200" b="1" dirty="0" smtClean="0"/>
              <a:t>Incubator Program </a:t>
            </a:r>
            <a:r>
              <a:rPr lang="en-US" sz="3200" b="1" dirty="0" smtClean="0">
                <a:solidFill>
                  <a:schemeClr val="hlink"/>
                </a:solidFill>
              </a:rPr>
              <a:t>(9 sites)</a:t>
            </a:r>
          </a:p>
          <a:p>
            <a:pPr eaLnBrk="1" hangingPunct="1">
              <a:lnSpc>
                <a:spcPct val="110000"/>
              </a:lnSpc>
            </a:pPr>
            <a:r>
              <a:rPr lang="en-US" sz="3200" b="1" dirty="0" smtClean="0"/>
              <a:t>Entrepreneurship Center </a:t>
            </a:r>
            <a:r>
              <a:rPr lang="en-US" sz="3200" b="1" dirty="0" smtClean="0">
                <a:solidFill>
                  <a:schemeClr val="hlink"/>
                </a:solidFill>
              </a:rPr>
              <a:t>in COB</a:t>
            </a:r>
          </a:p>
          <a:p>
            <a:pPr eaLnBrk="1" hangingPunct="1">
              <a:lnSpc>
                <a:spcPct val="110000"/>
              </a:lnSpc>
            </a:pPr>
            <a:r>
              <a:rPr lang="en-US" sz="3200" b="1" dirty="0" smtClean="0"/>
              <a:t>Technology Transfer Office, </a:t>
            </a:r>
            <a:r>
              <a:rPr lang="en-US" sz="3200" b="1" dirty="0" smtClean="0">
                <a:solidFill>
                  <a:schemeClr val="hlink"/>
                </a:solidFill>
              </a:rPr>
              <a:t>RP</a:t>
            </a:r>
          </a:p>
          <a:p>
            <a:pPr eaLnBrk="1" hangingPunct="1">
              <a:lnSpc>
                <a:spcPct val="110000"/>
              </a:lnSpc>
            </a:pPr>
            <a:r>
              <a:rPr lang="en-US" sz="3200" b="1" dirty="0" smtClean="0"/>
              <a:t>Research &amp; Com. Office, </a:t>
            </a:r>
            <a:r>
              <a:rPr lang="en-US" sz="3200" b="1" dirty="0" smtClean="0">
                <a:solidFill>
                  <a:schemeClr val="hlink"/>
                </a:solidFill>
              </a:rPr>
              <a:t>RP</a:t>
            </a:r>
          </a:p>
          <a:p>
            <a:pPr eaLnBrk="1" hangingPunct="1">
              <a:lnSpc>
                <a:spcPct val="110000"/>
              </a:lnSpc>
            </a:pPr>
            <a:r>
              <a:rPr lang="en-US" sz="3200" b="1" dirty="0" smtClean="0"/>
              <a:t>GrowFL </a:t>
            </a:r>
            <a:r>
              <a:rPr lang="en-US" sz="3200" b="1" dirty="0" smtClean="0">
                <a:solidFill>
                  <a:schemeClr val="hlink"/>
                </a:solidFill>
              </a:rPr>
              <a:t>RP</a:t>
            </a:r>
          </a:p>
          <a:p>
            <a:pPr eaLnBrk="1" hangingPunct="1">
              <a:lnSpc>
                <a:spcPct val="110000"/>
              </a:lnSpc>
            </a:pPr>
            <a:endParaRPr lang="en-US" sz="3200" b="1" dirty="0" smtClean="0">
              <a:solidFill>
                <a:schemeClr val="hlink"/>
              </a:solidFill>
            </a:endParaRPr>
          </a:p>
          <a:p>
            <a:pPr marL="0" indent="0" eaLnBrk="1" hangingPunct="1">
              <a:lnSpc>
                <a:spcPct val="110000"/>
              </a:lnSpc>
              <a:buNone/>
            </a:pPr>
            <a:endParaRPr lang="en-US" sz="3200" b="1" dirty="0" smtClean="0">
              <a:solidFill>
                <a:schemeClr val="hlink"/>
              </a:solidFill>
            </a:endParaRPr>
          </a:p>
        </p:txBody>
      </p:sp>
    </p:spTree>
    <p:extLst>
      <p:ext uri="{BB962C8B-B14F-4D97-AF65-F5344CB8AC3E}">
        <p14:creationId xmlns:p14="http://schemas.microsoft.com/office/powerpoint/2010/main" val="44763814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8674" name="Slide Number Placeholder 2"/>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smtClean="0">
              <a:solidFill>
                <a:srgbClr val="FFFFFF"/>
              </a:solidFill>
              <a:latin typeface="Tahoma" pitchFamily="34" charset="0"/>
            </a:endParaRPr>
          </a:p>
          <a:p>
            <a:fld id="{AE97C499-B6E5-4D08-B9DE-0058A88B6657}" type="slidenum">
              <a:rPr lang="en-US" smtClean="0">
                <a:solidFill>
                  <a:srgbClr val="B2A06B"/>
                </a:solidFill>
                <a:latin typeface="Tahoma" pitchFamily="34" charset="0"/>
              </a:rPr>
              <a:pPr/>
              <a:t>19</a:t>
            </a:fld>
            <a:endParaRPr lang="en-US" smtClean="0">
              <a:solidFill>
                <a:srgbClr val="B2A06B"/>
              </a:solidFill>
              <a:latin typeface="Tahoma" pitchFamily="34" charset="0"/>
            </a:endParaRPr>
          </a:p>
          <a:p>
            <a:endParaRPr lang="en-US" smtClean="0">
              <a:solidFill>
                <a:srgbClr val="FFFFFF"/>
              </a:solidFill>
              <a:latin typeface="Tahoma" pitchFamily="34" charset="0"/>
            </a:endParaRPr>
          </a:p>
        </p:txBody>
      </p:sp>
      <p:sp>
        <p:nvSpPr>
          <p:cNvPr id="2" name="Title 1"/>
          <p:cNvSpPr>
            <a:spLocks noGrp="1"/>
          </p:cNvSpPr>
          <p:nvPr>
            <p:ph type="title" idx="4294967295"/>
          </p:nvPr>
        </p:nvSpPr>
        <p:spPr/>
        <p:txBody>
          <a:bodyPr lIns="91440" tIns="45720" rIns="91440" bIns="45720" anchorCtr="1"/>
          <a:lstStyle/>
          <a:p>
            <a:pPr eaLnBrk="1" hangingPunct="1">
              <a:defRPr/>
            </a:pPr>
            <a:r>
              <a:rPr lang="en-US" sz="4800" dirty="0" smtClean="0"/>
              <a:t>FHTCC matching grants program	</a:t>
            </a:r>
          </a:p>
        </p:txBody>
      </p:sp>
      <p:sp>
        <p:nvSpPr>
          <p:cNvPr id="28676" name="Text Placeholder 2"/>
          <p:cNvSpPr>
            <a:spLocks noGrp="1"/>
          </p:cNvSpPr>
          <p:nvPr>
            <p:ph type="body" sz="half" idx="4294967295"/>
          </p:nvPr>
        </p:nvSpPr>
        <p:spPr>
          <a:xfrm>
            <a:off x="304800" y="1752600"/>
            <a:ext cx="8839200" cy="4497388"/>
          </a:xfrm>
        </p:spPr>
        <p:txBody>
          <a:bodyPr/>
          <a:lstStyle/>
          <a:p>
            <a:pPr eaLnBrk="1" hangingPunct="1">
              <a:lnSpc>
                <a:spcPct val="110000"/>
              </a:lnSpc>
            </a:pPr>
            <a:r>
              <a:rPr lang="en-US" sz="3600" b="1" dirty="0" smtClean="0">
                <a:solidFill>
                  <a:schemeClr val="hlink"/>
                </a:solidFill>
              </a:rPr>
              <a:t>Matching Funds to promote industry research partnerships </a:t>
            </a:r>
          </a:p>
          <a:p>
            <a:pPr eaLnBrk="1" hangingPunct="1">
              <a:lnSpc>
                <a:spcPct val="110000"/>
              </a:lnSpc>
            </a:pPr>
            <a:r>
              <a:rPr lang="en-US" sz="3600" b="1" dirty="0" smtClean="0">
                <a:solidFill>
                  <a:schemeClr val="hlink"/>
                </a:solidFill>
              </a:rPr>
              <a:t>Leverage university resources / expertise</a:t>
            </a:r>
          </a:p>
          <a:p>
            <a:pPr eaLnBrk="1" hangingPunct="1">
              <a:lnSpc>
                <a:spcPct val="110000"/>
              </a:lnSpc>
            </a:pPr>
            <a:r>
              <a:rPr lang="en-US" sz="3600" b="1" dirty="0" smtClean="0">
                <a:solidFill>
                  <a:schemeClr val="hlink"/>
                </a:solidFill>
              </a:rPr>
              <a:t>Access to top students</a:t>
            </a:r>
          </a:p>
          <a:p>
            <a:pPr eaLnBrk="1" hangingPunct="1">
              <a:lnSpc>
                <a:spcPct val="110000"/>
              </a:lnSpc>
            </a:pPr>
            <a:r>
              <a:rPr lang="en-US" sz="3600" b="1" dirty="0" smtClean="0">
                <a:solidFill>
                  <a:schemeClr val="hlink"/>
                </a:solidFill>
              </a:rPr>
              <a:t>Over 1000 projects</a:t>
            </a:r>
          </a:p>
          <a:p>
            <a:pPr lvl="1" eaLnBrk="1" hangingPunct="1">
              <a:lnSpc>
                <a:spcPct val="110000"/>
              </a:lnSpc>
            </a:pPr>
            <a:r>
              <a:rPr lang="en-US" sz="3200" b="1" dirty="0" smtClean="0">
                <a:solidFill>
                  <a:schemeClr val="hlink"/>
                </a:solidFill>
              </a:rPr>
              <a:t>$55M FHTCC, 300 companies</a:t>
            </a:r>
          </a:p>
          <a:p>
            <a:pPr eaLnBrk="1" hangingPunct="1">
              <a:lnSpc>
                <a:spcPct val="110000"/>
              </a:lnSpc>
            </a:pPr>
            <a:endParaRPr lang="en-US" sz="3600" b="1" dirty="0" smtClean="0">
              <a:solidFill>
                <a:schemeClr val="hlink"/>
              </a:solidFill>
            </a:endParaRPr>
          </a:p>
        </p:txBody>
      </p:sp>
    </p:spTree>
    <p:extLst>
      <p:ext uri="{BB962C8B-B14F-4D97-AF65-F5344CB8AC3E}">
        <p14:creationId xmlns:p14="http://schemas.microsoft.com/office/powerpoint/2010/main" val="3135207509"/>
      </p:ext>
    </p:extLst>
  </p:cSld>
  <p:clrMapOvr>
    <a:overrideClrMapping bg1="dk2" tx1="lt1" bg2="dk1" tx2="lt2" accent1="accent1" accent2="accent2" accent3="accent3" accent4="accent4" accent5="accent5" accent6="accent6" hlink="hlink" folHlink="folHlink"/>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ctrTitle"/>
          </p:nvPr>
        </p:nvSpPr>
        <p:spPr>
          <a:xfrm>
            <a:off x="685800" y="1600200"/>
            <a:ext cx="7772400" cy="2057400"/>
          </a:xfrm>
        </p:spPr>
        <p:txBody>
          <a:bodyPr/>
          <a:lstStyle/>
          <a:p>
            <a:r>
              <a:rPr lang="en-US" sz="3600" dirty="0" smtClean="0">
                <a:solidFill>
                  <a:schemeClr val="bg1"/>
                </a:solidFill>
              </a:rPr>
              <a:t>ORC Efforts to Accelerate </a:t>
            </a:r>
            <a:r>
              <a:rPr lang="en-US" sz="3600" dirty="0">
                <a:solidFill>
                  <a:schemeClr val="bg1"/>
                </a:solidFill>
              </a:rPr>
              <a:t>the Knowledge-based Economy by a Strong Coupling to the Academic </a:t>
            </a:r>
            <a:r>
              <a:rPr lang="en-US" sz="3600" dirty="0" smtClean="0">
                <a:solidFill>
                  <a:schemeClr val="bg1"/>
                </a:solidFill>
              </a:rPr>
              <a:t>Enterprise</a:t>
            </a:r>
            <a:endParaRPr lang="en-US" sz="3600" dirty="0">
              <a:solidFill>
                <a:schemeClr val="bg1"/>
              </a:solidFill>
            </a:endParaRPr>
          </a:p>
        </p:txBody>
      </p:sp>
      <p:sp>
        <p:nvSpPr>
          <p:cNvPr id="115715" name="Rectangle 3"/>
          <p:cNvSpPr>
            <a:spLocks noGrp="1" noChangeArrowheads="1"/>
          </p:cNvSpPr>
          <p:nvPr>
            <p:ph type="subTitle" idx="1"/>
          </p:nvPr>
        </p:nvSpPr>
        <p:spPr>
          <a:xfrm>
            <a:off x="1371600" y="4191000"/>
            <a:ext cx="6400800" cy="2286000"/>
          </a:xfrm>
        </p:spPr>
        <p:txBody>
          <a:bodyPr/>
          <a:lstStyle/>
          <a:p>
            <a:r>
              <a:rPr lang="en-US" dirty="0" smtClean="0">
                <a:solidFill>
                  <a:schemeClr val="bg1"/>
                </a:solidFill>
              </a:rPr>
              <a:t>Tom O’Neal</a:t>
            </a:r>
            <a:endParaRPr lang="en-US" dirty="0">
              <a:solidFill>
                <a:schemeClr val="bg1"/>
              </a:solidFill>
            </a:endParaRPr>
          </a:p>
          <a:p>
            <a:r>
              <a:rPr lang="en-US" dirty="0" smtClean="0">
                <a:solidFill>
                  <a:schemeClr val="bg1"/>
                </a:solidFill>
              </a:rPr>
              <a:t>Associate Vice </a:t>
            </a:r>
            <a:r>
              <a:rPr lang="en-US" dirty="0">
                <a:solidFill>
                  <a:schemeClr val="bg1"/>
                </a:solidFill>
              </a:rPr>
              <a:t>President for Research and Commercialization</a:t>
            </a:r>
          </a:p>
        </p:txBody>
      </p:sp>
    </p:spTree>
    <p:extLst>
      <p:ext uri="{BB962C8B-B14F-4D97-AF65-F5344CB8AC3E}">
        <p14:creationId xmlns:p14="http://schemas.microsoft.com/office/powerpoint/2010/main" val="37207624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04800" y="-152400"/>
            <a:ext cx="8839200" cy="1143000"/>
          </a:xfrm>
        </p:spPr>
        <p:txBody>
          <a:bodyPr lIns="91440" tIns="45720" rIns="91440" bIns="45720" anchor="t"/>
          <a:lstStyle/>
          <a:p>
            <a:pPr algn="l" eaLnBrk="1" hangingPunct="1">
              <a:defRPr/>
            </a:pPr>
            <a:r>
              <a:rPr lang="en-US" sz="4800" dirty="0" smtClean="0">
                <a:solidFill>
                  <a:schemeClr val="accent6"/>
                </a:solidFill>
              </a:rPr>
              <a:t>           </a:t>
            </a:r>
            <a:r>
              <a:rPr lang="en-US" sz="4000" dirty="0" smtClean="0">
                <a:solidFill>
                  <a:schemeClr val="accent6"/>
                </a:solidFill>
              </a:rPr>
              <a:t>Ranking – 2010 US Patent Power</a:t>
            </a:r>
          </a:p>
        </p:txBody>
      </p:sp>
      <p:pic>
        <p:nvPicPr>
          <p:cNvPr id="1638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0" y="685800"/>
            <a:ext cx="6400800" cy="4851400"/>
          </a:xfrm>
          <a:noFill/>
          <a:ln w="12700">
            <a:solidFill>
              <a:srgbClr val="92D050"/>
            </a:solidFill>
            <a:miter lim="800000"/>
            <a:headEnd/>
            <a:tailEnd/>
          </a:ln>
        </p:spPr>
      </p:pic>
      <p:pic>
        <p:nvPicPr>
          <p:cNvPr id="16388" name="Picture 2" descr="C:\Users\oneal\AppData\Local\Temp\XPGrpWise\2010 Patent Score Card.jpg.renam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00200"/>
            <a:ext cx="64770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16389" name="Rectangle 4"/>
          <p:cNvSpPr>
            <a:spLocks noChangeArrowheads="1"/>
          </p:cNvSpPr>
          <p:nvPr/>
        </p:nvSpPr>
        <p:spPr bwMode="auto">
          <a:xfrm>
            <a:off x="1524000" y="3505200"/>
            <a:ext cx="5562600" cy="152400"/>
          </a:xfrm>
          <a:prstGeom prst="rect">
            <a:avLst/>
          </a:prstGeom>
          <a:noFill/>
          <a:ln w="158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FFFFFF"/>
              </a:solidFill>
              <a:latin typeface="Arial" pitchFamily="34" charset="0"/>
            </a:endParaRPr>
          </a:p>
        </p:txBody>
      </p:sp>
    </p:spTree>
    <p:extLst>
      <p:ext uri="{BB962C8B-B14F-4D97-AF65-F5344CB8AC3E}">
        <p14:creationId xmlns:p14="http://schemas.microsoft.com/office/powerpoint/2010/main" val="320878410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solidFill>
                <a:srgbClr val="FFFFFF"/>
              </a:solidFill>
              <a:latin typeface="Tahoma" pitchFamily="34" charset="0"/>
            </a:endParaRPr>
          </a:p>
          <a:p>
            <a:fld id="{294D965A-D55C-4BE5-94BA-89913491D8AE}" type="slidenum">
              <a:rPr lang="en-US">
                <a:solidFill>
                  <a:srgbClr val="B2A06B"/>
                </a:solidFill>
                <a:latin typeface="Tahoma" pitchFamily="34" charset="0"/>
              </a:rPr>
              <a:pPr/>
              <a:t>21</a:t>
            </a:fld>
            <a:endParaRPr lang="en-US">
              <a:solidFill>
                <a:srgbClr val="B2A06B"/>
              </a:solidFill>
              <a:latin typeface="Tahoma" pitchFamily="34" charset="0"/>
            </a:endParaRPr>
          </a:p>
          <a:p>
            <a:endParaRPr lang="en-US">
              <a:solidFill>
                <a:srgbClr val="FFFFFF"/>
              </a:solidFill>
              <a:latin typeface="Tahoma" pitchFamily="34" charset="0"/>
            </a:endParaRPr>
          </a:p>
        </p:txBody>
      </p:sp>
      <p:sp>
        <p:nvSpPr>
          <p:cNvPr id="336898" name="Rectangle 2"/>
          <p:cNvSpPr>
            <a:spLocks noGrp="1" noChangeArrowheads="1"/>
          </p:cNvSpPr>
          <p:nvPr>
            <p:ph type="title"/>
          </p:nvPr>
        </p:nvSpPr>
        <p:spPr>
          <a:xfrm>
            <a:off x="304800" y="304800"/>
            <a:ext cx="8610600" cy="1219200"/>
          </a:xfrm>
        </p:spPr>
        <p:txBody>
          <a:bodyPr/>
          <a:lstStyle/>
          <a:p>
            <a:pPr eaLnBrk="1" hangingPunct="1">
              <a:defRPr/>
            </a:pPr>
            <a:r>
              <a:rPr lang="en-US" sz="4800" smtClean="0"/>
              <a:t>Tech Transfer </a:t>
            </a:r>
            <a:br>
              <a:rPr lang="en-US" sz="4800" smtClean="0"/>
            </a:br>
            <a:r>
              <a:rPr lang="en-US" sz="4800" smtClean="0"/>
              <a:t>Examples</a:t>
            </a:r>
          </a:p>
        </p:txBody>
      </p:sp>
      <p:sp>
        <p:nvSpPr>
          <p:cNvPr id="22532" name="Rectangle 3"/>
          <p:cNvSpPr>
            <a:spLocks noGrp="1" noChangeArrowheads="1"/>
          </p:cNvSpPr>
          <p:nvPr>
            <p:ph type="body" idx="1"/>
          </p:nvPr>
        </p:nvSpPr>
        <p:spPr>
          <a:xfrm>
            <a:off x="1143000" y="4343400"/>
            <a:ext cx="7543800" cy="4073525"/>
          </a:xfrm>
        </p:spPr>
        <p:txBody>
          <a:bodyPr/>
          <a:lstStyle/>
          <a:p>
            <a:pPr eaLnBrk="1" hangingPunct="1"/>
            <a:r>
              <a:rPr lang="en-US" b="1" smtClean="0">
                <a:solidFill>
                  <a:schemeClr val="accent2"/>
                </a:solidFill>
              </a:rPr>
              <a:t>King of Fans</a:t>
            </a:r>
            <a:r>
              <a:rPr lang="en-US" b="1" smtClean="0"/>
              <a:t> (established OEM) – licensed series of ceiling fan patents, established Energy Star std for entire product category</a:t>
            </a:r>
          </a:p>
          <a:p>
            <a:pPr eaLnBrk="1" hangingPunct="1">
              <a:buFont typeface="Wingdings" pitchFamily="2" charset="2"/>
              <a:buNone/>
            </a:pPr>
            <a:endParaRPr lang="en-US" b="1" smtClean="0"/>
          </a:p>
        </p:txBody>
      </p:sp>
      <p:pic>
        <p:nvPicPr>
          <p:cNvPr id="225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752600"/>
            <a:ext cx="5867400" cy="2535238"/>
          </a:xfrm>
          <a:prstGeom prst="rect">
            <a:avLst/>
          </a:prstGeom>
          <a:noFill/>
          <a:ln w="25400">
            <a:solidFill>
              <a:srgbClr val="96969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83362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solidFill>
                <a:srgbClr val="FFFFFF"/>
              </a:solidFill>
              <a:latin typeface="Tahoma" pitchFamily="34" charset="0"/>
            </a:endParaRPr>
          </a:p>
          <a:p>
            <a:fld id="{E1436BEE-FA5D-4127-901C-9864CD51E037}" type="slidenum">
              <a:rPr lang="en-US">
                <a:solidFill>
                  <a:srgbClr val="B2A06B"/>
                </a:solidFill>
                <a:latin typeface="Tahoma" pitchFamily="34" charset="0"/>
              </a:rPr>
              <a:pPr/>
              <a:t>22</a:t>
            </a:fld>
            <a:endParaRPr lang="en-US">
              <a:solidFill>
                <a:srgbClr val="B2A06B"/>
              </a:solidFill>
              <a:latin typeface="Tahoma" pitchFamily="34" charset="0"/>
            </a:endParaRPr>
          </a:p>
          <a:p>
            <a:endParaRPr lang="en-US">
              <a:solidFill>
                <a:srgbClr val="FFFFFF"/>
              </a:solidFill>
              <a:latin typeface="Tahoma" pitchFamily="34" charset="0"/>
            </a:endParaRPr>
          </a:p>
        </p:txBody>
      </p:sp>
      <p:sp>
        <p:nvSpPr>
          <p:cNvPr id="300034" name="Rectangle 2"/>
          <p:cNvSpPr>
            <a:spLocks noGrp="1" noChangeArrowheads="1"/>
          </p:cNvSpPr>
          <p:nvPr>
            <p:ph type="title"/>
          </p:nvPr>
        </p:nvSpPr>
        <p:spPr>
          <a:xfrm>
            <a:off x="304800" y="304800"/>
            <a:ext cx="8610600" cy="1219200"/>
          </a:xfrm>
        </p:spPr>
        <p:txBody>
          <a:bodyPr/>
          <a:lstStyle/>
          <a:p>
            <a:pPr eaLnBrk="1" hangingPunct="1">
              <a:defRPr/>
            </a:pPr>
            <a:r>
              <a:rPr lang="en-US" sz="4800" smtClean="0"/>
              <a:t>Tech Transfer </a:t>
            </a:r>
            <a:br>
              <a:rPr lang="en-US" sz="4800" smtClean="0"/>
            </a:br>
            <a:r>
              <a:rPr lang="en-US" sz="4800" smtClean="0"/>
              <a:t>Examples</a:t>
            </a:r>
          </a:p>
        </p:txBody>
      </p:sp>
      <p:sp>
        <p:nvSpPr>
          <p:cNvPr id="23556" name="Rectangle 3"/>
          <p:cNvSpPr>
            <a:spLocks noGrp="1" noChangeArrowheads="1"/>
          </p:cNvSpPr>
          <p:nvPr>
            <p:ph type="body" idx="1"/>
          </p:nvPr>
        </p:nvSpPr>
        <p:spPr>
          <a:xfrm>
            <a:off x="5486400" y="1574800"/>
            <a:ext cx="3505200" cy="4648200"/>
          </a:xfrm>
        </p:spPr>
        <p:txBody>
          <a:bodyPr/>
          <a:lstStyle/>
          <a:p>
            <a:pPr eaLnBrk="1" hangingPunct="1">
              <a:lnSpc>
                <a:spcPct val="90000"/>
              </a:lnSpc>
              <a:buFont typeface="Wingdings" pitchFamily="2" charset="2"/>
              <a:buNone/>
            </a:pPr>
            <a:endParaRPr lang="en-US" sz="2100" smtClean="0"/>
          </a:p>
          <a:p>
            <a:pPr eaLnBrk="1" hangingPunct="1">
              <a:lnSpc>
                <a:spcPct val="130000"/>
              </a:lnSpc>
            </a:pPr>
            <a:r>
              <a:rPr lang="en-US" sz="2800" b="1" smtClean="0">
                <a:solidFill>
                  <a:schemeClr val="accent2"/>
                </a:solidFill>
              </a:rPr>
              <a:t>Petra Solar</a:t>
            </a:r>
            <a:r>
              <a:rPr lang="en-US" sz="2100" b="1" smtClean="0"/>
              <a:t> </a:t>
            </a:r>
          </a:p>
          <a:p>
            <a:pPr eaLnBrk="1" hangingPunct="1">
              <a:lnSpc>
                <a:spcPct val="130000"/>
              </a:lnSpc>
              <a:buFont typeface="Wingdings" pitchFamily="2" charset="2"/>
              <a:buNone/>
            </a:pPr>
            <a:r>
              <a:rPr lang="en-US" sz="2100" b="1" smtClean="0"/>
              <a:t>	(startup co, raised $14M in 1</a:t>
            </a:r>
            <a:r>
              <a:rPr lang="en-US" sz="2100" b="1" baseline="30000" smtClean="0"/>
              <a:t>st</a:t>
            </a:r>
            <a:r>
              <a:rPr lang="en-US" sz="2100" b="1" smtClean="0"/>
              <a:t> round VC investment) – licensed series of power supply patents, can store &amp; release energy per panel versus end panel only</a:t>
            </a:r>
          </a:p>
        </p:txBody>
      </p:sp>
      <p:pic>
        <p:nvPicPr>
          <p:cNvPr id="2355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09800"/>
            <a:ext cx="5181600" cy="3419475"/>
          </a:xfrm>
          <a:prstGeom prst="rect">
            <a:avLst/>
          </a:prstGeom>
          <a:noFill/>
          <a:ln w="25400">
            <a:solidFill>
              <a:srgbClr val="96969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8362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solidFill>
                <a:srgbClr val="FFFFFF"/>
              </a:solidFill>
              <a:latin typeface="Tahoma" pitchFamily="34" charset="0"/>
            </a:endParaRPr>
          </a:p>
          <a:p>
            <a:fld id="{69544CA0-65B3-417E-9996-3C261330CB08}" type="slidenum">
              <a:rPr lang="en-US">
                <a:solidFill>
                  <a:srgbClr val="B2A06B"/>
                </a:solidFill>
                <a:latin typeface="Tahoma" pitchFamily="34" charset="0"/>
              </a:rPr>
              <a:pPr/>
              <a:t>23</a:t>
            </a:fld>
            <a:endParaRPr lang="en-US">
              <a:solidFill>
                <a:srgbClr val="B2A06B"/>
              </a:solidFill>
              <a:latin typeface="Tahoma" pitchFamily="34" charset="0"/>
            </a:endParaRPr>
          </a:p>
          <a:p>
            <a:endParaRPr lang="en-US">
              <a:solidFill>
                <a:srgbClr val="FFFFFF"/>
              </a:solidFill>
              <a:latin typeface="Tahoma" pitchFamily="34" charset="0"/>
            </a:endParaRPr>
          </a:p>
        </p:txBody>
      </p:sp>
      <p:sp>
        <p:nvSpPr>
          <p:cNvPr id="301058" name="Rectangle 2"/>
          <p:cNvSpPr>
            <a:spLocks noGrp="1" noChangeArrowheads="1"/>
          </p:cNvSpPr>
          <p:nvPr>
            <p:ph type="title"/>
          </p:nvPr>
        </p:nvSpPr>
        <p:spPr>
          <a:xfrm>
            <a:off x="1371600" y="228600"/>
            <a:ext cx="7772400" cy="1219200"/>
          </a:xfrm>
        </p:spPr>
        <p:txBody>
          <a:bodyPr/>
          <a:lstStyle/>
          <a:p>
            <a:pPr eaLnBrk="1" hangingPunct="1">
              <a:defRPr/>
            </a:pPr>
            <a:r>
              <a:rPr lang="en-US" sz="4800" smtClean="0"/>
              <a:t>Tech Transfer Side Benefits</a:t>
            </a:r>
          </a:p>
        </p:txBody>
      </p:sp>
      <p:sp>
        <p:nvSpPr>
          <p:cNvPr id="24580" name="Rectangle 3"/>
          <p:cNvSpPr>
            <a:spLocks noGrp="1" noChangeArrowheads="1"/>
          </p:cNvSpPr>
          <p:nvPr>
            <p:ph type="body" idx="1"/>
          </p:nvPr>
        </p:nvSpPr>
        <p:spPr>
          <a:xfrm>
            <a:off x="685800" y="1295400"/>
            <a:ext cx="7772400" cy="5105400"/>
          </a:xfrm>
        </p:spPr>
        <p:txBody>
          <a:bodyPr/>
          <a:lstStyle/>
          <a:p>
            <a:pPr eaLnBrk="1" hangingPunct="1">
              <a:lnSpc>
                <a:spcPct val="110000"/>
              </a:lnSpc>
            </a:pPr>
            <a:r>
              <a:rPr lang="en-US" sz="3600" b="1" smtClean="0"/>
              <a:t>Petra Solar example:</a:t>
            </a:r>
          </a:p>
          <a:p>
            <a:pPr lvl="1" eaLnBrk="1" hangingPunct="1">
              <a:lnSpc>
                <a:spcPct val="110000"/>
              </a:lnSpc>
            </a:pPr>
            <a:r>
              <a:rPr lang="en-US" b="1" smtClean="0"/>
              <a:t>Hired six alums as full time employees (“high paying” jobs)</a:t>
            </a:r>
          </a:p>
          <a:p>
            <a:pPr lvl="1" eaLnBrk="1" hangingPunct="1">
              <a:lnSpc>
                <a:spcPct val="110000"/>
              </a:lnSpc>
            </a:pPr>
            <a:r>
              <a:rPr lang="en-US" b="1" smtClean="0"/>
              <a:t>Hired additional students as interns</a:t>
            </a:r>
          </a:p>
          <a:p>
            <a:pPr lvl="1" eaLnBrk="1" hangingPunct="1">
              <a:lnSpc>
                <a:spcPct val="110000"/>
              </a:lnSpc>
            </a:pPr>
            <a:r>
              <a:rPr lang="en-US" b="1" smtClean="0"/>
              <a:t>Contracted for $900,000 in sponsored research</a:t>
            </a:r>
          </a:p>
          <a:p>
            <a:pPr lvl="2" eaLnBrk="1" hangingPunct="1">
              <a:lnSpc>
                <a:spcPct val="110000"/>
              </a:lnSpc>
            </a:pPr>
            <a:r>
              <a:rPr lang="en-US" b="1" smtClean="0"/>
              <a:t>Matched with $450,000  from FHTCC Program</a:t>
            </a:r>
          </a:p>
          <a:p>
            <a:pPr lvl="1" eaLnBrk="1" hangingPunct="1">
              <a:lnSpc>
                <a:spcPct val="110000"/>
              </a:lnSpc>
            </a:pPr>
            <a:r>
              <a:rPr lang="en-US" b="1" smtClean="0"/>
              <a:t>Located company’s R&amp;D headquarters in UCF Research Park</a:t>
            </a:r>
          </a:p>
          <a:p>
            <a:pPr lvl="1" eaLnBrk="1" hangingPunct="1">
              <a:lnSpc>
                <a:spcPct val="110000"/>
              </a:lnSpc>
            </a:pPr>
            <a:r>
              <a:rPr lang="en-US" b="1" smtClean="0"/>
              <a:t>Multiplier Effect = economic development</a:t>
            </a:r>
          </a:p>
        </p:txBody>
      </p:sp>
    </p:spTree>
    <p:extLst>
      <p:ext uri="{BB962C8B-B14F-4D97-AF65-F5344CB8AC3E}">
        <p14:creationId xmlns:p14="http://schemas.microsoft.com/office/powerpoint/2010/main" val="170227676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solidFill>
                <a:srgbClr val="FFFFFF"/>
              </a:solidFill>
              <a:latin typeface="Tahoma" pitchFamily="34" charset="0"/>
            </a:endParaRPr>
          </a:p>
          <a:p>
            <a:fld id="{B710C7EB-454D-41F3-9DA1-C08C42AF09C9}" type="slidenum">
              <a:rPr lang="en-US">
                <a:solidFill>
                  <a:srgbClr val="B2A06B"/>
                </a:solidFill>
                <a:latin typeface="Tahoma" pitchFamily="34" charset="0"/>
              </a:rPr>
              <a:pPr/>
              <a:t>24</a:t>
            </a:fld>
            <a:endParaRPr lang="en-US">
              <a:solidFill>
                <a:srgbClr val="B2A06B"/>
              </a:solidFill>
              <a:latin typeface="Tahoma" pitchFamily="34" charset="0"/>
            </a:endParaRPr>
          </a:p>
          <a:p>
            <a:endParaRPr lang="en-US">
              <a:solidFill>
                <a:srgbClr val="FFFFFF"/>
              </a:solidFill>
              <a:latin typeface="Tahoma" pitchFamily="34" charset="0"/>
            </a:endParaRPr>
          </a:p>
        </p:txBody>
      </p:sp>
      <p:sp>
        <p:nvSpPr>
          <p:cNvPr id="2" name="Title 1"/>
          <p:cNvSpPr>
            <a:spLocks noGrp="1"/>
          </p:cNvSpPr>
          <p:nvPr>
            <p:ph type="title" idx="4294967295"/>
          </p:nvPr>
        </p:nvSpPr>
        <p:spPr/>
        <p:txBody>
          <a:bodyPr lIns="91440" tIns="45720" rIns="91440" bIns="45720" anchorCtr="1"/>
          <a:lstStyle/>
          <a:p>
            <a:pPr eaLnBrk="1" hangingPunct="1">
              <a:defRPr/>
            </a:pPr>
            <a:r>
              <a:rPr lang="en-US" smtClean="0"/>
              <a:t>UCF Tech Transfer</a:t>
            </a:r>
          </a:p>
        </p:txBody>
      </p:sp>
      <p:sp>
        <p:nvSpPr>
          <p:cNvPr id="25604" name="Text Placeholder 2"/>
          <p:cNvSpPr>
            <a:spLocks noGrp="1"/>
          </p:cNvSpPr>
          <p:nvPr>
            <p:ph type="body" sz="half" idx="4294967295"/>
          </p:nvPr>
        </p:nvSpPr>
        <p:spPr>
          <a:xfrm>
            <a:off x="838200" y="1295400"/>
            <a:ext cx="8459788" cy="4497388"/>
          </a:xfrm>
        </p:spPr>
        <p:txBody>
          <a:bodyPr/>
          <a:lstStyle/>
          <a:p>
            <a:pPr eaLnBrk="1" hangingPunct="1"/>
            <a:r>
              <a:rPr lang="en-US" sz="3200" b="1" dirty="0" smtClean="0"/>
              <a:t>Portfolio of approx. 553 issued patents</a:t>
            </a:r>
          </a:p>
          <a:p>
            <a:pPr eaLnBrk="1" hangingPunct="1"/>
            <a:r>
              <a:rPr lang="en-US" sz="3200" b="1" dirty="0" smtClean="0"/>
              <a:t>Staff consists of </a:t>
            </a:r>
            <a:r>
              <a:rPr lang="en-US" sz="3200" b="1" dirty="0" err="1" smtClean="0"/>
              <a:t>Dir</a:t>
            </a:r>
            <a:r>
              <a:rPr lang="en-US" sz="3200" b="1" dirty="0" smtClean="0"/>
              <a:t>, </a:t>
            </a:r>
            <a:r>
              <a:rPr lang="en-US" sz="3200" b="1" dirty="0"/>
              <a:t>4</a:t>
            </a:r>
            <a:r>
              <a:rPr lang="en-US" sz="3200" b="1" dirty="0" smtClean="0"/>
              <a:t> LA’s &amp; assistants</a:t>
            </a:r>
          </a:p>
          <a:p>
            <a:pPr eaLnBrk="1" hangingPunct="1"/>
            <a:r>
              <a:rPr lang="en-US" sz="3200" b="1" dirty="0" smtClean="0"/>
              <a:t>Receive </a:t>
            </a:r>
            <a:r>
              <a:rPr lang="en-US" sz="3200" b="1" dirty="0" err="1" smtClean="0"/>
              <a:t>avg</a:t>
            </a:r>
            <a:r>
              <a:rPr lang="en-US" sz="3200" b="1" dirty="0" smtClean="0"/>
              <a:t> of 120 </a:t>
            </a:r>
            <a:r>
              <a:rPr lang="en-US" sz="3200" b="1" dirty="0" err="1" smtClean="0"/>
              <a:t>inv</a:t>
            </a:r>
            <a:r>
              <a:rPr lang="en-US" sz="3200" b="1" dirty="0" smtClean="0"/>
              <a:t> disclosures/year 	</a:t>
            </a:r>
            <a:r>
              <a:rPr lang="en-US" sz="2800" b="1" dirty="0" smtClean="0">
                <a:solidFill>
                  <a:srgbClr val="996633"/>
                </a:solidFill>
              </a:rPr>
              <a:t>(disclosure rate exceeds US </a:t>
            </a:r>
            <a:r>
              <a:rPr lang="en-US" sz="2800" b="1" dirty="0" err="1" smtClean="0">
                <a:solidFill>
                  <a:srgbClr val="996633"/>
                </a:solidFill>
              </a:rPr>
              <a:t>avg</a:t>
            </a:r>
            <a:r>
              <a:rPr lang="en-US" sz="2800" b="1" dirty="0" smtClean="0">
                <a:solidFill>
                  <a:srgbClr val="996633"/>
                </a:solidFill>
              </a:rPr>
              <a:t> by 3x)</a:t>
            </a:r>
          </a:p>
          <a:p>
            <a:pPr eaLnBrk="1" hangingPunct="1"/>
            <a:r>
              <a:rPr lang="en-US" sz="3200" b="1" dirty="0" smtClean="0"/>
              <a:t>Licensing revenues just starting to grow 	</a:t>
            </a:r>
          </a:p>
          <a:p>
            <a:pPr eaLnBrk="1" hangingPunct="1"/>
            <a:r>
              <a:rPr lang="en-US" sz="3200" b="1" dirty="0" smtClean="0"/>
              <a:t>Goal is NOT short term income maximization, rather to get good tech from UCF into marketplace, invest in region</a:t>
            </a:r>
          </a:p>
        </p:txBody>
      </p:sp>
    </p:spTree>
    <p:extLst>
      <p:ext uri="{BB962C8B-B14F-4D97-AF65-F5344CB8AC3E}">
        <p14:creationId xmlns:p14="http://schemas.microsoft.com/office/powerpoint/2010/main" val="361829633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solidFill>
                <a:srgbClr val="FFFFFF"/>
              </a:solidFill>
              <a:latin typeface="Tahoma" pitchFamily="34" charset="0"/>
            </a:endParaRPr>
          </a:p>
          <a:p>
            <a:fld id="{4CE500D7-B95C-48BC-B8B4-CB3A0D0DEC73}" type="slidenum">
              <a:rPr lang="en-US">
                <a:solidFill>
                  <a:srgbClr val="B2A06B"/>
                </a:solidFill>
                <a:latin typeface="Tahoma" pitchFamily="34" charset="0"/>
              </a:rPr>
              <a:pPr/>
              <a:t>25</a:t>
            </a:fld>
            <a:endParaRPr lang="en-US">
              <a:solidFill>
                <a:srgbClr val="B2A06B"/>
              </a:solidFill>
              <a:latin typeface="Tahoma" pitchFamily="34" charset="0"/>
            </a:endParaRPr>
          </a:p>
          <a:p>
            <a:endParaRPr lang="en-US">
              <a:solidFill>
                <a:srgbClr val="FFFFFF"/>
              </a:solidFill>
              <a:latin typeface="Tahoma" pitchFamily="34" charset="0"/>
            </a:endParaRPr>
          </a:p>
        </p:txBody>
      </p:sp>
      <p:sp>
        <p:nvSpPr>
          <p:cNvPr id="26627" name="Rectangle 2"/>
          <p:cNvSpPr>
            <a:spLocks noChangeArrowheads="1"/>
          </p:cNvSpPr>
          <p:nvPr/>
        </p:nvSpPr>
        <p:spPr bwMode="auto">
          <a:xfrm>
            <a:off x="0" y="0"/>
            <a:ext cx="9144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mtClean="0">
              <a:solidFill>
                <a:srgbClr val="FFFFFF"/>
              </a:solidFill>
              <a:latin typeface="Arial" pitchFamily="34" charset="0"/>
            </a:endParaRPr>
          </a:p>
        </p:txBody>
      </p:sp>
      <p:sp>
        <p:nvSpPr>
          <p:cNvPr id="26628" name="Rectangle 3"/>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mtClean="0">
              <a:solidFill>
                <a:srgbClr val="FFFFFF"/>
              </a:solidFill>
              <a:latin typeface="Arial" pitchFamily="34" charset="0"/>
            </a:endParaRPr>
          </a:p>
        </p:txBody>
      </p:sp>
      <p:sp>
        <p:nvSpPr>
          <p:cNvPr id="26629" name="Text Box 6"/>
          <p:cNvSpPr txBox="1">
            <a:spLocks noChangeArrowheads="1"/>
          </p:cNvSpPr>
          <p:nvPr/>
        </p:nvSpPr>
        <p:spPr bwMode="auto">
          <a:xfrm>
            <a:off x="533400" y="1524000"/>
            <a:ext cx="437515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fontAlgn="base">
              <a:spcBef>
                <a:spcPct val="20000"/>
              </a:spcBef>
              <a:spcAft>
                <a:spcPct val="0"/>
              </a:spcAft>
              <a:buClr>
                <a:srgbClr val="33348E"/>
              </a:buClr>
              <a:buSzPct val="110000"/>
              <a:buFont typeface="Wingdings" pitchFamily="2" charset="2"/>
              <a:buNone/>
            </a:pPr>
            <a:r>
              <a:rPr lang="en-US" sz="3600" smtClean="0">
                <a:solidFill>
                  <a:srgbClr val="CC9900"/>
                </a:solidFill>
                <a:latin typeface="Calibri" pitchFamily="34" charset="0"/>
              </a:rPr>
              <a:t>To provide </a:t>
            </a:r>
            <a:r>
              <a:rPr lang="en-US" sz="3600" b="1" smtClean="0">
                <a:solidFill>
                  <a:srgbClr val="B2A06B"/>
                </a:solidFill>
                <a:latin typeface="Calibri" pitchFamily="34" charset="0"/>
              </a:rPr>
              <a:t>early-stage entrepreneurs</a:t>
            </a:r>
            <a:r>
              <a:rPr lang="en-US" sz="3600" smtClean="0">
                <a:solidFill>
                  <a:srgbClr val="CC9900"/>
                </a:solidFill>
                <a:latin typeface="Calibri" pitchFamily="34" charset="0"/>
              </a:rPr>
              <a:t> with access to </a:t>
            </a:r>
            <a:r>
              <a:rPr lang="en-US" sz="3600" b="1" smtClean="0">
                <a:solidFill>
                  <a:srgbClr val="B2A06B"/>
                </a:solidFill>
                <a:latin typeface="Calibri" pitchFamily="34" charset="0"/>
              </a:rPr>
              <a:t>experienced business coaches</a:t>
            </a:r>
            <a:r>
              <a:rPr lang="en-US" sz="3600" smtClean="0">
                <a:solidFill>
                  <a:srgbClr val="CC9900"/>
                </a:solidFill>
                <a:latin typeface="Calibri" pitchFamily="34" charset="0"/>
              </a:rPr>
              <a:t> that can assist them in the business steps that are critical for the </a:t>
            </a:r>
            <a:r>
              <a:rPr lang="en-US" sz="3600" b="1" smtClean="0">
                <a:solidFill>
                  <a:srgbClr val="B2A06B"/>
                </a:solidFill>
                <a:latin typeface="Calibri" pitchFamily="34" charset="0"/>
              </a:rPr>
              <a:t>successful launch of technology firms.</a:t>
            </a:r>
          </a:p>
        </p:txBody>
      </p:sp>
      <p:sp>
        <p:nvSpPr>
          <p:cNvPr id="26630" name="Text Box 9"/>
          <p:cNvSpPr txBox="1">
            <a:spLocks noChangeArrowheads="1"/>
          </p:cNvSpPr>
          <p:nvPr/>
        </p:nvSpPr>
        <p:spPr bwMode="auto">
          <a:xfrm>
            <a:off x="2209800" y="228600"/>
            <a:ext cx="7391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fontAlgn="base">
              <a:spcBef>
                <a:spcPct val="50000"/>
              </a:spcBef>
              <a:spcAft>
                <a:spcPct val="0"/>
              </a:spcAft>
            </a:pPr>
            <a:r>
              <a:rPr lang="en-US" sz="5400" b="1" smtClean="0">
                <a:solidFill>
                  <a:srgbClr val="CC9900"/>
                </a:solidFill>
                <a:latin typeface="Calibri" pitchFamily="34" charset="0"/>
              </a:rPr>
              <a:t>Venture Lab’s Mission</a:t>
            </a:r>
          </a:p>
        </p:txBody>
      </p:sp>
      <p:pic>
        <p:nvPicPr>
          <p:cNvPr id="26631" name="Picture 11" descr="businessplan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752600"/>
            <a:ext cx="3895725" cy="3206750"/>
          </a:xfrm>
          <a:prstGeom prst="rect">
            <a:avLst/>
          </a:prstGeom>
          <a:noFill/>
          <a:ln w="25400">
            <a:solidFill>
              <a:srgbClr val="96969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16278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solidFill>
                <a:srgbClr val="FFFFFF"/>
              </a:solidFill>
              <a:latin typeface="Tahoma" pitchFamily="34" charset="0"/>
            </a:endParaRPr>
          </a:p>
          <a:p>
            <a:fld id="{EB313BC8-439A-46E8-88F8-BFCB4A537445}" type="slidenum">
              <a:rPr lang="en-US">
                <a:solidFill>
                  <a:srgbClr val="B2A06B"/>
                </a:solidFill>
                <a:latin typeface="Tahoma" pitchFamily="34" charset="0"/>
              </a:rPr>
              <a:pPr/>
              <a:t>26</a:t>
            </a:fld>
            <a:endParaRPr lang="en-US">
              <a:solidFill>
                <a:srgbClr val="B2A06B"/>
              </a:solidFill>
              <a:latin typeface="Tahoma" pitchFamily="34" charset="0"/>
            </a:endParaRPr>
          </a:p>
          <a:p>
            <a:endParaRPr lang="en-US">
              <a:solidFill>
                <a:srgbClr val="FFFFFF"/>
              </a:solidFill>
              <a:latin typeface="Tahoma" pitchFamily="34" charset="0"/>
            </a:endParaRPr>
          </a:p>
        </p:txBody>
      </p:sp>
      <p:sp>
        <p:nvSpPr>
          <p:cNvPr id="27651" name="Rectangle 2"/>
          <p:cNvSpPr>
            <a:spLocks noChangeArrowheads="1"/>
          </p:cNvSpPr>
          <p:nvPr/>
        </p:nvSpPr>
        <p:spPr bwMode="auto">
          <a:xfrm>
            <a:off x="0" y="0"/>
            <a:ext cx="9144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mtClean="0">
              <a:solidFill>
                <a:srgbClr val="FFFFFF"/>
              </a:solidFill>
              <a:latin typeface="Arial" pitchFamily="34" charset="0"/>
            </a:endParaRPr>
          </a:p>
        </p:txBody>
      </p:sp>
      <p:sp>
        <p:nvSpPr>
          <p:cNvPr id="27652" name="Rectangle 3"/>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mtClean="0">
              <a:solidFill>
                <a:srgbClr val="FFFFFF"/>
              </a:solidFill>
              <a:latin typeface="Arial" pitchFamily="34" charset="0"/>
            </a:endParaRPr>
          </a:p>
        </p:txBody>
      </p:sp>
      <p:sp>
        <p:nvSpPr>
          <p:cNvPr id="27653" name="Text Box 6"/>
          <p:cNvSpPr txBox="1">
            <a:spLocks noChangeArrowheads="1"/>
          </p:cNvSpPr>
          <p:nvPr/>
        </p:nvSpPr>
        <p:spPr bwMode="auto">
          <a:xfrm>
            <a:off x="990600" y="1219200"/>
            <a:ext cx="7866063" cy="502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fontAlgn="base">
              <a:spcBef>
                <a:spcPct val="20000"/>
              </a:spcBef>
              <a:spcAft>
                <a:spcPct val="0"/>
              </a:spcAft>
              <a:buClr>
                <a:srgbClr val="33348E"/>
              </a:buClr>
              <a:buSzPct val="110000"/>
              <a:buFont typeface="Wingdings" pitchFamily="2" charset="2"/>
              <a:buNone/>
            </a:pPr>
            <a:r>
              <a:rPr lang="en-US" sz="2800" b="1" smtClean="0">
                <a:solidFill>
                  <a:srgbClr val="B2A06B"/>
                </a:solidFill>
                <a:latin typeface="Calibri" pitchFamily="34" charset="0"/>
              </a:rPr>
              <a:t>The Venture Lab provides expertise and resources to technology entrepreneurs in a variety of areas including:</a:t>
            </a:r>
          </a:p>
          <a:p>
            <a:pPr lvl="2" fontAlgn="base">
              <a:lnSpc>
                <a:spcPct val="90000"/>
              </a:lnSpc>
              <a:spcBef>
                <a:spcPct val="20000"/>
              </a:spcBef>
              <a:spcAft>
                <a:spcPct val="0"/>
              </a:spcAft>
              <a:buClr>
                <a:srgbClr val="FFFFFF"/>
              </a:buClr>
              <a:buSzPct val="110000"/>
              <a:buFontTx/>
              <a:buChar char="•"/>
            </a:pPr>
            <a:r>
              <a:rPr lang="en-US" sz="2400" b="1" smtClean="0">
                <a:solidFill>
                  <a:srgbClr val="CC9900"/>
                </a:solidFill>
                <a:latin typeface="Calibri" pitchFamily="34" charset="0"/>
              </a:rPr>
              <a:t> </a:t>
            </a:r>
            <a:r>
              <a:rPr lang="en-US" sz="2400" b="1" smtClean="0">
                <a:solidFill>
                  <a:srgbClr val="FFFFFF"/>
                </a:solidFill>
                <a:latin typeface="Calibri" pitchFamily="34" charset="0"/>
              </a:rPr>
              <a:t>business plan &amp; financial statement creation</a:t>
            </a:r>
          </a:p>
          <a:p>
            <a:pPr lvl="2" fontAlgn="base">
              <a:lnSpc>
                <a:spcPct val="90000"/>
              </a:lnSpc>
              <a:spcBef>
                <a:spcPct val="20000"/>
              </a:spcBef>
              <a:spcAft>
                <a:spcPct val="0"/>
              </a:spcAft>
              <a:buClr>
                <a:srgbClr val="FFFFFF"/>
              </a:buClr>
              <a:buSzPct val="110000"/>
              <a:buFontTx/>
              <a:buChar char="•"/>
            </a:pPr>
            <a:r>
              <a:rPr lang="en-US" sz="2400" b="1" smtClean="0">
                <a:solidFill>
                  <a:srgbClr val="FFFFFF"/>
                </a:solidFill>
                <a:latin typeface="Calibri" pitchFamily="34" charset="0"/>
              </a:rPr>
              <a:t> market research assistance</a:t>
            </a:r>
          </a:p>
          <a:p>
            <a:pPr lvl="2" fontAlgn="base">
              <a:lnSpc>
                <a:spcPct val="90000"/>
              </a:lnSpc>
              <a:spcBef>
                <a:spcPct val="20000"/>
              </a:spcBef>
              <a:spcAft>
                <a:spcPct val="0"/>
              </a:spcAft>
              <a:buClr>
                <a:srgbClr val="FFFFFF"/>
              </a:buClr>
              <a:buSzPct val="110000"/>
              <a:buFontTx/>
              <a:buChar char="•"/>
            </a:pPr>
            <a:r>
              <a:rPr lang="en-US" sz="2400" b="1" smtClean="0">
                <a:solidFill>
                  <a:srgbClr val="FFFFFF"/>
                </a:solidFill>
                <a:latin typeface="Calibri" pitchFamily="34" charset="0"/>
              </a:rPr>
              <a:t> company, investor and product pitches</a:t>
            </a:r>
          </a:p>
          <a:p>
            <a:pPr lvl="2" fontAlgn="base">
              <a:lnSpc>
                <a:spcPct val="90000"/>
              </a:lnSpc>
              <a:spcBef>
                <a:spcPct val="20000"/>
              </a:spcBef>
              <a:spcAft>
                <a:spcPct val="0"/>
              </a:spcAft>
              <a:buClr>
                <a:srgbClr val="FFFFFF"/>
              </a:buClr>
              <a:buSzPct val="110000"/>
              <a:buFontTx/>
              <a:buChar char="•"/>
            </a:pPr>
            <a:r>
              <a:rPr lang="en-US" sz="2400" b="1" smtClean="0">
                <a:solidFill>
                  <a:srgbClr val="FFFFFF"/>
                </a:solidFill>
                <a:latin typeface="Calibri" pitchFamily="34" charset="0"/>
              </a:rPr>
              <a:t> product validation &amp; competitive analysis</a:t>
            </a:r>
          </a:p>
          <a:p>
            <a:pPr lvl="2" fontAlgn="base">
              <a:lnSpc>
                <a:spcPct val="90000"/>
              </a:lnSpc>
              <a:spcBef>
                <a:spcPct val="20000"/>
              </a:spcBef>
              <a:spcAft>
                <a:spcPct val="0"/>
              </a:spcAft>
              <a:buClr>
                <a:srgbClr val="FFFFFF"/>
              </a:buClr>
              <a:buSzPct val="110000"/>
              <a:buFontTx/>
              <a:buChar char="•"/>
            </a:pPr>
            <a:r>
              <a:rPr lang="en-US" sz="2400" b="1" smtClean="0">
                <a:solidFill>
                  <a:srgbClr val="FFFFFF"/>
                </a:solidFill>
                <a:latin typeface="Calibri" pitchFamily="34" charset="0"/>
              </a:rPr>
              <a:t> financing guidance &amp; intros to investors</a:t>
            </a:r>
          </a:p>
          <a:p>
            <a:pPr lvl="2" fontAlgn="base">
              <a:lnSpc>
                <a:spcPct val="90000"/>
              </a:lnSpc>
              <a:spcBef>
                <a:spcPct val="20000"/>
              </a:spcBef>
              <a:spcAft>
                <a:spcPct val="0"/>
              </a:spcAft>
              <a:buClr>
                <a:srgbClr val="FFFFFF"/>
              </a:buClr>
              <a:buSzPct val="110000"/>
              <a:buFontTx/>
              <a:buChar char="•"/>
            </a:pPr>
            <a:r>
              <a:rPr lang="en-US" sz="2400" b="1" smtClean="0">
                <a:solidFill>
                  <a:srgbClr val="FFFFFF"/>
                </a:solidFill>
                <a:latin typeface="Calibri" pitchFamily="34" charset="0"/>
              </a:rPr>
              <a:t> business strategy mentorship</a:t>
            </a:r>
          </a:p>
          <a:p>
            <a:pPr lvl="2" fontAlgn="base">
              <a:lnSpc>
                <a:spcPct val="90000"/>
              </a:lnSpc>
              <a:spcBef>
                <a:spcPct val="20000"/>
              </a:spcBef>
              <a:spcAft>
                <a:spcPct val="0"/>
              </a:spcAft>
              <a:buClr>
                <a:srgbClr val="FFFFFF"/>
              </a:buClr>
              <a:buSzPct val="110000"/>
              <a:buFontTx/>
              <a:buChar char="•"/>
            </a:pPr>
            <a:r>
              <a:rPr lang="en-US" sz="2400" b="1" smtClean="0">
                <a:solidFill>
                  <a:srgbClr val="FFFFFF"/>
                </a:solidFill>
                <a:latin typeface="Calibri" pitchFamily="34" charset="0"/>
              </a:rPr>
              <a:t> SBIR and Kauffman educational workshops</a:t>
            </a:r>
          </a:p>
          <a:p>
            <a:pPr lvl="2" fontAlgn="base">
              <a:lnSpc>
                <a:spcPct val="90000"/>
              </a:lnSpc>
              <a:spcBef>
                <a:spcPct val="20000"/>
              </a:spcBef>
              <a:spcAft>
                <a:spcPct val="0"/>
              </a:spcAft>
              <a:buClr>
                <a:srgbClr val="FFFFFF"/>
              </a:buClr>
              <a:buSzPct val="110000"/>
              <a:buFontTx/>
              <a:buChar char="•"/>
            </a:pPr>
            <a:r>
              <a:rPr lang="en-US" sz="2400" b="1" smtClean="0">
                <a:solidFill>
                  <a:srgbClr val="FFFFFF"/>
                </a:solidFill>
                <a:latin typeface="Calibri" pitchFamily="34" charset="0"/>
              </a:rPr>
              <a:t> online templates for BP, financials, pitches, etc.</a:t>
            </a:r>
          </a:p>
          <a:p>
            <a:pPr lvl="1" fontAlgn="base">
              <a:spcBef>
                <a:spcPct val="20000"/>
              </a:spcBef>
              <a:spcAft>
                <a:spcPct val="0"/>
              </a:spcAft>
              <a:buClr>
                <a:srgbClr val="FFFFFF"/>
              </a:buClr>
              <a:buSzPct val="110000"/>
              <a:buFont typeface="Wingdings" pitchFamily="2" charset="2"/>
              <a:buChar char="§"/>
            </a:pPr>
            <a:endParaRPr lang="en-US" sz="2400" b="1" smtClean="0">
              <a:solidFill>
                <a:srgbClr val="FFFFFF"/>
              </a:solidFill>
              <a:latin typeface="Calibri" pitchFamily="34" charset="0"/>
            </a:endParaRPr>
          </a:p>
        </p:txBody>
      </p:sp>
      <p:sp>
        <p:nvSpPr>
          <p:cNvPr id="27654" name="Text Box 9"/>
          <p:cNvSpPr txBox="1">
            <a:spLocks noChangeArrowheads="1"/>
          </p:cNvSpPr>
          <p:nvPr/>
        </p:nvSpPr>
        <p:spPr bwMode="auto">
          <a:xfrm>
            <a:off x="1752600" y="152400"/>
            <a:ext cx="7391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fontAlgn="base">
              <a:spcBef>
                <a:spcPct val="50000"/>
              </a:spcBef>
              <a:spcAft>
                <a:spcPct val="0"/>
              </a:spcAft>
            </a:pPr>
            <a:r>
              <a:rPr lang="en-US" sz="4800" b="1" smtClean="0">
                <a:solidFill>
                  <a:srgbClr val="CC9900"/>
                </a:solidFill>
                <a:latin typeface="Calibri" pitchFamily="34" charset="0"/>
              </a:rPr>
              <a:t>What the Venture Lab Does</a:t>
            </a:r>
          </a:p>
        </p:txBody>
      </p:sp>
    </p:spTree>
    <p:extLst>
      <p:ext uri="{BB962C8B-B14F-4D97-AF65-F5344CB8AC3E}">
        <p14:creationId xmlns:p14="http://schemas.microsoft.com/office/powerpoint/2010/main" val="142274125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solidFill>
                <a:srgbClr val="FFFFFF"/>
              </a:solidFill>
              <a:latin typeface="Tahoma" pitchFamily="34" charset="0"/>
            </a:endParaRPr>
          </a:p>
          <a:p>
            <a:fld id="{928B9C6B-E6E4-4016-890A-E7827D4106DB}" type="slidenum">
              <a:rPr lang="en-US">
                <a:solidFill>
                  <a:srgbClr val="B2A06B"/>
                </a:solidFill>
                <a:latin typeface="Tahoma" pitchFamily="34" charset="0"/>
              </a:rPr>
              <a:pPr/>
              <a:t>27</a:t>
            </a:fld>
            <a:endParaRPr lang="en-US">
              <a:solidFill>
                <a:srgbClr val="B2A06B"/>
              </a:solidFill>
              <a:latin typeface="Tahoma" pitchFamily="34" charset="0"/>
            </a:endParaRPr>
          </a:p>
          <a:p>
            <a:endParaRPr lang="en-US">
              <a:solidFill>
                <a:srgbClr val="FFFFFF"/>
              </a:solidFill>
              <a:latin typeface="Tahoma" pitchFamily="34" charset="0"/>
            </a:endParaRPr>
          </a:p>
        </p:txBody>
      </p:sp>
      <p:sp>
        <p:nvSpPr>
          <p:cNvPr id="2" name="Title 1"/>
          <p:cNvSpPr>
            <a:spLocks noGrp="1"/>
          </p:cNvSpPr>
          <p:nvPr>
            <p:ph type="title" idx="4294967295"/>
          </p:nvPr>
        </p:nvSpPr>
        <p:spPr/>
        <p:txBody>
          <a:bodyPr lIns="91440" tIns="45720" rIns="91440" bIns="45720" anchorCtr="1"/>
          <a:lstStyle/>
          <a:p>
            <a:pPr eaLnBrk="1" hangingPunct="1">
              <a:defRPr/>
            </a:pPr>
            <a:r>
              <a:rPr lang="en-US" sz="4800" smtClean="0"/>
              <a:t>Business Incubation</a:t>
            </a:r>
          </a:p>
        </p:txBody>
      </p:sp>
      <p:sp>
        <p:nvSpPr>
          <p:cNvPr id="28676" name="Text Placeholder 2"/>
          <p:cNvSpPr>
            <a:spLocks noGrp="1"/>
          </p:cNvSpPr>
          <p:nvPr>
            <p:ph type="body" sz="half" idx="4294967295"/>
          </p:nvPr>
        </p:nvSpPr>
        <p:spPr>
          <a:xfrm>
            <a:off x="914400" y="1447800"/>
            <a:ext cx="8459788" cy="4497388"/>
          </a:xfrm>
        </p:spPr>
        <p:txBody>
          <a:bodyPr/>
          <a:lstStyle/>
          <a:p>
            <a:pPr eaLnBrk="1" hangingPunct="1">
              <a:lnSpc>
                <a:spcPct val="90000"/>
              </a:lnSpc>
              <a:buFont typeface="Wingdings" pitchFamily="2" charset="2"/>
              <a:buNone/>
            </a:pPr>
            <a:r>
              <a:rPr lang="en-US" sz="3200" b="1" dirty="0" smtClean="0"/>
              <a:t>Smart place to start</a:t>
            </a:r>
          </a:p>
          <a:p>
            <a:pPr eaLnBrk="1" hangingPunct="1">
              <a:lnSpc>
                <a:spcPct val="90000"/>
              </a:lnSpc>
            </a:pPr>
            <a:r>
              <a:rPr lang="en-US" sz="2800" b="1" dirty="0" smtClean="0"/>
              <a:t>Increase chances of success</a:t>
            </a:r>
          </a:p>
          <a:p>
            <a:pPr lvl="1" eaLnBrk="1" hangingPunct="1">
              <a:lnSpc>
                <a:spcPct val="90000"/>
              </a:lnSpc>
            </a:pPr>
            <a:r>
              <a:rPr lang="en-US" b="1" dirty="0" smtClean="0"/>
              <a:t>87 % of incubator graduates still in business 5 years later</a:t>
            </a:r>
          </a:p>
          <a:p>
            <a:pPr eaLnBrk="1" hangingPunct="1">
              <a:lnSpc>
                <a:spcPct val="90000"/>
              </a:lnSpc>
            </a:pPr>
            <a:r>
              <a:rPr lang="en-US" sz="2800" b="1" dirty="0" smtClean="0"/>
              <a:t>Home grown companies</a:t>
            </a:r>
          </a:p>
          <a:p>
            <a:pPr lvl="1" eaLnBrk="1" hangingPunct="1">
              <a:lnSpc>
                <a:spcPct val="90000"/>
              </a:lnSpc>
            </a:pPr>
            <a:r>
              <a:rPr lang="en-US" sz="2500" b="1" dirty="0" smtClean="0"/>
              <a:t>84 % of graduates stay in the community they were incubated in</a:t>
            </a:r>
          </a:p>
          <a:p>
            <a:pPr eaLnBrk="1" hangingPunct="1">
              <a:lnSpc>
                <a:spcPct val="90000"/>
              </a:lnSpc>
            </a:pPr>
            <a:r>
              <a:rPr lang="en-US" b="1" dirty="0" smtClean="0"/>
              <a:t>Good investment</a:t>
            </a:r>
          </a:p>
          <a:p>
            <a:pPr lvl="1" eaLnBrk="1" hangingPunct="1">
              <a:lnSpc>
                <a:spcPct val="90000"/>
              </a:lnSpc>
            </a:pPr>
            <a:r>
              <a:rPr lang="en-US" sz="2700" b="1" dirty="0" smtClean="0"/>
              <a:t>Low cost per job</a:t>
            </a:r>
          </a:p>
          <a:p>
            <a:pPr lvl="1" eaLnBrk="1" hangingPunct="1">
              <a:lnSpc>
                <a:spcPct val="90000"/>
              </a:lnSpc>
            </a:pPr>
            <a:r>
              <a:rPr lang="en-US" sz="2700" b="1" dirty="0" smtClean="0"/>
              <a:t>generates more tax revenue than it costs</a:t>
            </a:r>
          </a:p>
          <a:p>
            <a:pPr eaLnBrk="1" hangingPunct="1">
              <a:lnSpc>
                <a:spcPct val="90000"/>
              </a:lnSpc>
              <a:buFont typeface="Wingdings" pitchFamily="2" charset="2"/>
              <a:buNone/>
            </a:pPr>
            <a:endParaRPr lang="en-US" b="1" dirty="0" smtClean="0"/>
          </a:p>
        </p:txBody>
      </p:sp>
    </p:spTree>
    <p:extLst>
      <p:ext uri="{BB962C8B-B14F-4D97-AF65-F5344CB8AC3E}">
        <p14:creationId xmlns:p14="http://schemas.microsoft.com/office/powerpoint/2010/main" val="137233354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2"/>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solidFill>
                <a:srgbClr val="FFFFFF"/>
              </a:solidFill>
              <a:latin typeface="Tahoma" pitchFamily="34" charset="0"/>
            </a:endParaRPr>
          </a:p>
          <a:p>
            <a:fld id="{3FB0105F-B063-494A-A32F-3F3B18B5B1BF}" type="slidenum">
              <a:rPr lang="en-US">
                <a:solidFill>
                  <a:srgbClr val="B2A06B"/>
                </a:solidFill>
                <a:latin typeface="Tahoma" pitchFamily="34" charset="0"/>
              </a:rPr>
              <a:pPr/>
              <a:t>28</a:t>
            </a:fld>
            <a:endParaRPr lang="en-US">
              <a:solidFill>
                <a:srgbClr val="B2A06B"/>
              </a:solidFill>
              <a:latin typeface="Tahoma" pitchFamily="34" charset="0"/>
            </a:endParaRPr>
          </a:p>
          <a:p>
            <a:endParaRPr lang="en-US">
              <a:solidFill>
                <a:srgbClr val="FFFFFF"/>
              </a:solidFill>
              <a:latin typeface="Tahoma" pitchFamily="34" charset="0"/>
            </a:endParaRPr>
          </a:p>
        </p:txBody>
      </p:sp>
      <p:sp>
        <p:nvSpPr>
          <p:cNvPr id="2" name="Title 1"/>
          <p:cNvSpPr>
            <a:spLocks noGrp="1"/>
          </p:cNvSpPr>
          <p:nvPr>
            <p:ph type="title" idx="4294967295"/>
          </p:nvPr>
        </p:nvSpPr>
        <p:spPr/>
        <p:txBody>
          <a:bodyPr lIns="91440" tIns="45720" rIns="91440" bIns="45720" anchorCtr="1"/>
          <a:lstStyle/>
          <a:p>
            <a:pPr eaLnBrk="1" hangingPunct="1">
              <a:defRPr/>
            </a:pPr>
            <a:r>
              <a:rPr lang="en-US" sz="4800" smtClean="0"/>
              <a:t>Incubation Program - UCFIP</a:t>
            </a:r>
          </a:p>
        </p:txBody>
      </p:sp>
      <p:sp>
        <p:nvSpPr>
          <p:cNvPr id="3" name="Text Placeholder 2"/>
          <p:cNvSpPr>
            <a:spLocks noGrp="1"/>
          </p:cNvSpPr>
          <p:nvPr>
            <p:ph type="body" sz="half" idx="4294967295"/>
          </p:nvPr>
        </p:nvSpPr>
        <p:spPr>
          <a:xfrm>
            <a:off x="533400" y="1979613"/>
            <a:ext cx="8459788" cy="4497387"/>
          </a:xfrm>
        </p:spPr>
        <p:txBody>
          <a:bodyPr/>
          <a:lstStyle/>
          <a:p>
            <a:pPr eaLnBrk="1" hangingPunct="1">
              <a:defRPr/>
            </a:pPr>
            <a:r>
              <a:rPr lang="en-US" sz="3200" b="1" dirty="0" smtClean="0"/>
              <a:t>The UCF Incubation Program opened in December, 1999, with the Technology Incubator.  The Program now consists of eight  facilities in Metro Orlando (</a:t>
            </a:r>
            <a:r>
              <a:rPr lang="en-US" sz="3200" b="1" dirty="0"/>
              <a:t>o</a:t>
            </a:r>
            <a:r>
              <a:rPr lang="en-US" sz="3200" b="1" dirty="0" smtClean="0"/>
              <a:t>ne coming)</a:t>
            </a:r>
          </a:p>
          <a:p>
            <a:pPr lvl="1" eaLnBrk="1" hangingPunct="1">
              <a:defRPr/>
            </a:pPr>
            <a:r>
              <a:rPr lang="en-US" sz="2800" b="1" dirty="0" smtClean="0"/>
              <a:t>Facilities in total cover </a:t>
            </a:r>
            <a:r>
              <a:rPr lang="en-US" sz="2800" b="1" dirty="0" smtClean="0">
                <a:solidFill>
                  <a:srgbClr val="FFCC00"/>
                </a:solidFill>
              </a:rPr>
              <a:t>106,000 sq. feet </a:t>
            </a:r>
          </a:p>
          <a:p>
            <a:pPr eaLnBrk="1" hangingPunct="1">
              <a:defRPr/>
            </a:pPr>
            <a:endParaRPr lang="en-US" sz="1200" b="1" dirty="0" smtClean="0">
              <a:solidFill>
                <a:srgbClr val="FFCC00"/>
              </a:solidFill>
            </a:endParaRPr>
          </a:p>
          <a:p>
            <a:pPr eaLnBrk="1" hangingPunct="1">
              <a:defRPr/>
            </a:pPr>
            <a:r>
              <a:rPr lang="en-US" sz="3200" b="1" dirty="0" smtClean="0"/>
              <a:t>The Program is a partnership between UCF and the local government / community.</a:t>
            </a:r>
            <a:r>
              <a:rPr lang="en-US" sz="3400" b="1" dirty="0" smtClean="0">
                <a:effectLst>
                  <a:outerShdw blurRad="38100" dist="38100" dir="2700000" algn="tl">
                    <a:srgbClr val="333333"/>
                  </a:outerShdw>
                </a:effectLst>
              </a:rPr>
              <a:t>    </a:t>
            </a:r>
          </a:p>
          <a:p>
            <a:pPr eaLnBrk="1" hangingPunct="1">
              <a:defRPr/>
            </a:pPr>
            <a:endParaRPr lang="en-US" sz="3400" b="1" dirty="0" smtClean="0">
              <a:effectLst>
                <a:outerShdw blurRad="38100" dist="38100" dir="2700000" algn="tl">
                  <a:srgbClr val="333333"/>
                </a:outerShdw>
              </a:effectLst>
            </a:endParaRPr>
          </a:p>
        </p:txBody>
      </p:sp>
    </p:spTree>
    <p:extLst>
      <p:ext uri="{BB962C8B-B14F-4D97-AF65-F5344CB8AC3E}">
        <p14:creationId xmlns:p14="http://schemas.microsoft.com/office/powerpoint/2010/main" val="2751071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solidFill>
                <a:srgbClr val="FFFFFF"/>
              </a:solidFill>
              <a:latin typeface="Tahoma" pitchFamily="34" charset="0"/>
            </a:endParaRPr>
          </a:p>
          <a:p>
            <a:fld id="{0FB65F26-10E5-4A97-864C-59C157F0F3A5}" type="slidenum">
              <a:rPr lang="en-US">
                <a:solidFill>
                  <a:srgbClr val="B2A06B"/>
                </a:solidFill>
                <a:latin typeface="Tahoma" pitchFamily="34" charset="0"/>
              </a:rPr>
              <a:pPr/>
              <a:t>29</a:t>
            </a:fld>
            <a:endParaRPr lang="en-US">
              <a:solidFill>
                <a:srgbClr val="B2A06B"/>
              </a:solidFill>
              <a:latin typeface="Tahoma" pitchFamily="34" charset="0"/>
            </a:endParaRPr>
          </a:p>
          <a:p>
            <a:endParaRPr lang="en-US">
              <a:solidFill>
                <a:srgbClr val="FFFFFF"/>
              </a:solidFill>
              <a:latin typeface="Tahoma" pitchFamily="34" charset="0"/>
            </a:endParaRPr>
          </a:p>
        </p:txBody>
      </p:sp>
      <p:sp>
        <p:nvSpPr>
          <p:cNvPr id="339970" name="Rectangle 2"/>
          <p:cNvSpPr>
            <a:spLocks noGrp="1" noChangeArrowheads="1"/>
          </p:cNvSpPr>
          <p:nvPr>
            <p:ph type="title"/>
          </p:nvPr>
        </p:nvSpPr>
        <p:spPr>
          <a:xfrm>
            <a:off x="1066800" y="152400"/>
            <a:ext cx="7924800" cy="1081088"/>
          </a:xfrm>
        </p:spPr>
        <p:txBody>
          <a:bodyPr/>
          <a:lstStyle/>
          <a:p>
            <a:pPr eaLnBrk="1" hangingPunct="1">
              <a:defRPr/>
            </a:pPr>
            <a:r>
              <a:rPr lang="en-US" sz="4800" smtClean="0"/>
              <a:t>What does the UCFIP do?</a:t>
            </a:r>
          </a:p>
        </p:txBody>
      </p:sp>
      <p:sp>
        <p:nvSpPr>
          <p:cNvPr id="339971" name="Rectangle 3"/>
          <p:cNvSpPr>
            <a:spLocks noGrp="1" noChangeArrowheads="1"/>
          </p:cNvSpPr>
          <p:nvPr>
            <p:ph type="body" idx="1"/>
          </p:nvPr>
        </p:nvSpPr>
        <p:spPr>
          <a:xfrm>
            <a:off x="561975" y="2820988"/>
            <a:ext cx="2057400" cy="2884487"/>
          </a:xfrm>
          <a:noFill/>
          <a:ln w="12700">
            <a:solidFill>
              <a:schemeClr val="accent2"/>
            </a:solidFill>
            <a:miter lim="800000"/>
            <a:headEnd/>
            <a:tailEnd/>
          </a:ln>
        </p:spPr>
        <p:txBody>
          <a:bodyPr/>
          <a:lstStyle/>
          <a:p>
            <a:pPr eaLnBrk="1" hangingPunct="1">
              <a:lnSpc>
                <a:spcPct val="90000"/>
              </a:lnSpc>
            </a:pPr>
            <a:r>
              <a:rPr lang="en-US" sz="1500" smtClean="0">
                <a:solidFill>
                  <a:schemeClr val="folHlink"/>
                </a:solidFill>
              </a:rPr>
              <a:t>Marketing</a:t>
            </a:r>
          </a:p>
          <a:p>
            <a:pPr eaLnBrk="1" hangingPunct="1">
              <a:lnSpc>
                <a:spcPct val="90000"/>
              </a:lnSpc>
            </a:pPr>
            <a:r>
              <a:rPr lang="en-US" sz="1500" smtClean="0">
                <a:solidFill>
                  <a:schemeClr val="folHlink"/>
                </a:solidFill>
              </a:rPr>
              <a:t>Sales</a:t>
            </a:r>
          </a:p>
          <a:p>
            <a:pPr eaLnBrk="1" hangingPunct="1">
              <a:lnSpc>
                <a:spcPct val="90000"/>
              </a:lnSpc>
            </a:pPr>
            <a:r>
              <a:rPr lang="en-US" sz="1500" smtClean="0">
                <a:solidFill>
                  <a:schemeClr val="folHlink"/>
                </a:solidFill>
              </a:rPr>
              <a:t>Distribution</a:t>
            </a:r>
          </a:p>
          <a:p>
            <a:pPr eaLnBrk="1" hangingPunct="1">
              <a:lnSpc>
                <a:spcPct val="90000"/>
              </a:lnSpc>
            </a:pPr>
            <a:r>
              <a:rPr lang="en-US" sz="1500" smtClean="0">
                <a:solidFill>
                  <a:schemeClr val="folHlink"/>
                </a:solidFill>
              </a:rPr>
              <a:t>Financial</a:t>
            </a:r>
          </a:p>
          <a:p>
            <a:pPr eaLnBrk="1" hangingPunct="1">
              <a:lnSpc>
                <a:spcPct val="90000"/>
              </a:lnSpc>
            </a:pPr>
            <a:r>
              <a:rPr lang="en-US" sz="1700" b="1" smtClean="0">
                <a:solidFill>
                  <a:srgbClr val="AD6900"/>
                </a:solidFill>
              </a:rPr>
              <a:t>Technical</a:t>
            </a:r>
          </a:p>
          <a:p>
            <a:pPr eaLnBrk="1" hangingPunct="1">
              <a:lnSpc>
                <a:spcPct val="90000"/>
              </a:lnSpc>
            </a:pPr>
            <a:r>
              <a:rPr lang="en-US" sz="1700" b="1" smtClean="0">
                <a:solidFill>
                  <a:srgbClr val="AD6900"/>
                </a:solidFill>
              </a:rPr>
              <a:t>IP</a:t>
            </a:r>
          </a:p>
          <a:p>
            <a:pPr eaLnBrk="1" hangingPunct="1">
              <a:lnSpc>
                <a:spcPct val="90000"/>
              </a:lnSpc>
            </a:pPr>
            <a:r>
              <a:rPr lang="en-US" sz="1500" smtClean="0">
                <a:solidFill>
                  <a:schemeClr val="folHlink"/>
                </a:solidFill>
              </a:rPr>
              <a:t>Cash</a:t>
            </a:r>
          </a:p>
          <a:p>
            <a:pPr eaLnBrk="1" hangingPunct="1">
              <a:lnSpc>
                <a:spcPct val="90000"/>
              </a:lnSpc>
            </a:pPr>
            <a:r>
              <a:rPr lang="en-US" sz="1500" smtClean="0">
                <a:solidFill>
                  <a:schemeClr val="folHlink"/>
                </a:solidFill>
              </a:rPr>
              <a:t>Management</a:t>
            </a:r>
          </a:p>
          <a:p>
            <a:pPr eaLnBrk="1" hangingPunct="1">
              <a:lnSpc>
                <a:spcPct val="90000"/>
              </a:lnSpc>
            </a:pPr>
            <a:r>
              <a:rPr lang="en-US" sz="1500" smtClean="0">
                <a:solidFill>
                  <a:schemeClr val="folHlink"/>
                </a:solidFill>
              </a:rPr>
              <a:t>Manufacturing</a:t>
            </a:r>
          </a:p>
          <a:p>
            <a:pPr eaLnBrk="1" hangingPunct="1">
              <a:lnSpc>
                <a:spcPct val="90000"/>
              </a:lnSpc>
            </a:pPr>
            <a:r>
              <a:rPr lang="en-US" sz="1500" smtClean="0">
                <a:solidFill>
                  <a:schemeClr val="folHlink"/>
                </a:solidFill>
              </a:rPr>
              <a:t>Contacts</a:t>
            </a:r>
          </a:p>
          <a:p>
            <a:pPr eaLnBrk="1" hangingPunct="1">
              <a:lnSpc>
                <a:spcPct val="90000"/>
              </a:lnSpc>
              <a:buFont typeface="Wingdings" pitchFamily="2" charset="2"/>
              <a:buNone/>
            </a:pPr>
            <a:endParaRPr lang="en-US" sz="2600" smtClean="0">
              <a:solidFill>
                <a:schemeClr val="folHlink"/>
              </a:solidFill>
              <a:latin typeface="Times New Roman" pitchFamily="18" charset="0"/>
            </a:endParaRPr>
          </a:p>
        </p:txBody>
      </p:sp>
      <p:sp>
        <p:nvSpPr>
          <p:cNvPr id="339972" name="Text Box 4"/>
          <p:cNvSpPr txBox="1">
            <a:spLocks noChangeArrowheads="1"/>
          </p:cNvSpPr>
          <p:nvPr/>
        </p:nvSpPr>
        <p:spPr bwMode="auto">
          <a:xfrm>
            <a:off x="5105400" y="3429000"/>
            <a:ext cx="1752600" cy="1617663"/>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fontAlgn="base" hangingPunct="0">
              <a:spcBef>
                <a:spcPct val="50000"/>
              </a:spcBef>
              <a:spcAft>
                <a:spcPct val="0"/>
              </a:spcAft>
              <a:buSzPct val="75000"/>
              <a:buFont typeface="Wingdings" pitchFamily="2" charset="2"/>
              <a:buChar char="§"/>
            </a:pPr>
            <a:r>
              <a:rPr lang="en-US" sz="1400" b="1" smtClean="0">
                <a:solidFill>
                  <a:srgbClr val="CCECFF"/>
                </a:solidFill>
                <a:latin typeface="Verdana" pitchFamily="34" charset="0"/>
              </a:rPr>
              <a:t>   </a:t>
            </a:r>
            <a:r>
              <a:rPr lang="en-US" smtClean="0">
                <a:solidFill>
                  <a:srgbClr val="CCECFF"/>
                </a:solidFill>
                <a:latin typeface="Calibri" pitchFamily="34" charset="0"/>
              </a:rPr>
              <a:t>Focus</a:t>
            </a:r>
          </a:p>
          <a:p>
            <a:pPr eaLnBrk="0" fontAlgn="base" hangingPunct="0">
              <a:spcBef>
                <a:spcPct val="50000"/>
              </a:spcBef>
              <a:spcAft>
                <a:spcPct val="0"/>
              </a:spcAft>
              <a:buSzPct val="75000"/>
              <a:buFont typeface="Wingdings" pitchFamily="2" charset="2"/>
              <a:buChar char="§"/>
            </a:pPr>
            <a:r>
              <a:rPr lang="en-US" smtClean="0">
                <a:solidFill>
                  <a:srgbClr val="CCECFF"/>
                </a:solidFill>
                <a:latin typeface="Calibri" pitchFamily="34" charset="0"/>
              </a:rPr>
              <a:t>   Tactics</a:t>
            </a:r>
          </a:p>
          <a:p>
            <a:pPr eaLnBrk="0" fontAlgn="base" hangingPunct="0">
              <a:spcBef>
                <a:spcPct val="50000"/>
              </a:spcBef>
              <a:spcAft>
                <a:spcPct val="0"/>
              </a:spcAft>
              <a:buSzPct val="75000"/>
              <a:buFont typeface="Wingdings" pitchFamily="2" charset="2"/>
              <a:buChar char="§"/>
            </a:pPr>
            <a:r>
              <a:rPr lang="en-US" smtClean="0">
                <a:solidFill>
                  <a:srgbClr val="CCECFF"/>
                </a:solidFill>
                <a:latin typeface="Calibri" pitchFamily="34" charset="0"/>
              </a:rPr>
              <a:t>   Strategy</a:t>
            </a:r>
          </a:p>
          <a:p>
            <a:pPr eaLnBrk="0" fontAlgn="base" hangingPunct="0">
              <a:spcBef>
                <a:spcPct val="50000"/>
              </a:spcBef>
              <a:spcAft>
                <a:spcPct val="0"/>
              </a:spcAft>
              <a:buSzPct val="75000"/>
              <a:buFont typeface="Wingdings" pitchFamily="2" charset="2"/>
              <a:buChar char="§"/>
            </a:pPr>
            <a:r>
              <a:rPr lang="en-US" smtClean="0">
                <a:solidFill>
                  <a:srgbClr val="CCECFF"/>
                </a:solidFill>
                <a:latin typeface="Calibri" pitchFamily="34" charset="0"/>
              </a:rPr>
              <a:t>   Connectivity</a:t>
            </a:r>
          </a:p>
        </p:txBody>
      </p:sp>
      <p:sp>
        <p:nvSpPr>
          <p:cNvPr id="339973" name="Text Box 5"/>
          <p:cNvSpPr txBox="1">
            <a:spLocks noChangeArrowheads="1"/>
          </p:cNvSpPr>
          <p:nvPr/>
        </p:nvSpPr>
        <p:spPr bwMode="auto">
          <a:xfrm>
            <a:off x="1041400" y="1828800"/>
            <a:ext cx="1066800" cy="654050"/>
          </a:xfrm>
          <a:prstGeom prst="rect">
            <a:avLst/>
          </a:prstGeom>
          <a:solidFill>
            <a:schemeClr val="accent2"/>
          </a:solidFill>
          <a:ln w="12700">
            <a:solidFill>
              <a:schemeClr val="hlink"/>
            </a:solidFill>
            <a:miter lim="800000"/>
            <a:headEnd type="none" w="sm" len="sm"/>
            <a:tailEnd type="none" w="sm" len="sm"/>
          </a:ln>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fontAlgn="base" hangingPunct="0">
              <a:spcBef>
                <a:spcPct val="50000"/>
              </a:spcBef>
              <a:spcAft>
                <a:spcPct val="0"/>
              </a:spcAft>
            </a:pPr>
            <a:r>
              <a:rPr lang="en-US" b="1" smtClean="0">
                <a:solidFill>
                  <a:srgbClr val="CCECFF"/>
                </a:solidFill>
                <a:latin typeface="Verdana" pitchFamily="34" charset="0"/>
              </a:rPr>
              <a:t>New Client</a:t>
            </a:r>
          </a:p>
        </p:txBody>
      </p:sp>
      <p:sp>
        <p:nvSpPr>
          <p:cNvPr id="339974" name="Text Box 6"/>
          <p:cNvSpPr txBox="1">
            <a:spLocks noChangeArrowheads="1"/>
          </p:cNvSpPr>
          <p:nvPr/>
        </p:nvSpPr>
        <p:spPr bwMode="auto">
          <a:xfrm>
            <a:off x="2743200" y="1752600"/>
            <a:ext cx="2144713" cy="928688"/>
          </a:xfrm>
          <a:prstGeom prst="rect">
            <a:avLst/>
          </a:prstGeom>
          <a:solidFill>
            <a:schemeClr val="accent2"/>
          </a:solidFill>
          <a:ln w="12700">
            <a:solidFill>
              <a:schemeClr val="hlink"/>
            </a:solidFill>
            <a:miter lim="800000"/>
            <a:headEnd type="none" w="sm" len="sm"/>
            <a:tailEnd type="none" w="sm" len="sm"/>
          </a:ln>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fontAlgn="base" hangingPunct="0">
              <a:spcBef>
                <a:spcPct val="50000"/>
              </a:spcBef>
              <a:spcAft>
                <a:spcPct val="0"/>
              </a:spcAft>
            </a:pPr>
            <a:r>
              <a:rPr lang="en-US" b="1" smtClean="0">
                <a:solidFill>
                  <a:srgbClr val="CCECFF"/>
                </a:solidFill>
                <a:latin typeface="Verdana" pitchFamily="34" charset="0"/>
              </a:rPr>
              <a:t>Identify and strengthen the weak spots</a:t>
            </a:r>
          </a:p>
        </p:txBody>
      </p:sp>
      <p:sp>
        <p:nvSpPr>
          <p:cNvPr id="339975" name="Text Box 7"/>
          <p:cNvSpPr txBox="1">
            <a:spLocks noChangeArrowheads="1"/>
          </p:cNvSpPr>
          <p:nvPr/>
        </p:nvSpPr>
        <p:spPr bwMode="auto">
          <a:xfrm>
            <a:off x="5562600" y="1828800"/>
            <a:ext cx="990600" cy="654050"/>
          </a:xfrm>
          <a:prstGeom prst="rect">
            <a:avLst/>
          </a:prstGeom>
          <a:solidFill>
            <a:schemeClr val="accent2"/>
          </a:solidFill>
          <a:ln w="12700">
            <a:solidFill>
              <a:schemeClr val="hlink"/>
            </a:solidFill>
            <a:miter lim="800000"/>
            <a:headEnd type="none" w="sm" len="sm"/>
            <a:tailEnd type="none" w="sm" len="sm"/>
          </a:ln>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fontAlgn="base" hangingPunct="0">
              <a:spcBef>
                <a:spcPct val="50000"/>
              </a:spcBef>
              <a:spcAft>
                <a:spcPct val="0"/>
              </a:spcAft>
            </a:pPr>
            <a:r>
              <a:rPr lang="en-US" b="1" smtClean="0">
                <a:solidFill>
                  <a:srgbClr val="CCECFF"/>
                </a:solidFill>
                <a:latin typeface="Verdana" pitchFamily="34" charset="0"/>
              </a:rPr>
              <a:t>Add Value</a:t>
            </a:r>
          </a:p>
        </p:txBody>
      </p:sp>
      <p:grpSp>
        <p:nvGrpSpPr>
          <p:cNvPr id="2" name="Group 8"/>
          <p:cNvGrpSpPr>
            <a:grpSpLocks/>
          </p:cNvGrpSpPr>
          <p:nvPr/>
        </p:nvGrpSpPr>
        <p:grpSpPr bwMode="auto">
          <a:xfrm>
            <a:off x="7277100" y="1101725"/>
            <a:ext cx="1866900" cy="1676400"/>
            <a:chOff x="4584" y="864"/>
            <a:chExt cx="1176" cy="1056"/>
          </a:xfrm>
        </p:grpSpPr>
        <p:sp>
          <p:nvSpPr>
            <p:cNvPr id="33807" name="Oval 9"/>
            <p:cNvSpPr>
              <a:spLocks noChangeArrowheads="1"/>
            </p:cNvSpPr>
            <p:nvPr/>
          </p:nvSpPr>
          <p:spPr bwMode="auto">
            <a:xfrm>
              <a:off x="4584" y="864"/>
              <a:ext cx="1104" cy="1056"/>
            </a:xfrm>
            <a:prstGeom prst="ellipse">
              <a:avLst/>
            </a:prstGeom>
            <a:solidFill>
              <a:schemeClr val="accent2"/>
            </a:solidFill>
            <a:ln w="12700" cap="sq">
              <a:solidFill>
                <a:schemeClr val="hlink"/>
              </a:solidFill>
              <a:round/>
              <a:headEnd type="none" w="sm" len="sm"/>
              <a:tailEnd type="none" w="sm" len="sm"/>
            </a:ln>
          </p:spPr>
          <p:txBody>
            <a:bodyPr wrap="none" anchor="ctr"/>
            <a:lstStyle/>
            <a:p>
              <a:pPr algn="ctr" fontAlgn="base">
                <a:spcBef>
                  <a:spcPct val="0"/>
                </a:spcBef>
                <a:spcAft>
                  <a:spcPct val="0"/>
                </a:spcAft>
              </a:pPr>
              <a:endParaRPr lang="en-US" sz="2400" smtClean="0">
                <a:solidFill>
                  <a:srgbClr val="FFCC00"/>
                </a:solidFill>
                <a:latin typeface="Times New Roman" pitchFamily="18" charset="0"/>
              </a:endParaRPr>
            </a:p>
          </p:txBody>
        </p:sp>
        <p:sp>
          <p:nvSpPr>
            <p:cNvPr id="339978" name="Text Box 10"/>
            <p:cNvSpPr txBox="1">
              <a:spLocks noChangeArrowheads="1"/>
            </p:cNvSpPr>
            <p:nvPr/>
          </p:nvSpPr>
          <p:spPr bwMode="auto">
            <a:xfrm>
              <a:off x="4703" y="1008"/>
              <a:ext cx="1057" cy="750"/>
            </a:xfrm>
            <a:prstGeom prst="rect">
              <a:avLst/>
            </a:prstGeom>
            <a:noFill/>
            <a:ln w="12700">
              <a:noFill/>
              <a:miter lim="800000"/>
              <a:headEnd type="none" w="sm" len="sm"/>
              <a:tailEnd type="none" w="sm" len="sm"/>
            </a:ln>
            <a:effectLst/>
          </p:spPr>
          <p:txBody>
            <a:bodyPr>
              <a:spAutoFit/>
            </a:bodyPr>
            <a:lstStyle/>
            <a:p>
              <a:pPr eaLnBrk="0" fontAlgn="base" hangingPunct="0">
                <a:spcBef>
                  <a:spcPct val="50000"/>
                </a:spcBef>
                <a:spcAft>
                  <a:spcPct val="0"/>
                </a:spcAft>
                <a:defRPr/>
              </a:pPr>
              <a:r>
                <a:rPr lang="en-US" b="1">
                  <a:solidFill>
                    <a:srgbClr val="4D4D4D"/>
                  </a:solidFill>
                  <a:latin typeface="Verdana" pitchFamily="34" charset="0"/>
                </a:rPr>
                <a:t>Graduate companies poised for success</a:t>
              </a:r>
              <a:r>
                <a:rPr lang="en-US" b="1">
                  <a:solidFill>
                    <a:srgbClr val="B2A06B"/>
                  </a:solidFill>
                  <a:effectLst>
                    <a:outerShdw blurRad="38100" dist="38100" dir="2700000" algn="tl">
                      <a:srgbClr val="FFFFFF"/>
                    </a:outerShdw>
                  </a:effectLst>
                  <a:latin typeface="Verdana" pitchFamily="34" charset="0"/>
                </a:rPr>
                <a:t> </a:t>
              </a:r>
            </a:p>
          </p:txBody>
        </p:sp>
      </p:grpSp>
      <p:sp>
        <p:nvSpPr>
          <p:cNvPr id="339979" name="Line 11"/>
          <p:cNvSpPr>
            <a:spLocks noChangeShapeType="1"/>
          </p:cNvSpPr>
          <p:nvPr/>
        </p:nvSpPr>
        <p:spPr bwMode="auto">
          <a:xfrm>
            <a:off x="2133600" y="2171700"/>
            <a:ext cx="584200" cy="0"/>
          </a:xfrm>
          <a:prstGeom prst="line">
            <a:avLst/>
          </a:prstGeom>
          <a:noFill/>
          <a:ln w="508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FFFFFF"/>
              </a:solidFill>
              <a:latin typeface="Arial" pitchFamily="34" charset="0"/>
            </a:endParaRPr>
          </a:p>
        </p:txBody>
      </p:sp>
      <p:sp>
        <p:nvSpPr>
          <p:cNvPr id="339980" name="Line 12"/>
          <p:cNvSpPr>
            <a:spLocks noChangeShapeType="1"/>
          </p:cNvSpPr>
          <p:nvPr/>
        </p:nvSpPr>
        <p:spPr bwMode="auto">
          <a:xfrm>
            <a:off x="4914900" y="2133600"/>
            <a:ext cx="584200" cy="0"/>
          </a:xfrm>
          <a:prstGeom prst="line">
            <a:avLst/>
          </a:prstGeom>
          <a:noFill/>
          <a:ln w="508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FFFFFF"/>
              </a:solidFill>
              <a:latin typeface="Arial" pitchFamily="34" charset="0"/>
            </a:endParaRPr>
          </a:p>
        </p:txBody>
      </p:sp>
      <p:sp>
        <p:nvSpPr>
          <p:cNvPr id="339981" name="Line 13"/>
          <p:cNvSpPr>
            <a:spLocks noChangeShapeType="1"/>
          </p:cNvSpPr>
          <p:nvPr/>
        </p:nvSpPr>
        <p:spPr bwMode="auto">
          <a:xfrm>
            <a:off x="6629400" y="2133600"/>
            <a:ext cx="582613" cy="0"/>
          </a:xfrm>
          <a:prstGeom prst="line">
            <a:avLst/>
          </a:prstGeom>
          <a:noFill/>
          <a:ln w="508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FFFFFF"/>
              </a:solidFill>
              <a:latin typeface="Arial" pitchFamily="34" charset="0"/>
            </a:endParaRPr>
          </a:p>
        </p:txBody>
      </p:sp>
      <p:sp>
        <p:nvSpPr>
          <p:cNvPr id="339982" name="Text Box 14"/>
          <p:cNvSpPr txBox="1">
            <a:spLocks noChangeArrowheads="1"/>
          </p:cNvSpPr>
          <p:nvPr/>
        </p:nvSpPr>
        <p:spPr bwMode="auto">
          <a:xfrm>
            <a:off x="2730500" y="2889250"/>
            <a:ext cx="2312988" cy="3405188"/>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fontAlgn="base" hangingPunct="0">
              <a:spcBef>
                <a:spcPct val="50000"/>
              </a:spcBef>
              <a:spcAft>
                <a:spcPct val="0"/>
              </a:spcAft>
              <a:buSzPct val="75000"/>
              <a:buFont typeface="Wingdings" pitchFamily="2" charset="2"/>
              <a:buChar char="§"/>
            </a:pPr>
            <a:r>
              <a:rPr lang="en-US" smtClean="0">
                <a:solidFill>
                  <a:srgbClr val="CCECFF"/>
                </a:solidFill>
                <a:latin typeface="Calibri" pitchFamily="34" charset="0"/>
              </a:rPr>
              <a:t>Incubator staff</a:t>
            </a:r>
          </a:p>
          <a:p>
            <a:pPr eaLnBrk="0" fontAlgn="base" hangingPunct="0">
              <a:spcBef>
                <a:spcPct val="50000"/>
              </a:spcBef>
              <a:spcAft>
                <a:spcPct val="0"/>
              </a:spcAft>
              <a:buSzPct val="75000"/>
              <a:buFont typeface="Wingdings" pitchFamily="2" charset="2"/>
              <a:buChar char="§"/>
            </a:pPr>
            <a:r>
              <a:rPr lang="en-US" smtClean="0">
                <a:solidFill>
                  <a:srgbClr val="CCECFF"/>
                </a:solidFill>
                <a:latin typeface="Calibri" pitchFamily="34" charset="0"/>
              </a:rPr>
              <a:t>Community political support</a:t>
            </a:r>
          </a:p>
          <a:p>
            <a:pPr eaLnBrk="0" fontAlgn="base" hangingPunct="0">
              <a:spcBef>
                <a:spcPct val="50000"/>
              </a:spcBef>
              <a:spcAft>
                <a:spcPct val="0"/>
              </a:spcAft>
              <a:buSzPct val="75000"/>
              <a:buFont typeface="Wingdings" pitchFamily="2" charset="2"/>
              <a:buChar char="§"/>
            </a:pPr>
            <a:r>
              <a:rPr lang="en-US" smtClean="0">
                <a:solidFill>
                  <a:srgbClr val="CCECFF"/>
                </a:solidFill>
                <a:latin typeface="Calibri" pitchFamily="34" charset="0"/>
              </a:rPr>
              <a:t>Technical expertise</a:t>
            </a:r>
          </a:p>
          <a:p>
            <a:pPr eaLnBrk="0" fontAlgn="base" hangingPunct="0">
              <a:spcBef>
                <a:spcPct val="50000"/>
              </a:spcBef>
              <a:spcAft>
                <a:spcPct val="0"/>
              </a:spcAft>
              <a:buSzPct val="75000"/>
              <a:buFont typeface="Wingdings" pitchFamily="2" charset="2"/>
              <a:buChar char="§"/>
            </a:pPr>
            <a:r>
              <a:rPr lang="en-US" smtClean="0">
                <a:solidFill>
                  <a:srgbClr val="CCECFF"/>
                </a:solidFill>
                <a:latin typeface="Calibri" pitchFamily="34" charset="0"/>
              </a:rPr>
              <a:t>Business expertise</a:t>
            </a:r>
          </a:p>
          <a:p>
            <a:pPr eaLnBrk="0" fontAlgn="base" hangingPunct="0">
              <a:spcBef>
                <a:spcPct val="50000"/>
              </a:spcBef>
              <a:spcAft>
                <a:spcPct val="0"/>
              </a:spcAft>
              <a:buSzPct val="75000"/>
              <a:buFont typeface="Wingdings" pitchFamily="2" charset="2"/>
              <a:buChar char="§"/>
            </a:pPr>
            <a:r>
              <a:rPr lang="en-US" smtClean="0">
                <a:solidFill>
                  <a:srgbClr val="CCECFF"/>
                </a:solidFill>
                <a:latin typeface="Calibri" pitchFamily="34" charset="0"/>
              </a:rPr>
              <a:t>Networking</a:t>
            </a:r>
          </a:p>
          <a:p>
            <a:pPr eaLnBrk="0" fontAlgn="base" hangingPunct="0">
              <a:spcBef>
                <a:spcPct val="50000"/>
              </a:spcBef>
              <a:spcAft>
                <a:spcPct val="0"/>
              </a:spcAft>
              <a:buSzPct val="75000"/>
              <a:buFont typeface="Wingdings" pitchFamily="2" charset="2"/>
              <a:buChar char="§"/>
            </a:pPr>
            <a:r>
              <a:rPr lang="en-US" smtClean="0">
                <a:solidFill>
                  <a:srgbClr val="CCECFF"/>
                </a:solidFill>
                <a:latin typeface="Calibri" pitchFamily="34" charset="0"/>
              </a:rPr>
              <a:t>Regional professional service providers</a:t>
            </a:r>
          </a:p>
          <a:p>
            <a:pPr eaLnBrk="0" fontAlgn="base" hangingPunct="0">
              <a:spcBef>
                <a:spcPct val="50000"/>
              </a:spcBef>
              <a:spcAft>
                <a:spcPct val="0"/>
              </a:spcAft>
              <a:buSzPct val="75000"/>
              <a:buFont typeface="Wingdings" pitchFamily="2" charset="2"/>
              <a:buChar char="§"/>
            </a:pPr>
            <a:r>
              <a:rPr lang="en-US" smtClean="0">
                <a:solidFill>
                  <a:srgbClr val="CCECFF"/>
                </a:solidFill>
                <a:latin typeface="Calibri" pitchFamily="34" charset="0"/>
              </a:rPr>
              <a:t>University resources</a:t>
            </a:r>
          </a:p>
        </p:txBody>
      </p:sp>
      <p:sp>
        <p:nvSpPr>
          <p:cNvPr id="339983" name="Rectangle 15"/>
          <p:cNvSpPr>
            <a:spLocks noChangeArrowheads="1"/>
          </p:cNvSpPr>
          <p:nvPr/>
        </p:nvSpPr>
        <p:spPr bwMode="auto">
          <a:xfrm>
            <a:off x="6934200" y="2849563"/>
            <a:ext cx="2033588" cy="2882900"/>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fontAlgn="base">
              <a:lnSpc>
                <a:spcPct val="90000"/>
              </a:lnSpc>
              <a:spcBef>
                <a:spcPct val="20000"/>
              </a:spcBef>
              <a:spcAft>
                <a:spcPct val="0"/>
              </a:spcAft>
              <a:buClr>
                <a:srgbClr val="FFFFFF"/>
              </a:buClr>
              <a:buFont typeface="Wingdings" pitchFamily="2" charset="2"/>
              <a:buChar char="§"/>
            </a:pPr>
            <a:r>
              <a:rPr lang="en-US" sz="1700" b="1" smtClean="0">
                <a:solidFill>
                  <a:srgbClr val="AD6900"/>
                </a:solidFill>
              </a:rPr>
              <a:t>Marketing</a:t>
            </a:r>
          </a:p>
          <a:p>
            <a:pPr marL="342900" indent="-342900" fontAlgn="base">
              <a:lnSpc>
                <a:spcPct val="90000"/>
              </a:lnSpc>
              <a:spcBef>
                <a:spcPct val="20000"/>
              </a:spcBef>
              <a:spcAft>
                <a:spcPct val="0"/>
              </a:spcAft>
              <a:buClr>
                <a:srgbClr val="FFFFFF"/>
              </a:buClr>
              <a:buFont typeface="Wingdings" pitchFamily="2" charset="2"/>
              <a:buChar char="§"/>
            </a:pPr>
            <a:r>
              <a:rPr lang="en-US" sz="1700" b="1" smtClean="0">
                <a:solidFill>
                  <a:srgbClr val="AD6900"/>
                </a:solidFill>
              </a:rPr>
              <a:t>Sales</a:t>
            </a:r>
          </a:p>
          <a:p>
            <a:pPr marL="342900" indent="-342900" fontAlgn="base">
              <a:lnSpc>
                <a:spcPct val="90000"/>
              </a:lnSpc>
              <a:spcBef>
                <a:spcPct val="20000"/>
              </a:spcBef>
              <a:spcAft>
                <a:spcPct val="0"/>
              </a:spcAft>
              <a:buClr>
                <a:srgbClr val="FFFFFF"/>
              </a:buClr>
              <a:buFont typeface="Wingdings" pitchFamily="2" charset="2"/>
              <a:buChar char="§"/>
            </a:pPr>
            <a:r>
              <a:rPr lang="en-US" sz="1500" smtClean="0">
                <a:solidFill>
                  <a:srgbClr val="FFFFFF"/>
                </a:solidFill>
              </a:rPr>
              <a:t>Distribution</a:t>
            </a:r>
          </a:p>
          <a:p>
            <a:pPr marL="342900" indent="-342900" fontAlgn="base">
              <a:lnSpc>
                <a:spcPct val="90000"/>
              </a:lnSpc>
              <a:spcBef>
                <a:spcPct val="20000"/>
              </a:spcBef>
              <a:spcAft>
                <a:spcPct val="0"/>
              </a:spcAft>
              <a:buClr>
                <a:srgbClr val="FFFFFF"/>
              </a:buClr>
              <a:buFont typeface="Wingdings" pitchFamily="2" charset="2"/>
              <a:buChar char="§"/>
            </a:pPr>
            <a:r>
              <a:rPr lang="en-US" sz="1700" b="1" smtClean="0">
                <a:solidFill>
                  <a:srgbClr val="AD6900"/>
                </a:solidFill>
              </a:rPr>
              <a:t>Financial</a:t>
            </a:r>
          </a:p>
          <a:p>
            <a:pPr marL="342900" indent="-342900" fontAlgn="base">
              <a:lnSpc>
                <a:spcPct val="90000"/>
              </a:lnSpc>
              <a:spcBef>
                <a:spcPct val="20000"/>
              </a:spcBef>
              <a:spcAft>
                <a:spcPct val="0"/>
              </a:spcAft>
              <a:buClr>
                <a:srgbClr val="FFFFFF"/>
              </a:buClr>
              <a:buFont typeface="Wingdings" pitchFamily="2" charset="2"/>
              <a:buChar char="§"/>
            </a:pPr>
            <a:r>
              <a:rPr lang="en-US" sz="1700" b="1" smtClean="0">
                <a:solidFill>
                  <a:srgbClr val="AD6900"/>
                </a:solidFill>
              </a:rPr>
              <a:t>Technical</a:t>
            </a:r>
          </a:p>
          <a:p>
            <a:pPr marL="342900" indent="-342900" fontAlgn="base">
              <a:lnSpc>
                <a:spcPct val="90000"/>
              </a:lnSpc>
              <a:spcBef>
                <a:spcPct val="20000"/>
              </a:spcBef>
              <a:spcAft>
                <a:spcPct val="0"/>
              </a:spcAft>
              <a:buClr>
                <a:srgbClr val="FFFFFF"/>
              </a:buClr>
              <a:buFont typeface="Wingdings" pitchFamily="2" charset="2"/>
              <a:buChar char="§"/>
            </a:pPr>
            <a:r>
              <a:rPr lang="en-US" sz="1700" b="1" smtClean="0">
                <a:solidFill>
                  <a:srgbClr val="AD6900"/>
                </a:solidFill>
              </a:rPr>
              <a:t>IP</a:t>
            </a:r>
          </a:p>
          <a:p>
            <a:pPr marL="342900" indent="-342900" fontAlgn="base">
              <a:lnSpc>
                <a:spcPct val="90000"/>
              </a:lnSpc>
              <a:spcBef>
                <a:spcPct val="20000"/>
              </a:spcBef>
              <a:spcAft>
                <a:spcPct val="0"/>
              </a:spcAft>
              <a:buClr>
                <a:srgbClr val="FFFFFF"/>
              </a:buClr>
              <a:buFont typeface="Wingdings" pitchFamily="2" charset="2"/>
              <a:buChar char="§"/>
            </a:pPr>
            <a:r>
              <a:rPr lang="en-US" sz="1500" smtClean="0">
                <a:solidFill>
                  <a:srgbClr val="FFFFFF"/>
                </a:solidFill>
              </a:rPr>
              <a:t>Cash</a:t>
            </a:r>
          </a:p>
          <a:p>
            <a:pPr marL="342900" indent="-342900" fontAlgn="base">
              <a:lnSpc>
                <a:spcPct val="90000"/>
              </a:lnSpc>
              <a:spcBef>
                <a:spcPct val="20000"/>
              </a:spcBef>
              <a:spcAft>
                <a:spcPct val="0"/>
              </a:spcAft>
              <a:buClr>
                <a:srgbClr val="FFFFFF"/>
              </a:buClr>
              <a:buFont typeface="Wingdings" pitchFamily="2" charset="2"/>
              <a:buChar char="§"/>
            </a:pPr>
            <a:r>
              <a:rPr lang="en-US" sz="1500" smtClean="0">
                <a:solidFill>
                  <a:srgbClr val="FFFFFF"/>
                </a:solidFill>
              </a:rPr>
              <a:t>Management</a:t>
            </a:r>
          </a:p>
          <a:p>
            <a:pPr marL="342900" indent="-342900" fontAlgn="base">
              <a:lnSpc>
                <a:spcPct val="90000"/>
              </a:lnSpc>
              <a:spcBef>
                <a:spcPct val="20000"/>
              </a:spcBef>
              <a:spcAft>
                <a:spcPct val="0"/>
              </a:spcAft>
              <a:buClr>
                <a:srgbClr val="FFFFFF"/>
              </a:buClr>
              <a:buFont typeface="Wingdings" pitchFamily="2" charset="2"/>
              <a:buChar char="§"/>
            </a:pPr>
            <a:r>
              <a:rPr lang="en-US" sz="1500" smtClean="0">
                <a:solidFill>
                  <a:srgbClr val="FFFFFF"/>
                </a:solidFill>
              </a:rPr>
              <a:t>Manufacturing</a:t>
            </a:r>
          </a:p>
          <a:p>
            <a:pPr marL="342900" indent="-342900" fontAlgn="base">
              <a:lnSpc>
                <a:spcPct val="90000"/>
              </a:lnSpc>
              <a:spcBef>
                <a:spcPct val="20000"/>
              </a:spcBef>
              <a:spcAft>
                <a:spcPct val="0"/>
              </a:spcAft>
              <a:buClr>
                <a:srgbClr val="FFFFFF"/>
              </a:buClr>
              <a:buFont typeface="Wingdings" pitchFamily="2" charset="2"/>
              <a:buChar char="§"/>
            </a:pPr>
            <a:r>
              <a:rPr lang="en-US" sz="1500" b="1" smtClean="0">
                <a:solidFill>
                  <a:srgbClr val="AD6900"/>
                </a:solidFill>
              </a:rPr>
              <a:t>Contacts</a:t>
            </a:r>
          </a:p>
          <a:p>
            <a:pPr marL="342900" indent="-342900" fontAlgn="base">
              <a:lnSpc>
                <a:spcPct val="90000"/>
              </a:lnSpc>
              <a:spcBef>
                <a:spcPct val="20000"/>
              </a:spcBef>
              <a:spcAft>
                <a:spcPct val="0"/>
              </a:spcAft>
              <a:buClr>
                <a:srgbClr val="FFFFFF"/>
              </a:buClr>
              <a:buFont typeface="Wingdings" pitchFamily="2" charset="2"/>
              <a:buChar char="§"/>
            </a:pPr>
            <a:endParaRPr lang="en-US" sz="1700" b="1" smtClean="0">
              <a:solidFill>
                <a:srgbClr val="AD6900"/>
              </a:solidFill>
            </a:endParaRPr>
          </a:p>
        </p:txBody>
      </p:sp>
    </p:spTree>
    <p:extLst>
      <p:ext uri="{BB962C8B-B14F-4D97-AF65-F5344CB8AC3E}">
        <p14:creationId xmlns:p14="http://schemas.microsoft.com/office/powerpoint/2010/main" val="17510071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9973"/>
                                        </p:tgtEl>
                                        <p:attrNameLst>
                                          <p:attrName>style.visibility</p:attrName>
                                        </p:attrNameLst>
                                      </p:cBhvr>
                                      <p:to>
                                        <p:strVal val="visible"/>
                                      </p:to>
                                    </p:set>
                                    <p:anim calcmode="lin" valueType="num">
                                      <p:cBhvr additive="base">
                                        <p:cTn id="7" dur="500" fill="hold"/>
                                        <p:tgtEl>
                                          <p:spTgt spid="339973"/>
                                        </p:tgtEl>
                                        <p:attrNameLst>
                                          <p:attrName>ppt_x</p:attrName>
                                        </p:attrNameLst>
                                      </p:cBhvr>
                                      <p:tavLst>
                                        <p:tav tm="0">
                                          <p:val>
                                            <p:strVal val="0-#ppt_w/2"/>
                                          </p:val>
                                        </p:tav>
                                        <p:tav tm="100000">
                                          <p:val>
                                            <p:strVal val="#ppt_x"/>
                                          </p:val>
                                        </p:tav>
                                      </p:tavLst>
                                    </p:anim>
                                    <p:anim calcmode="lin" valueType="num">
                                      <p:cBhvr additive="base">
                                        <p:cTn id="8" dur="500" fill="hold"/>
                                        <p:tgtEl>
                                          <p:spTgt spid="339973"/>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9971">
                                            <p:bg/>
                                          </p:spTgt>
                                        </p:tgtEl>
                                        <p:attrNameLst>
                                          <p:attrName>style.visibility</p:attrName>
                                        </p:attrNameLst>
                                      </p:cBhvr>
                                      <p:to>
                                        <p:strVal val="visible"/>
                                      </p:to>
                                    </p:set>
                                    <p:anim calcmode="lin" valueType="num">
                                      <p:cBhvr additive="base">
                                        <p:cTn id="11" dur="500" fill="hold"/>
                                        <p:tgtEl>
                                          <p:spTgt spid="339971">
                                            <p:bg/>
                                          </p:spTgt>
                                        </p:tgtEl>
                                        <p:attrNameLst>
                                          <p:attrName>ppt_x</p:attrName>
                                        </p:attrNameLst>
                                      </p:cBhvr>
                                      <p:tavLst>
                                        <p:tav tm="0">
                                          <p:val>
                                            <p:strVal val="#ppt_x"/>
                                          </p:val>
                                        </p:tav>
                                        <p:tav tm="100000">
                                          <p:val>
                                            <p:strVal val="#ppt_x"/>
                                          </p:val>
                                        </p:tav>
                                      </p:tavLst>
                                    </p:anim>
                                    <p:anim calcmode="lin" valueType="num">
                                      <p:cBhvr additive="base">
                                        <p:cTn id="12" dur="500" fill="hold"/>
                                        <p:tgtEl>
                                          <p:spTgt spid="339971">
                                            <p:bg/>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9971">
                                            <p:txEl>
                                              <p:pRg st="0" end="0"/>
                                            </p:txEl>
                                          </p:spTgt>
                                        </p:tgtEl>
                                        <p:attrNameLst>
                                          <p:attrName>style.visibility</p:attrName>
                                        </p:attrNameLst>
                                      </p:cBhvr>
                                      <p:to>
                                        <p:strVal val="visible"/>
                                      </p:to>
                                    </p:set>
                                    <p:anim calcmode="lin" valueType="num">
                                      <p:cBhvr additive="base">
                                        <p:cTn id="15" dur="500" fill="hold"/>
                                        <p:tgtEl>
                                          <p:spTgt spid="339971">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39971">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9971">
                                            <p:txEl>
                                              <p:pRg st="1" end="1"/>
                                            </p:txEl>
                                          </p:spTgt>
                                        </p:tgtEl>
                                        <p:attrNameLst>
                                          <p:attrName>style.visibility</p:attrName>
                                        </p:attrNameLst>
                                      </p:cBhvr>
                                      <p:to>
                                        <p:strVal val="visible"/>
                                      </p:to>
                                    </p:set>
                                    <p:anim calcmode="lin" valueType="num">
                                      <p:cBhvr additive="base">
                                        <p:cTn id="19" dur="500" fill="hold"/>
                                        <p:tgtEl>
                                          <p:spTgt spid="33997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9971">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39971">
                                            <p:txEl>
                                              <p:pRg st="2" end="2"/>
                                            </p:txEl>
                                          </p:spTgt>
                                        </p:tgtEl>
                                        <p:attrNameLst>
                                          <p:attrName>style.visibility</p:attrName>
                                        </p:attrNameLst>
                                      </p:cBhvr>
                                      <p:to>
                                        <p:strVal val="visible"/>
                                      </p:to>
                                    </p:set>
                                    <p:anim calcmode="lin" valueType="num">
                                      <p:cBhvr additive="base">
                                        <p:cTn id="23" dur="500" fill="hold"/>
                                        <p:tgtEl>
                                          <p:spTgt spid="33997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9971">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39971">
                                            <p:txEl>
                                              <p:pRg st="3" end="3"/>
                                            </p:txEl>
                                          </p:spTgt>
                                        </p:tgtEl>
                                        <p:attrNameLst>
                                          <p:attrName>style.visibility</p:attrName>
                                        </p:attrNameLst>
                                      </p:cBhvr>
                                      <p:to>
                                        <p:strVal val="visible"/>
                                      </p:to>
                                    </p:set>
                                    <p:anim calcmode="lin" valueType="num">
                                      <p:cBhvr additive="base">
                                        <p:cTn id="27" dur="500" fill="hold"/>
                                        <p:tgtEl>
                                          <p:spTgt spid="339971">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9971">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39971">
                                            <p:txEl>
                                              <p:pRg st="4" end="4"/>
                                            </p:txEl>
                                          </p:spTgt>
                                        </p:tgtEl>
                                        <p:attrNameLst>
                                          <p:attrName>style.visibility</p:attrName>
                                        </p:attrNameLst>
                                      </p:cBhvr>
                                      <p:to>
                                        <p:strVal val="visible"/>
                                      </p:to>
                                    </p:set>
                                    <p:anim calcmode="lin" valueType="num">
                                      <p:cBhvr additive="base">
                                        <p:cTn id="31" dur="500" fill="hold"/>
                                        <p:tgtEl>
                                          <p:spTgt spid="3399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9971">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9971">
                                            <p:txEl>
                                              <p:pRg st="5" end="5"/>
                                            </p:txEl>
                                          </p:spTgt>
                                        </p:tgtEl>
                                        <p:attrNameLst>
                                          <p:attrName>style.visibility</p:attrName>
                                        </p:attrNameLst>
                                      </p:cBhvr>
                                      <p:to>
                                        <p:strVal val="visible"/>
                                      </p:to>
                                    </p:set>
                                    <p:anim calcmode="lin" valueType="num">
                                      <p:cBhvr additive="base">
                                        <p:cTn id="35" dur="500" fill="hold"/>
                                        <p:tgtEl>
                                          <p:spTgt spid="33997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39971">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39971">
                                            <p:txEl>
                                              <p:pRg st="6" end="6"/>
                                            </p:txEl>
                                          </p:spTgt>
                                        </p:tgtEl>
                                        <p:attrNameLst>
                                          <p:attrName>style.visibility</p:attrName>
                                        </p:attrNameLst>
                                      </p:cBhvr>
                                      <p:to>
                                        <p:strVal val="visible"/>
                                      </p:to>
                                    </p:set>
                                    <p:anim calcmode="lin" valueType="num">
                                      <p:cBhvr additive="base">
                                        <p:cTn id="39" dur="500" fill="hold"/>
                                        <p:tgtEl>
                                          <p:spTgt spid="339971">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39971">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39971">
                                            <p:txEl>
                                              <p:pRg st="7" end="7"/>
                                            </p:txEl>
                                          </p:spTgt>
                                        </p:tgtEl>
                                        <p:attrNameLst>
                                          <p:attrName>style.visibility</p:attrName>
                                        </p:attrNameLst>
                                      </p:cBhvr>
                                      <p:to>
                                        <p:strVal val="visible"/>
                                      </p:to>
                                    </p:set>
                                    <p:anim calcmode="lin" valueType="num">
                                      <p:cBhvr additive="base">
                                        <p:cTn id="43" dur="500" fill="hold"/>
                                        <p:tgtEl>
                                          <p:spTgt spid="33997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9971">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39971">
                                            <p:txEl>
                                              <p:pRg st="8" end="8"/>
                                            </p:txEl>
                                          </p:spTgt>
                                        </p:tgtEl>
                                        <p:attrNameLst>
                                          <p:attrName>style.visibility</p:attrName>
                                        </p:attrNameLst>
                                      </p:cBhvr>
                                      <p:to>
                                        <p:strVal val="visible"/>
                                      </p:to>
                                    </p:set>
                                    <p:anim calcmode="lin" valueType="num">
                                      <p:cBhvr additive="base">
                                        <p:cTn id="47" dur="500" fill="hold"/>
                                        <p:tgtEl>
                                          <p:spTgt spid="33997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39971">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39971">
                                            <p:txEl>
                                              <p:pRg st="9" end="9"/>
                                            </p:txEl>
                                          </p:spTgt>
                                        </p:tgtEl>
                                        <p:attrNameLst>
                                          <p:attrName>style.visibility</p:attrName>
                                        </p:attrNameLst>
                                      </p:cBhvr>
                                      <p:to>
                                        <p:strVal val="visible"/>
                                      </p:to>
                                    </p:set>
                                    <p:anim calcmode="lin" valueType="num">
                                      <p:cBhvr additive="base">
                                        <p:cTn id="51" dur="500" fill="hold"/>
                                        <p:tgtEl>
                                          <p:spTgt spid="339971">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39971">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39979"/>
                                        </p:tgtEl>
                                        <p:attrNameLst>
                                          <p:attrName>style.visibility</p:attrName>
                                        </p:attrNameLst>
                                      </p:cBhvr>
                                      <p:to>
                                        <p:strVal val="visible"/>
                                      </p:to>
                                    </p:set>
                                    <p:anim calcmode="lin" valueType="num">
                                      <p:cBhvr additive="base">
                                        <p:cTn id="55" dur="500" fill="hold"/>
                                        <p:tgtEl>
                                          <p:spTgt spid="339979"/>
                                        </p:tgtEl>
                                        <p:attrNameLst>
                                          <p:attrName>ppt_x</p:attrName>
                                        </p:attrNameLst>
                                      </p:cBhvr>
                                      <p:tavLst>
                                        <p:tav tm="0">
                                          <p:val>
                                            <p:strVal val="0-#ppt_w/2"/>
                                          </p:val>
                                        </p:tav>
                                        <p:tav tm="100000">
                                          <p:val>
                                            <p:strVal val="#ppt_x"/>
                                          </p:val>
                                        </p:tav>
                                      </p:tavLst>
                                    </p:anim>
                                    <p:anim calcmode="lin" valueType="num">
                                      <p:cBhvr additive="base">
                                        <p:cTn id="56" dur="500" fill="hold"/>
                                        <p:tgtEl>
                                          <p:spTgt spid="339979"/>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500"/>
                            </p:stCondLst>
                            <p:childTnLst>
                              <p:par>
                                <p:cTn id="58" presetID="2" presetClass="entr" presetSubtype="8" fill="hold" grpId="0" nodeType="afterEffect">
                                  <p:stCondLst>
                                    <p:cond delay="500"/>
                                  </p:stCondLst>
                                  <p:childTnLst>
                                    <p:set>
                                      <p:cBhvr>
                                        <p:cTn id="59" dur="1" fill="hold">
                                          <p:stCondLst>
                                            <p:cond delay="0"/>
                                          </p:stCondLst>
                                        </p:cTn>
                                        <p:tgtEl>
                                          <p:spTgt spid="339974"/>
                                        </p:tgtEl>
                                        <p:attrNameLst>
                                          <p:attrName>style.visibility</p:attrName>
                                        </p:attrNameLst>
                                      </p:cBhvr>
                                      <p:to>
                                        <p:strVal val="visible"/>
                                      </p:to>
                                    </p:set>
                                    <p:anim calcmode="lin" valueType="num">
                                      <p:cBhvr additive="base">
                                        <p:cTn id="60" dur="500" fill="hold"/>
                                        <p:tgtEl>
                                          <p:spTgt spid="339974"/>
                                        </p:tgtEl>
                                        <p:attrNameLst>
                                          <p:attrName>ppt_x</p:attrName>
                                        </p:attrNameLst>
                                      </p:cBhvr>
                                      <p:tavLst>
                                        <p:tav tm="0">
                                          <p:val>
                                            <p:strVal val="0-#ppt_w/2"/>
                                          </p:val>
                                        </p:tav>
                                        <p:tav tm="100000">
                                          <p:val>
                                            <p:strVal val="#ppt_x"/>
                                          </p:val>
                                        </p:tav>
                                      </p:tavLst>
                                    </p:anim>
                                    <p:anim calcmode="lin" valueType="num">
                                      <p:cBhvr additive="base">
                                        <p:cTn id="61" dur="500" fill="hold"/>
                                        <p:tgtEl>
                                          <p:spTgt spid="339974"/>
                                        </p:tgtEl>
                                        <p:attrNameLst>
                                          <p:attrName>ppt_y</p:attrName>
                                        </p:attrNameLst>
                                      </p:cBhvr>
                                      <p:tavLst>
                                        <p:tav tm="0">
                                          <p:val>
                                            <p:strVal val="#ppt_y"/>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339982"/>
                                        </p:tgtEl>
                                        <p:attrNameLst>
                                          <p:attrName>style.visibility</p:attrName>
                                        </p:attrNameLst>
                                      </p:cBhvr>
                                      <p:to>
                                        <p:strVal val="visible"/>
                                      </p:to>
                                    </p:set>
                                    <p:anim calcmode="lin" valueType="num">
                                      <p:cBhvr additive="base">
                                        <p:cTn id="64" dur="500" fill="hold"/>
                                        <p:tgtEl>
                                          <p:spTgt spid="339982"/>
                                        </p:tgtEl>
                                        <p:attrNameLst>
                                          <p:attrName>ppt_x</p:attrName>
                                        </p:attrNameLst>
                                      </p:cBhvr>
                                      <p:tavLst>
                                        <p:tav tm="0">
                                          <p:val>
                                            <p:strVal val="#ppt_x"/>
                                          </p:val>
                                        </p:tav>
                                        <p:tav tm="100000">
                                          <p:val>
                                            <p:strVal val="#ppt_x"/>
                                          </p:val>
                                        </p:tav>
                                      </p:tavLst>
                                    </p:anim>
                                    <p:anim calcmode="lin" valueType="num">
                                      <p:cBhvr additive="base">
                                        <p:cTn id="65" dur="500" fill="hold"/>
                                        <p:tgtEl>
                                          <p:spTgt spid="339982"/>
                                        </p:tgtEl>
                                        <p:attrNameLst>
                                          <p:attrName>ppt_y</p:attrName>
                                        </p:attrNameLst>
                                      </p:cBhvr>
                                      <p:tavLst>
                                        <p:tav tm="0">
                                          <p:val>
                                            <p:strVal val="1+#ppt_h/2"/>
                                          </p:val>
                                        </p:tav>
                                        <p:tav tm="100000">
                                          <p:val>
                                            <p:strVal val="#ppt_y"/>
                                          </p:val>
                                        </p:tav>
                                      </p:tavLst>
                                    </p:anim>
                                  </p:childTnLst>
                                </p:cTn>
                              </p:par>
                            </p:childTnLst>
                          </p:cTn>
                        </p:par>
                        <p:par>
                          <p:cTn id="66" fill="hold" nodeType="afterGroup">
                            <p:stCondLst>
                              <p:cond delay="1500"/>
                            </p:stCondLst>
                            <p:childTnLst>
                              <p:par>
                                <p:cTn id="67" presetID="2" presetClass="entr" presetSubtype="8" fill="hold" grpId="0" nodeType="afterEffect">
                                  <p:stCondLst>
                                    <p:cond delay="0"/>
                                  </p:stCondLst>
                                  <p:childTnLst>
                                    <p:set>
                                      <p:cBhvr>
                                        <p:cTn id="68" dur="1" fill="hold">
                                          <p:stCondLst>
                                            <p:cond delay="0"/>
                                          </p:stCondLst>
                                        </p:cTn>
                                        <p:tgtEl>
                                          <p:spTgt spid="339980"/>
                                        </p:tgtEl>
                                        <p:attrNameLst>
                                          <p:attrName>style.visibility</p:attrName>
                                        </p:attrNameLst>
                                      </p:cBhvr>
                                      <p:to>
                                        <p:strVal val="visible"/>
                                      </p:to>
                                    </p:set>
                                    <p:anim calcmode="lin" valueType="num">
                                      <p:cBhvr additive="base">
                                        <p:cTn id="69" dur="500" fill="hold"/>
                                        <p:tgtEl>
                                          <p:spTgt spid="339980"/>
                                        </p:tgtEl>
                                        <p:attrNameLst>
                                          <p:attrName>ppt_x</p:attrName>
                                        </p:attrNameLst>
                                      </p:cBhvr>
                                      <p:tavLst>
                                        <p:tav tm="0">
                                          <p:val>
                                            <p:strVal val="0-#ppt_w/2"/>
                                          </p:val>
                                        </p:tav>
                                        <p:tav tm="100000">
                                          <p:val>
                                            <p:strVal val="#ppt_x"/>
                                          </p:val>
                                        </p:tav>
                                      </p:tavLst>
                                    </p:anim>
                                    <p:anim calcmode="lin" valueType="num">
                                      <p:cBhvr additive="base">
                                        <p:cTn id="70" dur="500" fill="hold"/>
                                        <p:tgtEl>
                                          <p:spTgt spid="339980"/>
                                        </p:tgtEl>
                                        <p:attrNameLst>
                                          <p:attrName>ppt_y</p:attrName>
                                        </p:attrNameLst>
                                      </p:cBhvr>
                                      <p:tavLst>
                                        <p:tav tm="0">
                                          <p:val>
                                            <p:strVal val="#ppt_y"/>
                                          </p:val>
                                        </p:tav>
                                        <p:tav tm="100000">
                                          <p:val>
                                            <p:strVal val="#ppt_y"/>
                                          </p:val>
                                        </p:tav>
                                      </p:tavLst>
                                    </p:anim>
                                  </p:childTnLst>
                                </p:cTn>
                              </p:par>
                            </p:childTnLst>
                          </p:cTn>
                        </p:par>
                        <p:par>
                          <p:cTn id="71" fill="hold" nodeType="afterGroup">
                            <p:stCondLst>
                              <p:cond delay="2000"/>
                            </p:stCondLst>
                            <p:childTnLst>
                              <p:par>
                                <p:cTn id="72" presetID="2" presetClass="entr" presetSubtype="8" fill="hold" grpId="0" nodeType="afterEffect">
                                  <p:stCondLst>
                                    <p:cond delay="500"/>
                                  </p:stCondLst>
                                  <p:childTnLst>
                                    <p:set>
                                      <p:cBhvr>
                                        <p:cTn id="73" dur="1" fill="hold">
                                          <p:stCondLst>
                                            <p:cond delay="0"/>
                                          </p:stCondLst>
                                        </p:cTn>
                                        <p:tgtEl>
                                          <p:spTgt spid="339975"/>
                                        </p:tgtEl>
                                        <p:attrNameLst>
                                          <p:attrName>style.visibility</p:attrName>
                                        </p:attrNameLst>
                                      </p:cBhvr>
                                      <p:to>
                                        <p:strVal val="visible"/>
                                      </p:to>
                                    </p:set>
                                    <p:anim calcmode="lin" valueType="num">
                                      <p:cBhvr additive="base">
                                        <p:cTn id="74" dur="500" fill="hold"/>
                                        <p:tgtEl>
                                          <p:spTgt spid="339975"/>
                                        </p:tgtEl>
                                        <p:attrNameLst>
                                          <p:attrName>ppt_x</p:attrName>
                                        </p:attrNameLst>
                                      </p:cBhvr>
                                      <p:tavLst>
                                        <p:tav tm="0">
                                          <p:val>
                                            <p:strVal val="0-#ppt_w/2"/>
                                          </p:val>
                                        </p:tav>
                                        <p:tav tm="100000">
                                          <p:val>
                                            <p:strVal val="#ppt_x"/>
                                          </p:val>
                                        </p:tav>
                                      </p:tavLst>
                                    </p:anim>
                                    <p:anim calcmode="lin" valueType="num">
                                      <p:cBhvr additive="base">
                                        <p:cTn id="75" dur="500" fill="hold"/>
                                        <p:tgtEl>
                                          <p:spTgt spid="339975"/>
                                        </p:tgtEl>
                                        <p:attrNameLst>
                                          <p:attrName>ppt_y</p:attrName>
                                        </p:attrNameLst>
                                      </p:cBhvr>
                                      <p:tavLst>
                                        <p:tav tm="0">
                                          <p:val>
                                            <p:strVal val="#ppt_y"/>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339972"/>
                                        </p:tgtEl>
                                        <p:attrNameLst>
                                          <p:attrName>style.visibility</p:attrName>
                                        </p:attrNameLst>
                                      </p:cBhvr>
                                      <p:to>
                                        <p:strVal val="visible"/>
                                      </p:to>
                                    </p:set>
                                    <p:anim calcmode="lin" valueType="num">
                                      <p:cBhvr additive="base">
                                        <p:cTn id="78" dur="500" fill="hold"/>
                                        <p:tgtEl>
                                          <p:spTgt spid="339972"/>
                                        </p:tgtEl>
                                        <p:attrNameLst>
                                          <p:attrName>ppt_x</p:attrName>
                                        </p:attrNameLst>
                                      </p:cBhvr>
                                      <p:tavLst>
                                        <p:tav tm="0">
                                          <p:val>
                                            <p:strVal val="#ppt_x"/>
                                          </p:val>
                                        </p:tav>
                                        <p:tav tm="100000">
                                          <p:val>
                                            <p:strVal val="#ppt_x"/>
                                          </p:val>
                                        </p:tav>
                                      </p:tavLst>
                                    </p:anim>
                                    <p:anim calcmode="lin" valueType="num">
                                      <p:cBhvr additive="base">
                                        <p:cTn id="79" dur="500" fill="hold"/>
                                        <p:tgtEl>
                                          <p:spTgt spid="339972"/>
                                        </p:tgtEl>
                                        <p:attrNameLst>
                                          <p:attrName>ppt_y</p:attrName>
                                        </p:attrNameLst>
                                      </p:cBhvr>
                                      <p:tavLst>
                                        <p:tav tm="0">
                                          <p:val>
                                            <p:strVal val="1+#ppt_h/2"/>
                                          </p:val>
                                        </p:tav>
                                        <p:tav tm="100000">
                                          <p:val>
                                            <p:strVal val="#ppt_y"/>
                                          </p:val>
                                        </p:tav>
                                      </p:tavLst>
                                    </p:anim>
                                  </p:childTnLst>
                                </p:cTn>
                              </p:par>
                            </p:childTnLst>
                          </p:cTn>
                        </p:par>
                        <p:par>
                          <p:cTn id="80" fill="hold" nodeType="afterGroup">
                            <p:stCondLst>
                              <p:cond delay="3000"/>
                            </p:stCondLst>
                            <p:childTnLst>
                              <p:par>
                                <p:cTn id="81" presetID="2" presetClass="entr" presetSubtype="8" fill="hold" grpId="0" nodeType="afterEffect">
                                  <p:stCondLst>
                                    <p:cond delay="0"/>
                                  </p:stCondLst>
                                  <p:childTnLst>
                                    <p:set>
                                      <p:cBhvr>
                                        <p:cTn id="82" dur="1" fill="hold">
                                          <p:stCondLst>
                                            <p:cond delay="0"/>
                                          </p:stCondLst>
                                        </p:cTn>
                                        <p:tgtEl>
                                          <p:spTgt spid="339981"/>
                                        </p:tgtEl>
                                        <p:attrNameLst>
                                          <p:attrName>style.visibility</p:attrName>
                                        </p:attrNameLst>
                                      </p:cBhvr>
                                      <p:to>
                                        <p:strVal val="visible"/>
                                      </p:to>
                                    </p:set>
                                    <p:anim calcmode="lin" valueType="num">
                                      <p:cBhvr additive="base">
                                        <p:cTn id="83" dur="500" fill="hold"/>
                                        <p:tgtEl>
                                          <p:spTgt spid="339981"/>
                                        </p:tgtEl>
                                        <p:attrNameLst>
                                          <p:attrName>ppt_x</p:attrName>
                                        </p:attrNameLst>
                                      </p:cBhvr>
                                      <p:tavLst>
                                        <p:tav tm="0">
                                          <p:val>
                                            <p:strVal val="0-#ppt_w/2"/>
                                          </p:val>
                                        </p:tav>
                                        <p:tav tm="100000">
                                          <p:val>
                                            <p:strVal val="#ppt_x"/>
                                          </p:val>
                                        </p:tav>
                                      </p:tavLst>
                                    </p:anim>
                                    <p:anim calcmode="lin" valueType="num">
                                      <p:cBhvr additive="base">
                                        <p:cTn id="84" dur="500" fill="hold"/>
                                        <p:tgtEl>
                                          <p:spTgt spid="339981"/>
                                        </p:tgtEl>
                                        <p:attrNameLst>
                                          <p:attrName>ppt_y</p:attrName>
                                        </p:attrNameLst>
                                      </p:cBhvr>
                                      <p:tavLst>
                                        <p:tav tm="0">
                                          <p:val>
                                            <p:strVal val="#ppt_y"/>
                                          </p:val>
                                        </p:tav>
                                        <p:tav tm="100000">
                                          <p:val>
                                            <p:strVal val="#ppt_y"/>
                                          </p:val>
                                        </p:tav>
                                      </p:tavLst>
                                    </p:anim>
                                  </p:childTnLst>
                                </p:cTn>
                              </p:par>
                            </p:childTnLst>
                          </p:cTn>
                        </p:par>
                        <p:par>
                          <p:cTn id="85" fill="hold" nodeType="afterGroup">
                            <p:stCondLst>
                              <p:cond delay="3500"/>
                            </p:stCondLst>
                            <p:childTnLst>
                              <p:par>
                                <p:cTn id="86" presetID="55" presetClass="entr" presetSubtype="0" fill="hold" nodeType="afterEffect">
                                  <p:stCondLst>
                                    <p:cond delay="500"/>
                                  </p:stCondLst>
                                  <p:childTnLst>
                                    <p:set>
                                      <p:cBhvr>
                                        <p:cTn id="87" dur="1" fill="hold">
                                          <p:stCondLst>
                                            <p:cond delay="0"/>
                                          </p:stCondLst>
                                        </p:cTn>
                                        <p:tgtEl>
                                          <p:spTgt spid="2"/>
                                        </p:tgtEl>
                                        <p:attrNameLst>
                                          <p:attrName>style.visibility</p:attrName>
                                        </p:attrNameLst>
                                      </p:cBhvr>
                                      <p:to>
                                        <p:strVal val="visible"/>
                                      </p:to>
                                    </p:set>
                                    <p:anim calcmode="lin" valueType="num">
                                      <p:cBhvr>
                                        <p:cTn id="88" dur="1000" fill="hold"/>
                                        <p:tgtEl>
                                          <p:spTgt spid="2"/>
                                        </p:tgtEl>
                                        <p:attrNameLst>
                                          <p:attrName>ppt_w</p:attrName>
                                        </p:attrNameLst>
                                      </p:cBhvr>
                                      <p:tavLst>
                                        <p:tav tm="0">
                                          <p:val>
                                            <p:strVal val="#ppt_w*0.70"/>
                                          </p:val>
                                        </p:tav>
                                        <p:tav tm="100000">
                                          <p:val>
                                            <p:strVal val="#ppt_w"/>
                                          </p:val>
                                        </p:tav>
                                      </p:tavLst>
                                    </p:anim>
                                    <p:anim calcmode="lin" valueType="num">
                                      <p:cBhvr>
                                        <p:cTn id="89" dur="1000" fill="hold"/>
                                        <p:tgtEl>
                                          <p:spTgt spid="2"/>
                                        </p:tgtEl>
                                        <p:attrNameLst>
                                          <p:attrName>ppt_h</p:attrName>
                                        </p:attrNameLst>
                                      </p:cBhvr>
                                      <p:tavLst>
                                        <p:tav tm="0">
                                          <p:val>
                                            <p:strVal val="#ppt_h"/>
                                          </p:val>
                                        </p:tav>
                                        <p:tav tm="100000">
                                          <p:val>
                                            <p:strVal val="#ppt_h"/>
                                          </p:val>
                                        </p:tav>
                                      </p:tavLst>
                                    </p:anim>
                                    <p:animEffect transition="in" filter="fade">
                                      <p:cBhvr>
                                        <p:cTn id="90" dur="1000"/>
                                        <p:tgtEl>
                                          <p:spTgt spid="2"/>
                                        </p:tgtEl>
                                      </p:cBhvr>
                                    </p:animEffect>
                                  </p:childTnLst>
                                </p:cTn>
                              </p:par>
                              <p:par>
                                <p:cTn id="91" presetID="2" presetClass="entr" presetSubtype="4" fill="hold" grpId="0" nodeType="withEffect">
                                  <p:stCondLst>
                                    <p:cond delay="0"/>
                                  </p:stCondLst>
                                  <p:childTnLst>
                                    <p:set>
                                      <p:cBhvr>
                                        <p:cTn id="92" dur="1" fill="hold">
                                          <p:stCondLst>
                                            <p:cond delay="0"/>
                                          </p:stCondLst>
                                        </p:cTn>
                                        <p:tgtEl>
                                          <p:spTgt spid="339983"/>
                                        </p:tgtEl>
                                        <p:attrNameLst>
                                          <p:attrName>style.visibility</p:attrName>
                                        </p:attrNameLst>
                                      </p:cBhvr>
                                      <p:to>
                                        <p:strVal val="visible"/>
                                      </p:to>
                                    </p:set>
                                    <p:anim calcmode="lin" valueType="num">
                                      <p:cBhvr additive="base">
                                        <p:cTn id="93" dur="500" fill="hold"/>
                                        <p:tgtEl>
                                          <p:spTgt spid="339983"/>
                                        </p:tgtEl>
                                        <p:attrNameLst>
                                          <p:attrName>ppt_x</p:attrName>
                                        </p:attrNameLst>
                                      </p:cBhvr>
                                      <p:tavLst>
                                        <p:tav tm="0">
                                          <p:val>
                                            <p:strVal val="#ppt_x"/>
                                          </p:val>
                                        </p:tav>
                                        <p:tav tm="100000">
                                          <p:val>
                                            <p:strVal val="#ppt_x"/>
                                          </p:val>
                                        </p:tav>
                                      </p:tavLst>
                                    </p:anim>
                                    <p:anim calcmode="lin" valueType="num">
                                      <p:cBhvr additive="base">
                                        <p:cTn id="94" dur="500" fill="hold"/>
                                        <p:tgtEl>
                                          <p:spTgt spid="3399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animBg="1"/>
      <p:bldP spid="339972" grpId="0" animBg="1"/>
      <p:bldP spid="339973" grpId="0" animBg="1"/>
      <p:bldP spid="339974" grpId="0" animBg="1"/>
      <p:bldP spid="339975" grpId="0" animBg="1"/>
      <p:bldP spid="339979" grpId="0" animBg="1"/>
      <p:bldP spid="339980" grpId="0" animBg="1"/>
      <p:bldP spid="339981" grpId="0" animBg="1"/>
      <p:bldP spid="339982" grpId="0" animBg="1"/>
      <p:bldP spid="33998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a:xfrm>
            <a:off x="457200" y="1295400"/>
            <a:ext cx="8229600" cy="4830763"/>
          </a:xfrm>
        </p:spPr>
        <p:txBody>
          <a:bodyPr/>
          <a:lstStyle/>
          <a:p>
            <a:pPr>
              <a:buFont typeface="Wingdings" pitchFamily="2" charset="2"/>
              <a:buChar char="l"/>
            </a:pPr>
            <a:r>
              <a:rPr lang="en-US" dirty="0" smtClean="0">
                <a:solidFill>
                  <a:schemeClr val="bg1"/>
                </a:solidFill>
              </a:rPr>
              <a:t>Building </a:t>
            </a:r>
            <a:r>
              <a:rPr lang="en-US" dirty="0">
                <a:solidFill>
                  <a:schemeClr val="bg1"/>
                </a:solidFill>
              </a:rPr>
              <a:t>quality programs in focused areas that impact the region’s high tech industry</a:t>
            </a:r>
          </a:p>
          <a:p>
            <a:pPr>
              <a:buFont typeface="Wingdings" pitchFamily="2" charset="2"/>
              <a:buChar char="l"/>
            </a:pPr>
            <a:r>
              <a:rPr lang="en-US" dirty="0" smtClean="0">
                <a:solidFill>
                  <a:schemeClr val="bg1"/>
                </a:solidFill>
              </a:rPr>
              <a:t>Incentivize faculty engagement with regional industry (FHTCC)</a:t>
            </a:r>
          </a:p>
          <a:p>
            <a:pPr>
              <a:buFont typeface="Wingdings" pitchFamily="2" charset="2"/>
              <a:buChar char="l"/>
            </a:pPr>
            <a:r>
              <a:rPr lang="en-US" dirty="0" smtClean="0">
                <a:solidFill>
                  <a:schemeClr val="bg1"/>
                </a:solidFill>
              </a:rPr>
              <a:t>Commitment </a:t>
            </a:r>
            <a:r>
              <a:rPr lang="en-US" dirty="0">
                <a:solidFill>
                  <a:schemeClr val="bg1"/>
                </a:solidFill>
              </a:rPr>
              <a:t>to </a:t>
            </a:r>
            <a:r>
              <a:rPr lang="en-US" dirty="0" smtClean="0">
                <a:solidFill>
                  <a:schemeClr val="bg1"/>
                </a:solidFill>
              </a:rPr>
              <a:t>development of our region’s innovation ecosystem through  </a:t>
            </a:r>
            <a:r>
              <a:rPr lang="en-US" dirty="0">
                <a:solidFill>
                  <a:schemeClr val="bg1"/>
                </a:solidFill>
              </a:rPr>
              <a:t>entrepreneurship education, incubation, tech transfer, &amp; </a:t>
            </a:r>
            <a:r>
              <a:rPr lang="en-US" dirty="0" smtClean="0">
                <a:solidFill>
                  <a:schemeClr val="bg1"/>
                </a:solidFill>
              </a:rPr>
              <a:t>active </a:t>
            </a:r>
            <a:r>
              <a:rPr lang="en-US" dirty="0">
                <a:solidFill>
                  <a:schemeClr val="bg1"/>
                </a:solidFill>
              </a:rPr>
              <a:t>support high </a:t>
            </a:r>
            <a:r>
              <a:rPr lang="en-US" dirty="0" smtClean="0">
                <a:solidFill>
                  <a:schemeClr val="bg1"/>
                </a:solidFill>
              </a:rPr>
              <a:t>value economic </a:t>
            </a:r>
            <a:r>
              <a:rPr lang="en-US" dirty="0">
                <a:solidFill>
                  <a:schemeClr val="bg1"/>
                </a:solidFill>
              </a:rPr>
              <a:t>growth </a:t>
            </a:r>
          </a:p>
        </p:txBody>
      </p:sp>
    </p:spTree>
    <p:extLst>
      <p:ext uri="{BB962C8B-B14F-4D97-AF65-F5344CB8AC3E}">
        <p14:creationId xmlns:p14="http://schemas.microsoft.com/office/powerpoint/2010/main" val="112914278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solidFill>
                <a:srgbClr val="FFFFFF"/>
              </a:solidFill>
              <a:latin typeface="Tahoma" pitchFamily="34" charset="0"/>
            </a:endParaRPr>
          </a:p>
          <a:p>
            <a:fld id="{FCD62A99-2675-444F-A47A-D58F07F6B164}" type="slidenum">
              <a:rPr lang="en-US">
                <a:solidFill>
                  <a:srgbClr val="B2A06B"/>
                </a:solidFill>
                <a:latin typeface="Tahoma" pitchFamily="34" charset="0"/>
              </a:rPr>
              <a:pPr/>
              <a:t>30</a:t>
            </a:fld>
            <a:endParaRPr lang="en-US">
              <a:solidFill>
                <a:srgbClr val="B2A06B"/>
              </a:solidFill>
              <a:latin typeface="Tahoma" pitchFamily="34" charset="0"/>
            </a:endParaRPr>
          </a:p>
          <a:p>
            <a:endParaRPr lang="en-US">
              <a:solidFill>
                <a:srgbClr val="FFFFFF"/>
              </a:solidFill>
              <a:latin typeface="Tahoma" pitchFamily="34" charset="0"/>
            </a:endParaRPr>
          </a:p>
        </p:txBody>
      </p:sp>
      <p:sp>
        <p:nvSpPr>
          <p:cNvPr id="312322" name="Rectangle 2"/>
          <p:cNvSpPr>
            <a:spLocks noGrp="1" noChangeArrowheads="1"/>
          </p:cNvSpPr>
          <p:nvPr>
            <p:ph type="title"/>
          </p:nvPr>
        </p:nvSpPr>
        <p:spPr>
          <a:xfrm>
            <a:off x="228600" y="214313"/>
            <a:ext cx="8715375" cy="1081087"/>
          </a:xfrm>
        </p:spPr>
        <p:txBody>
          <a:bodyPr/>
          <a:lstStyle/>
          <a:p>
            <a:pPr eaLnBrk="1" hangingPunct="1">
              <a:defRPr/>
            </a:pPr>
            <a:r>
              <a:rPr lang="en-US" sz="4400" smtClean="0"/>
              <a:t> </a:t>
            </a:r>
            <a:r>
              <a:rPr lang="en-US" smtClean="0"/>
              <a:t>UCFIP Services</a:t>
            </a:r>
          </a:p>
        </p:txBody>
      </p:sp>
      <p:sp>
        <p:nvSpPr>
          <p:cNvPr id="34820" name="Rectangle 3"/>
          <p:cNvSpPr>
            <a:spLocks noGrp="1" noChangeArrowheads="1"/>
          </p:cNvSpPr>
          <p:nvPr>
            <p:ph type="body" idx="1"/>
          </p:nvPr>
        </p:nvSpPr>
        <p:spPr>
          <a:xfrm>
            <a:off x="685800" y="1219200"/>
            <a:ext cx="8229600" cy="5430838"/>
          </a:xfrm>
        </p:spPr>
        <p:txBody>
          <a:bodyPr/>
          <a:lstStyle/>
          <a:p>
            <a:pPr eaLnBrk="1" hangingPunct="1">
              <a:lnSpc>
                <a:spcPct val="120000"/>
              </a:lnSpc>
            </a:pPr>
            <a:r>
              <a:rPr lang="en-US" sz="2100" smtClean="0"/>
              <a:t>On-site business coaching and mentoring (including from the Venture Lab)</a:t>
            </a:r>
          </a:p>
          <a:p>
            <a:pPr eaLnBrk="1" hangingPunct="1">
              <a:lnSpc>
                <a:spcPct val="120000"/>
              </a:lnSpc>
            </a:pPr>
            <a:r>
              <a:rPr lang="en-US" sz="2100" smtClean="0"/>
              <a:t>Entrepreneurship curriculum, seminars</a:t>
            </a:r>
          </a:p>
          <a:p>
            <a:pPr eaLnBrk="1" hangingPunct="1">
              <a:lnSpc>
                <a:spcPct val="120000"/>
              </a:lnSpc>
            </a:pPr>
            <a:r>
              <a:rPr lang="en-US" sz="2100" smtClean="0"/>
              <a:t>Access to community leaders and advisory board</a:t>
            </a:r>
          </a:p>
          <a:p>
            <a:pPr eaLnBrk="1" hangingPunct="1">
              <a:lnSpc>
                <a:spcPct val="120000"/>
              </a:lnSpc>
            </a:pPr>
            <a:r>
              <a:rPr lang="en-US" sz="2100" smtClean="0"/>
              <a:t>Shared resources</a:t>
            </a:r>
          </a:p>
          <a:p>
            <a:pPr lvl="1" eaLnBrk="1" hangingPunct="1">
              <a:lnSpc>
                <a:spcPct val="120000"/>
              </a:lnSpc>
            </a:pPr>
            <a:r>
              <a:rPr lang="en-US" sz="2100" smtClean="0"/>
              <a:t>Reception, conference rooms, high speed internet access, work / break rooms, office equipment</a:t>
            </a:r>
          </a:p>
          <a:p>
            <a:pPr eaLnBrk="1" hangingPunct="1">
              <a:lnSpc>
                <a:spcPct val="120000"/>
              </a:lnSpc>
            </a:pPr>
            <a:r>
              <a:rPr lang="en-US" sz="2100" smtClean="0"/>
              <a:t>Networking, close proximity to UCF technology, expertise and the UCF Campus or Downtown Orlando resources</a:t>
            </a:r>
          </a:p>
          <a:p>
            <a:pPr eaLnBrk="1" hangingPunct="1">
              <a:lnSpc>
                <a:spcPct val="120000"/>
              </a:lnSpc>
            </a:pPr>
            <a:r>
              <a:rPr lang="en-US" sz="2100" smtClean="0"/>
              <a:t>Access to interns and graduate student support</a:t>
            </a:r>
            <a:r>
              <a:rPr lang="en-US" sz="1900" b="1" smtClean="0">
                <a:solidFill>
                  <a:srgbClr val="CC9900"/>
                </a:solidFill>
              </a:rPr>
              <a:t> </a:t>
            </a:r>
          </a:p>
          <a:p>
            <a:pPr eaLnBrk="1" hangingPunct="1">
              <a:lnSpc>
                <a:spcPct val="120000"/>
              </a:lnSpc>
            </a:pPr>
            <a:r>
              <a:rPr lang="en-US" sz="2100" smtClean="0"/>
              <a:t>Adaptable space, flexible leases</a:t>
            </a:r>
          </a:p>
          <a:p>
            <a:pPr eaLnBrk="1" hangingPunct="1">
              <a:lnSpc>
                <a:spcPct val="120000"/>
              </a:lnSpc>
              <a:buFont typeface="Wingdings" pitchFamily="2" charset="2"/>
              <a:buNone/>
            </a:pPr>
            <a:endParaRPr lang="en-US" sz="1900" b="1" smtClean="0">
              <a:solidFill>
                <a:srgbClr val="CC9900"/>
              </a:solidFill>
            </a:endParaRPr>
          </a:p>
          <a:p>
            <a:pPr lvl="1" eaLnBrk="1" hangingPunct="1">
              <a:lnSpc>
                <a:spcPct val="90000"/>
              </a:lnSpc>
            </a:pPr>
            <a:endParaRPr lang="en-US" sz="2000" b="1" smtClean="0">
              <a:solidFill>
                <a:srgbClr val="CC9900"/>
              </a:solidFill>
              <a:latin typeface="Arial" pitchFamily="34" charset="0"/>
            </a:endParaRPr>
          </a:p>
        </p:txBody>
      </p:sp>
    </p:spTree>
    <p:extLst>
      <p:ext uri="{BB962C8B-B14F-4D97-AF65-F5344CB8AC3E}">
        <p14:creationId xmlns:p14="http://schemas.microsoft.com/office/powerpoint/2010/main" val="26376842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2"/>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solidFill>
                <a:srgbClr val="FFFFFF"/>
              </a:solidFill>
              <a:latin typeface="Tahoma" pitchFamily="34" charset="0"/>
            </a:endParaRPr>
          </a:p>
          <a:p>
            <a:fld id="{C2273194-EFEE-4EB5-AFF3-DD9F7AF44CBF}" type="slidenum">
              <a:rPr lang="en-US">
                <a:solidFill>
                  <a:srgbClr val="B2A06B"/>
                </a:solidFill>
                <a:latin typeface="Tahoma" pitchFamily="34" charset="0"/>
              </a:rPr>
              <a:pPr/>
              <a:t>31</a:t>
            </a:fld>
            <a:endParaRPr lang="en-US">
              <a:solidFill>
                <a:srgbClr val="B2A06B"/>
              </a:solidFill>
              <a:latin typeface="Tahoma" pitchFamily="34" charset="0"/>
            </a:endParaRPr>
          </a:p>
          <a:p>
            <a:endParaRPr lang="en-US">
              <a:solidFill>
                <a:srgbClr val="FFFFFF"/>
              </a:solidFill>
              <a:latin typeface="Tahoma" pitchFamily="34" charset="0"/>
            </a:endParaRPr>
          </a:p>
        </p:txBody>
      </p:sp>
      <p:sp>
        <p:nvSpPr>
          <p:cNvPr id="2" name="Title 1"/>
          <p:cNvSpPr>
            <a:spLocks noGrp="1"/>
          </p:cNvSpPr>
          <p:nvPr>
            <p:ph type="title" idx="4294967295"/>
          </p:nvPr>
        </p:nvSpPr>
        <p:spPr>
          <a:xfrm>
            <a:off x="1371600" y="-76200"/>
            <a:ext cx="7772400" cy="1219200"/>
          </a:xfrm>
        </p:spPr>
        <p:txBody>
          <a:bodyPr lIns="50800" tIns="50800" rIns="91440" bIns="50800"/>
          <a:lstStyle/>
          <a:p>
            <a:pPr eaLnBrk="1" hangingPunct="1">
              <a:defRPr/>
            </a:pPr>
            <a:r>
              <a:rPr lang="en-US" sz="3600" dirty="0" smtClean="0"/>
              <a:t>Current Results from the UCFIP Clients</a:t>
            </a:r>
          </a:p>
        </p:txBody>
      </p:sp>
      <p:graphicFrame>
        <p:nvGraphicFramePr>
          <p:cNvPr id="371764" name="Group 52"/>
          <p:cNvGraphicFramePr>
            <a:graphicFrameLocks noGrp="1"/>
          </p:cNvGraphicFramePr>
          <p:nvPr>
            <p:ph idx="4294967295"/>
            <p:extLst>
              <p:ext uri="{D42A27DB-BD31-4B8C-83A1-F6EECF244321}">
                <p14:modId xmlns:p14="http://schemas.microsoft.com/office/powerpoint/2010/main" val="2753168072"/>
              </p:ext>
            </p:extLst>
          </p:nvPr>
        </p:nvGraphicFramePr>
        <p:xfrm>
          <a:off x="1168400" y="1016000"/>
          <a:ext cx="7848600" cy="5029200"/>
        </p:xfrm>
        <a:graphic>
          <a:graphicData uri="http://schemas.openxmlformats.org/drawingml/2006/table">
            <a:tbl>
              <a:tblPr/>
              <a:tblGrid>
                <a:gridCol w="4992688"/>
                <a:gridCol w="2855912"/>
              </a:tblGrid>
              <a:tr h="4222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dirty="0" smtClean="0">
                          <a:ln>
                            <a:noFill/>
                          </a:ln>
                          <a:solidFill>
                            <a:schemeClr val="tx1"/>
                          </a:solidFill>
                          <a:effectLst>
                            <a:outerShdw blurRad="38100" dist="38100" dir="2700000" algn="tl">
                              <a:srgbClr val="333333"/>
                            </a:outerShdw>
                          </a:effectLst>
                          <a:latin typeface="Calibri" pitchFamily="34" charset="0"/>
                        </a:rPr>
                        <a:t>Companies currently serving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1" i="0" u="none" strike="noStrike" cap="none" normalizeH="0" baseline="0" dirty="0" smtClean="0">
                          <a:ln>
                            <a:noFill/>
                          </a:ln>
                          <a:solidFill>
                            <a:schemeClr val="tx1"/>
                          </a:solidFill>
                          <a:effectLst>
                            <a:outerShdw blurRad="38100" dist="38100" dir="2700000" algn="tl">
                              <a:srgbClr val="333333"/>
                            </a:outerShdw>
                          </a:effectLst>
                          <a:latin typeface="Calibri" pitchFamily="34" charset="0"/>
                        </a:rPr>
                        <a:t>108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333333"/>
                            </a:outerShdw>
                          </a:effectLst>
                          <a:latin typeface="Calibri" pitchFamily="34" charset="0"/>
                        </a:rPr>
                        <a:t>Companies graduated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1" i="0" u="none" strike="noStrike" cap="none" normalizeH="0" baseline="0" dirty="0" smtClean="0">
                          <a:ln>
                            <a:noFill/>
                          </a:ln>
                          <a:solidFill>
                            <a:schemeClr val="tx1"/>
                          </a:solidFill>
                          <a:effectLst>
                            <a:outerShdw blurRad="38100" dist="38100" dir="2700000" algn="tl">
                              <a:srgbClr val="333333"/>
                            </a:outerShdw>
                          </a:effectLst>
                          <a:latin typeface="Calibri" pitchFamily="34" charset="0"/>
                        </a:rPr>
                        <a:t>65, 60 still in Region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333333"/>
                            </a:outerShdw>
                          </a:effectLst>
                          <a:latin typeface="Calibri" pitchFamily="34" charset="0"/>
                        </a:rPr>
                        <a:t>Companies assisted in total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1" i="0" u="none" strike="noStrike" cap="none" normalizeH="0" baseline="0" dirty="0" smtClean="0">
                          <a:ln>
                            <a:noFill/>
                          </a:ln>
                          <a:solidFill>
                            <a:schemeClr val="tx1"/>
                          </a:solidFill>
                          <a:effectLst>
                            <a:outerShdw blurRad="38100" dist="38100" dir="2700000" algn="tl">
                              <a:srgbClr val="333333"/>
                            </a:outerShdw>
                          </a:effectLst>
                          <a:latin typeface="Calibri" pitchFamily="34" charset="0"/>
                        </a:rPr>
                        <a:t>200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dirty="0" smtClean="0">
                          <a:ln>
                            <a:noFill/>
                          </a:ln>
                          <a:solidFill>
                            <a:schemeClr val="tx1"/>
                          </a:solidFill>
                          <a:effectLst>
                            <a:outerShdw blurRad="38100" dist="38100" dir="2700000" algn="tl">
                              <a:srgbClr val="333333"/>
                            </a:outerShdw>
                          </a:effectLst>
                          <a:latin typeface="Calibri" pitchFamily="34" charset="0"/>
                        </a:rPr>
                        <a:t>Jobs created in community / total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1" i="0" u="none" strike="noStrike" cap="none" normalizeH="0" baseline="0" dirty="0" smtClean="0">
                          <a:ln>
                            <a:noFill/>
                          </a:ln>
                          <a:solidFill>
                            <a:schemeClr val="tx1"/>
                          </a:solidFill>
                          <a:effectLst>
                            <a:outerShdw blurRad="38100" dist="38100" dir="2700000" algn="tl">
                              <a:srgbClr val="333333"/>
                            </a:outerShdw>
                          </a:effectLst>
                          <a:latin typeface="Calibri" pitchFamily="34" charset="0"/>
                        </a:rPr>
                        <a:t>&gt; 1,600 / &gt;3,000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333333"/>
                            </a:outerShdw>
                          </a:effectLst>
                          <a:latin typeface="Calibri" pitchFamily="34" charset="0"/>
                        </a:rPr>
                        <a:t>Average salary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1" i="0" u="none" strike="noStrike" cap="none" normalizeH="0" baseline="0" smtClean="0">
                          <a:ln>
                            <a:noFill/>
                          </a:ln>
                          <a:solidFill>
                            <a:schemeClr val="tx1"/>
                          </a:solidFill>
                          <a:effectLst>
                            <a:outerShdw blurRad="38100" dist="38100" dir="2700000" algn="tl">
                              <a:srgbClr val="333333"/>
                            </a:outerShdw>
                          </a:effectLst>
                          <a:latin typeface="Calibri" pitchFamily="34" charset="0"/>
                        </a:rPr>
                        <a:t>$60,000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333333"/>
                            </a:outerShdw>
                          </a:effectLst>
                          <a:latin typeface="Calibri" pitchFamily="34" charset="0"/>
                        </a:rPr>
                        <a:t>Investment raised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1" i="0" u="none" strike="noStrike" cap="none" normalizeH="0" baseline="0" smtClean="0">
                          <a:ln>
                            <a:noFill/>
                          </a:ln>
                          <a:solidFill>
                            <a:schemeClr val="tx1"/>
                          </a:solidFill>
                          <a:effectLst>
                            <a:outerShdw blurRad="38100" dist="38100" dir="2700000" algn="tl">
                              <a:srgbClr val="333333"/>
                            </a:outerShdw>
                          </a:effectLst>
                          <a:latin typeface="Calibri" pitchFamily="34" charset="0"/>
                        </a:rPr>
                        <a:t>$190 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333333"/>
                            </a:outerShdw>
                          </a:effectLst>
                          <a:latin typeface="Calibri" pitchFamily="34" charset="0"/>
                        </a:rPr>
                        <a:t>Generated revenue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1" i="0" u="none" strike="noStrike" cap="none" normalizeH="0" baseline="0" smtClean="0">
                          <a:ln>
                            <a:noFill/>
                          </a:ln>
                          <a:solidFill>
                            <a:schemeClr val="tx1"/>
                          </a:solidFill>
                          <a:effectLst>
                            <a:outerShdw blurRad="38100" dist="38100" dir="2700000" algn="tl">
                              <a:srgbClr val="333333"/>
                            </a:outerShdw>
                          </a:effectLst>
                          <a:latin typeface="Calibri" pitchFamily="34" charset="0"/>
                        </a:rPr>
                        <a:t>&gt; $300M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333333"/>
                            </a:outerShdw>
                          </a:effectLst>
                          <a:latin typeface="Calibri" pitchFamily="34" charset="0"/>
                        </a:rPr>
                        <a:t>Patents held by UCFTI clients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1" i="0" u="none" strike="noStrike" cap="none" normalizeH="0" baseline="0" smtClean="0">
                          <a:ln>
                            <a:noFill/>
                          </a:ln>
                          <a:solidFill>
                            <a:schemeClr val="tx1"/>
                          </a:solidFill>
                          <a:effectLst>
                            <a:outerShdw blurRad="38100" dist="38100" dir="2700000" algn="tl">
                              <a:srgbClr val="333333"/>
                            </a:outerShdw>
                          </a:effectLst>
                          <a:latin typeface="Calibri" pitchFamily="34" charset="0"/>
                        </a:rPr>
                        <a:t>286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333333"/>
                            </a:outerShdw>
                          </a:effectLst>
                          <a:latin typeface="Calibri" pitchFamily="34" charset="0"/>
                        </a:rPr>
                        <a:t>Copyrights held by UCFTI clients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1" i="0" u="none" strike="noStrike" cap="none" normalizeH="0" baseline="0" smtClean="0">
                          <a:ln>
                            <a:noFill/>
                          </a:ln>
                          <a:solidFill>
                            <a:schemeClr val="tx1"/>
                          </a:solidFill>
                          <a:effectLst>
                            <a:outerShdw blurRad="38100" dist="38100" dir="2700000" algn="tl">
                              <a:srgbClr val="333333"/>
                            </a:outerShdw>
                          </a:effectLst>
                          <a:latin typeface="Calibri" pitchFamily="34" charset="0"/>
                        </a:rPr>
                        <a:t>75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333333"/>
                            </a:outerShdw>
                          </a:effectLst>
                          <a:latin typeface="Calibri" pitchFamily="34" charset="0"/>
                        </a:rPr>
                        <a:t>Trademarks held by UCFTI clients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1" i="0" u="none" strike="noStrike" cap="none" normalizeH="0" baseline="0" smtClean="0">
                          <a:ln>
                            <a:noFill/>
                          </a:ln>
                          <a:solidFill>
                            <a:schemeClr val="tx1"/>
                          </a:solidFill>
                          <a:effectLst/>
                          <a:latin typeface="Calibri" pitchFamily="34" charset="0"/>
                        </a:rPr>
                        <a:t>47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333333"/>
                            </a:outerShdw>
                          </a:effectLst>
                          <a:latin typeface="Calibri" pitchFamily="34" charset="0"/>
                        </a:rPr>
                        <a:t>Trade secrets held by UCFTI clients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1" i="0" u="none" strike="noStrike" cap="none" normalizeH="0" baseline="0" dirty="0" smtClean="0">
                          <a:ln>
                            <a:noFill/>
                          </a:ln>
                          <a:solidFill>
                            <a:schemeClr val="tx1"/>
                          </a:solidFill>
                          <a:effectLst/>
                          <a:latin typeface="Calibri" pitchFamily="34" charset="0"/>
                        </a:rPr>
                        <a:t>64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427927676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Slide Number Placeholder 2"/>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solidFill>
                <a:srgbClr val="FFFFFF"/>
              </a:solidFill>
              <a:latin typeface="Tahoma" pitchFamily="34" charset="0"/>
            </a:endParaRPr>
          </a:p>
          <a:p>
            <a:fld id="{004AF3D0-6A03-4C06-9C18-9CF54988225D}" type="slidenum">
              <a:rPr lang="en-US">
                <a:solidFill>
                  <a:srgbClr val="B2A06B"/>
                </a:solidFill>
                <a:latin typeface="Tahoma" pitchFamily="34" charset="0"/>
              </a:rPr>
              <a:pPr/>
              <a:t>32</a:t>
            </a:fld>
            <a:endParaRPr lang="en-US">
              <a:solidFill>
                <a:srgbClr val="B2A06B"/>
              </a:solidFill>
              <a:latin typeface="Tahoma" pitchFamily="34" charset="0"/>
            </a:endParaRPr>
          </a:p>
          <a:p>
            <a:endParaRPr lang="en-US">
              <a:solidFill>
                <a:srgbClr val="FFFFFF"/>
              </a:solidFill>
              <a:latin typeface="Tahoma" pitchFamily="34" charset="0"/>
            </a:endParaRPr>
          </a:p>
        </p:txBody>
      </p:sp>
      <p:sp>
        <p:nvSpPr>
          <p:cNvPr id="2" name="Title 1"/>
          <p:cNvSpPr>
            <a:spLocks noGrp="1"/>
          </p:cNvSpPr>
          <p:nvPr>
            <p:ph type="title" idx="4294967295"/>
          </p:nvPr>
        </p:nvSpPr>
        <p:spPr/>
        <p:txBody>
          <a:bodyPr lIns="50800" tIns="50800" rIns="91440" bIns="50800"/>
          <a:lstStyle/>
          <a:p>
            <a:pPr eaLnBrk="1" hangingPunct="1">
              <a:defRPr/>
            </a:pPr>
            <a:r>
              <a:rPr lang="en-US" smtClean="0"/>
              <a:t>Growth of the UCFIP</a:t>
            </a:r>
          </a:p>
        </p:txBody>
      </p:sp>
      <p:sp>
        <p:nvSpPr>
          <p:cNvPr id="1047" name="Text Box 3"/>
          <p:cNvSpPr txBox="1">
            <a:spLocks/>
          </p:cNvSpPr>
          <p:nvPr/>
        </p:nvSpPr>
        <p:spPr bwMode="auto">
          <a:xfrm>
            <a:off x="1279525" y="1574800"/>
            <a:ext cx="68230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fontAlgn="base">
              <a:spcBef>
                <a:spcPct val="0"/>
              </a:spcBef>
              <a:spcAft>
                <a:spcPct val="0"/>
              </a:spcAft>
            </a:pPr>
            <a:endParaRPr lang="en-US" sz="2400" smtClean="0">
              <a:solidFill>
                <a:srgbClr val="FFFFFF"/>
              </a:solidFill>
              <a:ea typeface="ヒラギノ角ゴ Pro W3"/>
              <a:cs typeface="ヒラギノ角ゴ Pro W3"/>
              <a:sym typeface="Arial" pitchFamily="34" charset="0"/>
            </a:endParaRPr>
          </a:p>
          <a:p>
            <a:pPr fontAlgn="base">
              <a:spcBef>
                <a:spcPct val="0"/>
              </a:spcBef>
              <a:spcAft>
                <a:spcPct val="0"/>
              </a:spcAft>
            </a:pPr>
            <a:endParaRPr lang="en-US" sz="2400" smtClean="0">
              <a:solidFill>
                <a:srgbClr val="FFFFFF"/>
              </a:solidFill>
              <a:ea typeface="ヒラギノ角ゴ Pro W3"/>
              <a:cs typeface="ヒラギノ角ゴ Pro W3"/>
              <a:sym typeface="Arial" pitchFamily="34" charset="0"/>
            </a:endParaRPr>
          </a:p>
          <a:p>
            <a:pPr fontAlgn="base">
              <a:spcBef>
                <a:spcPct val="0"/>
              </a:spcBef>
              <a:spcAft>
                <a:spcPct val="0"/>
              </a:spcAft>
            </a:pPr>
            <a:endParaRPr lang="en-US" sz="2400" smtClean="0">
              <a:solidFill>
                <a:srgbClr val="FFFFFF"/>
              </a:solidFill>
              <a:ea typeface="ヒラギノ角ゴ Pro W3"/>
              <a:cs typeface="ヒラギノ角ゴ Pro W3"/>
              <a:sym typeface="Arial" pitchFamily="34" charset="0"/>
            </a:endParaRPr>
          </a:p>
          <a:p>
            <a:pPr fontAlgn="base">
              <a:spcBef>
                <a:spcPct val="0"/>
              </a:spcBef>
              <a:spcAft>
                <a:spcPct val="0"/>
              </a:spcAft>
            </a:pPr>
            <a:endParaRPr lang="en-US" sz="2400" smtClean="0">
              <a:solidFill>
                <a:srgbClr val="FFFFFF"/>
              </a:solidFill>
              <a:ea typeface="ヒラギノ角ゴ Pro W3"/>
              <a:cs typeface="ヒラギノ角ゴ Pro W3"/>
              <a:sym typeface="Arial" pitchFamily="34" charset="0"/>
            </a:endParaRPr>
          </a:p>
          <a:p>
            <a:pPr fontAlgn="base">
              <a:spcBef>
                <a:spcPct val="0"/>
              </a:spcBef>
              <a:spcAft>
                <a:spcPct val="0"/>
              </a:spcAft>
            </a:pPr>
            <a:endParaRPr lang="en-US" sz="2400" smtClean="0">
              <a:solidFill>
                <a:srgbClr val="FFFFFF"/>
              </a:solidFill>
              <a:ea typeface="ヒラギノ角ゴ Pro W3"/>
              <a:cs typeface="ヒラギノ角ゴ Pro W3"/>
              <a:sym typeface="Arial" pitchFamily="34" charset="0"/>
            </a:endParaRPr>
          </a:p>
        </p:txBody>
      </p:sp>
      <p:graphicFrame>
        <p:nvGraphicFramePr>
          <p:cNvPr id="3" name="Diagram 2"/>
          <p:cNvGraphicFramePr/>
          <p:nvPr>
            <p:extLst>
              <p:ext uri="{D42A27DB-BD31-4B8C-83A1-F6EECF244321}">
                <p14:modId xmlns:p14="http://schemas.microsoft.com/office/powerpoint/2010/main" val="1102155562"/>
              </p:ext>
            </p:extLst>
          </p:nvPr>
        </p:nvGraphicFramePr>
        <p:xfrm>
          <a:off x="228600" y="1143000"/>
          <a:ext cx="8650288"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025561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solidFill>
                <a:srgbClr val="FFFFFF"/>
              </a:solidFill>
              <a:latin typeface="Tahoma" pitchFamily="34" charset="0"/>
            </a:endParaRPr>
          </a:p>
          <a:p>
            <a:fld id="{24A80189-48D8-4C04-A70A-CBFBC7C6D94E}" type="slidenum">
              <a:rPr lang="en-US">
                <a:solidFill>
                  <a:srgbClr val="B2A06B"/>
                </a:solidFill>
                <a:latin typeface="Tahoma" pitchFamily="34" charset="0"/>
              </a:rPr>
              <a:pPr/>
              <a:t>33</a:t>
            </a:fld>
            <a:endParaRPr lang="en-US">
              <a:solidFill>
                <a:srgbClr val="B2A06B"/>
              </a:solidFill>
              <a:latin typeface="Tahoma" pitchFamily="34" charset="0"/>
            </a:endParaRPr>
          </a:p>
          <a:p>
            <a:endParaRPr lang="en-US">
              <a:solidFill>
                <a:srgbClr val="FFFFFF"/>
              </a:solidFill>
              <a:latin typeface="Tahoma" pitchFamily="34" charset="0"/>
            </a:endParaRPr>
          </a:p>
        </p:txBody>
      </p:sp>
      <p:sp>
        <p:nvSpPr>
          <p:cNvPr id="2" name="Title 1"/>
          <p:cNvSpPr>
            <a:spLocks noGrp="1"/>
          </p:cNvSpPr>
          <p:nvPr>
            <p:ph type="title" idx="4294967295"/>
          </p:nvPr>
        </p:nvSpPr>
        <p:spPr/>
        <p:txBody>
          <a:bodyPr lIns="91440" tIns="45720" rIns="91440" bIns="45720" anchorCtr="1"/>
          <a:lstStyle/>
          <a:p>
            <a:pPr eaLnBrk="1" hangingPunct="1">
              <a:defRPr/>
            </a:pPr>
            <a:r>
              <a:rPr lang="en-US" sz="4800" smtClean="0"/>
              <a:t>Central Florida Research Park</a:t>
            </a:r>
          </a:p>
        </p:txBody>
      </p:sp>
      <p:sp>
        <p:nvSpPr>
          <p:cNvPr id="3" name="Text Placeholder 2"/>
          <p:cNvSpPr>
            <a:spLocks noGrp="1"/>
          </p:cNvSpPr>
          <p:nvPr>
            <p:ph type="body" sz="half" idx="4294967295"/>
          </p:nvPr>
        </p:nvSpPr>
        <p:spPr>
          <a:xfrm>
            <a:off x="152400" y="2209800"/>
            <a:ext cx="6249988" cy="3887788"/>
          </a:xfrm>
        </p:spPr>
        <p:txBody>
          <a:bodyPr/>
          <a:lstStyle/>
          <a:p>
            <a:pPr eaLnBrk="1" hangingPunct="1">
              <a:defRPr/>
            </a:pPr>
            <a:r>
              <a:rPr lang="en-US" b="1" smtClean="0">
                <a:effectLst>
                  <a:outerShdw blurRad="38100" dist="38100" dir="2700000" algn="tl">
                    <a:srgbClr val="333333"/>
                  </a:outerShdw>
                </a:effectLst>
              </a:rPr>
              <a:t>Established in 1981</a:t>
            </a:r>
          </a:p>
          <a:p>
            <a:pPr eaLnBrk="1" hangingPunct="1">
              <a:defRPr/>
            </a:pPr>
            <a:r>
              <a:rPr lang="en-US" b="1" smtClean="0">
                <a:effectLst>
                  <a:outerShdw blurRad="38100" dist="38100" dir="2700000" algn="tl">
                    <a:srgbClr val="333333"/>
                  </a:outerShdw>
                </a:effectLst>
              </a:rPr>
              <a:t>7</a:t>
            </a:r>
            <a:r>
              <a:rPr lang="en-US" b="1" baseline="30000" smtClean="0">
                <a:effectLst>
                  <a:outerShdw blurRad="38100" dist="38100" dir="2700000" algn="tl">
                    <a:srgbClr val="333333"/>
                  </a:outerShdw>
                </a:effectLst>
              </a:rPr>
              <a:t>th</a:t>
            </a:r>
            <a:r>
              <a:rPr lang="en-US" b="1" smtClean="0">
                <a:effectLst>
                  <a:outerShdw blurRad="38100" dist="38100" dir="2700000" algn="tl">
                    <a:srgbClr val="333333"/>
                  </a:outerShdw>
                </a:effectLst>
              </a:rPr>
              <a:t> largest research park in the US</a:t>
            </a:r>
          </a:p>
          <a:p>
            <a:pPr eaLnBrk="1" hangingPunct="1">
              <a:defRPr/>
            </a:pPr>
            <a:r>
              <a:rPr lang="en-US" b="1" smtClean="0">
                <a:effectLst>
                  <a:outerShdw blurRad="38100" dist="38100" dir="2700000" algn="tl">
                    <a:srgbClr val="333333"/>
                  </a:outerShdw>
                </a:effectLst>
              </a:rPr>
              <a:t>Over 120 firms</a:t>
            </a:r>
          </a:p>
          <a:p>
            <a:pPr eaLnBrk="1" hangingPunct="1">
              <a:defRPr/>
            </a:pPr>
            <a:r>
              <a:rPr lang="en-US" b="1" smtClean="0">
                <a:effectLst>
                  <a:outerShdw blurRad="38100" dist="38100" dir="2700000" algn="tl">
                    <a:srgbClr val="333333"/>
                  </a:outerShdw>
                </a:effectLst>
              </a:rPr>
              <a:t>10,000+ employees</a:t>
            </a:r>
          </a:p>
          <a:p>
            <a:pPr eaLnBrk="1" hangingPunct="1">
              <a:defRPr/>
            </a:pPr>
            <a:r>
              <a:rPr lang="en-US" b="1" smtClean="0">
                <a:effectLst>
                  <a:outerShdw blurRad="38100" dist="38100" dir="2700000" algn="tl">
                    <a:srgbClr val="333333"/>
                  </a:outerShdw>
                </a:effectLst>
              </a:rPr>
              <a:t>1100 acres adjacent to UCF.  </a:t>
            </a:r>
          </a:p>
        </p:txBody>
      </p:sp>
      <p:pic>
        <p:nvPicPr>
          <p:cNvPr id="36869" name="Picture 4" descr="rs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057400"/>
            <a:ext cx="2971800" cy="2971800"/>
          </a:xfrm>
          <a:prstGeom prst="rect">
            <a:avLst/>
          </a:prstGeom>
          <a:noFill/>
          <a:ln w="25400">
            <a:solidFill>
              <a:srgbClr val="96969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82191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2"/>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solidFill>
                <a:srgbClr val="FFFFFF"/>
              </a:solidFill>
              <a:latin typeface="Tahoma" pitchFamily="34" charset="0"/>
            </a:endParaRPr>
          </a:p>
          <a:p>
            <a:fld id="{C575EE12-2E98-4364-986C-D68F78F79715}" type="slidenum">
              <a:rPr lang="en-US">
                <a:solidFill>
                  <a:srgbClr val="B2A06B"/>
                </a:solidFill>
                <a:latin typeface="Tahoma" pitchFamily="34" charset="0"/>
              </a:rPr>
              <a:pPr/>
              <a:t>34</a:t>
            </a:fld>
            <a:endParaRPr lang="en-US">
              <a:solidFill>
                <a:srgbClr val="B2A06B"/>
              </a:solidFill>
              <a:latin typeface="Tahoma" pitchFamily="34" charset="0"/>
            </a:endParaRPr>
          </a:p>
          <a:p>
            <a:endParaRPr lang="en-US">
              <a:solidFill>
                <a:srgbClr val="FFFFFF"/>
              </a:solidFill>
              <a:latin typeface="Tahoma" pitchFamily="34" charset="0"/>
            </a:endParaRPr>
          </a:p>
        </p:txBody>
      </p:sp>
      <p:sp>
        <p:nvSpPr>
          <p:cNvPr id="2" name="Title 1"/>
          <p:cNvSpPr>
            <a:spLocks noGrp="1"/>
          </p:cNvSpPr>
          <p:nvPr>
            <p:ph type="title" idx="4294967295"/>
          </p:nvPr>
        </p:nvSpPr>
        <p:spPr/>
        <p:txBody>
          <a:bodyPr lIns="91440" tIns="45720" rIns="91440" bIns="45720" anchorCtr="1"/>
          <a:lstStyle/>
          <a:p>
            <a:pPr eaLnBrk="1" hangingPunct="1">
              <a:defRPr/>
            </a:pPr>
            <a:r>
              <a:rPr lang="en-US" sz="4800" smtClean="0"/>
              <a:t>Central Florida Research Park</a:t>
            </a:r>
          </a:p>
        </p:txBody>
      </p:sp>
      <p:sp>
        <p:nvSpPr>
          <p:cNvPr id="3" name="Text Placeholder 2"/>
          <p:cNvSpPr>
            <a:spLocks noGrp="1"/>
          </p:cNvSpPr>
          <p:nvPr>
            <p:ph type="body" sz="half" idx="4294967295"/>
          </p:nvPr>
        </p:nvSpPr>
        <p:spPr>
          <a:xfrm>
            <a:off x="990600" y="1600200"/>
            <a:ext cx="7926388" cy="4648200"/>
          </a:xfrm>
        </p:spPr>
        <p:txBody>
          <a:bodyPr/>
          <a:lstStyle/>
          <a:p>
            <a:pPr eaLnBrk="1" hangingPunct="1">
              <a:lnSpc>
                <a:spcPct val="130000"/>
              </a:lnSpc>
              <a:buFont typeface="Wingdings" pitchFamily="2" charset="2"/>
              <a:buNone/>
              <a:defRPr/>
            </a:pPr>
            <a:r>
              <a:rPr lang="en-US" b="1" smtClean="0">
                <a:effectLst>
                  <a:outerShdw blurRad="38100" dist="38100" dir="2700000" algn="tl">
                    <a:srgbClr val="333333"/>
                  </a:outerShdw>
                </a:effectLst>
              </a:rPr>
              <a:t>Examples of UCF spinoffs or Incubator graduates </a:t>
            </a:r>
          </a:p>
          <a:p>
            <a:pPr eaLnBrk="1" hangingPunct="1">
              <a:lnSpc>
                <a:spcPct val="130000"/>
              </a:lnSpc>
              <a:buFont typeface="Wingdings" pitchFamily="2" charset="2"/>
              <a:buNone/>
              <a:defRPr/>
            </a:pPr>
            <a:r>
              <a:rPr lang="en-US" b="1" smtClean="0">
                <a:effectLst>
                  <a:outerShdw blurRad="38100" dist="38100" dir="2700000" algn="tl">
                    <a:srgbClr val="333333"/>
                  </a:outerShdw>
                </a:effectLst>
              </a:rPr>
              <a:t>in the Park:</a:t>
            </a:r>
          </a:p>
          <a:p>
            <a:pPr lvl="1" eaLnBrk="1" hangingPunct="1">
              <a:lnSpc>
                <a:spcPct val="130000"/>
              </a:lnSpc>
              <a:defRPr/>
            </a:pPr>
            <a:r>
              <a:rPr lang="en-US" sz="2700" b="1" smtClean="0"/>
              <a:t>AVT Simulation</a:t>
            </a:r>
          </a:p>
          <a:p>
            <a:pPr lvl="1" eaLnBrk="1" hangingPunct="1">
              <a:lnSpc>
                <a:spcPct val="130000"/>
              </a:lnSpc>
              <a:defRPr/>
            </a:pPr>
            <a:r>
              <a:rPr lang="en-US" sz="2700" b="1" smtClean="0"/>
              <a:t>Productivity Apex</a:t>
            </a:r>
          </a:p>
          <a:p>
            <a:pPr lvl="1" eaLnBrk="1" hangingPunct="1">
              <a:lnSpc>
                <a:spcPct val="130000"/>
              </a:lnSpc>
              <a:defRPr/>
            </a:pPr>
            <a:r>
              <a:rPr lang="en-US" sz="2700" b="1" smtClean="0"/>
              <a:t>Raydiance</a:t>
            </a:r>
          </a:p>
          <a:p>
            <a:pPr lvl="1" eaLnBrk="1" hangingPunct="1">
              <a:lnSpc>
                <a:spcPct val="130000"/>
              </a:lnSpc>
              <a:defRPr/>
            </a:pPr>
            <a:r>
              <a:rPr lang="en-US" sz="2700" b="1" smtClean="0"/>
              <a:t>Petra Solar</a:t>
            </a:r>
          </a:p>
          <a:p>
            <a:pPr lvl="1" eaLnBrk="1" hangingPunct="1">
              <a:lnSpc>
                <a:spcPct val="130000"/>
              </a:lnSpc>
              <a:defRPr/>
            </a:pPr>
            <a:r>
              <a:rPr lang="en-US" sz="2700" b="1" smtClean="0"/>
              <a:t>HN Burns Engineering</a:t>
            </a:r>
          </a:p>
        </p:txBody>
      </p:sp>
    </p:spTree>
    <p:extLst>
      <p:ext uri="{BB962C8B-B14F-4D97-AF65-F5344CB8AC3E}">
        <p14:creationId xmlns:p14="http://schemas.microsoft.com/office/powerpoint/2010/main" val="270805512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solidFill>
                <a:srgbClr val="FFFFFF"/>
              </a:solidFill>
              <a:latin typeface="Tahoma" pitchFamily="34" charset="0"/>
            </a:endParaRPr>
          </a:p>
          <a:p>
            <a:fld id="{6408B70F-2F98-4CFA-94C4-150BAAE70945}" type="slidenum">
              <a:rPr lang="en-US">
                <a:solidFill>
                  <a:srgbClr val="B2A06B"/>
                </a:solidFill>
                <a:latin typeface="Tahoma" pitchFamily="34" charset="0"/>
              </a:rPr>
              <a:pPr/>
              <a:t>35</a:t>
            </a:fld>
            <a:endParaRPr lang="en-US">
              <a:solidFill>
                <a:srgbClr val="B2A06B"/>
              </a:solidFill>
              <a:latin typeface="Tahoma" pitchFamily="34" charset="0"/>
            </a:endParaRPr>
          </a:p>
          <a:p>
            <a:endParaRPr lang="en-US">
              <a:solidFill>
                <a:srgbClr val="FFFFFF"/>
              </a:solidFill>
              <a:latin typeface="Tahoma" pitchFamily="34" charset="0"/>
            </a:endParaRPr>
          </a:p>
        </p:txBody>
      </p:sp>
      <p:sp>
        <p:nvSpPr>
          <p:cNvPr id="288770" name="Rectangle 2"/>
          <p:cNvSpPr>
            <a:spLocks noGrp="1" noChangeArrowheads="1"/>
          </p:cNvSpPr>
          <p:nvPr>
            <p:ph type="title"/>
          </p:nvPr>
        </p:nvSpPr>
        <p:spPr>
          <a:xfrm>
            <a:off x="457200" y="0"/>
            <a:ext cx="8305800" cy="1066800"/>
          </a:xfrm>
        </p:spPr>
        <p:txBody>
          <a:bodyPr/>
          <a:lstStyle/>
          <a:p>
            <a:pPr eaLnBrk="1" hangingPunct="1">
              <a:defRPr/>
            </a:pPr>
            <a:r>
              <a:rPr lang="en-US" smtClean="0"/>
              <a:t>Evolution</a:t>
            </a:r>
          </a:p>
        </p:txBody>
      </p:sp>
      <p:sp>
        <p:nvSpPr>
          <p:cNvPr id="38916" name="Rectangle 3"/>
          <p:cNvSpPr>
            <a:spLocks noGrp="1" noChangeArrowheads="1"/>
          </p:cNvSpPr>
          <p:nvPr>
            <p:ph type="body" idx="1"/>
          </p:nvPr>
        </p:nvSpPr>
        <p:spPr>
          <a:xfrm>
            <a:off x="1219200" y="990600"/>
            <a:ext cx="8534400" cy="5715000"/>
          </a:xfrm>
        </p:spPr>
        <p:txBody>
          <a:bodyPr/>
          <a:lstStyle/>
          <a:p>
            <a:pPr eaLnBrk="1" hangingPunct="1">
              <a:lnSpc>
                <a:spcPct val="90000"/>
              </a:lnSpc>
              <a:buClr>
                <a:schemeClr val="accent2"/>
              </a:buClr>
            </a:pPr>
            <a:r>
              <a:rPr lang="en-US" sz="1900" b="1" dirty="0"/>
              <a:t>Central Florida Research Park 				1981</a:t>
            </a:r>
          </a:p>
          <a:p>
            <a:pPr eaLnBrk="1" hangingPunct="1">
              <a:lnSpc>
                <a:spcPct val="90000"/>
              </a:lnSpc>
              <a:buClr>
                <a:schemeClr val="accent2"/>
              </a:buClr>
            </a:pPr>
            <a:r>
              <a:rPr lang="en-US" sz="1900" b="1" dirty="0"/>
              <a:t>UCF Research Foundation				1991</a:t>
            </a:r>
          </a:p>
          <a:p>
            <a:pPr eaLnBrk="1" hangingPunct="1">
              <a:lnSpc>
                <a:spcPct val="90000"/>
              </a:lnSpc>
              <a:buClr>
                <a:schemeClr val="accent2"/>
              </a:buClr>
            </a:pPr>
            <a:r>
              <a:rPr lang="en-US" sz="1900" b="1" dirty="0"/>
              <a:t>Technology Transfer Program				1992</a:t>
            </a:r>
          </a:p>
          <a:p>
            <a:pPr eaLnBrk="1" hangingPunct="1">
              <a:lnSpc>
                <a:spcPct val="90000"/>
              </a:lnSpc>
              <a:buClr>
                <a:schemeClr val="accent2"/>
              </a:buClr>
            </a:pPr>
            <a:r>
              <a:rPr lang="en-US" sz="1900" b="1" dirty="0"/>
              <a:t>Emerging Business Network				1996</a:t>
            </a:r>
          </a:p>
          <a:p>
            <a:pPr eaLnBrk="1" hangingPunct="1">
              <a:lnSpc>
                <a:spcPct val="90000"/>
              </a:lnSpc>
              <a:buClr>
                <a:schemeClr val="accent2"/>
              </a:buClr>
            </a:pPr>
            <a:r>
              <a:rPr lang="en-US" sz="1900" b="1" dirty="0"/>
              <a:t>Technology Incubator					1999</a:t>
            </a:r>
          </a:p>
          <a:p>
            <a:pPr eaLnBrk="1" hangingPunct="1">
              <a:lnSpc>
                <a:spcPct val="90000"/>
              </a:lnSpc>
              <a:buClr>
                <a:schemeClr val="accent2"/>
              </a:buClr>
            </a:pPr>
            <a:r>
              <a:rPr lang="en-US" sz="1900" b="1" dirty="0"/>
              <a:t>Excellence in Entrepreneurship 				2000</a:t>
            </a:r>
          </a:p>
          <a:p>
            <a:pPr eaLnBrk="1" hangingPunct="1">
              <a:lnSpc>
                <a:spcPct val="90000"/>
              </a:lnSpc>
              <a:buClr>
                <a:schemeClr val="accent2"/>
              </a:buClr>
            </a:pPr>
            <a:r>
              <a:rPr lang="en-US" sz="1900" b="1" dirty="0"/>
              <a:t>Industry matching grants program 			</a:t>
            </a:r>
            <a:r>
              <a:rPr lang="en-US" sz="1900" b="1" dirty="0" smtClean="0"/>
              <a:t>2000</a:t>
            </a:r>
            <a:endParaRPr lang="en-US" sz="1900" b="1" dirty="0"/>
          </a:p>
          <a:p>
            <a:pPr eaLnBrk="1" hangingPunct="1">
              <a:lnSpc>
                <a:spcPct val="90000"/>
              </a:lnSpc>
              <a:buClr>
                <a:schemeClr val="accent2"/>
              </a:buClr>
            </a:pPr>
            <a:r>
              <a:rPr lang="en-US" sz="1900" b="1" dirty="0"/>
              <a:t>Boot-camps for Entrepreneurs				2000</a:t>
            </a:r>
          </a:p>
          <a:p>
            <a:pPr eaLnBrk="1" hangingPunct="1">
              <a:lnSpc>
                <a:spcPct val="90000"/>
              </a:lnSpc>
              <a:buClr>
                <a:schemeClr val="accent2"/>
              </a:buClr>
            </a:pPr>
            <a:r>
              <a:rPr lang="en-US" sz="1900" b="1" dirty="0"/>
              <a:t>Office of Economic Development				2002</a:t>
            </a:r>
          </a:p>
          <a:p>
            <a:pPr eaLnBrk="1" hangingPunct="1">
              <a:lnSpc>
                <a:spcPct val="90000"/>
              </a:lnSpc>
              <a:buClr>
                <a:schemeClr val="accent2"/>
              </a:buClr>
            </a:pPr>
            <a:r>
              <a:rPr lang="en-US" sz="1900" b="1" dirty="0"/>
              <a:t>Entrepreneurship graduate course			2003</a:t>
            </a:r>
          </a:p>
          <a:p>
            <a:pPr eaLnBrk="1" hangingPunct="1">
              <a:lnSpc>
                <a:spcPct val="90000"/>
              </a:lnSpc>
              <a:buClr>
                <a:schemeClr val="accent2"/>
              </a:buClr>
            </a:pPr>
            <a:r>
              <a:rPr lang="en-US" sz="1900" b="1" dirty="0"/>
              <a:t>Business Plan Competition				2004</a:t>
            </a:r>
          </a:p>
          <a:p>
            <a:pPr eaLnBrk="1" hangingPunct="1">
              <a:lnSpc>
                <a:spcPct val="90000"/>
              </a:lnSpc>
              <a:buClr>
                <a:schemeClr val="accent2"/>
              </a:buClr>
            </a:pPr>
            <a:r>
              <a:rPr lang="en-US" sz="1900" b="1" dirty="0"/>
              <a:t>Venture Lab</a:t>
            </a:r>
            <a:r>
              <a:rPr lang="en-US" sz="1900" b="1" dirty="0" smtClean="0"/>
              <a:t>						2004</a:t>
            </a:r>
          </a:p>
          <a:p>
            <a:pPr eaLnBrk="1" hangingPunct="1">
              <a:lnSpc>
                <a:spcPct val="90000"/>
              </a:lnSpc>
              <a:buClr>
                <a:schemeClr val="accent2"/>
              </a:buClr>
            </a:pPr>
            <a:r>
              <a:rPr lang="en-US" sz="1900" b="1" dirty="0" smtClean="0"/>
              <a:t>Center for Entrepreneurship and Innovation		2005</a:t>
            </a:r>
          </a:p>
          <a:p>
            <a:pPr eaLnBrk="1" hangingPunct="1">
              <a:lnSpc>
                <a:spcPct val="90000"/>
              </a:lnSpc>
              <a:buClr>
                <a:schemeClr val="accent2"/>
              </a:buClr>
            </a:pPr>
            <a:r>
              <a:rPr lang="en-US" sz="1900" b="1" dirty="0" smtClean="0"/>
              <a:t>Incubation Program expansion currently 8 facilities		2010</a:t>
            </a:r>
          </a:p>
        </p:txBody>
      </p:sp>
    </p:spTree>
    <p:extLst>
      <p:ext uri="{BB962C8B-B14F-4D97-AF65-F5344CB8AC3E}">
        <p14:creationId xmlns:p14="http://schemas.microsoft.com/office/powerpoint/2010/main" val="33691209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2"/>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smtClean="0">
              <a:solidFill>
                <a:srgbClr val="FFFFFF"/>
              </a:solidFill>
              <a:latin typeface="Tahoma" pitchFamily="34" charset="0"/>
            </a:endParaRPr>
          </a:p>
          <a:p>
            <a:fld id="{D7941877-63B9-460C-9ADC-9082681A4ECF}" type="slidenum">
              <a:rPr lang="en-US" smtClean="0">
                <a:solidFill>
                  <a:srgbClr val="B2A06B"/>
                </a:solidFill>
                <a:latin typeface="Tahoma" pitchFamily="34" charset="0"/>
              </a:rPr>
              <a:pPr/>
              <a:t>36</a:t>
            </a:fld>
            <a:endParaRPr lang="en-US" smtClean="0">
              <a:solidFill>
                <a:srgbClr val="B2A06B"/>
              </a:solidFill>
              <a:latin typeface="Tahoma" pitchFamily="34" charset="0"/>
            </a:endParaRPr>
          </a:p>
          <a:p>
            <a:endParaRPr lang="en-US" smtClean="0">
              <a:solidFill>
                <a:srgbClr val="FFFFFF"/>
              </a:solidFill>
              <a:latin typeface="Tahoma" pitchFamily="34" charset="0"/>
            </a:endParaRPr>
          </a:p>
        </p:txBody>
      </p:sp>
      <p:sp>
        <p:nvSpPr>
          <p:cNvPr id="64514" name="Rectangle 2"/>
          <p:cNvSpPr>
            <a:spLocks noGrp="1" noChangeArrowheads="1"/>
          </p:cNvSpPr>
          <p:nvPr>
            <p:ph type="title" idx="4294967295"/>
          </p:nvPr>
        </p:nvSpPr>
        <p:spPr>
          <a:xfrm>
            <a:off x="609600" y="304800"/>
            <a:ext cx="7772400" cy="1219200"/>
          </a:xfrm>
        </p:spPr>
        <p:txBody>
          <a:bodyPr lIns="91440" tIns="45720" rIns="91440" bIns="45720" anchorCtr="1"/>
          <a:lstStyle/>
          <a:p>
            <a:pPr>
              <a:defRPr/>
            </a:pPr>
            <a:r>
              <a:rPr lang="en-US" dirty="0" smtClean="0"/>
              <a:t>Questions</a:t>
            </a:r>
            <a:endParaRPr lang="en-US" dirty="0"/>
          </a:p>
        </p:txBody>
      </p:sp>
      <p:sp>
        <p:nvSpPr>
          <p:cNvPr id="64515" name="Rectangle 3"/>
          <p:cNvSpPr>
            <a:spLocks noGrp="1" noChangeArrowheads="1"/>
          </p:cNvSpPr>
          <p:nvPr>
            <p:ph type="body" idx="4294967295"/>
          </p:nvPr>
        </p:nvSpPr>
        <p:spPr>
          <a:xfrm>
            <a:off x="685800" y="1676400"/>
            <a:ext cx="7772400" cy="4073525"/>
          </a:xfrm>
        </p:spPr>
        <p:txBody>
          <a:bodyPr/>
          <a:lstStyle/>
          <a:p>
            <a:pPr>
              <a:buFont typeface="Wingdings" pitchFamily="2" charset="2"/>
              <a:buNone/>
              <a:defRPr/>
            </a:pPr>
            <a:r>
              <a:rPr lang="en-US" sz="3200" b="1" dirty="0" smtClean="0">
                <a:effectLst>
                  <a:outerShdw blurRad="38100" dist="38100" dir="2700000" algn="tl">
                    <a:srgbClr val="333333"/>
                  </a:outerShdw>
                </a:effectLst>
              </a:rPr>
              <a:t>What does this have to do with me?</a:t>
            </a:r>
          </a:p>
          <a:p>
            <a:pPr>
              <a:buFont typeface="Wingdings" pitchFamily="2" charset="2"/>
              <a:buNone/>
              <a:defRPr/>
            </a:pPr>
            <a:r>
              <a:rPr lang="en-US" sz="3200" b="1" dirty="0" smtClean="0">
                <a:effectLst>
                  <a:outerShdw blurRad="38100" dist="38100" dir="2700000" algn="tl">
                    <a:srgbClr val="333333"/>
                  </a:outerShdw>
                </a:effectLst>
              </a:rPr>
              <a:t>Are we rich yet?</a:t>
            </a:r>
          </a:p>
          <a:p>
            <a:pPr>
              <a:buFont typeface="Wingdings" pitchFamily="2" charset="2"/>
              <a:buNone/>
              <a:defRPr/>
            </a:pPr>
            <a:r>
              <a:rPr lang="en-US" sz="3200" b="1" dirty="0" smtClean="0">
                <a:effectLst>
                  <a:outerShdw blurRad="38100" dist="38100" dir="2700000" algn="tl">
                    <a:srgbClr val="333333"/>
                  </a:outerShdw>
                </a:effectLst>
              </a:rPr>
              <a:t>Where do I sign up?</a:t>
            </a:r>
          </a:p>
          <a:p>
            <a:pPr>
              <a:buFont typeface="Wingdings" pitchFamily="2" charset="2"/>
              <a:buNone/>
              <a:defRPr/>
            </a:pPr>
            <a:r>
              <a:rPr lang="en-US" sz="3200" b="1" dirty="0" smtClean="0">
                <a:effectLst>
                  <a:outerShdw blurRad="38100" dist="38100" dir="2700000" algn="tl">
                    <a:srgbClr val="333333"/>
                  </a:outerShdw>
                </a:effectLst>
              </a:rPr>
              <a:t> </a:t>
            </a:r>
          </a:p>
          <a:p>
            <a:pPr>
              <a:buNone/>
              <a:defRPr/>
            </a:pPr>
            <a:endParaRPr lang="en-US" sz="3200" b="1" dirty="0">
              <a:effectLst>
                <a:outerShdw blurRad="38100" dist="38100" dir="2700000" algn="tl">
                  <a:srgbClr val="333333"/>
                </a:outerShdw>
              </a:effectLst>
            </a:endParaRPr>
          </a:p>
          <a:p>
            <a:pPr>
              <a:buFont typeface="Wingdings" pitchFamily="2" charset="2"/>
              <a:buNone/>
              <a:defRPr/>
            </a:pPr>
            <a:endParaRPr lang="en-US" sz="1600" dirty="0" smtClean="0">
              <a:solidFill>
                <a:schemeClr val="accent6">
                  <a:lumMod val="75000"/>
                </a:schemeClr>
              </a:solidFill>
              <a:effectLst>
                <a:outerShdw blurRad="38100" dist="38100" dir="2700000" algn="tl">
                  <a:srgbClr val="333333"/>
                </a:outerShdw>
              </a:effectLst>
            </a:endParaRPr>
          </a:p>
          <a:p>
            <a:pPr>
              <a:buFont typeface="Wingdings" pitchFamily="2" charset="2"/>
              <a:buNone/>
              <a:defRPr/>
            </a:pPr>
            <a:r>
              <a:rPr lang="en-US" sz="2400" dirty="0" smtClean="0">
                <a:solidFill>
                  <a:schemeClr val="accent6">
                    <a:lumMod val="75000"/>
                  </a:schemeClr>
                </a:solidFill>
                <a:effectLst>
                  <a:outerShdw blurRad="38100" dist="38100" dir="2700000" algn="tl">
                    <a:srgbClr val="333333"/>
                  </a:outerShdw>
                </a:effectLst>
              </a:rPr>
              <a:t> </a:t>
            </a:r>
            <a:endParaRPr lang="en-US" sz="2400" dirty="0">
              <a:solidFill>
                <a:schemeClr val="accent6">
                  <a:lumMod val="75000"/>
                </a:schemeClr>
              </a:solidFill>
              <a:effectLst>
                <a:outerShdw blurRad="38100" dist="38100" dir="2700000" algn="tl">
                  <a:srgbClr val="333333"/>
                </a:outerShdw>
              </a:effectLst>
            </a:endParaRPr>
          </a:p>
          <a:p>
            <a:pPr>
              <a:buFont typeface="Wingdings" pitchFamily="2" charset="2"/>
              <a:buNone/>
              <a:defRPr/>
            </a:pPr>
            <a:endParaRPr lang="en-US" sz="2400" dirty="0">
              <a:effectLst>
                <a:outerShdw blurRad="38100" dist="38100" dir="2700000" algn="tl">
                  <a:srgbClr val="333333"/>
                </a:outerShdw>
              </a:effectLst>
            </a:endParaRPr>
          </a:p>
        </p:txBody>
      </p:sp>
    </p:spTree>
    <p:extLst>
      <p:ext uri="{BB962C8B-B14F-4D97-AF65-F5344CB8AC3E}">
        <p14:creationId xmlns:p14="http://schemas.microsoft.com/office/powerpoint/2010/main" val="29368205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pPr fontAlgn="base">
              <a:spcBef>
                <a:spcPct val="0"/>
              </a:spcBef>
              <a:spcAft>
                <a:spcPct val="0"/>
              </a:spcAft>
            </a:pPr>
            <a:endParaRPr lang="en-US" sz="2800">
              <a:solidFill>
                <a:srgbClr val="000000"/>
              </a:solidFill>
            </a:endParaRPr>
          </a:p>
        </p:txBody>
      </p:sp>
      <p:sp>
        <p:nvSpPr>
          <p:cNvPr id="104755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pPr fontAlgn="base">
              <a:spcBef>
                <a:spcPct val="0"/>
              </a:spcBef>
              <a:spcAft>
                <a:spcPct val="0"/>
              </a:spcAft>
            </a:pPr>
            <a:endParaRPr lang="en-US" sz="2800">
              <a:solidFill>
                <a:srgbClr val="000000"/>
              </a:solidFill>
            </a:endParaRPr>
          </a:p>
        </p:txBody>
      </p:sp>
      <p:sp>
        <p:nvSpPr>
          <p:cNvPr id="1047556" name="Rectangle 4"/>
          <p:cNvSpPr>
            <a:spLocks noGrp="1" noChangeArrowheads="1"/>
          </p:cNvSpPr>
          <p:nvPr>
            <p:ph type="title"/>
          </p:nvPr>
        </p:nvSpPr>
        <p:spPr>
          <a:ln/>
        </p:spPr>
        <p:txBody>
          <a:bodyPr lIns="92075" tIns="46038" rIns="92075" bIns="46038"/>
          <a:lstStyle/>
          <a:p>
            <a:endParaRPr lang="en-US"/>
          </a:p>
        </p:txBody>
      </p:sp>
      <p:pic>
        <p:nvPicPr>
          <p:cNvPr id="1047557" name="Picture 5"/>
          <p:cNvPicPr>
            <a:picLocks noChangeArrowheads="1"/>
          </p:cNvPicPr>
          <p:nvPr/>
        </p:nvPicPr>
        <p:blipFill>
          <a:blip r:embed="rId3" cstate="print"/>
          <a:srcRect/>
          <a:stretch>
            <a:fillRect/>
          </a:stretch>
        </p:blipFill>
        <p:spPr bwMode="auto">
          <a:xfrm>
            <a:off x="307975" y="0"/>
            <a:ext cx="8836025" cy="6858000"/>
          </a:xfrm>
          <a:prstGeom prst="rect">
            <a:avLst/>
          </a:prstGeom>
          <a:noFill/>
          <a:ln w="9525">
            <a:noFill/>
            <a:miter lim="800000"/>
            <a:headEnd/>
            <a:tailEnd/>
          </a:ln>
          <a:effectLst/>
        </p:spPr>
      </p:pic>
    </p:spTree>
    <p:extLst>
      <p:ext uri="{BB962C8B-B14F-4D97-AF65-F5344CB8AC3E}">
        <p14:creationId xmlns:p14="http://schemas.microsoft.com/office/powerpoint/2010/main" val="219199112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rot="5400000">
            <a:off x="4466578" y="3323580"/>
            <a:ext cx="6629401" cy="457200"/>
          </a:xfrm>
        </p:spPr>
        <p:txBody>
          <a:bodyPr>
            <a:normAutofit/>
          </a:bodyPr>
          <a:lstStyle/>
          <a:p>
            <a:r>
              <a:rPr lang="en-US" sz="1100" dirty="0" smtClean="0">
                <a:solidFill>
                  <a:schemeClr val="accent6">
                    <a:lumMod val="50000"/>
                  </a:schemeClr>
                </a:solidFill>
                <a:latin typeface="Century Gothic" pitchFamily="34" charset="0"/>
              </a:rPr>
              <a:t>Exploring Research Administration from Concept to Commercialization</a:t>
            </a:r>
            <a:endParaRPr lang="en-US" sz="1100" dirty="0">
              <a:solidFill>
                <a:schemeClr val="accent6">
                  <a:lumMod val="50000"/>
                </a:schemeClr>
              </a:solidFill>
              <a:latin typeface="Century Gothic" pitchFamily="34" charset="0"/>
            </a:endParaRPr>
          </a:p>
        </p:txBody>
      </p:sp>
      <p:pic>
        <p:nvPicPr>
          <p:cNvPr id="8" name="Picture 7" descr="Picture1.png"/>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295000"/>
                    </a14:imgEffect>
                  </a14:imgLayer>
                </a14:imgProps>
              </a:ext>
            </a:extLst>
          </a:blip>
          <a:srcRect b="18931"/>
          <a:stretch/>
        </p:blipFill>
        <p:spPr>
          <a:xfrm rot="5400000">
            <a:off x="7000145" y="716005"/>
            <a:ext cx="2937878" cy="1173480"/>
          </a:xfrm>
          <a:prstGeom prst="rect">
            <a:avLst/>
          </a:prstGeom>
        </p:spPr>
      </p:pic>
      <p:sp>
        <p:nvSpPr>
          <p:cNvPr id="5" name="Title 2"/>
          <p:cNvSpPr txBox="1">
            <a:spLocks/>
          </p:cNvSpPr>
          <p:nvPr/>
        </p:nvSpPr>
        <p:spPr>
          <a:xfrm>
            <a:off x="0" y="2362200"/>
            <a:ext cx="7543800" cy="2667000"/>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32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Research Administration Cycle</a:t>
            </a:r>
          </a:p>
          <a:p>
            <a:pPr algn="ctr"/>
            <a:r>
              <a:rPr lang="en-US" sz="1600" b="1" cap="none" dirty="0" smtClean="0">
                <a:solidFill>
                  <a:schemeClr val="accent6">
                    <a:lumMod val="50000"/>
                  </a:schemeClr>
                </a:solidFill>
                <a:latin typeface="Century Gothic" pitchFamily="34" charset="0"/>
              </a:rPr>
              <a:t>Research Cycle</a:t>
            </a:r>
          </a:p>
          <a:p>
            <a:pPr algn="ctr"/>
            <a:r>
              <a:rPr lang="en-US" sz="1600" b="1" cap="none" dirty="0" smtClean="0">
                <a:solidFill>
                  <a:schemeClr val="accent6">
                    <a:lumMod val="50000"/>
                  </a:schemeClr>
                </a:solidFill>
                <a:latin typeface="Century Gothic" pitchFamily="34" charset="0"/>
              </a:rPr>
              <a:t>Award Cycle</a:t>
            </a:r>
          </a:p>
          <a:p>
            <a:pPr algn="ctr"/>
            <a:r>
              <a:rPr lang="en-US" sz="1600" b="1" cap="none" dirty="0" smtClean="0">
                <a:solidFill>
                  <a:schemeClr val="accent6">
                    <a:lumMod val="50000"/>
                  </a:schemeClr>
                </a:solidFill>
                <a:latin typeface="Century Gothic" pitchFamily="34" charset="0"/>
              </a:rPr>
              <a:t>Economic Development Cycle</a:t>
            </a:r>
          </a:p>
        </p:txBody>
      </p:sp>
      <p:sp>
        <p:nvSpPr>
          <p:cNvPr id="2" name="TextBox 1"/>
          <p:cNvSpPr txBox="1"/>
          <p:nvPr/>
        </p:nvSpPr>
        <p:spPr>
          <a:xfrm>
            <a:off x="0" y="4690646"/>
            <a:ext cx="7543800" cy="338554"/>
          </a:xfrm>
          <a:prstGeom prst="rect">
            <a:avLst/>
          </a:prstGeom>
          <a:noFill/>
        </p:spPr>
        <p:txBody>
          <a:bodyPr wrap="square" rtlCol="0">
            <a:spAutoFit/>
          </a:bodyPr>
          <a:lstStyle/>
          <a:p>
            <a:pPr algn="ctr"/>
            <a:r>
              <a:rPr lang="en-US" sz="1600" b="1" dirty="0" smtClean="0">
                <a:solidFill>
                  <a:schemeClr val="accent6">
                    <a:lumMod val="75000"/>
                  </a:schemeClr>
                </a:solidFill>
                <a:latin typeface="Century Gothic" pitchFamily="34" charset="0"/>
              </a:rPr>
              <a:t>Dr. Svetlana Shtrom</a:t>
            </a:r>
            <a:endParaRPr lang="en-US" sz="1600" b="1" dirty="0">
              <a:solidFill>
                <a:schemeClr val="accent6">
                  <a:lumMod val="75000"/>
                </a:schemeClr>
              </a:solidFill>
              <a:latin typeface="Century Gothic" pitchFamily="34" charset="0"/>
            </a:endParaRPr>
          </a:p>
        </p:txBody>
      </p:sp>
    </p:spTree>
    <p:extLst>
      <p:ext uri="{BB962C8B-B14F-4D97-AF65-F5344CB8AC3E}">
        <p14:creationId xmlns:p14="http://schemas.microsoft.com/office/powerpoint/2010/main" val="4032694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bwMode="auto">
          <a:xfrm>
            <a:off x="228600" y="1295400"/>
            <a:ext cx="8077200" cy="5562600"/>
          </a:xfrm>
          <a:noFill/>
          <a:ln>
            <a:miter lim="800000"/>
            <a:headEnd/>
            <a:tailEnd/>
          </a:ln>
        </p:spPr>
        <p:txBody>
          <a:bodyPr vert="horz" wrap="square" lIns="91440" tIns="45720" rIns="91440" bIns="45720" numCol="1" anchor="t" anchorCtr="0" compatLnSpc="1">
            <a:prstTxWarp prst="textNoShape">
              <a:avLst/>
            </a:prstTxWarp>
            <a:normAutofit/>
          </a:bodyPr>
          <a:lstStyle/>
          <a:p>
            <a:pPr marL="228600" indent="0" eaLnBrk="1" hangingPunct="1">
              <a:buFontTx/>
              <a:buNone/>
              <a:tabLst>
                <a:tab pos="292100" algn="l"/>
                <a:tab pos="571500" algn="l"/>
              </a:tabLst>
            </a:pPr>
            <a:endParaRPr lang="en-US" sz="2000" dirty="0" smtClean="0">
              <a:latin typeface="Century Gothic" pitchFamily="34" charset="0"/>
            </a:endParaRPr>
          </a:p>
          <a:p>
            <a:pPr marL="228600" indent="0" eaLnBrk="1" hangingPunct="1">
              <a:buFontTx/>
              <a:buNone/>
              <a:tabLst>
                <a:tab pos="292100" algn="l"/>
                <a:tab pos="571500" algn="l"/>
              </a:tabLst>
            </a:pPr>
            <a:r>
              <a:rPr lang="en-US" sz="2000" dirty="0" smtClean="0">
                <a:latin typeface="Century Gothic" pitchFamily="34" charset="0"/>
              </a:rPr>
              <a:t>		</a:t>
            </a:r>
          </a:p>
          <a:p>
            <a:pPr marL="228600" indent="0" eaLnBrk="1" hangingPunct="1">
              <a:buFontTx/>
              <a:buNone/>
              <a:tabLst>
                <a:tab pos="292100" algn="l"/>
                <a:tab pos="571500" algn="l"/>
              </a:tabLst>
            </a:pPr>
            <a:endParaRPr lang="en-US" sz="2000" dirty="0" smtClean="0">
              <a:latin typeface="Century Gothic" pitchFamily="34" charset="0"/>
            </a:endParaRPr>
          </a:p>
          <a:p>
            <a:pPr marL="228600" indent="0" eaLnBrk="1" hangingPunct="1">
              <a:buFontTx/>
              <a:buNone/>
              <a:tabLst>
                <a:tab pos="292100" algn="l"/>
                <a:tab pos="571500" algn="l"/>
              </a:tabLst>
            </a:pPr>
            <a:endParaRPr lang="en-US" sz="2000" dirty="0" smtClean="0">
              <a:latin typeface="Century Gothic" pitchFamily="34" charset="0"/>
            </a:endParaRPr>
          </a:p>
          <a:p>
            <a:pPr marL="228600" indent="0" eaLnBrk="1" hangingPunct="1">
              <a:buFontTx/>
              <a:buNone/>
              <a:tabLst>
                <a:tab pos="292100" algn="l"/>
                <a:tab pos="571500" algn="l"/>
              </a:tabLst>
            </a:pPr>
            <a:endParaRPr lang="en-US" sz="2000" dirty="0" smtClean="0">
              <a:latin typeface="Century Gothic" pitchFamily="34" charset="0"/>
            </a:endParaRPr>
          </a:p>
          <a:p>
            <a:pPr marL="228600" indent="0" eaLnBrk="1" hangingPunct="1">
              <a:buFontTx/>
              <a:buNone/>
              <a:tabLst>
                <a:tab pos="292100" algn="l"/>
                <a:tab pos="571500" algn="l"/>
              </a:tabLst>
            </a:pPr>
            <a:r>
              <a:rPr lang="en-US" sz="2000" dirty="0" smtClean="0">
                <a:latin typeface="Century Gothic" pitchFamily="34" charset="0"/>
              </a:rPr>
              <a:t>	</a:t>
            </a:r>
          </a:p>
        </p:txBody>
      </p:sp>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rgbClr val="C17529">
                    <a:lumMod val="50000"/>
                  </a:srgbClr>
                </a:solidFill>
                <a:effectLst>
                  <a:outerShdw blurRad="38100" dist="38100" dir="2700000" algn="tl">
                    <a:srgbClr val="000000">
                      <a:alpha val="43137"/>
                    </a:srgbClr>
                  </a:outerShdw>
                </a:effectLst>
                <a:latin typeface="Century Gothic" pitchFamily="34" charset="0"/>
              </a:rPr>
              <a:t>COMMERCIALIZATION</a:t>
            </a:r>
            <a:endParaRPr lang="en-US" b="1" dirty="0">
              <a:solidFill>
                <a:srgbClr val="C17529">
                  <a:lumMod val="50000"/>
                </a:srgb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pic>
        <p:nvPicPr>
          <p:cNvPr id="5"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60000"/>
                    </a14:imgEffect>
                  </a14:imgLayer>
                </a14:imgProps>
              </a:ext>
              <a:ext uri="{28A0092B-C50C-407E-A947-70E740481C1C}">
                <a14:useLocalDpi xmlns:a14="http://schemas.microsoft.com/office/drawing/2010/main" val="0"/>
              </a:ext>
            </a:extLst>
          </a:blip>
          <a:srcRect/>
          <a:stretch>
            <a:fillRect/>
          </a:stretch>
        </p:blipFill>
        <p:spPr bwMode="auto">
          <a:xfrm>
            <a:off x="1933149" y="1219200"/>
            <a:ext cx="4655311" cy="475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3048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rgbClr val="C17529"/>
                </a:solidFill>
                <a:effectLst>
                  <a:outerShdw blurRad="38100" dist="38100" dir="2700000" algn="tl">
                    <a:srgbClr val="000000">
                      <a:alpha val="43137"/>
                    </a:srgbClr>
                  </a:outerShdw>
                </a:effectLst>
                <a:latin typeface="Century Gothic" pitchFamily="34" charset="0"/>
              </a:rPr>
              <a:t>RESEARCH CYCLE</a:t>
            </a:r>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0" name="TextBox 9"/>
          <p:cNvSpPr txBox="1"/>
          <p:nvPr/>
        </p:nvSpPr>
        <p:spPr>
          <a:xfrm>
            <a:off x="990600" y="6005840"/>
            <a:ext cx="6389914" cy="261610"/>
          </a:xfrm>
          <a:prstGeom prst="rect">
            <a:avLst/>
          </a:prstGeom>
          <a:noFill/>
        </p:spPr>
        <p:txBody>
          <a:bodyPr wrap="square" rtlCol="0">
            <a:spAutoFit/>
          </a:bodyPr>
          <a:lstStyle/>
          <a:p>
            <a:pPr algn="r"/>
            <a:r>
              <a:rPr lang="en-US" sz="1100" dirty="0" smtClean="0">
                <a:solidFill>
                  <a:prstClr val="black"/>
                </a:solidFill>
                <a:latin typeface="Century Gothic" pitchFamily="34" charset="0"/>
              </a:rPr>
              <a:t>Adapted from: </a:t>
            </a:r>
            <a:r>
              <a:rPr lang="en-US" sz="1100" dirty="0">
                <a:solidFill>
                  <a:prstClr val="black"/>
                </a:solidFill>
                <a:latin typeface="Century Gothic" pitchFamily="34" charset="0"/>
              </a:rPr>
              <a:t>http://</a:t>
            </a:r>
            <a:r>
              <a:rPr lang="en-US" sz="1100" dirty="0" smtClean="0">
                <a:solidFill>
                  <a:prstClr val="black"/>
                </a:solidFill>
                <a:latin typeface="Century Gothic" pitchFamily="34" charset="0"/>
              </a:rPr>
              <a:t>www.ucsd.tv/greymatters/images/GreyMatters_BasicScienceSM.jpg</a:t>
            </a:r>
            <a:endParaRPr lang="en-US" sz="1100" dirty="0">
              <a:solidFill>
                <a:prstClr val="black"/>
              </a:solidFill>
              <a:latin typeface="Century Gothic" pitchFamily="34" charset="0"/>
            </a:endParaRPr>
          </a:p>
        </p:txBody>
      </p:sp>
    </p:spTree>
    <p:extLst>
      <p:ext uri="{BB962C8B-B14F-4D97-AF65-F5344CB8AC3E}">
        <p14:creationId xmlns:p14="http://schemas.microsoft.com/office/powerpoint/2010/main" val="2324225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xfrm>
            <a:off x="0" y="19050"/>
            <a:ext cx="91440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smtClean="0">
                <a:solidFill>
                  <a:schemeClr val="bg1"/>
                </a:solidFill>
                <a:latin typeface="Calibri" pitchFamily="34" charset="0"/>
                <a:cs typeface="Calibri" pitchFamily="34" charset="0"/>
              </a:rPr>
              <a:t>Why listen to me?</a:t>
            </a:r>
          </a:p>
        </p:txBody>
      </p:sp>
      <p:sp>
        <p:nvSpPr>
          <p:cNvPr id="53251" name="Text Box 4"/>
          <p:cNvSpPr txBox="1">
            <a:spLocks noChangeArrowheads="1"/>
          </p:cNvSpPr>
          <p:nvPr/>
        </p:nvSpPr>
        <p:spPr bwMode="auto">
          <a:xfrm>
            <a:off x="2586038" y="844550"/>
            <a:ext cx="10525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eaLnBrk="1" fontAlgn="base" hangingPunct="1">
              <a:spcBef>
                <a:spcPct val="0"/>
              </a:spcBef>
              <a:spcAft>
                <a:spcPct val="0"/>
              </a:spcAft>
            </a:pPr>
            <a:r>
              <a:rPr lang="en-US" sz="1800" smtClean="0">
                <a:solidFill>
                  <a:srgbClr val="FF0000"/>
                </a:solidFill>
                <a:latin typeface="Verdana" pitchFamily="34" charset="0"/>
                <a:ea typeface="MS PGothic" pitchFamily="34" charset="-128"/>
              </a:rPr>
              <a:t>1980’s</a:t>
            </a:r>
          </a:p>
        </p:txBody>
      </p:sp>
      <p:grpSp>
        <p:nvGrpSpPr>
          <p:cNvPr id="53252" name="Group 5"/>
          <p:cNvGrpSpPr>
            <a:grpSpLocks/>
          </p:cNvGrpSpPr>
          <p:nvPr/>
        </p:nvGrpSpPr>
        <p:grpSpPr bwMode="auto">
          <a:xfrm>
            <a:off x="4114800" y="1600200"/>
            <a:ext cx="1295400" cy="457200"/>
            <a:chOff x="2490" y="1593"/>
            <a:chExt cx="1398" cy="240"/>
          </a:xfrm>
        </p:grpSpPr>
        <p:sp>
          <p:nvSpPr>
            <p:cNvPr id="53288" name="Line 6"/>
            <p:cNvSpPr>
              <a:spLocks noChangeShapeType="1"/>
            </p:cNvSpPr>
            <p:nvPr/>
          </p:nvSpPr>
          <p:spPr bwMode="auto">
            <a:xfrm>
              <a:off x="2490" y="1833"/>
              <a:ext cx="130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800" b="1" smtClean="0">
                <a:solidFill>
                  <a:srgbClr val="000000"/>
                </a:solidFill>
              </a:endParaRPr>
            </a:p>
          </p:txBody>
        </p:sp>
        <p:sp>
          <p:nvSpPr>
            <p:cNvPr id="53289" name="Text Box 7"/>
            <p:cNvSpPr txBox="1">
              <a:spLocks noChangeArrowheads="1"/>
            </p:cNvSpPr>
            <p:nvPr/>
          </p:nvSpPr>
          <p:spPr bwMode="auto">
            <a:xfrm>
              <a:off x="2499" y="1593"/>
              <a:ext cx="1389"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gn="ctr" eaLnBrk="1" fontAlgn="base" hangingPunct="1">
                <a:spcBef>
                  <a:spcPct val="50000"/>
                </a:spcBef>
                <a:spcAft>
                  <a:spcPct val="0"/>
                </a:spcAft>
              </a:pPr>
              <a:r>
                <a:rPr lang="en-US" sz="1600" smtClean="0">
                  <a:solidFill>
                    <a:srgbClr val="000000"/>
                  </a:solidFill>
                  <a:latin typeface="Verdana" pitchFamily="34" charset="0"/>
                  <a:ea typeface="MS PGothic" pitchFamily="34" charset="-128"/>
                </a:rPr>
                <a:t>Engineer</a:t>
              </a:r>
            </a:p>
          </p:txBody>
        </p:sp>
      </p:grpSp>
      <p:grpSp>
        <p:nvGrpSpPr>
          <p:cNvPr id="53253" name="Group 8"/>
          <p:cNvGrpSpPr>
            <a:grpSpLocks/>
          </p:cNvGrpSpPr>
          <p:nvPr/>
        </p:nvGrpSpPr>
        <p:grpSpPr bwMode="auto">
          <a:xfrm>
            <a:off x="5410200" y="1752600"/>
            <a:ext cx="1676400" cy="914400"/>
            <a:chOff x="2880" y="1792"/>
            <a:chExt cx="1464" cy="240"/>
          </a:xfrm>
        </p:grpSpPr>
        <p:sp>
          <p:nvSpPr>
            <p:cNvPr id="53286" name="Line 9"/>
            <p:cNvSpPr>
              <a:spLocks noChangeShapeType="1"/>
            </p:cNvSpPr>
            <p:nvPr/>
          </p:nvSpPr>
          <p:spPr bwMode="auto">
            <a:xfrm>
              <a:off x="2992" y="2032"/>
              <a:ext cx="13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800" b="1" smtClean="0">
                <a:solidFill>
                  <a:srgbClr val="000000"/>
                </a:solidFill>
              </a:endParaRPr>
            </a:p>
          </p:txBody>
        </p:sp>
        <p:sp>
          <p:nvSpPr>
            <p:cNvPr id="53287" name="Text Box 10"/>
            <p:cNvSpPr txBox="1">
              <a:spLocks noChangeArrowheads="1"/>
            </p:cNvSpPr>
            <p:nvPr/>
          </p:nvSpPr>
          <p:spPr bwMode="auto">
            <a:xfrm>
              <a:off x="2880" y="1792"/>
              <a:ext cx="1464"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gn="ctr" eaLnBrk="1" fontAlgn="base" hangingPunct="1">
                <a:spcBef>
                  <a:spcPct val="50000"/>
                </a:spcBef>
                <a:spcAft>
                  <a:spcPct val="0"/>
                </a:spcAft>
              </a:pPr>
              <a:r>
                <a:rPr lang="en-US" sz="1600" smtClean="0">
                  <a:solidFill>
                    <a:srgbClr val="000000"/>
                  </a:solidFill>
                  <a:latin typeface="Verdana" pitchFamily="34" charset="0"/>
                  <a:ea typeface="MS PGothic" pitchFamily="34" charset="-128"/>
                </a:rPr>
                <a:t>Associate Director @ CREOL</a:t>
              </a:r>
            </a:p>
          </p:txBody>
        </p:sp>
      </p:grpSp>
      <p:grpSp>
        <p:nvGrpSpPr>
          <p:cNvPr id="53254" name="Group 11"/>
          <p:cNvGrpSpPr>
            <a:grpSpLocks/>
          </p:cNvGrpSpPr>
          <p:nvPr/>
        </p:nvGrpSpPr>
        <p:grpSpPr bwMode="auto">
          <a:xfrm>
            <a:off x="7086600" y="4468813"/>
            <a:ext cx="2057400" cy="373062"/>
            <a:chOff x="2697" y="1792"/>
            <a:chExt cx="1647" cy="240"/>
          </a:xfrm>
        </p:grpSpPr>
        <p:sp>
          <p:nvSpPr>
            <p:cNvPr id="53284" name="Line 12"/>
            <p:cNvSpPr>
              <a:spLocks noChangeShapeType="1"/>
            </p:cNvSpPr>
            <p:nvPr/>
          </p:nvSpPr>
          <p:spPr bwMode="auto">
            <a:xfrm>
              <a:off x="2697" y="2032"/>
              <a:ext cx="164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800" b="1" smtClean="0">
                <a:solidFill>
                  <a:srgbClr val="000000"/>
                </a:solidFill>
              </a:endParaRPr>
            </a:p>
          </p:txBody>
        </p:sp>
        <p:sp>
          <p:nvSpPr>
            <p:cNvPr id="53285" name="Text Box 13"/>
            <p:cNvSpPr txBox="1">
              <a:spLocks noChangeArrowheads="1"/>
            </p:cNvSpPr>
            <p:nvPr/>
          </p:nvSpPr>
          <p:spPr bwMode="auto">
            <a:xfrm>
              <a:off x="2880" y="1792"/>
              <a:ext cx="1464"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gn="ctr" eaLnBrk="1" fontAlgn="base" hangingPunct="1">
                <a:spcBef>
                  <a:spcPct val="50000"/>
                </a:spcBef>
                <a:spcAft>
                  <a:spcPct val="0"/>
                </a:spcAft>
              </a:pPr>
              <a:r>
                <a:rPr lang="en-US" sz="1600" smtClean="0">
                  <a:solidFill>
                    <a:srgbClr val="000000"/>
                  </a:solidFill>
                  <a:latin typeface="Verdana" pitchFamily="34" charset="0"/>
                  <a:ea typeface="MS PGothic" pitchFamily="34" charset="-128"/>
                </a:rPr>
                <a:t>Associate VP</a:t>
              </a:r>
            </a:p>
          </p:txBody>
        </p:sp>
      </p:grpSp>
      <p:sp>
        <p:nvSpPr>
          <p:cNvPr id="53255" name="Text Box 14"/>
          <p:cNvSpPr txBox="1">
            <a:spLocks noChangeArrowheads="1"/>
          </p:cNvSpPr>
          <p:nvPr/>
        </p:nvSpPr>
        <p:spPr bwMode="auto">
          <a:xfrm>
            <a:off x="4876800" y="857250"/>
            <a:ext cx="10525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eaLnBrk="1" fontAlgn="base" hangingPunct="1">
              <a:spcBef>
                <a:spcPct val="0"/>
              </a:spcBef>
              <a:spcAft>
                <a:spcPct val="0"/>
              </a:spcAft>
            </a:pPr>
            <a:r>
              <a:rPr lang="en-US" sz="1800" smtClean="0">
                <a:solidFill>
                  <a:srgbClr val="FF0000"/>
                </a:solidFill>
                <a:latin typeface="Verdana" pitchFamily="34" charset="0"/>
                <a:ea typeface="MS PGothic" pitchFamily="34" charset="-128"/>
              </a:rPr>
              <a:t>1990’s</a:t>
            </a:r>
          </a:p>
        </p:txBody>
      </p:sp>
      <p:sp>
        <p:nvSpPr>
          <p:cNvPr id="53256" name="Text Box 15"/>
          <p:cNvSpPr txBox="1">
            <a:spLocks noChangeArrowheads="1"/>
          </p:cNvSpPr>
          <p:nvPr/>
        </p:nvSpPr>
        <p:spPr bwMode="auto">
          <a:xfrm>
            <a:off x="6892925" y="852488"/>
            <a:ext cx="1130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eaLnBrk="1" fontAlgn="base" hangingPunct="1">
              <a:spcBef>
                <a:spcPct val="0"/>
              </a:spcBef>
              <a:spcAft>
                <a:spcPct val="0"/>
              </a:spcAft>
            </a:pPr>
            <a:r>
              <a:rPr lang="en-US" sz="1800" smtClean="0">
                <a:solidFill>
                  <a:srgbClr val="FF0000"/>
                </a:solidFill>
                <a:latin typeface="Verdana" pitchFamily="34" charset="0"/>
                <a:ea typeface="MS PGothic" pitchFamily="34" charset="-128"/>
              </a:rPr>
              <a:t>2000’s </a:t>
            </a:r>
          </a:p>
        </p:txBody>
      </p:sp>
      <p:grpSp>
        <p:nvGrpSpPr>
          <p:cNvPr id="53257" name="Group 16"/>
          <p:cNvGrpSpPr>
            <a:grpSpLocks/>
          </p:cNvGrpSpPr>
          <p:nvPr/>
        </p:nvGrpSpPr>
        <p:grpSpPr bwMode="auto">
          <a:xfrm>
            <a:off x="2886075" y="1355725"/>
            <a:ext cx="1228725" cy="549275"/>
            <a:chOff x="2490" y="1593"/>
            <a:chExt cx="1398" cy="240"/>
          </a:xfrm>
        </p:grpSpPr>
        <p:sp>
          <p:nvSpPr>
            <p:cNvPr id="53282" name="Line 17"/>
            <p:cNvSpPr>
              <a:spLocks noChangeShapeType="1"/>
            </p:cNvSpPr>
            <p:nvPr/>
          </p:nvSpPr>
          <p:spPr bwMode="auto">
            <a:xfrm>
              <a:off x="2490" y="1833"/>
              <a:ext cx="130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800" b="1" smtClean="0">
                <a:solidFill>
                  <a:srgbClr val="000000"/>
                </a:solidFill>
              </a:endParaRPr>
            </a:p>
          </p:txBody>
        </p:sp>
        <p:sp>
          <p:nvSpPr>
            <p:cNvPr id="53283" name="Text Box 18"/>
            <p:cNvSpPr txBox="1">
              <a:spLocks noChangeArrowheads="1"/>
            </p:cNvSpPr>
            <p:nvPr/>
          </p:nvSpPr>
          <p:spPr bwMode="auto">
            <a:xfrm>
              <a:off x="2497" y="1593"/>
              <a:ext cx="1391"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gn="ctr" eaLnBrk="1" fontAlgn="base" hangingPunct="1">
                <a:spcBef>
                  <a:spcPct val="50000"/>
                </a:spcBef>
                <a:spcAft>
                  <a:spcPct val="0"/>
                </a:spcAft>
              </a:pPr>
              <a:r>
                <a:rPr lang="en-US" sz="1600" smtClean="0">
                  <a:solidFill>
                    <a:srgbClr val="000000"/>
                  </a:solidFill>
                  <a:latin typeface="Verdana" pitchFamily="34" charset="0"/>
                  <a:ea typeface="MS PGothic" pitchFamily="34" charset="-128"/>
                </a:rPr>
                <a:t>BSEE</a:t>
              </a:r>
            </a:p>
          </p:txBody>
        </p:sp>
      </p:grpSp>
      <p:sp>
        <p:nvSpPr>
          <p:cNvPr id="53258" name="Text Box 19"/>
          <p:cNvSpPr txBox="1">
            <a:spLocks noChangeArrowheads="1"/>
          </p:cNvSpPr>
          <p:nvPr/>
        </p:nvSpPr>
        <p:spPr bwMode="auto">
          <a:xfrm>
            <a:off x="457200" y="857250"/>
            <a:ext cx="10525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eaLnBrk="1" fontAlgn="base" hangingPunct="1">
              <a:spcBef>
                <a:spcPct val="0"/>
              </a:spcBef>
              <a:spcAft>
                <a:spcPct val="0"/>
              </a:spcAft>
            </a:pPr>
            <a:r>
              <a:rPr lang="en-US" sz="1800" smtClean="0">
                <a:solidFill>
                  <a:srgbClr val="FF0000"/>
                </a:solidFill>
                <a:latin typeface="Verdana" pitchFamily="34" charset="0"/>
                <a:ea typeface="MS PGothic" pitchFamily="34" charset="-128"/>
              </a:rPr>
              <a:t>1970’s</a:t>
            </a:r>
          </a:p>
        </p:txBody>
      </p:sp>
      <p:grpSp>
        <p:nvGrpSpPr>
          <p:cNvPr id="53259" name="Group 20"/>
          <p:cNvGrpSpPr>
            <a:grpSpLocks/>
          </p:cNvGrpSpPr>
          <p:nvPr/>
        </p:nvGrpSpPr>
        <p:grpSpPr bwMode="auto">
          <a:xfrm>
            <a:off x="1219200" y="1333500"/>
            <a:ext cx="1752600" cy="381000"/>
            <a:chOff x="2490" y="1593"/>
            <a:chExt cx="1398" cy="240"/>
          </a:xfrm>
        </p:grpSpPr>
        <p:sp>
          <p:nvSpPr>
            <p:cNvPr id="53280" name="Line 21"/>
            <p:cNvSpPr>
              <a:spLocks noChangeShapeType="1"/>
            </p:cNvSpPr>
            <p:nvPr/>
          </p:nvSpPr>
          <p:spPr bwMode="auto">
            <a:xfrm>
              <a:off x="2490" y="1833"/>
              <a:ext cx="130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800" b="1" smtClean="0">
                <a:solidFill>
                  <a:srgbClr val="000000"/>
                </a:solidFill>
              </a:endParaRPr>
            </a:p>
          </p:txBody>
        </p:sp>
        <p:sp>
          <p:nvSpPr>
            <p:cNvPr id="53281" name="Text Box 22"/>
            <p:cNvSpPr txBox="1">
              <a:spLocks noChangeArrowheads="1"/>
            </p:cNvSpPr>
            <p:nvPr/>
          </p:nvSpPr>
          <p:spPr bwMode="auto">
            <a:xfrm>
              <a:off x="2498" y="1593"/>
              <a:ext cx="13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gn="ctr" eaLnBrk="1" fontAlgn="base" hangingPunct="1">
                <a:spcBef>
                  <a:spcPct val="50000"/>
                </a:spcBef>
                <a:spcAft>
                  <a:spcPct val="0"/>
                </a:spcAft>
              </a:pPr>
              <a:r>
                <a:rPr lang="en-US" sz="1600" smtClean="0">
                  <a:solidFill>
                    <a:srgbClr val="FFCC00"/>
                  </a:solidFill>
                  <a:latin typeface="Verdana" pitchFamily="34" charset="0"/>
                  <a:ea typeface="MS PGothic" pitchFamily="34" charset="-128"/>
                </a:rPr>
                <a:t>Entrepreneur</a:t>
              </a:r>
            </a:p>
          </p:txBody>
        </p:sp>
      </p:grpSp>
      <p:grpSp>
        <p:nvGrpSpPr>
          <p:cNvPr id="53260" name="Group 23"/>
          <p:cNvGrpSpPr>
            <a:grpSpLocks/>
          </p:cNvGrpSpPr>
          <p:nvPr/>
        </p:nvGrpSpPr>
        <p:grpSpPr bwMode="auto">
          <a:xfrm>
            <a:off x="6705600" y="3276600"/>
            <a:ext cx="2438400" cy="601663"/>
            <a:chOff x="2880" y="1792"/>
            <a:chExt cx="1464" cy="240"/>
          </a:xfrm>
        </p:grpSpPr>
        <p:sp>
          <p:nvSpPr>
            <p:cNvPr id="53278" name="Line 24"/>
            <p:cNvSpPr>
              <a:spLocks noChangeShapeType="1"/>
            </p:cNvSpPr>
            <p:nvPr/>
          </p:nvSpPr>
          <p:spPr bwMode="auto">
            <a:xfrm>
              <a:off x="2992" y="2032"/>
              <a:ext cx="135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800" b="1" smtClean="0">
                <a:solidFill>
                  <a:srgbClr val="000000"/>
                </a:solidFill>
              </a:endParaRPr>
            </a:p>
          </p:txBody>
        </p:sp>
        <p:sp>
          <p:nvSpPr>
            <p:cNvPr id="53279" name="Text Box 25"/>
            <p:cNvSpPr txBox="1">
              <a:spLocks noChangeArrowheads="1"/>
            </p:cNvSpPr>
            <p:nvPr/>
          </p:nvSpPr>
          <p:spPr bwMode="auto">
            <a:xfrm>
              <a:off x="2880" y="1792"/>
              <a:ext cx="146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gn="ctr" eaLnBrk="1" fontAlgn="base" hangingPunct="1">
                <a:spcBef>
                  <a:spcPct val="50000"/>
                </a:spcBef>
                <a:spcAft>
                  <a:spcPct val="0"/>
                </a:spcAft>
              </a:pPr>
              <a:r>
                <a:rPr lang="en-US" sz="1600" smtClean="0">
                  <a:solidFill>
                    <a:srgbClr val="000000"/>
                  </a:solidFill>
                  <a:latin typeface="Verdana" pitchFamily="34" charset="0"/>
                  <a:ea typeface="MS PGothic" pitchFamily="34" charset="-128"/>
                </a:rPr>
                <a:t>Founding Director UCFTI now UCFBIP</a:t>
              </a:r>
            </a:p>
          </p:txBody>
        </p:sp>
      </p:grpSp>
      <p:grpSp>
        <p:nvGrpSpPr>
          <p:cNvPr id="53261" name="Group 26"/>
          <p:cNvGrpSpPr>
            <a:grpSpLocks/>
          </p:cNvGrpSpPr>
          <p:nvPr/>
        </p:nvGrpSpPr>
        <p:grpSpPr bwMode="auto">
          <a:xfrm>
            <a:off x="5791200" y="3962400"/>
            <a:ext cx="2514600" cy="457200"/>
            <a:chOff x="2834" y="1792"/>
            <a:chExt cx="1510" cy="240"/>
          </a:xfrm>
        </p:grpSpPr>
        <p:sp>
          <p:nvSpPr>
            <p:cNvPr id="53276" name="Line 27"/>
            <p:cNvSpPr>
              <a:spLocks noChangeShapeType="1"/>
            </p:cNvSpPr>
            <p:nvPr/>
          </p:nvSpPr>
          <p:spPr bwMode="auto">
            <a:xfrm>
              <a:off x="2834" y="2032"/>
              <a:ext cx="1001"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800" b="1" smtClean="0">
                <a:solidFill>
                  <a:srgbClr val="000000"/>
                </a:solidFill>
              </a:endParaRPr>
            </a:p>
          </p:txBody>
        </p:sp>
        <p:sp>
          <p:nvSpPr>
            <p:cNvPr id="53277" name="Text Box 28"/>
            <p:cNvSpPr txBox="1">
              <a:spLocks noChangeArrowheads="1"/>
            </p:cNvSpPr>
            <p:nvPr/>
          </p:nvSpPr>
          <p:spPr bwMode="auto">
            <a:xfrm>
              <a:off x="2880" y="1792"/>
              <a:ext cx="1464"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gn="ctr" eaLnBrk="1" fontAlgn="base" hangingPunct="1">
                <a:spcBef>
                  <a:spcPct val="50000"/>
                </a:spcBef>
                <a:spcAft>
                  <a:spcPct val="0"/>
                </a:spcAft>
              </a:pPr>
              <a:r>
                <a:rPr lang="en-US" sz="1600" smtClean="0">
                  <a:solidFill>
                    <a:srgbClr val="000000"/>
                  </a:solidFill>
                  <a:latin typeface="Verdana" pitchFamily="34" charset="0"/>
                  <a:ea typeface="MS PGothic" pitchFamily="34" charset="-128"/>
                </a:rPr>
                <a:t>MSEM, MBA, PhD</a:t>
              </a:r>
            </a:p>
          </p:txBody>
        </p:sp>
      </p:grpSp>
      <p:sp>
        <p:nvSpPr>
          <p:cNvPr id="53262" name="Text Box 29"/>
          <p:cNvSpPr txBox="1">
            <a:spLocks noChangeArrowheads="1"/>
          </p:cNvSpPr>
          <p:nvPr/>
        </p:nvSpPr>
        <p:spPr bwMode="auto">
          <a:xfrm>
            <a:off x="7543800" y="4835525"/>
            <a:ext cx="16002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gn="ctr" eaLnBrk="1" fontAlgn="base" hangingPunct="1">
              <a:spcBef>
                <a:spcPct val="0"/>
              </a:spcBef>
              <a:spcAft>
                <a:spcPct val="0"/>
              </a:spcAft>
            </a:pPr>
            <a:r>
              <a:rPr lang="en-US" sz="1600" smtClean="0">
                <a:solidFill>
                  <a:srgbClr val="000000"/>
                </a:solidFill>
                <a:latin typeface="Verdana" pitchFamily="34" charset="0"/>
                <a:ea typeface="MS PGothic" pitchFamily="34" charset="-128"/>
              </a:rPr>
              <a:t>Faculty</a:t>
            </a:r>
          </a:p>
          <a:p>
            <a:pPr algn="ctr" eaLnBrk="1" fontAlgn="base" hangingPunct="1">
              <a:spcBef>
                <a:spcPct val="0"/>
              </a:spcBef>
              <a:spcAft>
                <a:spcPct val="0"/>
              </a:spcAft>
            </a:pPr>
            <a:r>
              <a:rPr lang="en-US" sz="1600" smtClean="0">
                <a:solidFill>
                  <a:srgbClr val="000000"/>
                </a:solidFill>
                <a:latin typeface="Verdana" pitchFamily="34" charset="0"/>
                <a:ea typeface="MS PGothic" pitchFamily="34" charset="-128"/>
              </a:rPr>
              <a:t>Mgmt/IEMS</a:t>
            </a:r>
          </a:p>
        </p:txBody>
      </p:sp>
      <p:sp>
        <p:nvSpPr>
          <p:cNvPr id="53263" name="Line 30"/>
          <p:cNvSpPr>
            <a:spLocks noChangeShapeType="1"/>
          </p:cNvSpPr>
          <p:nvPr/>
        </p:nvSpPr>
        <p:spPr bwMode="auto">
          <a:xfrm>
            <a:off x="6248400" y="3200400"/>
            <a:ext cx="762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800" b="1" smtClean="0">
              <a:solidFill>
                <a:srgbClr val="000000"/>
              </a:solidFill>
            </a:endParaRPr>
          </a:p>
        </p:txBody>
      </p:sp>
      <p:sp>
        <p:nvSpPr>
          <p:cNvPr id="53264" name="Text Box 31"/>
          <p:cNvSpPr txBox="1">
            <a:spLocks noChangeArrowheads="1"/>
          </p:cNvSpPr>
          <p:nvPr/>
        </p:nvSpPr>
        <p:spPr bwMode="auto">
          <a:xfrm>
            <a:off x="5867400" y="2743200"/>
            <a:ext cx="182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gn="ctr" eaLnBrk="1" fontAlgn="base" hangingPunct="1">
              <a:spcBef>
                <a:spcPct val="50000"/>
              </a:spcBef>
              <a:spcAft>
                <a:spcPct val="0"/>
              </a:spcAft>
            </a:pPr>
            <a:r>
              <a:rPr lang="en-US" sz="1600" smtClean="0">
                <a:solidFill>
                  <a:srgbClr val="FFCC00"/>
                </a:solidFill>
                <a:latin typeface="Verdana" pitchFamily="34" charset="0"/>
                <a:ea typeface="MS PGothic" pitchFamily="34" charset="-128"/>
              </a:rPr>
              <a:t>Entrepreneur</a:t>
            </a:r>
          </a:p>
        </p:txBody>
      </p:sp>
      <p:sp>
        <p:nvSpPr>
          <p:cNvPr id="53265" name="Text Box 32"/>
          <p:cNvSpPr txBox="1">
            <a:spLocks noChangeArrowheads="1"/>
          </p:cNvSpPr>
          <p:nvPr/>
        </p:nvSpPr>
        <p:spPr bwMode="auto">
          <a:xfrm>
            <a:off x="304800" y="4648200"/>
            <a:ext cx="55626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eaLnBrk="1" fontAlgn="base" hangingPunct="1">
              <a:spcBef>
                <a:spcPct val="0"/>
              </a:spcBef>
              <a:spcAft>
                <a:spcPct val="0"/>
              </a:spcAft>
            </a:pPr>
            <a:r>
              <a:rPr lang="en-US" sz="1200" smtClean="0">
                <a:solidFill>
                  <a:srgbClr val="000000"/>
                </a:solidFill>
                <a:latin typeface="Calibri" pitchFamily="34" charset="0"/>
                <a:ea typeface="MS PGothic" pitchFamily="34" charset="-128"/>
              </a:rPr>
              <a:t>Dr. Thomas O’Neal</a:t>
            </a:r>
          </a:p>
          <a:p>
            <a:pPr eaLnBrk="1" fontAlgn="base" hangingPunct="1">
              <a:spcBef>
                <a:spcPct val="0"/>
              </a:spcBef>
              <a:spcAft>
                <a:spcPct val="0"/>
              </a:spcAft>
            </a:pPr>
            <a:r>
              <a:rPr lang="en-US" sz="1200" smtClean="0">
                <a:solidFill>
                  <a:srgbClr val="000000"/>
                </a:solidFill>
                <a:latin typeface="Calibri" pitchFamily="34" charset="0"/>
                <a:ea typeface="MS PGothic" pitchFamily="34" charset="-128"/>
              </a:rPr>
              <a:t>Associate VP for Research and Commercialization</a:t>
            </a:r>
          </a:p>
          <a:p>
            <a:pPr eaLnBrk="1" fontAlgn="base" hangingPunct="1">
              <a:spcBef>
                <a:spcPct val="0"/>
              </a:spcBef>
              <a:spcAft>
                <a:spcPct val="0"/>
              </a:spcAft>
            </a:pPr>
            <a:r>
              <a:rPr lang="en-US" sz="1200" smtClean="0">
                <a:solidFill>
                  <a:srgbClr val="000000"/>
                </a:solidFill>
                <a:latin typeface="Calibri" pitchFamily="34" charset="0"/>
                <a:ea typeface="MS PGothic" pitchFamily="34" charset="-128"/>
              </a:rPr>
              <a:t>Executive Director UCF Business Incubation Program</a:t>
            </a:r>
          </a:p>
          <a:p>
            <a:pPr eaLnBrk="1" fontAlgn="base" hangingPunct="1">
              <a:spcBef>
                <a:spcPct val="0"/>
              </a:spcBef>
              <a:spcAft>
                <a:spcPct val="0"/>
              </a:spcAft>
            </a:pPr>
            <a:r>
              <a:rPr lang="en-US" sz="1200" smtClean="0">
                <a:solidFill>
                  <a:srgbClr val="000000"/>
                </a:solidFill>
                <a:latin typeface="Calibri" pitchFamily="34" charset="0"/>
                <a:ea typeface="MS PGothic" pitchFamily="34" charset="-128"/>
              </a:rPr>
              <a:t>Executive Director GrowFL</a:t>
            </a:r>
          </a:p>
          <a:p>
            <a:pPr eaLnBrk="1" fontAlgn="base" hangingPunct="1">
              <a:spcBef>
                <a:spcPct val="0"/>
              </a:spcBef>
              <a:spcAft>
                <a:spcPct val="0"/>
              </a:spcAft>
            </a:pPr>
            <a:r>
              <a:rPr lang="en-US" sz="1200" smtClean="0">
                <a:solidFill>
                  <a:srgbClr val="000000"/>
                </a:solidFill>
                <a:latin typeface="Calibri" pitchFamily="34" charset="0"/>
                <a:ea typeface="MS PGothic" pitchFamily="34" charset="-128"/>
              </a:rPr>
              <a:t>12201 Research Parkway</a:t>
            </a:r>
          </a:p>
          <a:p>
            <a:pPr eaLnBrk="1" fontAlgn="base" hangingPunct="1">
              <a:spcBef>
                <a:spcPct val="0"/>
              </a:spcBef>
              <a:spcAft>
                <a:spcPct val="0"/>
              </a:spcAft>
            </a:pPr>
            <a:r>
              <a:rPr lang="en-US" sz="1200" smtClean="0">
                <a:solidFill>
                  <a:srgbClr val="000000"/>
                </a:solidFill>
                <a:latin typeface="Calibri" pitchFamily="34" charset="0"/>
                <a:ea typeface="MS PGothic" pitchFamily="34" charset="-128"/>
              </a:rPr>
              <a:t>Orlando, FL 32826</a:t>
            </a:r>
            <a:endParaRPr lang="en-US" sz="1200" smtClean="0">
              <a:solidFill>
                <a:srgbClr val="000000"/>
              </a:solidFill>
              <a:latin typeface="Calibri" pitchFamily="34" charset="0"/>
              <a:ea typeface="MS PGothic" pitchFamily="34" charset="-128"/>
              <a:hlinkClick r:id=""/>
            </a:endParaRPr>
          </a:p>
          <a:p>
            <a:pPr eaLnBrk="1" fontAlgn="base" hangingPunct="1">
              <a:spcBef>
                <a:spcPct val="0"/>
              </a:spcBef>
              <a:spcAft>
                <a:spcPct val="0"/>
              </a:spcAft>
            </a:pPr>
            <a:r>
              <a:rPr lang="en-US" sz="1200" smtClean="0">
                <a:solidFill>
                  <a:srgbClr val="000000"/>
                </a:solidFill>
                <a:latin typeface="Calibri" pitchFamily="34" charset="0"/>
                <a:ea typeface="MS PGothic" pitchFamily="34" charset="-128"/>
                <a:hlinkClick r:id=""/>
              </a:rPr>
              <a:t>oneal@mail.ucf.edu</a:t>
            </a:r>
            <a:endParaRPr lang="en-US" sz="1200" smtClean="0">
              <a:solidFill>
                <a:srgbClr val="000000"/>
              </a:solidFill>
              <a:latin typeface="Calibri" pitchFamily="34" charset="0"/>
              <a:ea typeface="MS PGothic" pitchFamily="34" charset="-128"/>
            </a:endParaRPr>
          </a:p>
          <a:p>
            <a:pPr eaLnBrk="1" fontAlgn="base" hangingPunct="1">
              <a:spcBef>
                <a:spcPct val="0"/>
              </a:spcBef>
              <a:spcAft>
                <a:spcPct val="0"/>
              </a:spcAft>
            </a:pPr>
            <a:r>
              <a:rPr lang="en-US" sz="1200" smtClean="0">
                <a:solidFill>
                  <a:srgbClr val="000000"/>
                </a:solidFill>
                <a:latin typeface="Calibri" pitchFamily="34" charset="0"/>
                <a:ea typeface="MS PGothic" pitchFamily="34" charset="-128"/>
              </a:rPr>
              <a:t>www.research.ucf.edu</a:t>
            </a:r>
          </a:p>
        </p:txBody>
      </p:sp>
      <p:sp>
        <p:nvSpPr>
          <p:cNvPr id="53266" name="Rectangle 34"/>
          <p:cNvSpPr>
            <a:spLocks noChangeArrowheads="1"/>
          </p:cNvSpPr>
          <p:nvPr/>
        </p:nvSpPr>
        <p:spPr bwMode="auto">
          <a:xfrm>
            <a:off x="2286000" y="838200"/>
            <a:ext cx="2057400" cy="5373688"/>
          </a:xfrm>
          <a:prstGeom prst="rect">
            <a:avLst/>
          </a:prstGeom>
          <a:solidFill>
            <a:srgbClr val="99CCFF">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800" b="1" smtClean="0">
              <a:solidFill>
                <a:srgbClr val="000000"/>
              </a:solidFill>
            </a:endParaRPr>
          </a:p>
        </p:txBody>
      </p:sp>
      <p:sp>
        <p:nvSpPr>
          <p:cNvPr id="53267" name="Rectangle 35"/>
          <p:cNvSpPr>
            <a:spLocks noChangeArrowheads="1"/>
          </p:cNvSpPr>
          <p:nvPr/>
        </p:nvSpPr>
        <p:spPr bwMode="auto">
          <a:xfrm>
            <a:off x="0" y="852488"/>
            <a:ext cx="2286000" cy="5365750"/>
          </a:xfrm>
          <a:prstGeom prst="rect">
            <a:avLst/>
          </a:prstGeom>
          <a:solidFill>
            <a:srgbClr val="99CCFF">
              <a:alpha val="3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800" b="1" smtClean="0">
              <a:solidFill>
                <a:srgbClr val="000000"/>
              </a:solidFill>
            </a:endParaRPr>
          </a:p>
        </p:txBody>
      </p:sp>
      <p:sp>
        <p:nvSpPr>
          <p:cNvPr id="53268" name="Rectangle 36"/>
          <p:cNvSpPr>
            <a:spLocks noChangeArrowheads="1"/>
          </p:cNvSpPr>
          <p:nvPr/>
        </p:nvSpPr>
        <p:spPr bwMode="auto">
          <a:xfrm>
            <a:off x="4343400" y="838200"/>
            <a:ext cx="2057400" cy="5367338"/>
          </a:xfrm>
          <a:prstGeom prst="rect">
            <a:avLst/>
          </a:prstGeom>
          <a:solidFill>
            <a:srgbClr val="99CCFF">
              <a:alpha val="1607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800" b="1" smtClean="0">
              <a:solidFill>
                <a:srgbClr val="000000"/>
              </a:solidFill>
            </a:endParaRPr>
          </a:p>
        </p:txBody>
      </p:sp>
      <p:sp>
        <p:nvSpPr>
          <p:cNvPr id="53269" name="Rectangle 37"/>
          <p:cNvSpPr>
            <a:spLocks noChangeArrowheads="1"/>
          </p:cNvSpPr>
          <p:nvPr/>
        </p:nvSpPr>
        <p:spPr bwMode="auto">
          <a:xfrm>
            <a:off x="8305800" y="831850"/>
            <a:ext cx="838200" cy="5373688"/>
          </a:xfrm>
          <a:prstGeom prst="rect">
            <a:avLst/>
          </a:prstGeom>
          <a:solidFill>
            <a:srgbClr val="FFFFCC">
              <a:alpha val="1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800" b="1" smtClean="0">
              <a:solidFill>
                <a:srgbClr val="000000"/>
              </a:solidFill>
            </a:endParaRPr>
          </a:p>
        </p:txBody>
      </p:sp>
      <p:pic>
        <p:nvPicPr>
          <p:cNvPr id="53270" name="Picture 38" descr="DSCN07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33600"/>
            <a:ext cx="3411538" cy="2552700"/>
          </a:xfrm>
          <a:prstGeom prst="rect">
            <a:avLst/>
          </a:prstGeom>
          <a:noFill/>
          <a:ln w="19050">
            <a:solidFill>
              <a:srgbClr val="969696"/>
            </a:solidFill>
            <a:miter lim="800000"/>
            <a:headEnd/>
            <a:tailEnd/>
          </a:ln>
          <a:extLst>
            <a:ext uri="{909E8E84-426E-40DD-AFC4-6F175D3DCCD1}">
              <a14:hiddenFill xmlns:a14="http://schemas.microsoft.com/office/drawing/2010/main">
                <a:solidFill>
                  <a:srgbClr val="FFFFFF"/>
                </a:solidFill>
              </a14:hiddenFill>
            </a:ext>
          </a:extLst>
        </p:spPr>
      </p:pic>
      <p:sp>
        <p:nvSpPr>
          <p:cNvPr id="53271" name="Line 40"/>
          <p:cNvSpPr>
            <a:spLocks noChangeShapeType="1"/>
          </p:cNvSpPr>
          <p:nvPr/>
        </p:nvSpPr>
        <p:spPr bwMode="auto">
          <a:xfrm>
            <a:off x="7750175" y="5419725"/>
            <a:ext cx="1393825"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800" b="1" smtClean="0">
              <a:solidFill>
                <a:srgbClr val="000000"/>
              </a:solidFill>
            </a:endParaRPr>
          </a:p>
        </p:txBody>
      </p:sp>
      <p:sp>
        <p:nvSpPr>
          <p:cNvPr id="53272" name="Text Box 15"/>
          <p:cNvSpPr txBox="1">
            <a:spLocks noChangeArrowheads="1"/>
          </p:cNvSpPr>
          <p:nvPr/>
        </p:nvSpPr>
        <p:spPr bwMode="auto">
          <a:xfrm>
            <a:off x="8201025" y="858838"/>
            <a:ext cx="1130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eaLnBrk="1" fontAlgn="base" hangingPunct="1">
              <a:spcBef>
                <a:spcPct val="0"/>
              </a:spcBef>
              <a:spcAft>
                <a:spcPct val="0"/>
              </a:spcAft>
            </a:pPr>
            <a:r>
              <a:rPr lang="en-US" sz="1800" smtClean="0">
                <a:solidFill>
                  <a:srgbClr val="FF0000"/>
                </a:solidFill>
                <a:latin typeface="Verdana" pitchFamily="34" charset="0"/>
                <a:ea typeface="MS PGothic" pitchFamily="34" charset="-128"/>
              </a:rPr>
              <a:t>2010’s </a:t>
            </a:r>
          </a:p>
        </p:txBody>
      </p:sp>
      <p:sp>
        <p:nvSpPr>
          <p:cNvPr id="53273" name="Rectangle 37"/>
          <p:cNvSpPr>
            <a:spLocks noChangeArrowheads="1"/>
          </p:cNvSpPr>
          <p:nvPr/>
        </p:nvSpPr>
        <p:spPr bwMode="auto">
          <a:xfrm>
            <a:off x="6400800" y="842963"/>
            <a:ext cx="1927225" cy="5365750"/>
          </a:xfrm>
          <a:prstGeom prst="rect">
            <a:avLst/>
          </a:prstGeom>
          <a:solidFill>
            <a:srgbClr val="EFF9FF">
              <a:alpha val="1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800" b="1" smtClean="0">
              <a:solidFill>
                <a:srgbClr val="000000"/>
              </a:solidFill>
            </a:endParaRPr>
          </a:p>
        </p:txBody>
      </p:sp>
      <p:sp>
        <p:nvSpPr>
          <p:cNvPr id="53274" name="Text Box 29"/>
          <p:cNvSpPr txBox="1">
            <a:spLocks noChangeArrowheads="1"/>
          </p:cNvSpPr>
          <p:nvPr/>
        </p:nvSpPr>
        <p:spPr bwMode="auto">
          <a:xfrm>
            <a:off x="7586663" y="5500688"/>
            <a:ext cx="1801812"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gn="ctr" eaLnBrk="1" fontAlgn="base" hangingPunct="1">
              <a:spcBef>
                <a:spcPct val="0"/>
              </a:spcBef>
              <a:spcAft>
                <a:spcPct val="0"/>
              </a:spcAft>
            </a:pPr>
            <a:r>
              <a:rPr lang="en-US" sz="1600" smtClean="0">
                <a:solidFill>
                  <a:srgbClr val="000000"/>
                </a:solidFill>
                <a:latin typeface="Verdana" pitchFamily="34" charset="0"/>
                <a:ea typeface="MS PGothic" pitchFamily="34" charset="-128"/>
              </a:rPr>
              <a:t>Exec. Direc.</a:t>
            </a:r>
          </a:p>
          <a:p>
            <a:pPr algn="ctr" eaLnBrk="1" fontAlgn="base" hangingPunct="1">
              <a:spcBef>
                <a:spcPct val="0"/>
              </a:spcBef>
              <a:spcAft>
                <a:spcPct val="0"/>
              </a:spcAft>
            </a:pPr>
            <a:r>
              <a:rPr lang="en-US" sz="1600" smtClean="0">
                <a:solidFill>
                  <a:srgbClr val="000000"/>
                </a:solidFill>
                <a:latin typeface="Verdana" pitchFamily="34" charset="0"/>
                <a:ea typeface="MS PGothic" pitchFamily="34" charset="-128"/>
              </a:rPr>
              <a:t>GrowFL</a:t>
            </a:r>
          </a:p>
        </p:txBody>
      </p:sp>
      <p:sp>
        <p:nvSpPr>
          <p:cNvPr id="53275" name="Line 40"/>
          <p:cNvSpPr>
            <a:spLocks noChangeShapeType="1"/>
          </p:cNvSpPr>
          <p:nvPr/>
        </p:nvSpPr>
        <p:spPr bwMode="auto">
          <a:xfrm>
            <a:off x="8201025" y="6086475"/>
            <a:ext cx="942975"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800" b="1" smtClean="0">
              <a:solidFill>
                <a:srgbClr val="000000"/>
              </a:solidFill>
            </a:endParaRPr>
          </a:p>
        </p:txBody>
      </p:sp>
    </p:spTree>
    <p:extLst>
      <p:ext uri="{BB962C8B-B14F-4D97-AF65-F5344CB8AC3E}">
        <p14:creationId xmlns:p14="http://schemas.microsoft.com/office/powerpoint/2010/main" val="2622985477"/>
      </p:ext>
    </p:extLst>
  </p:cSld>
  <p:clrMapOvr>
    <a:masterClrMapping/>
  </p:clrMapOvr>
  <p:transition>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bwMode="auto">
          <a:xfrm>
            <a:off x="228600" y="1295400"/>
            <a:ext cx="8077200" cy="5562600"/>
          </a:xfrm>
          <a:noFill/>
          <a:ln>
            <a:miter lim="800000"/>
            <a:headEnd/>
            <a:tailEnd/>
          </a:ln>
        </p:spPr>
        <p:txBody>
          <a:bodyPr vert="horz" wrap="square" lIns="91440" tIns="45720" rIns="91440" bIns="45720" numCol="1" anchor="t" anchorCtr="0" compatLnSpc="1">
            <a:prstTxWarp prst="textNoShape">
              <a:avLst/>
            </a:prstTxWarp>
            <a:normAutofit/>
          </a:bodyPr>
          <a:lstStyle/>
          <a:p>
            <a:pPr marL="228600" indent="0" eaLnBrk="1" hangingPunct="1">
              <a:buFontTx/>
              <a:buNone/>
              <a:tabLst>
                <a:tab pos="292100" algn="l"/>
                <a:tab pos="571500" algn="l"/>
              </a:tabLst>
            </a:pPr>
            <a:endParaRPr lang="en-US" sz="2000" dirty="0" smtClean="0">
              <a:latin typeface="Century Gothic" pitchFamily="34" charset="0"/>
            </a:endParaRPr>
          </a:p>
          <a:p>
            <a:pPr marL="228600" indent="0" eaLnBrk="1" hangingPunct="1">
              <a:buFontTx/>
              <a:buNone/>
              <a:tabLst>
                <a:tab pos="292100" algn="l"/>
                <a:tab pos="571500" algn="l"/>
              </a:tabLst>
            </a:pPr>
            <a:r>
              <a:rPr lang="en-US" sz="2000" dirty="0" smtClean="0">
                <a:latin typeface="Century Gothic" pitchFamily="34" charset="0"/>
              </a:rPr>
              <a:t>		</a:t>
            </a:r>
          </a:p>
          <a:p>
            <a:pPr marL="228600" indent="0" eaLnBrk="1" hangingPunct="1">
              <a:buFontTx/>
              <a:buNone/>
              <a:tabLst>
                <a:tab pos="292100" algn="l"/>
                <a:tab pos="571500" algn="l"/>
              </a:tabLst>
            </a:pPr>
            <a:endParaRPr lang="en-US" sz="2000" dirty="0" smtClean="0">
              <a:latin typeface="Century Gothic" pitchFamily="34" charset="0"/>
            </a:endParaRPr>
          </a:p>
          <a:p>
            <a:pPr marL="228600" indent="0" eaLnBrk="1" hangingPunct="1">
              <a:buFontTx/>
              <a:buNone/>
              <a:tabLst>
                <a:tab pos="292100" algn="l"/>
                <a:tab pos="571500" algn="l"/>
              </a:tabLst>
            </a:pPr>
            <a:endParaRPr lang="en-US" sz="2000" dirty="0" smtClean="0">
              <a:latin typeface="Century Gothic" pitchFamily="34" charset="0"/>
            </a:endParaRPr>
          </a:p>
          <a:p>
            <a:pPr marL="228600" indent="0" eaLnBrk="1" hangingPunct="1">
              <a:buFontTx/>
              <a:buNone/>
              <a:tabLst>
                <a:tab pos="292100" algn="l"/>
                <a:tab pos="571500" algn="l"/>
              </a:tabLst>
            </a:pPr>
            <a:endParaRPr lang="en-US" sz="2000" dirty="0" smtClean="0">
              <a:latin typeface="Century Gothic" pitchFamily="34" charset="0"/>
            </a:endParaRPr>
          </a:p>
          <a:p>
            <a:pPr marL="228600" indent="0" eaLnBrk="1" hangingPunct="1">
              <a:buFontTx/>
              <a:buNone/>
              <a:tabLst>
                <a:tab pos="292100" algn="l"/>
                <a:tab pos="571500" algn="l"/>
              </a:tabLst>
            </a:pPr>
            <a:r>
              <a:rPr lang="en-US" sz="2000" dirty="0" smtClean="0">
                <a:latin typeface="Century Gothic" pitchFamily="34" charset="0"/>
              </a:rPr>
              <a:t>	</a:t>
            </a:r>
          </a:p>
        </p:txBody>
      </p:sp>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rgbClr val="C17529">
                    <a:lumMod val="50000"/>
                  </a:srgbClr>
                </a:solidFill>
                <a:effectLst>
                  <a:outerShdw blurRad="38100" dist="38100" dir="2700000" algn="tl">
                    <a:srgbClr val="000000">
                      <a:alpha val="43137"/>
                    </a:srgbClr>
                  </a:outerShdw>
                </a:effectLst>
                <a:latin typeface="Century Gothic" pitchFamily="34" charset="0"/>
              </a:rPr>
              <a:t>COMMERCIALIZATION</a:t>
            </a:r>
            <a:endParaRPr lang="en-US" b="1" dirty="0">
              <a:solidFill>
                <a:srgbClr val="C17529">
                  <a:lumMod val="50000"/>
                </a:srgb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pic>
        <p:nvPicPr>
          <p:cNvPr id="5"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60000"/>
                    </a14:imgEffect>
                  </a14:imgLayer>
                </a14:imgProps>
              </a:ext>
              <a:ext uri="{28A0092B-C50C-407E-A947-70E740481C1C}">
                <a14:useLocalDpi xmlns:a14="http://schemas.microsoft.com/office/drawing/2010/main" val="0"/>
              </a:ext>
            </a:extLst>
          </a:blip>
          <a:srcRect/>
          <a:stretch>
            <a:fillRect/>
          </a:stretch>
        </p:blipFill>
        <p:spPr bwMode="auto">
          <a:xfrm>
            <a:off x="1877563" y="1143000"/>
            <a:ext cx="4615987" cy="4712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3048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rgbClr val="C17529"/>
                </a:solidFill>
                <a:effectLst>
                  <a:outerShdw blurRad="38100" dist="38100" dir="2700000" algn="tl">
                    <a:srgbClr val="000000">
                      <a:alpha val="43137"/>
                    </a:srgbClr>
                  </a:outerShdw>
                </a:effectLst>
                <a:latin typeface="Century Gothic" pitchFamily="34" charset="0"/>
              </a:rPr>
              <a:t>AWARD CYCLE</a:t>
            </a:r>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0" name="TextBox 9"/>
          <p:cNvSpPr txBox="1"/>
          <p:nvPr/>
        </p:nvSpPr>
        <p:spPr>
          <a:xfrm>
            <a:off x="990600" y="5855555"/>
            <a:ext cx="6389914" cy="261610"/>
          </a:xfrm>
          <a:prstGeom prst="rect">
            <a:avLst/>
          </a:prstGeom>
          <a:noFill/>
        </p:spPr>
        <p:txBody>
          <a:bodyPr wrap="square" rtlCol="0">
            <a:spAutoFit/>
          </a:bodyPr>
          <a:lstStyle/>
          <a:p>
            <a:pPr algn="r"/>
            <a:r>
              <a:rPr lang="en-US" sz="1100" dirty="0" smtClean="0">
                <a:solidFill>
                  <a:prstClr val="black"/>
                </a:solidFill>
                <a:latin typeface="Century Gothic" pitchFamily="34" charset="0"/>
              </a:rPr>
              <a:t>Adapted from: </a:t>
            </a:r>
            <a:r>
              <a:rPr lang="en-US" sz="1100" dirty="0">
                <a:solidFill>
                  <a:prstClr val="black"/>
                </a:solidFill>
                <a:latin typeface="Century Gothic" pitchFamily="34" charset="0"/>
              </a:rPr>
              <a:t>http://</a:t>
            </a:r>
            <a:r>
              <a:rPr lang="en-US" sz="1100" dirty="0" smtClean="0">
                <a:solidFill>
                  <a:prstClr val="black"/>
                </a:solidFill>
                <a:latin typeface="Century Gothic" pitchFamily="34" charset="0"/>
              </a:rPr>
              <a:t>www.ucsd.tv/greymatters/images/GreyMatters_BasicScienceSM.jpg</a:t>
            </a:r>
            <a:endParaRPr lang="en-US" sz="1100" dirty="0">
              <a:solidFill>
                <a:prstClr val="black"/>
              </a:solidFill>
              <a:latin typeface="Century Gothic" pitchFamily="34" charset="0"/>
            </a:endParaRP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664" y="1524000"/>
            <a:ext cx="3213100" cy="190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89768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bwMode="auto">
          <a:xfrm>
            <a:off x="228600" y="1295400"/>
            <a:ext cx="8077200" cy="5562600"/>
          </a:xfrm>
          <a:noFill/>
          <a:ln>
            <a:miter lim="800000"/>
            <a:headEnd/>
            <a:tailEnd/>
          </a:ln>
        </p:spPr>
        <p:txBody>
          <a:bodyPr vert="horz" wrap="square" lIns="91440" tIns="45720" rIns="91440" bIns="45720" numCol="1" anchor="t" anchorCtr="0" compatLnSpc="1">
            <a:prstTxWarp prst="textNoShape">
              <a:avLst/>
            </a:prstTxWarp>
            <a:normAutofit/>
          </a:bodyPr>
          <a:lstStyle/>
          <a:p>
            <a:pPr marL="228600" indent="0" eaLnBrk="1" hangingPunct="1">
              <a:buFontTx/>
              <a:buNone/>
              <a:tabLst>
                <a:tab pos="292100" algn="l"/>
                <a:tab pos="571500" algn="l"/>
              </a:tabLst>
            </a:pPr>
            <a:endParaRPr lang="en-US" sz="2000" dirty="0" smtClean="0">
              <a:latin typeface="Century Gothic" pitchFamily="34" charset="0"/>
            </a:endParaRPr>
          </a:p>
          <a:p>
            <a:pPr marL="228600" indent="0" eaLnBrk="1" hangingPunct="1">
              <a:buFontTx/>
              <a:buNone/>
              <a:tabLst>
                <a:tab pos="292100" algn="l"/>
                <a:tab pos="571500" algn="l"/>
              </a:tabLst>
            </a:pPr>
            <a:r>
              <a:rPr lang="en-US" sz="2000" dirty="0" smtClean="0">
                <a:latin typeface="Century Gothic" pitchFamily="34" charset="0"/>
              </a:rPr>
              <a:t>		</a:t>
            </a:r>
          </a:p>
          <a:p>
            <a:pPr marL="228600" indent="0" eaLnBrk="1" hangingPunct="1">
              <a:buFontTx/>
              <a:buNone/>
              <a:tabLst>
                <a:tab pos="292100" algn="l"/>
                <a:tab pos="571500" algn="l"/>
              </a:tabLst>
            </a:pPr>
            <a:endParaRPr lang="en-US" sz="2000" dirty="0" smtClean="0">
              <a:latin typeface="Century Gothic" pitchFamily="34" charset="0"/>
            </a:endParaRPr>
          </a:p>
          <a:p>
            <a:pPr marL="228600" indent="0" eaLnBrk="1" hangingPunct="1">
              <a:buFontTx/>
              <a:buNone/>
              <a:tabLst>
                <a:tab pos="292100" algn="l"/>
                <a:tab pos="571500" algn="l"/>
              </a:tabLst>
            </a:pPr>
            <a:endParaRPr lang="en-US" sz="2000" dirty="0" smtClean="0">
              <a:latin typeface="Century Gothic" pitchFamily="34" charset="0"/>
            </a:endParaRPr>
          </a:p>
          <a:p>
            <a:pPr marL="228600" indent="0" eaLnBrk="1" hangingPunct="1">
              <a:buFontTx/>
              <a:buNone/>
              <a:tabLst>
                <a:tab pos="292100" algn="l"/>
                <a:tab pos="571500" algn="l"/>
              </a:tabLst>
            </a:pPr>
            <a:endParaRPr lang="en-US" sz="2000" dirty="0" smtClean="0">
              <a:latin typeface="Century Gothic" pitchFamily="34" charset="0"/>
            </a:endParaRPr>
          </a:p>
          <a:p>
            <a:pPr marL="228600" indent="0" eaLnBrk="1" hangingPunct="1">
              <a:buFontTx/>
              <a:buNone/>
              <a:tabLst>
                <a:tab pos="292100" algn="l"/>
                <a:tab pos="571500" algn="l"/>
              </a:tabLst>
            </a:pPr>
            <a:r>
              <a:rPr lang="en-US" sz="2000" dirty="0" smtClean="0">
                <a:latin typeface="Century Gothic" pitchFamily="34" charset="0"/>
              </a:rPr>
              <a:t>	</a:t>
            </a:r>
          </a:p>
        </p:txBody>
      </p:sp>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rgbClr val="C17529">
                    <a:lumMod val="50000"/>
                  </a:srgbClr>
                </a:solidFill>
                <a:effectLst>
                  <a:outerShdw blurRad="38100" dist="38100" dir="2700000" algn="tl">
                    <a:srgbClr val="000000">
                      <a:alpha val="43137"/>
                    </a:srgbClr>
                  </a:outerShdw>
                </a:effectLst>
                <a:latin typeface="Century Gothic" pitchFamily="34" charset="0"/>
              </a:rPr>
              <a:t>COMMERCIALIZATION</a:t>
            </a:r>
            <a:endParaRPr lang="en-US" b="1" dirty="0">
              <a:solidFill>
                <a:srgbClr val="C17529">
                  <a:lumMod val="50000"/>
                </a:srgb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pic>
        <p:nvPicPr>
          <p:cNvPr id="5"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60000"/>
                    </a14:imgEffect>
                  </a14:imgLayer>
                </a14:imgProps>
              </a:ext>
              <a:ext uri="{28A0092B-C50C-407E-A947-70E740481C1C}">
                <a14:useLocalDpi xmlns:a14="http://schemas.microsoft.com/office/drawing/2010/main" val="0"/>
              </a:ext>
            </a:extLst>
          </a:blip>
          <a:srcRect/>
          <a:stretch>
            <a:fillRect/>
          </a:stretch>
        </p:blipFill>
        <p:spPr bwMode="auto">
          <a:xfrm>
            <a:off x="1676400" y="1419059"/>
            <a:ext cx="4683461" cy="478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304800" y="274638"/>
            <a:ext cx="8077200" cy="639762"/>
          </a:xfrm>
          <a:prstGeom prst="rect">
            <a:avLst/>
          </a:prstGeom>
        </p:spPr>
        <p:txBody>
          <a:bodyPr vert="horz" anchor="b">
            <a:normAutofit fontScale="92500" lnSpcReduction="1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rgbClr val="C17529"/>
                </a:solidFill>
                <a:effectLst>
                  <a:outerShdw blurRad="38100" dist="38100" dir="2700000" algn="tl">
                    <a:srgbClr val="000000">
                      <a:alpha val="43137"/>
                    </a:srgbClr>
                  </a:outerShdw>
                </a:effectLst>
                <a:latin typeface="Century Gothic" pitchFamily="34" charset="0"/>
              </a:rPr>
              <a:t>RESEARCH CYCLE:  </a:t>
            </a:r>
            <a:r>
              <a:rPr lang="en-US" sz="3900" b="1" dirty="0" smtClean="0">
                <a:solidFill>
                  <a:srgbClr val="C17529"/>
                </a:solidFill>
                <a:effectLst>
                  <a:outerShdw blurRad="38100" dist="38100" dir="2700000" algn="tl">
                    <a:srgbClr val="000000">
                      <a:alpha val="43137"/>
                    </a:srgbClr>
                  </a:outerShdw>
                </a:effectLst>
                <a:latin typeface="Century Gothic" pitchFamily="34" charset="0"/>
              </a:rPr>
              <a:t>ideas</a:t>
            </a:r>
            <a:endParaRPr lang="en-US" sz="3900"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0" name="TextBox 9"/>
          <p:cNvSpPr txBox="1"/>
          <p:nvPr/>
        </p:nvSpPr>
        <p:spPr>
          <a:xfrm>
            <a:off x="990600" y="6136645"/>
            <a:ext cx="6389914" cy="261610"/>
          </a:xfrm>
          <a:prstGeom prst="rect">
            <a:avLst/>
          </a:prstGeom>
          <a:noFill/>
        </p:spPr>
        <p:txBody>
          <a:bodyPr wrap="square" rtlCol="0">
            <a:spAutoFit/>
          </a:bodyPr>
          <a:lstStyle/>
          <a:p>
            <a:pPr algn="r"/>
            <a:r>
              <a:rPr lang="en-US" sz="1100" dirty="0" smtClean="0">
                <a:solidFill>
                  <a:prstClr val="black"/>
                </a:solidFill>
                <a:latin typeface="Century Gothic" pitchFamily="34" charset="0"/>
              </a:rPr>
              <a:t>Adapted from: </a:t>
            </a:r>
            <a:r>
              <a:rPr lang="en-US" sz="1100" dirty="0">
                <a:solidFill>
                  <a:prstClr val="black"/>
                </a:solidFill>
                <a:latin typeface="Century Gothic" pitchFamily="34" charset="0"/>
              </a:rPr>
              <a:t>http://</a:t>
            </a:r>
            <a:r>
              <a:rPr lang="en-US" sz="1100" dirty="0" smtClean="0">
                <a:solidFill>
                  <a:prstClr val="black"/>
                </a:solidFill>
                <a:latin typeface="Century Gothic" pitchFamily="34" charset="0"/>
              </a:rPr>
              <a:t>www.ucsd.tv/greymatters/images/GreyMatters_BasicScienceSM.jpg</a:t>
            </a:r>
            <a:endParaRPr lang="en-US" sz="1100" dirty="0">
              <a:solidFill>
                <a:prstClr val="black"/>
              </a:solidFill>
              <a:latin typeface="Century Gothic" pitchFamily="34" charset="0"/>
            </a:endParaRP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8843" y="2800350"/>
            <a:ext cx="2719387"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29196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61"/>
          <p:cNvSpPr>
            <a:spLocks noChangeArrowheads="1"/>
          </p:cNvSpPr>
          <p:nvPr/>
        </p:nvSpPr>
        <p:spPr bwMode="auto">
          <a:xfrm>
            <a:off x="1512888" y="5486400"/>
            <a:ext cx="1600200" cy="533400"/>
          </a:xfrm>
          <a:prstGeom prst="rect">
            <a:avLst/>
          </a:prstGeom>
          <a:solidFill>
            <a:srgbClr val="FFD253"/>
          </a:solidFill>
          <a:ln w="25400">
            <a:noFill/>
            <a:miter lim="800000"/>
            <a:headEnd/>
            <a:tailEnd/>
          </a:ln>
        </p:spPr>
        <p:txBody>
          <a:bodyPr wrap="none" anchor="ctr"/>
          <a:lstStyle/>
          <a:p>
            <a:endParaRPr lang="en-US"/>
          </a:p>
        </p:txBody>
      </p:sp>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COMMERCIALIZATION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PATH TO COMMERCIALIZATION</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7"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endParaRPr lang="en-US" b="1" dirty="0" smtClean="0">
              <a:solidFill>
                <a:schemeClr val="tx1"/>
              </a:solidFill>
              <a:latin typeface="Century Gothic" pitchFamily="34" charset="0"/>
            </a:endParaRPr>
          </a:p>
        </p:txBody>
      </p:sp>
      <p:sp>
        <p:nvSpPr>
          <p:cNvPr id="8" name="Text Box 9"/>
          <p:cNvSpPr txBox="1">
            <a:spLocks noChangeArrowheads="1"/>
          </p:cNvSpPr>
          <p:nvPr/>
        </p:nvSpPr>
        <p:spPr bwMode="auto">
          <a:xfrm>
            <a:off x="5105400" y="2447925"/>
            <a:ext cx="1654175" cy="646113"/>
          </a:xfrm>
          <a:prstGeom prst="rect">
            <a:avLst/>
          </a:prstGeom>
          <a:noFill/>
          <a:ln w="6350">
            <a:solidFill>
              <a:srgbClr val="CC9900"/>
            </a:solidFill>
            <a:prstDash val="dash"/>
            <a:miter lim="800000"/>
            <a:headEnd/>
            <a:tailEnd/>
          </a:ln>
        </p:spPr>
        <p:txBody>
          <a:bodyPr>
            <a:spAutoFit/>
          </a:bodyPr>
          <a:lstStyle/>
          <a:p>
            <a:pPr algn="ctr">
              <a:spcBef>
                <a:spcPct val="50000"/>
              </a:spcBef>
            </a:pPr>
            <a:r>
              <a:rPr lang="en-US" sz="1200"/>
              <a:t>Technology Commercialization Committee</a:t>
            </a:r>
          </a:p>
        </p:txBody>
      </p:sp>
      <p:sp>
        <p:nvSpPr>
          <p:cNvPr id="11" name="Text Box 14"/>
          <p:cNvSpPr txBox="1">
            <a:spLocks noChangeArrowheads="1"/>
          </p:cNvSpPr>
          <p:nvPr/>
        </p:nvSpPr>
        <p:spPr bwMode="auto">
          <a:xfrm>
            <a:off x="5105400" y="4019550"/>
            <a:ext cx="1676400" cy="463550"/>
          </a:xfrm>
          <a:prstGeom prst="rect">
            <a:avLst/>
          </a:prstGeom>
          <a:noFill/>
          <a:ln w="6350">
            <a:solidFill>
              <a:srgbClr val="CC9900"/>
            </a:solidFill>
            <a:prstDash val="dash"/>
            <a:miter lim="800000"/>
            <a:headEnd/>
            <a:tailEnd/>
          </a:ln>
        </p:spPr>
        <p:txBody>
          <a:bodyPr>
            <a:spAutoFit/>
          </a:bodyPr>
          <a:lstStyle/>
          <a:p>
            <a:pPr algn="ctr">
              <a:spcBef>
                <a:spcPct val="50000"/>
              </a:spcBef>
            </a:pPr>
            <a:r>
              <a:rPr lang="en-US" sz="1200"/>
              <a:t>Commercialization Strategy</a:t>
            </a:r>
          </a:p>
        </p:txBody>
      </p:sp>
      <p:grpSp>
        <p:nvGrpSpPr>
          <p:cNvPr id="12" name="Group 15"/>
          <p:cNvGrpSpPr>
            <a:grpSpLocks/>
          </p:cNvGrpSpPr>
          <p:nvPr/>
        </p:nvGrpSpPr>
        <p:grpSpPr bwMode="auto">
          <a:xfrm>
            <a:off x="5943600" y="5038725"/>
            <a:ext cx="1063625" cy="706438"/>
            <a:chOff x="3600" y="2928"/>
            <a:chExt cx="576" cy="336"/>
          </a:xfrm>
        </p:grpSpPr>
        <p:sp>
          <p:nvSpPr>
            <p:cNvPr id="13" name="Text Box 16"/>
            <p:cNvSpPr txBox="1">
              <a:spLocks noChangeArrowheads="1"/>
            </p:cNvSpPr>
            <p:nvPr/>
          </p:nvSpPr>
          <p:spPr bwMode="auto">
            <a:xfrm>
              <a:off x="3600" y="2988"/>
              <a:ext cx="576" cy="160"/>
            </a:xfrm>
            <a:prstGeom prst="rect">
              <a:avLst/>
            </a:prstGeom>
            <a:noFill/>
            <a:ln w="9525">
              <a:noFill/>
              <a:miter lim="800000"/>
              <a:headEnd/>
              <a:tailEnd/>
            </a:ln>
          </p:spPr>
          <p:txBody>
            <a:bodyPr>
              <a:spAutoFit/>
            </a:bodyPr>
            <a:lstStyle/>
            <a:p>
              <a:pPr algn="ctr">
                <a:spcBef>
                  <a:spcPct val="50000"/>
                </a:spcBef>
              </a:pPr>
              <a:r>
                <a:rPr lang="en-US" sz="800"/>
                <a:t>External</a:t>
              </a:r>
              <a:br>
                <a:rPr lang="en-US" sz="800"/>
              </a:br>
              <a:r>
                <a:rPr lang="en-US" sz="800"/>
                <a:t>Company</a:t>
              </a:r>
            </a:p>
          </p:txBody>
        </p:sp>
        <p:sp>
          <p:nvSpPr>
            <p:cNvPr id="14" name="Oval 17"/>
            <p:cNvSpPr>
              <a:spLocks noChangeArrowheads="1"/>
            </p:cNvSpPr>
            <p:nvPr/>
          </p:nvSpPr>
          <p:spPr bwMode="auto">
            <a:xfrm>
              <a:off x="3696" y="2928"/>
              <a:ext cx="384" cy="336"/>
            </a:xfrm>
            <a:prstGeom prst="ellipse">
              <a:avLst/>
            </a:prstGeom>
            <a:noFill/>
            <a:ln w="19050">
              <a:solidFill>
                <a:schemeClr val="tx1"/>
              </a:solidFill>
              <a:round/>
              <a:headEnd/>
              <a:tailEnd/>
            </a:ln>
          </p:spPr>
          <p:txBody>
            <a:bodyPr wrap="none" anchor="ctr"/>
            <a:lstStyle/>
            <a:p>
              <a:endParaRPr lang="en-US"/>
            </a:p>
          </p:txBody>
        </p:sp>
      </p:grpSp>
      <p:sp>
        <p:nvSpPr>
          <p:cNvPr id="15" name="Text Box 19"/>
          <p:cNvSpPr txBox="1">
            <a:spLocks noChangeArrowheads="1"/>
          </p:cNvSpPr>
          <p:nvPr/>
        </p:nvSpPr>
        <p:spPr bwMode="auto">
          <a:xfrm>
            <a:off x="3533775" y="4981575"/>
            <a:ext cx="1246188" cy="274638"/>
          </a:xfrm>
          <a:prstGeom prst="rect">
            <a:avLst/>
          </a:prstGeom>
          <a:noFill/>
          <a:ln w="9525">
            <a:noFill/>
            <a:miter lim="800000"/>
            <a:headEnd/>
            <a:tailEnd/>
          </a:ln>
        </p:spPr>
        <p:txBody>
          <a:bodyPr>
            <a:spAutoFit/>
          </a:bodyPr>
          <a:lstStyle/>
          <a:p>
            <a:pPr algn="ctr">
              <a:spcBef>
                <a:spcPct val="50000"/>
              </a:spcBef>
            </a:pPr>
            <a:r>
              <a:rPr lang="en-US" sz="1200"/>
              <a:t>Start-Up</a:t>
            </a:r>
          </a:p>
        </p:txBody>
      </p:sp>
      <p:sp>
        <p:nvSpPr>
          <p:cNvPr id="16" name="Oval 20"/>
          <p:cNvSpPr>
            <a:spLocks noChangeArrowheads="1"/>
          </p:cNvSpPr>
          <p:nvPr/>
        </p:nvSpPr>
        <p:spPr bwMode="auto">
          <a:xfrm>
            <a:off x="3657600" y="4581525"/>
            <a:ext cx="996950" cy="1052513"/>
          </a:xfrm>
          <a:prstGeom prst="ellipse">
            <a:avLst/>
          </a:prstGeom>
          <a:noFill/>
          <a:ln w="19050">
            <a:solidFill>
              <a:schemeClr val="tx1"/>
            </a:solidFill>
            <a:round/>
            <a:headEnd/>
            <a:tailEnd/>
          </a:ln>
        </p:spPr>
        <p:txBody>
          <a:bodyPr wrap="none" anchor="ctr"/>
          <a:lstStyle/>
          <a:p>
            <a:endParaRPr lang="en-US"/>
          </a:p>
        </p:txBody>
      </p:sp>
      <p:sp>
        <p:nvSpPr>
          <p:cNvPr id="17" name="Line 22"/>
          <p:cNvSpPr>
            <a:spLocks noChangeShapeType="1"/>
          </p:cNvSpPr>
          <p:nvPr/>
        </p:nvSpPr>
        <p:spPr bwMode="auto">
          <a:xfrm flipH="1">
            <a:off x="3962400" y="1685925"/>
            <a:ext cx="0" cy="371475"/>
          </a:xfrm>
          <a:prstGeom prst="line">
            <a:avLst/>
          </a:prstGeom>
          <a:noFill/>
          <a:ln w="9525">
            <a:solidFill>
              <a:schemeClr val="tx1"/>
            </a:solidFill>
            <a:round/>
            <a:headEnd/>
            <a:tailEnd type="triangle" w="med" len="med"/>
          </a:ln>
        </p:spPr>
        <p:txBody>
          <a:bodyPr/>
          <a:lstStyle/>
          <a:p>
            <a:endParaRPr lang="en-US"/>
          </a:p>
        </p:txBody>
      </p:sp>
      <p:sp>
        <p:nvSpPr>
          <p:cNvPr id="18" name="Line 25"/>
          <p:cNvSpPr>
            <a:spLocks noChangeShapeType="1"/>
          </p:cNvSpPr>
          <p:nvPr/>
        </p:nvSpPr>
        <p:spPr bwMode="auto">
          <a:xfrm>
            <a:off x="4741863" y="2297113"/>
            <a:ext cx="141287" cy="144462"/>
          </a:xfrm>
          <a:prstGeom prst="line">
            <a:avLst/>
          </a:prstGeom>
          <a:noFill/>
          <a:ln w="9525">
            <a:solidFill>
              <a:schemeClr val="tx1"/>
            </a:solidFill>
            <a:round/>
            <a:headEnd/>
            <a:tailEnd type="triangle" w="med" len="med"/>
          </a:ln>
        </p:spPr>
        <p:txBody>
          <a:bodyPr/>
          <a:lstStyle/>
          <a:p>
            <a:endParaRPr lang="en-US"/>
          </a:p>
        </p:txBody>
      </p:sp>
      <p:sp>
        <p:nvSpPr>
          <p:cNvPr id="19" name="Line 26"/>
          <p:cNvSpPr>
            <a:spLocks noChangeShapeType="1"/>
          </p:cNvSpPr>
          <p:nvPr/>
        </p:nvSpPr>
        <p:spPr bwMode="auto">
          <a:xfrm>
            <a:off x="4933950" y="2392363"/>
            <a:ext cx="260350" cy="212725"/>
          </a:xfrm>
          <a:prstGeom prst="line">
            <a:avLst/>
          </a:prstGeom>
          <a:noFill/>
          <a:ln w="9525">
            <a:solidFill>
              <a:schemeClr val="tx1"/>
            </a:solidFill>
            <a:round/>
            <a:headEnd/>
            <a:tailEnd type="triangle" w="med" len="med"/>
          </a:ln>
        </p:spPr>
        <p:txBody>
          <a:bodyPr/>
          <a:lstStyle/>
          <a:p>
            <a:endParaRPr lang="en-US"/>
          </a:p>
        </p:txBody>
      </p:sp>
      <p:sp>
        <p:nvSpPr>
          <p:cNvPr id="20" name="Line 28"/>
          <p:cNvSpPr>
            <a:spLocks noChangeShapeType="1"/>
          </p:cNvSpPr>
          <p:nvPr/>
        </p:nvSpPr>
        <p:spPr bwMode="auto">
          <a:xfrm flipH="1">
            <a:off x="4953000" y="2905125"/>
            <a:ext cx="276225" cy="217488"/>
          </a:xfrm>
          <a:prstGeom prst="line">
            <a:avLst/>
          </a:prstGeom>
          <a:noFill/>
          <a:ln w="9525">
            <a:solidFill>
              <a:schemeClr val="tx1"/>
            </a:solidFill>
            <a:round/>
            <a:headEnd/>
            <a:tailEnd type="triangle" w="med" len="med"/>
          </a:ln>
        </p:spPr>
        <p:txBody>
          <a:bodyPr/>
          <a:lstStyle/>
          <a:p>
            <a:endParaRPr lang="en-US"/>
          </a:p>
        </p:txBody>
      </p:sp>
      <p:sp>
        <p:nvSpPr>
          <p:cNvPr id="21" name="Line 31"/>
          <p:cNvSpPr>
            <a:spLocks noChangeShapeType="1"/>
          </p:cNvSpPr>
          <p:nvPr/>
        </p:nvSpPr>
        <p:spPr bwMode="auto">
          <a:xfrm>
            <a:off x="4953000" y="3667125"/>
            <a:ext cx="233363" cy="277813"/>
          </a:xfrm>
          <a:prstGeom prst="line">
            <a:avLst/>
          </a:prstGeom>
          <a:noFill/>
          <a:ln w="9525">
            <a:solidFill>
              <a:schemeClr val="tx1"/>
            </a:solidFill>
            <a:round/>
            <a:headEnd/>
            <a:tailEnd type="triangle" w="med" len="med"/>
          </a:ln>
        </p:spPr>
        <p:txBody>
          <a:bodyPr/>
          <a:lstStyle/>
          <a:p>
            <a:endParaRPr lang="en-US"/>
          </a:p>
        </p:txBody>
      </p:sp>
      <p:sp>
        <p:nvSpPr>
          <p:cNvPr id="22" name="Line 33"/>
          <p:cNvSpPr>
            <a:spLocks noChangeShapeType="1"/>
          </p:cNvSpPr>
          <p:nvPr/>
        </p:nvSpPr>
        <p:spPr bwMode="auto">
          <a:xfrm>
            <a:off x="5943600" y="4657725"/>
            <a:ext cx="258763" cy="307975"/>
          </a:xfrm>
          <a:prstGeom prst="line">
            <a:avLst/>
          </a:prstGeom>
          <a:noFill/>
          <a:ln w="9525">
            <a:solidFill>
              <a:schemeClr val="tx1"/>
            </a:solidFill>
            <a:round/>
            <a:headEnd/>
            <a:tailEnd type="triangle" w="med" len="med"/>
          </a:ln>
        </p:spPr>
        <p:txBody>
          <a:bodyPr/>
          <a:lstStyle/>
          <a:p>
            <a:endParaRPr lang="en-US"/>
          </a:p>
        </p:txBody>
      </p:sp>
      <p:sp>
        <p:nvSpPr>
          <p:cNvPr id="23" name="Line 34"/>
          <p:cNvSpPr>
            <a:spLocks noChangeShapeType="1"/>
          </p:cNvSpPr>
          <p:nvPr/>
        </p:nvSpPr>
        <p:spPr bwMode="auto">
          <a:xfrm flipH="1">
            <a:off x="4800600" y="4657725"/>
            <a:ext cx="533400" cy="381000"/>
          </a:xfrm>
          <a:prstGeom prst="line">
            <a:avLst/>
          </a:prstGeom>
          <a:noFill/>
          <a:ln w="9525">
            <a:solidFill>
              <a:schemeClr val="tx1"/>
            </a:solidFill>
            <a:round/>
            <a:headEnd/>
            <a:tailEnd type="triangle" w="med" len="med"/>
          </a:ln>
        </p:spPr>
        <p:txBody>
          <a:bodyPr/>
          <a:lstStyle/>
          <a:p>
            <a:endParaRPr lang="en-US"/>
          </a:p>
        </p:txBody>
      </p:sp>
      <p:sp>
        <p:nvSpPr>
          <p:cNvPr id="24" name="Line 35"/>
          <p:cNvSpPr>
            <a:spLocks noChangeShapeType="1"/>
          </p:cNvSpPr>
          <p:nvPr/>
        </p:nvSpPr>
        <p:spPr bwMode="auto">
          <a:xfrm flipV="1">
            <a:off x="3248025" y="5105400"/>
            <a:ext cx="304800" cy="9525"/>
          </a:xfrm>
          <a:prstGeom prst="line">
            <a:avLst/>
          </a:prstGeom>
          <a:noFill/>
          <a:ln w="9525">
            <a:solidFill>
              <a:schemeClr val="tx1"/>
            </a:solidFill>
            <a:round/>
            <a:headEnd/>
            <a:tailEnd type="triangle" w="med" len="med"/>
          </a:ln>
        </p:spPr>
        <p:txBody>
          <a:bodyPr/>
          <a:lstStyle/>
          <a:p>
            <a:endParaRPr lang="en-US"/>
          </a:p>
        </p:txBody>
      </p:sp>
      <p:sp>
        <p:nvSpPr>
          <p:cNvPr id="25" name="Line 36"/>
          <p:cNvSpPr>
            <a:spLocks noChangeShapeType="1"/>
          </p:cNvSpPr>
          <p:nvPr/>
        </p:nvSpPr>
        <p:spPr bwMode="auto">
          <a:xfrm>
            <a:off x="3200400" y="4505325"/>
            <a:ext cx="342900" cy="263525"/>
          </a:xfrm>
          <a:prstGeom prst="line">
            <a:avLst/>
          </a:prstGeom>
          <a:noFill/>
          <a:ln w="9525">
            <a:solidFill>
              <a:schemeClr val="tx1"/>
            </a:solidFill>
            <a:round/>
            <a:headEnd/>
            <a:tailEnd type="triangle" w="med" len="med"/>
          </a:ln>
        </p:spPr>
        <p:txBody>
          <a:bodyPr/>
          <a:lstStyle/>
          <a:p>
            <a:endParaRPr lang="en-US"/>
          </a:p>
        </p:txBody>
      </p:sp>
      <p:sp>
        <p:nvSpPr>
          <p:cNvPr id="26" name="Rectangle 4"/>
          <p:cNvSpPr>
            <a:spLocks noChangeArrowheads="1"/>
          </p:cNvSpPr>
          <p:nvPr/>
        </p:nvSpPr>
        <p:spPr bwMode="auto">
          <a:xfrm>
            <a:off x="3124200" y="2066925"/>
            <a:ext cx="1760538" cy="609600"/>
          </a:xfrm>
          <a:prstGeom prst="rect">
            <a:avLst/>
          </a:prstGeom>
          <a:solidFill>
            <a:srgbClr val="FFE59B"/>
          </a:solidFill>
          <a:ln w="25400">
            <a:noFill/>
            <a:miter lim="800000"/>
            <a:headEnd/>
            <a:tailEnd/>
          </a:ln>
        </p:spPr>
        <p:txBody>
          <a:bodyPr wrap="none" anchor="ctr"/>
          <a:lstStyle/>
          <a:p>
            <a:endParaRPr lang="en-US"/>
          </a:p>
        </p:txBody>
      </p:sp>
      <p:sp>
        <p:nvSpPr>
          <p:cNvPr id="27" name="Text Box 37"/>
          <p:cNvSpPr txBox="1">
            <a:spLocks noChangeArrowheads="1"/>
          </p:cNvSpPr>
          <p:nvPr/>
        </p:nvSpPr>
        <p:spPr bwMode="auto">
          <a:xfrm>
            <a:off x="3048000" y="2143125"/>
            <a:ext cx="1828800" cy="457200"/>
          </a:xfrm>
          <a:prstGeom prst="rect">
            <a:avLst/>
          </a:prstGeom>
          <a:noFill/>
          <a:ln w="9525">
            <a:noFill/>
            <a:miter lim="800000"/>
            <a:headEnd/>
            <a:tailEnd/>
          </a:ln>
        </p:spPr>
        <p:txBody>
          <a:bodyPr>
            <a:spAutoFit/>
          </a:bodyPr>
          <a:lstStyle/>
          <a:p>
            <a:pPr algn="ctr"/>
            <a:r>
              <a:rPr lang="en-US" sz="1200"/>
              <a:t>Invention Assessment/ Patent Strategy</a:t>
            </a:r>
          </a:p>
        </p:txBody>
      </p:sp>
      <p:grpSp>
        <p:nvGrpSpPr>
          <p:cNvPr id="28" name="Group 50"/>
          <p:cNvGrpSpPr>
            <a:grpSpLocks/>
          </p:cNvGrpSpPr>
          <p:nvPr/>
        </p:nvGrpSpPr>
        <p:grpSpPr bwMode="auto">
          <a:xfrm>
            <a:off x="3124200" y="3209925"/>
            <a:ext cx="1760538" cy="581025"/>
            <a:chOff x="1392" y="1968"/>
            <a:chExt cx="1109" cy="366"/>
          </a:xfrm>
        </p:grpSpPr>
        <p:sp>
          <p:nvSpPr>
            <p:cNvPr id="29" name="Rectangle 3"/>
            <p:cNvSpPr>
              <a:spLocks noChangeArrowheads="1"/>
            </p:cNvSpPr>
            <p:nvPr/>
          </p:nvSpPr>
          <p:spPr bwMode="auto">
            <a:xfrm>
              <a:off x="1392" y="1968"/>
              <a:ext cx="1109" cy="366"/>
            </a:xfrm>
            <a:prstGeom prst="rect">
              <a:avLst/>
            </a:prstGeom>
            <a:solidFill>
              <a:srgbClr val="FFE59B"/>
            </a:solidFill>
            <a:ln w="25400">
              <a:noFill/>
              <a:miter lim="800000"/>
              <a:headEnd/>
              <a:tailEnd/>
            </a:ln>
          </p:spPr>
          <p:txBody>
            <a:bodyPr wrap="none" anchor="ctr"/>
            <a:lstStyle/>
            <a:p>
              <a:endParaRPr lang="en-US"/>
            </a:p>
          </p:txBody>
        </p:sp>
        <p:sp>
          <p:nvSpPr>
            <p:cNvPr id="30" name="Text Box 38"/>
            <p:cNvSpPr txBox="1">
              <a:spLocks noChangeArrowheads="1"/>
            </p:cNvSpPr>
            <p:nvPr/>
          </p:nvSpPr>
          <p:spPr bwMode="auto">
            <a:xfrm>
              <a:off x="1428" y="2016"/>
              <a:ext cx="1020" cy="288"/>
            </a:xfrm>
            <a:prstGeom prst="rect">
              <a:avLst/>
            </a:prstGeom>
            <a:noFill/>
            <a:ln w="9525">
              <a:noFill/>
              <a:miter lim="800000"/>
              <a:headEnd/>
              <a:tailEnd/>
            </a:ln>
          </p:spPr>
          <p:txBody>
            <a:bodyPr>
              <a:spAutoFit/>
            </a:bodyPr>
            <a:lstStyle/>
            <a:p>
              <a:pPr algn="ctr">
                <a:spcBef>
                  <a:spcPct val="50000"/>
                </a:spcBef>
              </a:pPr>
              <a:r>
                <a:rPr lang="en-US" sz="1200"/>
                <a:t>Market and Business Analysis</a:t>
              </a:r>
            </a:p>
          </p:txBody>
        </p:sp>
      </p:grpSp>
      <p:grpSp>
        <p:nvGrpSpPr>
          <p:cNvPr id="31" name="Group 54"/>
          <p:cNvGrpSpPr>
            <a:grpSpLocks/>
          </p:cNvGrpSpPr>
          <p:nvPr/>
        </p:nvGrpSpPr>
        <p:grpSpPr bwMode="auto">
          <a:xfrm>
            <a:off x="1524000" y="4200525"/>
            <a:ext cx="1608138" cy="533400"/>
            <a:chOff x="1824" y="2688"/>
            <a:chExt cx="1109" cy="336"/>
          </a:xfrm>
        </p:grpSpPr>
        <p:sp>
          <p:nvSpPr>
            <p:cNvPr id="32" name="Rectangle 2"/>
            <p:cNvSpPr>
              <a:spLocks noChangeArrowheads="1"/>
            </p:cNvSpPr>
            <p:nvPr/>
          </p:nvSpPr>
          <p:spPr bwMode="auto">
            <a:xfrm>
              <a:off x="1824" y="2688"/>
              <a:ext cx="1109" cy="336"/>
            </a:xfrm>
            <a:prstGeom prst="rect">
              <a:avLst/>
            </a:prstGeom>
            <a:solidFill>
              <a:srgbClr val="FFD253"/>
            </a:solidFill>
            <a:ln w="25400">
              <a:noFill/>
              <a:miter lim="800000"/>
              <a:headEnd/>
              <a:tailEnd/>
            </a:ln>
          </p:spPr>
          <p:txBody>
            <a:bodyPr wrap="none" anchor="ctr"/>
            <a:lstStyle/>
            <a:p>
              <a:endParaRPr lang="en-US"/>
            </a:p>
          </p:txBody>
        </p:sp>
        <p:sp>
          <p:nvSpPr>
            <p:cNvPr id="33" name="Text Box 39"/>
            <p:cNvSpPr txBox="1">
              <a:spLocks noChangeArrowheads="1"/>
            </p:cNvSpPr>
            <p:nvPr/>
          </p:nvSpPr>
          <p:spPr bwMode="auto">
            <a:xfrm>
              <a:off x="1890" y="2754"/>
              <a:ext cx="1008" cy="173"/>
            </a:xfrm>
            <a:prstGeom prst="rect">
              <a:avLst/>
            </a:prstGeom>
            <a:noFill/>
            <a:ln w="9525">
              <a:noFill/>
              <a:miter lim="800000"/>
              <a:headEnd/>
              <a:tailEnd/>
            </a:ln>
          </p:spPr>
          <p:txBody>
            <a:bodyPr>
              <a:spAutoFit/>
            </a:bodyPr>
            <a:lstStyle/>
            <a:p>
              <a:pPr algn="ctr">
                <a:spcBef>
                  <a:spcPct val="50000"/>
                </a:spcBef>
              </a:pPr>
              <a:r>
                <a:rPr lang="en-US" sz="1200"/>
                <a:t>Coaching</a:t>
              </a:r>
            </a:p>
          </p:txBody>
        </p:sp>
      </p:grpSp>
      <p:pic>
        <p:nvPicPr>
          <p:cNvPr id="34" name="Picture 43" descr="0645083"/>
          <p:cNvPicPr>
            <a:picLocks noChangeAspect="1" noChangeArrowheads="1"/>
          </p:cNvPicPr>
          <p:nvPr/>
        </p:nvPicPr>
        <p:blipFill>
          <a:blip r:embed="rId3"/>
          <a:srcRect/>
          <a:stretch>
            <a:fillRect/>
          </a:stretch>
        </p:blipFill>
        <p:spPr bwMode="auto">
          <a:xfrm>
            <a:off x="7467600" y="5191125"/>
            <a:ext cx="1189038" cy="1133475"/>
          </a:xfrm>
          <a:prstGeom prst="rect">
            <a:avLst/>
          </a:prstGeom>
          <a:noFill/>
          <a:ln w="9525">
            <a:noFill/>
            <a:miter lim="800000"/>
            <a:headEnd/>
            <a:tailEnd/>
          </a:ln>
        </p:spPr>
      </p:pic>
      <p:sp>
        <p:nvSpPr>
          <p:cNvPr id="35" name="Line 45"/>
          <p:cNvSpPr>
            <a:spLocks noChangeShapeType="1"/>
          </p:cNvSpPr>
          <p:nvPr/>
        </p:nvSpPr>
        <p:spPr bwMode="auto">
          <a:xfrm flipH="1">
            <a:off x="3962400" y="2752725"/>
            <a:ext cx="0" cy="371475"/>
          </a:xfrm>
          <a:prstGeom prst="line">
            <a:avLst/>
          </a:prstGeom>
          <a:noFill/>
          <a:ln w="9525">
            <a:solidFill>
              <a:schemeClr val="tx1"/>
            </a:solidFill>
            <a:round/>
            <a:headEnd/>
            <a:tailEnd type="triangle" w="med" len="med"/>
          </a:ln>
        </p:spPr>
        <p:txBody>
          <a:bodyPr/>
          <a:lstStyle/>
          <a:p>
            <a:endParaRPr lang="en-US"/>
          </a:p>
        </p:txBody>
      </p:sp>
      <p:grpSp>
        <p:nvGrpSpPr>
          <p:cNvPr id="36" name="Group 47"/>
          <p:cNvGrpSpPr>
            <a:grpSpLocks/>
          </p:cNvGrpSpPr>
          <p:nvPr/>
        </p:nvGrpSpPr>
        <p:grpSpPr bwMode="auto">
          <a:xfrm>
            <a:off x="3124200" y="1228725"/>
            <a:ext cx="1760538" cy="407988"/>
            <a:chOff x="3408" y="576"/>
            <a:chExt cx="1109" cy="257"/>
          </a:xfrm>
        </p:grpSpPr>
        <p:sp>
          <p:nvSpPr>
            <p:cNvPr id="37" name="Rectangle 46"/>
            <p:cNvSpPr>
              <a:spLocks noChangeArrowheads="1"/>
            </p:cNvSpPr>
            <p:nvPr/>
          </p:nvSpPr>
          <p:spPr bwMode="auto">
            <a:xfrm>
              <a:off x="3408" y="576"/>
              <a:ext cx="1109" cy="257"/>
            </a:xfrm>
            <a:prstGeom prst="rect">
              <a:avLst/>
            </a:prstGeom>
            <a:solidFill>
              <a:srgbClr val="FFE59B"/>
            </a:solidFill>
            <a:ln w="25400">
              <a:noFill/>
              <a:miter lim="800000"/>
              <a:headEnd/>
              <a:tailEnd/>
            </a:ln>
          </p:spPr>
          <p:txBody>
            <a:bodyPr wrap="none" anchor="ctr"/>
            <a:lstStyle/>
            <a:p>
              <a:endParaRPr lang="en-US"/>
            </a:p>
          </p:txBody>
        </p:sp>
        <p:sp>
          <p:nvSpPr>
            <p:cNvPr id="38" name="Text Box 7"/>
            <p:cNvSpPr txBox="1">
              <a:spLocks noChangeArrowheads="1"/>
            </p:cNvSpPr>
            <p:nvPr/>
          </p:nvSpPr>
          <p:spPr bwMode="auto">
            <a:xfrm>
              <a:off x="3648" y="624"/>
              <a:ext cx="625" cy="173"/>
            </a:xfrm>
            <a:prstGeom prst="rect">
              <a:avLst/>
            </a:prstGeom>
            <a:noFill/>
            <a:ln w="9525">
              <a:noFill/>
              <a:miter lim="800000"/>
              <a:headEnd/>
              <a:tailEnd/>
            </a:ln>
          </p:spPr>
          <p:txBody>
            <a:bodyPr>
              <a:spAutoFit/>
            </a:bodyPr>
            <a:lstStyle/>
            <a:p>
              <a:pPr algn="ctr">
                <a:spcBef>
                  <a:spcPct val="50000"/>
                </a:spcBef>
              </a:pPr>
              <a:r>
                <a:rPr lang="en-US" sz="1200"/>
                <a:t>Invention</a:t>
              </a:r>
            </a:p>
          </p:txBody>
        </p:sp>
      </p:grpSp>
      <p:pic>
        <p:nvPicPr>
          <p:cNvPr id="39" name="Picture 53" descr="MCj04413970000[1]"/>
          <p:cNvPicPr>
            <a:picLocks noChangeAspect="1" noChangeArrowheads="1"/>
          </p:cNvPicPr>
          <p:nvPr/>
        </p:nvPicPr>
        <p:blipFill>
          <a:blip r:embed="rId4"/>
          <a:srcRect l="25000" t="8333" r="19333" b="11000"/>
          <a:stretch>
            <a:fillRect/>
          </a:stretch>
        </p:blipFill>
        <p:spPr bwMode="auto">
          <a:xfrm>
            <a:off x="4572000" y="1257300"/>
            <a:ext cx="246063" cy="357188"/>
          </a:xfrm>
          <a:prstGeom prst="rect">
            <a:avLst/>
          </a:prstGeom>
          <a:noFill/>
          <a:ln w="9525">
            <a:noFill/>
            <a:miter lim="800000"/>
            <a:headEnd/>
            <a:tailEnd/>
          </a:ln>
        </p:spPr>
      </p:pic>
      <p:pic>
        <p:nvPicPr>
          <p:cNvPr id="40" name="Picture 52" descr="MCj04413970000[1]"/>
          <p:cNvPicPr>
            <a:picLocks noChangeAspect="1" noChangeArrowheads="1"/>
          </p:cNvPicPr>
          <p:nvPr/>
        </p:nvPicPr>
        <p:blipFill>
          <a:blip r:embed="rId4"/>
          <a:srcRect l="25000" t="8333" r="19333" b="11000"/>
          <a:stretch>
            <a:fillRect/>
          </a:stretch>
        </p:blipFill>
        <p:spPr bwMode="auto">
          <a:xfrm>
            <a:off x="3171825" y="1266825"/>
            <a:ext cx="246063" cy="357188"/>
          </a:xfrm>
          <a:prstGeom prst="rect">
            <a:avLst/>
          </a:prstGeom>
          <a:noFill/>
          <a:ln w="9525">
            <a:noFill/>
            <a:miter lim="800000"/>
            <a:headEnd/>
            <a:tailEnd/>
          </a:ln>
        </p:spPr>
      </p:pic>
      <p:grpSp>
        <p:nvGrpSpPr>
          <p:cNvPr id="41" name="Group 57"/>
          <p:cNvGrpSpPr>
            <a:grpSpLocks/>
          </p:cNvGrpSpPr>
          <p:nvPr/>
        </p:nvGrpSpPr>
        <p:grpSpPr bwMode="auto">
          <a:xfrm>
            <a:off x="1524000" y="4829175"/>
            <a:ext cx="1600200" cy="533400"/>
            <a:chOff x="1824" y="2688"/>
            <a:chExt cx="1109" cy="336"/>
          </a:xfrm>
        </p:grpSpPr>
        <p:sp>
          <p:nvSpPr>
            <p:cNvPr id="42" name="Rectangle 58"/>
            <p:cNvSpPr>
              <a:spLocks noChangeArrowheads="1"/>
            </p:cNvSpPr>
            <p:nvPr/>
          </p:nvSpPr>
          <p:spPr bwMode="auto">
            <a:xfrm>
              <a:off x="1824" y="2688"/>
              <a:ext cx="1109" cy="336"/>
            </a:xfrm>
            <a:prstGeom prst="rect">
              <a:avLst/>
            </a:prstGeom>
            <a:solidFill>
              <a:srgbClr val="FFD253"/>
            </a:solidFill>
            <a:ln w="25400">
              <a:noFill/>
              <a:miter lim="800000"/>
              <a:headEnd/>
              <a:tailEnd/>
            </a:ln>
          </p:spPr>
          <p:txBody>
            <a:bodyPr wrap="none" anchor="ctr"/>
            <a:lstStyle/>
            <a:p>
              <a:endParaRPr lang="en-US"/>
            </a:p>
          </p:txBody>
        </p:sp>
        <p:sp>
          <p:nvSpPr>
            <p:cNvPr id="43" name="Text Box 59"/>
            <p:cNvSpPr txBox="1">
              <a:spLocks noChangeArrowheads="1"/>
            </p:cNvSpPr>
            <p:nvPr/>
          </p:nvSpPr>
          <p:spPr bwMode="auto">
            <a:xfrm>
              <a:off x="1890" y="2754"/>
              <a:ext cx="1008" cy="173"/>
            </a:xfrm>
            <a:prstGeom prst="rect">
              <a:avLst/>
            </a:prstGeom>
            <a:noFill/>
            <a:ln w="9525">
              <a:noFill/>
              <a:miter lim="800000"/>
              <a:headEnd/>
              <a:tailEnd/>
            </a:ln>
          </p:spPr>
          <p:txBody>
            <a:bodyPr>
              <a:spAutoFit/>
            </a:bodyPr>
            <a:lstStyle/>
            <a:p>
              <a:pPr algn="ctr">
                <a:spcBef>
                  <a:spcPct val="50000"/>
                </a:spcBef>
              </a:pPr>
              <a:r>
                <a:rPr lang="en-US" sz="1200"/>
                <a:t>Incubation</a:t>
              </a:r>
            </a:p>
          </p:txBody>
        </p:sp>
      </p:grpSp>
      <p:sp>
        <p:nvSpPr>
          <p:cNvPr id="44" name="Text Box 62"/>
          <p:cNvSpPr txBox="1">
            <a:spLocks noChangeArrowheads="1"/>
          </p:cNvSpPr>
          <p:nvPr/>
        </p:nvSpPr>
        <p:spPr bwMode="auto">
          <a:xfrm>
            <a:off x="1619250" y="5534025"/>
            <a:ext cx="1454150" cy="457200"/>
          </a:xfrm>
          <a:prstGeom prst="rect">
            <a:avLst/>
          </a:prstGeom>
          <a:noFill/>
          <a:ln w="9525">
            <a:noFill/>
            <a:miter lim="800000"/>
            <a:headEnd/>
            <a:tailEnd/>
          </a:ln>
        </p:spPr>
        <p:txBody>
          <a:bodyPr>
            <a:spAutoFit/>
          </a:bodyPr>
          <a:lstStyle/>
          <a:p>
            <a:pPr algn="ctr">
              <a:spcBef>
                <a:spcPct val="50000"/>
              </a:spcBef>
            </a:pPr>
            <a:r>
              <a:rPr lang="en-US" sz="1200"/>
              <a:t>Economic Gardening</a:t>
            </a:r>
          </a:p>
        </p:txBody>
      </p:sp>
      <p:pic>
        <p:nvPicPr>
          <p:cNvPr id="45" name="Picture 63" descr="chicagos-skyscrapers">
            <a:hlinkClick r:id="rId5"/>
          </p:cNvPr>
          <p:cNvPicPr>
            <a:picLocks noChangeAspect="1" noChangeArrowheads="1"/>
          </p:cNvPicPr>
          <p:nvPr/>
        </p:nvPicPr>
        <p:blipFill>
          <a:blip r:embed="rId6"/>
          <a:srcRect/>
          <a:stretch>
            <a:fillRect/>
          </a:stretch>
        </p:blipFill>
        <p:spPr bwMode="auto">
          <a:xfrm>
            <a:off x="6315075" y="5514975"/>
            <a:ext cx="320675" cy="425450"/>
          </a:xfrm>
          <a:prstGeom prst="rect">
            <a:avLst/>
          </a:prstGeom>
          <a:noFill/>
          <a:ln w="9525">
            <a:noFill/>
            <a:miter lim="800000"/>
            <a:headEnd/>
            <a:tailEnd/>
          </a:ln>
        </p:spPr>
      </p:pic>
      <p:sp>
        <p:nvSpPr>
          <p:cNvPr id="46" name="Line 64"/>
          <p:cNvSpPr>
            <a:spLocks noChangeShapeType="1"/>
          </p:cNvSpPr>
          <p:nvPr/>
        </p:nvSpPr>
        <p:spPr bwMode="auto">
          <a:xfrm flipV="1">
            <a:off x="3200400" y="5572125"/>
            <a:ext cx="419100" cy="142875"/>
          </a:xfrm>
          <a:prstGeom prst="line">
            <a:avLst/>
          </a:prstGeom>
          <a:noFill/>
          <a:ln w="9525">
            <a:solidFill>
              <a:schemeClr val="tx1"/>
            </a:solidFill>
            <a:round/>
            <a:headEnd/>
            <a:tailEnd type="triangle" w="med" len="med"/>
          </a:ln>
        </p:spPr>
        <p:txBody>
          <a:bodyPr/>
          <a:lstStyle/>
          <a:p>
            <a:endParaRPr lang="en-US"/>
          </a:p>
        </p:txBody>
      </p:sp>
      <p:pic>
        <p:nvPicPr>
          <p:cNvPr id="47" name="Picture 66" descr="block_handpic"/>
          <p:cNvPicPr>
            <a:picLocks noChangeAspect="1" noChangeArrowheads="1"/>
          </p:cNvPicPr>
          <p:nvPr/>
        </p:nvPicPr>
        <p:blipFill>
          <a:blip r:embed="rId7"/>
          <a:srcRect t="8870" b="13043"/>
          <a:stretch>
            <a:fillRect/>
          </a:stretch>
        </p:blipFill>
        <p:spPr bwMode="auto">
          <a:xfrm>
            <a:off x="3829050" y="5419725"/>
            <a:ext cx="666750" cy="566738"/>
          </a:xfrm>
          <a:prstGeom prst="rect">
            <a:avLst/>
          </a:prstGeom>
          <a:noFill/>
          <a:ln w="9525">
            <a:noFill/>
            <a:miter lim="800000"/>
            <a:headEnd/>
            <a:tailEnd/>
          </a:ln>
        </p:spPr>
      </p:pic>
      <p:pic>
        <p:nvPicPr>
          <p:cNvPr id="48" name="Picture 71" descr="research_test_tube"/>
          <p:cNvPicPr>
            <a:picLocks noChangeAspect="1" noChangeArrowheads="1"/>
          </p:cNvPicPr>
          <p:nvPr/>
        </p:nvPicPr>
        <p:blipFill>
          <a:blip r:embed="rId8"/>
          <a:srcRect/>
          <a:stretch>
            <a:fillRect/>
          </a:stretch>
        </p:blipFill>
        <p:spPr bwMode="auto">
          <a:xfrm>
            <a:off x="381000" y="1131887"/>
            <a:ext cx="731838" cy="1077913"/>
          </a:xfrm>
          <a:prstGeom prst="rect">
            <a:avLst/>
          </a:prstGeom>
          <a:noFill/>
          <a:ln w="9525">
            <a:noFill/>
            <a:miter lim="800000"/>
            <a:headEnd/>
            <a:tailEnd/>
          </a:ln>
        </p:spPr>
      </p:pic>
    </p:spTree>
    <p:extLst>
      <p:ext uri="{BB962C8B-B14F-4D97-AF65-F5344CB8AC3E}">
        <p14:creationId xmlns:p14="http://schemas.microsoft.com/office/powerpoint/2010/main" val="13696266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ChangeArrowheads="1"/>
          </p:cNvSpPr>
          <p:nvPr/>
        </p:nvSpPr>
        <p:spPr bwMode="auto">
          <a:xfrm>
            <a:off x="1371600" y="4596360"/>
            <a:ext cx="60960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2800" dirty="0">
                <a:solidFill>
                  <a:srgbClr val="FFFFFF"/>
                </a:solidFill>
                <a:cs typeface="Times New Roman" pitchFamily="18" charset="0"/>
              </a:rPr>
              <a:t>Funding for Labs</a:t>
            </a:r>
          </a:p>
        </p:txBody>
      </p:sp>
      <p:sp>
        <p:nvSpPr>
          <p:cNvPr id="522243" name="Line 3"/>
          <p:cNvSpPr>
            <a:spLocks noChangeShapeType="1"/>
          </p:cNvSpPr>
          <p:nvPr/>
        </p:nvSpPr>
        <p:spPr bwMode="auto">
          <a:xfrm flipV="1">
            <a:off x="4419600" y="4999220"/>
            <a:ext cx="0" cy="2286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wrap="none" anchor="ctr"/>
          <a:lstStyle/>
          <a:p>
            <a:pPr fontAlgn="base">
              <a:spcBef>
                <a:spcPct val="0"/>
              </a:spcBef>
              <a:spcAft>
                <a:spcPct val="0"/>
              </a:spcAft>
            </a:pPr>
            <a:endParaRPr lang="en-US" sz="2800">
              <a:solidFill>
                <a:srgbClr val="FFFFFF"/>
              </a:solidFill>
            </a:endParaRPr>
          </a:p>
        </p:txBody>
      </p:sp>
      <p:sp>
        <p:nvSpPr>
          <p:cNvPr id="522244" name="Rectangle 4"/>
          <p:cNvSpPr>
            <a:spLocks noChangeArrowheads="1"/>
          </p:cNvSpPr>
          <p:nvPr/>
        </p:nvSpPr>
        <p:spPr bwMode="auto">
          <a:xfrm>
            <a:off x="1600200" y="4001750"/>
            <a:ext cx="5638800" cy="381000"/>
          </a:xfrm>
          <a:prstGeom prst="rect">
            <a:avLst/>
          </a:prstGeom>
          <a:solidFill>
            <a:srgbClr val="0F8456"/>
          </a:solidFill>
          <a:ln w="9525">
            <a:solidFill>
              <a:schemeClr val="accent1"/>
            </a:solidFill>
            <a:miter lim="800000"/>
            <a:headEnd/>
            <a:tailEnd/>
          </a:ln>
        </p:spPr>
        <p:txBody>
          <a:bodyPr wrap="none" anchor="ctr"/>
          <a:lstStyle/>
          <a:p>
            <a:pPr algn="ctr" fontAlgn="base">
              <a:spcBef>
                <a:spcPct val="0"/>
              </a:spcBef>
              <a:spcAft>
                <a:spcPct val="0"/>
              </a:spcAft>
            </a:pPr>
            <a:r>
              <a:rPr lang="en-US" sz="2800">
                <a:solidFill>
                  <a:srgbClr val="000000"/>
                </a:solidFill>
                <a:cs typeface="Times New Roman" pitchFamily="18" charset="0"/>
              </a:rPr>
              <a:t>Technology and Graduates</a:t>
            </a:r>
          </a:p>
        </p:txBody>
      </p:sp>
      <p:sp>
        <p:nvSpPr>
          <p:cNvPr id="522245" name="Rectangle 5"/>
          <p:cNvSpPr>
            <a:spLocks noChangeArrowheads="1"/>
          </p:cNvSpPr>
          <p:nvPr/>
        </p:nvSpPr>
        <p:spPr bwMode="auto">
          <a:xfrm>
            <a:off x="1905000" y="3356340"/>
            <a:ext cx="50292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2800">
                <a:solidFill>
                  <a:srgbClr val="FFFFFF"/>
                </a:solidFill>
                <a:cs typeface="Times New Roman" pitchFamily="18" charset="0"/>
              </a:rPr>
              <a:t>Company</a:t>
            </a:r>
          </a:p>
        </p:txBody>
      </p:sp>
      <p:sp>
        <p:nvSpPr>
          <p:cNvPr id="522246" name="Line 6"/>
          <p:cNvSpPr>
            <a:spLocks noChangeShapeType="1"/>
          </p:cNvSpPr>
          <p:nvPr/>
        </p:nvSpPr>
        <p:spPr bwMode="auto">
          <a:xfrm flipV="1">
            <a:off x="4419600" y="3760450"/>
            <a:ext cx="0" cy="2286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wrap="none" anchor="ctr"/>
          <a:lstStyle/>
          <a:p>
            <a:pPr fontAlgn="base">
              <a:spcBef>
                <a:spcPct val="0"/>
              </a:spcBef>
              <a:spcAft>
                <a:spcPct val="0"/>
              </a:spcAft>
            </a:pPr>
            <a:endParaRPr lang="en-US" sz="2800">
              <a:solidFill>
                <a:srgbClr val="FFFFFF"/>
              </a:solidFill>
            </a:endParaRPr>
          </a:p>
        </p:txBody>
      </p:sp>
      <p:sp>
        <p:nvSpPr>
          <p:cNvPr id="522247" name="Rectangle 7"/>
          <p:cNvSpPr>
            <a:spLocks noChangeArrowheads="1"/>
          </p:cNvSpPr>
          <p:nvPr/>
        </p:nvSpPr>
        <p:spPr bwMode="auto">
          <a:xfrm>
            <a:off x="2286000" y="2710930"/>
            <a:ext cx="4267200" cy="381000"/>
          </a:xfrm>
          <a:prstGeom prst="rect">
            <a:avLst/>
          </a:prstGeom>
          <a:solidFill>
            <a:srgbClr val="0F8456"/>
          </a:solidFill>
          <a:ln w="9525">
            <a:solidFill>
              <a:schemeClr val="accent1"/>
            </a:solidFill>
            <a:miter lim="800000"/>
            <a:headEnd/>
            <a:tailEnd/>
          </a:ln>
        </p:spPr>
        <p:txBody>
          <a:bodyPr wrap="none" anchor="ctr"/>
          <a:lstStyle/>
          <a:p>
            <a:pPr algn="ctr" fontAlgn="base">
              <a:spcBef>
                <a:spcPct val="0"/>
              </a:spcBef>
              <a:spcAft>
                <a:spcPct val="0"/>
              </a:spcAft>
            </a:pPr>
            <a:r>
              <a:rPr lang="en-US" sz="2800" b="1" dirty="0">
                <a:solidFill>
                  <a:srgbClr val="000000"/>
                </a:solidFill>
                <a:cs typeface="Times New Roman" pitchFamily="18" charset="0"/>
              </a:rPr>
              <a:t>Incubation</a:t>
            </a:r>
          </a:p>
        </p:txBody>
      </p:sp>
      <p:sp>
        <p:nvSpPr>
          <p:cNvPr id="522248" name="Rectangle 8"/>
          <p:cNvSpPr>
            <a:spLocks noChangeArrowheads="1"/>
          </p:cNvSpPr>
          <p:nvPr/>
        </p:nvSpPr>
        <p:spPr bwMode="auto">
          <a:xfrm>
            <a:off x="2590800" y="2082800"/>
            <a:ext cx="3657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2800">
                <a:solidFill>
                  <a:srgbClr val="FFFFFF"/>
                </a:solidFill>
                <a:cs typeface="Times New Roman" pitchFamily="18" charset="0"/>
              </a:rPr>
              <a:t>Product</a:t>
            </a:r>
          </a:p>
        </p:txBody>
      </p:sp>
      <p:sp>
        <p:nvSpPr>
          <p:cNvPr id="522249" name="Line 9"/>
          <p:cNvSpPr>
            <a:spLocks noChangeShapeType="1"/>
          </p:cNvSpPr>
          <p:nvPr/>
        </p:nvSpPr>
        <p:spPr bwMode="auto">
          <a:xfrm flipV="1">
            <a:off x="4419600" y="4367760"/>
            <a:ext cx="0" cy="2286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wrap="none" anchor="ctr"/>
          <a:lstStyle/>
          <a:p>
            <a:pPr fontAlgn="base">
              <a:spcBef>
                <a:spcPct val="0"/>
              </a:spcBef>
              <a:spcAft>
                <a:spcPct val="0"/>
              </a:spcAft>
            </a:pPr>
            <a:endParaRPr lang="en-US" sz="2800">
              <a:solidFill>
                <a:srgbClr val="FFFFFF"/>
              </a:solidFill>
            </a:endParaRPr>
          </a:p>
        </p:txBody>
      </p:sp>
      <p:sp>
        <p:nvSpPr>
          <p:cNvPr id="522250" name="Line 10"/>
          <p:cNvSpPr>
            <a:spLocks noChangeShapeType="1"/>
          </p:cNvSpPr>
          <p:nvPr/>
        </p:nvSpPr>
        <p:spPr bwMode="auto">
          <a:xfrm flipV="1">
            <a:off x="4419600" y="3115040"/>
            <a:ext cx="0" cy="2286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wrap="none" anchor="ctr"/>
          <a:lstStyle/>
          <a:p>
            <a:pPr fontAlgn="base">
              <a:spcBef>
                <a:spcPct val="0"/>
              </a:spcBef>
              <a:spcAft>
                <a:spcPct val="0"/>
              </a:spcAft>
            </a:pPr>
            <a:endParaRPr lang="en-US" sz="2800">
              <a:solidFill>
                <a:srgbClr val="FFFFFF"/>
              </a:solidFill>
            </a:endParaRPr>
          </a:p>
        </p:txBody>
      </p:sp>
      <p:sp>
        <p:nvSpPr>
          <p:cNvPr id="522251" name="Rectangle 11"/>
          <p:cNvSpPr>
            <a:spLocks noChangeArrowheads="1"/>
          </p:cNvSpPr>
          <p:nvPr/>
        </p:nvSpPr>
        <p:spPr bwMode="auto">
          <a:xfrm>
            <a:off x="3124200" y="1479030"/>
            <a:ext cx="2590800" cy="381000"/>
          </a:xfrm>
          <a:prstGeom prst="rect">
            <a:avLst/>
          </a:prstGeom>
          <a:solidFill>
            <a:srgbClr val="0F8456"/>
          </a:solidFill>
          <a:ln w="9525">
            <a:solidFill>
              <a:schemeClr val="accent1"/>
            </a:solidFill>
            <a:miter lim="800000"/>
            <a:headEnd/>
            <a:tailEnd/>
          </a:ln>
        </p:spPr>
        <p:txBody>
          <a:bodyPr wrap="none" anchor="ctr"/>
          <a:lstStyle/>
          <a:p>
            <a:pPr algn="ctr" fontAlgn="base">
              <a:spcBef>
                <a:spcPct val="0"/>
              </a:spcBef>
              <a:spcAft>
                <a:spcPct val="0"/>
              </a:spcAft>
            </a:pPr>
            <a:r>
              <a:rPr lang="en-US" sz="2800" dirty="0">
                <a:solidFill>
                  <a:srgbClr val="000000"/>
                </a:solidFill>
                <a:cs typeface="Times New Roman" pitchFamily="18" charset="0"/>
              </a:rPr>
              <a:t>Research Park</a:t>
            </a:r>
          </a:p>
        </p:txBody>
      </p:sp>
      <p:sp>
        <p:nvSpPr>
          <p:cNvPr id="522252" name="Line 12"/>
          <p:cNvSpPr>
            <a:spLocks noChangeShapeType="1"/>
          </p:cNvSpPr>
          <p:nvPr/>
        </p:nvSpPr>
        <p:spPr bwMode="auto">
          <a:xfrm flipV="1">
            <a:off x="4419600" y="1828800"/>
            <a:ext cx="0" cy="2286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wrap="none" anchor="ctr"/>
          <a:lstStyle/>
          <a:p>
            <a:pPr fontAlgn="base">
              <a:spcBef>
                <a:spcPct val="0"/>
              </a:spcBef>
              <a:spcAft>
                <a:spcPct val="0"/>
              </a:spcAft>
            </a:pPr>
            <a:endParaRPr lang="en-US" sz="2800">
              <a:solidFill>
                <a:srgbClr val="FFFFFF"/>
              </a:solidFill>
            </a:endParaRPr>
          </a:p>
        </p:txBody>
      </p:sp>
      <p:sp>
        <p:nvSpPr>
          <p:cNvPr id="522253" name="Line 13"/>
          <p:cNvSpPr>
            <a:spLocks noChangeShapeType="1"/>
          </p:cNvSpPr>
          <p:nvPr/>
        </p:nvSpPr>
        <p:spPr bwMode="auto">
          <a:xfrm flipV="1">
            <a:off x="4419600" y="2469630"/>
            <a:ext cx="0" cy="2286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wrap="none" anchor="ctr"/>
          <a:lstStyle/>
          <a:p>
            <a:pPr fontAlgn="base">
              <a:spcBef>
                <a:spcPct val="0"/>
              </a:spcBef>
              <a:spcAft>
                <a:spcPct val="0"/>
              </a:spcAft>
            </a:pPr>
            <a:endParaRPr lang="en-US" sz="2800">
              <a:solidFill>
                <a:srgbClr val="FFFFFF"/>
              </a:solidFill>
            </a:endParaRPr>
          </a:p>
        </p:txBody>
      </p:sp>
      <p:sp>
        <p:nvSpPr>
          <p:cNvPr id="522254" name="Rectangle 14"/>
          <p:cNvSpPr>
            <a:spLocks noChangeArrowheads="1"/>
          </p:cNvSpPr>
          <p:nvPr/>
        </p:nvSpPr>
        <p:spPr bwMode="auto">
          <a:xfrm>
            <a:off x="3657600" y="863600"/>
            <a:ext cx="15240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2800">
                <a:solidFill>
                  <a:srgbClr val="FFFFFF"/>
                </a:solidFill>
                <a:cs typeface="Times New Roman" pitchFamily="18" charset="0"/>
              </a:rPr>
              <a:t>Jobs</a:t>
            </a:r>
          </a:p>
        </p:txBody>
      </p:sp>
      <p:sp>
        <p:nvSpPr>
          <p:cNvPr id="522255" name="Rectangle 15"/>
          <p:cNvSpPr>
            <a:spLocks noChangeArrowheads="1"/>
          </p:cNvSpPr>
          <p:nvPr/>
        </p:nvSpPr>
        <p:spPr bwMode="auto">
          <a:xfrm>
            <a:off x="3810000" y="228600"/>
            <a:ext cx="1219200" cy="381000"/>
          </a:xfrm>
          <a:prstGeom prst="rect">
            <a:avLst/>
          </a:prstGeom>
          <a:solidFill>
            <a:srgbClr val="0F8456"/>
          </a:solidFill>
          <a:ln w="9525">
            <a:solidFill>
              <a:schemeClr val="accent1"/>
            </a:solidFill>
            <a:miter lim="800000"/>
            <a:headEnd/>
            <a:tailEnd/>
          </a:ln>
        </p:spPr>
        <p:txBody>
          <a:bodyPr wrap="none" anchor="ctr"/>
          <a:lstStyle/>
          <a:p>
            <a:pPr algn="ctr" fontAlgn="base">
              <a:spcBef>
                <a:spcPct val="0"/>
              </a:spcBef>
              <a:spcAft>
                <a:spcPct val="0"/>
              </a:spcAft>
            </a:pPr>
            <a:r>
              <a:rPr lang="en-US" sz="2800">
                <a:solidFill>
                  <a:srgbClr val="000000"/>
                </a:solidFill>
                <a:cs typeface="Times New Roman" pitchFamily="18" charset="0"/>
              </a:rPr>
              <a:t>Taxes</a:t>
            </a:r>
          </a:p>
        </p:txBody>
      </p:sp>
      <p:sp>
        <p:nvSpPr>
          <p:cNvPr id="522256" name="Line 16"/>
          <p:cNvSpPr>
            <a:spLocks noChangeShapeType="1"/>
          </p:cNvSpPr>
          <p:nvPr/>
        </p:nvSpPr>
        <p:spPr bwMode="auto">
          <a:xfrm flipV="1">
            <a:off x="4419600" y="1250430"/>
            <a:ext cx="0" cy="2286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wrap="none" anchor="ctr"/>
          <a:lstStyle/>
          <a:p>
            <a:pPr fontAlgn="base">
              <a:spcBef>
                <a:spcPct val="0"/>
              </a:spcBef>
              <a:spcAft>
                <a:spcPct val="0"/>
              </a:spcAft>
            </a:pPr>
            <a:endParaRPr lang="en-US" sz="2800">
              <a:solidFill>
                <a:srgbClr val="FFFFFF"/>
              </a:solidFill>
            </a:endParaRPr>
          </a:p>
        </p:txBody>
      </p:sp>
      <p:sp>
        <p:nvSpPr>
          <p:cNvPr id="522257" name="Line 17"/>
          <p:cNvSpPr>
            <a:spLocks noChangeShapeType="1"/>
          </p:cNvSpPr>
          <p:nvPr/>
        </p:nvSpPr>
        <p:spPr bwMode="auto">
          <a:xfrm flipV="1">
            <a:off x="4419600" y="609600"/>
            <a:ext cx="0" cy="2286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wrap="none" anchor="ctr"/>
          <a:lstStyle/>
          <a:p>
            <a:pPr fontAlgn="base">
              <a:spcBef>
                <a:spcPct val="0"/>
              </a:spcBef>
              <a:spcAft>
                <a:spcPct val="0"/>
              </a:spcAft>
            </a:pPr>
            <a:endParaRPr lang="en-US" sz="2800">
              <a:solidFill>
                <a:srgbClr val="FFFFFF"/>
              </a:solidFill>
            </a:endParaRPr>
          </a:p>
        </p:txBody>
      </p:sp>
      <p:sp>
        <p:nvSpPr>
          <p:cNvPr id="522258" name="Freeform 18"/>
          <p:cNvSpPr>
            <a:spLocks/>
          </p:cNvSpPr>
          <p:nvPr/>
        </p:nvSpPr>
        <p:spPr bwMode="auto">
          <a:xfrm>
            <a:off x="5029200" y="381000"/>
            <a:ext cx="3840480" cy="4953000"/>
          </a:xfrm>
          <a:custGeom>
            <a:avLst/>
            <a:gdLst>
              <a:gd name="T0" fmla="*/ 2147483647 w 2888"/>
              <a:gd name="T1" fmla="*/ 2147483647 h 3504"/>
              <a:gd name="T2" fmla="*/ 2147483647 w 2888"/>
              <a:gd name="T3" fmla="*/ 2147483647 h 3504"/>
              <a:gd name="T4" fmla="*/ 0 w 2888"/>
              <a:gd name="T5" fmla="*/ 0 h 3504"/>
              <a:gd name="T6" fmla="*/ 0 60000 65536"/>
              <a:gd name="T7" fmla="*/ 0 60000 65536"/>
              <a:gd name="T8" fmla="*/ 0 60000 65536"/>
              <a:gd name="T9" fmla="*/ 0 w 2888"/>
              <a:gd name="T10" fmla="*/ 0 h 3504"/>
              <a:gd name="T11" fmla="*/ 2888 w 2888"/>
              <a:gd name="T12" fmla="*/ 3504 h 3504"/>
            </a:gdLst>
            <a:ahLst/>
            <a:cxnLst>
              <a:cxn ang="T6">
                <a:pos x="T0" y="T1"/>
              </a:cxn>
              <a:cxn ang="T7">
                <a:pos x="T2" y="T3"/>
              </a:cxn>
              <a:cxn ang="T8">
                <a:pos x="T4" y="T5"/>
              </a:cxn>
            </a:cxnLst>
            <a:rect l="T9" t="T10" r="T11" b="T12"/>
            <a:pathLst>
              <a:path w="2888" h="3504">
                <a:moveTo>
                  <a:pt x="2064" y="3504"/>
                </a:moveTo>
                <a:cubicBezTo>
                  <a:pt x="2476" y="3292"/>
                  <a:pt x="2888" y="3080"/>
                  <a:pt x="2544" y="2496"/>
                </a:cubicBezTo>
                <a:cubicBezTo>
                  <a:pt x="2200" y="1912"/>
                  <a:pt x="424" y="416"/>
                  <a:pt x="0" y="0"/>
                </a:cubicBezTo>
              </a:path>
            </a:pathLst>
          </a:custGeom>
          <a:noFill/>
          <a:ln w="50800">
            <a:solidFill>
              <a:schemeClr val="tx1"/>
            </a:solidFill>
            <a:round/>
            <a:headEnd/>
            <a:tailEnd/>
          </a:ln>
        </p:spPr>
        <p:txBody>
          <a:bodyPr wrap="none" anchor="ctr"/>
          <a:lstStyle/>
          <a:p>
            <a:pPr fontAlgn="base">
              <a:spcBef>
                <a:spcPct val="0"/>
              </a:spcBef>
              <a:spcAft>
                <a:spcPct val="0"/>
              </a:spcAft>
            </a:pPr>
            <a:endParaRPr lang="en-US" sz="2800">
              <a:solidFill>
                <a:srgbClr val="FFFFFF"/>
              </a:solidFill>
              <a:latin typeface="Arial" pitchFamily="34" charset="0"/>
            </a:endParaRPr>
          </a:p>
        </p:txBody>
      </p:sp>
      <p:sp>
        <p:nvSpPr>
          <p:cNvPr id="428055" name="Oval 24"/>
          <p:cNvSpPr>
            <a:spLocks noChangeArrowheads="1"/>
          </p:cNvSpPr>
          <p:nvPr/>
        </p:nvSpPr>
        <p:spPr bwMode="auto">
          <a:xfrm rot="-877583">
            <a:off x="228600" y="533400"/>
            <a:ext cx="3195638" cy="1449388"/>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fontAlgn="base">
              <a:spcBef>
                <a:spcPct val="50000"/>
              </a:spcBef>
              <a:spcAft>
                <a:spcPct val="0"/>
              </a:spcAft>
              <a:defRPr/>
            </a:pPr>
            <a:r>
              <a:rPr lang="en-US" sz="2400" dirty="0">
                <a:solidFill>
                  <a:srgbClr val="0000FF"/>
                </a:solidFill>
                <a:effectLst>
                  <a:outerShdw blurRad="38100" dist="38100" dir="2700000" algn="tl">
                    <a:srgbClr val="000000"/>
                  </a:outerShdw>
                </a:effectLst>
                <a:cs typeface="Times New Roman" pitchFamily="18" charset="0"/>
              </a:rPr>
              <a:t>USA: LAB TO MARKET</a:t>
            </a:r>
          </a:p>
          <a:p>
            <a:pPr algn="ctr" fontAlgn="base">
              <a:spcBef>
                <a:spcPct val="50000"/>
              </a:spcBef>
              <a:spcAft>
                <a:spcPct val="0"/>
              </a:spcAft>
              <a:defRPr/>
            </a:pPr>
            <a:r>
              <a:rPr lang="en-US" sz="2400" dirty="0">
                <a:solidFill>
                  <a:srgbClr val="0000FF"/>
                </a:solidFill>
                <a:effectLst>
                  <a:outerShdw blurRad="38100" dist="38100" dir="2700000" algn="tl">
                    <a:srgbClr val="000000"/>
                  </a:outerShdw>
                </a:effectLst>
                <a:cs typeface="Times New Roman" pitchFamily="18" charset="0"/>
              </a:rPr>
              <a:t> ECONOMIC PYRAMID</a:t>
            </a:r>
          </a:p>
        </p:txBody>
      </p:sp>
      <p:sp>
        <p:nvSpPr>
          <p:cNvPr id="8215" name="Rectangle 25"/>
          <p:cNvSpPr>
            <a:spLocks noChangeArrowheads="1"/>
          </p:cNvSpPr>
          <p:nvPr/>
        </p:nvSpPr>
        <p:spPr bwMode="auto">
          <a:xfrm>
            <a:off x="1066800" y="5215120"/>
            <a:ext cx="6469063" cy="457200"/>
          </a:xfrm>
          <a:prstGeom prst="rect">
            <a:avLst/>
          </a:prstGeom>
          <a:solidFill>
            <a:srgbClr val="0F8456"/>
          </a:solidFill>
          <a:ln w="9525">
            <a:solidFill>
              <a:schemeClr val="accent1"/>
            </a:solidFill>
            <a:miter lim="800000"/>
            <a:headEnd/>
            <a:tailEnd/>
          </a:ln>
        </p:spPr>
        <p:txBody>
          <a:bodyPr wrap="none" anchor="ctr"/>
          <a:lstStyle/>
          <a:p>
            <a:pPr algn="ctr" fontAlgn="base">
              <a:spcBef>
                <a:spcPct val="0"/>
              </a:spcBef>
              <a:spcAft>
                <a:spcPct val="0"/>
              </a:spcAft>
            </a:pPr>
            <a:r>
              <a:rPr lang="en-US" sz="2800" dirty="0">
                <a:solidFill>
                  <a:srgbClr val="000000"/>
                </a:solidFill>
                <a:cs typeface="Times New Roman" pitchFamily="18" charset="0"/>
              </a:rPr>
              <a:t>World Class Researchers/Faculty</a:t>
            </a:r>
          </a:p>
        </p:txBody>
      </p:sp>
      <p:sp>
        <p:nvSpPr>
          <p:cNvPr id="522259" name="Line 19"/>
          <p:cNvSpPr>
            <a:spLocks noChangeShapeType="1"/>
          </p:cNvSpPr>
          <p:nvPr/>
        </p:nvSpPr>
        <p:spPr bwMode="auto">
          <a:xfrm rot="-1020000" flipH="1">
            <a:off x="7136301" y="5375642"/>
            <a:ext cx="814997" cy="59467"/>
          </a:xfrm>
          <a:prstGeom prst="line">
            <a:avLst/>
          </a:prstGeom>
          <a:noFill/>
          <a:ln w="50800">
            <a:solidFill>
              <a:schemeClr val="tx1"/>
            </a:solidFill>
            <a:round/>
            <a:headEnd/>
            <a:tailEnd type="triangle" w="med" len="med"/>
          </a:ln>
        </p:spPr>
        <p:txBody>
          <a:bodyPr wrap="none" anchor="ctr"/>
          <a:lstStyle/>
          <a:p>
            <a:pPr fontAlgn="base">
              <a:spcBef>
                <a:spcPct val="0"/>
              </a:spcBef>
              <a:spcAft>
                <a:spcPct val="0"/>
              </a:spcAft>
            </a:pPr>
            <a:endParaRPr lang="en-US" sz="2800">
              <a:solidFill>
                <a:srgbClr val="FFFFFF"/>
              </a:solidFill>
              <a:latin typeface="Arial" pitchFamily="34" charset="0"/>
            </a:endParaRPr>
          </a:p>
        </p:txBody>
      </p:sp>
    </p:spTree>
    <p:extLst>
      <p:ext uri="{BB962C8B-B14F-4D97-AF65-F5344CB8AC3E}">
        <p14:creationId xmlns:p14="http://schemas.microsoft.com/office/powerpoint/2010/main" val="348203281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22243"/>
                                        </p:tgtEl>
                                        <p:attrNameLst>
                                          <p:attrName>style.visibility</p:attrName>
                                        </p:attrNameLst>
                                      </p:cBhvr>
                                      <p:to>
                                        <p:strVal val="visible"/>
                                      </p:to>
                                    </p:set>
                                    <p:anim calcmode="lin" valueType="num">
                                      <p:cBhvr>
                                        <p:cTn id="7" dur="500" fill="hold"/>
                                        <p:tgtEl>
                                          <p:spTgt spid="522243"/>
                                        </p:tgtEl>
                                        <p:attrNameLst>
                                          <p:attrName>ppt_w</p:attrName>
                                        </p:attrNameLst>
                                      </p:cBhvr>
                                      <p:tavLst>
                                        <p:tav tm="0">
                                          <p:val>
                                            <p:fltVal val="0"/>
                                          </p:val>
                                        </p:tav>
                                        <p:tav tm="100000">
                                          <p:val>
                                            <p:strVal val="#ppt_w"/>
                                          </p:val>
                                        </p:tav>
                                      </p:tavLst>
                                    </p:anim>
                                    <p:anim calcmode="lin" valueType="num">
                                      <p:cBhvr>
                                        <p:cTn id="8" dur="500" fill="hold"/>
                                        <p:tgtEl>
                                          <p:spTgt spid="52224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522242"/>
                                        </p:tgtEl>
                                        <p:attrNameLst>
                                          <p:attrName>style.visibility</p:attrName>
                                        </p:attrNameLst>
                                      </p:cBhvr>
                                      <p:to>
                                        <p:strVal val="visible"/>
                                      </p:to>
                                    </p:set>
                                    <p:animEffect transition="in" filter="slide(fromBottom)">
                                      <p:cBhvr>
                                        <p:cTn id="12" dur="500"/>
                                        <p:tgtEl>
                                          <p:spTgt spid="522242"/>
                                        </p:tgtEl>
                                      </p:cBhvr>
                                    </p:animEffect>
                                  </p:childTnLst>
                                </p:cTn>
                              </p:par>
                            </p:childTnLst>
                          </p:cTn>
                        </p:par>
                        <p:par>
                          <p:cTn id="13" fill="hold" nodeType="afterGroup">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522249"/>
                                        </p:tgtEl>
                                        <p:attrNameLst>
                                          <p:attrName>style.visibility</p:attrName>
                                        </p:attrNameLst>
                                      </p:cBhvr>
                                      <p:to>
                                        <p:strVal val="visible"/>
                                      </p:to>
                                    </p:set>
                                    <p:anim calcmode="lin" valueType="num">
                                      <p:cBhvr>
                                        <p:cTn id="16" dur="500" fill="hold"/>
                                        <p:tgtEl>
                                          <p:spTgt spid="522249"/>
                                        </p:tgtEl>
                                        <p:attrNameLst>
                                          <p:attrName>ppt_w</p:attrName>
                                        </p:attrNameLst>
                                      </p:cBhvr>
                                      <p:tavLst>
                                        <p:tav tm="0">
                                          <p:val>
                                            <p:fltVal val="0"/>
                                          </p:val>
                                        </p:tav>
                                        <p:tav tm="100000">
                                          <p:val>
                                            <p:strVal val="#ppt_w"/>
                                          </p:val>
                                        </p:tav>
                                      </p:tavLst>
                                    </p:anim>
                                    <p:anim calcmode="lin" valueType="num">
                                      <p:cBhvr>
                                        <p:cTn id="17" dur="500" fill="hold"/>
                                        <p:tgtEl>
                                          <p:spTgt spid="522249"/>
                                        </p:tgtEl>
                                        <p:attrNameLst>
                                          <p:attrName>ppt_h</p:attrName>
                                        </p:attrNameLst>
                                      </p:cBhvr>
                                      <p:tavLst>
                                        <p:tav tm="0">
                                          <p:val>
                                            <p:fltVal val="0"/>
                                          </p:val>
                                        </p:tav>
                                        <p:tav tm="100000">
                                          <p:val>
                                            <p:strVal val="#ppt_h"/>
                                          </p:val>
                                        </p:tav>
                                      </p:tavLst>
                                    </p:anim>
                                  </p:childTnLst>
                                </p:cTn>
                              </p:par>
                            </p:childTnLst>
                          </p:cTn>
                        </p:par>
                        <p:par>
                          <p:cTn id="18" fill="hold" nodeType="afterGroup">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522244"/>
                                        </p:tgtEl>
                                        <p:attrNameLst>
                                          <p:attrName>style.visibility</p:attrName>
                                        </p:attrNameLst>
                                      </p:cBhvr>
                                      <p:to>
                                        <p:strVal val="visible"/>
                                      </p:to>
                                    </p:set>
                                    <p:animEffect transition="in" filter="slide(fromBottom)">
                                      <p:cBhvr>
                                        <p:cTn id="21" dur="500"/>
                                        <p:tgtEl>
                                          <p:spTgt spid="522244"/>
                                        </p:tgtEl>
                                      </p:cBhvr>
                                    </p:animEffect>
                                  </p:childTnLst>
                                </p:cTn>
                              </p:par>
                            </p:childTnLst>
                          </p:cTn>
                        </p:par>
                        <p:par>
                          <p:cTn id="22" fill="hold" nodeType="afterGroup">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522246"/>
                                        </p:tgtEl>
                                        <p:attrNameLst>
                                          <p:attrName>style.visibility</p:attrName>
                                        </p:attrNameLst>
                                      </p:cBhvr>
                                      <p:to>
                                        <p:strVal val="visible"/>
                                      </p:to>
                                    </p:set>
                                    <p:anim calcmode="lin" valueType="num">
                                      <p:cBhvr>
                                        <p:cTn id="25" dur="500" fill="hold"/>
                                        <p:tgtEl>
                                          <p:spTgt spid="522246"/>
                                        </p:tgtEl>
                                        <p:attrNameLst>
                                          <p:attrName>ppt_w</p:attrName>
                                        </p:attrNameLst>
                                      </p:cBhvr>
                                      <p:tavLst>
                                        <p:tav tm="0">
                                          <p:val>
                                            <p:fltVal val="0"/>
                                          </p:val>
                                        </p:tav>
                                        <p:tav tm="100000">
                                          <p:val>
                                            <p:strVal val="#ppt_w"/>
                                          </p:val>
                                        </p:tav>
                                      </p:tavLst>
                                    </p:anim>
                                    <p:anim calcmode="lin" valueType="num">
                                      <p:cBhvr>
                                        <p:cTn id="26" dur="500" fill="hold"/>
                                        <p:tgtEl>
                                          <p:spTgt spid="522246"/>
                                        </p:tgtEl>
                                        <p:attrNameLst>
                                          <p:attrName>ppt_h</p:attrName>
                                        </p:attrNameLst>
                                      </p:cBhvr>
                                      <p:tavLst>
                                        <p:tav tm="0">
                                          <p:val>
                                            <p:fltVal val="0"/>
                                          </p:val>
                                        </p:tav>
                                        <p:tav tm="100000">
                                          <p:val>
                                            <p:strVal val="#ppt_h"/>
                                          </p:val>
                                        </p:tav>
                                      </p:tavLst>
                                    </p:anim>
                                  </p:childTnLst>
                                </p:cTn>
                              </p:par>
                            </p:childTnLst>
                          </p:cTn>
                        </p:par>
                        <p:par>
                          <p:cTn id="27" fill="hold" nodeType="afterGroup">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522245"/>
                                        </p:tgtEl>
                                        <p:attrNameLst>
                                          <p:attrName>style.visibility</p:attrName>
                                        </p:attrNameLst>
                                      </p:cBhvr>
                                      <p:to>
                                        <p:strVal val="visible"/>
                                      </p:to>
                                    </p:set>
                                    <p:animEffect transition="in" filter="slide(fromBottom)">
                                      <p:cBhvr>
                                        <p:cTn id="30" dur="500"/>
                                        <p:tgtEl>
                                          <p:spTgt spid="522245"/>
                                        </p:tgtEl>
                                      </p:cBhvr>
                                    </p:animEffect>
                                  </p:childTnLst>
                                </p:cTn>
                              </p:par>
                            </p:childTnLst>
                          </p:cTn>
                        </p:par>
                        <p:par>
                          <p:cTn id="31" fill="hold" nodeType="afterGroup">
                            <p:stCondLst>
                              <p:cond delay="3000"/>
                            </p:stCondLst>
                            <p:childTnLst>
                              <p:par>
                                <p:cTn id="32" presetID="23" presetClass="entr" presetSubtype="16" fill="hold" grpId="0" nodeType="afterEffect">
                                  <p:stCondLst>
                                    <p:cond delay="0"/>
                                  </p:stCondLst>
                                  <p:childTnLst>
                                    <p:set>
                                      <p:cBhvr>
                                        <p:cTn id="33" dur="1" fill="hold">
                                          <p:stCondLst>
                                            <p:cond delay="0"/>
                                          </p:stCondLst>
                                        </p:cTn>
                                        <p:tgtEl>
                                          <p:spTgt spid="522250"/>
                                        </p:tgtEl>
                                        <p:attrNameLst>
                                          <p:attrName>style.visibility</p:attrName>
                                        </p:attrNameLst>
                                      </p:cBhvr>
                                      <p:to>
                                        <p:strVal val="visible"/>
                                      </p:to>
                                    </p:set>
                                    <p:anim calcmode="lin" valueType="num">
                                      <p:cBhvr>
                                        <p:cTn id="34" dur="500" fill="hold"/>
                                        <p:tgtEl>
                                          <p:spTgt spid="522250"/>
                                        </p:tgtEl>
                                        <p:attrNameLst>
                                          <p:attrName>ppt_w</p:attrName>
                                        </p:attrNameLst>
                                      </p:cBhvr>
                                      <p:tavLst>
                                        <p:tav tm="0">
                                          <p:val>
                                            <p:fltVal val="0"/>
                                          </p:val>
                                        </p:tav>
                                        <p:tav tm="100000">
                                          <p:val>
                                            <p:strVal val="#ppt_w"/>
                                          </p:val>
                                        </p:tav>
                                      </p:tavLst>
                                    </p:anim>
                                    <p:anim calcmode="lin" valueType="num">
                                      <p:cBhvr>
                                        <p:cTn id="35" dur="500" fill="hold"/>
                                        <p:tgtEl>
                                          <p:spTgt spid="522250"/>
                                        </p:tgtEl>
                                        <p:attrNameLst>
                                          <p:attrName>ppt_h</p:attrName>
                                        </p:attrNameLst>
                                      </p:cBhvr>
                                      <p:tavLst>
                                        <p:tav tm="0">
                                          <p:val>
                                            <p:fltVal val="0"/>
                                          </p:val>
                                        </p:tav>
                                        <p:tav tm="100000">
                                          <p:val>
                                            <p:strVal val="#ppt_h"/>
                                          </p:val>
                                        </p:tav>
                                      </p:tavLst>
                                    </p:anim>
                                  </p:childTnLst>
                                </p:cTn>
                              </p:par>
                            </p:childTnLst>
                          </p:cTn>
                        </p:par>
                        <p:par>
                          <p:cTn id="36" fill="hold" nodeType="afterGroup">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522247"/>
                                        </p:tgtEl>
                                        <p:attrNameLst>
                                          <p:attrName>style.visibility</p:attrName>
                                        </p:attrNameLst>
                                      </p:cBhvr>
                                      <p:to>
                                        <p:strVal val="visible"/>
                                      </p:to>
                                    </p:set>
                                    <p:animEffect transition="in" filter="slide(fromBottom)">
                                      <p:cBhvr>
                                        <p:cTn id="39" dur="500"/>
                                        <p:tgtEl>
                                          <p:spTgt spid="522247"/>
                                        </p:tgtEl>
                                      </p:cBhvr>
                                    </p:animEffect>
                                  </p:childTnLst>
                                </p:cTn>
                              </p:par>
                            </p:childTnLst>
                          </p:cTn>
                        </p:par>
                        <p:par>
                          <p:cTn id="40" fill="hold" nodeType="afterGroup">
                            <p:stCondLst>
                              <p:cond delay="4000"/>
                            </p:stCondLst>
                            <p:childTnLst>
                              <p:par>
                                <p:cTn id="41" presetID="23" presetClass="entr" presetSubtype="16" fill="hold" grpId="0" nodeType="afterEffect">
                                  <p:stCondLst>
                                    <p:cond delay="0"/>
                                  </p:stCondLst>
                                  <p:childTnLst>
                                    <p:set>
                                      <p:cBhvr>
                                        <p:cTn id="42" dur="1" fill="hold">
                                          <p:stCondLst>
                                            <p:cond delay="0"/>
                                          </p:stCondLst>
                                        </p:cTn>
                                        <p:tgtEl>
                                          <p:spTgt spid="522253"/>
                                        </p:tgtEl>
                                        <p:attrNameLst>
                                          <p:attrName>style.visibility</p:attrName>
                                        </p:attrNameLst>
                                      </p:cBhvr>
                                      <p:to>
                                        <p:strVal val="visible"/>
                                      </p:to>
                                    </p:set>
                                    <p:anim calcmode="lin" valueType="num">
                                      <p:cBhvr>
                                        <p:cTn id="43" dur="500" fill="hold"/>
                                        <p:tgtEl>
                                          <p:spTgt spid="522253"/>
                                        </p:tgtEl>
                                        <p:attrNameLst>
                                          <p:attrName>ppt_w</p:attrName>
                                        </p:attrNameLst>
                                      </p:cBhvr>
                                      <p:tavLst>
                                        <p:tav tm="0">
                                          <p:val>
                                            <p:fltVal val="0"/>
                                          </p:val>
                                        </p:tav>
                                        <p:tav tm="100000">
                                          <p:val>
                                            <p:strVal val="#ppt_w"/>
                                          </p:val>
                                        </p:tav>
                                      </p:tavLst>
                                    </p:anim>
                                    <p:anim calcmode="lin" valueType="num">
                                      <p:cBhvr>
                                        <p:cTn id="44" dur="500" fill="hold"/>
                                        <p:tgtEl>
                                          <p:spTgt spid="522253"/>
                                        </p:tgtEl>
                                        <p:attrNameLst>
                                          <p:attrName>ppt_h</p:attrName>
                                        </p:attrNameLst>
                                      </p:cBhvr>
                                      <p:tavLst>
                                        <p:tav tm="0">
                                          <p:val>
                                            <p:fltVal val="0"/>
                                          </p:val>
                                        </p:tav>
                                        <p:tav tm="100000">
                                          <p:val>
                                            <p:strVal val="#ppt_h"/>
                                          </p:val>
                                        </p:tav>
                                      </p:tavLst>
                                    </p:anim>
                                  </p:childTnLst>
                                </p:cTn>
                              </p:par>
                            </p:childTnLst>
                          </p:cTn>
                        </p:par>
                        <p:par>
                          <p:cTn id="45" fill="hold" nodeType="afterGroup">
                            <p:stCondLst>
                              <p:cond delay="4500"/>
                            </p:stCondLst>
                            <p:childTnLst>
                              <p:par>
                                <p:cTn id="46" presetID="12" presetClass="entr" presetSubtype="4" fill="hold" grpId="0" nodeType="afterEffect">
                                  <p:stCondLst>
                                    <p:cond delay="0"/>
                                  </p:stCondLst>
                                  <p:childTnLst>
                                    <p:set>
                                      <p:cBhvr>
                                        <p:cTn id="47" dur="1" fill="hold">
                                          <p:stCondLst>
                                            <p:cond delay="0"/>
                                          </p:stCondLst>
                                        </p:cTn>
                                        <p:tgtEl>
                                          <p:spTgt spid="522248"/>
                                        </p:tgtEl>
                                        <p:attrNameLst>
                                          <p:attrName>style.visibility</p:attrName>
                                        </p:attrNameLst>
                                      </p:cBhvr>
                                      <p:to>
                                        <p:strVal val="visible"/>
                                      </p:to>
                                    </p:set>
                                    <p:animEffect transition="in" filter="slide(fromBottom)">
                                      <p:cBhvr>
                                        <p:cTn id="48" dur="500"/>
                                        <p:tgtEl>
                                          <p:spTgt spid="522248"/>
                                        </p:tgtEl>
                                      </p:cBhvr>
                                    </p:animEffect>
                                  </p:childTnLst>
                                </p:cTn>
                              </p:par>
                            </p:childTnLst>
                          </p:cTn>
                        </p:par>
                        <p:par>
                          <p:cTn id="49" fill="hold" nodeType="afterGroup">
                            <p:stCondLst>
                              <p:cond delay="5000"/>
                            </p:stCondLst>
                            <p:childTnLst>
                              <p:par>
                                <p:cTn id="50" presetID="23" presetClass="entr" presetSubtype="16" fill="hold" grpId="0" nodeType="afterEffect">
                                  <p:stCondLst>
                                    <p:cond delay="0"/>
                                  </p:stCondLst>
                                  <p:childTnLst>
                                    <p:set>
                                      <p:cBhvr>
                                        <p:cTn id="51" dur="1" fill="hold">
                                          <p:stCondLst>
                                            <p:cond delay="0"/>
                                          </p:stCondLst>
                                        </p:cTn>
                                        <p:tgtEl>
                                          <p:spTgt spid="522252"/>
                                        </p:tgtEl>
                                        <p:attrNameLst>
                                          <p:attrName>style.visibility</p:attrName>
                                        </p:attrNameLst>
                                      </p:cBhvr>
                                      <p:to>
                                        <p:strVal val="visible"/>
                                      </p:to>
                                    </p:set>
                                    <p:anim calcmode="lin" valueType="num">
                                      <p:cBhvr>
                                        <p:cTn id="52" dur="500" fill="hold"/>
                                        <p:tgtEl>
                                          <p:spTgt spid="522252"/>
                                        </p:tgtEl>
                                        <p:attrNameLst>
                                          <p:attrName>ppt_w</p:attrName>
                                        </p:attrNameLst>
                                      </p:cBhvr>
                                      <p:tavLst>
                                        <p:tav tm="0">
                                          <p:val>
                                            <p:fltVal val="0"/>
                                          </p:val>
                                        </p:tav>
                                        <p:tav tm="100000">
                                          <p:val>
                                            <p:strVal val="#ppt_w"/>
                                          </p:val>
                                        </p:tav>
                                      </p:tavLst>
                                    </p:anim>
                                    <p:anim calcmode="lin" valueType="num">
                                      <p:cBhvr>
                                        <p:cTn id="53" dur="500" fill="hold"/>
                                        <p:tgtEl>
                                          <p:spTgt spid="522252"/>
                                        </p:tgtEl>
                                        <p:attrNameLst>
                                          <p:attrName>ppt_h</p:attrName>
                                        </p:attrNameLst>
                                      </p:cBhvr>
                                      <p:tavLst>
                                        <p:tav tm="0">
                                          <p:val>
                                            <p:fltVal val="0"/>
                                          </p:val>
                                        </p:tav>
                                        <p:tav tm="100000">
                                          <p:val>
                                            <p:strVal val="#ppt_h"/>
                                          </p:val>
                                        </p:tav>
                                      </p:tavLst>
                                    </p:anim>
                                  </p:childTnLst>
                                </p:cTn>
                              </p:par>
                            </p:childTnLst>
                          </p:cTn>
                        </p:par>
                        <p:par>
                          <p:cTn id="54" fill="hold" nodeType="afterGroup">
                            <p:stCondLst>
                              <p:cond delay="5500"/>
                            </p:stCondLst>
                            <p:childTnLst>
                              <p:par>
                                <p:cTn id="55" presetID="12" presetClass="entr" presetSubtype="4" fill="hold" grpId="0" nodeType="afterEffect">
                                  <p:stCondLst>
                                    <p:cond delay="0"/>
                                  </p:stCondLst>
                                  <p:childTnLst>
                                    <p:set>
                                      <p:cBhvr>
                                        <p:cTn id="56" dur="1" fill="hold">
                                          <p:stCondLst>
                                            <p:cond delay="0"/>
                                          </p:stCondLst>
                                        </p:cTn>
                                        <p:tgtEl>
                                          <p:spTgt spid="522251"/>
                                        </p:tgtEl>
                                        <p:attrNameLst>
                                          <p:attrName>style.visibility</p:attrName>
                                        </p:attrNameLst>
                                      </p:cBhvr>
                                      <p:to>
                                        <p:strVal val="visible"/>
                                      </p:to>
                                    </p:set>
                                    <p:animEffect transition="in" filter="slide(fromBottom)">
                                      <p:cBhvr>
                                        <p:cTn id="57" dur="500"/>
                                        <p:tgtEl>
                                          <p:spTgt spid="522251"/>
                                        </p:tgtEl>
                                      </p:cBhvr>
                                    </p:animEffect>
                                  </p:childTnLst>
                                </p:cTn>
                              </p:par>
                            </p:childTnLst>
                          </p:cTn>
                        </p:par>
                        <p:par>
                          <p:cTn id="58" fill="hold" nodeType="afterGroup">
                            <p:stCondLst>
                              <p:cond delay="6000"/>
                            </p:stCondLst>
                            <p:childTnLst>
                              <p:par>
                                <p:cTn id="59" presetID="23" presetClass="entr" presetSubtype="16" fill="hold" grpId="0" nodeType="afterEffect">
                                  <p:stCondLst>
                                    <p:cond delay="0"/>
                                  </p:stCondLst>
                                  <p:childTnLst>
                                    <p:set>
                                      <p:cBhvr>
                                        <p:cTn id="60" dur="1" fill="hold">
                                          <p:stCondLst>
                                            <p:cond delay="0"/>
                                          </p:stCondLst>
                                        </p:cTn>
                                        <p:tgtEl>
                                          <p:spTgt spid="522256"/>
                                        </p:tgtEl>
                                        <p:attrNameLst>
                                          <p:attrName>style.visibility</p:attrName>
                                        </p:attrNameLst>
                                      </p:cBhvr>
                                      <p:to>
                                        <p:strVal val="visible"/>
                                      </p:to>
                                    </p:set>
                                    <p:anim calcmode="lin" valueType="num">
                                      <p:cBhvr>
                                        <p:cTn id="61" dur="500" fill="hold"/>
                                        <p:tgtEl>
                                          <p:spTgt spid="522256"/>
                                        </p:tgtEl>
                                        <p:attrNameLst>
                                          <p:attrName>ppt_w</p:attrName>
                                        </p:attrNameLst>
                                      </p:cBhvr>
                                      <p:tavLst>
                                        <p:tav tm="0">
                                          <p:val>
                                            <p:fltVal val="0"/>
                                          </p:val>
                                        </p:tav>
                                        <p:tav tm="100000">
                                          <p:val>
                                            <p:strVal val="#ppt_w"/>
                                          </p:val>
                                        </p:tav>
                                      </p:tavLst>
                                    </p:anim>
                                    <p:anim calcmode="lin" valueType="num">
                                      <p:cBhvr>
                                        <p:cTn id="62" dur="500" fill="hold"/>
                                        <p:tgtEl>
                                          <p:spTgt spid="522256"/>
                                        </p:tgtEl>
                                        <p:attrNameLst>
                                          <p:attrName>ppt_h</p:attrName>
                                        </p:attrNameLst>
                                      </p:cBhvr>
                                      <p:tavLst>
                                        <p:tav tm="0">
                                          <p:val>
                                            <p:fltVal val="0"/>
                                          </p:val>
                                        </p:tav>
                                        <p:tav tm="100000">
                                          <p:val>
                                            <p:strVal val="#ppt_h"/>
                                          </p:val>
                                        </p:tav>
                                      </p:tavLst>
                                    </p:anim>
                                  </p:childTnLst>
                                </p:cTn>
                              </p:par>
                            </p:childTnLst>
                          </p:cTn>
                        </p:par>
                        <p:par>
                          <p:cTn id="63" fill="hold" nodeType="afterGroup">
                            <p:stCondLst>
                              <p:cond delay="6500"/>
                            </p:stCondLst>
                            <p:childTnLst>
                              <p:par>
                                <p:cTn id="64" presetID="12" presetClass="entr" presetSubtype="4" fill="hold" grpId="0" nodeType="afterEffect">
                                  <p:stCondLst>
                                    <p:cond delay="0"/>
                                  </p:stCondLst>
                                  <p:childTnLst>
                                    <p:set>
                                      <p:cBhvr>
                                        <p:cTn id="65" dur="1" fill="hold">
                                          <p:stCondLst>
                                            <p:cond delay="0"/>
                                          </p:stCondLst>
                                        </p:cTn>
                                        <p:tgtEl>
                                          <p:spTgt spid="522254"/>
                                        </p:tgtEl>
                                        <p:attrNameLst>
                                          <p:attrName>style.visibility</p:attrName>
                                        </p:attrNameLst>
                                      </p:cBhvr>
                                      <p:to>
                                        <p:strVal val="visible"/>
                                      </p:to>
                                    </p:set>
                                    <p:animEffect transition="in" filter="slide(fromBottom)">
                                      <p:cBhvr>
                                        <p:cTn id="66" dur="500"/>
                                        <p:tgtEl>
                                          <p:spTgt spid="522254"/>
                                        </p:tgtEl>
                                      </p:cBhvr>
                                    </p:animEffect>
                                  </p:childTnLst>
                                </p:cTn>
                              </p:par>
                            </p:childTnLst>
                          </p:cTn>
                        </p:par>
                        <p:par>
                          <p:cTn id="67" fill="hold" nodeType="afterGroup">
                            <p:stCondLst>
                              <p:cond delay="7000"/>
                            </p:stCondLst>
                            <p:childTnLst>
                              <p:par>
                                <p:cTn id="68" presetID="23" presetClass="entr" presetSubtype="16" fill="hold" grpId="0" nodeType="afterEffect">
                                  <p:stCondLst>
                                    <p:cond delay="0"/>
                                  </p:stCondLst>
                                  <p:childTnLst>
                                    <p:set>
                                      <p:cBhvr>
                                        <p:cTn id="69" dur="1" fill="hold">
                                          <p:stCondLst>
                                            <p:cond delay="0"/>
                                          </p:stCondLst>
                                        </p:cTn>
                                        <p:tgtEl>
                                          <p:spTgt spid="522257"/>
                                        </p:tgtEl>
                                        <p:attrNameLst>
                                          <p:attrName>style.visibility</p:attrName>
                                        </p:attrNameLst>
                                      </p:cBhvr>
                                      <p:to>
                                        <p:strVal val="visible"/>
                                      </p:to>
                                    </p:set>
                                    <p:anim calcmode="lin" valueType="num">
                                      <p:cBhvr>
                                        <p:cTn id="70" dur="500" fill="hold"/>
                                        <p:tgtEl>
                                          <p:spTgt spid="522257"/>
                                        </p:tgtEl>
                                        <p:attrNameLst>
                                          <p:attrName>ppt_w</p:attrName>
                                        </p:attrNameLst>
                                      </p:cBhvr>
                                      <p:tavLst>
                                        <p:tav tm="0">
                                          <p:val>
                                            <p:fltVal val="0"/>
                                          </p:val>
                                        </p:tav>
                                        <p:tav tm="100000">
                                          <p:val>
                                            <p:strVal val="#ppt_w"/>
                                          </p:val>
                                        </p:tav>
                                      </p:tavLst>
                                    </p:anim>
                                    <p:anim calcmode="lin" valueType="num">
                                      <p:cBhvr>
                                        <p:cTn id="71" dur="500" fill="hold"/>
                                        <p:tgtEl>
                                          <p:spTgt spid="522257"/>
                                        </p:tgtEl>
                                        <p:attrNameLst>
                                          <p:attrName>ppt_h</p:attrName>
                                        </p:attrNameLst>
                                      </p:cBhvr>
                                      <p:tavLst>
                                        <p:tav tm="0">
                                          <p:val>
                                            <p:fltVal val="0"/>
                                          </p:val>
                                        </p:tav>
                                        <p:tav tm="100000">
                                          <p:val>
                                            <p:strVal val="#ppt_h"/>
                                          </p:val>
                                        </p:tav>
                                      </p:tavLst>
                                    </p:anim>
                                  </p:childTnLst>
                                </p:cTn>
                              </p:par>
                            </p:childTnLst>
                          </p:cTn>
                        </p:par>
                        <p:par>
                          <p:cTn id="72" fill="hold" nodeType="afterGroup">
                            <p:stCondLst>
                              <p:cond delay="7500"/>
                            </p:stCondLst>
                            <p:childTnLst>
                              <p:par>
                                <p:cTn id="73" presetID="12" presetClass="entr" presetSubtype="4" fill="hold" grpId="0" nodeType="afterEffect">
                                  <p:stCondLst>
                                    <p:cond delay="0"/>
                                  </p:stCondLst>
                                  <p:childTnLst>
                                    <p:set>
                                      <p:cBhvr>
                                        <p:cTn id="74" dur="1" fill="hold">
                                          <p:stCondLst>
                                            <p:cond delay="0"/>
                                          </p:stCondLst>
                                        </p:cTn>
                                        <p:tgtEl>
                                          <p:spTgt spid="522255"/>
                                        </p:tgtEl>
                                        <p:attrNameLst>
                                          <p:attrName>style.visibility</p:attrName>
                                        </p:attrNameLst>
                                      </p:cBhvr>
                                      <p:to>
                                        <p:strVal val="visible"/>
                                      </p:to>
                                    </p:set>
                                    <p:animEffect transition="in" filter="slide(fromBottom)">
                                      <p:cBhvr>
                                        <p:cTn id="75" dur="500"/>
                                        <p:tgtEl>
                                          <p:spTgt spid="522255"/>
                                        </p:tgtEl>
                                      </p:cBhvr>
                                    </p:animEffect>
                                  </p:childTnLst>
                                </p:cTn>
                              </p:par>
                            </p:childTnLst>
                          </p:cTn>
                        </p:par>
                        <p:par>
                          <p:cTn id="76" fill="hold" nodeType="afterGroup">
                            <p:stCondLst>
                              <p:cond delay="8000"/>
                            </p:stCondLst>
                            <p:childTnLst>
                              <p:par>
                                <p:cTn id="77" presetID="18" presetClass="entr" presetSubtype="12" fill="hold" grpId="0" nodeType="afterEffect">
                                  <p:stCondLst>
                                    <p:cond delay="0"/>
                                  </p:stCondLst>
                                  <p:childTnLst>
                                    <p:set>
                                      <p:cBhvr>
                                        <p:cTn id="78" dur="1" fill="hold">
                                          <p:stCondLst>
                                            <p:cond delay="0"/>
                                          </p:stCondLst>
                                        </p:cTn>
                                        <p:tgtEl>
                                          <p:spTgt spid="522258"/>
                                        </p:tgtEl>
                                        <p:attrNameLst>
                                          <p:attrName>style.visibility</p:attrName>
                                        </p:attrNameLst>
                                      </p:cBhvr>
                                      <p:to>
                                        <p:strVal val="visible"/>
                                      </p:to>
                                    </p:set>
                                    <p:animEffect transition="in" filter="strips(downLeft)">
                                      <p:cBhvr>
                                        <p:cTn id="79" dur="500"/>
                                        <p:tgtEl>
                                          <p:spTgt spid="522258"/>
                                        </p:tgtEl>
                                      </p:cBhvr>
                                    </p:animEffect>
                                  </p:childTnLst>
                                </p:cTn>
                              </p:par>
                            </p:childTnLst>
                          </p:cTn>
                        </p:par>
                        <p:par>
                          <p:cTn id="80" fill="hold" nodeType="afterGroup">
                            <p:stCondLst>
                              <p:cond delay="8500"/>
                            </p:stCondLst>
                            <p:childTnLst>
                              <p:par>
                                <p:cTn id="81" presetID="23" presetClass="entr" presetSubtype="16" fill="hold" grpId="0" nodeType="afterEffect">
                                  <p:stCondLst>
                                    <p:cond delay="0"/>
                                  </p:stCondLst>
                                  <p:childTnLst>
                                    <p:set>
                                      <p:cBhvr>
                                        <p:cTn id="82" dur="1" fill="hold">
                                          <p:stCondLst>
                                            <p:cond delay="0"/>
                                          </p:stCondLst>
                                        </p:cTn>
                                        <p:tgtEl>
                                          <p:spTgt spid="522259"/>
                                        </p:tgtEl>
                                        <p:attrNameLst>
                                          <p:attrName>style.visibility</p:attrName>
                                        </p:attrNameLst>
                                      </p:cBhvr>
                                      <p:to>
                                        <p:strVal val="visible"/>
                                      </p:to>
                                    </p:set>
                                    <p:anim calcmode="lin" valueType="num">
                                      <p:cBhvr>
                                        <p:cTn id="83" dur="500" fill="hold"/>
                                        <p:tgtEl>
                                          <p:spTgt spid="522259"/>
                                        </p:tgtEl>
                                        <p:attrNameLst>
                                          <p:attrName>ppt_w</p:attrName>
                                        </p:attrNameLst>
                                      </p:cBhvr>
                                      <p:tavLst>
                                        <p:tav tm="0">
                                          <p:val>
                                            <p:fltVal val="0"/>
                                          </p:val>
                                        </p:tav>
                                        <p:tav tm="100000">
                                          <p:val>
                                            <p:strVal val="#ppt_w"/>
                                          </p:val>
                                        </p:tav>
                                      </p:tavLst>
                                    </p:anim>
                                    <p:anim calcmode="lin" valueType="num">
                                      <p:cBhvr>
                                        <p:cTn id="84" dur="500" fill="hold"/>
                                        <p:tgtEl>
                                          <p:spTgt spid="5222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2" grpId="0" animBg="1" autoUpdateAnimBg="0"/>
      <p:bldP spid="522243" grpId="0" animBg="1"/>
      <p:bldP spid="522244" grpId="0" animBg="1" autoUpdateAnimBg="0"/>
      <p:bldP spid="522245" grpId="0" animBg="1" autoUpdateAnimBg="0"/>
      <p:bldP spid="522246" grpId="0" animBg="1"/>
      <p:bldP spid="522247" grpId="0" animBg="1" autoUpdateAnimBg="0"/>
      <p:bldP spid="522248" grpId="0" animBg="1" autoUpdateAnimBg="0"/>
      <p:bldP spid="522249" grpId="0" animBg="1"/>
      <p:bldP spid="522250" grpId="0" animBg="1"/>
      <p:bldP spid="522251" grpId="0" animBg="1" autoUpdateAnimBg="0"/>
      <p:bldP spid="522252" grpId="0" animBg="1"/>
      <p:bldP spid="522253" grpId="0" animBg="1"/>
      <p:bldP spid="522254" grpId="0" animBg="1" autoUpdateAnimBg="0"/>
      <p:bldP spid="522255" grpId="0" animBg="1" autoUpdateAnimBg="0"/>
      <p:bldP spid="522256" grpId="0" animBg="1"/>
      <p:bldP spid="522257" grpId="0" animBg="1"/>
      <p:bldP spid="522258" grpId="0" animBg="1"/>
      <p:bldP spid="52225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COMMERCIALIZATION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3600" b="1" dirty="0" smtClean="0">
                <a:solidFill>
                  <a:schemeClr val="accent6"/>
                </a:solidFill>
                <a:effectLst>
                  <a:outerShdw blurRad="38100" dist="38100" dir="2700000" algn="tl">
                    <a:srgbClr val="000000">
                      <a:alpha val="43137"/>
                    </a:srgbClr>
                  </a:outerShdw>
                </a:effectLst>
                <a:latin typeface="Century Gothic" pitchFamily="34" charset="0"/>
              </a:rPr>
              <a:t>ECONOMIC </a:t>
            </a:r>
            <a:r>
              <a:rPr lang="en-US" sz="4400" b="1" dirty="0" smtClean="0">
                <a:solidFill>
                  <a:schemeClr val="accent6"/>
                </a:solidFill>
                <a:effectLst>
                  <a:outerShdw blurRad="38100" dist="38100" dir="2700000" algn="tl">
                    <a:srgbClr val="000000">
                      <a:alpha val="43137"/>
                    </a:srgbClr>
                  </a:outerShdw>
                </a:effectLst>
                <a:latin typeface="Century Gothic" pitchFamily="34" charset="0"/>
              </a:rPr>
              <a:t>development cycle</a:t>
            </a:r>
            <a:endParaRPr lang="en-US" sz="4400"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7" name="Content Placeholder 2"/>
          <p:cNvSpPr>
            <a:spLocks noGrp="1"/>
          </p:cNvSpPr>
          <p:nvPr/>
        </p:nvSpPr>
        <p:spPr bwMode="auto">
          <a:xfrm>
            <a:off x="560387" y="1262062"/>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endParaRPr lang="en-US" b="1" dirty="0" smtClean="0">
              <a:solidFill>
                <a:schemeClr val="tx1"/>
              </a:solidFill>
              <a:latin typeface="Century Gothic" pitchFamily="34" charset="0"/>
            </a:endParaRPr>
          </a:p>
        </p:txBody>
      </p:sp>
      <p:pic>
        <p:nvPicPr>
          <p:cNvPr id="34" name="Picture 43" descr="0645083"/>
          <p:cNvPicPr>
            <a:picLocks noChangeAspect="1" noChangeArrowheads="1"/>
          </p:cNvPicPr>
          <p:nvPr/>
        </p:nvPicPr>
        <p:blipFill>
          <a:blip r:embed="rId3"/>
          <a:srcRect/>
          <a:stretch>
            <a:fillRect/>
          </a:stretch>
        </p:blipFill>
        <p:spPr bwMode="auto">
          <a:xfrm>
            <a:off x="7086600" y="5107781"/>
            <a:ext cx="1189038" cy="1133475"/>
          </a:xfrm>
          <a:prstGeom prst="rect">
            <a:avLst/>
          </a:prstGeom>
          <a:noFill/>
          <a:ln w="9525">
            <a:noFill/>
            <a:miter lim="800000"/>
            <a:headEnd/>
            <a:tailEnd/>
          </a:ln>
        </p:spPr>
      </p:pic>
      <p:pic>
        <p:nvPicPr>
          <p:cNvPr id="48" name="Picture 71" descr="research_test_tube"/>
          <p:cNvPicPr>
            <a:picLocks noChangeAspect="1" noChangeArrowheads="1"/>
          </p:cNvPicPr>
          <p:nvPr/>
        </p:nvPicPr>
        <p:blipFill>
          <a:blip r:embed="rId4"/>
          <a:srcRect/>
          <a:stretch>
            <a:fillRect/>
          </a:stretch>
        </p:blipFill>
        <p:spPr bwMode="auto">
          <a:xfrm>
            <a:off x="598487" y="1281112"/>
            <a:ext cx="731838" cy="1077913"/>
          </a:xfrm>
          <a:prstGeom prst="rect">
            <a:avLst/>
          </a:prstGeom>
          <a:noFill/>
          <a:ln w="9525">
            <a:noFill/>
            <a:miter lim="800000"/>
            <a:headEnd/>
            <a:tailEnd/>
          </a:ln>
        </p:spPr>
      </p:pic>
      <p:sp>
        <p:nvSpPr>
          <p:cNvPr id="50" name="Text Box 16"/>
          <p:cNvSpPr txBox="1">
            <a:spLocks noChangeArrowheads="1"/>
          </p:cNvSpPr>
          <p:nvPr/>
        </p:nvSpPr>
        <p:spPr bwMode="auto">
          <a:xfrm>
            <a:off x="4813300" y="4876800"/>
            <a:ext cx="1587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External</a:t>
            </a:r>
            <a:r>
              <a:rPr kumimoji="0" lang="en-US" sz="800" b="0" i="0" u="none" strike="noStrike" kern="0" cap="none" spc="0" normalizeH="0" baseline="0" noProof="0" smtClean="0">
                <a:ln>
                  <a:noFill/>
                </a:ln>
                <a:solidFill>
                  <a:srgbClr val="000000"/>
                </a:solidFill>
                <a:effectLst/>
                <a:uLnTx/>
                <a:uFillTx/>
                <a:latin typeface="Arial" charset="0"/>
              </a:rPr>
              <a:t/>
            </a:r>
            <a:br>
              <a:rPr kumimoji="0" lang="en-US" sz="800" b="0" i="0" u="none" strike="noStrike" kern="0" cap="none" spc="0" normalizeH="0" baseline="0" noProof="0" smtClean="0">
                <a:ln>
                  <a:noFill/>
                </a:ln>
                <a:solidFill>
                  <a:srgbClr val="000000"/>
                </a:solidFill>
                <a:effectLst/>
                <a:uLnTx/>
                <a:uFillTx/>
                <a:latin typeface="Arial" charset="0"/>
              </a:rPr>
            </a:br>
            <a:r>
              <a:rPr kumimoji="0" lang="en-US" sz="1200" b="0" i="0" u="none" strike="noStrike" kern="0" cap="none" spc="0" normalizeH="0" baseline="0" noProof="0" smtClean="0">
                <a:ln>
                  <a:noFill/>
                </a:ln>
                <a:solidFill>
                  <a:srgbClr val="000000"/>
                </a:solidFill>
                <a:effectLst/>
                <a:uLnTx/>
                <a:uFillTx/>
                <a:latin typeface="Arial" charset="0"/>
              </a:rPr>
              <a:t>Company</a:t>
            </a:r>
          </a:p>
        </p:txBody>
      </p:sp>
      <p:sp>
        <p:nvSpPr>
          <p:cNvPr id="51" name="Text Box 19"/>
          <p:cNvSpPr txBox="1">
            <a:spLocks noChangeArrowheads="1"/>
          </p:cNvSpPr>
          <p:nvPr/>
        </p:nvSpPr>
        <p:spPr bwMode="auto">
          <a:xfrm>
            <a:off x="3286125" y="4953000"/>
            <a:ext cx="12461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Start-Up</a:t>
            </a:r>
          </a:p>
        </p:txBody>
      </p:sp>
      <p:sp>
        <p:nvSpPr>
          <p:cNvPr id="53" name="Line 25"/>
          <p:cNvSpPr>
            <a:spLocks noChangeShapeType="1"/>
          </p:cNvSpPr>
          <p:nvPr/>
        </p:nvSpPr>
        <p:spPr bwMode="auto">
          <a:xfrm>
            <a:off x="5311775" y="2439988"/>
            <a:ext cx="141287" cy="1444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54" name="Line 28"/>
          <p:cNvSpPr>
            <a:spLocks noChangeShapeType="1"/>
          </p:cNvSpPr>
          <p:nvPr/>
        </p:nvSpPr>
        <p:spPr bwMode="auto">
          <a:xfrm flipH="1">
            <a:off x="3998912" y="3124200"/>
            <a:ext cx="247650" cy="2778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55" name="Line 31"/>
          <p:cNvSpPr>
            <a:spLocks noChangeShapeType="1"/>
          </p:cNvSpPr>
          <p:nvPr/>
        </p:nvSpPr>
        <p:spPr bwMode="auto">
          <a:xfrm>
            <a:off x="5218112" y="3124200"/>
            <a:ext cx="233363" cy="2778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56" name="Rectangle 4"/>
          <p:cNvSpPr>
            <a:spLocks noChangeArrowheads="1"/>
          </p:cNvSpPr>
          <p:nvPr/>
        </p:nvSpPr>
        <p:spPr bwMode="auto">
          <a:xfrm>
            <a:off x="3846512" y="2209800"/>
            <a:ext cx="1760538" cy="609600"/>
          </a:xfrm>
          <a:prstGeom prst="rect">
            <a:avLst/>
          </a:prstGeom>
          <a:solidFill>
            <a:srgbClr val="FFE59B"/>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57" name="Text Box 37"/>
          <p:cNvSpPr txBox="1">
            <a:spLocks noChangeArrowheads="1"/>
          </p:cNvSpPr>
          <p:nvPr/>
        </p:nvSpPr>
        <p:spPr bwMode="auto">
          <a:xfrm>
            <a:off x="3846512" y="2398713"/>
            <a:ext cx="1828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Arial" charset="0"/>
              </a:rPr>
              <a:t>Invention </a:t>
            </a:r>
          </a:p>
        </p:txBody>
      </p:sp>
      <p:pic>
        <p:nvPicPr>
          <p:cNvPr id="65" name="Picture 53" descr="MCj04413970000[1]"/>
          <p:cNvPicPr>
            <a:picLocks noChangeAspect="1" noChangeArrowheads="1"/>
          </p:cNvPicPr>
          <p:nvPr/>
        </p:nvPicPr>
        <p:blipFill>
          <a:blip r:embed="rId5">
            <a:extLst>
              <a:ext uri="{28A0092B-C50C-407E-A947-70E740481C1C}">
                <a14:useLocalDpi xmlns:a14="http://schemas.microsoft.com/office/drawing/2010/main" val="0"/>
              </a:ext>
            </a:extLst>
          </a:blip>
          <a:srcRect l="25000" t="8333" r="19333" b="11000"/>
          <a:stretch>
            <a:fillRect/>
          </a:stretch>
        </p:blipFill>
        <p:spPr bwMode="auto">
          <a:xfrm>
            <a:off x="5301455" y="2359025"/>
            <a:ext cx="24606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52" descr="MCj04413970000[1]"/>
          <p:cNvPicPr>
            <a:picLocks noChangeAspect="1" noChangeArrowheads="1"/>
          </p:cNvPicPr>
          <p:nvPr/>
        </p:nvPicPr>
        <p:blipFill>
          <a:blip r:embed="rId5">
            <a:extLst>
              <a:ext uri="{28A0092B-C50C-407E-A947-70E740481C1C}">
                <a14:useLocalDpi xmlns:a14="http://schemas.microsoft.com/office/drawing/2010/main" val="0"/>
              </a:ext>
            </a:extLst>
          </a:blip>
          <a:srcRect l="25000" t="8333" r="19333" b="11000"/>
          <a:stretch>
            <a:fillRect/>
          </a:stretch>
        </p:blipFill>
        <p:spPr bwMode="auto">
          <a:xfrm>
            <a:off x="3894137" y="2359025"/>
            <a:ext cx="24606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63" descr="chicagos-skyscrapers">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5939" y="3733800"/>
            <a:ext cx="1039585"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66" descr="block_handpic"/>
          <p:cNvPicPr>
            <a:picLocks noChangeAspect="1" noChangeArrowheads="1"/>
          </p:cNvPicPr>
          <p:nvPr/>
        </p:nvPicPr>
        <p:blipFill>
          <a:blip r:embed="rId8">
            <a:extLst>
              <a:ext uri="{28A0092B-C50C-407E-A947-70E740481C1C}">
                <a14:useLocalDpi xmlns:a14="http://schemas.microsoft.com/office/drawing/2010/main" val="0"/>
              </a:ext>
            </a:extLst>
          </a:blip>
          <a:srcRect t="8870" b="13043"/>
          <a:stretch>
            <a:fillRect/>
          </a:stretch>
        </p:blipFill>
        <p:spPr bwMode="auto">
          <a:xfrm>
            <a:off x="3341687" y="3733800"/>
            <a:ext cx="111442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U-Turn Arrow 4"/>
          <p:cNvSpPr/>
          <p:nvPr/>
        </p:nvSpPr>
        <p:spPr>
          <a:xfrm rot="15177484">
            <a:off x="993095" y="2905721"/>
            <a:ext cx="3665538" cy="2695574"/>
          </a:xfrm>
          <a:prstGeom prst="uturnArrow">
            <a:avLst>
              <a:gd name="adj1" fmla="val 5478"/>
              <a:gd name="adj2" fmla="val 7417"/>
              <a:gd name="adj3" fmla="val 24591"/>
              <a:gd name="adj4" fmla="val 65498"/>
              <a:gd name="adj5" fmla="val 10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8" name="Text Box 37"/>
          <p:cNvSpPr txBox="1">
            <a:spLocks noChangeArrowheads="1"/>
          </p:cNvSpPr>
          <p:nvPr/>
        </p:nvSpPr>
        <p:spPr bwMode="auto">
          <a:xfrm>
            <a:off x="1381125" y="3873281"/>
            <a:ext cx="1828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sz="1200" kern="0" dirty="0" smtClean="0">
                <a:solidFill>
                  <a:srgbClr val="000000"/>
                </a:solidFill>
              </a:rPr>
              <a:t>Research funding</a:t>
            </a:r>
          </a:p>
          <a:p>
            <a:pPr marL="0" marR="0" lvl="0" indent="0" algn="ctr" defTabSz="914400" eaLnBrk="1" fontAlgn="base" latinLnBrk="0" hangingPunct="1">
              <a:lnSpc>
                <a:spcPct val="100000"/>
              </a:lnSpc>
              <a:spcBef>
                <a:spcPct val="0"/>
              </a:spcBef>
              <a:spcAft>
                <a:spcPct val="0"/>
              </a:spcAft>
              <a:buClrTx/>
              <a:buSzTx/>
              <a:buFontTx/>
              <a:buNone/>
              <a:tabLst/>
              <a:defRPr/>
            </a:pPr>
            <a:r>
              <a:rPr lang="en-US" sz="1200" kern="0" dirty="0" smtClean="0">
                <a:solidFill>
                  <a:srgbClr val="000000"/>
                </a:solidFill>
              </a:rPr>
              <a:t>Salaries</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Arial" charset="0"/>
              </a:rPr>
              <a:t>Jobs</a:t>
            </a:r>
          </a:p>
        </p:txBody>
      </p:sp>
    </p:spTree>
    <p:extLst>
      <p:ext uri="{BB962C8B-B14F-4D97-AF65-F5344CB8AC3E}">
        <p14:creationId xmlns:p14="http://schemas.microsoft.com/office/powerpoint/2010/main" val="11011693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rot="5400000">
            <a:off x="4466578" y="3323580"/>
            <a:ext cx="6629401" cy="457200"/>
          </a:xfrm>
        </p:spPr>
        <p:txBody>
          <a:bodyPr>
            <a:normAutofit/>
          </a:bodyPr>
          <a:lstStyle/>
          <a:p>
            <a:r>
              <a:rPr lang="en-US" sz="1100" dirty="0" smtClean="0">
                <a:solidFill>
                  <a:schemeClr val="accent6">
                    <a:lumMod val="50000"/>
                  </a:schemeClr>
                </a:solidFill>
                <a:latin typeface="Century Gothic" pitchFamily="34" charset="0"/>
              </a:rPr>
              <a:t>Exploring Research Administration from Concept to Commercialization</a:t>
            </a:r>
            <a:endParaRPr lang="en-US" sz="1100" dirty="0">
              <a:solidFill>
                <a:schemeClr val="accent6">
                  <a:lumMod val="50000"/>
                </a:schemeClr>
              </a:solidFill>
              <a:latin typeface="Century Gothic" pitchFamily="34" charset="0"/>
            </a:endParaRPr>
          </a:p>
        </p:txBody>
      </p:sp>
      <p:pic>
        <p:nvPicPr>
          <p:cNvPr id="8" name="Picture 7" descr="Picture1.png"/>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295000"/>
                    </a14:imgEffect>
                  </a14:imgLayer>
                </a14:imgProps>
              </a:ext>
            </a:extLst>
          </a:blip>
          <a:srcRect b="18931"/>
          <a:stretch/>
        </p:blipFill>
        <p:spPr>
          <a:xfrm rot="5400000">
            <a:off x="7000145" y="716005"/>
            <a:ext cx="2937878" cy="1173480"/>
          </a:xfrm>
          <a:prstGeom prst="rect">
            <a:avLst/>
          </a:prstGeom>
        </p:spPr>
      </p:pic>
      <p:sp>
        <p:nvSpPr>
          <p:cNvPr id="5" name="Title 2"/>
          <p:cNvSpPr txBox="1">
            <a:spLocks/>
          </p:cNvSpPr>
          <p:nvPr/>
        </p:nvSpPr>
        <p:spPr>
          <a:xfrm>
            <a:off x="152400" y="457200"/>
            <a:ext cx="7543800" cy="762000"/>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3200" b="1" dirty="0" smtClean="0">
                <a:solidFill>
                  <a:srgbClr val="C17529">
                    <a:lumMod val="50000"/>
                  </a:srgbClr>
                </a:solidFill>
                <a:effectLst>
                  <a:outerShdw blurRad="38100" dist="38100" dir="2700000" algn="tl">
                    <a:srgbClr val="000000">
                      <a:alpha val="43137"/>
                    </a:srgbClr>
                  </a:outerShdw>
                </a:effectLst>
                <a:latin typeface="Century Gothic" pitchFamily="34" charset="0"/>
              </a:rPr>
              <a:t>Research Administration Cycle</a:t>
            </a:r>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447799"/>
            <a:ext cx="7197294" cy="518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55928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978" y="3429000"/>
            <a:ext cx="7543800" cy="646331"/>
          </a:xfrm>
          <a:prstGeom prst="rect">
            <a:avLst/>
          </a:prstGeom>
          <a:noFill/>
        </p:spPr>
        <p:txBody>
          <a:bodyPr wrap="square" rtlCol="0">
            <a:spAutoFit/>
          </a:bodyPr>
          <a:lstStyle/>
          <a:p>
            <a:pPr algn="ctr"/>
            <a:r>
              <a:rPr lang="en-US" sz="3600" b="1" dirty="0" smtClean="0">
                <a:solidFill>
                  <a:srgbClr val="C17529">
                    <a:lumMod val="50000"/>
                  </a:srgbClr>
                </a:solidFill>
                <a:effectLst>
                  <a:outerShdw blurRad="38100" dist="38100" dir="2700000" algn="tl">
                    <a:srgbClr val="000000">
                      <a:alpha val="43137"/>
                    </a:srgbClr>
                  </a:outerShdw>
                </a:effectLst>
                <a:latin typeface="Century Gothic" pitchFamily="34" charset="0"/>
              </a:rPr>
              <a:t>Series Wrap-up</a:t>
            </a:r>
            <a:endParaRPr lang="en-US" sz="2400" dirty="0" smtClean="0">
              <a:solidFill>
                <a:srgbClr val="C17529">
                  <a:lumMod val="50000"/>
                </a:srgbClr>
              </a:solidFill>
              <a:latin typeface="Century Gothic" pitchFamily="34" charset="0"/>
            </a:endParaRPr>
          </a:p>
        </p:txBody>
      </p:sp>
      <p:grpSp>
        <p:nvGrpSpPr>
          <p:cNvPr id="11" name="Group 10"/>
          <p:cNvGrpSpPr/>
          <p:nvPr/>
        </p:nvGrpSpPr>
        <p:grpSpPr>
          <a:xfrm>
            <a:off x="1323975" y="457200"/>
            <a:ext cx="5136054" cy="2254190"/>
            <a:chOff x="2819400" y="609600"/>
            <a:chExt cx="5136054" cy="2254190"/>
          </a:xfrm>
        </p:grpSpPr>
        <p:pic>
          <p:nvPicPr>
            <p:cNvPr id="12" name="Picture 11" descr="Picture1.png"/>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295000"/>
                      </a14:imgEffect>
                    </a14:imgLayer>
                  </a14:imgProps>
                </a:ext>
              </a:extLst>
            </a:blip>
            <a:srcRect b="18931"/>
            <a:stretch/>
          </p:blipFill>
          <p:spPr>
            <a:xfrm>
              <a:off x="2819400" y="609600"/>
              <a:ext cx="5136054" cy="2051500"/>
            </a:xfrm>
            <a:prstGeom prst="rect">
              <a:avLst/>
            </a:prstGeom>
            <a:ln>
              <a:noFill/>
            </a:ln>
            <a:effectLst>
              <a:outerShdw blurRad="292100" dist="139700" dir="2700000" algn="tl" rotWithShape="0">
                <a:srgbClr val="333333">
                  <a:alpha val="65000"/>
                </a:srgbClr>
              </a:outerShdw>
            </a:effectLst>
          </p:spPr>
        </p:pic>
        <p:sp>
          <p:nvSpPr>
            <p:cNvPr id="13" name="TextBox 12"/>
            <p:cNvSpPr txBox="1"/>
            <p:nvPr/>
          </p:nvSpPr>
          <p:spPr>
            <a:xfrm>
              <a:off x="3173766" y="2617569"/>
              <a:ext cx="4419600" cy="246221"/>
            </a:xfrm>
            <a:prstGeom prst="rect">
              <a:avLst/>
            </a:prstGeom>
            <a:noFill/>
          </p:spPr>
          <p:txBody>
            <a:bodyPr wrap="square" rtlCol="0">
              <a:spAutoFit/>
            </a:bodyPr>
            <a:lstStyle/>
            <a:p>
              <a:pPr algn="ctr"/>
              <a:r>
                <a:rPr lang="en-US" sz="1000" dirty="0" smtClean="0">
                  <a:solidFill>
                    <a:srgbClr val="C17529">
                      <a:lumMod val="50000"/>
                    </a:srgbClr>
                  </a:solidFill>
                  <a:latin typeface="Arial" pitchFamily="34" charset="0"/>
                  <a:cs typeface="Arial" pitchFamily="34" charset="0"/>
                </a:rPr>
                <a:t>Sponsored Programs Administration Resource &amp; Knowledge Series</a:t>
              </a:r>
              <a:endParaRPr lang="en-US" sz="1000" dirty="0">
                <a:solidFill>
                  <a:srgbClr val="C17529">
                    <a:lumMod val="50000"/>
                  </a:srgbClr>
                </a:solidFill>
                <a:latin typeface="Arial" pitchFamily="34" charset="0"/>
                <a:cs typeface="Arial" pitchFamily="34" charset="0"/>
              </a:endParaRPr>
            </a:p>
          </p:txBody>
        </p:sp>
        <p:cxnSp>
          <p:nvCxnSpPr>
            <p:cNvPr id="14" name="Straight Connector 13"/>
            <p:cNvCxnSpPr/>
            <p:nvPr/>
          </p:nvCxnSpPr>
          <p:spPr>
            <a:xfrm>
              <a:off x="3133078" y="2644203"/>
              <a:ext cx="4419600"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0" y="4648200"/>
            <a:ext cx="7543800" cy="338554"/>
          </a:xfrm>
          <a:prstGeom prst="rect">
            <a:avLst/>
          </a:prstGeom>
          <a:noFill/>
        </p:spPr>
        <p:txBody>
          <a:bodyPr wrap="square" rtlCol="0">
            <a:spAutoFit/>
          </a:bodyPr>
          <a:lstStyle/>
          <a:p>
            <a:pPr algn="ctr"/>
            <a:r>
              <a:rPr lang="en-US" sz="1600" b="1" dirty="0" smtClean="0">
                <a:solidFill>
                  <a:srgbClr val="C17529">
                    <a:lumMod val="75000"/>
                  </a:srgbClr>
                </a:solidFill>
                <a:latin typeface="Century Gothic" pitchFamily="34" charset="0"/>
              </a:rPr>
              <a:t>Nancy Nisbett</a:t>
            </a:r>
            <a:endParaRPr lang="en-US" sz="1600" b="1" dirty="0">
              <a:solidFill>
                <a:srgbClr val="C17529">
                  <a:lumMod val="75000"/>
                </a:srgbClr>
              </a:solidFill>
              <a:latin typeface="Century Gothic" pitchFamily="34" charset="0"/>
            </a:endParaRPr>
          </a:p>
        </p:txBody>
      </p:sp>
    </p:spTree>
    <p:extLst>
      <p:ext uri="{BB962C8B-B14F-4D97-AF65-F5344CB8AC3E}">
        <p14:creationId xmlns:p14="http://schemas.microsoft.com/office/powerpoint/2010/main" val="229006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rgbClr val="C17529">
                    <a:lumMod val="50000"/>
                  </a:srgbClr>
                </a:solidFill>
                <a:effectLst>
                  <a:outerShdw blurRad="38100" dist="38100" dir="2700000" algn="tl">
                    <a:srgbClr val="000000">
                      <a:alpha val="43137"/>
                    </a:srgbClr>
                  </a:outerShdw>
                </a:effectLst>
                <a:latin typeface="Century Gothic" pitchFamily="34" charset="0"/>
              </a:rPr>
              <a:t>COMMERCIALIZATION</a:t>
            </a:r>
            <a:endParaRPr lang="en-US" b="1" dirty="0">
              <a:solidFill>
                <a:srgbClr val="C17529">
                  <a:lumMod val="50000"/>
                </a:srgb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5" name="TextBox 14"/>
          <p:cNvSpPr txBox="1"/>
          <p:nvPr/>
        </p:nvSpPr>
        <p:spPr>
          <a:xfrm>
            <a:off x="762000" y="306014"/>
            <a:ext cx="6934200" cy="646331"/>
          </a:xfrm>
          <a:prstGeom prst="rect">
            <a:avLst/>
          </a:prstGeom>
          <a:noFill/>
        </p:spPr>
        <p:txBody>
          <a:bodyPr wrap="square" rtlCol="0">
            <a:spAutoFit/>
          </a:bodyPr>
          <a:lstStyle/>
          <a:p>
            <a:pPr marL="228600" algn="ctr">
              <a:tabLst>
                <a:tab pos="292100" algn="l"/>
                <a:tab pos="571500" algn="l"/>
              </a:tabLst>
            </a:pPr>
            <a:r>
              <a:rPr lang="en-US" sz="3600" b="1" dirty="0">
                <a:solidFill>
                  <a:srgbClr val="C17529"/>
                </a:solidFill>
                <a:effectLst>
                  <a:outerShdw blurRad="38100" dist="38100" dir="2700000" algn="tl">
                    <a:srgbClr val="000000">
                      <a:alpha val="43137"/>
                    </a:srgbClr>
                  </a:outerShdw>
                </a:effectLst>
                <a:latin typeface="Century Gothic" pitchFamily="34" charset="0"/>
              </a:rPr>
              <a:t>General Business</a:t>
            </a:r>
          </a:p>
        </p:txBody>
      </p:sp>
      <p:sp>
        <p:nvSpPr>
          <p:cNvPr id="2" name="TextBox 1"/>
          <p:cNvSpPr txBox="1"/>
          <p:nvPr/>
        </p:nvSpPr>
        <p:spPr>
          <a:xfrm>
            <a:off x="0" y="2316296"/>
            <a:ext cx="5372100" cy="1077218"/>
          </a:xfrm>
          <a:prstGeom prst="rect">
            <a:avLst/>
          </a:prstGeom>
          <a:noFill/>
        </p:spPr>
        <p:txBody>
          <a:bodyPr wrap="square" rtlCol="0">
            <a:spAutoFit/>
          </a:bodyPr>
          <a:lstStyle/>
          <a:p>
            <a:pPr algn="ctr"/>
            <a:r>
              <a:rPr lang="en-US" sz="3200" b="1" dirty="0" smtClean="0">
                <a:solidFill>
                  <a:prstClr val="black"/>
                </a:solidFill>
                <a:latin typeface="Century Gothic" pitchFamily="34" charset="0"/>
              </a:rPr>
              <a:t>TEAM PROJECTS</a:t>
            </a:r>
          </a:p>
          <a:p>
            <a:pPr algn="ctr"/>
            <a:r>
              <a:rPr lang="en-US" sz="3200" b="1" dirty="0" smtClean="0">
                <a:solidFill>
                  <a:prstClr val="black"/>
                </a:solidFill>
              </a:rPr>
              <a:t>August 24th</a:t>
            </a:r>
            <a:endParaRPr lang="en-US" sz="3200" b="1" dirty="0">
              <a:solidFill>
                <a:prstClr val="black"/>
              </a:solidFill>
            </a:endParaRPr>
          </a:p>
        </p:txBody>
      </p:sp>
      <p:sp>
        <p:nvSpPr>
          <p:cNvPr id="4" name="TextBox 3"/>
          <p:cNvSpPr txBox="1"/>
          <p:nvPr/>
        </p:nvSpPr>
        <p:spPr>
          <a:xfrm>
            <a:off x="1371600" y="3886200"/>
            <a:ext cx="6477000" cy="2308324"/>
          </a:xfrm>
          <a:prstGeom prst="rect">
            <a:avLst/>
          </a:prstGeom>
          <a:noFill/>
          <a:ln>
            <a:solidFill>
              <a:schemeClr val="tx1"/>
            </a:solidFill>
          </a:ln>
        </p:spPr>
        <p:txBody>
          <a:bodyPr wrap="square" rtlCol="0">
            <a:spAutoFit/>
          </a:bodyPr>
          <a:lstStyle/>
          <a:p>
            <a:pPr algn="ctr">
              <a:tabLst>
                <a:tab pos="6858000" algn="r"/>
              </a:tabLst>
            </a:pPr>
            <a:r>
              <a:rPr lang="en-US" sz="1600" dirty="0" smtClean="0">
                <a:solidFill>
                  <a:prstClr val="black"/>
                </a:solidFill>
                <a:latin typeface="Century Gothic" pitchFamily="34" charset="0"/>
              </a:rPr>
              <a:t>Contact your mentor if you have questions or need guidance:</a:t>
            </a:r>
          </a:p>
          <a:p>
            <a:pPr algn="ctr">
              <a:tabLst>
                <a:tab pos="6858000" algn="r"/>
              </a:tabLst>
            </a:pPr>
            <a:endParaRPr lang="en-US" sz="1600" dirty="0">
              <a:solidFill>
                <a:prstClr val="black"/>
              </a:solidFill>
              <a:latin typeface="Century Gothic" pitchFamily="34" charset="0"/>
            </a:endParaRPr>
          </a:p>
          <a:p>
            <a:pPr>
              <a:tabLst>
                <a:tab pos="6858000" algn="r"/>
              </a:tabLst>
            </a:pPr>
            <a:r>
              <a:rPr lang="en-US" sz="1600" b="1" dirty="0" smtClean="0">
                <a:solidFill>
                  <a:prstClr val="black"/>
                </a:solidFill>
                <a:latin typeface="Century Gothic" pitchFamily="34" charset="0"/>
              </a:rPr>
              <a:t>Nancy Nisbett	Justo </a:t>
            </a:r>
            <a:r>
              <a:rPr lang="en-US" sz="1600" b="1" dirty="0">
                <a:solidFill>
                  <a:prstClr val="black"/>
                </a:solidFill>
                <a:latin typeface="Century Gothic" pitchFamily="34" charset="0"/>
              </a:rPr>
              <a:t>Torres</a:t>
            </a:r>
          </a:p>
          <a:p>
            <a:pPr>
              <a:tabLst>
                <a:tab pos="6858000" algn="r"/>
              </a:tabLst>
            </a:pPr>
            <a:r>
              <a:rPr lang="en-US" sz="1600" dirty="0" smtClean="0">
                <a:solidFill>
                  <a:prstClr val="black"/>
                </a:solidFill>
                <a:latin typeface="Century Gothic" pitchFamily="34" charset="0"/>
              </a:rPr>
              <a:t>407.882.2223 phone </a:t>
            </a:r>
            <a:r>
              <a:rPr lang="en-US" sz="1600" dirty="0">
                <a:solidFill>
                  <a:prstClr val="black"/>
                </a:solidFill>
                <a:latin typeface="Century Gothic" pitchFamily="34" charset="0"/>
              </a:rPr>
              <a:t>	</a:t>
            </a:r>
            <a:r>
              <a:rPr lang="en-US" sz="1600" dirty="0" smtClean="0">
                <a:solidFill>
                  <a:prstClr val="black"/>
                </a:solidFill>
                <a:latin typeface="Century Gothic" pitchFamily="34" charset="0"/>
              </a:rPr>
              <a:t>407-882-1131 phone</a:t>
            </a:r>
            <a:endParaRPr lang="en-US" sz="1600" dirty="0">
              <a:solidFill>
                <a:prstClr val="black"/>
              </a:solidFill>
              <a:latin typeface="Century Gothic" pitchFamily="34" charset="0"/>
            </a:endParaRPr>
          </a:p>
          <a:p>
            <a:pPr>
              <a:tabLst>
                <a:tab pos="6858000" algn="r"/>
              </a:tabLst>
            </a:pPr>
            <a:r>
              <a:rPr lang="en-US" sz="1600" dirty="0" smtClean="0">
                <a:solidFill>
                  <a:prstClr val="black"/>
                </a:solidFill>
                <a:latin typeface="Century Gothic" pitchFamily="34" charset="0"/>
                <a:hlinkClick r:id="rId3"/>
              </a:rPr>
              <a:t>nancy.nisbett@ucf.edu</a:t>
            </a:r>
            <a:r>
              <a:rPr lang="en-US" sz="1600" dirty="0" smtClean="0">
                <a:solidFill>
                  <a:prstClr val="black"/>
                </a:solidFill>
                <a:latin typeface="Century Gothic" pitchFamily="34" charset="0"/>
              </a:rPr>
              <a:t>	</a:t>
            </a:r>
            <a:r>
              <a:rPr lang="en-US" sz="1600" dirty="0">
                <a:solidFill>
                  <a:prstClr val="black"/>
                </a:solidFill>
                <a:latin typeface="Century Gothic" pitchFamily="34" charset="0"/>
                <a:hlinkClick r:id="rId4"/>
              </a:rPr>
              <a:t>justo.torres@ucf.edu</a:t>
            </a:r>
            <a:endParaRPr lang="en-US" sz="1600" dirty="0" smtClean="0">
              <a:solidFill>
                <a:prstClr val="black"/>
              </a:solidFill>
              <a:latin typeface="Century Gothic" pitchFamily="34" charset="0"/>
            </a:endParaRPr>
          </a:p>
          <a:p>
            <a:pPr>
              <a:tabLst>
                <a:tab pos="6858000" algn="r"/>
              </a:tabLst>
            </a:pPr>
            <a:endParaRPr lang="en-US" sz="1600" dirty="0">
              <a:solidFill>
                <a:prstClr val="black"/>
              </a:solidFill>
              <a:latin typeface="Century Gothic" pitchFamily="34" charset="0"/>
            </a:endParaRPr>
          </a:p>
          <a:p>
            <a:pPr>
              <a:tabLst>
                <a:tab pos="6858000" algn="r"/>
              </a:tabLst>
            </a:pPr>
            <a:r>
              <a:rPr lang="en-US" sz="1600" b="1" dirty="0" smtClean="0">
                <a:solidFill>
                  <a:prstClr val="black"/>
                </a:solidFill>
                <a:latin typeface="Century Gothic" pitchFamily="34" charset="0"/>
              </a:rPr>
              <a:t>Svetlana Shtrom</a:t>
            </a:r>
            <a:r>
              <a:rPr lang="en-US" sz="1600" b="1" dirty="0">
                <a:solidFill>
                  <a:prstClr val="black"/>
                </a:solidFill>
                <a:latin typeface="Century Gothic" pitchFamily="34" charset="0"/>
              </a:rPr>
              <a:t>	Laurianne Torres</a:t>
            </a:r>
          </a:p>
          <a:p>
            <a:pPr>
              <a:tabLst>
                <a:tab pos="6858000" algn="r"/>
              </a:tabLst>
            </a:pPr>
            <a:r>
              <a:rPr lang="en-US" sz="1600" dirty="0" smtClean="0">
                <a:solidFill>
                  <a:prstClr val="black"/>
                </a:solidFill>
                <a:latin typeface="Century Gothic" pitchFamily="34" charset="0"/>
              </a:rPr>
              <a:t>407-823-5150 phone	</a:t>
            </a:r>
            <a:r>
              <a:rPr lang="en-US" sz="1600" dirty="0">
                <a:solidFill>
                  <a:prstClr val="black"/>
                </a:solidFill>
                <a:latin typeface="Century Gothic" pitchFamily="34" charset="0"/>
              </a:rPr>
              <a:t>407-882-0113 </a:t>
            </a:r>
            <a:r>
              <a:rPr lang="en-US" sz="1600" dirty="0" smtClean="0">
                <a:solidFill>
                  <a:prstClr val="black"/>
                </a:solidFill>
                <a:latin typeface="Century Gothic" pitchFamily="34" charset="0"/>
              </a:rPr>
              <a:t>phone</a:t>
            </a:r>
          </a:p>
          <a:p>
            <a:pPr>
              <a:tabLst>
                <a:tab pos="6858000" algn="r"/>
              </a:tabLst>
            </a:pPr>
            <a:r>
              <a:rPr lang="en-US" sz="1600" dirty="0" smtClean="0">
                <a:solidFill>
                  <a:prstClr val="black"/>
                </a:solidFill>
                <a:latin typeface="Century Gothic" pitchFamily="34" charset="0"/>
                <a:hlinkClick r:id="rId5"/>
              </a:rPr>
              <a:t>svetlana.shtrom@ucf.edu</a:t>
            </a:r>
            <a:r>
              <a:rPr lang="en-US" sz="1600" dirty="0" smtClean="0">
                <a:solidFill>
                  <a:prstClr val="black"/>
                </a:solidFill>
                <a:latin typeface="Century Gothic" pitchFamily="34" charset="0"/>
              </a:rPr>
              <a:t>	</a:t>
            </a:r>
            <a:r>
              <a:rPr lang="en-US" sz="1600" dirty="0">
                <a:solidFill>
                  <a:prstClr val="black"/>
                </a:solidFill>
                <a:latin typeface="Century Gothic" pitchFamily="34" charset="0"/>
                <a:hlinkClick r:id="rId6"/>
              </a:rPr>
              <a:t>laurianne.torres@ucf.edu</a:t>
            </a:r>
            <a:endParaRPr lang="en-US" sz="1600" b="1" dirty="0" smtClean="0">
              <a:solidFill>
                <a:prstClr val="black"/>
              </a:solidFill>
              <a:latin typeface="Century Gothic" pitchFamily="34" charset="0"/>
            </a:endParaRPr>
          </a:p>
        </p:txBody>
      </p:sp>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5400" y="1300352"/>
            <a:ext cx="3200400" cy="23572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descr="Picture1.png"/>
          <p:cNvPicPr>
            <a:picLocks noChangeAspect="1"/>
          </p:cNvPicPr>
          <p:nvPr/>
        </p:nvPicPr>
        <p:blipFill rotWithShape="1">
          <a:blip r:embed="rId8" cstate="print">
            <a:extLst>
              <a:ext uri="{BEBA8EAE-BF5A-486C-A8C5-ECC9F3942E4B}">
                <a14:imgProps xmlns:a14="http://schemas.microsoft.com/office/drawing/2010/main">
                  <a14:imgLayer r:embed="rId9">
                    <a14:imgEffect>
                      <a14:saturation sat="295000"/>
                    </a14:imgEffect>
                  </a14:imgLayer>
                </a14:imgProps>
              </a:ext>
            </a:extLst>
          </a:blip>
          <a:srcRect b="18931"/>
          <a:stretch/>
        </p:blipFill>
        <p:spPr>
          <a:xfrm>
            <a:off x="1207586" y="1219200"/>
            <a:ext cx="2937878" cy="1173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1940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rgbClr val="C17529">
                    <a:lumMod val="50000"/>
                  </a:srgbClr>
                </a:solidFill>
                <a:effectLst>
                  <a:outerShdw blurRad="38100" dist="38100" dir="2700000" algn="tl">
                    <a:srgbClr val="000000">
                      <a:alpha val="43137"/>
                    </a:srgbClr>
                  </a:outerShdw>
                </a:effectLst>
                <a:latin typeface="Century Gothic" pitchFamily="34" charset="0"/>
              </a:rPr>
              <a:t>COMMERCIALIZATION</a:t>
            </a:r>
            <a:endParaRPr lang="en-US" b="1" dirty="0">
              <a:solidFill>
                <a:srgbClr val="C17529">
                  <a:lumMod val="50000"/>
                </a:srgb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5" name="TextBox 14"/>
          <p:cNvSpPr txBox="1"/>
          <p:nvPr/>
        </p:nvSpPr>
        <p:spPr>
          <a:xfrm>
            <a:off x="762000" y="306014"/>
            <a:ext cx="6934200" cy="646331"/>
          </a:xfrm>
          <a:prstGeom prst="rect">
            <a:avLst/>
          </a:prstGeom>
          <a:noFill/>
        </p:spPr>
        <p:txBody>
          <a:bodyPr wrap="square" rtlCol="0">
            <a:spAutoFit/>
          </a:bodyPr>
          <a:lstStyle/>
          <a:p>
            <a:pPr marL="228600" algn="ctr">
              <a:tabLst>
                <a:tab pos="292100" algn="l"/>
                <a:tab pos="571500" algn="l"/>
              </a:tabLst>
            </a:pPr>
            <a:r>
              <a:rPr lang="en-US" sz="3600" b="1" dirty="0">
                <a:solidFill>
                  <a:srgbClr val="C17529"/>
                </a:solidFill>
                <a:effectLst>
                  <a:outerShdw blurRad="38100" dist="38100" dir="2700000" algn="tl">
                    <a:srgbClr val="000000">
                      <a:alpha val="43137"/>
                    </a:srgbClr>
                  </a:outerShdw>
                </a:effectLst>
                <a:latin typeface="Century Gothic" pitchFamily="34" charset="0"/>
              </a:rPr>
              <a:t>General Business</a:t>
            </a:r>
          </a:p>
        </p:txBody>
      </p:sp>
      <p:sp>
        <p:nvSpPr>
          <p:cNvPr id="2" name="TextBox 1"/>
          <p:cNvSpPr txBox="1"/>
          <p:nvPr/>
        </p:nvSpPr>
        <p:spPr>
          <a:xfrm>
            <a:off x="1809750" y="1142999"/>
            <a:ext cx="5372100" cy="584775"/>
          </a:xfrm>
          <a:prstGeom prst="rect">
            <a:avLst/>
          </a:prstGeom>
          <a:noFill/>
        </p:spPr>
        <p:txBody>
          <a:bodyPr wrap="square" rtlCol="0">
            <a:spAutoFit/>
          </a:bodyPr>
          <a:lstStyle/>
          <a:p>
            <a:pPr algn="ctr"/>
            <a:r>
              <a:rPr lang="en-US" sz="3200" b="1" dirty="0" smtClean="0">
                <a:solidFill>
                  <a:schemeClr val="accent6">
                    <a:lumMod val="50000"/>
                  </a:schemeClr>
                </a:solidFill>
                <a:latin typeface="Century Gothic" pitchFamily="34" charset="0"/>
              </a:rPr>
              <a:t>TEAM PROJECTS</a:t>
            </a:r>
          </a:p>
        </p:txBody>
      </p:sp>
      <p:sp>
        <p:nvSpPr>
          <p:cNvPr id="4" name="TextBox 3"/>
          <p:cNvSpPr txBox="1"/>
          <p:nvPr/>
        </p:nvSpPr>
        <p:spPr>
          <a:xfrm>
            <a:off x="998764" y="1828800"/>
            <a:ext cx="7200900" cy="5509200"/>
          </a:xfrm>
          <a:prstGeom prst="rect">
            <a:avLst/>
          </a:prstGeom>
          <a:noFill/>
          <a:ln>
            <a:noFill/>
          </a:ln>
        </p:spPr>
        <p:txBody>
          <a:bodyPr wrap="square" rtlCol="0">
            <a:spAutoFit/>
          </a:bodyPr>
          <a:lstStyle/>
          <a:p>
            <a:pPr algn="ctr">
              <a:tabLst>
                <a:tab pos="6858000" algn="r"/>
              </a:tabLst>
            </a:pPr>
            <a:r>
              <a:rPr lang="en-US" sz="2400" b="1" dirty="0" smtClean="0">
                <a:solidFill>
                  <a:schemeClr val="accent6">
                    <a:lumMod val="50000"/>
                  </a:schemeClr>
                </a:solidFill>
                <a:latin typeface="Century Gothic" pitchFamily="34" charset="0"/>
              </a:rPr>
              <a:t>Schedule</a:t>
            </a:r>
          </a:p>
          <a:p>
            <a:pPr>
              <a:tabLst>
                <a:tab pos="6858000" algn="r"/>
              </a:tabLst>
            </a:pPr>
            <a:endParaRPr lang="en-US" sz="2400" b="1" dirty="0" smtClean="0">
              <a:solidFill>
                <a:schemeClr val="accent6">
                  <a:lumMod val="50000"/>
                </a:schemeClr>
              </a:solidFill>
              <a:latin typeface="Century Gothic" pitchFamily="34" charset="0"/>
            </a:endParaRPr>
          </a:p>
          <a:p>
            <a:pPr>
              <a:tabLst>
                <a:tab pos="6858000" algn="r"/>
              </a:tabLst>
            </a:pPr>
            <a:r>
              <a:rPr lang="en-US" sz="2400" b="1" dirty="0" smtClean="0">
                <a:solidFill>
                  <a:schemeClr val="accent6">
                    <a:lumMod val="50000"/>
                  </a:schemeClr>
                </a:solidFill>
                <a:latin typeface="Century Gothic" pitchFamily="34" charset="0"/>
              </a:rPr>
              <a:t>         Morning                             Afternoon</a:t>
            </a:r>
          </a:p>
          <a:p>
            <a:pPr algn="ctr">
              <a:tabLst>
                <a:tab pos="6858000" algn="r"/>
              </a:tabLst>
            </a:pPr>
            <a:r>
              <a:rPr lang="en-US" sz="2400" b="1" dirty="0" smtClean="0">
                <a:solidFill>
                  <a:schemeClr val="accent6">
                    <a:lumMod val="50000"/>
                  </a:schemeClr>
                </a:solidFill>
                <a:latin typeface="Century Gothic" pitchFamily="34" charset="0"/>
              </a:rPr>
              <a:t>    </a:t>
            </a:r>
            <a:endParaRPr lang="en-US" sz="2400" b="1" dirty="0">
              <a:solidFill>
                <a:schemeClr val="accent6">
                  <a:lumMod val="50000"/>
                </a:schemeClr>
              </a:solidFill>
              <a:latin typeface="Century Gothic" pitchFamily="34" charset="0"/>
            </a:endParaRPr>
          </a:p>
          <a:p>
            <a:pPr>
              <a:tabLst>
                <a:tab pos="6858000" algn="r"/>
              </a:tabLst>
            </a:pPr>
            <a:r>
              <a:rPr lang="en-US" sz="2400" b="1" dirty="0" smtClean="0">
                <a:solidFill>
                  <a:schemeClr val="accent6">
                    <a:lumMod val="50000"/>
                  </a:schemeClr>
                </a:solidFill>
                <a:latin typeface="Century Gothic" pitchFamily="34" charset="0"/>
              </a:rPr>
              <a:t>     Team 1:   9:00                     </a:t>
            </a:r>
            <a:r>
              <a:rPr lang="en-US" sz="2400" b="1" dirty="0">
                <a:solidFill>
                  <a:schemeClr val="accent6">
                    <a:lumMod val="50000"/>
                  </a:schemeClr>
                </a:solidFill>
                <a:latin typeface="Century Gothic" pitchFamily="34" charset="0"/>
              </a:rPr>
              <a:t>Team 5:  </a:t>
            </a:r>
            <a:r>
              <a:rPr lang="en-US" sz="2400" b="1" dirty="0" smtClean="0">
                <a:solidFill>
                  <a:schemeClr val="accent6">
                    <a:lumMod val="50000"/>
                  </a:schemeClr>
                </a:solidFill>
                <a:latin typeface="Century Gothic" pitchFamily="34" charset="0"/>
              </a:rPr>
              <a:t>12:45    </a:t>
            </a:r>
          </a:p>
          <a:p>
            <a:pPr>
              <a:tabLst>
                <a:tab pos="6858000" algn="r"/>
              </a:tabLst>
            </a:pPr>
            <a:endParaRPr lang="en-US" sz="2400" b="1" dirty="0">
              <a:solidFill>
                <a:schemeClr val="accent6">
                  <a:lumMod val="50000"/>
                </a:schemeClr>
              </a:solidFill>
              <a:latin typeface="Century Gothic" pitchFamily="34" charset="0"/>
            </a:endParaRPr>
          </a:p>
          <a:p>
            <a:pPr>
              <a:tabLst>
                <a:tab pos="6858000" algn="r"/>
              </a:tabLst>
            </a:pPr>
            <a:r>
              <a:rPr lang="en-US" sz="2400" b="1" dirty="0" smtClean="0">
                <a:solidFill>
                  <a:schemeClr val="accent6">
                    <a:lumMod val="50000"/>
                  </a:schemeClr>
                </a:solidFill>
                <a:latin typeface="Century Gothic" pitchFamily="34" charset="0"/>
              </a:rPr>
              <a:t>     Team 2:   9:45                     </a:t>
            </a:r>
            <a:r>
              <a:rPr lang="en-US" sz="2400" b="1" dirty="0">
                <a:solidFill>
                  <a:schemeClr val="accent6">
                    <a:lumMod val="50000"/>
                  </a:schemeClr>
                </a:solidFill>
                <a:latin typeface="Century Gothic" pitchFamily="34" charset="0"/>
              </a:rPr>
              <a:t>Team 6:   </a:t>
            </a:r>
            <a:r>
              <a:rPr lang="en-US" sz="2400" b="1" dirty="0" smtClean="0">
                <a:solidFill>
                  <a:schemeClr val="accent6">
                    <a:lumMod val="50000"/>
                  </a:schemeClr>
                </a:solidFill>
                <a:latin typeface="Century Gothic" pitchFamily="34" charset="0"/>
              </a:rPr>
              <a:t> 1:30</a:t>
            </a:r>
          </a:p>
          <a:p>
            <a:pPr>
              <a:tabLst>
                <a:tab pos="6858000" algn="r"/>
              </a:tabLst>
            </a:pPr>
            <a:endParaRPr lang="en-US" sz="2400" b="1" dirty="0">
              <a:solidFill>
                <a:schemeClr val="accent6">
                  <a:lumMod val="50000"/>
                </a:schemeClr>
              </a:solidFill>
              <a:latin typeface="Century Gothic" pitchFamily="34" charset="0"/>
            </a:endParaRPr>
          </a:p>
          <a:p>
            <a:pPr>
              <a:tabLst>
                <a:tab pos="6858000" algn="r"/>
              </a:tabLst>
            </a:pPr>
            <a:r>
              <a:rPr lang="en-US" sz="2400" b="1" dirty="0" smtClean="0">
                <a:solidFill>
                  <a:schemeClr val="accent6">
                    <a:lumMod val="50000"/>
                  </a:schemeClr>
                </a:solidFill>
                <a:latin typeface="Century Gothic" pitchFamily="34" charset="0"/>
              </a:rPr>
              <a:t>     Team 3:  </a:t>
            </a:r>
            <a:r>
              <a:rPr lang="en-US" sz="2400" b="1" dirty="0">
                <a:solidFill>
                  <a:schemeClr val="accent6">
                    <a:lumMod val="50000"/>
                  </a:schemeClr>
                </a:solidFill>
                <a:latin typeface="Century Gothic" pitchFamily="34" charset="0"/>
              </a:rPr>
              <a:t>10:30                   </a:t>
            </a:r>
            <a:r>
              <a:rPr lang="en-US" sz="2400" b="1" dirty="0" smtClean="0">
                <a:solidFill>
                  <a:schemeClr val="accent6">
                    <a:lumMod val="50000"/>
                  </a:schemeClr>
                </a:solidFill>
                <a:latin typeface="Century Gothic" pitchFamily="34" charset="0"/>
              </a:rPr>
              <a:t> </a:t>
            </a:r>
            <a:r>
              <a:rPr lang="en-US" sz="2400" b="1" dirty="0">
                <a:solidFill>
                  <a:schemeClr val="accent6">
                    <a:lumMod val="50000"/>
                  </a:schemeClr>
                </a:solidFill>
                <a:latin typeface="Century Gothic" pitchFamily="34" charset="0"/>
              </a:rPr>
              <a:t>Team 7:  </a:t>
            </a:r>
            <a:r>
              <a:rPr lang="en-US" sz="2400" b="1" dirty="0" smtClean="0">
                <a:solidFill>
                  <a:schemeClr val="accent6">
                    <a:lumMod val="50000"/>
                  </a:schemeClr>
                </a:solidFill>
                <a:latin typeface="Century Gothic" pitchFamily="34" charset="0"/>
              </a:rPr>
              <a:t>  2:15</a:t>
            </a:r>
          </a:p>
          <a:p>
            <a:pPr>
              <a:tabLst>
                <a:tab pos="6858000" algn="r"/>
              </a:tabLst>
            </a:pPr>
            <a:endParaRPr lang="en-US" sz="2400" b="1" dirty="0">
              <a:solidFill>
                <a:schemeClr val="accent6">
                  <a:lumMod val="50000"/>
                </a:schemeClr>
              </a:solidFill>
              <a:latin typeface="Century Gothic" pitchFamily="34" charset="0"/>
            </a:endParaRPr>
          </a:p>
          <a:p>
            <a:pPr>
              <a:tabLst>
                <a:tab pos="6858000" algn="r"/>
              </a:tabLst>
            </a:pPr>
            <a:r>
              <a:rPr lang="en-US" sz="2400" b="1" dirty="0" smtClean="0">
                <a:solidFill>
                  <a:schemeClr val="accent6">
                    <a:lumMod val="50000"/>
                  </a:schemeClr>
                </a:solidFill>
                <a:latin typeface="Century Gothic" pitchFamily="34" charset="0"/>
              </a:rPr>
              <a:t>     Team 4:  11:15</a:t>
            </a:r>
          </a:p>
          <a:p>
            <a:pPr>
              <a:tabLst>
                <a:tab pos="6858000" algn="r"/>
              </a:tabLst>
            </a:pPr>
            <a:endParaRPr lang="en-US" sz="2400" b="1" dirty="0">
              <a:solidFill>
                <a:schemeClr val="accent6">
                  <a:lumMod val="50000"/>
                </a:schemeClr>
              </a:solidFill>
              <a:latin typeface="Century Gothic" pitchFamily="34" charset="0"/>
            </a:endParaRPr>
          </a:p>
          <a:p>
            <a:pPr>
              <a:tabLst>
                <a:tab pos="6858000" algn="r"/>
              </a:tabLst>
            </a:pPr>
            <a:endParaRPr lang="en-US" sz="2400" b="1" dirty="0">
              <a:solidFill>
                <a:schemeClr val="accent6">
                  <a:lumMod val="50000"/>
                </a:schemeClr>
              </a:solidFill>
              <a:latin typeface="Century Gothic" pitchFamily="34" charset="0"/>
            </a:endParaRPr>
          </a:p>
          <a:p>
            <a:pPr>
              <a:tabLst>
                <a:tab pos="6858000" algn="r"/>
              </a:tabLst>
            </a:pPr>
            <a:endParaRPr lang="en-US" sz="2400" b="1" dirty="0">
              <a:solidFill>
                <a:schemeClr val="accent6">
                  <a:lumMod val="50000"/>
                </a:schemeClr>
              </a:solidFill>
              <a:latin typeface="Century Gothic" pitchFamily="34" charset="0"/>
            </a:endParaRPr>
          </a:p>
          <a:p>
            <a:pPr>
              <a:tabLst>
                <a:tab pos="6858000" algn="r"/>
              </a:tabLst>
            </a:pPr>
            <a:endParaRPr lang="en-US" sz="1600" b="1" dirty="0">
              <a:solidFill>
                <a:schemeClr val="accent6">
                  <a:lumMod val="50000"/>
                </a:schemeClr>
              </a:solidFill>
              <a:latin typeface="Century Gothic" pitchFamily="34" charset="0"/>
            </a:endParaRPr>
          </a:p>
        </p:txBody>
      </p:sp>
      <p:cxnSp>
        <p:nvCxnSpPr>
          <p:cNvPr id="5" name="Straight Connector 4"/>
          <p:cNvCxnSpPr/>
          <p:nvPr/>
        </p:nvCxnSpPr>
        <p:spPr>
          <a:xfrm>
            <a:off x="4599214" y="2743200"/>
            <a:ext cx="0" cy="3505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47800" y="3124200"/>
            <a:ext cx="25146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81600" y="3124200"/>
            <a:ext cx="2514600" cy="0"/>
          </a:xfrm>
          <a:prstGeom prst="line">
            <a:avLst/>
          </a:prstGeom>
          <a:ln w="50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9615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rgbClr val="C17529">
                    <a:lumMod val="50000"/>
                  </a:srgbClr>
                </a:solidFill>
                <a:effectLst>
                  <a:outerShdw blurRad="38100" dist="38100" dir="2700000" algn="tl">
                    <a:srgbClr val="000000">
                      <a:alpha val="43137"/>
                    </a:srgbClr>
                  </a:outerShdw>
                </a:effectLst>
                <a:latin typeface="Century Gothic" pitchFamily="34" charset="0"/>
              </a:rPr>
              <a:t>COMMERCIALIZATION</a:t>
            </a:r>
            <a:endParaRPr lang="en-US" b="1" dirty="0">
              <a:solidFill>
                <a:srgbClr val="C17529">
                  <a:lumMod val="50000"/>
                </a:srgb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5" name="TextBox 14"/>
          <p:cNvSpPr txBox="1"/>
          <p:nvPr/>
        </p:nvSpPr>
        <p:spPr>
          <a:xfrm>
            <a:off x="762000" y="306014"/>
            <a:ext cx="6934200" cy="646331"/>
          </a:xfrm>
          <a:prstGeom prst="rect">
            <a:avLst/>
          </a:prstGeom>
          <a:noFill/>
        </p:spPr>
        <p:txBody>
          <a:bodyPr wrap="square" rtlCol="0">
            <a:spAutoFit/>
          </a:bodyPr>
          <a:lstStyle/>
          <a:p>
            <a:pPr marL="228600" algn="ctr">
              <a:tabLst>
                <a:tab pos="292100" algn="l"/>
                <a:tab pos="571500" algn="l"/>
              </a:tabLst>
            </a:pPr>
            <a:r>
              <a:rPr lang="en-US" sz="3600" b="1" dirty="0">
                <a:solidFill>
                  <a:srgbClr val="C17529"/>
                </a:solidFill>
                <a:effectLst>
                  <a:outerShdw blurRad="38100" dist="38100" dir="2700000" algn="tl">
                    <a:srgbClr val="000000">
                      <a:alpha val="43137"/>
                    </a:srgbClr>
                  </a:outerShdw>
                </a:effectLst>
                <a:latin typeface="Century Gothic" pitchFamily="34" charset="0"/>
              </a:rPr>
              <a:t>General Business</a:t>
            </a:r>
          </a:p>
        </p:txBody>
      </p:sp>
      <p:sp>
        <p:nvSpPr>
          <p:cNvPr id="2" name="TextBox 1"/>
          <p:cNvSpPr txBox="1"/>
          <p:nvPr/>
        </p:nvSpPr>
        <p:spPr>
          <a:xfrm>
            <a:off x="1809750" y="1142999"/>
            <a:ext cx="5372100" cy="4524315"/>
          </a:xfrm>
          <a:prstGeom prst="rect">
            <a:avLst/>
          </a:prstGeom>
          <a:noFill/>
        </p:spPr>
        <p:txBody>
          <a:bodyPr wrap="square" rtlCol="0">
            <a:spAutoFit/>
          </a:bodyPr>
          <a:lstStyle/>
          <a:p>
            <a:pPr algn="ctr"/>
            <a:r>
              <a:rPr lang="en-US" sz="3200" b="1" dirty="0" smtClean="0">
                <a:solidFill>
                  <a:schemeClr val="accent6">
                    <a:lumMod val="50000"/>
                  </a:schemeClr>
                </a:solidFill>
                <a:latin typeface="Century Gothic" pitchFamily="34" charset="0"/>
              </a:rPr>
              <a:t>TEAM PROJECTS</a:t>
            </a:r>
          </a:p>
          <a:p>
            <a:pPr algn="ctr"/>
            <a:endParaRPr lang="en-US" sz="3200" b="1" dirty="0">
              <a:solidFill>
                <a:prstClr val="black"/>
              </a:solidFill>
              <a:latin typeface="Century Gothic" pitchFamily="34" charset="0"/>
            </a:endParaRPr>
          </a:p>
          <a:p>
            <a:pPr algn="ctr"/>
            <a:r>
              <a:rPr lang="en-US" sz="2800" b="1" u="sng" dirty="0" smtClean="0">
                <a:solidFill>
                  <a:schemeClr val="accent6">
                    <a:lumMod val="50000"/>
                  </a:schemeClr>
                </a:solidFill>
                <a:latin typeface="Century Gothic" pitchFamily="34" charset="0"/>
              </a:rPr>
              <a:t>Poster (tri-fold display board)</a:t>
            </a:r>
          </a:p>
          <a:p>
            <a:endParaRPr lang="en-US" sz="2800" b="1" dirty="0">
              <a:solidFill>
                <a:schemeClr val="accent6">
                  <a:lumMod val="50000"/>
                </a:schemeClr>
              </a:solidFill>
              <a:latin typeface="Century Gothic" pitchFamily="34" charset="0"/>
            </a:endParaRPr>
          </a:p>
          <a:p>
            <a:pPr marL="342900" indent="-342900" algn="ctr">
              <a:buFont typeface="Wingdings" pitchFamily="2" charset="2"/>
              <a:buChar char="Ø"/>
            </a:pPr>
            <a:r>
              <a:rPr lang="en-US" sz="2800" b="1" dirty="0" smtClean="0">
                <a:solidFill>
                  <a:schemeClr val="accent6">
                    <a:lumMod val="50000"/>
                  </a:schemeClr>
                </a:solidFill>
                <a:latin typeface="Century Gothic" pitchFamily="34" charset="0"/>
              </a:rPr>
              <a:t>Team Information</a:t>
            </a:r>
          </a:p>
          <a:p>
            <a:pPr marL="342900" indent="-342900" algn="ctr">
              <a:buFont typeface="Wingdings" pitchFamily="2" charset="2"/>
              <a:buChar char="Ø"/>
            </a:pPr>
            <a:r>
              <a:rPr lang="en-US" sz="2800" b="1" dirty="0" smtClean="0">
                <a:solidFill>
                  <a:schemeClr val="accent6">
                    <a:lumMod val="50000"/>
                  </a:schemeClr>
                </a:solidFill>
                <a:latin typeface="Century Gothic" pitchFamily="34" charset="0"/>
              </a:rPr>
              <a:t>Problem Statement</a:t>
            </a:r>
          </a:p>
          <a:p>
            <a:pPr marL="342900" indent="-342900" algn="ctr">
              <a:buFont typeface="Wingdings" pitchFamily="2" charset="2"/>
              <a:buChar char="Ø"/>
            </a:pPr>
            <a:r>
              <a:rPr lang="en-US" sz="2800" b="1" dirty="0" smtClean="0">
                <a:solidFill>
                  <a:schemeClr val="accent6">
                    <a:lumMod val="50000"/>
                  </a:schemeClr>
                </a:solidFill>
                <a:latin typeface="Century Gothic" pitchFamily="34" charset="0"/>
              </a:rPr>
              <a:t>Key Stakeholders</a:t>
            </a:r>
          </a:p>
          <a:p>
            <a:pPr marL="342900" indent="-342900" algn="ctr">
              <a:buFont typeface="Wingdings" pitchFamily="2" charset="2"/>
              <a:buChar char="Ø"/>
            </a:pPr>
            <a:r>
              <a:rPr lang="en-US" sz="2800" b="1" dirty="0" smtClean="0">
                <a:solidFill>
                  <a:schemeClr val="accent6">
                    <a:lumMod val="50000"/>
                  </a:schemeClr>
                </a:solidFill>
                <a:latin typeface="Century Gothic" pitchFamily="34" charset="0"/>
              </a:rPr>
              <a:t>Project Description</a:t>
            </a:r>
          </a:p>
          <a:p>
            <a:pPr marL="342900" indent="-342900" algn="ctr">
              <a:buFont typeface="Wingdings" pitchFamily="2" charset="2"/>
              <a:buChar char="Ø"/>
            </a:pPr>
            <a:r>
              <a:rPr lang="en-US" sz="2800" b="1" dirty="0" smtClean="0">
                <a:solidFill>
                  <a:schemeClr val="accent6">
                    <a:lumMod val="50000"/>
                  </a:schemeClr>
                </a:solidFill>
                <a:latin typeface="Century Gothic" pitchFamily="34" charset="0"/>
              </a:rPr>
              <a:t>Project Benefits</a:t>
            </a:r>
          </a:p>
          <a:p>
            <a:pPr marL="342900" indent="-342900" algn="ctr">
              <a:buFont typeface="Wingdings" pitchFamily="2" charset="2"/>
              <a:buChar char="Ø"/>
            </a:pPr>
            <a:r>
              <a:rPr lang="en-US" sz="2800" b="1" dirty="0" smtClean="0">
                <a:solidFill>
                  <a:schemeClr val="accent6">
                    <a:lumMod val="50000"/>
                  </a:schemeClr>
                </a:solidFill>
                <a:latin typeface="Century Gothic" pitchFamily="34" charset="0"/>
              </a:rPr>
              <a:t>Implementation</a:t>
            </a:r>
          </a:p>
        </p:txBody>
      </p:sp>
    </p:spTree>
    <p:extLst>
      <p:ext uri="{BB962C8B-B14F-4D97-AF65-F5344CB8AC3E}">
        <p14:creationId xmlns:p14="http://schemas.microsoft.com/office/powerpoint/2010/main" val="2864870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Box 2"/>
          <p:cNvSpPr txBox="1">
            <a:spLocks noChangeArrowheads="1"/>
          </p:cNvSpPr>
          <p:nvPr/>
        </p:nvSpPr>
        <p:spPr bwMode="auto">
          <a:xfrm>
            <a:off x="314325" y="76200"/>
            <a:ext cx="8305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itchFamily="34" charset="0"/>
              </a:defRPr>
            </a:lvl1pPr>
            <a:lvl2pPr marL="742950" indent="-285750" eaLnBrk="0" hangingPunct="0">
              <a:defRPr sz="2800" b="1">
                <a:solidFill>
                  <a:schemeClr val="tx1"/>
                </a:solidFill>
                <a:latin typeface="Arial" pitchFamily="34" charset="0"/>
              </a:defRPr>
            </a:lvl2pPr>
            <a:lvl3pPr marL="1143000" indent="-228600" eaLnBrk="0" hangingPunct="0">
              <a:defRPr sz="2800" b="1">
                <a:solidFill>
                  <a:schemeClr val="tx1"/>
                </a:solidFill>
                <a:latin typeface="Arial" pitchFamily="34" charset="0"/>
              </a:defRPr>
            </a:lvl3pPr>
            <a:lvl4pPr marL="1600200" indent="-228600" eaLnBrk="0" hangingPunct="0">
              <a:defRPr sz="2800" b="1">
                <a:solidFill>
                  <a:schemeClr val="tx1"/>
                </a:solidFill>
                <a:latin typeface="Arial" pitchFamily="34" charset="0"/>
              </a:defRPr>
            </a:lvl4pPr>
            <a:lvl5pPr marL="2057400" indent="-228600" eaLnBrk="0" hangingPunct="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gn="ctr" eaLnBrk="1" fontAlgn="base" hangingPunct="1">
              <a:spcBef>
                <a:spcPct val="0"/>
              </a:spcBef>
              <a:spcAft>
                <a:spcPct val="0"/>
              </a:spcAft>
            </a:pPr>
            <a:r>
              <a:rPr lang="en-US" smtClean="0">
                <a:solidFill>
                  <a:srgbClr val="CC9900"/>
                </a:solidFill>
              </a:rPr>
              <a:t>     </a:t>
            </a:r>
            <a:r>
              <a:rPr lang="en-US" sz="4400" smtClean="0">
                <a:solidFill>
                  <a:srgbClr val="FFFFFF"/>
                </a:solidFill>
                <a:latin typeface="Calibri" pitchFamily="34" charset="0"/>
                <a:cs typeface="Calibri" pitchFamily="34" charset="0"/>
              </a:rPr>
              <a:t>ORC’s Organizational Structure</a:t>
            </a:r>
          </a:p>
        </p:txBody>
      </p:sp>
      <p:graphicFrame>
        <p:nvGraphicFramePr>
          <p:cNvPr id="54275" name="Object 5"/>
          <p:cNvGraphicFramePr>
            <a:graphicFrameLocks noChangeAspect="1"/>
          </p:cNvGraphicFramePr>
          <p:nvPr/>
        </p:nvGraphicFramePr>
        <p:xfrm>
          <a:off x="1295400" y="923925"/>
          <a:ext cx="6743700" cy="5129213"/>
        </p:xfrm>
        <a:graphic>
          <a:graphicData uri="http://schemas.openxmlformats.org/presentationml/2006/ole">
            <mc:AlternateContent xmlns:mc="http://schemas.openxmlformats.org/markup-compatibility/2006">
              <mc:Choice xmlns:v="urn:schemas-microsoft-com:vml" Requires="v">
                <p:oleObj spid="_x0000_s1044" name="Visio" r:id="rId4" imgW="8152995" imgH="6202587" progId="Visio.Drawing.11">
                  <p:embed/>
                </p:oleObj>
              </mc:Choice>
              <mc:Fallback>
                <p:oleObj name="Visio" r:id="rId4" imgW="8152995" imgH="620258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923925"/>
                        <a:ext cx="6743700" cy="512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p:cNvSpPr/>
          <p:nvPr/>
        </p:nvSpPr>
        <p:spPr>
          <a:xfrm>
            <a:off x="3581400" y="3200400"/>
            <a:ext cx="1676400" cy="381000"/>
          </a:xfrm>
          <a:prstGeom prst="rect">
            <a:avLst/>
          </a:prstGeom>
          <a:noFill/>
          <a:ln w="38100">
            <a:solidFill>
              <a:srgbClr val="CC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800" b="1">
              <a:solidFill>
                <a:srgbClr val="FFFFFF"/>
              </a:solidFill>
            </a:endParaRPr>
          </a:p>
        </p:txBody>
      </p:sp>
      <p:sp>
        <p:nvSpPr>
          <p:cNvPr id="7" name="Rectangle 6"/>
          <p:cNvSpPr/>
          <p:nvPr/>
        </p:nvSpPr>
        <p:spPr>
          <a:xfrm>
            <a:off x="1571625" y="3962400"/>
            <a:ext cx="1143000" cy="1524000"/>
          </a:xfrm>
          <a:prstGeom prst="rect">
            <a:avLst/>
          </a:prstGeom>
          <a:noFill/>
          <a:ln>
            <a:solidFill>
              <a:srgbClr val="00B050"/>
            </a:solidFill>
          </a:ln>
          <a:effectLst>
            <a:innerShdw blurRad="114300">
              <a:srgbClr val="00B050"/>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800" b="1">
              <a:solidFill>
                <a:srgbClr val="FFFFFF"/>
              </a:solidFill>
            </a:endParaRPr>
          </a:p>
        </p:txBody>
      </p:sp>
    </p:spTree>
    <p:extLst>
      <p:ext uri="{BB962C8B-B14F-4D97-AF65-F5344CB8AC3E}">
        <p14:creationId xmlns:p14="http://schemas.microsoft.com/office/powerpoint/2010/main" val="2087633553"/>
      </p:ext>
    </p:extLst>
  </p:cSld>
  <p:clrMapOvr>
    <a:masterClrMapping/>
  </p:clrMapOvr>
  <p:transition>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rgbClr val="C17529">
                    <a:lumMod val="50000"/>
                  </a:srgbClr>
                </a:solidFill>
                <a:effectLst>
                  <a:outerShdw blurRad="38100" dist="38100" dir="2700000" algn="tl">
                    <a:srgbClr val="000000">
                      <a:alpha val="43137"/>
                    </a:srgbClr>
                  </a:outerShdw>
                </a:effectLst>
                <a:latin typeface="Century Gothic" pitchFamily="34" charset="0"/>
              </a:rPr>
              <a:t>COMMERCIALIZATION</a:t>
            </a:r>
            <a:endParaRPr lang="en-US" b="1" dirty="0">
              <a:solidFill>
                <a:srgbClr val="C17529">
                  <a:lumMod val="50000"/>
                </a:srgb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5" name="TextBox 14"/>
          <p:cNvSpPr txBox="1"/>
          <p:nvPr/>
        </p:nvSpPr>
        <p:spPr>
          <a:xfrm>
            <a:off x="762000" y="306014"/>
            <a:ext cx="6934200" cy="646331"/>
          </a:xfrm>
          <a:prstGeom prst="rect">
            <a:avLst/>
          </a:prstGeom>
          <a:noFill/>
        </p:spPr>
        <p:txBody>
          <a:bodyPr wrap="square" rtlCol="0">
            <a:spAutoFit/>
          </a:bodyPr>
          <a:lstStyle/>
          <a:p>
            <a:pPr marL="228600" algn="ctr">
              <a:tabLst>
                <a:tab pos="292100" algn="l"/>
                <a:tab pos="571500" algn="l"/>
              </a:tabLst>
            </a:pPr>
            <a:r>
              <a:rPr lang="en-US" sz="3600" b="1" dirty="0">
                <a:solidFill>
                  <a:srgbClr val="C17529"/>
                </a:solidFill>
                <a:effectLst>
                  <a:outerShdw blurRad="38100" dist="38100" dir="2700000" algn="tl">
                    <a:srgbClr val="000000">
                      <a:alpha val="43137"/>
                    </a:srgbClr>
                  </a:outerShdw>
                </a:effectLst>
                <a:latin typeface="Century Gothic" pitchFamily="34" charset="0"/>
              </a:rPr>
              <a:t>General Business</a:t>
            </a:r>
          </a:p>
        </p:txBody>
      </p:sp>
      <p:sp>
        <p:nvSpPr>
          <p:cNvPr id="2" name="TextBox 1"/>
          <p:cNvSpPr txBox="1"/>
          <p:nvPr/>
        </p:nvSpPr>
        <p:spPr>
          <a:xfrm>
            <a:off x="1066800" y="1142999"/>
            <a:ext cx="6781800" cy="3508653"/>
          </a:xfrm>
          <a:prstGeom prst="rect">
            <a:avLst/>
          </a:prstGeom>
          <a:noFill/>
        </p:spPr>
        <p:txBody>
          <a:bodyPr wrap="square" rtlCol="0">
            <a:spAutoFit/>
          </a:bodyPr>
          <a:lstStyle/>
          <a:p>
            <a:pPr algn="ctr"/>
            <a:r>
              <a:rPr lang="en-US" sz="3200" b="1" dirty="0" smtClean="0">
                <a:solidFill>
                  <a:schemeClr val="accent6">
                    <a:lumMod val="50000"/>
                  </a:schemeClr>
                </a:solidFill>
                <a:latin typeface="Century Gothic" pitchFamily="34" charset="0"/>
              </a:rPr>
              <a:t>TEAM PROJECTS</a:t>
            </a:r>
          </a:p>
          <a:p>
            <a:pPr algn="ctr"/>
            <a:endParaRPr lang="en-US" sz="3200" b="1" dirty="0">
              <a:solidFill>
                <a:prstClr val="black"/>
              </a:solidFill>
              <a:latin typeface="Century Gothic" pitchFamily="34" charset="0"/>
            </a:endParaRPr>
          </a:p>
          <a:p>
            <a:pPr algn="ctr"/>
            <a:r>
              <a:rPr lang="en-US" sz="2800" b="1" dirty="0" smtClean="0">
                <a:solidFill>
                  <a:schemeClr val="accent6">
                    <a:lumMod val="50000"/>
                  </a:schemeClr>
                </a:solidFill>
                <a:latin typeface="Century Gothic" pitchFamily="34" charset="0"/>
              </a:rPr>
              <a:t>PowerPoint Slides (optional)</a:t>
            </a:r>
          </a:p>
          <a:p>
            <a:endParaRPr lang="en-US" sz="2800" b="1" dirty="0">
              <a:solidFill>
                <a:schemeClr val="accent6">
                  <a:lumMod val="50000"/>
                </a:schemeClr>
              </a:solidFill>
              <a:latin typeface="Century Gothic" pitchFamily="34" charset="0"/>
            </a:endParaRPr>
          </a:p>
          <a:p>
            <a:pPr algn="ctr"/>
            <a:endParaRPr lang="en-US" b="1" dirty="0">
              <a:solidFill>
                <a:schemeClr val="accent6">
                  <a:lumMod val="50000"/>
                </a:schemeClr>
              </a:solidFill>
              <a:latin typeface="Century Gothic" pitchFamily="34" charset="0"/>
            </a:endParaRPr>
          </a:p>
          <a:p>
            <a:pPr algn="ctr"/>
            <a:r>
              <a:rPr lang="en-US" sz="2800" b="1" dirty="0" smtClean="0">
                <a:solidFill>
                  <a:schemeClr val="accent6">
                    <a:lumMod val="50000"/>
                  </a:schemeClr>
                </a:solidFill>
                <a:latin typeface="Century Gothic" pitchFamily="34" charset="0"/>
              </a:rPr>
              <a:t>Email </a:t>
            </a:r>
            <a:r>
              <a:rPr lang="en-US" sz="2800" b="1" dirty="0" err="1" smtClean="0">
                <a:solidFill>
                  <a:schemeClr val="accent6">
                    <a:lumMod val="50000"/>
                  </a:schemeClr>
                </a:solidFill>
                <a:latin typeface="Century Gothic" pitchFamily="34" charset="0"/>
              </a:rPr>
              <a:t>PPT</a:t>
            </a:r>
            <a:r>
              <a:rPr lang="en-US" sz="2800" b="1" dirty="0" smtClean="0">
                <a:solidFill>
                  <a:schemeClr val="accent6">
                    <a:lumMod val="50000"/>
                  </a:schemeClr>
                </a:solidFill>
                <a:latin typeface="Century Gothic" pitchFamily="34" charset="0"/>
              </a:rPr>
              <a:t> slides to Doshie Walker (</a:t>
            </a:r>
            <a:r>
              <a:rPr lang="en-US" sz="2800" b="1" dirty="0" smtClean="0">
                <a:solidFill>
                  <a:schemeClr val="accent6">
                    <a:lumMod val="50000"/>
                  </a:schemeClr>
                </a:solidFill>
                <a:latin typeface="Century Gothic" pitchFamily="34" charset="0"/>
                <a:hlinkClick r:id="rId3"/>
              </a:rPr>
              <a:t>doshie.walker@ucf.edu</a:t>
            </a:r>
            <a:r>
              <a:rPr lang="en-US" sz="2800" b="1" dirty="0" smtClean="0">
                <a:solidFill>
                  <a:schemeClr val="accent6">
                    <a:lumMod val="50000"/>
                  </a:schemeClr>
                </a:solidFill>
                <a:latin typeface="Century Gothic" pitchFamily="34" charset="0"/>
              </a:rPr>
              <a:t>) by Tuesday, August 23, no later than noon</a:t>
            </a:r>
          </a:p>
        </p:txBody>
      </p:sp>
      <p:pic>
        <p:nvPicPr>
          <p:cNvPr id="2050" name="Picture 2" descr="http://t2.gstatic.com/images?q=tbn:ANd9GcRqW98NLJoMiT4OV2Gen6MMe6U8JMsp_4vafs5yjmZYEUy4Xp8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4648200"/>
            <a:ext cx="2333625" cy="155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7724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rgbClr val="C17529">
                    <a:lumMod val="50000"/>
                  </a:srgbClr>
                </a:solidFill>
                <a:effectLst>
                  <a:outerShdw blurRad="38100" dist="38100" dir="2700000" algn="tl">
                    <a:srgbClr val="000000">
                      <a:alpha val="43137"/>
                    </a:srgbClr>
                  </a:outerShdw>
                </a:effectLst>
                <a:latin typeface="Century Gothic" pitchFamily="34" charset="0"/>
              </a:rPr>
              <a:t>COMMERCIALIZATION</a:t>
            </a:r>
            <a:endParaRPr lang="en-US" b="1" dirty="0">
              <a:solidFill>
                <a:srgbClr val="C17529">
                  <a:lumMod val="50000"/>
                </a:srgb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5" name="TextBox 14"/>
          <p:cNvSpPr txBox="1"/>
          <p:nvPr/>
        </p:nvSpPr>
        <p:spPr>
          <a:xfrm>
            <a:off x="762000" y="306014"/>
            <a:ext cx="6934200" cy="646331"/>
          </a:xfrm>
          <a:prstGeom prst="rect">
            <a:avLst/>
          </a:prstGeom>
          <a:noFill/>
        </p:spPr>
        <p:txBody>
          <a:bodyPr wrap="square" rtlCol="0">
            <a:spAutoFit/>
          </a:bodyPr>
          <a:lstStyle/>
          <a:p>
            <a:pPr marL="228600" algn="ctr">
              <a:tabLst>
                <a:tab pos="292100" algn="l"/>
                <a:tab pos="571500" algn="l"/>
              </a:tabLst>
            </a:pPr>
            <a:r>
              <a:rPr lang="en-US" sz="3600" b="1" dirty="0">
                <a:solidFill>
                  <a:srgbClr val="C17529"/>
                </a:solidFill>
                <a:effectLst>
                  <a:outerShdw blurRad="38100" dist="38100" dir="2700000" algn="tl">
                    <a:srgbClr val="000000">
                      <a:alpha val="43137"/>
                    </a:srgbClr>
                  </a:outerShdw>
                </a:effectLst>
                <a:latin typeface="Century Gothic" pitchFamily="34" charset="0"/>
              </a:rPr>
              <a:t>General Business</a:t>
            </a:r>
          </a:p>
        </p:txBody>
      </p:sp>
      <p:sp>
        <p:nvSpPr>
          <p:cNvPr id="2" name="TextBox 1"/>
          <p:cNvSpPr txBox="1"/>
          <p:nvPr/>
        </p:nvSpPr>
        <p:spPr>
          <a:xfrm>
            <a:off x="762000" y="1142999"/>
            <a:ext cx="7848600" cy="5509200"/>
          </a:xfrm>
          <a:prstGeom prst="rect">
            <a:avLst/>
          </a:prstGeom>
          <a:noFill/>
        </p:spPr>
        <p:txBody>
          <a:bodyPr wrap="square" rtlCol="0">
            <a:spAutoFit/>
          </a:bodyPr>
          <a:lstStyle/>
          <a:p>
            <a:pPr algn="ctr"/>
            <a:r>
              <a:rPr lang="en-US" sz="3200" b="1" dirty="0" smtClean="0">
                <a:solidFill>
                  <a:schemeClr val="accent6">
                    <a:lumMod val="50000"/>
                  </a:schemeClr>
                </a:solidFill>
                <a:latin typeface="Century Gothic" pitchFamily="34" charset="0"/>
              </a:rPr>
              <a:t>TEAM PROJECTS</a:t>
            </a:r>
          </a:p>
          <a:p>
            <a:pPr algn="ctr"/>
            <a:endParaRPr lang="en-US" sz="3200" b="1" dirty="0">
              <a:solidFill>
                <a:prstClr val="black"/>
              </a:solidFill>
              <a:latin typeface="Century Gothic" pitchFamily="34" charset="0"/>
            </a:endParaRPr>
          </a:p>
          <a:p>
            <a:r>
              <a:rPr lang="en-US" sz="3200" b="1" dirty="0" smtClean="0">
                <a:solidFill>
                  <a:schemeClr val="accent6">
                    <a:lumMod val="50000"/>
                  </a:schemeClr>
                </a:solidFill>
                <a:latin typeface="Century Gothic" pitchFamily="34" charset="0"/>
              </a:rPr>
              <a:t>                                     Presentation:  </a:t>
            </a:r>
          </a:p>
          <a:p>
            <a:r>
              <a:rPr lang="en-US" sz="3200" b="1" dirty="0" smtClean="0">
                <a:solidFill>
                  <a:schemeClr val="accent6">
                    <a:lumMod val="50000"/>
                  </a:schemeClr>
                </a:solidFill>
                <a:latin typeface="Century Gothic" pitchFamily="34" charset="0"/>
              </a:rPr>
              <a:t>                                       20 minutes</a:t>
            </a:r>
          </a:p>
          <a:p>
            <a:pPr algn="ctr"/>
            <a:endParaRPr lang="en-US" sz="3200" b="1" dirty="0">
              <a:solidFill>
                <a:schemeClr val="accent6">
                  <a:lumMod val="50000"/>
                </a:schemeClr>
              </a:solidFill>
              <a:latin typeface="Century Gothic" pitchFamily="34" charset="0"/>
            </a:endParaRPr>
          </a:p>
          <a:p>
            <a:pPr algn="ctr"/>
            <a:r>
              <a:rPr lang="en-US" sz="3200" b="1" dirty="0" smtClean="0">
                <a:solidFill>
                  <a:schemeClr val="accent6">
                    <a:lumMod val="50000"/>
                  </a:schemeClr>
                </a:solidFill>
                <a:latin typeface="Century Gothic" pitchFamily="34" charset="0"/>
              </a:rPr>
              <a:t>Abstract (no more than one page)</a:t>
            </a:r>
          </a:p>
          <a:p>
            <a:pPr algn="ctr"/>
            <a:endParaRPr lang="en-US" sz="3200" b="1" dirty="0">
              <a:solidFill>
                <a:schemeClr val="accent6">
                  <a:lumMod val="50000"/>
                </a:schemeClr>
              </a:solidFill>
              <a:latin typeface="Century Gothic" pitchFamily="34" charset="0"/>
            </a:endParaRPr>
          </a:p>
          <a:p>
            <a:pPr algn="ctr"/>
            <a:r>
              <a:rPr lang="en-US" sz="3200" b="1" dirty="0" smtClean="0">
                <a:solidFill>
                  <a:schemeClr val="accent6">
                    <a:lumMod val="50000"/>
                  </a:schemeClr>
                </a:solidFill>
                <a:latin typeface="Century Gothic" pitchFamily="34" charset="0"/>
              </a:rPr>
              <a:t>Feedback from Research Administration Training Council</a:t>
            </a:r>
          </a:p>
          <a:p>
            <a:pPr algn="ctr"/>
            <a:endParaRPr lang="en-US" sz="3200" b="1" dirty="0">
              <a:solidFill>
                <a:prstClr val="black"/>
              </a:solidFill>
              <a:latin typeface="Century Gothic" pitchFamily="34" charset="0"/>
            </a:endParaRPr>
          </a:p>
          <a:p>
            <a:pPr algn="ctr"/>
            <a:endParaRPr lang="en-US" sz="3200" b="1" dirty="0">
              <a:solidFill>
                <a:prstClr val="black"/>
              </a:solidFill>
              <a:latin typeface="Century Gothic" pitchFamily="34" charset="0"/>
            </a:endParaRPr>
          </a:p>
        </p:txBody>
      </p:sp>
      <p:sp>
        <p:nvSpPr>
          <p:cNvPr id="3" name="AutoShape 2" descr="data:image/jpg;base64,/9j/4AAQSkZJRgABAQAAAQABAAD/2wCEAAkGBhQSERQUEhQWFRUUFhsYFxgYGBodGhkWHRUgHR0iFhgeHCYgGiAkGR4aHy8gJCgpLCwsGh8xNTAqNSYrLCoBCQoKDgwOGA8PGiwkHCQqNi4pLCktLCwpLC0pLiksLjQpKSwpKSwpLSksNSksLCksLywpKSkpKSkpKSksNSwpKf/AABEIAKsBJgMBIgACEQEDEQH/xAAcAAADAQADAQEAAAAAAAAAAAAABgcFAgMEAQj/xABREAACAQMCAwUEBQcGCwYHAAABAgMABBEFEgYhMQcTQVFhInGBkRQyUqGxFSNCYnKSwQgzgqLC0SQlQ1Njc5OjsrPSFyY0ZNPiFkVUVcPh8P/EABsBAQACAwEBAAAAAAAAAAAAAAABAgMEBQYH/8QAMxEAAgECBAIJAgUFAAAAAAAAAAECAxEEEiExBVETMkFhcYGRoeGx0QYzUsHwFRYkQlP/2gAMAwEAAhEDEQA/ALjRRRQBRRRQBRRRQBRRRQBRRXCWUKpZiFVQSSTgAAZJJPIACgOdBpNu+2DSo22teISPsK7j95VIPzrS4f48sr6Ro7WcSuq72AVxhcgZyygdSKAlPGfEs97qdzbm8bT4LJWC4kKGRx+kfaXcCSD15LjAySa+6HpF1rGmxXgJGo2c/dwTk7e9iVlb84cc9u5ufU7SDnJrR/lA8KQCBb5Y8TGaNJHBPtR7GHtDOMghRu69BVV0+CKC2VbeMCJEzHHGAMjGQFBwMn1PMnmaEHuXpzr7U+teL9YlchNJWNM8jNcBTjPUjGenkD8aoAoSfaKKKAKKKKAKKKKAKKKKAKKKKAKKK+GgPtFZFnqMwef6UkMMSPiF+9yXTzcEAJ4ePifLJQ9cuw7sZuI44o8n83AIUYDPTersxOOX8KAqdRntS1eQaisN3cXFrYiNWjaEMBLIT7W91BPI5GMHGByGcnMu+IdNQhU1vV5efMRu5yfQsg+6tviHtFa8sZrW00/UJu8hMQleLxK43Ntzk+PhzpexDVxl7H7+4lsCbgyMqyuLeSUHvJLfkUZs8z1IB8QPSt/UuNbG3JWa7gRlOCpkXcD5FQc/dSRw7xfqqW0MQ0aQ91EibnuEj3bUC5KsnLOM4rsmtr6WQy/kPT1lJyXklid8+ZZUzn1zVc8eZNh70viS3uYmmt5kljXO5kOcEDJBA5g454xmvTp2oxzxJLCweORQysM4IPv51PEfiBRthttNgXOcLvxn3Bv4Vm6lxdrOnS2rX5tGgmnWJhEG3YPU5wMYGT7xUKcW7XFivUV4U1qE3DWwkHfrGJTHzz3ZbG7pjGeXXxHnRVwe6iiigCiiigCiiigCiisDjviF7GwnuY0EjxKCFOcc3C5bHPAByfd4UBna7o1pDeJf3V7LFjG2J7jZBuVcZCHGTjmVBweeRzNeHVO2rSUDKZjNnKlUidgR0PNgFI+NKvaxGt3caC0ozFcuA6gkDEjQkgEcxyPXrTvadlelx/Vsoj+3uf8A4yaxTqqG5NhFbtn0eMEQaefT8zAgPyJP3Vzse2qRs/Q9GkO7xQnnjpnZD/GmXVuLtP0+buIrUNIoywt4oxsHqeXPHPHhnnTVw/xFDewiWB9y9CDyZW8mHgfuPhmsTxHJGaWHqRiptaMk3FOra1q1s9t+SjEjlSSxKt7LBhgyFR1HlWlYWvE/cxxhraERqqAtsZiFUAFjhwTyqtUVR4iRisSw8J8RP9fVIV/YXp8oVrwWeoanYazZWt1fG5juOZG0Yxhlwcrke0Acg+FP83EjjVY7MKvdtbmUtz3btxGBzxjl5Uj9oJ/7yaR7l/5zVelVlKVmWnTcLX7VcfNK4sMup3lkUAFtHE6sCctvUE5HQYyKZalXCd5u4q1QecC/1BCv8TVVraMYUUgcTdqBS4Nnptub27HJwp/NRHp+cfzBwCMgDoWB5V8s+G9ZnUm71Fbfcf5u1hQkDy71hkH3Z95oCgVi8S8YW1gsbXUndrI2xTtZueM89oOB60m6twPawj/Ctavoz1zJeqmfcpWk3VNGhkvdNiTU21KJrhsxSSLJsAUE5IJ5EDGCAOvrRakSeVNla17jeO2iiuBG89rIfbnh2usS8sMwB3FcnqoOMHxwDuafqEc8aywuskbjKspyCPQ1Jbjh660d2m04G4s2yZ7JyWwMczFnJPLPr0yHHTd7PLixWK5utOeXuCpeWzA3GOUDP5tOqlgCAoJVuWD7OBaUXHcpTqxqK8Si0V5tNv1nhjlQMFkRXAYYYBhn2h4H0r01UyHCaZUUs5CqoJYk4AAGSSfAAVK+2WLvn0orNItvNcCJ2ifAKy7NrAjkfZDEHnVO1OxWaGWJvqyo0be5lKn7jUQ1RXfhaFufeafcgN6GOZo+XuDr8qAcrTsO01TmRZpz/pZW/sba27Ls002I5Sygz+su/wD480wx3ClA+RtK7s55YIznPuotrlJEV42V0YZVlIKkeYI5EVzHOfay5122mxR/zcaJ+yir+Ar0V49U1eG2QPPIsak7QWOBuIJx8gflXpt7hXUOjBlYAqwOQQehB8aqWs7Xtoc68upanHAm+Zwi7lXJz1ZsDp6mvVSh2rqfybI4/wAnJE/ykH99QXpQU5xi+1jfUu7dYyy6cg6teKPiQB/GqfDIGUMOjAEe4jNTTtjObjR1875f+JB/GstHroxM9Oi3PecVX3lFZJH82if8Sa+V2cPKBxPqWMe1bQk8vHbH4+7FFdEoUeiiigCiuu4kKqxCliASFHUkDoPf0qcWfbbEkvc6jaz2DnoXBZPmFDY9QpHrQFLr5ur83ScR6hcT3Gq2s0g2TERwkkq1uvhszg4GMjxO4jnTXb6rNdSQ61pas7kLFqFmGyTtGAVB6+z9UjyU4+uKAs9Y3GdmZdPu4wAS9vKAD592cffWwrZHlQ65BB8eVAfnviXVC+iaHcqfagnEeeuGjyBn/Zg1f6/Odvp/eaBqNtnL6ffd4P2T+bP/AOQ4q16ZxRGNLjvZG9gWyyufURjcPfuyvvrVxCvYsj7wlwuLRZWcq888jySyAYzliQB5AA9PMml7Q7ZbfX7qNBtWe3Eu0chv3Lnl795+Jo7HdXu7y3uLq7kLLNMREmPZRVHPZ+rk7f6Br7rmF4hsSBgvA4b1G2TGfdWtJZXY3qE5VHO73i/bX9igE0ndqWrT29mhtpDHI86R5GMkFW5AkcuYHOljj57mTVc2zkPZ2onRfte37Y+KnmPELjxrnxzxMl5Y6fKgwJbpSR9lkBDD1wx6+WKqZaGFanTnunuuXbr4o5cFNeXOqia6iZGtrcwSsRgM4Y48MZIOeXLlnoRXm7RB/wB49IPqn/ONVypR2kR41/Rm83A+Uo/vrNQ65p4it0rva2lrI9HBFif/AIl1aQgjair++UYfMJWx2mcSTBodOsTi7vcjcP8AIwfpP6cg2D1AViOeKdk2b2xt7zaN2MbtvPbu8cdcZ9an/AFt9K1PUtQk9rbMbSA/ZSP620eGfY5+redb5rGi5s+HtOGFz0HIfnLicjx8ycE+SgemKz4NL1fUhuupvybbt/kIOdwyn7cp+ofd8VFfLaEanrckjYa30rCRjwa7bmzY/Uxj3qprs4rvZtRvDpdrIYoolD306fWAb6sSHwZhzJ8vcQQF68tuHLFjEyfS7gdQN88jN5Eg93n05ViabeW0uuaf9G0+Sx2iYsrpsMg7ptpC+mGGfX0qzcOcI2tjGEtYVj5YLYy7ftufab51PuNr+KHiO0knkWNEsXJZjgAlpQPjz6VaO6MVb8uVuQ/0g8VcLzWkx1LS/ZnUEzwgexOnVvZH6XiQOuMj2uvG/wC2W1DrHaxy3UjsFQIu1WcnAAZuZOfJTXrjsteuwGH0bT0J6N+dlx59Cvw9k1nnKLVmcjDUK8ZZoq3iOnBvFkWo2qXEXLPJ1PMpIANyk+OMjB8QQa3KVOA+Al00THvnmkuHDyMwCruGeaoOS5yc8z4eVNdax3D4akVrpuYOJLL7MjzoPLvYjIuPii1Xqyxa2y3EoAjW4uEBkGR3kkaDYCVzkhd23OPHFATjWOKu74VjkDDfLbpbg+ZP5t8euxXPwpr7LtHNtpVrGfrNH3je+Ql8fAMB8Kh/D7PfNp+kMDtt7mZpc9NgO4j3gCUf0xX6aUYrRqrKsveWQocfWoeTTt4DR/TUVlIyCWRguR4jI++unRMabeGzY4trkl7Qk8kkz7cWfUkFflzJr29oJxDbt9m9tj/va0OK+HVvbZoidrfWjcdUkH1WHx6+hNYDejNZIxl1XdfP87NDD4mvL5r9YbKRF7u278o6grKe92bScZGR4gjH4ePWeMYbrTr2KUGC4jhffBJyYNj2dh/TBbGCPMeYzw4P1ySfUts6lbiGzaKcY/TW4XBHmGVg3x91Nut8KWt2VNxCrlcYbmGwDnG4YJHoeVC8nGlKMZrazut/m56NCB+jQbvrdzHn37Bn76Qe1oZvtEHnej7pIqpgFTLtSb/GuhD/AM0T/vIay0eujQk73Y+WfC8Md5PeLu76dERsn2QqDA2jHLOFzzP1R055K9VlbyrJM0kodHYGJAgXu1C4ILZ9vLc8nGKK6BjPbRRRQGJxYztA0UF1Ha3EgxE77T0IztUnny5ZGcZzUh424q1i0tZINStreeKZTGlwqgjeVOGGPZ3AZIBRTyz4VV+LuALTUgv0qMsyAhHVirKD1xjkeniDUS4m4VS11OCwjuppbePFw8crgrEQCQPBclceA5OKAY+HNN+j2sMXiqAt+2fab7yR8Kxob46LqSXceRaXB2XCDoueeQvpzdfcw6Gte64ptY/r3EXuDBj8lyaxNQ1n8pRyW1lbTXTMMbgu1EOeTFj0wfPHvoC5aKLgvM8ssUkMjBrbu1IKxFejt0bwII9fMAa9KnZhot1aadFDeMDIhO0A52R/oqW6Ejn05AYHhTXQEzi7PJlfXQQvdX67ocHn3hV25r4Ydh8qmF5xSx4ctbNT7clzJGR4mNGEgH78ifKv01mvznwZwuJuJJ06xWlzPNjwG2XCY/p7Pgpqk7Wu+wFx4T0MWdlBbj/JRhWPm/Vz8XLH40r9odwbe+0y5A5LK0Tn9V9o/wCEufhT9WTxPw5FfW7Qy5AJBVh1Vh0Iz8RjxBNc293c2sPOMJpy22fmrC1wptutUv7tfaiRVtkbwYgDfjzGQOfkwpZ1rs1mi1CBLZXa0eZZSP0YSGG/PgPZ6HqRgc8VS9Dtra1C2cDIGjQP3e4bypON7Dqct4//AKryX/GsUOowWDq/eXEZdH5bM5b2Tzzk7D4eIqbNmdYyVObcNrW17lZefaMNSvtfbZqOiSfZuiPh3sJ/vrc4u4xmtNU06ABfo90Sj5XmXLBRhvDBZD8awu3IYfS5PsXf4lD/AGay0k1NM0GUOHhS3W9e+Cn6RJGImbccbQR+j0zhVGfT312TQxWUFxJHGFA724cL+k+CzE+pxWJFxjIdcfT9qd0tr3u7nv37h45xjaemPjTVd2qyI8bjKupVh5qwwfuNb5UReyNBDo4uJPrTNNcynzJduf7iiuPYtasbGS7l5y308k7Hxxu2ge7IYj9qtvXtHFvo9xb2yse7tJI41GWY/miB6kmu3s+sjDplnGylWWBNysCCGK5IIPMHJNAMNLOt6Bptxew/Skhkuu7IiSQ5LRqSxxGThgDk5IP6XrW/fzskTsil2VGZUHViFyAPUnl8ajV7qD6REbq4xPrOoD2VOCIIz4BQeSr05dSMdFJqUr6IlK+iN7tWkhhuNHJaOMRXsZ25UbY8jLbfBRtHPoKddM4qgmuZ7VSyz2+N6OpUlTjDJ9pTkcx5jzGfz1LoBnDyXTtLcS82kYk7T+r6D5eAwKcuzDU0uZoxduyXumK2JB1ntNpBWTxfYSCD1wR45NbeIwVXDxjKa39vE3sVw+thYRnUWkvbufeWyiuixvUmiSWM7kkUOpwRlSMg4IBHLzFd+a0zQCuhrOPvBKUXvApUPtG4ITkgN1xnniu+lXtO4i+haZcSg4dk7uPz7x/ZGPcMt/RoCb9jDwzavqc6DqXaLPhG85J/BfnVb4i1X6NazT4B7qNmAPQsByB95wKjXZNo7afqlvHITm90/vSpGNpLlgPeET7zVM7TomfT3VFLbpIgVAJJUzLnp8K0K/XM9GKlOKe1xL4j1LUIrZFvF74TPDNDIi4EcokVjE+B0x0Pn5+FeFcdoxjwrkKwmSrWVRJKKVuX2OpbNA5kCKHI2l9o3FR0BbqR6V3V8r7UGAKl/aYM6zoY/wBMx/3kdU+ptx+oOt6IPESSn5bT/Cs1DrohjdwZxI96lw7oqCK6lhTBJykZABbPiTnpyorE7IZM294Ps6hcj+sp/jRXQKD5RRRQBSdqvZNp9zdSXVxG0skhUkGRwo2qFGApHgB1Jpn1PU47eJ5pnCRxjLMc4A+HOpvq3bkjkppttLdv03kFIgfXPtH47ffUNpasHm1rhWzsdb0ru7eFIpxMjAjK94qjafaz7WWAHvqsJGAMAYHkBX5uDza400moXaRfRN22FVVduR7RGT0yoGSWPLw5V4uGuHGu7ZJZLm4VixAw5IwDgYB5+fj4VjqVY0o5pbFIzUpOK3W5+oCaR9U7VoBOltYob+4c/VhYbFHiXl5qMemQPEip7wH2vS2trJbzwXN5JHKVRhzwmPquxycgg45HkceFbOkz6tdArp+n2+kwP9aRowJPeF2gk46ex/SFZS43cS8Q2OkGa6l5XFyqZjDlnkMa7V2qThQMkFsAe88qkfYtrbnW2eQc7yOYnwBYt3mV8+aMPnXLtM4AS1NtEJprvULyXm8jfo/VGF5kbnZQCWP1TTFxfoyaZqehNHyVFW2ZvAgOAxPqe+dj76rNXi0Byt+Nz+W7ixkKrElukkZOB7fJm9r1Vun6nvpcsONlt9fvEnvVNpLCrx7pQY0cBOS8yFP84MDGeWaauKey+y1CdZ7hX3hAh2PtBAJI3DHMjJGfKuqz7H9Kjxi0ViPttI/zDMR91aSlC3kW1ETi3jOxi1uyvoLlZF2NHcCPLYUAhSftZ3dB9gGvBxzxcdRvLK4021upHtHzu7o7X9pWA9nJAyDnOOTGrTZcL2kP81awR48ViQH5gZrTp0sVayFiJ67p+uaq9uzWUVt9Gk72NmfB3ZBG7LlschyCitT+UEWFlaOcbluQTjpnumPL0yKrFTD+UMmdLjPldJ/ypBUwnmmlYH1n28XL/pLL+yT/AGaqlJE/B0sms2uoqyCKO1Mbgk7ixD4wMYx7Y55/RNOVzcrGjO7BUQFmZjgBQMkk+AxW8VOys1OJrU3H0YXEJn5jug6l8gZI25zkDnikGbX7jWndbWRrTTI8ia6+pJOB9YRE/UXzY9B1+zWfbcXBc2fDdksm3k9wy4jB8SXYguf1nPPHIMMUBT9fSIRd7M7IluROSrsv83k+1tI3Ljqp5GvzxBqMl/dTX83WQlYlPMJGOQA9w5ep3Hxr2dpugX8EMJv9Qeee5k2rAmREFA9o/oryJQckHWuVnbCONUXooA//AL4867fBsMqlV1JbR+p6LgGEVau6sto/V7en2O6sq9vHsrmC/hGWgcbx9qM8iD7wSufUeVatdVzbh0ZG6MCD8a9Ni8OsRRlTfl4nr8dhViqEqT8vHsHuPtz024iZGmntHdcbzHuKEjqpUODj1FYL8ZxRAmLiSQj7Mll3p+9QfwrV7C9UWS3mspkVpLN/ZJAOY3ZiOvk274MtU78lw/5qP9xf7q+ftNOzPl7Ti7PcmDdttsxh7pru4kjUh0hgVUnYpjLBmLIA3tAKeWcHNYGu8Rza7qFlYSWstrGknezRyE7igXOSNqlfze4D/We6rosSoOQCj0wBUp7I1N7qGpam3MPJ3MR/UGD9yLEPiagg0uPgINY0a56bpJLdvc6gL97tTPqnEghvLO2KZ+libDZ+q0aBgMY55BI6+AqT8T6hPJYXUk8hkm0zV9wJxkRZ2oBgdNxzVU1jhez1NIJLiPvVUb4jvdcBwD+gwzkBflWrXSumyyPHxTxmtpc2SF4hHNM0c25hlAY/YPX2fbxknw8utZ3GfaFHBLY9xd2+1rpEuAJI2IhYEEtzJVQee7lggfH2Dsi0r/6NPi8h/F674+y/Sx0sofiCfxNYU4aEmB2mca2cmmzC3vYGmUxvGI5lLFkmVuQByeQNbf8A2raXtBN5EMgHHtEjPhyU174eAdOXpY23xhQ/iDXug4etk+pbwr+zEg/BajNC1tQJnYzxH9IguYjL3pt7lwrEkkwucoefPBO/GfdXRxaN/Emkr9mOV/6r/wDTVHigVfqqF9wA/Cp1qyk8V2Xklk5+ZmH8ayUnepch7Hs7Gie61Dy/KVxj5JRTHwboEVnFLHFL3u64lkduWQ7Nkq2D1UYHh06Cit0qb9FdV1crGjO7BURSzMegUDJJPkBUs0vi2W8kk1O5me10u1Y9xGCVNw45Zkxzfn+h03YXnhiQGHtpP+Jbv3R/89KnvCw/wK3/ANUv4V18ccU6hqmnXNwkYttNQrgMMyT/AJ1QOfkGIJxgZGMtzrs4XP8AgVv/AKpa5nEuovEvEVxwul9faiPq9zCzrt5Zm2jG73tuzWr2c3W6yA/zcjL8Dhv7Rr39mAB1HU8+LY+HetWR2cjalyg6JNy+RH8Ktio/4y7rGpRquWIqQeytbzHPsbv0t49XkkJCQztI5AJIVQ5PIdeQqqaPq0d1BHPCd0cqhlOCDg+YPQ55VFuFHxacSjyRj+9FLT7wLqgj4ehmUfzVo7fGMNn71repu8U+42BW0WP8pcUXE59qHT12J5bxlB/XMrj9kV7/AOUJpzNYw3CdbadSfRWGM/vhB8ayOy9Lm30Zri2jMl1fXYVWKllC7wheXHMIuJST5tVmnt1dSrqGU9VYAg+8HkauCWXX8oWwUDZHcSN6KqjPvZ8/dXXb9tF1P/4XSLiUHo25sfEiIj76p9to8EZzHDEh81RQfuFevFYehhyJuRS+7XNWS4itjp0cc0+O7SQvlskgH6ygDIPM4xg1p99xRLkd3aQeuUP9p/wrj2jjbxDozDqSF+He/wDuNMXZ9xNPc3eqxTsGW2utkXsgbUy4xyAz9Qczz5nnVujhyFzGTgnXpv8AxGrJDy6Qx/3LH+NdLdg5mYG91K5uQD0PL5F2fHyqsUVdJLYg4RptAA6AY+VLusw2ep20qSyEwQylZ8M0a7oubLI2BlRyJxy5A55Uy1MuOrt9Svo9It2KxDEt9IvhGCCI8+DHl8SvgGFSDOtrSTXWEUINro1udqhBtN0VPRR4ID8vVvqv17eWekWq+wIoQ6xoka5LOxwMDqzdSTzJwTzrY0+wSCNIolCRxqFVR0CjpSH2gbbjVdIszzHevcuPDESZXI9SGFAJPavfG41yKH9G0hBx+uw3n7jH8q8lZ0twZ9W1KY8/zzIp/VDlR/VRa0a9lwanlw2bm/g9/wDh+lkwmb9Tb/YKKKK7J3zr4UvltNctpWbbHcBoWI6biu1d3pu2e7r4V+iBX5i4rtS9uWX60ZDg+Ix1x8Ofwr9FcMasLqzt5wc97Ejn9or7Q+DZHwrxHFaPRYhtbPX7+58643h+hxcmtpa+u/uZPahrf0XSrqQfWMZjX9qT2AR7txb4V19lOhfRdKtUIwzp3r/tSHdz9QpVf6NYHbRYy3TadZojtHPc5lZVJCqu1csR0ADs3P7PpVLjQAAAYAGAPIDpXLOMKV9wfbvJfQ93N/jGIPLJgGFXT2V2nOQ+Tvxzzt6jpSzZ9nWsxxpGmrhUjUKoEXRVGAOYzyHrVVoqGk9wTIdnWrn62tuPdF/7xWXxDwRqNvbXEx1yd2gheXYAykhVJ8JcgEjGcVYakXGQB1LV89V0RwPcTk/fTKuQPPwt2fX95ZwXL6zeIZkD7QzkAHpz70Z5Y8K0j2OXZ/8And783/8AWr0cG8VvDHodoEUpdWrlmJO5THHldvhzwc58/TnS6WQJR/2KXP8A95u/6/8A61bfBnZb9CuTdS3c11LsMaGToqE5PVmJ9OYHM8qfKKWB57TT44t3dRom9y7bVC7nbqzYHNj4nqaK9FFSBZ7QeGpb+1FtFII1eWPvic5MAbLBMA+1naQDyOOdT2809dX1RdOiGzTdLAEir9V5B7O3PvynnhZDnJphXtRZrfV59irFYuYoG55kk5qN4J/zmw8scm9K9PYpw/8AR9Mjkb+cuiZ3J6kN9Tn+xhvexoBe7VNZcNc6aqotuNNEyhVwVaObIwem3amMY8qXuCpd1jB6KR8nYVWuM+GoZYLmcxgz/Qp4VfnnYyE4xnB9r0yMnzqNdnUubFR9l3H35/jXP4ir0l4lo7nfwRN3OuXUZ5CeMsPU+y/4b/lWf2dHK3Tjo03L5E/xFc+NbOSOSG9tx+ch9lsDOVPTl4jmVPowr2cDaU0FoocbWdi5B6jIAGR4HAHL1rBWrKWFXPb0MUKOWtKpzS9rjJ2PxK99rEbgMrmMMp6FT3gIPoQcVVNN0aK3gS3iQCJF2BTzG31znOeec9c1JeyKbbrWpJ9qNX+TL/11TeFL27lhZr2FIJO9cKiHI7sH2STk5J58+WeRwM4rp0fy4+CMj3NW3tUjUJGqoqjCqoAUD0A5Cu2iishAUs6nxoItUtNPCbmuI5JGfONgVWK4GOeSjA9McutM1S/XcHiywx1Wzct+7Pj8aA8PH7buJtJT7Kq3+8c/2RTN2ecPTQXWqzTIUFzeMYwcZaNS2GHo2/l7qUtXlE3GNsv+ZiA+UEkn9oVYYZlYZUhhzGQQRkHB5jyIIoDsooooD4aT+zrg+SzFzLdFGurqdpJGQkjbk7QCQOXNj0/S9KcaKAKm+psP/iZHIyLbTGkPp+cYfg1UipTdXBOp6/L4W+nrHn3wF/xBoCX8GsWjlkbrJKSffjJ+8mmGsTg5MWq+rMfvx/Ctuve8Pjlw1Nd311PpvC4ZcHSXdf11Ciiit46J1zxblZftKR8xiqF2Dal3mlCM9beaSM+4neP+Mj4Ug00dgL4/KMf2LhW/eDD+zXmuPQ0hLxR5H8Sw0pz8V9CuYr7RRXmTx4UUUUAVIePwE1S/wf53Qpiw9Q5A+5ar1S/tE4am+k3t7y7j8kTQ5yMiTJONvXBUk5HkfTIHRwxw5PIeHrmNcxW9tJ3pyBt3xYXkTk5Jxy8qq9KnBGoxxabpiO2GmgiSMYJ3N3O/GQMD2QTk46U10AUUUUAUUUUBIe221jgs4bS1iWM313ucIoG9h1z5ku0fyqr2VqsUaRqMLGqoo9FGB9wrG4l4NivZrSWRmBs5u9ULjDHIOGyOmVXp6+dMFAdc8YZWUjIIII94r8taRqNzpkUiTWUwG/O5wyKvILzJQjqBzzX6mmlCqWY4Cgkn0AyaivHHHUl5w2JpI1jN1cCIKpJBRHLZGfWPFUqU41FlktAYunX2q3Kq1vprbWAKs5YKQRkEM2wEY8RXhn1DVlvVsjbxC5YbljypyNhb63ebfqgnr4VZ7PWZoL6108QZh+hh2m5+yyexgcseCjz9sfFR4qi2cWacw/Th5+/Ey/hisKwtFf6onMzn2W8DX8N/Ne3yJCXi7sIrAljleZ2lgAAnnkmqzSNpmv3DcQXVqz5t47VHRMDk5MfPOMnO5up/CnmthJJWRAUUUVICpz+S5n4n7/uWWGKy296VO1mJ/RboT7WMdcKao1Z+j69Bdoz20qyqrFCVPRx1B+YPxFARu1l38U6hKOsEExHvS3WPl8zTX2A223SFbJJkmkYjyIITA/dz8aRuCuJrdeJrt3cGO5eaKN/0SzSKVyfJtu0H1HnVy0PQoLOEQ20YjjBJCgk8ycnmST1oDQooooAooooApO470mGDTtUmjQLJcQMZWBPtER7RnJwMA+GKca82paclxDJDKu6ORSjDzUjB93voD82cL4FrHzHQn+ua1e8HmPnTfrHZJo9sYFkSfNxMsCbZCfbYEjd5D2Tz9RSzoPZhZza5e2bLIbe3iUqO8O7ewjPNgOntPyrv0uNOnTjDJsrb8vI9RQ/ELo0o01T2SW/LyPIZ1+0PmK4m8T7afvD++qYnYZpQ6wOffNJ/BhSD2mcD6bDZrc2CArDdiK4KyO+BghlbLHBDbRy+1WT+vS/R7/Bk/uaf/NevwZzanEP8rH++v99OHYKAZNTcEFWmjAI6HAc8vnTEnY9ox24tlO4bl/PS815cwO85jmPmKZuHeFraxjMdrEIlZtzYJJJxjmzEk8vWufjeIyxcVFxtY5fEOKzxsVGUUrO5rUUUVzDjhRRRQBSZ2lX8osr6PuT3P0KRu/3rjvCduzu/rdDnd08Kc6mvaDxUJ7HWrcJtNmsSFt2d/e7T0x7OOYxzzQDdwRHt02yXytYf+UtblTe21iVdQ0W1R2WM2LPKoPJx3GF3Dx2smR7zVIoAooooAooooAooooBX7TtV+j6VeSA4PdFF/akIjGP3s/Cpnxro2yPh/TAOZZWkX1LIGJ+LSn4VR+0nhqW+t4YYQpH0mJ5dxwO6Ukt7+eOVKGpf4TxdAnVbO33EeR2Mw/rSJ8qApNtxFbyXMtqkgaeFQ0iYb2VbGMnG3xHIHPOp12ijZxBoz/aJT/eY/tVTLfR4UmkmSNFll2iRwPacKMDcfHAqcdrKbdU0KT/zW0/7WLH8aA74H28WOB/lLAZ+DD/pqmVPb7RLgcS29ykTNAbNkkk/RUgvyJ88lOXjk+RqhUAUUUUAVOO2DihdPsjBbKFnvGZVCAAgN/OPgDmxyFB65bPhXfwvxnNfX13MrhNNtFMYJA/OyDmzlyMhVUE8iOTLnqaVuB4m1rWJtTlB+jWpCWykctw+p8VBMh8mdfCgJgvZ9cfTJbMYNxDB3pUDq3dLIUH6wDbfUj1qx8CcdXGpaTPFDJt1G3jwGIBL/YbDcstgoSejc/EV4OHJlbi2/ckAJC2STyG1IVJJ8PGs3juxbRtUh1W0G62uG/Oqh9klhlwCOWJFy6/rA+QoCpdn+uT3VlG91DJDOuUkDpt3MvLcq8sBvcOeQOQpkpb13j22tLOO9ffJBKU2mNQxw4JBIJGBgc/HPKt60ulljSRCGR1DKR0KsMgj3g0B3UUUUAUUUUAn8c6NPPc6YYk3JDdiWU5Hsqq8iefjzHLxx50v9mg73Wdan8BMsIPntZgf+AfOma54y26obPapjjs2uZX55QhwAPLG3n8RSj2L3nc6Zc3kqu3fXbudiM7kHYvJVGThy2fIZNAVc1D7qz/xZxHEOiXzuPQd4jfgtXCpFCN1txP/AK2b7oT/AHUB7OH7wvc8PnOS2nS7j54ij6/0hVSpD7N9FSaw0q5bcJLaB1TB5FX9lgwxz5KCPUU+UAUUUUAUUUUAGoHxRcf4LxIx6teQR/uyj+Aq91Ie27S7e10+4aP2Zb25jd1LfWZAclV8MDGceY9KA2LaD/H1l+ppOR/tNv4GqPSfw1bWt5LBqVvMXKW30YqCNoGQxDKRuRwfA+GPeXCgCiiigCiiigCiiigM08QwfSxZ7/8ACDF3uza383u253Y29fDOakvC+pE3nEOpA/zKOkTEfZ3bcf7OPl6iqLqeiwWk13qntGYWpDZb2Qsa7vZHgTtUH3epzKNFH0fhK7mY+1dytjPVsyLH+CufnQFZ7Nt50u0aV3kd4hIzuxZiXJfmxJJxnHuFJvbm+2XSn+xd5+9D/CqBwhZmGwtIz1jt4lPvEYz99T3+UVlbK1cdUuhj3905/s0BUpbtFZFZ1VnJCAsAWIGSFBOWwOfKu+sXUeH4LuS0uJQS9u3eQ+1gBmUdR49AfeK2qAKWu0Nrv6BKthGXnkxGMMAUVuTMMkZIHIY6Zz4Uy1m6/r8NnA81w6oignmRljjO1B+kx8AKAkHaDJ+TtPtdEs/anuAol29W3Nz/ANpJyH6qkeNOmk3MOjLp2mIhkmuCdxXAGcZkkYnmRnOB5L6Uq9kuiyahfT6zdjq5WBT0zjaSvoiYQHxOfEU/alwaZdWtr8uNtvC6BMHJZtwznOMYY8vSgJDaWpm1TiIAkH6LdgY9JV5fELj41SODtLh1Lh63gdcI8Hd+ZV0YrvX13rvHypP7N9p4k1ZGAYOLgEHmCPpK5B9MGq5w/Z20MPcWmwRRMy7UbcEfcWZSckg7ieR6ZoCOdnw3LecPahyPt9yfJh7R2efPEy+Y3U0dkXELxGTSLv2bizzsPg8Ocjb7gQR5qR5Gs/t04daPudVtjsmtnRXIwMru9hvUq3s48Q3kK2ODOIdN1W6hu1ATUIocOnNTgrhseEirkgHqAeeOVAUaiiigCvhr7XRfXXdxu+x5NiltiDLtgZwgyMk9AKAjutXDxxcQ30qMhlYWcJIIJQfm8pkcwQQ2fQ05cHXUenWel2UgbvrlDtVR0bYZXLeIAJ258yPDJrE7Trj6fJpen7HQ3cqzyqww8cKKdwcA8jgv7ilb2k6e9xq8928ZWK1j+i2+4EbnzuldQfDn3YYciM0A50ha/wAMrZ2GtSBy/wBLWaYggDYWiIIBzzGcnOBy+dP1T3jO7ujp+s/SFCxKu226e1EY1BOQeeWz15jNAaXZpdJHpOniR1QyRqqBiBuY5IC56nGTgeVOFI/BPDsU9hpEzg7rWEPHg+zueLB3Dx8x5EU8UAUUUUAVxdwASTgDmSegHrXKp92m6bc3Txwlhb6aqmW8n7wAsqnmgX63Tn0IJI+zggMOs6pbxxpfvcsIIFc/m5AYpQ3s4ZRkOwYezgg7uVSLiPSJ9UsrzVrwGNFixYwZPsx7xl28ywzz/SyT0C1ucPaF+WZInMfcaPaHFrb8x37A43uPEZzk5PiOZLmu7ifjMTaRqTytFFC7vbWSD67iM7SfXJ6AABQOdAcn4DmtI4tQ0Y7ZTDG01secU42AnaM8m8cZ9xB684u12R2juUjZrZB3d7bBcz2sm7lJ5unVegAxzwTgMvBsAuoNOvI53xHaiN41bMbtsUEOucBkdTz6+FZ/HnAchlGo6a3dXsQywHJbhR1Vx0LEDHPkeQPQEAPdneJLGkkbBkkUMrDoVIyCPhXdU+4O7QItUFuIp/o08TFprbAPeKEIIUnGVyQwI5jHMcs1QaAKKKKAKKKKATe1+V10e77tWZmVVO0ZwpkUMSPILmkbhTjrRZNMtrK9OO6C7lkjk296CSWDJkYLE9SORORVrrE1bgqyuiTPawyMf0igDfvjDffQGpY30c0ayROrxuMqynII9DU6/lB2+7Sc/YuI2+YZf7VPuh6LDaQiC3TZEhbauWONzFjgsSepJro4p0mK5tZYp0Doy5IORzHMEEEEEEDmKAU9O13S7q3057m7txLbpFKqm4VSswjGd67hzB8DT7bXKSKHjZXVuYZSCCPQjkajFx2aaeAcW/8AvZf+umnsW09Iba5WMbR9KYYyTyEaY6k+ZoCh1+eUgXVtSvpNRkOy1dkSLftEaB2GfQKF5nxY5Pkf0NUT7XeE7X6ZHJ3QDzFTIQzDcemSAcAkAZIHOhDTasjY/k937PYzxHJjhuGETH7LKGI+B9r+nWx208RS2elu0JKvK6w7gcFQwJYqfA7VIz4Zz4U16Do0NrAkNvGI41HJRnqeZJJ5kk+JOa8HHmjxXNhOk6B1VC4ByMOoJBBBBBH8SOhoSQcacmkzaZc28xad2XvUDA70cLnao6KQSnPryPUV+h9I0CC17z6PEsfeyGR9ufac8ievL3Dl86ivYRwzbSzyyyRB3gIMRYk7TnkQucEjwJHLwq90ISaWpFO3i7L3mn2sr7LVyHkJOFJ7zaSx/VTPPw3ml/W0t11TTl0xUE4lXd3BG3buGA23kTt35P2euau2v8MW16gS6hWVVOV3Zyp/VYEEfA1hcD8B2NpmaC3VZcsu8s7ELnHsl2O3ly5YzU3IcbtMcRX2iioLBQaKKAlOt2t/Z61NqP0JryAxCGMROC8aYXJEeCxOQ3IDHtHnW5ads2nFgkzy20h6pPE6kH1IBA95NPVee6sY5Md5Gj4ORuUNg+YyOVAeilbtQjzpF6P9Ax+WD/CmmuEsQZSrAEEYIIyCPUeNASng7tf0+30+0gaSR5o4UQxpE7NvC4wDgAn4028LcZT3kzK2nXFvDtJWWbCknPIGMgEZGeYJplgso0OURF/ZUD8BXfQBRRRQHm1K8EMMkpGRGjOQPEKpPL5VBda1e91GO0mvpUWxuLuIG3i5ERs5ALOBluh5Z8jgHpf54Q6lWAKsCpB6EEYIPwr8tcNj/HMNmWY2yX52wlmKDbKccs+n4+dCHfsP1JbWyxoqIoVUAVVAwAoGAAPAAVJO0t47PVLOeeIizSBxGUQFEuWkZmJUcgSuD6nnzwar4rjLEGGGAI8iMj5UDV1Yn3YppjxWk8hjaKK4uXlgjbkVhIAU48M45eYAPQimvjHTpLiwuoYTiSWF0TnjLFTgZ8M9M+tbOKKEkB4KtTPfaakVjLA9kW+lOY9oGE6F+p3Nk4bn7XLPOr8K+Yr7QhKwUUUUJP/Z"/>
          <p:cNvSpPr>
            <a:spLocks noChangeAspect="1" noChangeArrowheads="1"/>
          </p:cNvSpPr>
          <p:nvPr/>
        </p:nvSpPr>
        <p:spPr bwMode="auto">
          <a:xfrm>
            <a:off x="101600" y="-595313"/>
            <a:ext cx="2114550" cy="1228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828800"/>
            <a:ext cx="28003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94740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rgbClr val="C17529">
                    <a:lumMod val="50000"/>
                  </a:srgbClr>
                </a:solidFill>
                <a:effectLst>
                  <a:outerShdw blurRad="38100" dist="38100" dir="2700000" algn="tl">
                    <a:srgbClr val="000000">
                      <a:alpha val="43137"/>
                    </a:srgbClr>
                  </a:outerShdw>
                </a:effectLst>
                <a:latin typeface="Century Gothic" pitchFamily="34" charset="0"/>
              </a:rPr>
              <a:t>COMMERCIALIZATION</a:t>
            </a:r>
            <a:endParaRPr lang="en-US" b="1" dirty="0">
              <a:solidFill>
                <a:srgbClr val="C17529">
                  <a:lumMod val="50000"/>
                </a:srgb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5" name="TextBox 14"/>
          <p:cNvSpPr txBox="1"/>
          <p:nvPr/>
        </p:nvSpPr>
        <p:spPr>
          <a:xfrm>
            <a:off x="762000" y="306014"/>
            <a:ext cx="6934200" cy="646331"/>
          </a:xfrm>
          <a:prstGeom prst="rect">
            <a:avLst/>
          </a:prstGeom>
          <a:noFill/>
        </p:spPr>
        <p:txBody>
          <a:bodyPr wrap="square" rtlCol="0">
            <a:spAutoFit/>
          </a:bodyPr>
          <a:lstStyle/>
          <a:p>
            <a:pPr marL="228600" algn="ctr">
              <a:tabLst>
                <a:tab pos="292100" algn="l"/>
                <a:tab pos="571500" algn="l"/>
              </a:tabLst>
            </a:pPr>
            <a:r>
              <a:rPr lang="en-US" sz="3600" b="1" dirty="0">
                <a:solidFill>
                  <a:srgbClr val="C17529"/>
                </a:solidFill>
                <a:effectLst>
                  <a:outerShdw blurRad="38100" dist="38100" dir="2700000" algn="tl">
                    <a:srgbClr val="000000">
                      <a:alpha val="43137"/>
                    </a:srgbClr>
                  </a:outerShdw>
                </a:effectLst>
                <a:latin typeface="Century Gothic" pitchFamily="34" charset="0"/>
              </a:rPr>
              <a:t>General Business</a:t>
            </a:r>
          </a:p>
        </p:txBody>
      </p:sp>
      <p:sp>
        <p:nvSpPr>
          <p:cNvPr id="2" name="TextBox 1"/>
          <p:cNvSpPr txBox="1"/>
          <p:nvPr/>
        </p:nvSpPr>
        <p:spPr>
          <a:xfrm>
            <a:off x="762000" y="1142999"/>
            <a:ext cx="7848600" cy="5693866"/>
          </a:xfrm>
          <a:prstGeom prst="rect">
            <a:avLst/>
          </a:prstGeom>
          <a:noFill/>
        </p:spPr>
        <p:txBody>
          <a:bodyPr wrap="square" rtlCol="0">
            <a:spAutoFit/>
          </a:bodyPr>
          <a:lstStyle/>
          <a:p>
            <a:pPr algn="ctr"/>
            <a:r>
              <a:rPr lang="en-US" sz="3200" b="1" dirty="0" smtClean="0">
                <a:solidFill>
                  <a:schemeClr val="accent6">
                    <a:lumMod val="50000"/>
                  </a:schemeClr>
                </a:solidFill>
                <a:latin typeface="Century Gothic" pitchFamily="34" charset="0"/>
              </a:rPr>
              <a:t>TEAM PROJECTS</a:t>
            </a:r>
          </a:p>
          <a:p>
            <a:pPr algn="ctr"/>
            <a:endParaRPr lang="en-US" sz="3200" b="1" dirty="0" smtClean="0">
              <a:solidFill>
                <a:prstClr val="black"/>
              </a:solidFill>
              <a:latin typeface="Century Gothic" pitchFamily="34" charset="0"/>
            </a:endParaRPr>
          </a:p>
          <a:p>
            <a:pPr algn="ctr"/>
            <a:endParaRPr lang="en-US" sz="3200" b="1" dirty="0">
              <a:solidFill>
                <a:prstClr val="black"/>
              </a:solidFill>
              <a:latin typeface="Century Gothic" pitchFamily="34" charset="0"/>
            </a:endParaRPr>
          </a:p>
          <a:p>
            <a:r>
              <a:rPr lang="en-US" sz="3200" b="1" dirty="0" smtClean="0">
                <a:solidFill>
                  <a:schemeClr val="accent6">
                    <a:lumMod val="50000"/>
                  </a:schemeClr>
                </a:solidFill>
                <a:latin typeface="Century Gothic" pitchFamily="34" charset="0"/>
              </a:rPr>
              <a:t>         copies of all handouts</a:t>
            </a:r>
          </a:p>
          <a:p>
            <a:endParaRPr lang="en-US" sz="3200" b="1" dirty="0" smtClean="0">
              <a:solidFill>
                <a:schemeClr val="accent6">
                  <a:lumMod val="50000"/>
                </a:schemeClr>
              </a:solidFill>
              <a:latin typeface="Century Gothic" pitchFamily="34" charset="0"/>
            </a:endParaRPr>
          </a:p>
          <a:p>
            <a:endParaRPr lang="en-US" sz="3200" b="1" dirty="0">
              <a:solidFill>
                <a:schemeClr val="accent6">
                  <a:lumMod val="50000"/>
                </a:schemeClr>
              </a:solidFill>
              <a:latin typeface="Century Gothic" pitchFamily="34" charset="0"/>
            </a:endParaRPr>
          </a:p>
          <a:p>
            <a:endParaRPr lang="en-US" sz="3200" b="1" dirty="0" smtClean="0">
              <a:solidFill>
                <a:schemeClr val="accent6">
                  <a:lumMod val="50000"/>
                </a:schemeClr>
              </a:solidFill>
              <a:latin typeface="Century Gothic" pitchFamily="34" charset="0"/>
            </a:endParaRPr>
          </a:p>
          <a:p>
            <a:endParaRPr lang="en-US" sz="3200" b="1" dirty="0">
              <a:solidFill>
                <a:schemeClr val="accent6">
                  <a:lumMod val="50000"/>
                </a:schemeClr>
              </a:solidFill>
              <a:latin typeface="Century Gothic" pitchFamily="34" charset="0"/>
            </a:endParaRPr>
          </a:p>
          <a:p>
            <a:r>
              <a:rPr lang="en-US" sz="3200" b="1" dirty="0" smtClean="0">
                <a:solidFill>
                  <a:schemeClr val="accent6">
                    <a:lumMod val="50000"/>
                  </a:schemeClr>
                </a:solidFill>
                <a:latin typeface="Century Gothic" pitchFamily="34" charset="0"/>
              </a:rPr>
              <a:t>                 </a:t>
            </a:r>
            <a:r>
              <a:rPr lang="en-US" sz="4400" b="1" dirty="0" smtClean="0">
                <a:solidFill>
                  <a:schemeClr val="accent6">
                    <a:lumMod val="50000"/>
                  </a:schemeClr>
                </a:solidFill>
                <a:latin typeface="Jokerman" pitchFamily="82" charset="0"/>
              </a:rPr>
              <a:t>Have fun!</a:t>
            </a:r>
          </a:p>
          <a:p>
            <a:pPr algn="ctr"/>
            <a:endParaRPr lang="en-US" sz="3200" b="1" dirty="0">
              <a:solidFill>
                <a:prstClr val="black"/>
              </a:solidFill>
              <a:latin typeface="Century Gothic" pitchFamily="34" charset="0"/>
            </a:endParaRPr>
          </a:p>
          <a:p>
            <a:pPr algn="ctr"/>
            <a:endParaRPr lang="en-US" sz="3200" b="1" dirty="0">
              <a:solidFill>
                <a:prstClr val="black"/>
              </a:solidFill>
              <a:latin typeface="Century Gothic" pitchFamily="34" charset="0"/>
            </a:endParaRPr>
          </a:p>
        </p:txBody>
      </p:sp>
      <p:sp>
        <p:nvSpPr>
          <p:cNvPr id="3" name="AutoShape 2" descr="data:image/jpg;base64,/9j/4AAQSkZJRgABAQAAAQABAAD/2wCEAAkGBhQSERQUEhQWFRUUFhsYFxgYGBodGhkWHRUgHR0iFhgeHCYgGiAkGR4aHy8gJCgpLCwsGh8xNTAqNSYrLCoBCQoKDgwOGA8PGiwkHCQqNi4pLCktLCwpLC0pLiksLjQpKSwpKSwpLSksNSksLCksLywpKSkpKSkpKSksNSwpKf/AABEIAKsBJgMBIgACEQEDEQH/xAAcAAADAQADAQEAAAAAAAAAAAAABgcFAgMEAQj/xABREAACAQMCAwUEBQcGCwYHAAABAgMABBEFEgYhMQcTQVFhInGBkRQyUqGxFSNCYnKSwQgzgqLC0SQlQ1Njc5OjsrPSFyY0ZNPiFkVUVcPh8P/EABsBAQACAwEBAAAAAAAAAAAAAAABAgMEBQYH/8QAMxEAAgECBAIJAgUFAAAAAAAAAAECAxEEEiExBVETMkFhcYGRoeGx0QYzUsHwFRYkQlP/2gAMAwEAAhEDEQA/ALjRRRQBRRRQBRRRQBRRRQBRRXCWUKpZiFVQSSTgAAZJJPIACgOdBpNu+2DSo22teISPsK7j95VIPzrS4f48sr6Ro7WcSuq72AVxhcgZyygdSKAlPGfEs97qdzbm8bT4LJWC4kKGRx+kfaXcCSD15LjAySa+6HpF1rGmxXgJGo2c/dwTk7e9iVlb84cc9u5ufU7SDnJrR/lA8KQCBb5Y8TGaNJHBPtR7GHtDOMghRu69BVV0+CKC2VbeMCJEzHHGAMjGQFBwMn1PMnmaEHuXpzr7U+teL9YlchNJWNM8jNcBTjPUjGenkD8aoAoSfaKKKAKKKKAKKKKAKKKKAKKKKAKKK+GgPtFZFnqMwef6UkMMSPiF+9yXTzcEAJ4ePifLJQ9cuw7sZuI44o8n83AIUYDPTersxOOX8KAqdRntS1eQaisN3cXFrYiNWjaEMBLIT7W91BPI5GMHGByGcnMu+IdNQhU1vV5efMRu5yfQsg+6tviHtFa8sZrW00/UJu8hMQleLxK43Ntzk+PhzpexDVxl7H7+4lsCbgyMqyuLeSUHvJLfkUZs8z1IB8QPSt/UuNbG3JWa7gRlOCpkXcD5FQc/dSRw7xfqqW0MQ0aQ91EibnuEj3bUC5KsnLOM4rsmtr6WQy/kPT1lJyXklid8+ZZUzn1zVc8eZNh70viS3uYmmt5kljXO5kOcEDJBA5g454xmvTp2oxzxJLCweORQysM4IPv51PEfiBRthttNgXOcLvxn3Bv4Vm6lxdrOnS2rX5tGgmnWJhEG3YPU5wMYGT7xUKcW7XFivUV4U1qE3DWwkHfrGJTHzz3ZbG7pjGeXXxHnRVwe6iiigCiiigCiiigCiisDjviF7GwnuY0EjxKCFOcc3C5bHPAByfd4UBna7o1pDeJf3V7LFjG2J7jZBuVcZCHGTjmVBweeRzNeHVO2rSUDKZjNnKlUidgR0PNgFI+NKvaxGt3caC0ozFcuA6gkDEjQkgEcxyPXrTvadlelx/Vsoj+3uf8A4yaxTqqG5NhFbtn0eMEQaefT8zAgPyJP3Vzse2qRs/Q9GkO7xQnnjpnZD/GmXVuLtP0+buIrUNIoywt4oxsHqeXPHPHhnnTVw/xFDewiWB9y9CDyZW8mHgfuPhmsTxHJGaWHqRiptaMk3FOra1q1s9t+SjEjlSSxKt7LBhgyFR1HlWlYWvE/cxxhraERqqAtsZiFUAFjhwTyqtUVR4iRisSw8J8RP9fVIV/YXp8oVrwWeoanYazZWt1fG5juOZG0Yxhlwcrke0Acg+FP83EjjVY7MKvdtbmUtz3btxGBzxjl5Uj9oJ/7yaR7l/5zVelVlKVmWnTcLX7VcfNK4sMup3lkUAFtHE6sCctvUE5HQYyKZalXCd5u4q1QecC/1BCv8TVVraMYUUgcTdqBS4Nnptub27HJwp/NRHp+cfzBwCMgDoWB5V8s+G9ZnUm71Fbfcf5u1hQkDy71hkH3Z95oCgVi8S8YW1gsbXUndrI2xTtZueM89oOB60m6twPawj/Ctavoz1zJeqmfcpWk3VNGhkvdNiTU21KJrhsxSSLJsAUE5IJ5EDGCAOvrRakSeVNla17jeO2iiuBG89rIfbnh2usS8sMwB3FcnqoOMHxwDuafqEc8aywuskbjKspyCPQ1Jbjh660d2m04G4s2yZ7JyWwMczFnJPLPr0yHHTd7PLixWK5utOeXuCpeWzA3GOUDP5tOqlgCAoJVuWD7OBaUXHcpTqxqK8Si0V5tNv1nhjlQMFkRXAYYYBhn2h4H0r01UyHCaZUUs5CqoJYk4AAGSSfAAVK+2WLvn0orNItvNcCJ2ifAKy7NrAjkfZDEHnVO1OxWaGWJvqyo0be5lKn7jUQ1RXfhaFufeafcgN6GOZo+XuDr8qAcrTsO01TmRZpz/pZW/sba27Ls002I5Sygz+su/wD480wx3ClA+RtK7s55YIznPuotrlJEV42V0YZVlIKkeYI5EVzHOfay5122mxR/zcaJ+yir+Ar0V49U1eG2QPPIsak7QWOBuIJx8gflXpt7hXUOjBlYAqwOQQehB8aqWs7Xtoc68upanHAm+Zwi7lXJz1ZsDp6mvVSh2rqfybI4/wAnJE/ykH99QXpQU5xi+1jfUu7dYyy6cg6teKPiQB/GqfDIGUMOjAEe4jNTTtjObjR1875f+JB/GstHroxM9Oi3PecVX3lFZJH82if8Sa+V2cPKBxPqWMe1bQk8vHbH4+7FFdEoUeiiigCiuu4kKqxCliASFHUkDoPf0qcWfbbEkvc6jaz2DnoXBZPmFDY9QpHrQFLr5ur83ScR6hcT3Gq2s0g2TERwkkq1uvhszg4GMjxO4jnTXb6rNdSQ61pas7kLFqFmGyTtGAVB6+z9UjyU4+uKAs9Y3GdmZdPu4wAS9vKAD592cffWwrZHlQ65BB8eVAfnviXVC+iaHcqfagnEeeuGjyBn/Zg1f6/Odvp/eaBqNtnL6ffd4P2T+bP/AOQ4q16ZxRGNLjvZG9gWyyufURjcPfuyvvrVxCvYsj7wlwuLRZWcq888jySyAYzliQB5AA9PMml7Q7ZbfX7qNBtWe3Eu0chv3Lnl795+Jo7HdXu7y3uLq7kLLNMREmPZRVHPZ+rk7f6Br7rmF4hsSBgvA4b1G2TGfdWtJZXY3qE5VHO73i/bX9igE0ndqWrT29mhtpDHI86R5GMkFW5AkcuYHOljj57mTVc2zkPZ2onRfte37Y+KnmPELjxrnxzxMl5Y6fKgwJbpSR9lkBDD1wx6+WKqZaGFanTnunuuXbr4o5cFNeXOqia6iZGtrcwSsRgM4Y48MZIOeXLlnoRXm7RB/wB49IPqn/ONVypR2kR41/Rm83A+Uo/vrNQ65p4it0rva2lrI9HBFif/AIl1aQgjair++UYfMJWx2mcSTBodOsTi7vcjcP8AIwfpP6cg2D1AViOeKdk2b2xt7zaN2MbtvPbu8cdcZ9an/AFt9K1PUtQk9rbMbSA/ZSP620eGfY5+redb5rGi5s+HtOGFz0HIfnLicjx8ycE+SgemKz4NL1fUhuupvybbt/kIOdwyn7cp+ofd8VFfLaEanrckjYa30rCRjwa7bmzY/Uxj3qprs4rvZtRvDpdrIYoolD306fWAb6sSHwZhzJ8vcQQF68tuHLFjEyfS7gdQN88jN5Eg93n05ViabeW0uuaf9G0+Sx2iYsrpsMg7ptpC+mGGfX0qzcOcI2tjGEtYVj5YLYy7ftufab51PuNr+KHiO0knkWNEsXJZjgAlpQPjz6VaO6MVb8uVuQ/0g8VcLzWkx1LS/ZnUEzwgexOnVvZH6XiQOuMj2uvG/wC2W1DrHaxy3UjsFQIu1WcnAAZuZOfJTXrjsteuwGH0bT0J6N+dlx59Cvw9k1nnKLVmcjDUK8ZZoq3iOnBvFkWo2qXEXLPJ1PMpIANyk+OMjB8QQa3KVOA+Al00THvnmkuHDyMwCruGeaoOS5yc8z4eVNdax3D4akVrpuYOJLL7MjzoPLvYjIuPii1Xqyxa2y3EoAjW4uEBkGR3kkaDYCVzkhd23OPHFATjWOKu74VjkDDfLbpbg+ZP5t8euxXPwpr7LtHNtpVrGfrNH3je+Ql8fAMB8Kh/D7PfNp+kMDtt7mZpc9NgO4j3gCUf0xX6aUYrRqrKsveWQocfWoeTTt4DR/TUVlIyCWRguR4jI++unRMabeGzY4trkl7Qk8kkz7cWfUkFflzJr29oJxDbt9m9tj/va0OK+HVvbZoidrfWjcdUkH1WHx6+hNYDejNZIxl1XdfP87NDD4mvL5r9YbKRF7u278o6grKe92bScZGR4gjH4ePWeMYbrTr2KUGC4jhffBJyYNj2dh/TBbGCPMeYzw4P1ySfUts6lbiGzaKcY/TW4XBHmGVg3x91Nut8KWt2VNxCrlcYbmGwDnG4YJHoeVC8nGlKMZrazut/m56NCB+jQbvrdzHn37Bn76Qe1oZvtEHnej7pIqpgFTLtSb/GuhD/AM0T/vIay0eujQk73Y+WfC8Md5PeLu76dERsn2QqDA2jHLOFzzP1R055K9VlbyrJM0kodHYGJAgXu1C4ILZ9vLc8nGKK6BjPbRRRQGJxYztA0UF1Ha3EgxE77T0IztUnny5ZGcZzUh424q1i0tZINStreeKZTGlwqgjeVOGGPZ3AZIBRTyz4VV+LuALTUgv0qMsyAhHVirKD1xjkeniDUS4m4VS11OCwjuppbePFw8crgrEQCQPBclceA5OKAY+HNN+j2sMXiqAt+2fab7yR8Kxob46LqSXceRaXB2XCDoueeQvpzdfcw6Gte64ptY/r3EXuDBj8lyaxNQ1n8pRyW1lbTXTMMbgu1EOeTFj0wfPHvoC5aKLgvM8ssUkMjBrbu1IKxFejt0bwII9fMAa9KnZhot1aadFDeMDIhO0A52R/oqW6Ejn05AYHhTXQEzi7PJlfXQQvdX67ocHn3hV25r4Ydh8qmF5xSx4ctbNT7clzJGR4mNGEgH78ifKv01mvznwZwuJuJJ06xWlzPNjwG2XCY/p7Pgpqk7Wu+wFx4T0MWdlBbj/JRhWPm/Vz8XLH40r9odwbe+0y5A5LK0Tn9V9o/wCEufhT9WTxPw5FfW7Qy5AJBVh1Vh0Iz8RjxBNc293c2sPOMJpy22fmrC1wptutUv7tfaiRVtkbwYgDfjzGQOfkwpZ1rs1mi1CBLZXa0eZZSP0YSGG/PgPZ6HqRgc8VS9Dtra1C2cDIGjQP3e4bypON7Dqct4//AKryX/GsUOowWDq/eXEZdH5bM5b2Tzzk7D4eIqbNmdYyVObcNrW17lZefaMNSvtfbZqOiSfZuiPh3sJ/vrc4u4xmtNU06ABfo90Sj5XmXLBRhvDBZD8awu3IYfS5PsXf4lD/AGay0k1NM0GUOHhS3W9e+Cn6RJGImbccbQR+j0zhVGfT312TQxWUFxJHGFA724cL+k+CzE+pxWJFxjIdcfT9qd0tr3u7nv37h45xjaemPjTVd2qyI8bjKupVh5qwwfuNb5UReyNBDo4uJPrTNNcynzJduf7iiuPYtasbGS7l5y308k7Hxxu2ge7IYj9qtvXtHFvo9xb2yse7tJI41GWY/miB6kmu3s+sjDplnGylWWBNysCCGK5IIPMHJNAMNLOt6Bptxew/Skhkuu7IiSQ5LRqSxxGThgDk5IP6XrW/fzskTsil2VGZUHViFyAPUnl8ajV7qD6REbq4xPrOoD2VOCIIz4BQeSr05dSMdFJqUr6IlK+iN7tWkhhuNHJaOMRXsZ25UbY8jLbfBRtHPoKddM4qgmuZ7VSyz2+N6OpUlTjDJ9pTkcx5jzGfz1LoBnDyXTtLcS82kYk7T+r6D5eAwKcuzDU0uZoxduyXumK2JB1ntNpBWTxfYSCD1wR45NbeIwVXDxjKa39vE3sVw+thYRnUWkvbufeWyiuixvUmiSWM7kkUOpwRlSMg4IBHLzFd+a0zQCuhrOPvBKUXvApUPtG4ITkgN1xnniu+lXtO4i+haZcSg4dk7uPz7x/ZGPcMt/RoCb9jDwzavqc6DqXaLPhG85J/BfnVb4i1X6NazT4B7qNmAPQsByB95wKjXZNo7afqlvHITm90/vSpGNpLlgPeET7zVM7TomfT3VFLbpIgVAJJUzLnp8K0K/XM9GKlOKe1xL4j1LUIrZFvF74TPDNDIi4EcokVjE+B0x0Pn5+FeFcdoxjwrkKwmSrWVRJKKVuX2OpbNA5kCKHI2l9o3FR0BbqR6V3V8r7UGAKl/aYM6zoY/wBMx/3kdU+ptx+oOt6IPESSn5bT/Cs1DrohjdwZxI96lw7oqCK6lhTBJykZABbPiTnpyorE7IZM294Ps6hcj+sp/jRXQKD5RRRQBSdqvZNp9zdSXVxG0skhUkGRwo2qFGApHgB1Jpn1PU47eJ5pnCRxjLMc4A+HOpvq3bkjkppttLdv03kFIgfXPtH47ffUNpasHm1rhWzsdb0ru7eFIpxMjAjK94qjafaz7WWAHvqsJGAMAYHkBX5uDza400moXaRfRN22FVVduR7RGT0yoGSWPLw5V4uGuHGu7ZJZLm4VixAw5IwDgYB5+fj4VjqVY0o5pbFIzUpOK3W5+oCaR9U7VoBOltYob+4c/VhYbFHiXl5qMemQPEip7wH2vS2trJbzwXN5JHKVRhzwmPquxycgg45HkceFbOkz6tdArp+n2+kwP9aRowJPeF2gk46ex/SFZS43cS8Q2OkGa6l5XFyqZjDlnkMa7V2qThQMkFsAe88qkfYtrbnW2eQc7yOYnwBYt3mV8+aMPnXLtM4AS1NtEJprvULyXm8jfo/VGF5kbnZQCWP1TTFxfoyaZqehNHyVFW2ZvAgOAxPqe+dj76rNXi0Byt+Nz+W7ixkKrElukkZOB7fJm9r1Vun6nvpcsONlt9fvEnvVNpLCrx7pQY0cBOS8yFP84MDGeWaauKey+y1CdZ7hX3hAh2PtBAJI3DHMjJGfKuqz7H9Kjxi0ViPttI/zDMR91aSlC3kW1ETi3jOxi1uyvoLlZF2NHcCPLYUAhSftZ3dB9gGvBxzxcdRvLK4021upHtHzu7o7X9pWA9nJAyDnOOTGrTZcL2kP81awR48ViQH5gZrTp0sVayFiJ67p+uaq9uzWUVt9Gk72NmfB3ZBG7LlschyCitT+UEWFlaOcbluQTjpnumPL0yKrFTD+UMmdLjPldJ/ypBUwnmmlYH1n28XL/pLL+yT/AGaqlJE/B0sms2uoqyCKO1Mbgk7ixD4wMYx7Y55/RNOVzcrGjO7BUQFmZjgBQMkk+AxW8VOys1OJrU3H0YXEJn5jug6l8gZI25zkDnikGbX7jWndbWRrTTI8ia6+pJOB9YRE/UXzY9B1+zWfbcXBc2fDdksm3k9wy4jB8SXYguf1nPPHIMMUBT9fSIRd7M7IluROSrsv83k+1tI3Ljqp5GvzxBqMl/dTX83WQlYlPMJGOQA9w5ep3Hxr2dpugX8EMJv9Qeee5k2rAmREFA9o/oryJQckHWuVnbCONUXooA//AL4867fBsMqlV1JbR+p6LgGEVau6sto/V7en2O6sq9vHsrmC/hGWgcbx9qM8iD7wSufUeVatdVzbh0ZG6MCD8a9Ni8OsRRlTfl4nr8dhViqEqT8vHsHuPtz024iZGmntHdcbzHuKEjqpUODj1FYL8ZxRAmLiSQj7Mll3p+9QfwrV7C9UWS3mspkVpLN/ZJAOY3ZiOvk274MtU78lw/5qP9xf7q+ftNOzPl7Ti7PcmDdttsxh7pru4kjUh0hgVUnYpjLBmLIA3tAKeWcHNYGu8Rza7qFlYSWstrGknezRyE7igXOSNqlfze4D/We6rosSoOQCj0wBUp7I1N7qGpam3MPJ3MR/UGD9yLEPiagg0uPgINY0a56bpJLdvc6gL97tTPqnEghvLO2KZ+libDZ+q0aBgMY55BI6+AqT8T6hPJYXUk8hkm0zV9wJxkRZ2oBgdNxzVU1jhez1NIJLiPvVUb4jvdcBwD+gwzkBflWrXSumyyPHxTxmtpc2SF4hHNM0c25hlAY/YPX2fbxknw8utZ3GfaFHBLY9xd2+1rpEuAJI2IhYEEtzJVQee7lggfH2Dsi0r/6NPi8h/F674+y/Sx0sofiCfxNYU4aEmB2mca2cmmzC3vYGmUxvGI5lLFkmVuQByeQNbf8A2raXtBN5EMgHHtEjPhyU174eAdOXpY23xhQ/iDXug4etk+pbwr+zEg/BajNC1tQJnYzxH9IguYjL3pt7lwrEkkwucoefPBO/GfdXRxaN/Emkr9mOV/6r/wDTVHigVfqqF9wA/Cp1qyk8V2Xklk5+ZmH8ayUnepch7Hs7Gie61Dy/KVxj5JRTHwboEVnFLHFL3u64lkduWQ7Nkq2D1UYHh06Cit0qb9FdV1crGjO7BURSzMegUDJJPkBUs0vi2W8kk1O5me10u1Y9xGCVNw45Zkxzfn+h03YXnhiQGHtpP+Jbv3R/89KnvCw/wK3/ANUv4V18ccU6hqmnXNwkYttNQrgMMyT/AJ1QOfkGIJxgZGMtzrs4XP8AgVv/AKpa5nEuovEvEVxwul9faiPq9zCzrt5Zm2jG73tuzWr2c3W6yA/zcjL8Dhv7Rr39mAB1HU8+LY+HetWR2cjalyg6JNy+RH8Ktio/4y7rGpRquWIqQeytbzHPsbv0t49XkkJCQztI5AJIVQ5PIdeQqqaPq0d1BHPCd0cqhlOCDg+YPQ55VFuFHxacSjyRj+9FLT7wLqgj4ehmUfzVo7fGMNn71repu8U+42BW0WP8pcUXE59qHT12J5bxlB/XMrj9kV7/AOUJpzNYw3CdbadSfRWGM/vhB8ayOy9Lm30Zri2jMl1fXYVWKllC7wheXHMIuJST5tVmnt1dSrqGU9VYAg+8HkauCWXX8oWwUDZHcSN6KqjPvZ8/dXXb9tF1P/4XSLiUHo25sfEiIj76p9to8EZzHDEh81RQfuFevFYehhyJuRS+7XNWS4itjp0cc0+O7SQvlskgH6ygDIPM4xg1p99xRLkd3aQeuUP9p/wrj2jjbxDozDqSF+He/wDuNMXZ9xNPc3eqxTsGW2utkXsgbUy4xyAz9Qczz5nnVujhyFzGTgnXpv8AxGrJDy6Qx/3LH+NdLdg5mYG91K5uQD0PL5F2fHyqsUVdJLYg4RptAA6AY+VLusw2ep20qSyEwQylZ8M0a7oubLI2BlRyJxy5A55Uy1MuOrt9Svo9It2KxDEt9IvhGCCI8+DHl8SvgGFSDOtrSTXWEUINro1udqhBtN0VPRR4ID8vVvqv17eWekWq+wIoQ6xoka5LOxwMDqzdSTzJwTzrY0+wSCNIolCRxqFVR0CjpSH2gbbjVdIszzHevcuPDESZXI9SGFAJPavfG41yKH9G0hBx+uw3n7jH8q8lZ0twZ9W1KY8/zzIp/VDlR/VRa0a9lwanlw2bm/g9/wDh+lkwmb9Tb/YKKKK7J3zr4UvltNctpWbbHcBoWI6biu1d3pu2e7r4V+iBX5i4rtS9uWX60ZDg+Ix1x8Ofwr9FcMasLqzt5wc97Ejn9or7Q+DZHwrxHFaPRYhtbPX7+58643h+hxcmtpa+u/uZPahrf0XSrqQfWMZjX9qT2AR7txb4V19lOhfRdKtUIwzp3r/tSHdz9QpVf6NYHbRYy3TadZojtHPc5lZVJCqu1csR0ADs3P7PpVLjQAAAYAGAPIDpXLOMKV9wfbvJfQ93N/jGIPLJgGFXT2V2nOQ+Tvxzzt6jpSzZ9nWsxxpGmrhUjUKoEXRVGAOYzyHrVVoqGk9wTIdnWrn62tuPdF/7xWXxDwRqNvbXEx1yd2gheXYAykhVJ8JcgEjGcVYakXGQB1LV89V0RwPcTk/fTKuQPPwt2fX95ZwXL6zeIZkD7QzkAHpz70Z5Y8K0j2OXZ/8And783/8AWr0cG8VvDHodoEUpdWrlmJO5THHldvhzwc58/TnS6WQJR/2KXP8A95u/6/8A61bfBnZb9CuTdS3c11LsMaGToqE5PVmJ9OYHM8qfKKWB57TT44t3dRom9y7bVC7nbqzYHNj4nqaK9FFSBZ7QeGpb+1FtFII1eWPvic5MAbLBMA+1naQDyOOdT2809dX1RdOiGzTdLAEir9V5B7O3PvynnhZDnJphXtRZrfV59irFYuYoG55kk5qN4J/zmw8scm9K9PYpw/8AR9Mjkb+cuiZ3J6kN9Tn+xhvexoBe7VNZcNc6aqotuNNEyhVwVaObIwem3amMY8qXuCpd1jB6KR8nYVWuM+GoZYLmcxgz/Qp4VfnnYyE4xnB9r0yMnzqNdnUubFR9l3H35/jXP4ir0l4lo7nfwRN3OuXUZ5CeMsPU+y/4b/lWf2dHK3Tjo03L5E/xFc+NbOSOSG9tx+ch9lsDOVPTl4jmVPowr2cDaU0FoocbWdi5B6jIAGR4HAHL1rBWrKWFXPb0MUKOWtKpzS9rjJ2PxK99rEbgMrmMMp6FT3gIPoQcVVNN0aK3gS3iQCJF2BTzG31znOeec9c1JeyKbbrWpJ9qNX+TL/11TeFL27lhZr2FIJO9cKiHI7sH2STk5J58+WeRwM4rp0fy4+CMj3NW3tUjUJGqoqjCqoAUD0A5Cu2iishAUs6nxoItUtNPCbmuI5JGfONgVWK4GOeSjA9McutM1S/XcHiywx1Wzct+7Pj8aA8PH7buJtJT7Kq3+8c/2RTN2ecPTQXWqzTIUFzeMYwcZaNS2GHo2/l7qUtXlE3GNsv+ZiA+UEkn9oVYYZlYZUhhzGQQRkHB5jyIIoDsooooD4aT+zrg+SzFzLdFGurqdpJGQkjbk7QCQOXNj0/S9KcaKAKm+psP/iZHIyLbTGkPp+cYfg1UipTdXBOp6/L4W+nrHn3wF/xBoCX8GsWjlkbrJKSffjJ+8mmGsTg5MWq+rMfvx/Ctuve8Pjlw1Nd311PpvC4ZcHSXdf11Ciiit46J1zxblZftKR8xiqF2Dal3mlCM9beaSM+4neP+Mj4Ug00dgL4/KMf2LhW/eDD+zXmuPQ0hLxR5H8Sw0pz8V9CuYr7RRXmTx4UUUUAVIePwE1S/wf53Qpiw9Q5A+5ar1S/tE4am+k3t7y7j8kTQ5yMiTJONvXBUk5HkfTIHRwxw5PIeHrmNcxW9tJ3pyBt3xYXkTk5Jxy8qq9KnBGoxxabpiO2GmgiSMYJ3N3O/GQMD2QTk46U10AUUUUAUUUUBIe221jgs4bS1iWM313ucIoG9h1z5ku0fyqr2VqsUaRqMLGqoo9FGB9wrG4l4NivZrSWRmBs5u9ULjDHIOGyOmVXp6+dMFAdc8YZWUjIIII94r8taRqNzpkUiTWUwG/O5wyKvILzJQjqBzzX6mmlCqWY4Cgkn0AyaivHHHUl5w2JpI1jN1cCIKpJBRHLZGfWPFUqU41FlktAYunX2q3Kq1vprbWAKs5YKQRkEM2wEY8RXhn1DVlvVsjbxC5YbljypyNhb63ebfqgnr4VZ7PWZoL6108QZh+hh2m5+yyexgcseCjz9sfFR4qi2cWacw/Th5+/Ey/hisKwtFf6onMzn2W8DX8N/Ne3yJCXi7sIrAljleZ2lgAAnnkmqzSNpmv3DcQXVqz5t47VHRMDk5MfPOMnO5up/CnmthJJWRAUUUVICpz+S5n4n7/uWWGKy296VO1mJ/RboT7WMdcKao1Z+j69Bdoz20qyqrFCVPRx1B+YPxFARu1l38U6hKOsEExHvS3WPl8zTX2A223SFbJJkmkYjyIITA/dz8aRuCuJrdeJrt3cGO5eaKN/0SzSKVyfJtu0H1HnVy0PQoLOEQ20YjjBJCgk8ycnmST1oDQooooAooooApO470mGDTtUmjQLJcQMZWBPtER7RnJwMA+GKca82paclxDJDKu6ORSjDzUjB93voD82cL4FrHzHQn+ua1e8HmPnTfrHZJo9sYFkSfNxMsCbZCfbYEjd5D2Tz9RSzoPZhZza5e2bLIbe3iUqO8O7ewjPNgOntPyrv0uNOnTjDJsrb8vI9RQ/ELo0o01T2SW/LyPIZ1+0PmK4m8T7afvD++qYnYZpQ6wOffNJ/BhSD2mcD6bDZrc2CArDdiK4KyO+BghlbLHBDbRy+1WT+vS/R7/Bk/uaf/NevwZzanEP8rH++v99OHYKAZNTcEFWmjAI6HAc8vnTEnY9ox24tlO4bl/PS815cwO85jmPmKZuHeFraxjMdrEIlZtzYJJJxjmzEk8vWufjeIyxcVFxtY5fEOKzxsVGUUrO5rUUUVzDjhRRRQBSZ2lX8osr6PuT3P0KRu/3rjvCduzu/rdDnd08Kc6mvaDxUJ7HWrcJtNmsSFt2d/e7T0x7OOYxzzQDdwRHt02yXytYf+UtblTe21iVdQ0W1R2WM2LPKoPJx3GF3Dx2smR7zVIoAooooAooooAooooBX7TtV+j6VeSA4PdFF/akIjGP3s/Cpnxro2yPh/TAOZZWkX1LIGJ+LSn4VR+0nhqW+t4YYQpH0mJ5dxwO6Ukt7+eOVKGpf4TxdAnVbO33EeR2Mw/rSJ8qApNtxFbyXMtqkgaeFQ0iYb2VbGMnG3xHIHPOp12ijZxBoz/aJT/eY/tVTLfR4UmkmSNFll2iRwPacKMDcfHAqcdrKbdU0KT/zW0/7WLH8aA74H28WOB/lLAZ+DD/pqmVPb7RLgcS29ykTNAbNkkk/RUgvyJ88lOXjk+RqhUAUUUUAVOO2DihdPsjBbKFnvGZVCAAgN/OPgDmxyFB65bPhXfwvxnNfX13MrhNNtFMYJA/OyDmzlyMhVUE8iOTLnqaVuB4m1rWJtTlB+jWpCWykctw+p8VBMh8mdfCgJgvZ9cfTJbMYNxDB3pUDq3dLIUH6wDbfUj1qx8CcdXGpaTPFDJt1G3jwGIBL/YbDcstgoSejc/EV4OHJlbi2/ckAJC2STyG1IVJJ8PGs3juxbRtUh1W0G62uG/Oqh9klhlwCOWJFy6/rA+QoCpdn+uT3VlG91DJDOuUkDpt3MvLcq8sBvcOeQOQpkpb13j22tLOO9ffJBKU2mNQxw4JBIJGBgc/HPKt60ulljSRCGR1DKR0KsMgj3g0B3UUUUAUUUUAn8c6NPPc6YYk3JDdiWU5Hsqq8iefjzHLxx50v9mg73Wdan8BMsIPntZgf+AfOma54y26obPapjjs2uZX55QhwAPLG3n8RSj2L3nc6Zc3kqu3fXbudiM7kHYvJVGThy2fIZNAVc1D7qz/xZxHEOiXzuPQd4jfgtXCpFCN1txP/AK2b7oT/AHUB7OH7wvc8PnOS2nS7j54ij6/0hVSpD7N9FSaw0q5bcJLaB1TB5FX9lgwxz5KCPUU+UAUUUUAUUUUAGoHxRcf4LxIx6teQR/uyj+Aq91Ie27S7e10+4aP2Zb25jd1LfWZAclV8MDGceY9KA2LaD/H1l+ppOR/tNv4GqPSfw1bWt5LBqVvMXKW30YqCNoGQxDKRuRwfA+GPeXCgCiiigCiiigCiiigM08QwfSxZ7/8ACDF3uza383u253Y29fDOakvC+pE3nEOpA/zKOkTEfZ3bcf7OPl6iqLqeiwWk13qntGYWpDZb2Qsa7vZHgTtUH3epzKNFH0fhK7mY+1dytjPVsyLH+CufnQFZ7Nt50u0aV3kd4hIzuxZiXJfmxJJxnHuFJvbm+2XSn+xd5+9D/CqBwhZmGwtIz1jt4lPvEYz99T3+UVlbK1cdUuhj3905/s0BUpbtFZFZ1VnJCAsAWIGSFBOWwOfKu+sXUeH4LuS0uJQS9u3eQ+1gBmUdR49AfeK2qAKWu0Nrv6BKthGXnkxGMMAUVuTMMkZIHIY6Zz4Uy1m6/r8NnA81w6oignmRljjO1B+kx8AKAkHaDJ+TtPtdEs/anuAol29W3Nz/ANpJyH6qkeNOmk3MOjLp2mIhkmuCdxXAGcZkkYnmRnOB5L6Uq9kuiyahfT6zdjq5WBT0zjaSvoiYQHxOfEU/alwaZdWtr8uNtvC6BMHJZtwznOMYY8vSgJDaWpm1TiIAkH6LdgY9JV5fELj41SODtLh1Lh63gdcI8Hd+ZV0YrvX13rvHypP7N9p4k1ZGAYOLgEHmCPpK5B9MGq5w/Z20MPcWmwRRMy7UbcEfcWZSckg7ieR6ZoCOdnw3LecPahyPt9yfJh7R2efPEy+Y3U0dkXELxGTSLv2bizzsPg8Ocjb7gQR5qR5Gs/t04daPudVtjsmtnRXIwMru9hvUq3s48Q3kK2ODOIdN1W6hu1ATUIocOnNTgrhseEirkgHqAeeOVAUaiiigCvhr7XRfXXdxu+x5NiltiDLtgZwgyMk9AKAjutXDxxcQ30qMhlYWcJIIJQfm8pkcwQQ2fQ05cHXUenWel2UgbvrlDtVR0bYZXLeIAJ258yPDJrE7Trj6fJpen7HQ3cqzyqww8cKKdwcA8jgv7ilb2k6e9xq8928ZWK1j+i2+4EbnzuldQfDn3YYciM0A50ha/wAMrZ2GtSBy/wBLWaYggDYWiIIBzzGcnOBy+dP1T3jO7ujp+s/SFCxKu226e1EY1BOQeeWz15jNAaXZpdJHpOniR1QyRqqBiBuY5IC56nGTgeVOFI/BPDsU9hpEzg7rWEPHg+zueLB3Dx8x5EU8UAUUUUAVxdwASTgDmSegHrXKp92m6bc3Txwlhb6aqmW8n7wAsqnmgX63Tn0IJI+zggMOs6pbxxpfvcsIIFc/m5AYpQ3s4ZRkOwYezgg7uVSLiPSJ9UsrzVrwGNFixYwZPsx7xl28ywzz/SyT0C1ucPaF+WZInMfcaPaHFrb8x37A43uPEZzk5PiOZLmu7ifjMTaRqTytFFC7vbWSD67iM7SfXJ6AABQOdAcn4DmtI4tQ0Y7ZTDG01secU42AnaM8m8cZ9xB684u12R2juUjZrZB3d7bBcz2sm7lJ5unVegAxzwTgMvBsAuoNOvI53xHaiN41bMbtsUEOucBkdTz6+FZ/HnAchlGo6a3dXsQywHJbhR1Vx0LEDHPkeQPQEAPdneJLGkkbBkkUMrDoVIyCPhXdU+4O7QItUFuIp/o08TFprbAPeKEIIUnGVyQwI5jHMcs1QaAKKKKAKKKKATe1+V10e77tWZmVVO0ZwpkUMSPILmkbhTjrRZNMtrK9OO6C7lkjk296CSWDJkYLE9SORORVrrE1bgqyuiTPawyMf0igDfvjDffQGpY30c0ayROrxuMqynII9DU6/lB2+7Sc/YuI2+YZf7VPuh6LDaQiC3TZEhbauWONzFjgsSepJro4p0mK5tZYp0Doy5IORzHMEEEEEEDmKAU9O13S7q3057m7txLbpFKqm4VSswjGd67hzB8DT7bXKSKHjZXVuYZSCCPQjkajFx2aaeAcW/8AvZf+umnsW09Iba5WMbR9KYYyTyEaY6k+ZoCh1+eUgXVtSvpNRkOy1dkSLftEaB2GfQKF5nxY5Pkf0NUT7XeE7X6ZHJ3QDzFTIQzDcemSAcAkAZIHOhDTasjY/k937PYzxHJjhuGETH7LKGI+B9r+nWx208RS2elu0JKvK6w7gcFQwJYqfA7VIz4Zz4U16Do0NrAkNvGI41HJRnqeZJJ5kk+JOa8HHmjxXNhOk6B1VC4ByMOoJBBBBBH8SOhoSQcacmkzaZc28xad2XvUDA70cLnao6KQSnPryPUV+h9I0CC17z6PEsfeyGR9ufac8ievL3Dl86ivYRwzbSzyyyRB3gIMRYk7TnkQucEjwJHLwq90ISaWpFO3i7L3mn2sr7LVyHkJOFJ7zaSx/VTPPw3ml/W0t11TTl0xUE4lXd3BG3buGA23kTt35P2euau2v8MW16gS6hWVVOV3Zyp/VYEEfA1hcD8B2NpmaC3VZcsu8s7ELnHsl2O3ly5YzU3IcbtMcRX2iioLBQaKKAlOt2t/Z61NqP0JryAxCGMROC8aYXJEeCxOQ3IDHtHnW5ads2nFgkzy20h6pPE6kH1IBA95NPVee6sY5Md5Gj4ORuUNg+YyOVAeilbtQjzpF6P9Ax+WD/CmmuEsQZSrAEEYIIyCPUeNASng7tf0+30+0gaSR5o4UQxpE7NvC4wDgAn4028LcZT3kzK2nXFvDtJWWbCknPIGMgEZGeYJplgso0OURF/ZUD8BXfQBRRRQHm1K8EMMkpGRGjOQPEKpPL5VBda1e91GO0mvpUWxuLuIG3i5ERs5ALOBluh5Z8jgHpf54Q6lWAKsCpB6EEYIPwr8tcNj/HMNmWY2yX52wlmKDbKccs+n4+dCHfsP1JbWyxoqIoVUAVVAwAoGAAPAAVJO0t47PVLOeeIizSBxGUQFEuWkZmJUcgSuD6nnzwar4rjLEGGGAI8iMj5UDV1Yn3YppjxWk8hjaKK4uXlgjbkVhIAU48M45eYAPQimvjHTpLiwuoYTiSWF0TnjLFTgZ8M9M+tbOKKEkB4KtTPfaakVjLA9kW+lOY9oGE6F+p3Nk4bn7XLPOr8K+Yr7QhKwUUUUJP/Z"/>
          <p:cNvSpPr>
            <a:spLocks noChangeAspect="1" noChangeArrowheads="1"/>
          </p:cNvSpPr>
          <p:nvPr/>
        </p:nvSpPr>
        <p:spPr bwMode="auto">
          <a:xfrm>
            <a:off x="101600" y="-595313"/>
            <a:ext cx="2114550" cy="1228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2539304"/>
            <a:ext cx="21336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2277366"/>
            <a:ext cx="129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7741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COMMERCIALIZATION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5" name="TextBox 14"/>
          <p:cNvSpPr txBox="1"/>
          <p:nvPr/>
        </p:nvSpPr>
        <p:spPr>
          <a:xfrm>
            <a:off x="762000" y="306014"/>
            <a:ext cx="6934200" cy="646331"/>
          </a:xfrm>
          <a:prstGeom prst="rect">
            <a:avLst/>
          </a:prstGeom>
          <a:noFill/>
        </p:spPr>
        <p:txBody>
          <a:bodyPr wrap="square" rtlCol="0">
            <a:spAutoFit/>
          </a:bodyPr>
          <a:lstStyle/>
          <a:p>
            <a:pPr marL="228600" indent="0" algn="ctr">
              <a:buFontTx/>
              <a:buNone/>
              <a:tabLst>
                <a:tab pos="292100" algn="l"/>
                <a:tab pos="571500" algn="l"/>
              </a:tabLst>
            </a:pPr>
            <a:r>
              <a:rPr lang="en-US" sz="3600" b="1" dirty="0">
                <a:solidFill>
                  <a:schemeClr val="accent6"/>
                </a:solidFill>
                <a:effectLst>
                  <a:outerShdw blurRad="38100" dist="38100" dir="2700000" algn="tl">
                    <a:srgbClr val="000000">
                      <a:alpha val="43137"/>
                    </a:srgbClr>
                  </a:outerShdw>
                </a:effectLst>
                <a:latin typeface="Century Gothic" pitchFamily="34" charset="0"/>
              </a:rPr>
              <a:t>General Business</a:t>
            </a:r>
          </a:p>
        </p:txBody>
      </p:sp>
      <p:sp>
        <p:nvSpPr>
          <p:cNvPr id="2" name="TextBox 1"/>
          <p:cNvSpPr txBox="1"/>
          <p:nvPr/>
        </p:nvSpPr>
        <p:spPr>
          <a:xfrm>
            <a:off x="2686071" y="3048000"/>
            <a:ext cx="5848329" cy="1077218"/>
          </a:xfrm>
          <a:prstGeom prst="rect">
            <a:avLst/>
          </a:prstGeom>
          <a:noFill/>
        </p:spPr>
        <p:txBody>
          <a:bodyPr wrap="square" rtlCol="0">
            <a:spAutoFit/>
          </a:bodyPr>
          <a:lstStyle/>
          <a:p>
            <a:pPr algn="ctr"/>
            <a:r>
              <a:rPr lang="en-US" sz="3200" b="1" dirty="0" smtClean="0">
                <a:latin typeface="Century Gothic" pitchFamily="34" charset="0"/>
              </a:rPr>
              <a:t>CERTIFICATE CEREMONY</a:t>
            </a:r>
          </a:p>
          <a:p>
            <a:pPr algn="ctr"/>
            <a:r>
              <a:rPr lang="en-US" sz="3200" b="1" dirty="0" smtClean="0"/>
              <a:t>August 31</a:t>
            </a:r>
            <a:endParaRPr lang="en-US" sz="3200" b="1"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2209800"/>
            <a:ext cx="2286000" cy="34575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15" descr="Picture1.png"/>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295000"/>
                    </a14:imgEffect>
                  </a14:imgLayer>
                </a14:imgProps>
              </a:ext>
            </a:extLst>
          </a:blip>
          <a:srcRect b="18931"/>
          <a:stretch/>
        </p:blipFill>
        <p:spPr>
          <a:xfrm>
            <a:off x="4191000" y="1922145"/>
            <a:ext cx="2937878" cy="1173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11537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smtClean="0">
              <a:solidFill>
                <a:srgbClr val="FFFFFF"/>
              </a:solidFill>
              <a:latin typeface="Tahoma" pitchFamily="34" charset="0"/>
            </a:endParaRPr>
          </a:p>
          <a:p>
            <a:fld id="{B9B44A3E-2AD6-4315-A827-810F6095B6A0}" type="slidenum">
              <a:rPr lang="en-US" smtClean="0">
                <a:solidFill>
                  <a:srgbClr val="B2A06B"/>
                </a:solidFill>
                <a:latin typeface="Tahoma" pitchFamily="34" charset="0"/>
              </a:rPr>
              <a:pPr/>
              <a:t>6</a:t>
            </a:fld>
            <a:endParaRPr lang="en-US" smtClean="0">
              <a:solidFill>
                <a:srgbClr val="B2A06B"/>
              </a:solidFill>
              <a:latin typeface="Tahoma" pitchFamily="34" charset="0"/>
            </a:endParaRPr>
          </a:p>
          <a:p>
            <a:endParaRPr lang="en-US" smtClean="0">
              <a:solidFill>
                <a:srgbClr val="FFFFFF"/>
              </a:solidFill>
              <a:latin typeface="Tahoma" pitchFamily="34" charset="0"/>
            </a:endParaRPr>
          </a:p>
        </p:txBody>
      </p:sp>
      <p:sp>
        <p:nvSpPr>
          <p:cNvPr id="327682" name="Rectangle 2"/>
          <p:cNvSpPr>
            <a:spLocks noGrp="1" noChangeArrowheads="1"/>
          </p:cNvSpPr>
          <p:nvPr>
            <p:ph type="title"/>
          </p:nvPr>
        </p:nvSpPr>
        <p:spPr>
          <a:xfrm>
            <a:off x="685800" y="304800"/>
            <a:ext cx="7772400" cy="1219200"/>
          </a:xfrm>
        </p:spPr>
        <p:txBody>
          <a:bodyPr/>
          <a:lstStyle/>
          <a:p>
            <a:pPr eaLnBrk="1" hangingPunct="1">
              <a:defRPr/>
            </a:pPr>
            <a:r>
              <a:rPr lang="en-US" dirty="0" smtClean="0"/>
              <a:t>Focus on Key Areas</a:t>
            </a:r>
          </a:p>
        </p:txBody>
      </p:sp>
      <p:sp>
        <p:nvSpPr>
          <p:cNvPr id="15364" name="Rectangle 3"/>
          <p:cNvSpPr>
            <a:spLocks noGrp="1" noChangeArrowheads="1"/>
          </p:cNvSpPr>
          <p:nvPr>
            <p:ph type="body" idx="1"/>
          </p:nvPr>
        </p:nvSpPr>
        <p:spPr>
          <a:xfrm>
            <a:off x="152400" y="1793875"/>
            <a:ext cx="8534400" cy="4073525"/>
          </a:xfrm>
        </p:spPr>
        <p:txBody>
          <a:bodyPr/>
          <a:lstStyle/>
          <a:p>
            <a:r>
              <a:rPr lang="en-US" sz="2800" dirty="0" smtClean="0"/>
              <a:t>Match university assets to industry clusters</a:t>
            </a:r>
          </a:p>
          <a:p>
            <a:pPr lvl="1"/>
            <a:r>
              <a:rPr lang="en-US" sz="2400" dirty="0" smtClean="0">
                <a:solidFill>
                  <a:schemeClr val="tx1"/>
                </a:solidFill>
              </a:rPr>
              <a:t>CREOL – Optics Industry</a:t>
            </a:r>
          </a:p>
          <a:p>
            <a:pPr lvl="1"/>
            <a:r>
              <a:rPr lang="en-US" sz="2400" dirty="0" smtClean="0">
                <a:solidFill>
                  <a:schemeClr val="tx1"/>
                </a:solidFill>
              </a:rPr>
              <a:t>IST – Large presence in Central Florida and CFRP</a:t>
            </a:r>
          </a:p>
          <a:p>
            <a:pPr lvl="1"/>
            <a:r>
              <a:rPr lang="en-US" sz="2400" dirty="0" smtClean="0">
                <a:solidFill>
                  <a:schemeClr val="tx1"/>
                </a:solidFill>
              </a:rPr>
              <a:t>AMPAC – Created to serve semiconductor fab</a:t>
            </a:r>
          </a:p>
          <a:p>
            <a:pPr lvl="1"/>
            <a:r>
              <a:rPr lang="en-US" sz="2400" dirty="0" smtClean="0">
                <a:solidFill>
                  <a:schemeClr val="tx1"/>
                </a:solidFill>
              </a:rPr>
              <a:t>FSEC  -- We did energy before energy was cool</a:t>
            </a:r>
          </a:p>
          <a:p>
            <a:pPr lvl="1"/>
            <a:r>
              <a:rPr lang="en-US" sz="2400" dirty="0" smtClean="0">
                <a:solidFill>
                  <a:schemeClr val="tx1"/>
                </a:solidFill>
              </a:rPr>
              <a:t>FSI – Space industry and NASA</a:t>
            </a:r>
          </a:p>
          <a:p>
            <a:pPr lvl="1"/>
            <a:r>
              <a:rPr lang="en-US" sz="2400" dirty="0" smtClean="0">
                <a:solidFill>
                  <a:schemeClr val="tx1"/>
                </a:solidFill>
              </a:rPr>
              <a:t>NANO – Growing field locally</a:t>
            </a:r>
          </a:p>
          <a:p>
            <a:pPr lvl="1"/>
            <a:r>
              <a:rPr lang="en-US" sz="2400" dirty="0" smtClean="0">
                <a:solidFill>
                  <a:schemeClr val="tx1"/>
                </a:solidFill>
              </a:rPr>
              <a:t>BMS -- Leading cluster development</a:t>
            </a:r>
          </a:p>
          <a:p>
            <a:pPr lvl="1"/>
            <a:endParaRPr lang="en-US" sz="2400" dirty="0" smtClean="0"/>
          </a:p>
          <a:p>
            <a:pPr eaLnBrk="1" hangingPunct="1"/>
            <a:endParaRPr lang="en-US" sz="2800" dirty="0" smtClean="0"/>
          </a:p>
        </p:txBody>
      </p:sp>
    </p:spTree>
    <p:extLst>
      <p:ext uri="{BB962C8B-B14F-4D97-AF65-F5344CB8AC3E}">
        <p14:creationId xmlns:p14="http://schemas.microsoft.com/office/powerpoint/2010/main" val="364307735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smtClean="0">
              <a:solidFill>
                <a:srgbClr val="FFFFFF"/>
              </a:solidFill>
              <a:latin typeface="Tahoma" pitchFamily="34" charset="0"/>
            </a:endParaRPr>
          </a:p>
          <a:p>
            <a:fld id="{B9B44A3E-2AD6-4315-A827-810F6095B6A0}" type="slidenum">
              <a:rPr lang="en-US" smtClean="0">
                <a:solidFill>
                  <a:srgbClr val="B2A06B"/>
                </a:solidFill>
                <a:latin typeface="Tahoma" pitchFamily="34" charset="0"/>
              </a:rPr>
              <a:pPr/>
              <a:t>7</a:t>
            </a:fld>
            <a:endParaRPr lang="en-US" smtClean="0">
              <a:solidFill>
                <a:srgbClr val="B2A06B"/>
              </a:solidFill>
              <a:latin typeface="Tahoma" pitchFamily="34" charset="0"/>
            </a:endParaRPr>
          </a:p>
          <a:p>
            <a:endParaRPr lang="en-US" smtClean="0">
              <a:solidFill>
                <a:srgbClr val="FFFFFF"/>
              </a:solidFill>
              <a:latin typeface="Tahoma" pitchFamily="34" charset="0"/>
            </a:endParaRPr>
          </a:p>
        </p:txBody>
      </p:sp>
      <p:sp>
        <p:nvSpPr>
          <p:cNvPr id="327682" name="Rectangle 2"/>
          <p:cNvSpPr>
            <a:spLocks noGrp="1" noChangeArrowheads="1"/>
          </p:cNvSpPr>
          <p:nvPr>
            <p:ph type="title"/>
          </p:nvPr>
        </p:nvSpPr>
        <p:spPr>
          <a:xfrm>
            <a:off x="685800" y="304800"/>
            <a:ext cx="7772400" cy="1219200"/>
          </a:xfrm>
        </p:spPr>
        <p:txBody>
          <a:bodyPr/>
          <a:lstStyle/>
          <a:p>
            <a:pPr eaLnBrk="1" hangingPunct="1">
              <a:defRPr/>
            </a:pPr>
            <a:r>
              <a:rPr lang="en-US" dirty="0" smtClean="0"/>
              <a:t>Focus on Key Areas</a:t>
            </a:r>
          </a:p>
        </p:txBody>
      </p:sp>
      <p:sp>
        <p:nvSpPr>
          <p:cNvPr id="15364" name="Rectangle 3"/>
          <p:cNvSpPr>
            <a:spLocks noGrp="1" noChangeArrowheads="1"/>
          </p:cNvSpPr>
          <p:nvPr>
            <p:ph type="body" idx="1"/>
          </p:nvPr>
        </p:nvSpPr>
        <p:spPr>
          <a:xfrm>
            <a:off x="152400" y="1676400"/>
            <a:ext cx="8534400" cy="4073525"/>
          </a:xfrm>
        </p:spPr>
        <p:txBody>
          <a:bodyPr/>
          <a:lstStyle/>
          <a:p>
            <a:pPr lvl="1"/>
            <a:r>
              <a:rPr lang="en-US" sz="3200" b="1" dirty="0">
                <a:solidFill>
                  <a:schemeClr val="tx1"/>
                </a:solidFill>
              </a:rPr>
              <a:t>Traditional Colleges, units</a:t>
            </a:r>
          </a:p>
          <a:p>
            <a:pPr lvl="1"/>
            <a:r>
              <a:rPr lang="en-US" sz="2800" dirty="0" smtClean="0">
                <a:solidFill>
                  <a:schemeClr val="tx1"/>
                </a:solidFill>
              </a:rPr>
              <a:t>Engineering</a:t>
            </a:r>
          </a:p>
          <a:p>
            <a:pPr lvl="1"/>
            <a:r>
              <a:rPr lang="en-US" sz="2800" dirty="0" smtClean="0">
                <a:solidFill>
                  <a:schemeClr val="tx1"/>
                </a:solidFill>
              </a:rPr>
              <a:t>Physics</a:t>
            </a:r>
          </a:p>
          <a:p>
            <a:pPr lvl="1"/>
            <a:r>
              <a:rPr lang="en-US" sz="2800" dirty="0" smtClean="0">
                <a:solidFill>
                  <a:schemeClr val="tx1"/>
                </a:solidFill>
              </a:rPr>
              <a:t>Sciences</a:t>
            </a:r>
          </a:p>
          <a:p>
            <a:pPr lvl="1"/>
            <a:r>
              <a:rPr lang="en-US" sz="2800" dirty="0" smtClean="0">
                <a:solidFill>
                  <a:schemeClr val="tx1"/>
                </a:solidFill>
              </a:rPr>
              <a:t>Chemistry</a:t>
            </a:r>
          </a:p>
          <a:p>
            <a:pPr lvl="1"/>
            <a:r>
              <a:rPr lang="en-US" sz="2800" dirty="0" smtClean="0">
                <a:solidFill>
                  <a:schemeClr val="tx1"/>
                </a:solidFill>
              </a:rPr>
              <a:t>Math</a:t>
            </a:r>
          </a:p>
          <a:p>
            <a:pPr lvl="1"/>
            <a:r>
              <a:rPr lang="en-US" sz="2800" dirty="0" smtClean="0">
                <a:solidFill>
                  <a:schemeClr val="tx1"/>
                </a:solidFill>
              </a:rPr>
              <a:t>Humanities</a:t>
            </a:r>
          </a:p>
          <a:p>
            <a:pPr lvl="1"/>
            <a:r>
              <a:rPr lang="en-US" sz="2800" dirty="0" smtClean="0">
                <a:solidFill>
                  <a:schemeClr val="tx1"/>
                </a:solidFill>
              </a:rPr>
              <a:t>Psychology</a:t>
            </a:r>
          </a:p>
          <a:p>
            <a:pPr lvl="1"/>
            <a:r>
              <a:rPr lang="en-US" sz="2800" dirty="0" err="1" smtClean="0">
                <a:solidFill>
                  <a:schemeClr val="tx1"/>
                </a:solidFill>
              </a:rPr>
              <a:t>etc</a:t>
            </a:r>
            <a:endParaRPr lang="en-US" sz="2800" dirty="0" smtClean="0">
              <a:solidFill>
                <a:schemeClr val="tx1"/>
              </a:solidFill>
            </a:endParaRPr>
          </a:p>
          <a:p>
            <a:pPr lvl="1"/>
            <a:endParaRPr lang="en-US" sz="2400" dirty="0" smtClean="0"/>
          </a:p>
          <a:p>
            <a:pPr lvl="1"/>
            <a:endParaRPr lang="en-US" sz="2400" dirty="0" smtClean="0"/>
          </a:p>
          <a:p>
            <a:pPr eaLnBrk="1" hangingPunct="1"/>
            <a:endParaRPr lang="en-US" sz="2800" dirty="0" smtClean="0"/>
          </a:p>
        </p:txBody>
      </p:sp>
    </p:spTree>
    <p:extLst>
      <p:ext uri="{BB962C8B-B14F-4D97-AF65-F5344CB8AC3E}">
        <p14:creationId xmlns:p14="http://schemas.microsoft.com/office/powerpoint/2010/main" val="258031182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a:xfrm>
            <a:off x="228600" y="2743200"/>
            <a:ext cx="8763000" cy="1752600"/>
          </a:xfrm>
        </p:spPr>
        <p:txBody>
          <a:bodyPr/>
          <a:lstStyle/>
          <a:p>
            <a:r>
              <a:rPr lang="en-US" sz="3600" dirty="0" smtClean="0">
                <a:solidFill>
                  <a:schemeClr val="bg1"/>
                </a:solidFill>
              </a:rPr>
              <a:t>Economic Development Eco System</a:t>
            </a:r>
            <a:br>
              <a:rPr lang="en-US" sz="3600" dirty="0" smtClean="0">
                <a:solidFill>
                  <a:schemeClr val="bg1"/>
                </a:solidFill>
              </a:rPr>
            </a:br>
            <a:r>
              <a:rPr lang="en-US" sz="3600" dirty="0">
                <a:solidFill>
                  <a:schemeClr val="bg1"/>
                </a:solidFill>
              </a:rPr>
              <a:t/>
            </a:r>
            <a:br>
              <a:rPr lang="en-US" sz="3600" dirty="0">
                <a:solidFill>
                  <a:schemeClr val="bg1"/>
                </a:solidFill>
              </a:rPr>
            </a:br>
            <a:r>
              <a:rPr lang="en-US" sz="3600" dirty="0" smtClean="0">
                <a:solidFill>
                  <a:schemeClr val="bg1"/>
                </a:solidFill>
              </a:rPr>
              <a:t>UCF’s </a:t>
            </a:r>
            <a:r>
              <a:rPr lang="en-US" sz="3600" dirty="0">
                <a:solidFill>
                  <a:schemeClr val="bg1"/>
                </a:solidFill>
              </a:rPr>
              <a:t>Approach to Accelerate Innovation</a:t>
            </a:r>
          </a:p>
        </p:txBody>
      </p:sp>
    </p:spTree>
    <p:extLst>
      <p:ext uri="{BB962C8B-B14F-4D97-AF65-F5344CB8AC3E}">
        <p14:creationId xmlns:p14="http://schemas.microsoft.com/office/powerpoint/2010/main" val="2855490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p:cNvSpPr/>
          <p:nvPr/>
        </p:nvSpPr>
        <p:spPr>
          <a:xfrm>
            <a:off x="2129075" y="1051038"/>
            <a:ext cx="4838330" cy="4974855"/>
          </a:xfrm>
          <a:prstGeom prst="ellipse">
            <a:avLst/>
          </a:prstGeom>
          <a:noFill/>
          <a:ln w="4667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800">
              <a:solidFill>
                <a:srgbClr val="FFFFFF"/>
              </a:solidFill>
            </a:endParaRPr>
          </a:p>
        </p:txBody>
      </p:sp>
      <p:cxnSp>
        <p:nvCxnSpPr>
          <p:cNvPr id="105" name="Straight Connector 104"/>
          <p:cNvCxnSpPr/>
          <p:nvPr/>
        </p:nvCxnSpPr>
        <p:spPr>
          <a:xfrm>
            <a:off x="6949440" y="5564777"/>
            <a:ext cx="731520" cy="27432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0" y="76200"/>
            <a:ext cx="9144000" cy="616131"/>
          </a:xfrm>
        </p:spPr>
        <p:txBody>
          <a:bodyPr>
            <a:normAutofit fontScale="90000"/>
          </a:bodyPr>
          <a:lstStyle/>
          <a:p>
            <a:r>
              <a:rPr lang="en-US" sz="3600" b="1" dirty="0" smtClean="0">
                <a:solidFill>
                  <a:schemeClr val="tx1"/>
                </a:solidFill>
              </a:rPr>
              <a:t>Entrepreneurial Ecosystem</a:t>
            </a:r>
            <a:endParaRPr lang="en-US" sz="3600" b="1" dirty="0">
              <a:solidFill>
                <a:schemeClr val="tx1"/>
              </a:solidFill>
            </a:endParaRP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r>
              <a:rPr lang="en-US" dirty="0">
                <a:solidFill>
                  <a:srgbClr val="B2A06B"/>
                </a:solidFill>
              </a:rPr>
              <a:t>   Copyright © O’Neal </a:t>
            </a:r>
            <a:r>
              <a:rPr lang="en-US" dirty="0" smtClean="0">
                <a:solidFill>
                  <a:srgbClr val="B2A06B"/>
                </a:solidFill>
              </a:rPr>
              <a:t>2011     1</a:t>
            </a:r>
            <a:endParaRPr lang="en-US" dirty="0">
              <a:solidFill>
                <a:srgbClr val="B2A06B"/>
              </a:solidFill>
            </a:endParaRPr>
          </a:p>
        </p:txBody>
      </p:sp>
      <p:pic>
        <p:nvPicPr>
          <p:cNvPr id="18" name="Picture 17" descr="base_entrepreneurs.png"/>
          <p:cNvPicPr>
            <a:picLocks noChangeAspect="1"/>
          </p:cNvPicPr>
          <p:nvPr/>
        </p:nvPicPr>
        <p:blipFill>
          <a:blip r:embed="rId3" cstate="print"/>
          <a:srcRect l="16667" t="4978" r="15556" b="3170"/>
          <a:stretch>
            <a:fillRect/>
          </a:stretch>
        </p:blipFill>
        <p:spPr>
          <a:xfrm>
            <a:off x="2286000" y="1219200"/>
            <a:ext cx="4648200" cy="4724400"/>
          </a:xfrm>
          <a:prstGeom prst="rect">
            <a:avLst/>
          </a:prstGeom>
        </p:spPr>
      </p:pic>
      <p:pic>
        <p:nvPicPr>
          <p:cNvPr id="21" name="Picture 20" descr="financial-capital.png"/>
          <p:cNvPicPr>
            <a:picLocks noChangeAspect="1"/>
          </p:cNvPicPr>
          <p:nvPr/>
        </p:nvPicPr>
        <p:blipFill>
          <a:blip r:embed="rId4" cstate="print"/>
          <a:srcRect l="34515" t="32316" r="34374" b="33610"/>
          <a:stretch>
            <a:fillRect/>
          </a:stretch>
        </p:blipFill>
        <p:spPr>
          <a:xfrm>
            <a:off x="2113138" y="4528895"/>
            <a:ext cx="2133600" cy="1752600"/>
          </a:xfrm>
          <a:prstGeom prst="rect">
            <a:avLst/>
          </a:prstGeom>
        </p:spPr>
      </p:pic>
      <p:sp>
        <p:nvSpPr>
          <p:cNvPr id="27" name="Title 1"/>
          <p:cNvSpPr txBox="1">
            <a:spLocks/>
          </p:cNvSpPr>
          <p:nvPr/>
        </p:nvSpPr>
        <p:spPr>
          <a:xfrm>
            <a:off x="2299610" y="5072746"/>
            <a:ext cx="1524000" cy="609599"/>
          </a:xfrm>
          <a:prstGeom prst="rect">
            <a:avLst/>
          </a:prstGeom>
        </p:spPr>
        <p:txBody>
          <a:bodyPr vert="horz" lIns="91440" tIns="45720" rIns="91440" bIns="45720" rtlCol="0" anchor="ctr">
            <a:noAutofit/>
          </a:bodyPr>
          <a:lstStyle/>
          <a:p>
            <a:pPr algn="ctr">
              <a:lnSpc>
                <a:spcPts val="2000"/>
              </a:lnSpc>
              <a:spcBef>
                <a:spcPct val="0"/>
              </a:spcBef>
              <a:defRPr/>
            </a:pPr>
            <a:r>
              <a:rPr lang="en-US" sz="2000" b="1" dirty="0" smtClean="0">
                <a:solidFill>
                  <a:srgbClr val="FFFFFF"/>
                </a:solidFill>
              </a:rPr>
              <a:t>Financial</a:t>
            </a:r>
          </a:p>
          <a:p>
            <a:pPr algn="ctr">
              <a:lnSpc>
                <a:spcPts val="2000"/>
              </a:lnSpc>
              <a:spcBef>
                <a:spcPct val="0"/>
              </a:spcBef>
              <a:defRPr/>
            </a:pPr>
            <a:r>
              <a:rPr lang="en-US" sz="2000" b="1" dirty="0" smtClean="0">
                <a:solidFill>
                  <a:srgbClr val="FFFFFF"/>
                </a:solidFill>
              </a:rPr>
              <a:t>Capital</a:t>
            </a:r>
          </a:p>
        </p:txBody>
      </p:sp>
      <p:pic>
        <p:nvPicPr>
          <p:cNvPr id="24" name="Picture 23" descr="intellectual-capital.png"/>
          <p:cNvPicPr>
            <a:picLocks noChangeAspect="1"/>
          </p:cNvPicPr>
          <p:nvPr/>
        </p:nvPicPr>
        <p:blipFill>
          <a:blip r:embed="rId5" cstate="print"/>
          <a:srcRect l="36667" t="30741" r="35555" b="33704"/>
          <a:stretch>
            <a:fillRect/>
          </a:stretch>
        </p:blipFill>
        <p:spPr>
          <a:xfrm rot="538045">
            <a:off x="2317294" y="760368"/>
            <a:ext cx="1905000" cy="1828800"/>
          </a:xfrm>
          <a:prstGeom prst="rect">
            <a:avLst/>
          </a:prstGeom>
        </p:spPr>
      </p:pic>
      <p:sp>
        <p:nvSpPr>
          <p:cNvPr id="25" name="Title 1"/>
          <p:cNvSpPr txBox="1">
            <a:spLocks/>
          </p:cNvSpPr>
          <p:nvPr/>
        </p:nvSpPr>
        <p:spPr>
          <a:xfrm>
            <a:off x="2357849" y="1375952"/>
            <a:ext cx="1524000" cy="609599"/>
          </a:xfrm>
          <a:prstGeom prst="rect">
            <a:avLst/>
          </a:prstGeom>
        </p:spPr>
        <p:txBody>
          <a:bodyPr vert="horz" lIns="91440" tIns="45720" rIns="91440" bIns="45720" rtlCol="0" anchor="ctr">
            <a:noAutofit/>
          </a:bodyPr>
          <a:lstStyle/>
          <a:p>
            <a:pPr algn="ctr">
              <a:lnSpc>
                <a:spcPts val="2000"/>
              </a:lnSpc>
              <a:spcBef>
                <a:spcPct val="0"/>
              </a:spcBef>
              <a:defRPr/>
            </a:pPr>
            <a:r>
              <a:rPr lang="en-US" sz="2000" b="1" dirty="0" smtClean="0">
                <a:solidFill>
                  <a:srgbClr val="FFFFFF"/>
                </a:solidFill>
              </a:rPr>
              <a:t>Intellectual</a:t>
            </a:r>
          </a:p>
          <a:p>
            <a:pPr algn="ctr">
              <a:lnSpc>
                <a:spcPts val="2000"/>
              </a:lnSpc>
              <a:spcBef>
                <a:spcPct val="0"/>
              </a:spcBef>
              <a:defRPr/>
            </a:pPr>
            <a:r>
              <a:rPr lang="en-US" sz="2000" b="1" dirty="0" smtClean="0">
                <a:solidFill>
                  <a:srgbClr val="FFFFFF"/>
                </a:solidFill>
              </a:rPr>
              <a:t>Capital</a:t>
            </a:r>
          </a:p>
        </p:txBody>
      </p:sp>
      <p:pic>
        <p:nvPicPr>
          <p:cNvPr id="20" name="Picture 19" descr="advocates&amp;champions.png"/>
          <p:cNvPicPr>
            <a:picLocks noChangeAspect="1"/>
          </p:cNvPicPr>
          <p:nvPr/>
        </p:nvPicPr>
        <p:blipFill>
          <a:blip r:embed="rId6" cstate="print"/>
          <a:srcRect l="33368" t="30787" r="36632" b="33657"/>
          <a:stretch>
            <a:fillRect/>
          </a:stretch>
        </p:blipFill>
        <p:spPr>
          <a:xfrm>
            <a:off x="5321808" y="4212336"/>
            <a:ext cx="2057400" cy="1828800"/>
          </a:xfrm>
          <a:prstGeom prst="rect">
            <a:avLst/>
          </a:prstGeom>
        </p:spPr>
      </p:pic>
      <p:sp>
        <p:nvSpPr>
          <p:cNvPr id="28" name="Title 1"/>
          <p:cNvSpPr txBox="1">
            <a:spLocks/>
          </p:cNvSpPr>
          <p:nvPr/>
        </p:nvSpPr>
        <p:spPr>
          <a:xfrm>
            <a:off x="5610225" y="4800600"/>
            <a:ext cx="1524000" cy="609599"/>
          </a:xfrm>
          <a:prstGeom prst="rect">
            <a:avLst/>
          </a:prstGeom>
        </p:spPr>
        <p:txBody>
          <a:bodyPr vert="horz" lIns="91440" tIns="45720" rIns="91440" bIns="45720" rtlCol="0" anchor="ctr">
            <a:noAutofit/>
          </a:bodyPr>
          <a:lstStyle/>
          <a:p>
            <a:pPr algn="ctr">
              <a:lnSpc>
                <a:spcPts val="2000"/>
              </a:lnSpc>
              <a:spcBef>
                <a:spcPct val="0"/>
              </a:spcBef>
              <a:defRPr/>
            </a:pPr>
            <a:r>
              <a:rPr lang="en-US" sz="2000" b="1" dirty="0" smtClean="0">
                <a:solidFill>
                  <a:srgbClr val="FFFFFF"/>
                </a:solidFill>
              </a:rPr>
              <a:t>Advocates</a:t>
            </a:r>
          </a:p>
          <a:p>
            <a:pPr algn="ctr">
              <a:lnSpc>
                <a:spcPts val="2000"/>
              </a:lnSpc>
              <a:spcBef>
                <a:spcPct val="0"/>
              </a:spcBef>
              <a:defRPr/>
            </a:pPr>
            <a:r>
              <a:rPr lang="en-US" sz="2000" b="1" dirty="0" smtClean="0">
                <a:solidFill>
                  <a:srgbClr val="FFFFFF"/>
                </a:solidFill>
              </a:rPr>
              <a:t>&amp; Champions</a:t>
            </a:r>
          </a:p>
        </p:txBody>
      </p:sp>
      <p:pic>
        <p:nvPicPr>
          <p:cNvPr id="19" name="Picture 18" descr="resource-providers-support.png"/>
          <p:cNvPicPr>
            <a:picLocks noChangeAspect="1"/>
          </p:cNvPicPr>
          <p:nvPr/>
        </p:nvPicPr>
        <p:blipFill>
          <a:blip r:embed="rId7" cstate="print"/>
          <a:srcRect l="33333" t="30741" r="35556" b="32222"/>
          <a:stretch>
            <a:fillRect/>
          </a:stretch>
        </p:blipFill>
        <p:spPr>
          <a:xfrm>
            <a:off x="5233356" y="1020104"/>
            <a:ext cx="2133600" cy="1905000"/>
          </a:xfrm>
          <a:prstGeom prst="rect">
            <a:avLst/>
          </a:prstGeom>
        </p:spPr>
      </p:pic>
      <p:sp>
        <p:nvSpPr>
          <p:cNvPr id="26" name="Title 1"/>
          <p:cNvSpPr txBox="1">
            <a:spLocks/>
          </p:cNvSpPr>
          <p:nvPr/>
        </p:nvSpPr>
        <p:spPr>
          <a:xfrm>
            <a:off x="5591175" y="1524000"/>
            <a:ext cx="1524000" cy="838200"/>
          </a:xfrm>
          <a:prstGeom prst="rect">
            <a:avLst/>
          </a:prstGeom>
        </p:spPr>
        <p:txBody>
          <a:bodyPr vert="horz" lIns="91440" tIns="45720" rIns="91440" bIns="45720" rtlCol="0" anchor="ctr">
            <a:noAutofit/>
          </a:bodyPr>
          <a:lstStyle/>
          <a:p>
            <a:pPr algn="ctr">
              <a:lnSpc>
                <a:spcPts val="2000"/>
              </a:lnSpc>
              <a:spcBef>
                <a:spcPct val="0"/>
              </a:spcBef>
              <a:defRPr/>
            </a:pPr>
            <a:r>
              <a:rPr lang="en-US" sz="2000" b="1" dirty="0" smtClean="0">
                <a:solidFill>
                  <a:srgbClr val="FFFFFF"/>
                </a:solidFill>
              </a:rPr>
              <a:t>Resource</a:t>
            </a:r>
          </a:p>
          <a:p>
            <a:pPr algn="ctr">
              <a:lnSpc>
                <a:spcPts val="2000"/>
              </a:lnSpc>
              <a:spcBef>
                <a:spcPct val="0"/>
              </a:spcBef>
              <a:defRPr/>
            </a:pPr>
            <a:r>
              <a:rPr lang="en-US" sz="2000" b="1" dirty="0" smtClean="0">
                <a:solidFill>
                  <a:srgbClr val="FFFFFF"/>
                </a:solidFill>
              </a:rPr>
              <a:t>Providers/</a:t>
            </a:r>
          </a:p>
          <a:p>
            <a:pPr algn="ctr">
              <a:lnSpc>
                <a:spcPts val="2000"/>
              </a:lnSpc>
              <a:spcBef>
                <a:spcPct val="0"/>
              </a:spcBef>
              <a:defRPr/>
            </a:pPr>
            <a:r>
              <a:rPr lang="en-US" sz="2000" b="1" dirty="0" smtClean="0">
                <a:solidFill>
                  <a:srgbClr val="FFFFFF"/>
                </a:solidFill>
              </a:rPr>
              <a:t>Support</a:t>
            </a:r>
          </a:p>
        </p:txBody>
      </p:sp>
      <p:sp>
        <p:nvSpPr>
          <p:cNvPr id="30" name="Text Box 10"/>
          <p:cNvSpPr txBox="1">
            <a:spLocks noChangeArrowheads="1"/>
          </p:cNvSpPr>
          <p:nvPr/>
        </p:nvSpPr>
        <p:spPr bwMode="auto">
          <a:xfrm>
            <a:off x="561708" y="1277981"/>
            <a:ext cx="1066800" cy="457200"/>
          </a:xfrm>
          <a:prstGeom prst="rect">
            <a:avLst/>
          </a:prstGeom>
          <a:noFill/>
          <a:ln w="9525">
            <a:noFill/>
            <a:miter lim="800000"/>
            <a:headEnd/>
            <a:tailEnd/>
          </a:ln>
          <a:effectLst/>
        </p:spPr>
        <p:txBody>
          <a:bodyPr>
            <a:spAutoFit/>
          </a:bodyPr>
          <a:lstStyle/>
          <a:p>
            <a:pPr fontAlgn="base">
              <a:spcBef>
                <a:spcPct val="50000"/>
              </a:spcBef>
              <a:spcAft>
                <a:spcPct val="0"/>
              </a:spcAft>
            </a:pPr>
            <a:r>
              <a:rPr lang="en-US" sz="1200" dirty="0">
                <a:solidFill>
                  <a:srgbClr val="FFFFFF"/>
                </a:solidFill>
                <a:ea typeface="MS PGothic" pitchFamily="34" charset="-128"/>
              </a:rPr>
              <a:t>New </a:t>
            </a:r>
            <a:r>
              <a:rPr lang="en-US" sz="1200" dirty="0" smtClean="0">
                <a:solidFill>
                  <a:srgbClr val="FFFFFF"/>
                </a:solidFill>
                <a:ea typeface="MS PGothic" pitchFamily="34" charset="-128"/>
              </a:rPr>
              <a:t>IP &amp; Technology</a:t>
            </a:r>
            <a:endParaRPr lang="en-US" sz="1200" dirty="0">
              <a:solidFill>
                <a:srgbClr val="FFFFFF"/>
              </a:solidFill>
              <a:ea typeface="MS PGothic" pitchFamily="34" charset="-128"/>
            </a:endParaRPr>
          </a:p>
        </p:txBody>
      </p:sp>
      <p:sp>
        <p:nvSpPr>
          <p:cNvPr id="31" name="Text Box 11"/>
          <p:cNvSpPr txBox="1">
            <a:spLocks noChangeArrowheads="1"/>
          </p:cNvSpPr>
          <p:nvPr/>
        </p:nvSpPr>
        <p:spPr bwMode="auto">
          <a:xfrm>
            <a:off x="34832" y="2490657"/>
            <a:ext cx="1389019"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1200" dirty="0" smtClean="0">
                <a:solidFill>
                  <a:srgbClr val="FFFFFF"/>
                </a:solidFill>
                <a:ea typeface="MS PGothic" pitchFamily="34" charset="-128"/>
              </a:rPr>
              <a:t>Early-stage Execs &amp; C-level Mgrs</a:t>
            </a:r>
            <a:endParaRPr lang="en-US" sz="1200" dirty="0">
              <a:solidFill>
                <a:srgbClr val="FFFFFF"/>
              </a:solidFill>
              <a:ea typeface="MS PGothic" pitchFamily="34" charset="-128"/>
            </a:endParaRPr>
          </a:p>
        </p:txBody>
      </p:sp>
      <p:sp>
        <p:nvSpPr>
          <p:cNvPr id="34" name="Text Box 15"/>
          <p:cNvSpPr txBox="1">
            <a:spLocks noChangeArrowheads="1"/>
          </p:cNvSpPr>
          <p:nvPr/>
        </p:nvSpPr>
        <p:spPr bwMode="auto">
          <a:xfrm>
            <a:off x="753296" y="6442167"/>
            <a:ext cx="1415143" cy="276999"/>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1200" dirty="0" smtClean="0">
                <a:solidFill>
                  <a:srgbClr val="FFFFFF"/>
                </a:solidFill>
                <a:ea typeface="MS PGothic" pitchFamily="34" charset="-128"/>
              </a:rPr>
              <a:t>Corporate Partners</a:t>
            </a:r>
            <a:endParaRPr lang="en-US" sz="1200" dirty="0">
              <a:solidFill>
                <a:srgbClr val="FFFFFF"/>
              </a:solidFill>
              <a:ea typeface="MS PGothic" pitchFamily="34" charset="-128"/>
            </a:endParaRPr>
          </a:p>
        </p:txBody>
      </p:sp>
      <p:sp>
        <p:nvSpPr>
          <p:cNvPr id="35" name="Text Box 17"/>
          <p:cNvSpPr txBox="1">
            <a:spLocks noChangeArrowheads="1"/>
          </p:cNvSpPr>
          <p:nvPr/>
        </p:nvSpPr>
        <p:spPr bwMode="auto">
          <a:xfrm>
            <a:off x="7778934" y="4164875"/>
            <a:ext cx="1221377"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1200" dirty="0" smtClean="0">
                <a:solidFill>
                  <a:srgbClr val="FFFFFF"/>
                </a:solidFill>
                <a:ea typeface="MS PGothic" pitchFamily="34" charset="-128"/>
              </a:rPr>
              <a:t>Policy Makers, Government</a:t>
            </a:r>
            <a:endParaRPr lang="en-US" sz="1200" dirty="0">
              <a:solidFill>
                <a:srgbClr val="FFFFFF"/>
              </a:solidFill>
              <a:ea typeface="MS PGothic" pitchFamily="34" charset="-128"/>
            </a:endParaRPr>
          </a:p>
        </p:txBody>
      </p:sp>
      <p:sp>
        <p:nvSpPr>
          <p:cNvPr id="36" name="Text Box 18"/>
          <p:cNvSpPr txBox="1">
            <a:spLocks noChangeArrowheads="1"/>
          </p:cNvSpPr>
          <p:nvPr/>
        </p:nvSpPr>
        <p:spPr bwMode="auto">
          <a:xfrm>
            <a:off x="7299959" y="4887687"/>
            <a:ext cx="1752600" cy="457200"/>
          </a:xfrm>
          <a:prstGeom prst="rect">
            <a:avLst/>
          </a:prstGeom>
          <a:noFill/>
          <a:ln w="9525">
            <a:noFill/>
            <a:miter lim="800000"/>
            <a:headEnd/>
            <a:tailEnd/>
          </a:ln>
          <a:effectLst/>
        </p:spPr>
        <p:txBody>
          <a:bodyPr>
            <a:spAutoFit/>
          </a:bodyPr>
          <a:lstStyle/>
          <a:p>
            <a:pPr algn="r" fontAlgn="base">
              <a:spcBef>
                <a:spcPct val="50000"/>
              </a:spcBef>
              <a:spcAft>
                <a:spcPct val="0"/>
              </a:spcAft>
            </a:pPr>
            <a:r>
              <a:rPr lang="en-US" sz="1200" dirty="0">
                <a:solidFill>
                  <a:srgbClr val="FFFFFF"/>
                </a:solidFill>
                <a:ea typeface="MS PGothic" pitchFamily="34" charset="-128"/>
              </a:rPr>
              <a:t>Economic Development </a:t>
            </a:r>
            <a:r>
              <a:rPr lang="en-US" sz="1200" dirty="0" smtClean="0">
                <a:solidFill>
                  <a:srgbClr val="FFFFFF"/>
                </a:solidFill>
                <a:ea typeface="MS PGothic" pitchFamily="34" charset="-128"/>
              </a:rPr>
              <a:t>Organizations</a:t>
            </a:r>
            <a:endParaRPr lang="en-US" sz="1200" dirty="0">
              <a:solidFill>
                <a:srgbClr val="FFFFFF"/>
              </a:solidFill>
              <a:ea typeface="MS PGothic" pitchFamily="34" charset="-128"/>
            </a:endParaRPr>
          </a:p>
        </p:txBody>
      </p:sp>
      <p:sp>
        <p:nvSpPr>
          <p:cNvPr id="37" name="Text Box 19"/>
          <p:cNvSpPr txBox="1">
            <a:spLocks noChangeArrowheads="1"/>
          </p:cNvSpPr>
          <p:nvPr/>
        </p:nvSpPr>
        <p:spPr bwMode="auto">
          <a:xfrm>
            <a:off x="873043" y="655318"/>
            <a:ext cx="1256205"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1200" dirty="0" smtClean="0">
                <a:solidFill>
                  <a:srgbClr val="FFFFFF"/>
                </a:solidFill>
                <a:ea typeface="MS PGothic" pitchFamily="34" charset="-128"/>
              </a:rPr>
              <a:t>Universities, &amp; Colleges</a:t>
            </a:r>
            <a:endParaRPr lang="en-US" sz="1200" dirty="0">
              <a:solidFill>
                <a:srgbClr val="FFFFFF"/>
              </a:solidFill>
              <a:ea typeface="MS PGothic" pitchFamily="34" charset="-128"/>
            </a:endParaRPr>
          </a:p>
        </p:txBody>
      </p:sp>
      <p:sp>
        <p:nvSpPr>
          <p:cNvPr id="38" name="Text Box 20"/>
          <p:cNvSpPr txBox="1">
            <a:spLocks noChangeArrowheads="1"/>
          </p:cNvSpPr>
          <p:nvPr/>
        </p:nvSpPr>
        <p:spPr bwMode="auto">
          <a:xfrm>
            <a:off x="7694024" y="2512107"/>
            <a:ext cx="1297576" cy="276999"/>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1200" dirty="0">
                <a:solidFill>
                  <a:srgbClr val="FFFFFF"/>
                </a:solidFill>
                <a:ea typeface="MS PGothic" pitchFamily="34" charset="-128"/>
              </a:rPr>
              <a:t>Service </a:t>
            </a:r>
            <a:r>
              <a:rPr lang="en-US" sz="1200" dirty="0" smtClean="0">
                <a:solidFill>
                  <a:srgbClr val="FFFFFF"/>
                </a:solidFill>
                <a:ea typeface="MS PGothic" pitchFamily="34" charset="-128"/>
              </a:rPr>
              <a:t>Providers</a:t>
            </a:r>
            <a:endParaRPr lang="en-US" sz="1200" dirty="0">
              <a:solidFill>
                <a:srgbClr val="FFFFFF"/>
              </a:solidFill>
              <a:ea typeface="MS PGothic" pitchFamily="34" charset="-128"/>
            </a:endParaRPr>
          </a:p>
        </p:txBody>
      </p:sp>
      <p:sp>
        <p:nvSpPr>
          <p:cNvPr id="40" name="Text Box 22"/>
          <p:cNvSpPr txBox="1">
            <a:spLocks noChangeArrowheads="1"/>
          </p:cNvSpPr>
          <p:nvPr/>
        </p:nvSpPr>
        <p:spPr bwMode="auto">
          <a:xfrm>
            <a:off x="130630" y="3555281"/>
            <a:ext cx="966650" cy="285202"/>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1200" dirty="0">
                <a:solidFill>
                  <a:srgbClr val="FFFFFF"/>
                </a:solidFill>
                <a:ea typeface="MS PGothic" pitchFamily="34" charset="-128"/>
              </a:rPr>
              <a:t>Workforce</a:t>
            </a:r>
          </a:p>
        </p:txBody>
      </p:sp>
      <p:sp>
        <p:nvSpPr>
          <p:cNvPr id="41" name="Text Box 24"/>
          <p:cNvSpPr txBox="1">
            <a:spLocks noChangeArrowheads="1"/>
          </p:cNvSpPr>
          <p:nvPr/>
        </p:nvSpPr>
        <p:spPr bwMode="auto">
          <a:xfrm>
            <a:off x="7565570" y="3581400"/>
            <a:ext cx="1066800" cy="276999"/>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1200" dirty="0" smtClean="0">
                <a:solidFill>
                  <a:srgbClr val="FFFFFF"/>
                </a:solidFill>
                <a:ea typeface="MS PGothic" pitchFamily="34" charset="-128"/>
              </a:rPr>
              <a:t>Chambers</a:t>
            </a:r>
            <a:endParaRPr lang="en-US" sz="1200" dirty="0">
              <a:solidFill>
                <a:srgbClr val="FFFFFF"/>
              </a:solidFill>
              <a:ea typeface="MS PGothic" pitchFamily="34" charset="-128"/>
            </a:endParaRPr>
          </a:p>
        </p:txBody>
      </p:sp>
      <p:cxnSp>
        <p:nvCxnSpPr>
          <p:cNvPr id="43" name="Straight Connector 42"/>
          <p:cNvCxnSpPr/>
          <p:nvPr/>
        </p:nvCxnSpPr>
        <p:spPr>
          <a:xfrm>
            <a:off x="6961517" y="2286000"/>
            <a:ext cx="497374" cy="300446"/>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069100" y="2000794"/>
            <a:ext cx="607423" cy="219891"/>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7134222" y="5251269"/>
            <a:ext cx="638178" cy="653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6987396" y="4419600"/>
            <a:ext cx="556404" cy="26454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0" name="Picture 59" descr="small-circle.png"/>
          <p:cNvPicPr>
            <a:picLocks noChangeAspect="1"/>
          </p:cNvPicPr>
          <p:nvPr/>
        </p:nvPicPr>
        <p:blipFill>
          <a:blip r:embed="rId8" cstate="print"/>
          <a:srcRect l="46666" t="47037" r="46667" b="45556"/>
          <a:stretch>
            <a:fillRect/>
          </a:stretch>
        </p:blipFill>
        <p:spPr>
          <a:xfrm>
            <a:off x="7580812" y="2105844"/>
            <a:ext cx="457200" cy="381000"/>
          </a:xfrm>
          <a:prstGeom prst="rect">
            <a:avLst/>
          </a:prstGeom>
        </p:spPr>
      </p:pic>
      <p:pic>
        <p:nvPicPr>
          <p:cNvPr id="62" name="Picture 61" descr="small-circle.png"/>
          <p:cNvPicPr>
            <a:picLocks noChangeAspect="1"/>
          </p:cNvPicPr>
          <p:nvPr/>
        </p:nvPicPr>
        <p:blipFill>
          <a:blip r:embed="rId8" cstate="print"/>
          <a:srcRect l="46666" t="47037" r="46667" b="45556"/>
          <a:stretch>
            <a:fillRect/>
          </a:stretch>
        </p:blipFill>
        <p:spPr>
          <a:xfrm>
            <a:off x="7329489" y="2491471"/>
            <a:ext cx="457200" cy="381000"/>
          </a:xfrm>
          <a:prstGeom prst="rect">
            <a:avLst/>
          </a:prstGeom>
        </p:spPr>
      </p:pic>
      <p:pic>
        <p:nvPicPr>
          <p:cNvPr id="63" name="Picture 62" descr="small-circle.png"/>
          <p:cNvPicPr>
            <a:picLocks noChangeAspect="1"/>
          </p:cNvPicPr>
          <p:nvPr/>
        </p:nvPicPr>
        <p:blipFill>
          <a:blip r:embed="rId8" cstate="print"/>
          <a:srcRect l="46666" t="47037" r="46667" b="45556"/>
          <a:stretch>
            <a:fillRect/>
          </a:stretch>
        </p:blipFill>
        <p:spPr>
          <a:xfrm>
            <a:off x="7410449" y="4214815"/>
            <a:ext cx="457200" cy="381000"/>
          </a:xfrm>
          <a:prstGeom prst="rect">
            <a:avLst/>
          </a:prstGeom>
        </p:spPr>
      </p:pic>
      <p:pic>
        <p:nvPicPr>
          <p:cNvPr id="68" name="Picture 67" descr="small-circle.png"/>
          <p:cNvPicPr>
            <a:picLocks noChangeAspect="1"/>
          </p:cNvPicPr>
          <p:nvPr/>
        </p:nvPicPr>
        <p:blipFill>
          <a:blip r:embed="rId8" cstate="print"/>
          <a:srcRect l="46666" t="47037" r="46667" b="45556"/>
          <a:stretch>
            <a:fillRect/>
          </a:stretch>
        </p:blipFill>
        <p:spPr>
          <a:xfrm>
            <a:off x="7599997" y="5079817"/>
            <a:ext cx="457200" cy="381000"/>
          </a:xfrm>
          <a:prstGeom prst="rect">
            <a:avLst/>
          </a:prstGeom>
        </p:spPr>
      </p:pic>
      <p:cxnSp>
        <p:nvCxnSpPr>
          <p:cNvPr id="72" name="Straight Connector 71"/>
          <p:cNvCxnSpPr/>
          <p:nvPr/>
        </p:nvCxnSpPr>
        <p:spPr>
          <a:xfrm flipV="1">
            <a:off x="6705600" y="3810000"/>
            <a:ext cx="685800" cy="60960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3" name="Picture 72" descr="small-circle.png"/>
          <p:cNvPicPr>
            <a:picLocks noChangeAspect="1"/>
          </p:cNvPicPr>
          <p:nvPr/>
        </p:nvPicPr>
        <p:blipFill>
          <a:blip r:embed="rId8" cstate="print"/>
          <a:srcRect l="46666" t="47037" r="46667" b="45556"/>
          <a:stretch>
            <a:fillRect/>
          </a:stretch>
        </p:blipFill>
        <p:spPr>
          <a:xfrm>
            <a:off x="7239000" y="3581400"/>
            <a:ext cx="457200" cy="381000"/>
          </a:xfrm>
          <a:prstGeom prst="rect">
            <a:avLst/>
          </a:prstGeom>
        </p:spPr>
      </p:pic>
      <p:cxnSp>
        <p:nvCxnSpPr>
          <p:cNvPr id="83" name="Straight Connector 82"/>
          <p:cNvCxnSpPr>
            <a:endCxn id="111" idx="1"/>
          </p:cNvCxnSpPr>
          <p:nvPr/>
        </p:nvCxnSpPr>
        <p:spPr>
          <a:xfrm>
            <a:off x="1280160" y="2886891"/>
            <a:ext cx="507377" cy="15468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948545" y="1047203"/>
            <a:ext cx="559522" cy="206831"/>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1476782" y="5244197"/>
            <a:ext cx="871541" cy="13811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519649" y="4310745"/>
            <a:ext cx="990600" cy="53340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7" name="Picture 86" descr="small-circle.png"/>
          <p:cNvPicPr>
            <a:picLocks noChangeAspect="1"/>
          </p:cNvPicPr>
          <p:nvPr/>
        </p:nvPicPr>
        <p:blipFill>
          <a:blip r:embed="rId8" cstate="print"/>
          <a:srcRect l="46666" t="47037" r="46667" b="45556"/>
          <a:stretch>
            <a:fillRect/>
          </a:stretch>
        </p:blipFill>
        <p:spPr>
          <a:xfrm>
            <a:off x="1634219" y="837655"/>
            <a:ext cx="457200" cy="381000"/>
          </a:xfrm>
          <a:prstGeom prst="rect">
            <a:avLst/>
          </a:prstGeom>
        </p:spPr>
      </p:pic>
      <p:pic>
        <p:nvPicPr>
          <p:cNvPr id="88" name="Picture 87" descr="small-circle.png"/>
          <p:cNvPicPr>
            <a:picLocks noChangeAspect="1"/>
          </p:cNvPicPr>
          <p:nvPr/>
        </p:nvPicPr>
        <p:blipFill>
          <a:blip r:embed="rId8" cstate="print"/>
          <a:srcRect l="46666" t="47037" r="46667" b="45556"/>
          <a:stretch>
            <a:fillRect/>
          </a:stretch>
        </p:blipFill>
        <p:spPr>
          <a:xfrm>
            <a:off x="990732" y="2696536"/>
            <a:ext cx="457200" cy="381000"/>
          </a:xfrm>
          <a:prstGeom prst="rect">
            <a:avLst/>
          </a:prstGeom>
        </p:spPr>
      </p:pic>
      <p:pic>
        <p:nvPicPr>
          <p:cNvPr id="89" name="Picture 88" descr="small-circle.png"/>
          <p:cNvPicPr>
            <a:picLocks noChangeAspect="1"/>
          </p:cNvPicPr>
          <p:nvPr/>
        </p:nvPicPr>
        <p:blipFill>
          <a:blip r:embed="rId8" cstate="print"/>
          <a:srcRect l="46666" t="47037" r="46667" b="45556"/>
          <a:stretch>
            <a:fillRect/>
          </a:stretch>
        </p:blipFill>
        <p:spPr>
          <a:xfrm>
            <a:off x="1200560" y="4105960"/>
            <a:ext cx="457200" cy="381000"/>
          </a:xfrm>
          <a:prstGeom prst="rect">
            <a:avLst/>
          </a:prstGeom>
        </p:spPr>
      </p:pic>
      <p:pic>
        <p:nvPicPr>
          <p:cNvPr id="90" name="Picture 89" descr="small-circle.png"/>
          <p:cNvPicPr>
            <a:picLocks noChangeAspect="1"/>
          </p:cNvPicPr>
          <p:nvPr/>
        </p:nvPicPr>
        <p:blipFill>
          <a:blip r:embed="rId8" cstate="print"/>
          <a:srcRect l="46666" t="47037" r="46667" b="45556"/>
          <a:stretch>
            <a:fillRect/>
          </a:stretch>
        </p:blipFill>
        <p:spPr>
          <a:xfrm>
            <a:off x="1138649" y="5244197"/>
            <a:ext cx="457200" cy="381000"/>
          </a:xfrm>
          <a:prstGeom prst="rect">
            <a:avLst/>
          </a:prstGeom>
        </p:spPr>
      </p:pic>
      <p:cxnSp>
        <p:nvCxnSpPr>
          <p:cNvPr id="91" name="Straight Connector 90"/>
          <p:cNvCxnSpPr>
            <a:endCxn id="111" idx="2"/>
          </p:cNvCxnSpPr>
          <p:nvPr/>
        </p:nvCxnSpPr>
        <p:spPr>
          <a:xfrm flipV="1">
            <a:off x="1110343" y="3572693"/>
            <a:ext cx="457198" cy="13715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2" name="Picture 91" descr="small-circle.png"/>
          <p:cNvPicPr>
            <a:picLocks noChangeAspect="1"/>
          </p:cNvPicPr>
          <p:nvPr/>
        </p:nvPicPr>
        <p:blipFill>
          <a:blip r:embed="rId8" cstate="print"/>
          <a:srcRect l="46666" t="47037" r="46667" b="45556"/>
          <a:stretch>
            <a:fillRect/>
          </a:stretch>
        </p:blipFill>
        <p:spPr>
          <a:xfrm>
            <a:off x="836025" y="3542211"/>
            <a:ext cx="457200" cy="381000"/>
          </a:xfrm>
          <a:prstGeom prst="rect">
            <a:avLst/>
          </a:prstGeom>
        </p:spPr>
      </p:pic>
      <p:cxnSp>
        <p:nvCxnSpPr>
          <p:cNvPr id="100" name="Straight Connector 99"/>
          <p:cNvCxnSpPr/>
          <p:nvPr/>
        </p:nvCxnSpPr>
        <p:spPr>
          <a:xfrm flipV="1">
            <a:off x="1552982" y="5682345"/>
            <a:ext cx="881067" cy="21431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1" name="Picture 100" descr="small-circle.png"/>
          <p:cNvPicPr>
            <a:picLocks noChangeAspect="1"/>
          </p:cNvPicPr>
          <p:nvPr/>
        </p:nvPicPr>
        <p:blipFill>
          <a:blip r:embed="rId8" cstate="print"/>
          <a:srcRect l="46666" t="47037" r="46667" b="45556"/>
          <a:stretch>
            <a:fillRect/>
          </a:stretch>
        </p:blipFill>
        <p:spPr>
          <a:xfrm>
            <a:off x="1214849" y="5758545"/>
            <a:ext cx="457200" cy="381000"/>
          </a:xfrm>
          <a:prstGeom prst="rect">
            <a:avLst/>
          </a:prstGeom>
        </p:spPr>
      </p:pic>
      <p:sp>
        <p:nvSpPr>
          <p:cNvPr id="47" name="Text Box 20"/>
          <p:cNvSpPr txBox="1">
            <a:spLocks noChangeArrowheads="1"/>
          </p:cNvSpPr>
          <p:nvPr/>
        </p:nvSpPr>
        <p:spPr bwMode="auto">
          <a:xfrm>
            <a:off x="8003176" y="2221600"/>
            <a:ext cx="1036319" cy="276999"/>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1200" dirty="0" smtClean="0">
                <a:solidFill>
                  <a:srgbClr val="FFFFFF"/>
                </a:solidFill>
                <a:ea typeface="MS PGothic" pitchFamily="34" charset="-128"/>
              </a:rPr>
              <a:t>SBDC SCORE</a:t>
            </a:r>
            <a:endParaRPr lang="en-US" sz="1200" dirty="0">
              <a:solidFill>
                <a:srgbClr val="FFFFFF"/>
              </a:solidFill>
              <a:ea typeface="MS PGothic" pitchFamily="34" charset="-128"/>
            </a:endParaRPr>
          </a:p>
        </p:txBody>
      </p:sp>
      <p:sp>
        <p:nvSpPr>
          <p:cNvPr id="48" name="Text Box 22"/>
          <p:cNvSpPr txBox="1">
            <a:spLocks noChangeArrowheads="1"/>
          </p:cNvSpPr>
          <p:nvPr/>
        </p:nvSpPr>
        <p:spPr bwMode="auto">
          <a:xfrm>
            <a:off x="376649" y="4077680"/>
            <a:ext cx="1143000"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1200" dirty="0" smtClean="0">
                <a:solidFill>
                  <a:srgbClr val="FFFFFF"/>
                </a:solidFill>
                <a:ea typeface="MS PGothic" pitchFamily="34" charset="-128"/>
              </a:rPr>
              <a:t>Angels, VCs,  Private Equity</a:t>
            </a:r>
          </a:p>
        </p:txBody>
      </p:sp>
      <p:sp>
        <p:nvSpPr>
          <p:cNvPr id="49" name="Text Box 22"/>
          <p:cNvSpPr txBox="1">
            <a:spLocks noChangeArrowheads="1"/>
          </p:cNvSpPr>
          <p:nvPr/>
        </p:nvSpPr>
        <p:spPr bwMode="auto">
          <a:xfrm>
            <a:off x="681449" y="5301345"/>
            <a:ext cx="685800" cy="276999"/>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1200" dirty="0" smtClean="0">
                <a:solidFill>
                  <a:srgbClr val="FFFFFF"/>
                </a:solidFill>
                <a:ea typeface="MS PGothic" pitchFamily="34" charset="-128"/>
              </a:rPr>
              <a:t>Banks</a:t>
            </a:r>
            <a:endParaRPr lang="en-US" sz="1200" dirty="0">
              <a:solidFill>
                <a:srgbClr val="FFFFFF"/>
              </a:solidFill>
              <a:ea typeface="MS PGothic" pitchFamily="34" charset="-128"/>
            </a:endParaRPr>
          </a:p>
        </p:txBody>
      </p:sp>
      <p:sp>
        <p:nvSpPr>
          <p:cNvPr id="50" name="Text Box 22"/>
          <p:cNvSpPr txBox="1">
            <a:spLocks noChangeArrowheads="1"/>
          </p:cNvSpPr>
          <p:nvPr/>
        </p:nvSpPr>
        <p:spPr bwMode="auto">
          <a:xfrm>
            <a:off x="376649" y="5830280"/>
            <a:ext cx="1600200"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1200" dirty="0" smtClean="0">
                <a:solidFill>
                  <a:srgbClr val="FFFFFF"/>
                </a:solidFill>
                <a:ea typeface="MS PGothic" pitchFamily="34" charset="-128"/>
              </a:rPr>
              <a:t>Government grant/loan programs</a:t>
            </a:r>
            <a:endParaRPr lang="en-US" sz="1200" dirty="0">
              <a:solidFill>
                <a:srgbClr val="FFFFFF"/>
              </a:solidFill>
              <a:ea typeface="MS PGothic" pitchFamily="34" charset="-128"/>
            </a:endParaRPr>
          </a:p>
        </p:txBody>
      </p:sp>
      <p:pic>
        <p:nvPicPr>
          <p:cNvPr id="52" name="Picture 51" descr="small-circle.png"/>
          <p:cNvPicPr>
            <a:picLocks noChangeAspect="1"/>
          </p:cNvPicPr>
          <p:nvPr/>
        </p:nvPicPr>
        <p:blipFill>
          <a:blip r:embed="rId8" cstate="print"/>
          <a:srcRect l="46666" t="47037" r="46667" b="45556"/>
          <a:stretch>
            <a:fillRect/>
          </a:stretch>
        </p:blipFill>
        <p:spPr>
          <a:xfrm>
            <a:off x="1138649" y="4691745"/>
            <a:ext cx="457200" cy="381000"/>
          </a:xfrm>
          <a:prstGeom prst="rect">
            <a:avLst/>
          </a:prstGeom>
        </p:spPr>
      </p:pic>
      <p:cxnSp>
        <p:nvCxnSpPr>
          <p:cNvPr id="54" name="Straight Connector 53"/>
          <p:cNvCxnSpPr/>
          <p:nvPr/>
        </p:nvCxnSpPr>
        <p:spPr>
          <a:xfrm>
            <a:off x="1519649" y="4829857"/>
            <a:ext cx="838200" cy="24288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57" name="Text Box 22"/>
          <p:cNvSpPr txBox="1">
            <a:spLocks noChangeArrowheads="1"/>
          </p:cNvSpPr>
          <p:nvPr/>
        </p:nvSpPr>
        <p:spPr bwMode="auto">
          <a:xfrm>
            <a:off x="339638" y="4693420"/>
            <a:ext cx="990600" cy="276999"/>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1200" dirty="0" smtClean="0">
                <a:solidFill>
                  <a:srgbClr val="FFFFFF"/>
                </a:solidFill>
                <a:ea typeface="MS PGothic" pitchFamily="34" charset="-128"/>
              </a:rPr>
              <a:t>Philanthropy</a:t>
            </a:r>
            <a:endParaRPr lang="en-US" sz="1200" dirty="0">
              <a:solidFill>
                <a:srgbClr val="FFFFFF"/>
              </a:solidFill>
              <a:ea typeface="MS PGothic" pitchFamily="34" charset="-128"/>
            </a:endParaRPr>
          </a:p>
        </p:txBody>
      </p:sp>
      <p:pic>
        <p:nvPicPr>
          <p:cNvPr id="59" name="Picture 58" descr="small-circle.png"/>
          <p:cNvPicPr>
            <a:picLocks noChangeAspect="1"/>
          </p:cNvPicPr>
          <p:nvPr/>
        </p:nvPicPr>
        <p:blipFill>
          <a:blip r:embed="rId8" cstate="print"/>
          <a:srcRect l="46666" t="47037" r="46667" b="45556"/>
          <a:stretch>
            <a:fillRect/>
          </a:stretch>
        </p:blipFill>
        <p:spPr>
          <a:xfrm>
            <a:off x="7651707" y="1742536"/>
            <a:ext cx="457200" cy="381000"/>
          </a:xfrm>
          <a:prstGeom prst="rect">
            <a:avLst/>
          </a:prstGeom>
        </p:spPr>
      </p:pic>
      <p:sp>
        <p:nvSpPr>
          <p:cNvPr id="61" name="Text Box 20"/>
          <p:cNvSpPr txBox="1">
            <a:spLocks noChangeArrowheads="1"/>
          </p:cNvSpPr>
          <p:nvPr/>
        </p:nvSpPr>
        <p:spPr bwMode="auto">
          <a:xfrm>
            <a:off x="8068493" y="1572100"/>
            <a:ext cx="984068" cy="646331"/>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1200" dirty="0" smtClean="0">
                <a:solidFill>
                  <a:srgbClr val="FFFFFF"/>
                </a:solidFill>
                <a:ea typeface="MS PGothic" pitchFamily="34" charset="-128"/>
              </a:rPr>
              <a:t>Incubators and Accelerators</a:t>
            </a:r>
            <a:endParaRPr lang="en-US" sz="1200" dirty="0">
              <a:solidFill>
                <a:srgbClr val="FFFFFF"/>
              </a:solidFill>
              <a:ea typeface="MS PGothic" pitchFamily="34" charset="-128"/>
            </a:endParaRPr>
          </a:p>
        </p:txBody>
      </p:sp>
      <p:cxnSp>
        <p:nvCxnSpPr>
          <p:cNvPr id="64" name="Straight Connector 63"/>
          <p:cNvCxnSpPr/>
          <p:nvPr/>
        </p:nvCxnSpPr>
        <p:spPr>
          <a:xfrm>
            <a:off x="7058380" y="1737360"/>
            <a:ext cx="744583" cy="169817"/>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9" name="Picture 68" descr="small-circle.png"/>
          <p:cNvPicPr>
            <a:picLocks noChangeAspect="1"/>
          </p:cNvPicPr>
          <p:nvPr/>
        </p:nvPicPr>
        <p:blipFill>
          <a:blip r:embed="rId8" cstate="print"/>
          <a:srcRect l="46666" t="47037" r="46667" b="45556"/>
          <a:stretch>
            <a:fillRect/>
          </a:stretch>
        </p:blipFill>
        <p:spPr>
          <a:xfrm>
            <a:off x="7529787" y="1163414"/>
            <a:ext cx="457200" cy="381000"/>
          </a:xfrm>
          <a:prstGeom prst="rect">
            <a:avLst/>
          </a:prstGeom>
        </p:spPr>
      </p:pic>
      <p:sp>
        <p:nvSpPr>
          <p:cNvPr id="70" name="Text Box 20"/>
          <p:cNvSpPr txBox="1">
            <a:spLocks noChangeArrowheads="1"/>
          </p:cNvSpPr>
          <p:nvPr/>
        </p:nvSpPr>
        <p:spPr bwMode="auto">
          <a:xfrm>
            <a:off x="7881255" y="1075509"/>
            <a:ext cx="1262745"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1200" dirty="0" smtClean="0">
                <a:solidFill>
                  <a:srgbClr val="FFFFFF"/>
                </a:solidFill>
                <a:ea typeface="MS PGothic" pitchFamily="34" charset="-128"/>
              </a:rPr>
              <a:t>Peer Networking groups</a:t>
            </a:r>
            <a:endParaRPr lang="en-US" sz="1200" dirty="0">
              <a:solidFill>
                <a:srgbClr val="FFFFFF"/>
              </a:solidFill>
              <a:ea typeface="MS PGothic" pitchFamily="34" charset="-128"/>
            </a:endParaRPr>
          </a:p>
        </p:txBody>
      </p:sp>
      <p:cxnSp>
        <p:nvCxnSpPr>
          <p:cNvPr id="71" name="Straight Connector 70"/>
          <p:cNvCxnSpPr/>
          <p:nvPr/>
        </p:nvCxnSpPr>
        <p:spPr>
          <a:xfrm flipV="1">
            <a:off x="6936459" y="1367163"/>
            <a:ext cx="722812" cy="100149"/>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5" name="Picture 74" descr="small-circle.png"/>
          <p:cNvPicPr>
            <a:picLocks noChangeAspect="1"/>
          </p:cNvPicPr>
          <p:nvPr/>
        </p:nvPicPr>
        <p:blipFill>
          <a:blip r:embed="rId8" cstate="print"/>
          <a:srcRect l="46666" t="47037" r="46667" b="45556"/>
          <a:stretch>
            <a:fillRect/>
          </a:stretch>
        </p:blipFill>
        <p:spPr>
          <a:xfrm>
            <a:off x="7251113" y="754110"/>
            <a:ext cx="457200" cy="381000"/>
          </a:xfrm>
          <a:prstGeom prst="rect">
            <a:avLst/>
          </a:prstGeom>
        </p:spPr>
      </p:pic>
      <p:sp>
        <p:nvSpPr>
          <p:cNvPr id="76" name="Text Box 20"/>
          <p:cNvSpPr txBox="1">
            <a:spLocks noChangeArrowheads="1"/>
          </p:cNvSpPr>
          <p:nvPr/>
        </p:nvSpPr>
        <p:spPr bwMode="auto">
          <a:xfrm>
            <a:off x="7537265" y="705395"/>
            <a:ext cx="1502231" cy="276999"/>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1200" dirty="0" smtClean="0">
                <a:solidFill>
                  <a:srgbClr val="FFFFFF"/>
                </a:solidFill>
                <a:ea typeface="MS PGothic" pitchFamily="34" charset="-128"/>
              </a:rPr>
              <a:t>Volunteer Mentors</a:t>
            </a:r>
            <a:endParaRPr lang="en-US" sz="1200" dirty="0">
              <a:solidFill>
                <a:srgbClr val="FFFFFF"/>
              </a:solidFill>
              <a:ea typeface="MS PGothic" pitchFamily="34" charset="-128"/>
            </a:endParaRPr>
          </a:p>
        </p:txBody>
      </p:sp>
      <p:cxnSp>
        <p:nvCxnSpPr>
          <p:cNvPr id="77" name="Straight Connector 76"/>
          <p:cNvCxnSpPr/>
          <p:nvPr/>
        </p:nvCxnSpPr>
        <p:spPr>
          <a:xfrm flipV="1">
            <a:off x="6744788" y="992777"/>
            <a:ext cx="687978" cy="291736"/>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7" name="Picture 96" descr="small-circle.png"/>
          <p:cNvPicPr>
            <a:picLocks noChangeAspect="1"/>
          </p:cNvPicPr>
          <p:nvPr/>
        </p:nvPicPr>
        <p:blipFill>
          <a:blip r:embed="rId8" cstate="print"/>
          <a:srcRect l="46666" t="47037" r="46667" b="45556"/>
          <a:stretch>
            <a:fillRect/>
          </a:stretch>
        </p:blipFill>
        <p:spPr>
          <a:xfrm>
            <a:off x="1312952" y="1346695"/>
            <a:ext cx="457200" cy="381000"/>
          </a:xfrm>
          <a:prstGeom prst="rect">
            <a:avLst/>
          </a:prstGeom>
        </p:spPr>
      </p:pic>
      <p:cxnSp>
        <p:nvCxnSpPr>
          <p:cNvPr id="98" name="Straight Connector 97"/>
          <p:cNvCxnSpPr/>
          <p:nvPr/>
        </p:nvCxnSpPr>
        <p:spPr>
          <a:xfrm>
            <a:off x="1645918" y="1502229"/>
            <a:ext cx="775336" cy="7837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3" name="Picture 102" descr="small-circle.png"/>
          <p:cNvPicPr>
            <a:picLocks noChangeAspect="1"/>
          </p:cNvPicPr>
          <p:nvPr/>
        </p:nvPicPr>
        <p:blipFill>
          <a:blip r:embed="rId8" cstate="print"/>
          <a:srcRect l="46666" t="47037" r="46667" b="45556"/>
          <a:stretch>
            <a:fillRect/>
          </a:stretch>
        </p:blipFill>
        <p:spPr>
          <a:xfrm>
            <a:off x="7535092" y="5706291"/>
            <a:ext cx="457200" cy="381000"/>
          </a:xfrm>
          <a:prstGeom prst="rect">
            <a:avLst/>
          </a:prstGeom>
        </p:spPr>
      </p:pic>
      <p:sp>
        <p:nvSpPr>
          <p:cNvPr id="104" name="Text Box 24"/>
          <p:cNvSpPr txBox="1">
            <a:spLocks noChangeArrowheads="1"/>
          </p:cNvSpPr>
          <p:nvPr/>
        </p:nvSpPr>
        <p:spPr bwMode="auto">
          <a:xfrm>
            <a:off x="7822473" y="5732417"/>
            <a:ext cx="1066800" cy="276999"/>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1200" dirty="0" smtClean="0">
                <a:solidFill>
                  <a:srgbClr val="FFFFFF"/>
                </a:solidFill>
                <a:ea typeface="MS PGothic" pitchFamily="34" charset="-128"/>
              </a:rPr>
              <a:t>Trade Assns</a:t>
            </a:r>
            <a:endParaRPr lang="en-US" sz="1200" dirty="0">
              <a:solidFill>
                <a:srgbClr val="FFFFFF"/>
              </a:solidFill>
              <a:ea typeface="MS PGothic" pitchFamily="34" charset="-128"/>
            </a:endParaRPr>
          </a:p>
        </p:txBody>
      </p:sp>
      <p:pic>
        <p:nvPicPr>
          <p:cNvPr id="108" name="Picture 107" descr="small-circle.png"/>
          <p:cNvPicPr>
            <a:picLocks noChangeAspect="1"/>
          </p:cNvPicPr>
          <p:nvPr/>
        </p:nvPicPr>
        <p:blipFill>
          <a:blip r:embed="rId8" cstate="print"/>
          <a:srcRect l="46666" t="47037" r="46667" b="45556"/>
          <a:stretch>
            <a:fillRect/>
          </a:stretch>
        </p:blipFill>
        <p:spPr>
          <a:xfrm>
            <a:off x="2083529" y="6315894"/>
            <a:ext cx="457200" cy="381000"/>
          </a:xfrm>
          <a:prstGeom prst="rect">
            <a:avLst/>
          </a:prstGeom>
        </p:spPr>
      </p:pic>
      <p:cxnSp>
        <p:nvCxnSpPr>
          <p:cNvPr id="109" name="Straight Connector 108"/>
          <p:cNvCxnSpPr/>
          <p:nvPr/>
        </p:nvCxnSpPr>
        <p:spPr>
          <a:xfrm rot="5400000" flipH="1" flipV="1">
            <a:off x="2329547" y="6052460"/>
            <a:ext cx="448491" cy="24819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1567541" y="2821578"/>
            <a:ext cx="1502227" cy="1502229"/>
          </a:xfrm>
          <a:prstGeom prst="ellipse">
            <a:avLst/>
          </a:prstGeom>
          <a:solidFill>
            <a:srgbClr val="0070C0">
              <a:alpha val="5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800">
              <a:solidFill>
                <a:srgbClr val="FFFFFF"/>
              </a:solidFill>
            </a:endParaRPr>
          </a:p>
        </p:txBody>
      </p:sp>
      <p:sp>
        <p:nvSpPr>
          <p:cNvPr id="117" name="Text Box 19"/>
          <p:cNvSpPr txBox="1">
            <a:spLocks noChangeArrowheads="1"/>
          </p:cNvSpPr>
          <p:nvPr/>
        </p:nvSpPr>
        <p:spPr bwMode="auto">
          <a:xfrm>
            <a:off x="293919" y="1904999"/>
            <a:ext cx="180919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1200" dirty="0" smtClean="0">
                <a:solidFill>
                  <a:srgbClr val="FFFFFF"/>
                </a:solidFill>
                <a:ea typeface="MS PGothic" pitchFamily="34" charset="-128"/>
              </a:rPr>
              <a:t>Non-profit Research Institutions &amp; Hospitals</a:t>
            </a:r>
            <a:endParaRPr lang="en-US" sz="1200" dirty="0">
              <a:solidFill>
                <a:srgbClr val="FFFFFF"/>
              </a:solidFill>
              <a:ea typeface="MS PGothic" pitchFamily="34" charset="-128"/>
            </a:endParaRPr>
          </a:p>
        </p:txBody>
      </p:sp>
      <p:pic>
        <p:nvPicPr>
          <p:cNvPr id="121" name="Picture 120" descr="small-circle.png"/>
          <p:cNvPicPr>
            <a:picLocks noChangeAspect="1"/>
          </p:cNvPicPr>
          <p:nvPr/>
        </p:nvPicPr>
        <p:blipFill>
          <a:blip r:embed="rId8" cstate="print"/>
          <a:srcRect l="46666" t="47037" r="46667" b="45556"/>
          <a:stretch>
            <a:fillRect/>
          </a:stretch>
        </p:blipFill>
        <p:spPr>
          <a:xfrm>
            <a:off x="1642926" y="1891393"/>
            <a:ext cx="457200" cy="381000"/>
          </a:xfrm>
          <a:prstGeom prst="rect">
            <a:avLst/>
          </a:prstGeom>
        </p:spPr>
      </p:pic>
      <p:cxnSp>
        <p:nvCxnSpPr>
          <p:cNvPr id="122" name="Straight Connector 121"/>
          <p:cNvCxnSpPr/>
          <p:nvPr/>
        </p:nvCxnSpPr>
        <p:spPr>
          <a:xfrm flipV="1">
            <a:off x="1957253" y="1933303"/>
            <a:ext cx="511625" cy="115386"/>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1" name="Title 1"/>
          <p:cNvSpPr txBox="1">
            <a:spLocks/>
          </p:cNvSpPr>
          <p:nvPr/>
        </p:nvSpPr>
        <p:spPr>
          <a:xfrm>
            <a:off x="1537610" y="3291843"/>
            <a:ext cx="1524000" cy="609599"/>
          </a:xfrm>
          <a:prstGeom prst="rect">
            <a:avLst/>
          </a:prstGeom>
        </p:spPr>
        <p:txBody>
          <a:bodyPr vert="horz" lIns="91440" tIns="45720" rIns="91440" bIns="45720" rtlCol="0" anchor="ctr">
            <a:noAutofit/>
          </a:bodyPr>
          <a:lstStyle/>
          <a:p>
            <a:pPr algn="ctr">
              <a:lnSpc>
                <a:spcPts val="2000"/>
              </a:lnSpc>
              <a:spcBef>
                <a:spcPct val="0"/>
              </a:spcBef>
              <a:defRPr/>
            </a:pPr>
            <a:r>
              <a:rPr lang="en-US" sz="2000" b="1" dirty="0" smtClean="0">
                <a:solidFill>
                  <a:srgbClr val="FFFFFF"/>
                </a:solidFill>
              </a:rPr>
              <a:t>Talent </a:t>
            </a:r>
          </a:p>
          <a:p>
            <a:pPr algn="ctr">
              <a:lnSpc>
                <a:spcPts val="2000"/>
              </a:lnSpc>
              <a:spcBef>
                <a:spcPct val="0"/>
              </a:spcBef>
              <a:defRPr/>
            </a:pPr>
            <a:r>
              <a:rPr lang="en-US" sz="2000" b="1" dirty="0" smtClean="0">
                <a:solidFill>
                  <a:srgbClr val="FFFFFF"/>
                </a:solidFill>
              </a:rPr>
              <a:t>Pool</a:t>
            </a:r>
          </a:p>
        </p:txBody>
      </p:sp>
      <p:cxnSp>
        <p:nvCxnSpPr>
          <p:cNvPr id="133" name="Straight Connector 132"/>
          <p:cNvCxnSpPr>
            <a:stCxn id="131" idx="3"/>
          </p:cNvCxnSpPr>
          <p:nvPr/>
        </p:nvCxnSpPr>
        <p:spPr>
          <a:xfrm flipV="1">
            <a:off x="3061610" y="3592286"/>
            <a:ext cx="334733" cy="4357"/>
          </a:xfrm>
          <a:prstGeom prst="line">
            <a:avLst/>
          </a:prstGeom>
          <a:ln w="539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74" name="Picture 73" descr="small-circle.png"/>
          <p:cNvPicPr>
            <a:picLocks noChangeAspect="1"/>
          </p:cNvPicPr>
          <p:nvPr/>
        </p:nvPicPr>
        <p:blipFill>
          <a:blip r:embed="rId8" cstate="print"/>
          <a:srcRect l="46666" t="47037" r="46667" b="45556"/>
          <a:stretch>
            <a:fillRect/>
          </a:stretch>
        </p:blipFill>
        <p:spPr>
          <a:xfrm>
            <a:off x="6961517" y="598668"/>
            <a:ext cx="457200" cy="381000"/>
          </a:xfrm>
          <a:prstGeom prst="rect">
            <a:avLst/>
          </a:prstGeom>
        </p:spPr>
      </p:pic>
      <p:sp>
        <p:nvSpPr>
          <p:cNvPr id="78" name="Text Box 20"/>
          <p:cNvSpPr txBox="1">
            <a:spLocks noChangeArrowheads="1"/>
          </p:cNvSpPr>
          <p:nvPr/>
        </p:nvSpPr>
        <p:spPr bwMode="auto">
          <a:xfrm>
            <a:off x="7315200" y="378319"/>
            <a:ext cx="1502231" cy="276999"/>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1200" dirty="0" smtClean="0">
                <a:solidFill>
                  <a:srgbClr val="FFFFFF"/>
                </a:solidFill>
                <a:ea typeface="MS PGothic" pitchFamily="34" charset="-128"/>
              </a:rPr>
              <a:t>Economic Gardening</a:t>
            </a:r>
            <a:endParaRPr lang="en-US" sz="1200" dirty="0">
              <a:solidFill>
                <a:srgbClr val="FFFFFF"/>
              </a:solidFill>
              <a:ea typeface="MS PGothic" pitchFamily="34" charset="-128"/>
            </a:endParaRPr>
          </a:p>
        </p:txBody>
      </p:sp>
      <p:cxnSp>
        <p:nvCxnSpPr>
          <p:cNvPr id="79" name="Straight Connector 78"/>
          <p:cNvCxnSpPr/>
          <p:nvPr/>
        </p:nvCxnSpPr>
        <p:spPr>
          <a:xfrm flipV="1">
            <a:off x="6455192" y="837335"/>
            <a:ext cx="687978" cy="38186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 Box 24"/>
          <p:cNvSpPr txBox="1">
            <a:spLocks noChangeArrowheads="1"/>
          </p:cNvSpPr>
          <p:nvPr/>
        </p:nvSpPr>
        <p:spPr bwMode="auto">
          <a:xfrm>
            <a:off x="3954019" y="5758545"/>
            <a:ext cx="1967143" cy="1200329"/>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1200" b="1" dirty="0" smtClean="0">
                <a:solidFill>
                  <a:srgbClr val="FFFFFF"/>
                </a:solidFill>
                <a:ea typeface="MS PGothic" pitchFamily="34" charset="-128"/>
              </a:rPr>
              <a:t>State &amp; Local Government Foundations &amp; Individuals Businesses</a:t>
            </a:r>
          </a:p>
          <a:p>
            <a:pPr fontAlgn="base">
              <a:spcBef>
                <a:spcPct val="50000"/>
              </a:spcBef>
              <a:spcAft>
                <a:spcPct val="0"/>
              </a:spcAft>
            </a:pPr>
            <a:endParaRPr lang="en-US" sz="1200" b="1" dirty="0" smtClean="0">
              <a:solidFill>
                <a:srgbClr val="FFFFFF"/>
              </a:solidFill>
              <a:ea typeface="MS PGothic" pitchFamily="34" charset="-128"/>
            </a:endParaRPr>
          </a:p>
          <a:p>
            <a:pPr fontAlgn="base">
              <a:spcBef>
                <a:spcPct val="50000"/>
              </a:spcBef>
              <a:spcAft>
                <a:spcPct val="0"/>
              </a:spcAft>
            </a:pPr>
            <a:endParaRPr lang="en-US" sz="1200" b="1" dirty="0">
              <a:solidFill>
                <a:srgbClr val="FFFFFF"/>
              </a:solidFill>
              <a:ea typeface="MS PGothic" pitchFamily="34" charset="-128"/>
            </a:endParaRPr>
          </a:p>
        </p:txBody>
      </p:sp>
      <p:sp>
        <p:nvSpPr>
          <p:cNvPr id="96" name="Text Box 20"/>
          <p:cNvSpPr txBox="1">
            <a:spLocks noChangeArrowheads="1"/>
          </p:cNvSpPr>
          <p:nvPr/>
        </p:nvSpPr>
        <p:spPr bwMode="auto">
          <a:xfrm>
            <a:off x="3699318" y="999155"/>
            <a:ext cx="2476546" cy="307777"/>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1400" b="1" dirty="0" smtClean="0">
                <a:solidFill>
                  <a:srgbClr val="FFFFFF"/>
                </a:solidFill>
                <a:ea typeface="MS PGothic" pitchFamily="34" charset="-128"/>
              </a:rPr>
              <a:t>Ecosystem Funding Sources</a:t>
            </a:r>
            <a:endParaRPr lang="en-US" sz="1400" b="1" dirty="0">
              <a:solidFill>
                <a:srgbClr val="FFFFFF"/>
              </a:solidFill>
              <a:ea typeface="MS PGothic" pitchFamily="34" charset="-128"/>
            </a:endParaRPr>
          </a:p>
        </p:txBody>
      </p:sp>
      <p:sp>
        <p:nvSpPr>
          <p:cNvPr id="81" name="Title 1"/>
          <p:cNvSpPr txBox="1">
            <a:spLocks/>
          </p:cNvSpPr>
          <p:nvPr/>
        </p:nvSpPr>
        <p:spPr>
          <a:xfrm>
            <a:off x="3352800" y="3352800"/>
            <a:ext cx="2438400" cy="457200"/>
          </a:xfrm>
          <a:prstGeom prst="rect">
            <a:avLst/>
          </a:prstGeom>
        </p:spPr>
        <p:txBody>
          <a:bodyPr vert="horz" lIns="91440" tIns="45720" rIns="91440" bIns="45720" rtlCol="0" anchor="ctr">
            <a:noAutofit/>
          </a:bodyPr>
          <a:lstStyle/>
          <a:p>
            <a:pPr algn="ctr">
              <a:lnSpc>
                <a:spcPts val="2000"/>
              </a:lnSpc>
              <a:spcBef>
                <a:spcPct val="0"/>
              </a:spcBef>
              <a:defRPr/>
            </a:pPr>
            <a:r>
              <a:rPr lang="en-US" sz="2800" b="1" dirty="0" smtClean="0">
                <a:solidFill>
                  <a:srgbClr val="FFFFFF"/>
                </a:solidFill>
              </a:rPr>
              <a:t>Entrepreneurs</a:t>
            </a:r>
          </a:p>
        </p:txBody>
      </p:sp>
    </p:spTree>
    <p:extLst>
      <p:ext uri="{BB962C8B-B14F-4D97-AF65-F5344CB8AC3E}">
        <p14:creationId xmlns:p14="http://schemas.microsoft.com/office/powerpoint/2010/main" val="22460368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3.xml><?xml version="1.0" encoding="utf-8"?>
<a:theme xmlns:a="http://schemas.openxmlformats.org/drawingml/2006/main" name="3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Blue Diagonal">
  <a:themeElements>
    <a:clrScheme name="">
      <a:dk1>
        <a:srgbClr val="333333"/>
      </a:dk1>
      <a:lt1>
        <a:srgbClr val="FFFFFF"/>
      </a:lt1>
      <a:dk2>
        <a:srgbClr val="000000"/>
      </a:dk2>
      <a:lt2>
        <a:srgbClr val="FFFF00"/>
      </a:lt2>
      <a:accent1>
        <a:srgbClr val="0000FF"/>
      </a:accent1>
      <a:accent2>
        <a:srgbClr val="CC9900"/>
      </a:accent2>
      <a:accent3>
        <a:srgbClr val="AAAAAA"/>
      </a:accent3>
      <a:accent4>
        <a:srgbClr val="DADADA"/>
      </a:accent4>
      <a:accent5>
        <a:srgbClr val="AAAAFF"/>
      </a:accent5>
      <a:accent6>
        <a:srgbClr val="B98A00"/>
      </a:accent6>
      <a:hlink>
        <a:srgbClr val="B2A06B"/>
      </a:hlink>
      <a:folHlink>
        <a:srgbClr val="CCECFF"/>
      </a:folHlink>
    </a:clrScheme>
    <a:fontScheme name="Blue Diagonal">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ue Diagonal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clrMap bg1="dk2" tx1="lt1" bg2="dk1" tx2="lt2" accent1="accent1" accent2="accent2" accent3="accent3" accent4="accent4" accent5="accent5" accent6="accent6" hlink="hlink" folHlink="folHlink"/>
    </a:extraClrScheme>
    <a:extraClrScheme>
      <a:clrScheme name="Blue Diagonal 2">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CCECFF"/>
        </a:folHlink>
      </a:clrScheme>
      <a:clrMap bg1="lt1" tx1="dk1" bg2="lt2" tx2="dk2" accent1="accent1" accent2="accent2" accent3="accent3" accent4="accent4" accent5="accent5" accent6="accent6" hlink="hlink" folHlink="folHlink"/>
    </a:extraClrScheme>
    <a:extraClrScheme>
      <a:clrScheme name="Blue Diagonal 3">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Blue Diagonal 4">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CC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ue Diagonal">
  <a:themeElements>
    <a:clrScheme name="">
      <a:dk1>
        <a:srgbClr val="333333"/>
      </a:dk1>
      <a:lt1>
        <a:srgbClr val="FFFFFF"/>
      </a:lt1>
      <a:dk2>
        <a:srgbClr val="000000"/>
      </a:dk2>
      <a:lt2>
        <a:srgbClr val="FFFF00"/>
      </a:lt2>
      <a:accent1>
        <a:srgbClr val="0000FF"/>
      </a:accent1>
      <a:accent2>
        <a:srgbClr val="CC9900"/>
      </a:accent2>
      <a:accent3>
        <a:srgbClr val="AAAAAA"/>
      </a:accent3>
      <a:accent4>
        <a:srgbClr val="DADADA"/>
      </a:accent4>
      <a:accent5>
        <a:srgbClr val="AAAAFF"/>
      </a:accent5>
      <a:accent6>
        <a:srgbClr val="B98A00"/>
      </a:accent6>
      <a:hlink>
        <a:srgbClr val="B2A06B"/>
      </a:hlink>
      <a:folHlink>
        <a:srgbClr val="CCECFF"/>
      </a:folHlink>
    </a:clrScheme>
    <a:fontScheme name="Blue Diagonal">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ue Diagonal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clrMap bg1="dk2" tx1="lt1" bg2="dk1" tx2="lt2" accent1="accent1" accent2="accent2" accent3="accent3" accent4="accent4" accent5="accent5" accent6="accent6" hlink="hlink" folHlink="folHlink"/>
    </a:extraClrScheme>
    <a:extraClrScheme>
      <a:clrScheme name="Blue Diagonal 2">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CCECFF"/>
        </a:folHlink>
      </a:clrScheme>
      <a:clrMap bg1="lt1" tx1="dk1" bg2="lt2" tx2="dk2" accent1="accent1" accent2="accent2" accent3="accent3" accent4="accent4" accent5="accent5" accent6="accent6" hlink="hlink" folHlink="folHlink"/>
    </a:extraClrScheme>
    <a:extraClrScheme>
      <a:clrScheme name="Blue Diagonal 3">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Blue Diagonal 4">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CCFF"/>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333333"/>
    </a:dk1>
    <a:lt1>
      <a:srgbClr val="FFFFFF"/>
    </a:lt1>
    <a:dk2>
      <a:srgbClr val="000000"/>
    </a:dk2>
    <a:lt2>
      <a:srgbClr val="FFFF00"/>
    </a:lt2>
    <a:accent1>
      <a:srgbClr val="0000FF"/>
    </a:accent1>
    <a:accent2>
      <a:srgbClr val="CC9900"/>
    </a:accent2>
    <a:accent3>
      <a:srgbClr val="AAAAAA"/>
    </a:accent3>
    <a:accent4>
      <a:srgbClr val="DADADA"/>
    </a:accent4>
    <a:accent5>
      <a:srgbClr val="AAAAFF"/>
    </a:accent5>
    <a:accent6>
      <a:srgbClr val="B98A00"/>
    </a:accent6>
    <a:hlink>
      <a:srgbClr val="B2A06B"/>
    </a:hlink>
    <a:folHlink>
      <a:srgbClr val="CCECFF"/>
    </a:folHlink>
  </a:clrScheme>
</a:themeOverride>
</file>

<file path=docProps/app.xml><?xml version="1.0" encoding="utf-8"?>
<Properties xmlns="http://schemas.openxmlformats.org/officeDocument/2006/extended-properties" xmlns:vt="http://schemas.openxmlformats.org/officeDocument/2006/docPropsVTypes">
  <Template>Trek</Template>
  <TotalTime>10701</TotalTime>
  <Words>1826</Words>
  <Application>Microsoft Office PowerPoint</Application>
  <PresentationFormat>On-screen Show (4:3)</PresentationFormat>
  <Paragraphs>644</Paragraphs>
  <Slides>53</Slides>
  <Notes>33</Notes>
  <HiddenSlides>0</HiddenSlides>
  <MMClips>0</MMClips>
  <ScaleCrop>false</ScaleCrop>
  <HeadingPairs>
    <vt:vector size="6" baseType="variant">
      <vt:variant>
        <vt:lpstr>Theme</vt:lpstr>
      </vt:variant>
      <vt:variant>
        <vt:i4>7</vt:i4>
      </vt:variant>
      <vt:variant>
        <vt:lpstr>Embedded OLE Servers</vt:lpstr>
      </vt:variant>
      <vt:variant>
        <vt:i4>1</vt:i4>
      </vt:variant>
      <vt:variant>
        <vt:lpstr>Slide Titles</vt:lpstr>
      </vt:variant>
      <vt:variant>
        <vt:i4>53</vt:i4>
      </vt:variant>
    </vt:vector>
  </HeadingPairs>
  <TitlesOfParts>
    <vt:vector size="61" baseType="lpstr">
      <vt:lpstr>Trek</vt:lpstr>
      <vt:lpstr>1_Trek</vt:lpstr>
      <vt:lpstr>3_Custom Design</vt:lpstr>
      <vt:lpstr>3_Default Design</vt:lpstr>
      <vt:lpstr>4_Blue Diagonal</vt:lpstr>
      <vt:lpstr>Blue Diagonal</vt:lpstr>
      <vt:lpstr>2_Default Design</vt:lpstr>
      <vt:lpstr>Visio</vt:lpstr>
      <vt:lpstr>PowerPoint Presentation</vt:lpstr>
      <vt:lpstr>ORC Efforts to Accelerate the Knowledge-based Economy by a Strong Coupling to the Academic Enterprise</vt:lpstr>
      <vt:lpstr>PowerPoint Presentation</vt:lpstr>
      <vt:lpstr>Why listen to me?</vt:lpstr>
      <vt:lpstr>PowerPoint Presentation</vt:lpstr>
      <vt:lpstr>Focus on Key Areas</vt:lpstr>
      <vt:lpstr>Focus on Key Areas</vt:lpstr>
      <vt:lpstr>Economic Development Eco System  UCF’s Approach to Accelerate Innovation</vt:lpstr>
      <vt:lpstr>Entrepreneurial Ecosystem</vt:lpstr>
      <vt:lpstr>PowerPoint Presentation</vt:lpstr>
      <vt:lpstr>PowerPoint Presentation</vt:lpstr>
      <vt:lpstr>PowerPoint Presentation</vt:lpstr>
      <vt:lpstr>PowerPoint Presentation</vt:lpstr>
      <vt:lpstr>PowerPoint Presentation</vt:lpstr>
      <vt:lpstr>Big picture goals</vt:lpstr>
      <vt:lpstr>Economic Development in the Innovation Economy</vt:lpstr>
      <vt:lpstr> University Commercialization &amp; Incubation</vt:lpstr>
      <vt:lpstr>Innovation Support Infrastructure here at UCF</vt:lpstr>
      <vt:lpstr>FHTCC matching grants program </vt:lpstr>
      <vt:lpstr>           Ranking – 2010 US Patent Power</vt:lpstr>
      <vt:lpstr>Tech Transfer  Examples</vt:lpstr>
      <vt:lpstr>Tech Transfer  Examples</vt:lpstr>
      <vt:lpstr>Tech Transfer Side Benefits</vt:lpstr>
      <vt:lpstr>UCF Tech Transfer</vt:lpstr>
      <vt:lpstr>PowerPoint Presentation</vt:lpstr>
      <vt:lpstr>PowerPoint Presentation</vt:lpstr>
      <vt:lpstr>Business Incubation</vt:lpstr>
      <vt:lpstr>Incubation Program - UCFIP</vt:lpstr>
      <vt:lpstr>What does the UCFIP do?</vt:lpstr>
      <vt:lpstr> UCFIP Services</vt:lpstr>
      <vt:lpstr>Current Results from the UCFIP Clients</vt:lpstr>
      <vt:lpstr>Growth of the UCFIP</vt:lpstr>
      <vt:lpstr>Central Florida Research Park</vt:lpstr>
      <vt:lpstr>Central Florida Research Park</vt:lpstr>
      <vt:lpstr>Evolution</vt:lpstr>
      <vt:lpstr>Questions</vt:lpstr>
      <vt:lpstr>PowerPoint Presentation</vt:lpstr>
      <vt:lpstr>Exploring Research Administration from Concept to Commercialization</vt:lpstr>
      <vt:lpstr>PowerPoint Presentation</vt:lpstr>
      <vt:lpstr>PowerPoint Presentation</vt:lpstr>
      <vt:lpstr>PowerPoint Presentation</vt:lpstr>
      <vt:lpstr>PowerPoint Presentation</vt:lpstr>
      <vt:lpstr>PowerPoint Presentation</vt:lpstr>
      <vt:lpstr>PowerPoint Presentation</vt:lpstr>
      <vt:lpstr>Exploring Research Administration from Concept to Commercialization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jtorres</dc:creator>
  <cp:lastModifiedBy>Karen Norum</cp:lastModifiedBy>
  <cp:revision>531</cp:revision>
  <cp:lastPrinted>2011-08-02T20:35:26Z</cp:lastPrinted>
  <dcterms:created xsi:type="dcterms:W3CDTF">2011-04-10T19:45:53Z</dcterms:created>
  <dcterms:modified xsi:type="dcterms:W3CDTF">2012-05-10T14:29:42Z</dcterms:modified>
</cp:coreProperties>
</file>