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handoutMasterIdLst>
    <p:handoutMasterId r:id="rId53"/>
  </p:handoutMasterIdLst>
  <p:sldIdLst>
    <p:sldId id="310" r:id="rId2"/>
    <p:sldId id="270" r:id="rId3"/>
    <p:sldId id="330" r:id="rId4"/>
    <p:sldId id="334" r:id="rId5"/>
    <p:sldId id="339" r:id="rId6"/>
    <p:sldId id="335" r:id="rId7"/>
    <p:sldId id="336" r:id="rId8"/>
    <p:sldId id="342" r:id="rId9"/>
    <p:sldId id="381" r:id="rId10"/>
    <p:sldId id="382" r:id="rId11"/>
    <p:sldId id="347" r:id="rId12"/>
    <p:sldId id="345" r:id="rId13"/>
    <p:sldId id="337" r:id="rId14"/>
    <p:sldId id="383" r:id="rId15"/>
    <p:sldId id="340" r:id="rId16"/>
    <p:sldId id="341" r:id="rId17"/>
    <p:sldId id="313" r:id="rId18"/>
    <p:sldId id="344" r:id="rId19"/>
    <p:sldId id="346" r:id="rId20"/>
    <p:sldId id="348" r:id="rId21"/>
    <p:sldId id="390" r:id="rId22"/>
    <p:sldId id="391" r:id="rId23"/>
    <p:sldId id="350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80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5" r:id="rId46"/>
    <p:sldId id="386" r:id="rId47"/>
    <p:sldId id="389" r:id="rId48"/>
    <p:sldId id="388" r:id="rId49"/>
    <p:sldId id="327" r:id="rId50"/>
    <p:sldId id="328" r:id="rId5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A06"/>
    <a:srgbClr val="FF9900"/>
    <a:srgbClr val="FF9933"/>
    <a:srgbClr val="0000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93" d="100"/>
          <a:sy n="93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BF5E2-5086-4301-BC61-6E7550E0AC6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6FB321-2783-41E6-B51B-4A4D1305E0C3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Discretionary</a:t>
          </a:r>
          <a:endParaRPr lang="en-US" sz="2400" b="1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61688F36-31B5-4B6E-B373-4F8D50AC6E17}" type="parTrans" cxnId="{E982B5EE-F41A-46B4-BFBE-95B9D168682E}">
      <dgm:prSet/>
      <dgm:spPr/>
      <dgm:t>
        <a:bodyPr/>
        <a:lstStyle/>
        <a:p>
          <a:endParaRPr lang="en-US"/>
        </a:p>
      </dgm:t>
    </dgm:pt>
    <dgm:pt modelId="{1F916B5B-1896-4FE8-9CBF-F4C6218DF546}" type="sibTrans" cxnId="{E982B5EE-F41A-46B4-BFBE-95B9D168682E}">
      <dgm:prSet/>
      <dgm:spPr/>
      <dgm:t>
        <a:bodyPr/>
        <a:lstStyle/>
        <a:p>
          <a:endParaRPr lang="en-US"/>
        </a:p>
      </dgm:t>
    </dgm:pt>
    <dgm:pt modelId="{09A65DED-1624-4DD3-8530-13B8E3D953DD}">
      <dgm:prSet phldrT="[Text]" custT="1"/>
      <dgm:spPr/>
      <dgm:t>
        <a:bodyPr/>
        <a:lstStyle/>
        <a:p>
          <a:r>
            <a:rPr lang="en-US" sz="1800" b="1" dirty="0" smtClean="0">
              <a:latin typeface="Century Gothic" pitchFamily="34" charset="0"/>
            </a:rPr>
            <a:t>Levels set every year by Congress in the Budget process</a:t>
          </a:r>
          <a:endParaRPr lang="en-US" sz="1800" b="1" dirty="0"/>
        </a:p>
      </dgm:t>
    </dgm:pt>
    <dgm:pt modelId="{8CD2DF79-3E1F-4583-B1FF-2A162A7A0707}" type="parTrans" cxnId="{A8096D3F-DA3F-471F-A81D-0E3B5ADB00B3}">
      <dgm:prSet/>
      <dgm:spPr/>
      <dgm:t>
        <a:bodyPr/>
        <a:lstStyle/>
        <a:p>
          <a:endParaRPr lang="en-US"/>
        </a:p>
      </dgm:t>
    </dgm:pt>
    <dgm:pt modelId="{C3C6C141-B53C-4C86-A6C2-F12167A79201}" type="sibTrans" cxnId="{A8096D3F-DA3F-471F-A81D-0E3B5ADB00B3}">
      <dgm:prSet/>
      <dgm:spPr/>
      <dgm:t>
        <a:bodyPr/>
        <a:lstStyle/>
        <a:p>
          <a:endParaRPr lang="en-US"/>
        </a:p>
      </dgm:t>
    </dgm:pt>
    <dgm:pt modelId="{AA852185-4AD1-448A-A6D9-8D3F0F49C02E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Mandatory</a:t>
          </a:r>
          <a:endParaRPr lang="en-US" sz="2400" b="1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E8F500D1-CA95-4E69-9FFD-B6359EF78BCC}" type="parTrans" cxnId="{D4437653-6A08-4F52-946B-AA7F7FD93B27}">
      <dgm:prSet/>
      <dgm:spPr/>
      <dgm:t>
        <a:bodyPr/>
        <a:lstStyle/>
        <a:p>
          <a:endParaRPr lang="en-US"/>
        </a:p>
      </dgm:t>
    </dgm:pt>
    <dgm:pt modelId="{D7278D93-F35D-47DD-8F1F-E98CE94A46A4}" type="sibTrans" cxnId="{D4437653-6A08-4F52-946B-AA7F7FD93B27}">
      <dgm:prSet/>
      <dgm:spPr/>
      <dgm:t>
        <a:bodyPr/>
        <a:lstStyle/>
        <a:p>
          <a:endParaRPr lang="en-US"/>
        </a:p>
      </dgm:t>
    </dgm:pt>
    <dgm:pt modelId="{633C9C93-1715-415D-81B3-C93A69BBD4D2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Earmarks</a:t>
          </a:r>
          <a:endParaRPr lang="en-US" sz="2400" b="1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B9C81DDA-C06D-4ECC-A93B-07D37E44FFD4}" type="parTrans" cxnId="{28D948B7-4FAB-47F2-9987-95B7C58CC57C}">
      <dgm:prSet/>
      <dgm:spPr/>
      <dgm:t>
        <a:bodyPr/>
        <a:lstStyle/>
        <a:p>
          <a:endParaRPr lang="en-US"/>
        </a:p>
      </dgm:t>
    </dgm:pt>
    <dgm:pt modelId="{B48283FF-DDCE-440B-99E5-BC50E3557461}" type="sibTrans" cxnId="{28D948B7-4FAB-47F2-9987-95B7C58CC57C}">
      <dgm:prSet/>
      <dgm:spPr/>
      <dgm:t>
        <a:bodyPr/>
        <a:lstStyle/>
        <a:p>
          <a:endParaRPr lang="en-US"/>
        </a:p>
      </dgm:t>
    </dgm:pt>
    <dgm:pt modelId="{7ED6A04B-397F-451D-B6B1-660EFD1482BC}">
      <dgm:prSet phldrT="[Text]" custT="1"/>
      <dgm:spPr/>
      <dgm:t>
        <a:bodyPr/>
        <a:lstStyle/>
        <a:p>
          <a:r>
            <a:rPr lang="en-US" sz="1800" b="1" dirty="0" smtClean="0">
              <a:latin typeface="Century Gothic" pitchFamily="34" charset="0"/>
            </a:rPr>
            <a:t>Payments the U.S. Government is obligated to make</a:t>
          </a:r>
          <a:endParaRPr lang="en-US" sz="1800" b="1" dirty="0"/>
        </a:p>
      </dgm:t>
    </dgm:pt>
    <dgm:pt modelId="{D7D1A5C5-CC3C-46DE-952F-C3AA57AA9F3B}" type="parTrans" cxnId="{75424758-DB4D-4B4E-ADA1-1223BD00FA9C}">
      <dgm:prSet/>
      <dgm:spPr/>
      <dgm:t>
        <a:bodyPr/>
        <a:lstStyle/>
        <a:p>
          <a:endParaRPr lang="en-US"/>
        </a:p>
      </dgm:t>
    </dgm:pt>
    <dgm:pt modelId="{B8160860-E344-4639-AB1F-5DD1C512D648}" type="sibTrans" cxnId="{75424758-DB4D-4B4E-ADA1-1223BD00FA9C}">
      <dgm:prSet/>
      <dgm:spPr/>
      <dgm:t>
        <a:bodyPr/>
        <a:lstStyle/>
        <a:p>
          <a:endParaRPr lang="en-US"/>
        </a:p>
      </dgm:t>
    </dgm:pt>
    <dgm:pt modelId="{759CF1AC-8DDA-429C-974D-B76A6C97011D}">
      <dgm:prSet phldrT="[Text]" custT="1"/>
      <dgm:spPr/>
      <dgm:t>
        <a:bodyPr/>
        <a:lstStyle/>
        <a:p>
          <a:r>
            <a:rPr lang="en-US" sz="1800" b="1" dirty="0" smtClean="0">
              <a:latin typeface="Century Gothic" pitchFamily="34" charset="0"/>
            </a:rPr>
            <a:t>Funds for projects where congressional direction circumvents the merit-based, competitive allocation process</a:t>
          </a:r>
          <a:endParaRPr lang="en-US" sz="1800" b="1" dirty="0"/>
        </a:p>
      </dgm:t>
    </dgm:pt>
    <dgm:pt modelId="{B2EEE02C-CD4C-422A-B0AC-BD01DEA85178}" type="parTrans" cxnId="{AA917C9B-7235-44C7-B584-71AB5B260C1D}">
      <dgm:prSet/>
      <dgm:spPr/>
      <dgm:t>
        <a:bodyPr/>
        <a:lstStyle/>
        <a:p>
          <a:endParaRPr lang="en-US"/>
        </a:p>
      </dgm:t>
    </dgm:pt>
    <dgm:pt modelId="{5AB4E771-3B43-4590-A3CD-9FDAD29E38E7}" type="sibTrans" cxnId="{AA917C9B-7235-44C7-B584-71AB5B260C1D}">
      <dgm:prSet/>
      <dgm:spPr/>
      <dgm:t>
        <a:bodyPr/>
        <a:lstStyle/>
        <a:p>
          <a:endParaRPr lang="en-US"/>
        </a:p>
      </dgm:t>
    </dgm:pt>
    <dgm:pt modelId="{07FBDAA4-C3F4-4904-9533-AC1C91AFED09}" type="pres">
      <dgm:prSet presAssocID="{13FBF5E2-5086-4301-BC61-6E7550E0AC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18C21-7429-4CED-A579-CED7471A512D}" type="pres">
      <dgm:prSet presAssocID="{326FB321-2783-41E6-B51B-4A4D1305E0C3}" presName="parentLin" presStyleCnt="0"/>
      <dgm:spPr/>
    </dgm:pt>
    <dgm:pt modelId="{99115A6E-A9F8-4BAE-9326-99E9679A0148}" type="pres">
      <dgm:prSet presAssocID="{326FB321-2783-41E6-B51B-4A4D1305E0C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A254C33-95FD-4772-B418-8F95DBBE9CCC}" type="pres">
      <dgm:prSet presAssocID="{326FB321-2783-41E6-B51B-4A4D1305E0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9FD12-8451-4510-A441-04E10CD6CF46}" type="pres">
      <dgm:prSet presAssocID="{326FB321-2783-41E6-B51B-4A4D1305E0C3}" presName="negativeSpace" presStyleCnt="0"/>
      <dgm:spPr/>
    </dgm:pt>
    <dgm:pt modelId="{A5AE334E-AAE3-4DEF-AE6D-2BC81ED8E3E5}" type="pres">
      <dgm:prSet presAssocID="{326FB321-2783-41E6-B51B-4A4D1305E0C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5A38D-DD6B-4937-9AF0-3246A055ACCF}" type="pres">
      <dgm:prSet presAssocID="{1F916B5B-1896-4FE8-9CBF-F4C6218DF546}" presName="spaceBetweenRectangles" presStyleCnt="0"/>
      <dgm:spPr/>
    </dgm:pt>
    <dgm:pt modelId="{80E8C0DF-FFE2-4B77-82A2-49A98546D574}" type="pres">
      <dgm:prSet presAssocID="{AA852185-4AD1-448A-A6D9-8D3F0F49C02E}" presName="parentLin" presStyleCnt="0"/>
      <dgm:spPr/>
    </dgm:pt>
    <dgm:pt modelId="{FA9095C7-2F22-45F9-AE9E-577261405F4B}" type="pres">
      <dgm:prSet presAssocID="{AA852185-4AD1-448A-A6D9-8D3F0F49C02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3A3B09-6BF6-4802-805F-321C97ADC5AF}" type="pres">
      <dgm:prSet presAssocID="{AA852185-4AD1-448A-A6D9-8D3F0F49C02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DD9E2-EA80-412F-86A4-9075AE9A4823}" type="pres">
      <dgm:prSet presAssocID="{AA852185-4AD1-448A-A6D9-8D3F0F49C02E}" presName="negativeSpace" presStyleCnt="0"/>
      <dgm:spPr/>
    </dgm:pt>
    <dgm:pt modelId="{E1D78790-075A-4F40-82C7-7C7293C307CE}" type="pres">
      <dgm:prSet presAssocID="{AA852185-4AD1-448A-A6D9-8D3F0F49C02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BE2A-DA7B-4E46-A4E9-8D9F38D9EA23}" type="pres">
      <dgm:prSet presAssocID="{D7278D93-F35D-47DD-8F1F-E98CE94A46A4}" presName="spaceBetweenRectangles" presStyleCnt="0"/>
      <dgm:spPr/>
    </dgm:pt>
    <dgm:pt modelId="{513C8111-F8E6-46EE-A9A8-4ED04AA9E728}" type="pres">
      <dgm:prSet presAssocID="{633C9C93-1715-415D-81B3-C93A69BBD4D2}" presName="parentLin" presStyleCnt="0"/>
      <dgm:spPr/>
    </dgm:pt>
    <dgm:pt modelId="{4A8892CF-98DC-447D-BDA1-AC806657C205}" type="pres">
      <dgm:prSet presAssocID="{633C9C93-1715-415D-81B3-C93A69BBD4D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F0872-6EE0-46B9-A980-7CA9A79206DF}" type="pres">
      <dgm:prSet presAssocID="{633C9C93-1715-415D-81B3-C93A69BBD4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5AFA6-09EC-47F7-BA6D-D2F789DC6EA2}" type="pres">
      <dgm:prSet presAssocID="{633C9C93-1715-415D-81B3-C93A69BBD4D2}" presName="negativeSpace" presStyleCnt="0"/>
      <dgm:spPr/>
    </dgm:pt>
    <dgm:pt modelId="{4DD98B61-F798-41EB-A4AA-20E0665EEBAF}" type="pres">
      <dgm:prSet presAssocID="{633C9C93-1715-415D-81B3-C93A69BBD4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A82471-36F9-4AD8-9DC0-74E05B9D7D4E}" type="presOf" srcId="{AA852185-4AD1-448A-A6D9-8D3F0F49C02E}" destId="{FA9095C7-2F22-45F9-AE9E-577261405F4B}" srcOrd="0" destOrd="0" presId="urn:microsoft.com/office/officeart/2005/8/layout/list1"/>
    <dgm:cxn modelId="{75424758-DB4D-4B4E-ADA1-1223BD00FA9C}" srcId="{AA852185-4AD1-448A-A6D9-8D3F0F49C02E}" destId="{7ED6A04B-397F-451D-B6B1-660EFD1482BC}" srcOrd="0" destOrd="0" parTransId="{D7D1A5C5-CC3C-46DE-952F-C3AA57AA9F3B}" sibTransId="{B8160860-E344-4639-AB1F-5DD1C512D648}"/>
    <dgm:cxn modelId="{D4437653-6A08-4F52-946B-AA7F7FD93B27}" srcId="{13FBF5E2-5086-4301-BC61-6E7550E0AC67}" destId="{AA852185-4AD1-448A-A6D9-8D3F0F49C02E}" srcOrd="1" destOrd="0" parTransId="{E8F500D1-CA95-4E69-9FFD-B6359EF78BCC}" sibTransId="{D7278D93-F35D-47DD-8F1F-E98CE94A46A4}"/>
    <dgm:cxn modelId="{227A39AA-2AB7-4099-BB9A-27C4305D5652}" type="presOf" srcId="{AA852185-4AD1-448A-A6D9-8D3F0F49C02E}" destId="{7F3A3B09-6BF6-4802-805F-321C97ADC5AF}" srcOrd="1" destOrd="0" presId="urn:microsoft.com/office/officeart/2005/8/layout/list1"/>
    <dgm:cxn modelId="{2769BEF4-2C5F-4DAF-8067-24C6D1227D91}" type="presOf" srcId="{633C9C93-1715-415D-81B3-C93A69BBD4D2}" destId="{4A8892CF-98DC-447D-BDA1-AC806657C205}" srcOrd="0" destOrd="0" presId="urn:microsoft.com/office/officeart/2005/8/layout/list1"/>
    <dgm:cxn modelId="{75A0F673-989D-481A-AFF1-D30B06A79613}" type="presOf" srcId="{09A65DED-1624-4DD3-8530-13B8E3D953DD}" destId="{A5AE334E-AAE3-4DEF-AE6D-2BC81ED8E3E5}" srcOrd="0" destOrd="0" presId="urn:microsoft.com/office/officeart/2005/8/layout/list1"/>
    <dgm:cxn modelId="{7F43574F-E82D-4387-B36F-7E7740C4F129}" type="presOf" srcId="{633C9C93-1715-415D-81B3-C93A69BBD4D2}" destId="{700F0872-6EE0-46B9-A980-7CA9A79206DF}" srcOrd="1" destOrd="0" presId="urn:microsoft.com/office/officeart/2005/8/layout/list1"/>
    <dgm:cxn modelId="{C584A640-3C65-4FA2-BADA-ADE0E0165006}" type="presOf" srcId="{326FB321-2783-41E6-B51B-4A4D1305E0C3}" destId="{99115A6E-A9F8-4BAE-9326-99E9679A0148}" srcOrd="0" destOrd="0" presId="urn:microsoft.com/office/officeart/2005/8/layout/list1"/>
    <dgm:cxn modelId="{27289D35-2E14-4D34-968D-E63E7EA066E7}" type="presOf" srcId="{326FB321-2783-41E6-B51B-4A4D1305E0C3}" destId="{3A254C33-95FD-4772-B418-8F95DBBE9CCC}" srcOrd="1" destOrd="0" presId="urn:microsoft.com/office/officeart/2005/8/layout/list1"/>
    <dgm:cxn modelId="{BA0567E6-3CBE-4ADC-B810-D834B6ECA4FB}" type="presOf" srcId="{7ED6A04B-397F-451D-B6B1-660EFD1482BC}" destId="{E1D78790-075A-4F40-82C7-7C7293C307CE}" srcOrd="0" destOrd="0" presId="urn:microsoft.com/office/officeart/2005/8/layout/list1"/>
    <dgm:cxn modelId="{28D948B7-4FAB-47F2-9987-95B7C58CC57C}" srcId="{13FBF5E2-5086-4301-BC61-6E7550E0AC67}" destId="{633C9C93-1715-415D-81B3-C93A69BBD4D2}" srcOrd="2" destOrd="0" parTransId="{B9C81DDA-C06D-4ECC-A93B-07D37E44FFD4}" sibTransId="{B48283FF-DDCE-440B-99E5-BC50E3557461}"/>
    <dgm:cxn modelId="{AA917C9B-7235-44C7-B584-71AB5B260C1D}" srcId="{633C9C93-1715-415D-81B3-C93A69BBD4D2}" destId="{759CF1AC-8DDA-429C-974D-B76A6C97011D}" srcOrd="0" destOrd="0" parTransId="{B2EEE02C-CD4C-422A-B0AC-BD01DEA85178}" sibTransId="{5AB4E771-3B43-4590-A3CD-9FDAD29E38E7}"/>
    <dgm:cxn modelId="{A181ABC8-7D7F-45D9-9DD9-706A7C3CFB91}" type="presOf" srcId="{13FBF5E2-5086-4301-BC61-6E7550E0AC67}" destId="{07FBDAA4-C3F4-4904-9533-AC1C91AFED09}" srcOrd="0" destOrd="0" presId="urn:microsoft.com/office/officeart/2005/8/layout/list1"/>
    <dgm:cxn modelId="{52051D81-7E35-4EB2-8A8E-73ADDB8C0C22}" type="presOf" srcId="{759CF1AC-8DDA-429C-974D-B76A6C97011D}" destId="{4DD98B61-F798-41EB-A4AA-20E0665EEBAF}" srcOrd="0" destOrd="0" presId="urn:microsoft.com/office/officeart/2005/8/layout/list1"/>
    <dgm:cxn modelId="{E982B5EE-F41A-46B4-BFBE-95B9D168682E}" srcId="{13FBF5E2-5086-4301-BC61-6E7550E0AC67}" destId="{326FB321-2783-41E6-B51B-4A4D1305E0C3}" srcOrd="0" destOrd="0" parTransId="{61688F36-31B5-4B6E-B373-4F8D50AC6E17}" sibTransId="{1F916B5B-1896-4FE8-9CBF-F4C6218DF546}"/>
    <dgm:cxn modelId="{A8096D3F-DA3F-471F-A81D-0E3B5ADB00B3}" srcId="{326FB321-2783-41E6-B51B-4A4D1305E0C3}" destId="{09A65DED-1624-4DD3-8530-13B8E3D953DD}" srcOrd="0" destOrd="0" parTransId="{8CD2DF79-3E1F-4583-B1FF-2A162A7A0707}" sibTransId="{C3C6C141-B53C-4C86-A6C2-F12167A79201}"/>
    <dgm:cxn modelId="{899B4DB6-75DC-4832-AAA6-FA200FF7BDCC}" type="presParOf" srcId="{07FBDAA4-C3F4-4904-9533-AC1C91AFED09}" destId="{5D018C21-7429-4CED-A579-CED7471A512D}" srcOrd="0" destOrd="0" presId="urn:microsoft.com/office/officeart/2005/8/layout/list1"/>
    <dgm:cxn modelId="{37EB0AA9-5295-457F-A3F4-C7D27A0074E3}" type="presParOf" srcId="{5D018C21-7429-4CED-A579-CED7471A512D}" destId="{99115A6E-A9F8-4BAE-9326-99E9679A0148}" srcOrd="0" destOrd="0" presId="urn:microsoft.com/office/officeart/2005/8/layout/list1"/>
    <dgm:cxn modelId="{2D0119D2-3D61-41C2-88CF-4621C8F4BEDC}" type="presParOf" srcId="{5D018C21-7429-4CED-A579-CED7471A512D}" destId="{3A254C33-95FD-4772-B418-8F95DBBE9CCC}" srcOrd="1" destOrd="0" presId="urn:microsoft.com/office/officeart/2005/8/layout/list1"/>
    <dgm:cxn modelId="{BDD0CC04-7777-4C42-A192-D0D97D289846}" type="presParOf" srcId="{07FBDAA4-C3F4-4904-9533-AC1C91AFED09}" destId="{1389FD12-8451-4510-A441-04E10CD6CF46}" srcOrd="1" destOrd="0" presId="urn:microsoft.com/office/officeart/2005/8/layout/list1"/>
    <dgm:cxn modelId="{B18F0FAF-485D-48DC-A7A1-181C436E7906}" type="presParOf" srcId="{07FBDAA4-C3F4-4904-9533-AC1C91AFED09}" destId="{A5AE334E-AAE3-4DEF-AE6D-2BC81ED8E3E5}" srcOrd="2" destOrd="0" presId="urn:microsoft.com/office/officeart/2005/8/layout/list1"/>
    <dgm:cxn modelId="{B9F33DBE-84FD-4C2D-A96C-118CD9AD08EF}" type="presParOf" srcId="{07FBDAA4-C3F4-4904-9533-AC1C91AFED09}" destId="{9855A38D-DD6B-4937-9AF0-3246A055ACCF}" srcOrd="3" destOrd="0" presId="urn:microsoft.com/office/officeart/2005/8/layout/list1"/>
    <dgm:cxn modelId="{50895F95-CF94-4E54-8A2E-58DBCAD385DB}" type="presParOf" srcId="{07FBDAA4-C3F4-4904-9533-AC1C91AFED09}" destId="{80E8C0DF-FFE2-4B77-82A2-49A98546D574}" srcOrd="4" destOrd="0" presId="urn:microsoft.com/office/officeart/2005/8/layout/list1"/>
    <dgm:cxn modelId="{0ADBC6BF-5B6B-4774-9609-1B4570C9FDB8}" type="presParOf" srcId="{80E8C0DF-FFE2-4B77-82A2-49A98546D574}" destId="{FA9095C7-2F22-45F9-AE9E-577261405F4B}" srcOrd="0" destOrd="0" presId="urn:microsoft.com/office/officeart/2005/8/layout/list1"/>
    <dgm:cxn modelId="{FE464464-D2CD-443F-9FF9-D164FD11CA75}" type="presParOf" srcId="{80E8C0DF-FFE2-4B77-82A2-49A98546D574}" destId="{7F3A3B09-6BF6-4802-805F-321C97ADC5AF}" srcOrd="1" destOrd="0" presId="urn:microsoft.com/office/officeart/2005/8/layout/list1"/>
    <dgm:cxn modelId="{91CB7C40-FA06-4092-A94A-20BAF72ECEA2}" type="presParOf" srcId="{07FBDAA4-C3F4-4904-9533-AC1C91AFED09}" destId="{165DD9E2-EA80-412F-86A4-9075AE9A4823}" srcOrd="5" destOrd="0" presId="urn:microsoft.com/office/officeart/2005/8/layout/list1"/>
    <dgm:cxn modelId="{A050093C-5AC1-4C2D-8AE4-A6C912960847}" type="presParOf" srcId="{07FBDAA4-C3F4-4904-9533-AC1C91AFED09}" destId="{E1D78790-075A-4F40-82C7-7C7293C307CE}" srcOrd="6" destOrd="0" presId="urn:microsoft.com/office/officeart/2005/8/layout/list1"/>
    <dgm:cxn modelId="{3F9697C8-C402-40A6-9743-A5EFAF96DFAD}" type="presParOf" srcId="{07FBDAA4-C3F4-4904-9533-AC1C91AFED09}" destId="{B935BE2A-DA7B-4E46-A4E9-8D9F38D9EA23}" srcOrd="7" destOrd="0" presId="urn:microsoft.com/office/officeart/2005/8/layout/list1"/>
    <dgm:cxn modelId="{2965CD12-B25D-4DF2-87DD-675642B6EF59}" type="presParOf" srcId="{07FBDAA4-C3F4-4904-9533-AC1C91AFED09}" destId="{513C8111-F8E6-46EE-A9A8-4ED04AA9E728}" srcOrd="8" destOrd="0" presId="urn:microsoft.com/office/officeart/2005/8/layout/list1"/>
    <dgm:cxn modelId="{93811FAB-D606-4923-883E-61723CBBE175}" type="presParOf" srcId="{513C8111-F8E6-46EE-A9A8-4ED04AA9E728}" destId="{4A8892CF-98DC-447D-BDA1-AC806657C205}" srcOrd="0" destOrd="0" presId="urn:microsoft.com/office/officeart/2005/8/layout/list1"/>
    <dgm:cxn modelId="{E54EF746-78DD-46C8-8A2A-48D8351A1ADB}" type="presParOf" srcId="{513C8111-F8E6-46EE-A9A8-4ED04AA9E728}" destId="{700F0872-6EE0-46B9-A980-7CA9A79206DF}" srcOrd="1" destOrd="0" presId="urn:microsoft.com/office/officeart/2005/8/layout/list1"/>
    <dgm:cxn modelId="{602B3FA4-8A99-42D2-B47C-1FC944712DCB}" type="presParOf" srcId="{07FBDAA4-C3F4-4904-9533-AC1C91AFED09}" destId="{C2D5AFA6-09EC-47F7-BA6D-D2F789DC6EA2}" srcOrd="9" destOrd="0" presId="urn:microsoft.com/office/officeart/2005/8/layout/list1"/>
    <dgm:cxn modelId="{7EA4A26A-972F-4975-B6B2-4366F74468D9}" type="presParOf" srcId="{07FBDAA4-C3F4-4904-9533-AC1C91AFED09}" destId="{4DD98B61-F798-41EB-A4AA-20E0665EEB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00A17-A7C7-4EBB-84D4-5919FF86E1AE}" type="doc">
      <dgm:prSet loTypeId="urn:microsoft.com/office/officeart/2005/8/layout/targe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F2C3A0-7ECE-47FE-9BED-58C13CB27503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Early Stage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AD3289C3-1262-4EA6-AD80-3A1AC520453E}" type="parTrans" cxnId="{A4561581-3D49-4EF6-8EC8-71107A4F7B4A}">
      <dgm:prSet/>
      <dgm:spPr/>
      <dgm:t>
        <a:bodyPr/>
        <a:lstStyle/>
        <a:p>
          <a:endParaRPr lang="en-US"/>
        </a:p>
      </dgm:t>
    </dgm:pt>
    <dgm:pt modelId="{78AEABDE-1E72-4E55-8462-55830216AD83}" type="sibTrans" cxnId="{A4561581-3D49-4EF6-8EC8-71107A4F7B4A}">
      <dgm:prSet/>
      <dgm:spPr/>
      <dgm:t>
        <a:bodyPr/>
        <a:lstStyle/>
        <a:p>
          <a:endParaRPr lang="en-US"/>
        </a:p>
      </dgm:t>
    </dgm:pt>
    <dgm:pt modelId="{CB91FBFC-4CE8-453D-98B4-162CC10CB84B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Concept Paper</a:t>
          </a:r>
          <a:endParaRPr lang="en-US" b="1" dirty="0">
            <a:latin typeface="Century Gothic" pitchFamily="34" charset="0"/>
          </a:endParaRPr>
        </a:p>
      </dgm:t>
    </dgm:pt>
    <dgm:pt modelId="{C2C8D865-4BA9-4110-9E08-425EC300AEF2}" type="parTrans" cxnId="{F0652297-D050-48AF-9444-0F7235D5CDAF}">
      <dgm:prSet/>
      <dgm:spPr/>
      <dgm:t>
        <a:bodyPr/>
        <a:lstStyle/>
        <a:p>
          <a:endParaRPr lang="en-US"/>
        </a:p>
      </dgm:t>
    </dgm:pt>
    <dgm:pt modelId="{2AD26B33-C883-41D7-BDE7-624FD68898CF}" type="sibTrans" cxnId="{F0652297-D050-48AF-9444-0F7235D5CDAF}">
      <dgm:prSet/>
      <dgm:spPr/>
      <dgm:t>
        <a:bodyPr/>
        <a:lstStyle/>
        <a:p>
          <a:endParaRPr lang="en-US"/>
        </a:p>
      </dgm:t>
    </dgm:pt>
    <dgm:pt modelId="{5C2C3BC2-E2F7-4A97-890F-1161522CB269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White Paper</a:t>
          </a:r>
          <a:endParaRPr lang="en-US" b="1" dirty="0">
            <a:latin typeface="Century Gothic" pitchFamily="34" charset="0"/>
          </a:endParaRPr>
        </a:p>
      </dgm:t>
    </dgm:pt>
    <dgm:pt modelId="{D0BF0A3D-0E78-4A49-B95C-A53134236E70}" type="parTrans" cxnId="{140333CE-910B-448F-B65C-5D912F812E95}">
      <dgm:prSet/>
      <dgm:spPr/>
      <dgm:t>
        <a:bodyPr/>
        <a:lstStyle/>
        <a:p>
          <a:endParaRPr lang="en-US"/>
        </a:p>
      </dgm:t>
    </dgm:pt>
    <dgm:pt modelId="{9DDA6467-2142-4756-B25B-4F3F1107255C}" type="sibTrans" cxnId="{140333CE-910B-448F-B65C-5D912F812E95}">
      <dgm:prSet/>
      <dgm:spPr/>
      <dgm:t>
        <a:bodyPr/>
        <a:lstStyle/>
        <a:p>
          <a:endParaRPr lang="en-US"/>
        </a:p>
      </dgm:t>
    </dgm:pt>
    <dgm:pt modelId="{D0676711-DF39-467A-8B85-E2E5F937979E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Contract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D6628953-25CD-4099-93B9-A6D872F9B698}" type="parTrans" cxnId="{58A1F237-06D1-450E-84D5-4AFF2C5622AD}">
      <dgm:prSet/>
      <dgm:spPr/>
      <dgm:t>
        <a:bodyPr/>
        <a:lstStyle/>
        <a:p>
          <a:endParaRPr lang="en-US"/>
        </a:p>
      </dgm:t>
    </dgm:pt>
    <dgm:pt modelId="{A58885CF-3AD8-4D9E-AB9A-FBE599869CA1}" type="sibTrans" cxnId="{58A1F237-06D1-450E-84D5-4AFF2C5622AD}">
      <dgm:prSet/>
      <dgm:spPr/>
      <dgm:t>
        <a:bodyPr/>
        <a:lstStyle/>
        <a:p>
          <a:endParaRPr lang="en-US"/>
        </a:p>
      </dgm:t>
    </dgm:pt>
    <dgm:pt modelId="{144F53C8-2F0B-4A08-B5F3-EFB07BF48A36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Solicitation</a:t>
          </a:r>
          <a:endParaRPr lang="en-US" b="1" dirty="0">
            <a:latin typeface="Century Gothic" pitchFamily="34" charset="0"/>
          </a:endParaRPr>
        </a:p>
      </dgm:t>
    </dgm:pt>
    <dgm:pt modelId="{AE84D4D1-D27D-4194-8399-47B78C6D2120}" type="parTrans" cxnId="{FFB2F48C-C3A8-4987-B5D2-73D0C17C4141}">
      <dgm:prSet/>
      <dgm:spPr/>
      <dgm:t>
        <a:bodyPr/>
        <a:lstStyle/>
        <a:p>
          <a:endParaRPr lang="en-US"/>
        </a:p>
      </dgm:t>
    </dgm:pt>
    <dgm:pt modelId="{D5329125-DF13-4D97-A0BD-047BD5C49879}" type="sibTrans" cxnId="{FFB2F48C-C3A8-4987-B5D2-73D0C17C4141}">
      <dgm:prSet/>
      <dgm:spPr/>
      <dgm:t>
        <a:bodyPr/>
        <a:lstStyle/>
        <a:p>
          <a:endParaRPr lang="en-US"/>
        </a:p>
      </dgm:t>
    </dgm:pt>
    <dgm:pt modelId="{685B823D-279D-4239-BB84-CF17E68B8B47}">
      <dgm:prSet phldrT="[Text]"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Grant or Cooperative 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Agreement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AA47E05-0FDD-48D5-9174-B144004B932C}" type="parTrans" cxnId="{EAA881A8-512A-4C91-9836-B33F0CCF4E90}">
      <dgm:prSet/>
      <dgm:spPr/>
      <dgm:t>
        <a:bodyPr/>
        <a:lstStyle/>
        <a:p>
          <a:endParaRPr lang="en-US"/>
        </a:p>
      </dgm:t>
    </dgm:pt>
    <dgm:pt modelId="{BD6FE33D-DB0D-4B77-895A-EA6AC28B97E6}" type="sibTrans" cxnId="{EAA881A8-512A-4C91-9836-B33F0CCF4E90}">
      <dgm:prSet/>
      <dgm:spPr/>
      <dgm:t>
        <a:bodyPr/>
        <a:lstStyle/>
        <a:p>
          <a:endParaRPr lang="en-US"/>
        </a:p>
      </dgm:t>
    </dgm:pt>
    <dgm:pt modelId="{2BA68ECB-E13C-4BA4-AA24-1B01C88981A2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Program Announcement</a:t>
          </a:r>
          <a:endParaRPr lang="en-US" b="1" dirty="0">
            <a:latin typeface="Century Gothic" pitchFamily="34" charset="0"/>
          </a:endParaRPr>
        </a:p>
      </dgm:t>
    </dgm:pt>
    <dgm:pt modelId="{24334783-F779-4B81-98A6-5F80DF8344B2}" type="parTrans" cxnId="{3F7BA3F3-3A80-4D14-AC52-CA39C116046B}">
      <dgm:prSet/>
      <dgm:spPr/>
      <dgm:t>
        <a:bodyPr/>
        <a:lstStyle/>
        <a:p>
          <a:endParaRPr lang="en-US"/>
        </a:p>
      </dgm:t>
    </dgm:pt>
    <dgm:pt modelId="{02E13A83-66B1-4BE7-849F-866D616CD79B}" type="sibTrans" cxnId="{3F7BA3F3-3A80-4D14-AC52-CA39C116046B}">
      <dgm:prSet/>
      <dgm:spPr/>
      <dgm:t>
        <a:bodyPr/>
        <a:lstStyle/>
        <a:p>
          <a:endParaRPr lang="en-US"/>
        </a:p>
      </dgm:t>
    </dgm:pt>
    <dgm:pt modelId="{5E8A0706-FBCE-488F-B498-418F1566DCAC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Preliminary Proposal</a:t>
          </a:r>
          <a:endParaRPr lang="en-US" b="1" dirty="0">
            <a:latin typeface="Century Gothic" pitchFamily="34" charset="0"/>
          </a:endParaRPr>
        </a:p>
      </dgm:t>
    </dgm:pt>
    <dgm:pt modelId="{91EE4D8D-FD8D-450F-AB6B-BDEB3AEF26C1}" type="parTrans" cxnId="{8FA2D140-881A-42BF-9617-580EEA340220}">
      <dgm:prSet/>
      <dgm:spPr/>
      <dgm:t>
        <a:bodyPr/>
        <a:lstStyle/>
        <a:p>
          <a:endParaRPr lang="en-US"/>
        </a:p>
      </dgm:t>
    </dgm:pt>
    <dgm:pt modelId="{8691EA0C-F476-48DA-856B-D3749BAE6B92}" type="sibTrans" cxnId="{8FA2D140-881A-42BF-9617-580EEA340220}">
      <dgm:prSet/>
      <dgm:spPr/>
      <dgm:t>
        <a:bodyPr/>
        <a:lstStyle/>
        <a:p>
          <a:endParaRPr lang="en-US"/>
        </a:p>
      </dgm:t>
    </dgm:pt>
    <dgm:pt modelId="{5C26DB8F-2582-4AF8-A502-359649567800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Letter of Intent</a:t>
          </a:r>
          <a:endParaRPr lang="en-US" b="1" dirty="0">
            <a:latin typeface="Century Gothic" pitchFamily="34" charset="0"/>
          </a:endParaRPr>
        </a:p>
      </dgm:t>
    </dgm:pt>
    <dgm:pt modelId="{E6D1415B-B718-410F-9D95-020462C59143}" type="parTrans" cxnId="{995C2CCF-B22E-44F9-BF07-6299AF497AF5}">
      <dgm:prSet/>
      <dgm:spPr/>
      <dgm:t>
        <a:bodyPr/>
        <a:lstStyle/>
        <a:p>
          <a:endParaRPr lang="en-US"/>
        </a:p>
      </dgm:t>
    </dgm:pt>
    <dgm:pt modelId="{995382FD-E50F-47D4-9EA0-07A35BE1CBD0}" type="sibTrans" cxnId="{995C2CCF-B22E-44F9-BF07-6299AF497AF5}">
      <dgm:prSet/>
      <dgm:spPr/>
      <dgm:t>
        <a:bodyPr/>
        <a:lstStyle/>
        <a:p>
          <a:endParaRPr lang="en-US"/>
        </a:p>
      </dgm:t>
    </dgm:pt>
    <dgm:pt modelId="{E3B08FF3-CDE7-4577-A05F-B636F66331FA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Request for Proposal (RFP)</a:t>
          </a:r>
          <a:endParaRPr lang="en-US" b="1" dirty="0">
            <a:latin typeface="Century Gothic" pitchFamily="34" charset="0"/>
          </a:endParaRPr>
        </a:p>
      </dgm:t>
    </dgm:pt>
    <dgm:pt modelId="{051A1F46-ABE2-4E2E-90DA-1539A74E104B}" type="parTrans" cxnId="{D99FB0BE-9D9D-49A1-8665-7C272C9F0712}">
      <dgm:prSet/>
      <dgm:spPr/>
      <dgm:t>
        <a:bodyPr/>
        <a:lstStyle/>
        <a:p>
          <a:endParaRPr lang="en-US"/>
        </a:p>
      </dgm:t>
    </dgm:pt>
    <dgm:pt modelId="{55D03F3D-8181-4259-9A9C-70F778FD9ACB}" type="sibTrans" cxnId="{D99FB0BE-9D9D-49A1-8665-7C272C9F0712}">
      <dgm:prSet/>
      <dgm:spPr/>
      <dgm:t>
        <a:bodyPr/>
        <a:lstStyle/>
        <a:p>
          <a:endParaRPr lang="en-US"/>
        </a:p>
      </dgm:t>
    </dgm:pt>
    <dgm:pt modelId="{EA4D9E3B-E3DE-45CD-B853-B4705B06CB46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Request for Quotes (RFQ)</a:t>
          </a:r>
          <a:endParaRPr lang="en-US" b="1" dirty="0">
            <a:latin typeface="Century Gothic" pitchFamily="34" charset="0"/>
          </a:endParaRPr>
        </a:p>
      </dgm:t>
    </dgm:pt>
    <dgm:pt modelId="{79AF74F7-C168-4546-8468-B0AE784BF625}" type="parTrans" cxnId="{77F60C99-3EA6-41EA-9904-CD2FE9910A8A}">
      <dgm:prSet/>
      <dgm:spPr/>
      <dgm:t>
        <a:bodyPr/>
        <a:lstStyle/>
        <a:p>
          <a:endParaRPr lang="en-US"/>
        </a:p>
      </dgm:t>
    </dgm:pt>
    <dgm:pt modelId="{A36679FC-92CF-4E5F-94F4-B9D9CB15C145}" type="sibTrans" cxnId="{77F60C99-3EA6-41EA-9904-CD2FE9910A8A}">
      <dgm:prSet/>
      <dgm:spPr/>
      <dgm:t>
        <a:bodyPr/>
        <a:lstStyle/>
        <a:p>
          <a:endParaRPr lang="en-US"/>
        </a:p>
      </dgm:t>
    </dgm:pt>
    <dgm:pt modelId="{9B2BD538-FA26-48BE-9CE2-41C477C238C8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Request for Bid (RFB)</a:t>
          </a:r>
          <a:endParaRPr lang="en-US" b="1" dirty="0">
            <a:latin typeface="Century Gothic" pitchFamily="34" charset="0"/>
          </a:endParaRPr>
        </a:p>
      </dgm:t>
    </dgm:pt>
    <dgm:pt modelId="{7873F7D1-DBB3-4FE0-994A-21F8695F3922}" type="parTrans" cxnId="{BDE70F44-CA31-4D78-8FEC-677DB5D5F059}">
      <dgm:prSet/>
      <dgm:spPr/>
      <dgm:t>
        <a:bodyPr/>
        <a:lstStyle/>
        <a:p>
          <a:endParaRPr lang="en-US"/>
        </a:p>
      </dgm:t>
    </dgm:pt>
    <dgm:pt modelId="{3192DB80-1D9F-4DE6-AF5B-0BFF8E4B40D6}" type="sibTrans" cxnId="{BDE70F44-CA31-4D78-8FEC-677DB5D5F059}">
      <dgm:prSet/>
      <dgm:spPr/>
      <dgm:t>
        <a:bodyPr/>
        <a:lstStyle/>
        <a:p>
          <a:endParaRPr lang="en-US"/>
        </a:p>
      </dgm:t>
    </dgm:pt>
    <dgm:pt modelId="{2DD94A57-A72B-4DD9-AE84-5334DACAC08D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Proposal Guidelines</a:t>
          </a:r>
          <a:endParaRPr lang="en-US" b="1" dirty="0">
            <a:latin typeface="Century Gothic" pitchFamily="34" charset="0"/>
          </a:endParaRPr>
        </a:p>
      </dgm:t>
    </dgm:pt>
    <dgm:pt modelId="{5620D68A-BB27-4E21-802A-DE22F1359278}" type="parTrans" cxnId="{1E8558CC-B019-4465-9CB4-B52B70591DAC}">
      <dgm:prSet/>
      <dgm:spPr/>
      <dgm:t>
        <a:bodyPr/>
        <a:lstStyle/>
        <a:p>
          <a:endParaRPr lang="en-US"/>
        </a:p>
      </dgm:t>
    </dgm:pt>
    <dgm:pt modelId="{6FC2902C-D93A-4F64-93F6-B3804528C221}" type="sibTrans" cxnId="{1E8558CC-B019-4465-9CB4-B52B70591DAC}">
      <dgm:prSet/>
      <dgm:spPr/>
      <dgm:t>
        <a:bodyPr/>
        <a:lstStyle/>
        <a:p>
          <a:endParaRPr lang="en-US"/>
        </a:p>
      </dgm:t>
    </dgm:pt>
    <dgm:pt modelId="{6BC0389A-F2AF-45DD-B1D4-B4E10CBF883C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Call for Proposals</a:t>
          </a:r>
          <a:endParaRPr lang="en-US" b="1" dirty="0">
            <a:latin typeface="Century Gothic" pitchFamily="34" charset="0"/>
          </a:endParaRPr>
        </a:p>
      </dgm:t>
    </dgm:pt>
    <dgm:pt modelId="{77ACCEAD-D806-45C0-AEAA-FDEE4E9E95FB}" type="parTrans" cxnId="{0A4165E0-2E3A-4576-A43A-6E777E0BFCAB}">
      <dgm:prSet/>
      <dgm:spPr/>
      <dgm:t>
        <a:bodyPr/>
        <a:lstStyle/>
        <a:p>
          <a:endParaRPr lang="en-US"/>
        </a:p>
      </dgm:t>
    </dgm:pt>
    <dgm:pt modelId="{7CAAC6B3-DDF4-4680-A1B9-D84E65079EE4}" type="sibTrans" cxnId="{0A4165E0-2E3A-4576-A43A-6E777E0BFCAB}">
      <dgm:prSet/>
      <dgm:spPr/>
      <dgm:t>
        <a:bodyPr/>
        <a:lstStyle/>
        <a:p>
          <a:endParaRPr lang="en-US"/>
        </a:p>
      </dgm:t>
    </dgm:pt>
    <dgm:pt modelId="{C0CABDB2-A7D9-4DD2-9787-7CC16452CFA5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Broad Agency Announcement (BAA)</a:t>
          </a:r>
          <a:endParaRPr lang="en-US" b="1" dirty="0">
            <a:latin typeface="Century Gothic" pitchFamily="34" charset="0"/>
          </a:endParaRPr>
        </a:p>
      </dgm:t>
    </dgm:pt>
    <dgm:pt modelId="{D7D5B2AC-21C2-4F43-A767-0F39CC31E22C}" type="parTrans" cxnId="{69177B73-F312-4843-8AE7-CEB343CFEA85}">
      <dgm:prSet/>
      <dgm:spPr/>
      <dgm:t>
        <a:bodyPr/>
        <a:lstStyle/>
        <a:p>
          <a:endParaRPr lang="en-US"/>
        </a:p>
      </dgm:t>
    </dgm:pt>
    <dgm:pt modelId="{6C93C19A-4D4A-4A29-8D3C-D81081043102}" type="sibTrans" cxnId="{69177B73-F312-4843-8AE7-CEB343CFEA85}">
      <dgm:prSet/>
      <dgm:spPr/>
      <dgm:t>
        <a:bodyPr/>
        <a:lstStyle/>
        <a:p>
          <a:endParaRPr lang="en-US"/>
        </a:p>
      </dgm:t>
    </dgm:pt>
    <dgm:pt modelId="{1312E262-1886-406E-8B81-2877EA60069D}" type="pres">
      <dgm:prSet presAssocID="{3F100A17-A7C7-4EBB-84D4-5919FF86E1A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E6035F-3FA9-4E8A-8F18-F9FC1DC5C515}" type="pres">
      <dgm:prSet presAssocID="{21F2C3A0-7ECE-47FE-9BED-58C13CB27503}" presName="circle1" presStyleLbl="node1" presStyleIdx="0" presStyleCnt="3"/>
      <dgm:spPr/>
    </dgm:pt>
    <dgm:pt modelId="{C8D0DF9C-FB3F-4980-A764-6F4967DEA602}" type="pres">
      <dgm:prSet presAssocID="{21F2C3A0-7ECE-47FE-9BED-58C13CB27503}" presName="space" presStyleCnt="0"/>
      <dgm:spPr/>
    </dgm:pt>
    <dgm:pt modelId="{0F456027-47AC-4218-8137-10F229EA6A35}" type="pres">
      <dgm:prSet presAssocID="{21F2C3A0-7ECE-47FE-9BED-58C13CB27503}" presName="rect1" presStyleLbl="alignAcc1" presStyleIdx="0" presStyleCnt="3"/>
      <dgm:spPr/>
      <dgm:t>
        <a:bodyPr/>
        <a:lstStyle/>
        <a:p>
          <a:endParaRPr lang="en-US"/>
        </a:p>
      </dgm:t>
    </dgm:pt>
    <dgm:pt modelId="{284EF469-4C88-46DA-945C-417948A8B176}" type="pres">
      <dgm:prSet presAssocID="{D0676711-DF39-467A-8B85-E2E5F937979E}" presName="vertSpace2" presStyleLbl="node1" presStyleIdx="0" presStyleCnt="3"/>
      <dgm:spPr/>
    </dgm:pt>
    <dgm:pt modelId="{EB8D0ABB-3E71-4517-BCA5-E8171E89F71E}" type="pres">
      <dgm:prSet presAssocID="{D0676711-DF39-467A-8B85-E2E5F937979E}" presName="circle2" presStyleLbl="node1" presStyleIdx="1" presStyleCnt="3"/>
      <dgm:spPr/>
    </dgm:pt>
    <dgm:pt modelId="{A7872109-13E2-4B47-BDE7-9092FA2E61B5}" type="pres">
      <dgm:prSet presAssocID="{D0676711-DF39-467A-8B85-E2E5F937979E}" presName="rect2" presStyleLbl="alignAcc1" presStyleIdx="1" presStyleCnt="3"/>
      <dgm:spPr/>
      <dgm:t>
        <a:bodyPr/>
        <a:lstStyle/>
        <a:p>
          <a:endParaRPr lang="en-US"/>
        </a:p>
      </dgm:t>
    </dgm:pt>
    <dgm:pt modelId="{B718A685-7912-4DE2-8D84-20D5D5E399C5}" type="pres">
      <dgm:prSet presAssocID="{685B823D-279D-4239-BB84-CF17E68B8B47}" presName="vertSpace3" presStyleLbl="node1" presStyleIdx="1" presStyleCnt="3"/>
      <dgm:spPr/>
    </dgm:pt>
    <dgm:pt modelId="{6844C831-A7F5-460A-915A-696152457894}" type="pres">
      <dgm:prSet presAssocID="{685B823D-279D-4239-BB84-CF17E68B8B47}" presName="circle3" presStyleLbl="node1" presStyleIdx="2" presStyleCnt="3"/>
      <dgm:spPr/>
    </dgm:pt>
    <dgm:pt modelId="{B641D125-D123-4DF5-9DED-6D93AECF19D2}" type="pres">
      <dgm:prSet presAssocID="{685B823D-279D-4239-BB84-CF17E68B8B47}" presName="rect3" presStyleLbl="alignAcc1" presStyleIdx="2" presStyleCnt="3"/>
      <dgm:spPr/>
      <dgm:t>
        <a:bodyPr/>
        <a:lstStyle/>
        <a:p>
          <a:endParaRPr lang="en-US"/>
        </a:p>
      </dgm:t>
    </dgm:pt>
    <dgm:pt modelId="{6152FC3C-10D7-4F95-BE99-B0135F4DC4C6}" type="pres">
      <dgm:prSet presAssocID="{21F2C3A0-7ECE-47FE-9BED-58C13CB2750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87771-14DD-47F7-9736-5BC814EE27CA}" type="pres">
      <dgm:prSet presAssocID="{21F2C3A0-7ECE-47FE-9BED-58C13CB2750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2423E-14D1-4930-9470-86C6C0117372}" type="pres">
      <dgm:prSet presAssocID="{D0676711-DF39-467A-8B85-E2E5F937979E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CFD5B-F33C-4654-AA15-EF2E80F02E93}" type="pres">
      <dgm:prSet presAssocID="{D0676711-DF39-467A-8B85-E2E5F937979E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900ED-8225-44B8-9605-BC79269CF623}" type="pres">
      <dgm:prSet presAssocID="{685B823D-279D-4239-BB84-CF17E68B8B47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7C7B6-C980-4140-8FDC-FE80C053151B}" type="pres">
      <dgm:prSet presAssocID="{685B823D-279D-4239-BB84-CF17E68B8B47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1F237-06D1-450E-84D5-4AFF2C5622AD}" srcId="{3F100A17-A7C7-4EBB-84D4-5919FF86E1AE}" destId="{D0676711-DF39-467A-8B85-E2E5F937979E}" srcOrd="1" destOrd="0" parTransId="{D6628953-25CD-4099-93B9-A6D872F9B698}" sibTransId="{A58885CF-3AD8-4D9E-AB9A-FBE599869CA1}"/>
    <dgm:cxn modelId="{77F60C99-3EA6-41EA-9904-CD2FE9910A8A}" srcId="{D0676711-DF39-467A-8B85-E2E5F937979E}" destId="{EA4D9E3B-E3DE-45CD-B853-B4705B06CB46}" srcOrd="2" destOrd="0" parTransId="{79AF74F7-C168-4546-8468-B0AE784BF625}" sibTransId="{A36679FC-92CF-4E5F-94F4-B9D9CB15C145}"/>
    <dgm:cxn modelId="{F0652297-D050-48AF-9444-0F7235D5CDAF}" srcId="{21F2C3A0-7ECE-47FE-9BED-58C13CB27503}" destId="{CB91FBFC-4CE8-453D-98B4-162CC10CB84B}" srcOrd="0" destOrd="0" parTransId="{C2C8D865-4BA9-4110-9E08-425EC300AEF2}" sibTransId="{2AD26B33-C883-41D7-BDE7-624FD68898CF}"/>
    <dgm:cxn modelId="{9C973599-604F-4DF5-AF54-04043ABB850F}" type="presOf" srcId="{6BC0389A-F2AF-45DD-B1D4-B4E10CBF883C}" destId="{FA87C7B6-C980-4140-8FDC-FE80C053151B}" srcOrd="0" destOrd="2" presId="urn:microsoft.com/office/officeart/2005/8/layout/target3"/>
    <dgm:cxn modelId="{C274AC26-E53A-438F-9B40-5B1B740A391F}" type="presOf" srcId="{E3B08FF3-CDE7-4577-A05F-B636F66331FA}" destId="{3CFCFD5B-F33C-4654-AA15-EF2E80F02E93}" srcOrd="0" destOrd="1" presId="urn:microsoft.com/office/officeart/2005/8/layout/target3"/>
    <dgm:cxn modelId="{2B771F9B-2786-4B0A-917F-926B541F6964}" type="presOf" srcId="{C0CABDB2-A7D9-4DD2-9787-7CC16452CFA5}" destId="{FA87C7B6-C980-4140-8FDC-FE80C053151B}" srcOrd="0" destOrd="3" presId="urn:microsoft.com/office/officeart/2005/8/layout/target3"/>
    <dgm:cxn modelId="{730E4C6F-BEEE-4E06-ACD2-8C4EAB5D26D2}" type="presOf" srcId="{2DD94A57-A72B-4DD9-AE84-5334DACAC08D}" destId="{FA87C7B6-C980-4140-8FDC-FE80C053151B}" srcOrd="0" destOrd="1" presId="urn:microsoft.com/office/officeart/2005/8/layout/target3"/>
    <dgm:cxn modelId="{8FA2D140-881A-42BF-9617-580EEA340220}" srcId="{21F2C3A0-7ECE-47FE-9BED-58C13CB27503}" destId="{5E8A0706-FBCE-488F-B498-418F1566DCAC}" srcOrd="2" destOrd="0" parTransId="{91EE4D8D-FD8D-450F-AB6B-BDEB3AEF26C1}" sibTransId="{8691EA0C-F476-48DA-856B-D3749BAE6B92}"/>
    <dgm:cxn modelId="{831AC26D-149B-4B43-A36A-F88C30BCAD10}" type="presOf" srcId="{CB91FBFC-4CE8-453D-98B4-162CC10CB84B}" destId="{0B787771-14DD-47F7-9736-5BC814EE27CA}" srcOrd="0" destOrd="0" presId="urn:microsoft.com/office/officeart/2005/8/layout/target3"/>
    <dgm:cxn modelId="{A4561581-3D49-4EF6-8EC8-71107A4F7B4A}" srcId="{3F100A17-A7C7-4EBB-84D4-5919FF86E1AE}" destId="{21F2C3A0-7ECE-47FE-9BED-58C13CB27503}" srcOrd="0" destOrd="0" parTransId="{AD3289C3-1262-4EA6-AD80-3A1AC520453E}" sibTransId="{78AEABDE-1E72-4E55-8462-55830216AD83}"/>
    <dgm:cxn modelId="{BDE70F44-CA31-4D78-8FEC-677DB5D5F059}" srcId="{D0676711-DF39-467A-8B85-E2E5F937979E}" destId="{9B2BD538-FA26-48BE-9CE2-41C477C238C8}" srcOrd="3" destOrd="0" parTransId="{7873F7D1-DBB3-4FE0-994A-21F8695F3922}" sibTransId="{3192DB80-1D9F-4DE6-AF5B-0BFF8E4B40D6}"/>
    <dgm:cxn modelId="{A31D8369-5C51-472F-BFE4-9AD24C20A49F}" type="presOf" srcId="{D0676711-DF39-467A-8B85-E2E5F937979E}" destId="{DB22423E-14D1-4930-9470-86C6C0117372}" srcOrd="1" destOrd="0" presId="urn:microsoft.com/office/officeart/2005/8/layout/target3"/>
    <dgm:cxn modelId="{FA9968FB-0818-44CC-8CF7-0F7453936A35}" type="presOf" srcId="{EA4D9E3B-E3DE-45CD-B853-B4705B06CB46}" destId="{3CFCFD5B-F33C-4654-AA15-EF2E80F02E93}" srcOrd="0" destOrd="2" presId="urn:microsoft.com/office/officeart/2005/8/layout/target3"/>
    <dgm:cxn modelId="{93CAB9B7-61F6-44E7-BD77-CDEF2D3805F4}" type="presOf" srcId="{3F100A17-A7C7-4EBB-84D4-5919FF86E1AE}" destId="{1312E262-1886-406E-8B81-2877EA60069D}" srcOrd="0" destOrd="0" presId="urn:microsoft.com/office/officeart/2005/8/layout/target3"/>
    <dgm:cxn modelId="{0A4165E0-2E3A-4576-A43A-6E777E0BFCAB}" srcId="{685B823D-279D-4239-BB84-CF17E68B8B47}" destId="{6BC0389A-F2AF-45DD-B1D4-B4E10CBF883C}" srcOrd="2" destOrd="0" parTransId="{77ACCEAD-D806-45C0-AEAA-FDEE4E9E95FB}" sibTransId="{7CAAC6B3-DDF4-4680-A1B9-D84E65079EE4}"/>
    <dgm:cxn modelId="{D99FB0BE-9D9D-49A1-8665-7C272C9F0712}" srcId="{D0676711-DF39-467A-8B85-E2E5F937979E}" destId="{E3B08FF3-CDE7-4577-A05F-B636F66331FA}" srcOrd="1" destOrd="0" parTransId="{051A1F46-ABE2-4E2E-90DA-1539A74E104B}" sibTransId="{55D03F3D-8181-4259-9A9C-70F778FD9ACB}"/>
    <dgm:cxn modelId="{140333CE-910B-448F-B65C-5D912F812E95}" srcId="{21F2C3A0-7ECE-47FE-9BED-58C13CB27503}" destId="{5C2C3BC2-E2F7-4A97-890F-1161522CB269}" srcOrd="1" destOrd="0" parTransId="{D0BF0A3D-0E78-4A49-B95C-A53134236E70}" sibTransId="{9DDA6467-2142-4756-B25B-4F3F1107255C}"/>
    <dgm:cxn modelId="{1E8558CC-B019-4465-9CB4-B52B70591DAC}" srcId="{685B823D-279D-4239-BB84-CF17E68B8B47}" destId="{2DD94A57-A72B-4DD9-AE84-5334DACAC08D}" srcOrd="1" destOrd="0" parTransId="{5620D68A-BB27-4E21-802A-DE22F1359278}" sibTransId="{6FC2902C-D93A-4F64-93F6-B3804528C221}"/>
    <dgm:cxn modelId="{306C5A08-2DEE-4E3E-9122-BE250DF5DC04}" type="presOf" srcId="{5C2C3BC2-E2F7-4A97-890F-1161522CB269}" destId="{0B787771-14DD-47F7-9736-5BC814EE27CA}" srcOrd="0" destOrd="1" presId="urn:microsoft.com/office/officeart/2005/8/layout/target3"/>
    <dgm:cxn modelId="{B94516D7-D5C5-48EE-A106-5BEE14A13183}" type="presOf" srcId="{685B823D-279D-4239-BB84-CF17E68B8B47}" destId="{A9F900ED-8225-44B8-9605-BC79269CF623}" srcOrd="1" destOrd="0" presId="urn:microsoft.com/office/officeart/2005/8/layout/target3"/>
    <dgm:cxn modelId="{995C2CCF-B22E-44F9-BF07-6299AF497AF5}" srcId="{21F2C3A0-7ECE-47FE-9BED-58C13CB27503}" destId="{5C26DB8F-2582-4AF8-A502-359649567800}" srcOrd="3" destOrd="0" parTransId="{E6D1415B-B718-410F-9D95-020462C59143}" sibTransId="{995382FD-E50F-47D4-9EA0-07A35BE1CBD0}"/>
    <dgm:cxn modelId="{C420174F-CF94-40AF-99BE-D627569AC9CF}" type="presOf" srcId="{9B2BD538-FA26-48BE-9CE2-41C477C238C8}" destId="{3CFCFD5B-F33C-4654-AA15-EF2E80F02E93}" srcOrd="0" destOrd="3" presId="urn:microsoft.com/office/officeart/2005/8/layout/target3"/>
    <dgm:cxn modelId="{A999957D-943F-4912-8B1B-FD31C7332C2F}" type="presOf" srcId="{5E8A0706-FBCE-488F-B498-418F1566DCAC}" destId="{0B787771-14DD-47F7-9736-5BC814EE27CA}" srcOrd="0" destOrd="2" presId="urn:microsoft.com/office/officeart/2005/8/layout/target3"/>
    <dgm:cxn modelId="{FFB2F48C-C3A8-4987-B5D2-73D0C17C4141}" srcId="{D0676711-DF39-467A-8B85-E2E5F937979E}" destId="{144F53C8-2F0B-4A08-B5F3-EFB07BF48A36}" srcOrd="0" destOrd="0" parTransId="{AE84D4D1-D27D-4194-8399-47B78C6D2120}" sibTransId="{D5329125-DF13-4D97-A0BD-047BD5C49879}"/>
    <dgm:cxn modelId="{C3026B66-1A36-4B5F-974C-0C05F424E4FC}" type="presOf" srcId="{21F2C3A0-7ECE-47FE-9BED-58C13CB27503}" destId="{0F456027-47AC-4218-8137-10F229EA6A35}" srcOrd="0" destOrd="0" presId="urn:microsoft.com/office/officeart/2005/8/layout/target3"/>
    <dgm:cxn modelId="{BBECBA13-3A8C-4C94-99FB-90151948AF3A}" type="presOf" srcId="{D0676711-DF39-467A-8B85-E2E5F937979E}" destId="{A7872109-13E2-4B47-BDE7-9092FA2E61B5}" srcOrd="0" destOrd="0" presId="urn:microsoft.com/office/officeart/2005/8/layout/target3"/>
    <dgm:cxn modelId="{784CD067-2FEC-4943-A512-52D84CC4BA79}" type="presOf" srcId="{144F53C8-2F0B-4A08-B5F3-EFB07BF48A36}" destId="{3CFCFD5B-F33C-4654-AA15-EF2E80F02E93}" srcOrd="0" destOrd="0" presId="urn:microsoft.com/office/officeart/2005/8/layout/target3"/>
    <dgm:cxn modelId="{DE9B477F-05A0-4330-86D6-D5F427178C45}" type="presOf" srcId="{21F2C3A0-7ECE-47FE-9BED-58C13CB27503}" destId="{6152FC3C-10D7-4F95-BE99-B0135F4DC4C6}" srcOrd="1" destOrd="0" presId="urn:microsoft.com/office/officeart/2005/8/layout/target3"/>
    <dgm:cxn modelId="{EAA881A8-512A-4C91-9836-B33F0CCF4E90}" srcId="{3F100A17-A7C7-4EBB-84D4-5919FF86E1AE}" destId="{685B823D-279D-4239-BB84-CF17E68B8B47}" srcOrd="2" destOrd="0" parTransId="{9AA47E05-0FDD-48D5-9174-B144004B932C}" sibTransId="{BD6FE33D-DB0D-4B77-895A-EA6AC28B97E6}"/>
    <dgm:cxn modelId="{8EB3EE95-60D0-485D-B97C-189A80512F04}" type="presOf" srcId="{685B823D-279D-4239-BB84-CF17E68B8B47}" destId="{B641D125-D123-4DF5-9DED-6D93AECF19D2}" srcOrd="0" destOrd="0" presId="urn:microsoft.com/office/officeart/2005/8/layout/target3"/>
    <dgm:cxn modelId="{3F7BA3F3-3A80-4D14-AC52-CA39C116046B}" srcId="{685B823D-279D-4239-BB84-CF17E68B8B47}" destId="{2BA68ECB-E13C-4BA4-AA24-1B01C88981A2}" srcOrd="0" destOrd="0" parTransId="{24334783-F779-4B81-98A6-5F80DF8344B2}" sibTransId="{02E13A83-66B1-4BE7-849F-866D616CD79B}"/>
    <dgm:cxn modelId="{69177B73-F312-4843-8AE7-CEB343CFEA85}" srcId="{685B823D-279D-4239-BB84-CF17E68B8B47}" destId="{C0CABDB2-A7D9-4DD2-9787-7CC16452CFA5}" srcOrd="3" destOrd="0" parTransId="{D7D5B2AC-21C2-4F43-A767-0F39CC31E22C}" sibTransId="{6C93C19A-4D4A-4A29-8D3C-D81081043102}"/>
    <dgm:cxn modelId="{CFA6CDBB-C997-45C2-8A6E-D0A6C921F0A5}" type="presOf" srcId="{2BA68ECB-E13C-4BA4-AA24-1B01C88981A2}" destId="{FA87C7B6-C980-4140-8FDC-FE80C053151B}" srcOrd="0" destOrd="0" presId="urn:microsoft.com/office/officeart/2005/8/layout/target3"/>
    <dgm:cxn modelId="{159CE06F-D9A3-481E-AF3C-E37E057FF6FA}" type="presOf" srcId="{5C26DB8F-2582-4AF8-A502-359649567800}" destId="{0B787771-14DD-47F7-9736-5BC814EE27CA}" srcOrd="0" destOrd="3" presId="urn:microsoft.com/office/officeart/2005/8/layout/target3"/>
    <dgm:cxn modelId="{C4D8AA2A-9615-451F-8180-D1962197E992}" type="presParOf" srcId="{1312E262-1886-406E-8B81-2877EA60069D}" destId="{41E6035F-3FA9-4E8A-8F18-F9FC1DC5C515}" srcOrd="0" destOrd="0" presId="urn:microsoft.com/office/officeart/2005/8/layout/target3"/>
    <dgm:cxn modelId="{55DBBE22-835D-4A07-94DF-11FAE72B3A61}" type="presParOf" srcId="{1312E262-1886-406E-8B81-2877EA60069D}" destId="{C8D0DF9C-FB3F-4980-A764-6F4967DEA602}" srcOrd="1" destOrd="0" presId="urn:microsoft.com/office/officeart/2005/8/layout/target3"/>
    <dgm:cxn modelId="{5E9E6196-7AA6-4407-97E1-26D93835223B}" type="presParOf" srcId="{1312E262-1886-406E-8B81-2877EA60069D}" destId="{0F456027-47AC-4218-8137-10F229EA6A35}" srcOrd="2" destOrd="0" presId="urn:microsoft.com/office/officeart/2005/8/layout/target3"/>
    <dgm:cxn modelId="{5343A7D4-D1B6-44E9-AE88-D5F52F9C05B9}" type="presParOf" srcId="{1312E262-1886-406E-8B81-2877EA60069D}" destId="{284EF469-4C88-46DA-945C-417948A8B176}" srcOrd="3" destOrd="0" presId="urn:microsoft.com/office/officeart/2005/8/layout/target3"/>
    <dgm:cxn modelId="{0612C4C6-3E52-44E4-94E1-11E0C749C441}" type="presParOf" srcId="{1312E262-1886-406E-8B81-2877EA60069D}" destId="{EB8D0ABB-3E71-4517-BCA5-E8171E89F71E}" srcOrd="4" destOrd="0" presId="urn:microsoft.com/office/officeart/2005/8/layout/target3"/>
    <dgm:cxn modelId="{24B11024-5657-477D-8A2C-31D3367DEB95}" type="presParOf" srcId="{1312E262-1886-406E-8B81-2877EA60069D}" destId="{A7872109-13E2-4B47-BDE7-9092FA2E61B5}" srcOrd="5" destOrd="0" presId="urn:microsoft.com/office/officeart/2005/8/layout/target3"/>
    <dgm:cxn modelId="{E7A23546-BFB7-4143-B087-8B7D1797C165}" type="presParOf" srcId="{1312E262-1886-406E-8B81-2877EA60069D}" destId="{B718A685-7912-4DE2-8D84-20D5D5E399C5}" srcOrd="6" destOrd="0" presId="urn:microsoft.com/office/officeart/2005/8/layout/target3"/>
    <dgm:cxn modelId="{00967789-F389-47D9-9A9E-3FD12701DC30}" type="presParOf" srcId="{1312E262-1886-406E-8B81-2877EA60069D}" destId="{6844C831-A7F5-460A-915A-696152457894}" srcOrd="7" destOrd="0" presId="urn:microsoft.com/office/officeart/2005/8/layout/target3"/>
    <dgm:cxn modelId="{AE3F2746-1AE3-41A5-8538-67F278AC40AD}" type="presParOf" srcId="{1312E262-1886-406E-8B81-2877EA60069D}" destId="{B641D125-D123-4DF5-9DED-6D93AECF19D2}" srcOrd="8" destOrd="0" presId="urn:microsoft.com/office/officeart/2005/8/layout/target3"/>
    <dgm:cxn modelId="{C4499E5F-6BA5-464C-99DD-BF61EDFC73B1}" type="presParOf" srcId="{1312E262-1886-406E-8B81-2877EA60069D}" destId="{6152FC3C-10D7-4F95-BE99-B0135F4DC4C6}" srcOrd="9" destOrd="0" presId="urn:microsoft.com/office/officeart/2005/8/layout/target3"/>
    <dgm:cxn modelId="{36A0032F-240A-4994-867F-3A78394BC8A7}" type="presParOf" srcId="{1312E262-1886-406E-8B81-2877EA60069D}" destId="{0B787771-14DD-47F7-9736-5BC814EE27CA}" srcOrd="10" destOrd="0" presId="urn:microsoft.com/office/officeart/2005/8/layout/target3"/>
    <dgm:cxn modelId="{CB956F0E-9D2B-422B-8EF8-819320E5E7E7}" type="presParOf" srcId="{1312E262-1886-406E-8B81-2877EA60069D}" destId="{DB22423E-14D1-4930-9470-86C6C0117372}" srcOrd="11" destOrd="0" presId="urn:microsoft.com/office/officeart/2005/8/layout/target3"/>
    <dgm:cxn modelId="{92A1C7E3-4D02-4C44-B94C-F299C754B5D4}" type="presParOf" srcId="{1312E262-1886-406E-8B81-2877EA60069D}" destId="{3CFCFD5B-F33C-4654-AA15-EF2E80F02E93}" srcOrd="12" destOrd="0" presId="urn:microsoft.com/office/officeart/2005/8/layout/target3"/>
    <dgm:cxn modelId="{B570C653-BC24-4963-BB14-BD4FA2C4680C}" type="presParOf" srcId="{1312E262-1886-406E-8B81-2877EA60069D}" destId="{A9F900ED-8225-44B8-9605-BC79269CF623}" srcOrd="13" destOrd="0" presId="urn:microsoft.com/office/officeart/2005/8/layout/target3"/>
    <dgm:cxn modelId="{96C6BB69-1EDB-48F0-BBD0-92491F6459FD}" type="presParOf" srcId="{1312E262-1886-406E-8B81-2877EA60069D}" destId="{FA87C7B6-C980-4140-8FDC-FE80C053151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29D8C2-9153-4124-805A-F9B4D08832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CB7A32-01CE-4DE0-82CC-97C125112A7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25000"/>
                </a:schemeClr>
              </a:solidFill>
            </a:rPr>
            <a:t>Federal Government</a:t>
          </a:r>
          <a:endParaRPr lang="en-US" sz="2400" b="1" dirty="0">
            <a:solidFill>
              <a:schemeClr val="bg2">
                <a:lumMod val="25000"/>
              </a:schemeClr>
            </a:solidFill>
          </a:endParaRPr>
        </a:p>
      </dgm:t>
    </dgm:pt>
    <dgm:pt modelId="{C61E7B01-A863-405E-88A5-45263B1AE4BD}" type="parTrans" cxnId="{C1FC4420-F478-4FD1-89F6-68AF0EAC8236}">
      <dgm:prSet/>
      <dgm:spPr/>
      <dgm:t>
        <a:bodyPr/>
        <a:lstStyle/>
        <a:p>
          <a:endParaRPr lang="en-US"/>
        </a:p>
      </dgm:t>
    </dgm:pt>
    <dgm:pt modelId="{D1E5C18B-4BB2-4674-98CC-1740F67BB9EE}" type="sibTrans" cxnId="{C1FC4420-F478-4FD1-89F6-68AF0EAC8236}">
      <dgm:prSet/>
      <dgm:spPr/>
      <dgm:t>
        <a:bodyPr/>
        <a:lstStyle/>
        <a:p>
          <a:endParaRPr lang="en-US"/>
        </a:p>
      </dgm:t>
    </dgm:pt>
    <dgm:pt modelId="{37BAF6A1-73E1-43E0-95D2-EA969F3EEE9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25000"/>
                </a:schemeClr>
              </a:solidFill>
            </a:rPr>
            <a:t>State Government</a:t>
          </a:r>
          <a:endParaRPr lang="en-US" sz="2400" b="1" dirty="0">
            <a:solidFill>
              <a:schemeClr val="bg2">
                <a:lumMod val="25000"/>
              </a:schemeClr>
            </a:solidFill>
          </a:endParaRPr>
        </a:p>
      </dgm:t>
    </dgm:pt>
    <dgm:pt modelId="{DD8C40B6-7303-4544-AF7F-F4AE84586D10}" type="parTrans" cxnId="{37E816E4-55DA-4675-A3F6-4181495FB4E2}">
      <dgm:prSet/>
      <dgm:spPr/>
      <dgm:t>
        <a:bodyPr/>
        <a:lstStyle/>
        <a:p>
          <a:endParaRPr lang="en-US"/>
        </a:p>
      </dgm:t>
    </dgm:pt>
    <dgm:pt modelId="{CF150406-F57C-4D58-892E-29697684DA3F}" type="sibTrans" cxnId="{37E816E4-55DA-4675-A3F6-4181495FB4E2}">
      <dgm:prSet/>
      <dgm:spPr/>
      <dgm:t>
        <a:bodyPr/>
        <a:lstStyle/>
        <a:p>
          <a:endParaRPr lang="en-US"/>
        </a:p>
      </dgm:t>
    </dgm:pt>
    <dgm:pt modelId="{E91E6562-F520-459C-8A72-77CA89A884C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25000"/>
                </a:schemeClr>
              </a:solidFill>
            </a:rPr>
            <a:t>Foundations</a:t>
          </a:r>
          <a:endParaRPr lang="en-US" sz="2400" b="1" dirty="0">
            <a:solidFill>
              <a:schemeClr val="bg2">
                <a:lumMod val="25000"/>
              </a:schemeClr>
            </a:solidFill>
          </a:endParaRPr>
        </a:p>
      </dgm:t>
    </dgm:pt>
    <dgm:pt modelId="{FA07F7C9-D6B5-4A82-A046-0127646858DD}" type="parTrans" cxnId="{35D28D2C-7877-45CF-861B-4A5B7443681B}">
      <dgm:prSet/>
      <dgm:spPr/>
      <dgm:t>
        <a:bodyPr/>
        <a:lstStyle/>
        <a:p>
          <a:endParaRPr lang="en-US"/>
        </a:p>
      </dgm:t>
    </dgm:pt>
    <dgm:pt modelId="{2F46FB7E-BEF8-4A9D-AE5E-78661262AE4C}" type="sibTrans" cxnId="{35D28D2C-7877-45CF-861B-4A5B7443681B}">
      <dgm:prSet/>
      <dgm:spPr/>
      <dgm:t>
        <a:bodyPr/>
        <a:lstStyle/>
        <a:p>
          <a:endParaRPr lang="en-US"/>
        </a:p>
      </dgm:t>
    </dgm:pt>
    <dgm:pt modelId="{647F27A2-4BC9-4DC6-A857-F12F2C0CB4A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25000"/>
                </a:schemeClr>
              </a:solidFill>
            </a:rPr>
            <a:t>Other Non-profit Organizations</a:t>
          </a:r>
          <a:endParaRPr lang="en-US" sz="2400" b="1" dirty="0">
            <a:solidFill>
              <a:schemeClr val="bg2">
                <a:lumMod val="25000"/>
              </a:schemeClr>
            </a:solidFill>
          </a:endParaRPr>
        </a:p>
      </dgm:t>
    </dgm:pt>
    <dgm:pt modelId="{69AF39C1-EB5E-442D-9640-F0A6C56853B8}" type="parTrans" cxnId="{53C0AE5E-CFFF-4BD7-AA15-47C15F0B0329}">
      <dgm:prSet/>
      <dgm:spPr/>
      <dgm:t>
        <a:bodyPr/>
        <a:lstStyle/>
        <a:p>
          <a:endParaRPr lang="en-US"/>
        </a:p>
      </dgm:t>
    </dgm:pt>
    <dgm:pt modelId="{41B03F9B-A03B-429C-AA7F-F777D716EC7E}" type="sibTrans" cxnId="{53C0AE5E-CFFF-4BD7-AA15-47C15F0B0329}">
      <dgm:prSet/>
      <dgm:spPr/>
      <dgm:t>
        <a:bodyPr/>
        <a:lstStyle/>
        <a:p>
          <a:endParaRPr lang="en-US"/>
        </a:p>
      </dgm:t>
    </dgm:pt>
    <dgm:pt modelId="{0BE17499-5A40-48C4-BA8F-89F155E53AF4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2">
                  <a:lumMod val="25000"/>
                </a:schemeClr>
              </a:solidFill>
            </a:rPr>
            <a:t>Private/Commercial/Industry</a:t>
          </a:r>
          <a:endParaRPr lang="en-US" sz="2400" b="1" dirty="0">
            <a:solidFill>
              <a:schemeClr val="bg2">
                <a:lumMod val="25000"/>
              </a:schemeClr>
            </a:solidFill>
          </a:endParaRPr>
        </a:p>
      </dgm:t>
    </dgm:pt>
    <dgm:pt modelId="{C1D2E15E-9BFA-4769-B9A1-4795DB15DE66}" type="parTrans" cxnId="{6E66AA77-577F-48FB-B775-03776CCFC9F6}">
      <dgm:prSet/>
      <dgm:spPr/>
      <dgm:t>
        <a:bodyPr/>
        <a:lstStyle/>
        <a:p>
          <a:endParaRPr lang="en-US"/>
        </a:p>
      </dgm:t>
    </dgm:pt>
    <dgm:pt modelId="{01CA7B8E-0FED-498F-AFC6-69DEA35BCD8C}" type="sibTrans" cxnId="{6E66AA77-577F-48FB-B775-03776CCFC9F6}">
      <dgm:prSet/>
      <dgm:spPr/>
      <dgm:t>
        <a:bodyPr/>
        <a:lstStyle/>
        <a:p>
          <a:endParaRPr lang="en-US"/>
        </a:p>
      </dgm:t>
    </dgm:pt>
    <dgm:pt modelId="{5C09FAC6-1131-4125-B8D0-56EA6A90B64C}" type="pres">
      <dgm:prSet presAssocID="{8529D8C2-9153-4124-805A-F9B4D08832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6106EBE-3F5C-43B9-8728-D11F404B3F40}" type="pres">
      <dgm:prSet presAssocID="{8529D8C2-9153-4124-805A-F9B4D088320D}" presName="Name1" presStyleCnt="0"/>
      <dgm:spPr/>
    </dgm:pt>
    <dgm:pt modelId="{92D2E88B-6BC8-42A8-9566-C5545D0A4FC5}" type="pres">
      <dgm:prSet presAssocID="{8529D8C2-9153-4124-805A-F9B4D088320D}" presName="cycle" presStyleCnt="0"/>
      <dgm:spPr/>
    </dgm:pt>
    <dgm:pt modelId="{C96A286E-EF2D-4DE2-B6E1-97130BD9AD6E}" type="pres">
      <dgm:prSet presAssocID="{8529D8C2-9153-4124-805A-F9B4D088320D}" presName="srcNode" presStyleLbl="node1" presStyleIdx="0" presStyleCnt="5"/>
      <dgm:spPr/>
    </dgm:pt>
    <dgm:pt modelId="{C4E7AFC4-484F-4242-B14A-51C293A0D5C8}" type="pres">
      <dgm:prSet presAssocID="{8529D8C2-9153-4124-805A-F9B4D088320D}" presName="conn" presStyleLbl="parChTrans1D2" presStyleIdx="0" presStyleCnt="1"/>
      <dgm:spPr/>
      <dgm:t>
        <a:bodyPr/>
        <a:lstStyle/>
        <a:p>
          <a:endParaRPr lang="en-US"/>
        </a:p>
      </dgm:t>
    </dgm:pt>
    <dgm:pt modelId="{A5436EBB-DF86-4898-B31E-FE043CC931B2}" type="pres">
      <dgm:prSet presAssocID="{8529D8C2-9153-4124-805A-F9B4D088320D}" presName="extraNode" presStyleLbl="node1" presStyleIdx="0" presStyleCnt="5"/>
      <dgm:spPr/>
    </dgm:pt>
    <dgm:pt modelId="{C5C71AB9-34F2-458F-B354-05F20C47028D}" type="pres">
      <dgm:prSet presAssocID="{8529D8C2-9153-4124-805A-F9B4D088320D}" presName="dstNode" presStyleLbl="node1" presStyleIdx="0" presStyleCnt="5"/>
      <dgm:spPr/>
    </dgm:pt>
    <dgm:pt modelId="{2FF4C10A-5080-4550-8CA5-F4FE43B12A9D}" type="pres">
      <dgm:prSet presAssocID="{54CB7A32-01CE-4DE0-82CC-97C125112A7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9E525-657B-462F-BE50-215D1D45E7E0}" type="pres">
      <dgm:prSet presAssocID="{54CB7A32-01CE-4DE0-82CC-97C125112A7D}" presName="accent_1" presStyleCnt="0"/>
      <dgm:spPr/>
    </dgm:pt>
    <dgm:pt modelId="{74F9A647-A4F3-4D65-B658-1C901A6117F7}" type="pres">
      <dgm:prSet presAssocID="{54CB7A32-01CE-4DE0-82CC-97C125112A7D}" presName="accentRepeatNode" presStyleLbl="solidFgAcc1" presStyleIdx="0" presStyleCnt="5"/>
      <dgm:spPr/>
    </dgm:pt>
    <dgm:pt modelId="{9D7AD960-8AEF-46A9-BA50-C1645161A41A}" type="pres">
      <dgm:prSet presAssocID="{37BAF6A1-73E1-43E0-95D2-EA969F3EEE9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E834-446E-4DDE-9EC8-DAC702EA3BC7}" type="pres">
      <dgm:prSet presAssocID="{37BAF6A1-73E1-43E0-95D2-EA969F3EEE9D}" presName="accent_2" presStyleCnt="0"/>
      <dgm:spPr/>
    </dgm:pt>
    <dgm:pt modelId="{4EF2AAEB-C0A1-472A-9A64-B16CE10D5099}" type="pres">
      <dgm:prSet presAssocID="{37BAF6A1-73E1-43E0-95D2-EA969F3EEE9D}" presName="accentRepeatNode" presStyleLbl="solidFgAcc1" presStyleIdx="1" presStyleCnt="5"/>
      <dgm:spPr/>
    </dgm:pt>
    <dgm:pt modelId="{B8824F01-87F7-4A3A-AF36-F3944512C6EF}" type="pres">
      <dgm:prSet presAssocID="{E91E6562-F520-459C-8A72-77CA89A884C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C1C3-8028-4C18-BC0E-803EAB358F55}" type="pres">
      <dgm:prSet presAssocID="{E91E6562-F520-459C-8A72-77CA89A884C0}" presName="accent_3" presStyleCnt="0"/>
      <dgm:spPr/>
    </dgm:pt>
    <dgm:pt modelId="{AF283932-FBFD-419A-BA10-C8F298034569}" type="pres">
      <dgm:prSet presAssocID="{E91E6562-F520-459C-8A72-77CA89A884C0}" presName="accentRepeatNode" presStyleLbl="solidFgAcc1" presStyleIdx="2" presStyleCnt="5"/>
      <dgm:spPr/>
    </dgm:pt>
    <dgm:pt modelId="{88548B9E-D814-4C8A-9008-6B36BA430480}" type="pres">
      <dgm:prSet presAssocID="{647F27A2-4BC9-4DC6-A857-F12F2C0CB4A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2FA58-FE2E-4CF1-BB59-418FFB50711E}" type="pres">
      <dgm:prSet presAssocID="{647F27A2-4BC9-4DC6-A857-F12F2C0CB4A0}" presName="accent_4" presStyleCnt="0"/>
      <dgm:spPr/>
    </dgm:pt>
    <dgm:pt modelId="{5B04C3F7-25FC-480E-B0D7-33B684FF3A5C}" type="pres">
      <dgm:prSet presAssocID="{647F27A2-4BC9-4DC6-A857-F12F2C0CB4A0}" presName="accentRepeatNode" presStyleLbl="solidFgAcc1" presStyleIdx="3" presStyleCnt="5"/>
      <dgm:spPr/>
    </dgm:pt>
    <dgm:pt modelId="{C96AAC4A-0188-4C5A-BB3D-CC8752C1A04E}" type="pres">
      <dgm:prSet presAssocID="{0BE17499-5A40-48C4-BA8F-89F155E53AF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C7BEE-5982-48F7-A84A-CE3E6AFA8690}" type="pres">
      <dgm:prSet presAssocID="{0BE17499-5A40-48C4-BA8F-89F155E53AF4}" presName="accent_5" presStyleCnt="0"/>
      <dgm:spPr/>
    </dgm:pt>
    <dgm:pt modelId="{7883D390-3234-4B7A-A6D1-77A59FC76DD6}" type="pres">
      <dgm:prSet presAssocID="{0BE17499-5A40-48C4-BA8F-89F155E53AF4}" presName="accentRepeatNode" presStyleLbl="solidFgAcc1" presStyleIdx="4" presStyleCnt="5"/>
      <dgm:spPr/>
    </dgm:pt>
  </dgm:ptLst>
  <dgm:cxnLst>
    <dgm:cxn modelId="{79209BFC-452D-467C-9B74-F82A72F266BB}" type="presOf" srcId="{E91E6562-F520-459C-8A72-77CA89A884C0}" destId="{B8824F01-87F7-4A3A-AF36-F3944512C6EF}" srcOrd="0" destOrd="0" presId="urn:microsoft.com/office/officeart/2008/layout/VerticalCurvedList"/>
    <dgm:cxn modelId="{53C0AE5E-CFFF-4BD7-AA15-47C15F0B0329}" srcId="{8529D8C2-9153-4124-805A-F9B4D088320D}" destId="{647F27A2-4BC9-4DC6-A857-F12F2C0CB4A0}" srcOrd="3" destOrd="0" parTransId="{69AF39C1-EB5E-442D-9640-F0A6C56853B8}" sibTransId="{41B03F9B-A03B-429C-AA7F-F777D716EC7E}"/>
    <dgm:cxn modelId="{05E46EDD-9767-4E49-A318-F38331BC5CD8}" type="presOf" srcId="{0BE17499-5A40-48C4-BA8F-89F155E53AF4}" destId="{C96AAC4A-0188-4C5A-BB3D-CC8752C1A04E}" srcOrd="0" destOrd="0" presId="urn:microsoft.com/office/officeart/2008/layout/VerticalCurvedList"/>
    <dgm:cxn modelId="{6E66AA77-577F-48FB-B775-03776CCFC9F6}" srcId="{8529D8C2-9153-4124-805A-F9B4D088320D}" destId="{0BE17499-5A40-48C4-BA8F-89F155E53AF4}" srcOrd="4" destOrd="0" parTransId="{C1D2E15E-9BFA-4769-B9A1-4795DB15DE66}" sibTransId="{01CA7B8E-0FED-498F-AFC6-69DEA35BCD8C}"/>
    <dgm:cxn modelId="{207A7EEA-B91C-4D9C-958B-AB72C606A71F}" type="presOf" srcId="{37BAF6A1-73E1-43E0-95D2-EA969F3EEE9D}" destId="{9D7AD960-8AEF-46A9-BA50-C1645161A41A}" srcOrd="0" destOrd="0" presId="urn:microsoft.com/office/officeart/2008/layout/VerticalCurvedList"/>
    <dgm:cxn modelId="{D8AF78B5-B0F3-48C6-A726-A3677E122A17}" type="presOf" srcId="{647F27A2-4BC9-4DC6-A857-F12F2C0CB4A0}" destId="{88548B9E-D814-4C8A-9008-6B36BA430480}" srcOrd="0" destOrd="0" presId="urn:microsoft.com/office/officeart/2008/layout/VerticalCurvedList"/>
    <dgm:cxn modelId="{C1FC4420-F478-4FD1-89F6-68AF0EAC8236}" srcId="{8529D8C2-9153-4124-805A-F9B4D088320D}" destId="{54CB7A32-01CE-4DE0-82CC-97C125112A7D}" srcOrd="0" destOrd="0" parTransId="{C61E7B01-A863-405E-88A5-45263B1AE4BD}" sibTransId="{D1E5C18B-4BB2-4674-98CC-1740F67BB9EE}"/>
    <dgm:cxn modelId="{64B90FCC-AF0B-408C-B243-9FBFEAF83F25}" type="presOf" srcId="{54CB7A32-01CE-4DE0-82CC-97C125112A7D}" destId="{2FF4C10A-5080-4550-8CA5-F4FE43B12A9D}" srcOrd="0" destOrd="0" presId="urn:microsoft.com/office/officeart/2008/layout/VerticalCurvedList"/>
    <dgm:cxn modelId="{37E816E4-55DA-4675-A3F6-4181495FB4E2}" srcId="{8529D8C2-9153-4124-805A-F9B4D088320D}" destId="{37BAF6A1-73E1-43E0-95D2-EA969F3EEE9D}" srcOrd="1" destOrd="0" parTransId="{DD8C40B6-7303-4544-AF7F-F4AE84586D10}" sibTransId="{CF150406-F57C-4D58-892E-29697684DA3F}"/>
    <dgm:cxn modelId="{86793886-E4E8-48B8-96FD-18527C719472}" type="presOf" srcId="{8529D8C2-9153-4124-805A-F9B4D088320D}" destId="{5C09FAC6-1131-4125-B8D0-56EA6A90B64C}" srcOrd="0" destOrd="0" presId="urn:microsoft.com/office/officeart/2008/layout/VerticalCurvedList"/>
    <dgm:cxn modelId="{FAB93CD2-8ADD-46D6-9C43-D22D48AEFF2E}" type="presOf" srcId="{D1E5C18B-4BB2-4674-98CC-1740F67BB9EE}" destId="{C4E7AFC4-484F-4242-B14A-51C293A0D5C8}" srcOrd="0" destOrd="0" presId="urn:microsoft.com/office/officeart/2008/layout/VerticalCurvedList"/>
    <dgm:cxn modelId="{35D28D2C-7877-45CF-861B-4A5B7443681B}" srcId="{8529D8C2-9153-4124-805A-F9B4D088320D}" destId="{E91E6562-F520-459C-8A72-77CA89A884C0}" srcOrd="2" destOrd="0" parTransId="{FA07F7C9-D6B5-4A82-A046-0127646858DD}" sibTransId="{2F46FB7E-BEF8-4A9D-AE5E-78661262AE4C}"/>
    <dgm:cxn modelId="{93D0EFE0-88A1-423C-B565-1A668CB743C9}" type="presParOf" srcId="{5C09FAC6-1131-4125-B8D0-56EA6A90B64C}" destId="{16106EBE-3F5C-43B9-8728-D11F404B3F40}" srcOrd="0" destOrd="0" presId="urn:microsoft.com/office/officeart/2008/layout/VerticalCurvedList"/>
    <dgm:cxn modelId="{7064C24E-45DA-4DF7-980E-74FF9A807EA6}" type="presParOf" srcId="{16106EBE-3F5C-43B9-8728-D11F404B3F40}" destId="{92D2E88B-6BC8-42A8-9566-C5545D0A4FC5}" srcOrd="0" destOrd="0" presId="urn:microsoft.com/office/officeart/2008/layout/VerticalCurvedList"/>
    <dgm:cxn modelId="{93D06A0F-1304-431B-B482-DBB5C6EA4432}" type="presParOf" srcId="{92D2E88B-6BC8-42A8-9566-C5545D0A4FC5}" destId="{C96A286E-EF2D-4DE2-B6E1-97130BD9AD6E}" srcOrd="0" destOrd="0" presId="urn:microsoft.com/office/officeart/2008/layout/VerticalCurvedList"/>
    <dgm:cxn modelId="{673D0EED-643E-42CE-9B34-B19CCC0BEC0C}" type="presParOf" srcId="{92D2E88B-6BC8-42A8-9566-C5545D0A4FC5}" destId="{C4E7AFC4-484F-4242-B14A-51C293A0D5C8}" srcOrd="1" destOrd="0" presId="urn:microsoft.com/office/officeart/2008/layout/VerticalCurvedList"/>
    <dgm:cxn modelId="{D19A57EE-8598-4C14-B53F-CC4428CAEF2A}" type="presParOf" srcId="{92D2E88B-6BC8-42A8-9566-C5545D0A4FC5}" destId="{A5436EBB-DF86-4898-B31E-FE043CC931B2}" srcOrd="2" destOrd="0" presId="urn:microsoft.com/office/officeart/2008/layout/VerticalCurvedList"/>
    <dgm:cxn modelId="{FA757E06-D178-483A-ADC1-0A49B9CF09BD}" type="presParOf" srcId="{92D2E88B-6BC8-42A8-9566-C5545D0A4FC5}" destId="{C5C71AB9-34F2-458F-B354-05F20C47028D}" srcOrd="3" destOrd="0" presId="urn:microsoft.com/office/officeart/2008/layout/VerticalCurvedList"/>
    <dgm:cxn modelId="{8A25E15D-ED2F-4C03-BAD9-320EC5092235}" type="presParOf" srcId="{16106EBE-3F5C-43B9-8728-D11F404B3F40}" destId="{2FF4C10A-5080-4550-8CA5-F4FE43B12A9D}" srcOrd="1" destOrd="0" presId="urn:microsoft.com/office/officeart/2008/layout/VerticalCurvedList"/>
    <dgm:cxn modelId="{EE13B550-2575-4736-A7BD-CE69E2EE58F4}" type="presParOf" srcId="{16106EBE-3F5C-43B9-8728-D11F404B3F40}" destId="{0039E525-657B-462F-BE50-215D1D45E7E0}" srcOrd="2" destOrd="0" presId="urn:microsoft.com/office/officeart/2008/layout/VerticalCurvedList"/>
    <dgm:cxn modelId="{6F19FE5D-9E1A-4646-BE0E-59F138A0338F}" type="presParOf" srcId="{0039E525-657B-462F-BE50-215D1D45E7E0}" destId="{74F9A647-A4F3-4D65-B658-1C901A6117F7}" srcOrd="0" destOrd="0" presId="urn:microsoft.com/office/officeart/2008/layout/VerticalCurvedList"/>
    <dgm:cxn modelId="{0219DC06-05DB-4A39-BBB9-BEC23730F709}" type="presParOf" srcId="{16106EBE-3F5C-43B9-8728-D11F404B3F40}" destId="{9D7AD960-8AEF-46A9-BA50-C1645161A41A}" srcOrd="3" destOrd="0" presId="urn:microsoft.com/office/officeart/2008/layout/VerticalCurvedList"/>
    <dgm:cxn modelId="{2291A783-25E5-4AC4-80DC-F1F2CD80089F}" type="presParOf" srcId="{16106EBE-3F5C-43B9-8728-D11F404B3F40}" destId="{3A9DE834-446E-4DDE-9EC8-DAC702EA3BC7}" srcOrd="4" destOrd="0" presId="urn:microsoft.com/office/officeart/2008/layout/VerticalCurvedList"/>
    <dgm:cxn modelId="{F1E76202-0048-4C00-97BD-7C7DB1FBCD5E}" type="presParOf" srcId="{3A9DE834-446E-4DDE-9EC8-DAC702EA3BC7}" destId="{4EF2AAEB-C0A1-472A-9A64-B16CE10D5099}" srcOrd="0" destOrd="0" presId="urn:microsoft.com/office/officeart/2008/layout/VerticalCurvedList"/>
    <dgm:cxn modelId="{9E3744C8-900D-424D-B483-BF02E1F15578}" type="presParOf" srcId="{16106EBE-3F5C-43B9-8728-D11F404B3F40}" destId="{B8824F01-87F7-4A3A-AF36-F3944512C6EF}" srcOrd="5" destOrd="0" presId="urn:microsoft.com/office/officeart/2008/layout/VerticalCurvedList"/>
    <dgm:cxn modelId="{43DFF66F-1CCE-4121-95E8-A1A814AD001F}" type="presParOf" srcId="{16106EBE-3F5C-43B9-8728-D11F404B3F40}" destId="{0FE3C1C3-8028-4C18-BC0E-803EAB358F55}" srcOrd="6" destOrd="0" presId="urn:microsoft.com/office/officeart/2008/layout/VerticalCurvedList"/>
    <dgm:cxn modelId="{F6B67464-52E5-46A1-AE9E-68E8B703C876}" type="presParOf" srcId="{0FE3C1C3-8028-4C18-BC0E-803EAB358F55}" destId="{AF283932-FBFD-419A-BA10-C8F298034569}" srcOrd="0" destOrd="0" presId="urn:microsoft.com/office/officeart/2008/layout/VerticalCurvedList"/>
    <dgm:cxn modelId="{721C0C7D-039F-47B9-9831-09C04AEA6C6B}" type="presParOf" srcId="{16106EBE-3F5C-43B9-8728-D11F404B3F40}" destId="{88548B9E-D814-4C8A-9008-6B36BA430480}" srcOrd="7" destOrd="0" presId="urn:microsoft.com/office/officeart/2008/layout/VerticalCurvedList"/>
    <dgm:cxn modelId="{B18E1CF1-7729-46F3-9FB0-6C0C0D070348}" type="presParOf" srcId="{16106EBE-3F5C-43B9-8728-D11F404B3F40}" destId="{B7C2FA58-FE2E-4CF1-BB59-418FFB50711E}" srcOrd="8" destOrd="0" presId="urn:microsoft.com/office/officeart/2008/layout/VerticalCurvedList"/>
    <dgm:cxn modelId="{0A50945D-966A-4E09-AF19-9EA84B35742D}" type="presParOf" srcId="{B7C2FA58-FE2E-4CF1-BB59-418FFB50711E}" destId="{5B04C3F7-25FC-480E-B0D7-33B684FF3A5C}" srcOrd="0" destOrd="0" presId="urn:microsoft.com/office/officeart/2008/layout/VerticalCurvedList"/>
    <dgm:cxn modelId="{284C4BF8-E1B8-42EB-909B-334E4CFEE179}" type="presParOf" srcId="{16106EBE-3F5C-43B9-8728-D11F404B3F40}" destId="{C96AAC4A-0188-4C5A-BB3D-CC8752C1A04E}" srcOrd="9" destOrd="0" presId="urn:microsoft.com/office/officeart/2008/layout/VerticalCurvedList"/>
    <dgm:cxn modelId="{9AD64913-6F88-4528-BE3A-C5C0F02A99E1}" type="presParOf" srcId="{16106EBE-3F5C-43B9-8728-D11F404B3F40}" destId="{9B7C7BEE-5982-48F7-A84A-CE3E6AFA8690}" srcOrd="10" destOrd="0" presId="urn:microsoft.com/office/officeart/2008/layout/VerticalCurvedList"/>
    <dgm:cxn modelId="{5789356C-3FB8-4E53-91DD-674F297F8C8D}" type="presParOf" srcId="{9B7C7BEE-5982-48F7-A84A-CE3E6AFA8690}" destId="{7883D390-3234-4B7A-A6D1-77A59FC76D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D64FFE-1B89-4791-9077-023F2E264C4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623B2-3833-4B46-A50C-BFC05B98018B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Common Elements of the  RFP</a:t>
          </a:r>
        </a:p>
      </dgm:t>
    </dgm:pt>
    <dgm:pt modelId="{EE9210C5-75B0-48C9-816D-8F8309331F05}" type="parTrans" cxnId="{55CDADED-53D7-42F3-9348-217EFAC0604B}">
      <dgm:prSet/>
      <dgm:spPr/>
      <dgm:t>
        <a:bodyPr/>
        <a:lstStyle/>
        <a:p>
          <a:endParaRPr lang="en-US"/>
        </a:p>
      </dgm:t>
    </dgm:pt>
    <dgm:pt modelId="{2ACDE2A2-CDED-4EDC-A37E-01FB0F3BE365}" type="sibTrans" cxnId="{55CDADED-53D7-42F3-9348-217EFAC0604B}">
      <dgm:prSet/>
      <dgm:spPr/>
      <dgm:t>
        <a:bodyPr/>
        <a:lstStyle/>
        <a:p>
          <a:endParaRPr lang="en-US"/>
        </a:p>
      </dgm:t>
    </dgm:pt>
    <dgm:pt modelId="{9629D77E-474B-4E55-B88F-5E55FFD471B5}">
      <dgm:prSet phldrT="[Text]"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dirty="0" smtClean="0">
              <a:latin typeface="Century Gothic" pitchFamily="34" charset="0"/>
            </a:rPr>
            <a:t>overview of agency/program</a:t>
          </a:r>
          <a:endParaRPr lang="en-US" sz="1700" dirty="0">
            <a:latin typeface="Century Gothic" pitchFamily="34" charset="0"/>
          </a:endParaRPr>
        </a:p>
      </dgm:t>
    </dgm:pt>
    <dgm:pt modelId="{0D5AD758-AF82-43F1-A807-FA595A48507C}" type="parTrans" cxnId="{F0F89A60-8F18-4069-B0F5-28195AA341B5}">
      <dgm:prSet/>
      <dgm:spPr/>
      <dgm:t>
        <a:bodyPr/>
        <a:lstStyle/>
        <a:p>
          <a:endParaRPr lang="en-US"/>
        </a:p>
      </dgm:t>
    </dgm:pt>
    <dgm:pt modelId="{500D7940-0326-43CD-9363-3B9901EE5A12}" type="sibTrans" cxnId="{F0F89A60-8F18-4069-B0F5-28195AA341B5}">
      <dgm:prSet/>
      <dgm:spPr/>
      <dgm:t>
        <a:bodyPr/>
        <a:lstStyle/>
        <a:p>
          <a:endParaRPr lang="en-US"/>
        </a:p>
      </dgm:t>
    </dgm:pt>
    <dgm:pt modelId="{CC0C84D6-271A-4D83-8349-D95E3F52647B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dirty="0" smtClean="0">
              <a:latin typeface="Century Gothic" pitchFamily="34" charset="0"/>
            </a:rPr>
            <a:t>description of research/services required</a:t>
          </a:r>
          <a:endParaRPr lang="en-US" sz="1700" dirty="0">
            <a:latin typeface="Century Gothic" pitchFamily="34" charset="0"/>
          </a:endParaRPr>
        </a:p>
      </dgm:t>
    </dgm:pt>
    <dgm:pt modelId="{49C1D540-6E0D-403E-A60B-793118D37052}" type="parTrans" cxnId="{FDA79257-D320-474B-932C-62915C970BE4}">
      <dgm:prSet/>
      <dgm:spPr/>
      <dgm:t>
        <a:bodyPr/>
        <a:lstStyle/>
        <a:p>
          <a:endParaRPr lang="en-US"/>
        </a:p>
      </dgm:t>
    </dgm:pt>
    <dgm:pt modelId="{21B3C0E4-5740-4085-A57F-E03B67F450CB}" type="sibTrans" cxnId="{FDA79257-D320-474B-932C-62915C970BE4}">
      <dgm:prSet/>
      <dgm:spPr/>
      <dgm:t>
        <a:bodyPr/>
        <a:lstStyle/>
        <a:p>
          <a:endParaRPr lang="en-US"/>
        </a:p>
      </dgm:t>
    </dgm:pt>
    <dgm:pt modelId="{ACCC4575-A9CA-4724-8C06-6EF09519E605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dirty="0" smtClean="0">
              <a:latin typeface="Century Gothic" pitchFamily="34" charset="0"/>
            </a:rPr>
            <a:t>detailed requirements </a:t>
          </a:r>
          <a:endParaRPr lang="en-US" sz="1700" dirty="0">
            <a:latin typeface="Century Gothic" pitchFamily="34" charset="0"/>
          </a:endParaRPr>
        </a:p>
      </dgm:t>
    </dgm:pt>
    <dgm:pt modelId="{8D9ACA52-F0AA-40C7-BDFF-BA0527F580E0}" type="parTrans" cxnId="{4C6EBCA8-EB87-4B87-97DE-6FAEC7F87937}">
      <dgm:prSet/>
      <dgm:spPr/>
      <dgm:t>
        <a:bodyPr/>
        <a:lstStyle/>
        <a:p>
          <a:endParaRPr lang="en-US"/>
        </a:p>
      </dgm:t>
    </dgm:pt>
    <dgm:pt modelId="{1EB4EF66-C341-4DC0-80BF-406B58940634}" type="sibTrans" cxnId="{4C6EBCA8-EB87-4B87-97DE-6FAEC7F87937}">
      <dgm:prSet/>
      <dgm:spPr/>
      <dgm:t>
        <a:bodyPr/>
        <a:lstStyle/>
        <a:p>
          <a:endParaRPr lang="en-US"/>
        </a:p>
      </dgm:t>
    </dgm:pt>
    <dgm:pt modelId="{FF65D35C-43BC-4C8F-AA24-8E84D621F597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other information</a:t>
          </a:r>
          <a:endParaRPr lang="en-US" sz="1700" dirty="0">
            <a:latin typeface="Century Gothic" pitchFamily="34" charset="0"/>
          </a:endParaRPr>
        </a:p>
      </dgm:t>
    </dgm:pt>
    <dgm:pt modelId="{57D3ABC9-66DD-464D-B501-07B3B9B7B5FF}" type="parTrans" cxnId="{97FD8927-0AB0-4487-9CDB-B084679B828B}">
      <dgm:prSet/>
      <dgm:spPr/>
      <dgm:t>
        <a:bodyPr/>
        <a:lstStyle/>
        <a:p>
          <a:endParaRPr lang="en-US"/>
        </a:p>
      </dgm:t>
    </dgm:pt>
    <dgm:pt modelId="{25993694-B3B8-4C75-9089-F74BA4D251C2}" type="sibTrans" cxnId="{97FD8927-0AB0-4487-9CDB-B084679B828B}">
      <dgm:prSet/>
      <dgm:spPr/>
      <dgm:t>
        <a:bodyPr/>
        <a:lstStyle/>
        <a:p>
          <a:endParaRPr lang="en-US"/>
        </a:p>
      </dgm:t>
    </dgm:pt>
    <dgm:pt modelId="{BB37AE16-EDA6-4E59-B35F-29B07AAB5CE7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cost requirements</a:t>
          </a:r>
          <a:endParaRPr lang="en-US" sz="1700" dirty="0">
            <a:latin typeface="Century Gothic" pitchFamily="34" charset="0"/>
          </a:endParaRPr>
        </a:p>
      </dgm:t>
    </dgm:pt>
    <dgm:pt modelId="{41CCF50E-9661-4B8D-B351-0C46CF76893B}" type="parTrans" cxnId="{A3D358F7-055C-429C-B6BE-29356D8B6121}">
      <dgm:prSet/>
      <dgm:spPr/>
      <dgm:t>
        <a:bodyPr/>
        <a:lstStyle/>
        <a:p>
          <a:endParaRPr lang="en-US"/>
        </a:p>
      </dgm:t>
    </dgm:pt>
    <dgm:pt modelId="{787212CD-BEC1-4A76-8BDE-9113496181B9}" type="sibTrans" cxnId="{A3D358F7-055C-429C-B6BE-29356D8B6121}">
      <dgm:prSet/>
      <dgm:spPr/>
      <dgm:t>
        <a:bodyPr/>
        <a:lstStyle/>
        <a:p>
          <a:endParaRPr lang="en-US"/>
        </a:p>
      </dgm:t>
    </dgm:pt>
    <dgm:pt modelId="{A9BA1331-7B87-41ED-899C-92464F3FFDE8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proposal format</a:t>
          </a:r>
          <a:endParaRPr lang="en-US" sz="1700" dirty="0">
            <a:latin typeface="Century Gothic" pitchFamily="34" charset="0"/>
          </a:endParaRPr>
        </a:p>
      </dgm:t>
    </dgm:pt>
    <dgm:pt modelId="{996BB585-2639-4D2E-9EA6-83DCFBF992CC}" type="parTrans" cxnId="{7F849E2C-C9E8-4617-945A-1A3A77EC1EDA}">
      <dgm:prSet/>
      <dgm:spPr/>
      <dgm:t>
        <a:bodyPr/>
        <a:lstStyle/>
        <a:p>
          <a:endParaRPr lang="en-US"/>
        </a:p>
      </dgm:t>
    </dgm:pt>
    <dgm:pt modelId="{C4FCF754-EB02-4CE8-BAD1-7F7D023C5231}" type="sibTrans" cxnId="{7F849E2C-C9E8-4617-945A-1A3A77EC1EDA}">
      <dgm:prSet/>
      <dgm:spPr/>
      <dgm:t>
        <a:bodyPr/>
        <a:lstStyle/>
        <a:p>
          <a:endParaRPr lang="en-US"/>
        </a:p>
      </dgm:t>
    </dgm:pt>
    <dgm:pt modelId="{17D865CD-551A-49D7-92E0-FE2A3E3A9FB1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due date(s)</a:t>
          </a:r>
          <a:endParaRPr lang="en-US" sz="1700" dirty="0">
            <a:latin typeface="Century Gothic" pitchFamily="34" charset="0"/>
          </a:endParaRPr>
        </a:p>
      </dgm:t>
    </dgm:pt>
    <dgm:pt modelId="{665C0379-0328-47ED-8B49-655B762049A4}" type="parTrans" cxnId="{BF10AC74-1DF1-49EA-B449-2909EC139999}">
      <dgm:prSet/>
      <dgm:spPr/>
      <dgm:t>
        <a:bodyPr/>
        <a:lstStyle/>
        <a:p>
          <a:endParaRPr lang="en-US"/>
        </a:p>
      </dgm:t>
    </dgm:pt>
    <dgm:pt modelId="{181E5469-9A3F-45DC-B737-E6B57E143647}" type="sibTrans" cxnId="{BF10AC74-1DF1-49EA-B449-2909EC139999}">
      <dgm:prSet/>
      <dgm:spPr/>
      <dgm:t>
        <a:bodyPr/>
        <a:lstStyle/>
        <a:p>
          <a:endParaRPr lang="en-US"/>
        </a:p>
      </dgm:t>
    </dgm:pt>
    <dgm:pt modelId="{FB661182-586B-4CB0-988A-44AA21FADF8D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dirty="0" smtClean="0">
              <a:latin typeface="Century Gothic" pitchFamily="34" charset="0"/>
            </a:rPr>
            <a:t>selection criteria </a:t>
          </a:r>
          <a:endParaRPr lang="en-US" sz="1700" dirty="0">
            <a:latin typeface="Century Gothic" pitchFamily="34" charset="0"/>
          </a:endParaRPr>
        </a:p>
      </dgm:t>
    </dgm:pt>
    <dgm:pt modelId="{1AD27466-F98D-46B8-BE3E-C62BDFFDEC59}" type="parTrans" cxnId="{652DB6FD-4BA3-48F6-A32B-4F507A0E92FD}">
      <dgm:prSet/>
      <dgm:spPr/>
      <dgm:t>
        <a:bodyPr/>
        <a:lstStyle/>
        <a:p>
          <a:endParaRPr lang="en-US"/>
        </a:p>
      </dgm:t>
    </dgm:pt>
    <dgm:pt modelId="{AAEFFDF5-BC11-4A89-9E85-44A554875707}" type="sibTrans" cxnId="{652DB6FD-4BA3-48F6-A32B-4F507A0E92FD}">
      <dgm:prSet/>
      <dgm:spPr/>
      <dgm:t>
        <a:bodyPr/>
        <a:lstStyle/>
        <a:p>
          <a:endParaRPr lang="en-US"/>
        </a:p>
      </dgm:t>
    </dgm:pt>
    <dgm:pt modelId="{2EE17E0C-F4A3-45C5-A024-DDD9F370A51B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time line</a:t>
          </a:r>
          <a:endParaRPr lang="en-US" sz="1700" dirty="0">
            <a:latin typeface="Century Gothic" pitchFamily="34" charset="0"/>
          </a:endParaRPr>
        </a:p>
      </dgm:t>
    </dgm:pt>
    <dgm:pt modelId="{9DD0C2FC-394B-45FC-B5C5-4FB9E78BD7C3}" type="parTrans" cxnId="{A154A85F-CE0F-410E-A518-FDA2437D7E29}">
      <dgm:prSet/>
      <dgm:spPr/>
      <dgm:t>
        <a:bodyPr/>
        <a:lstStyle/>
        <a:p>
          <a:endParaRPr lang="en-US"/>
        </a:p>
      </dgm:t>
    </dgm:pt>
    <dgm:pt modelId="{9A8BEAED-09CB-4C52-BF4E-9320875275D0}" type="sibTrans" cxnId="{A154A85F-CE0F-410E-A518-FDA2437D7E29}">
      <dgm:prSet/>
      <dgm:spPr/>
      <dgm:t>
        <a:bodyPr/>
        <a:lstStyle/>
        <a:p>
          <a:endParaRPr lang="en-US"/>
        </a:p>
      </dgm:t>
    </dgm:pt>
    <dgm:pt modelId="{87C93AD9-8335-4375-A6A4-039C1ACC9804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questions </a:t>
          </a:r>
          <a:endParaRPr lang="en-US" sz="1700" dirty="0">
            <a:latin typeface="Century Gothic" pitchFamily="34" charset="0"/>
          </a:endParaRPr>
        </a:p>
      </dgm:t>
    </dgm:pt>
    <dgm:pt modelId="{DA998DA5-F272-402B-845D-BEE8ACBF7B4A}" type="parTrans" cxnId="{2BA88B05-B069-4C27-8A37-E406DF058167}">
      <dgm:prSet/>
      <dgm:spPr/>
      <dgm:t>
        <a:bodyPr/>
        <a:lstStyle/>
        <a:p>
          <a:endParaRPr lang="en-US"/>
        </a:p>
      </dgm:t>
    </dgm:pt>
    <dgm:pt modelId="{B2C798A3-4F73-4646-A978-92996D9A3E3B}" type="sibTrans" cxnId="{2BA88B05-B069-4C27-8A37-E406DF058167}">
      <dgm:prSet/>
      <dgm:spPr/>
      <dgm:t>
        <a:bodyPr/>
        <a:lstStyle/>
        <a:p>
          <a:endParaRPr lang="en-US"/>
        </a:p>
      </dgm:t>
    </dgm:pt>
    <dgm:pt modelId="{B25FFCC8-66BA-429E-ADA9-B092BB57F487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smtClean="0">
              <a:latin typeface="Century Gothic" pitchFamily="34" charset="0"/>
            </a:rPr>
            <a:t>how to respond</a:t>
          </a:r>
          <a:endParaRPr lang="en-US" sz="1700" dirty="0">
            <a:latin typeface="Century Gothic" pitchFamily="34" charset="0"/>
          </a:endParaRPr>
        </a:p>
      </dgm:t>
    </dgm:pt>
    <dgm:pt modelId="{F7BEF718-074C-4886-99E3-2B2A646C34E0}" type="parTrans" cxnId="{B4ACD391-C34F-45F5-A23F-A2479404B179}">
      <dgm:prSet/>
      <dgm:spPr/>
      <dgm:t>
        <a:bodyPr/>
        <a:lstStyle/>
        <a:p>
          <a:endParaRPr lang="en-US"/>
        </a:p>
      </dgm:t>
    </dgm:pt>
    <dgm:pt modelId="{991FB3EB-92B8-4901-A620-EBA08EFFA140}" type="sibTrans" cxnId="{B4ACD391-C34F-45F5-A23F-A2479404B179}">
      <dgm:prSet/>
      <dgm:spPr/>
      <dgm:t>
        <a:bodyPr/>
        <a:lstStyle/>
        <a:p>
          <a:endParaRPr lang="en-US"/>
        </a:p>
      </dgm:t>
    </dgm:pt>
    <dgm:pt modelId="{E50E06AE-FDE4-4F86-B3FA-E25D19EE27E5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1700" b="1" dirty="0" smtClean="0">
              <a:latin typeface="Century Gothic" pitchFamily="34" charset="0"/>
            </a:rPr>
            <a:t>point of contact</a:t>
          </a:r>
          <a:endParaRPr lang="en-US" sz="1700" dirty="0">
            <a:latin typeface="Century Gothic" pitchFamily="34" charset="0"/>
          </a:endParaRPr>
        </a:p>
      </dgm:t>
    </dgm:pt>
    <dgm:pt modelId="{86575C77-891B-4D90-AA38-135955A7983A}" type="parTrans" cxnId="{DE6BE3B4-F29B-4AD9-8219-956933A8A4E2}">
      <dgm:prSet/>
      <dgm:spPr/>
      <dgm:t>
        <a:bodyPr/>
        <a:lstStyle/>
        <a:p>
          <a:endParaRPr lang="en-US"/>
        </a:p>
      </dgm:t>
    </dgm:pt>
    <dgm:pt modelId="{C8512B7F-8A33-480F-BB4D-D7F5CED3BDA9}" type="sibTrans" cxnId="{DE6BE3B4-F29B-4AD9-8219-956933A8A4E2}">
      <dgm:prSet/>
      <dgm:spPr/>
      <dgm:t>
        <a:bodyPr/>
        <a:lstStyle/>
        <a:p>
          <a:endParaRPr lang="en-US"/>
        </a:p>
      </dgm:t>
    </dgm:pt>
    <dgm:pt modelId="{093F61E5-B4FD-4CF8-AAE6-A03D0A6BE6E1}" type="pres">
      <dgm:prSet presAssocID="{90D64FFE-1B89-4791-9077-023F2E264C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9733EB-402F-4156-BC08-DCE7FE8DDED3}" type="pres">
      <dgm:prSet presAssocID="{7AF623B2-3833-4B46-A50C-BFC05B98018B}" presName="linNode" presStyleCnt="0"/>
      <dgm:spPr/>
    </dgm:pt>
    <dgm:pt modelId="{FCDE3A24-90F6-4425-B2E4-5DC21F173F44}" type="pres">
      <dgm:prSet presAssocID="{7AF623B2-3833-4B46-A50C-BFC05B98018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41247-AF82-40E2-B234-0400B9F640D9}" type="pres">
      <dgm:prSet presAssocID="{7AF623B2-3833-4B46-A50C-BFC05B98018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7C9AA-4EB7-4F44-88B9-4FD0419FFAF5}" type="presOf" srcId="{B25FFCC8-66BA-429E-ADA9-B092BB57F487}" destId="{FA541247-AF82-40E2-B234-0400B9F640D9}" srcOrd="0" destOrd="10" presId="urn:microsoft.com/office/officeart/2005/8/layout/vList5"/>
    <dgm:cxn modelId="{B4ACD391-C34F-45F5-A23F-A2479404B179}" srcId="{7AF623B2-3833-4B46-A50C-BFC05B98018B}" destId="{B25FFCC8-66BA-429E-ADA9-B092BB57F487}" srcOrd="10" destOrd="0" parTransId="{F7BEF718-074C-4886-99E3-2B2A646C34E0}" sibTransId="{991FB3EB-92B8-4901-A620-EBA08EFFA140}"/>
    <dgm:cxn modelId="{B99F9775-1E7B-41FD-874A-9664187C9A6B}" type="presOf" srcId="{9629D77E-474B-4E55-B88F-5E55FFD471B5}" destId="{FA541247-AF82-40E2-B234-0400B9F640D9}" srcOrd="0" destOrd="0" presId="urn:microsoft.com/office/officeart/2005/8/layout/vList5"/>
    <dgm:cxn modelId="{DB85D48F-EFC7-40B8-82EB-CEDA9977D605}" type="presOf" srcId="{CC0C84D6-271A-4D83-8349-D95E3F52647B}" destId="{FA541247-AF82-40E2-B234-0400B9F640D9}" srcOrd="0" destOrd="1" presId="urn:microsoft.com/office/officeart/2005/8/layout/vList5"/>
    <dgm:cxn modelId="{4C6EBCA8-EB87-4B87-97DE-6FAEC7F87937}" srcId="{7AF623B2-3833-4B46-A50C-BFC05B98018B}" destId="{ACCC4575-A9CA-4724-8C06-6EF09519E605}" srcOrd="2" destOrd="0" parTransId="{8D9ACA52-F0AA-40C7-BDFF-BA0527F580E0}" sibTransId="{1EB4EF66-C341-4DC0-80BF-406B58940634}"/>
    <dgm:cxn modelId="{A154A85F-CE0F-410E-A518-FDA2437D7E29}" srcId="{7AF623B2-3833-4B46-A50C-BFC05B98018B}" destId="{2EE17E0C-F4A3-45C5-A024-DDD9F370A51B}" srcOrd="8" destOrd="0" parTransId="{9DD0C2FC-394B-45FC-B5C5-4FB9E78BD7C3}" sibTransId="{9A8BEAED-09CB-4C52-BF4E-9320875275D0}"/>
    <dgm:cxn modelId="{4CA54B99-C413-4718-A0F7-29C0AAAD3F43}" type="presOf" srcId="{17D865CD-551A-49D7-92E0-FE2A3E3A9FB1}" destId="{FA541247-AF82-40E2-B234-0400B9F640D9}" srcOrd="0" destOrd="6" presId="urn:microsoft.com/office/officeart/2005/8/layout/vList5"/>
    <dgm:cxn modelId="{2BA88B05-B069-4C27-8A37-E406DF058167}" srcId="{7AF623B2-3833-4B46-A50C-BFC05B98018B}" destId="{87C93AD9-8335-4375-A6A4-039C1ACC9804}" srcOrd="9" destOrd="0" parTransId="{DA998DA5-F272-402B-845D-BEE8ACBF7B4A}" sibTransId="{B2C798A3-4F73-4646-A978-92996D9A3E3B}"/>
    <dgm:cxn modelId="{DE6BE3B4-F29B-4AD9-8219-956933A8A4E2}" srcId="{7AF623B2-3833-4B46-A50C-BFC05B98018B}" destId="{E50E06AE-FDE4-4F86-B3FA-E25D19EE27E5}" srcOrd="11" destOrd="0" parTransId="{86575C77-891B-4D90-AA38-135955A7983A}" sibTransId="{C8512B7F-8A33-480F-BB4D-D7F5CED3BDA9}"/>
    <dgm:cxn modelId="{4B1A2065-DB97-44C4-A505-00E7B7D928A3}" type="presOf" srcId="{FB661182-586B-4CB0-988A-44AA21FADF8D}" destId="{FA541247-AF82-40E2-B234-0400B9F640D9}" srcOrd="0" destOrd="7" presId="urn:microsoft.com/office/officeart/2005/8/layout/vList5"/>
    <dgm:cxn modelId="{7F849E2C-C9E8-4617-945A-1A3A77EC1EDA}" srcId="{7AF623B2-3833-4B46-A50C-BFC05B98018B}" destId="{A9BA1331-7B87-41ED-899C-92464F3FFDE8}" srcOrd="5" destOrd="0" parTransId="{996BB585-2639-4D2E-9EA6-83DCFBF992CC}" sibTransId="{C4FCF754-EB02-4CE8-BAD1-7F7D023C5231}"/>
    <dgm:cxn modelId="{8404D136-2119-4C5B-AC70-22FA73D65A18}" type="presOf" srcId="{A9BA1331-7B87-41ED-899C-92464F3FFDE8}" destId="{FA541247-AF82-40E2-B234-0400B9F640D9}" srcOrd="0" destOrd="5" presId="urn:microsoft.com/office/officeart/2005/8/layout/vList5"/>
    <dgm:cxn modelId="{F0F89A60-8F18-4069-B0F5-28195AA341B5}" srcId="{7AF623B2-3833-4B46-A50C-BFC05B98018B}" destId="{9629D77E-474B-4E55-B88F-5E55FFD471B5}" srcOrd="0" destOrd="0" parTransId="{0D5AD758-AF82-43F1-A807-FA595A48507C}" sibTransId="{500D7940-0326-43CD-9363-3B9901EE5A12}"/>
    <dgm:cxn modelId="{2FB902DE-E090-4FDB-B7E3-2758C8CDF3D7}" type="presOf" srcId="{ACCC4575-A9CA-4724-8C06-6EF09519E605}" destId="{FA541247-AF82-40E2-B234-0400B9F640D9}" srcOrd="0" destOrd="2" presId="urn:microsoft.com/office/officeart/2005/8/layout/vList5"/>
    <dgm:cxn modelId="{746833FB-37E0-4B5F-AC35-BE0E44477CBB}" type="presOf" srcId="{7AF623B2-3833-4B46-A50C-BFC05B98018B}" destId="{FCDE3A24-90F6-4425-B2E4-5DC21F173F44}" srcOrd="0" destOrd="0" presId="urn:microsoft.com/office/officeart/2005/8/layout/vList5"/>
    <dgm:cxn modelId="{02C2BBF0-0CB9-4AEE-AC83-C048E9B5F852}" type="presOf" srcId="{FF65D35C-43BC-4C8F-AA24-8E84D621F597}" destId="{FA541247-AF82-40E2-B234-0400B9F640D9}" srcOrd="0" destOrd="3" presId="urn:microsoft.com/office/officeart/2005/8/layout/vList5"/>
    <dgm:cxn modelId="{BC164144-7E96-4474-920F-700DCFD8CF47}" type="presOf" srcId="{2EE17E0C-F4A3-45C5-A024-DDD9F370A51B}" destId="{FA541247-AF82-40E2-B234-0400B9F640D9}" srcOrd="0" destOrd="8" presId="urn:microsoft.com/office/officeart/2005/8/layout/vList5"/>
    <dgm:cxn modelId="{BF10AC74-1DF1-49EA-B449-2909EC139999}" srcId="{7AF623B2-3833-4B46-A50C-BFC05B98018B}" destId="{17D865CD-551A-49D7-92E0-FE2A3E3A9FB1}" srcOrd="6" destOrd="0" parTransId="{665C0379-0328-47ED-8B49-655B762049A4}" sibTransId="{181E5469-9A3F-45DC-B737-E6B57E143647}"/>
    <dgm:cxn modelId="{FDA79257-D320-474B-932C-62915C970BE4}" srcId="{7AF623B2-3833-4B46-A50C-BFC05B98018B}" destId="{CC0C84D6-271A-4D83-8349-D95E3F52647B}" srcOrd="1" destOrd="0" parTransId="{49C1D540-6E0D-403E-A60B-793118D37052}" sibTransId="{21B3C0E4-5740-4085-A57F-E03B67F450CB}"/>
    <dgm:cxn modelId="{55CDADED-53D7-42F3-9348-217EFAC0604B}" srcId="{90D64FFE-1B89-4791-9077-023F2E264C4F}" destId="{7AF623B2-3833-4B46-A50C-BFC05B98018B}" srcOrd="0" destOrd="0" parTransId="{EE9210C5-75B0-48C9-816D-8F8309331F05}" sibTransId="{2ACDE2A2-CDED-4EDC-A37E-01FB0F3BE365}"/>
    <dgm:cxn modelId="{8EB347FA-AF6F-4A30-80E9-EFF2FA02DCAE}" type="presOf" srcId="{E50E06AE-FDE4-4F86-B3FA-E25D19EE27E5}" destId="{FA541247-AF82-40E2-B234-0400B9F640D9}" srcOrd="0" destOrd="11" presId="urn:microsoft.com/office/officeart/2005/8/layout/vList5"/>
    <dgm:cxn modelId="{652DB6FD-4BA3-48F6-A32B-4F507A0E92FD}" srcId="{7AF623B2-3833-4B46-A50C-BFC05B98018B}" destId="{FB661182-586B-4CB0-988A-44AA21FADF8D}" srcOrd="7" destOrd="0" parTransId="{1AD27466-F98D-46B8-BE3E-C62BDFFDEC59}" sibTransId="{AAEFFDF5-BC11-4A89-9E85-44A554875707}"/>
    <dgm:cxn modelId="{E4AF9E0E-60F5-4CEB-A739-ECC38987B093}" type="presOf" srcId="{90D64FFE-1B89-4791-9077-023F2E264C4F}" destId="{093F61E5-B4FD-4CF8-AAE6-A03D0A6BE6E1}" srcOrd="0" destOrd="0" presId="urn:microsoft.com/office/officeart/2005/8/layout/vList5"/>
    <dgm:cxn modelId="{1A09A699-25E3-4750-8582-E5C665D4536A}" type="presOf" srcId="{BB37AE16-EDA6-4E59-B35F-29B07AAB5CE7}" destId="{FA541247-AF82-40E2-B234-0400B9F640D9}" srcOrd="0" destOrd="4" presId="urn:microsoft.com/office/officeart/2005/8/layout/vList5"/>
    <dgm:cxn modelId="{DEC67890-C42C-4505-8EED-91DD045E5BC4}" type="presOf" srcId="{87C93AD9-8335-4375-A6A4-039C1ACC9804}" destId="{FA541247-AF82-40E2-B234-0400B9F640D9}" srcOrd="0" destOrd="9" presId="urn:microsoft.com/office/officeart/2005/8/layout/vList5"/>
    <dgm:cxn modelId="{A3D358F7-055C-429C-B6BE-29356D8B6121}" srcId="{7AF623B2-3833-4B46-A50C-BFC05B98018B}" destId="{BB37AE16-EDA6-4E59-B35F-29B07AAB5CE7}" srcOrd="4" destOrd="0" parTransId="{41CCF50E-9661-4B8D-B351-0C46CF76893B}" sibTransId="{787212CD-BEC1-4A76-8BDE-9113496181B9}"/>
    <dgm:cxn modelId="{97FD8927-0AB0-4487-9CDB-B084679B828B}" srcId="{7AF623B2-3833-4B46-A50C-BFC05B98018B}" destId="{FF65D35C-43BC-4C8F-AA24-8E84D621F597}" srcOrd="3" destOrd="0" parTransId="{57D3ABC9-66DD-464D-B501-07B3B9B7B5FF}" sibTransId="{25993694-B3B8-4C75-9089-F74BA4D251C2}"/>
    <dgm:cxn modelId="{CE405B30-B7A5-47A9-8D7F-3812272D22E3}" type="presParOf" srcId="{093F61E5-B4FD-4CF8-AAE6-A03D0A6BE6E1}" destId="{209733EB-402F-4156-BC08-DCE7FE8DDED3}" srcOrd="0" destOrd="0" presId="urn:microsoft.com/office/officeart/2005/8/layout/vList5"/>
    <dgm:cxn modelId="{8A6D4446-C4A8-4004-B1FC-1F7BA9E3A23B}" type="presParOf" srcId="{209733EB-402F-4156-BC08-DCE7FE8DDED3}" destId="{FCDE3A24-90F6-4425-B2E4-5DC21F173F44}" srcOrd="0" destOrd="0" presId="urn:microsoft.com/office/officeart/2005/8/layout/vList5"/>
    <dgm:cxn modelId="{17217FB0-9B4B-452D-8BAA-22332F03642C}" type="presParOf" srcId="{209733EB-402F-4156-BC08-DCE7FE8DDED3}" destId="{FA541247-AF82-40E2-B234-0400B9F640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64FFE-1B89-4791-9077-023F2E264C4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623B2-3833-4B46-A50C-BFC05B98018B}">
      <dgm:prSet phldrT="[Text]" custT="1"/>
      <dgm:spPr/>
      <dgm:t>
        <a:bodyPr/>
        <a:lstStyle/>
        <a:p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Common Federal RFP Sections</a:t>
          </a:r>
        </a:p>
      </dgm:t>
    </dgm:pt>
    <dgm:pt modelId="{EE9210C5-75B0-48C9-816D-8F8309331F05}" type="parTrans" cxnId="{55CDADED-53D7-42F3-9348-217EFAC0604B}">
      <dgm:prSet/>
      <dgm:spPr/>
      <dgm:t>
        <a:bodyPr/>
        <a:lstStyle/>
        <a:p>
          <a:endParaRPr lang="en-US"/>
        </a:p>
      </dgm:t>
    </dgm:pt>
    <dgm:pt modelId="{2ACDE2A2-CDED-4EDC-A37E-01FB0F3BE365}" type="sibTrans" cxnId="{55CDADED-53D7-42F3-9348-217EFAC0604B}">
      <dgm:prSet/>
      <dgm:spPr/>
      <dgm:t>
        <a:bodyPr/>
        <a:lstStyle/>
        <a:p>
          <a:endParaRPr lang="en-US"/>
        </a:p>
      </dgm:t>
    </dgm:pt>
    <dgm:pt modelId="{9629D77E-474B-4E55-B88F-5E55FFD471B5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Part I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0D5AD758-AF82-43F1-A807-FA595A48507C}" type="parTrans" cxnId="{F0F89A60-8F18-4069-B0F5-28195AA341B5}">
      <dgm:prSet/>
      <dgm:spPr/>
      <dgm:t>
        <a:bodyPr/>
        <a:lstStyle/>
        <a:p>
          <a:endParaRPr lang="en-US"/>
        </a:p>
      </dgm:t>
    </dgm:pt>
    <dgm:pt modelId="{500D7940-0326-43CD-9363-3B9901EE5A12}" type="sibTrans" cxnId="{F0F89A60-8F18-4069-B0F5-28195AA341B5}">
      <dgm:prSet/>
      <dgm:spPr/>
      <dgm:t>
        <a:bodyPr/>
        <a:lstStyle/>
        <a:p>
          <a:endParaRPr lang="en-US"/>
        </a:p>
      </dgm:t>
    </dgm:pt>
    <dgm:pt modelId="{A4785F36-300C-4167-967C-A61F5E8ADB18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B: Supplies/Services &amp; Prices/Costs</a:t>
          </a:r>
        </a:p>
      </dgm:t>
    </dgm:pt>
    <dgm:pt modelId="{5FB90882-53D6-4FFC-8390-6463295F70B5}" type="parTrans" cxnId="{0550FC4E-A3F7-44BC-9F8B-16A97AB79287}">
      <dgm:prSet/>
      <dgm:spPr/>
      <dgm:t>
        <a:bodyPr/>
        <a:lstStyle/>
        <a:p>
          <a:endParaRPr lang="en-US"/>
        </a:p>
      </dgm:t>
    </dgm:pt>
    <dgm:pt modelId="{54DAA2DD-5C8B-4BB5-8724-E34E910AE853}" type="sibTrans" cxnId="{0550FC4E-A3F7-44BC-9F8B-16A97AB79287}">
      <dgm:prSet/>
      <dgm:spPr/>
      <dgm:t>
        <a:bodyPr/>
        <a:lstStyle/>
        <a:p>
          <a:endParaRPr lang="en-US"/>
        </a:p>
      </dgm:t>
    </dgm:pt>
    <dgm:pt modelId="{22B958DC-3682-4845-BDFF-F6737B62714A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C: Descriptions, Specifications, Scope of Work</a:t>
          </a:r>
        </a:p>
      </dgm:t>
    </dgm:pt>
    <dgm:pt modelId="{38D5CFA8-5DB3-45DD-8922-9483A429EB9A}" type="parTrans" cxnId="{5C7BB4A8-DBE6-460E-8828-1B92DCA68863}">
      <dgm:prSet/>
      <dgm:spPr/>
      <dgm:t>
        <a:bodyPr/>
        <a:lstStyle/>
        <a:p>
          <a:endParaRPr lang="en-US"/>
        </a:p>
      </dgm:t>
    </dgm:pt>
    <dgm:pt modelId="{9AE71C46-37C0-423C-B3E8-BBB90A1FD686}" type="sibTrans" cxnId="{5C7BB4A8-DBE6-460E-8828-1B92DCA68863}">
      <dgm:prSet/>
      <dgm:spPr/>
      <dgm:t>
        <a:bodyPr/>
        <a:lstStyle/>
        <a:p>
          <a:endParaRPr lang="en-US"/>
        </a:p>
      </dgm:t>
    </dgm:pt>
    <dgm:pt modelId="{DC3328A2-7685-4D37-B6F2-541A1B0289A0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D: Packaging and Marking</a:t>
          </a:r>
        </a:p>
      </dgm:t>
    </dgm:pt>
    <dgm:pt modelId="{D7C145B2-40C8-4CBD-993C-D61DD34AF71C}" type="parTrans" cxnId="{9DD15B92-3CE4-4046-B059-C9816DC0886D}">
      <dgm:prSet/>
      <dgm:spPr/>
      <dgm:t>
        <a:bodyPr/>
        <a:lstStyle/>
        <a:p>
          <a:endParaRPr lang="en-US"/>
        </a:p>
      </dgm:t>
    </dgm:pt>
    <dgm:pt modelId="{9BF99A09-F7ED-4AF9-A181-1A26D554984D}" type="sibTrans" cxnId="{9DD15B92-3CE4-4046-B059-C9816DC0886D}">
      <dgm:prSet/>
      <dgm:spPr/>
      <dgm:t>
        <a:bodyPr/>
        <a:lstStyle/>
        <a:p>
          <a:endParaRPr lang="en-US"/>
        </a:p>
      </dgm:t>
    </dgm:pt>
    <dgm:pt modelId="{9037EFDC-9F10-44EE-B161-426295D3584F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E: Inspection and Acceptance</a:t>
          </a:r>
        </a:p>
      </dgm:t>
    </dgm:pt>
    <dgm:pt modelId="{0B1F7B78-390D-44C4-9AAD-D627303CE07A}" type="parTrans" cxnId="{8613C7A5-A8A8-44E2-9610-1418761D9EA1}">
      <dgm:prSet/>
      <dgm:spPr/>
      <dgm:t>
        <a:bodyPr/>
        <a:lstStyle/>
        <a:p>
          <a:endParaRPr lang="en-US"/>
        </a:p>
      </dgm:t>
    </dgm:pt>
    <dgm:pt modelId="{988CCBC2-D2BB-4F8D-A1DF-95BD7942A5D7}" type="sibTrans" cxnId="{8613C7A5-A8A8-44E2-9610-1418761D9EA1}">
      <dgm:prSet/>
      <dgm:spPr/>
      <dgm:t>
        <a:bodyPr/>
        <a:lstStyle/>
        <a:p>
          <a:endParaRPr lang="en-US"/>
        </a:p>
      </dgm:t>
    </dgm:pt>
    <dgm:pt modelId="{D87A19B9-84C8-4C0D-B4FB-0560E1996358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F: Deliveries or Performance</a:t>
          </a:r>
        </a:p>
      </dgm:t>
    </dgm:pt>
    <dgm:pt modelId="{21F4BFF9-8EAD-4EA7-AF98-1ED0F9787723}" type="parTrans" cxnId="{3DFA7F0F-8479-4C2A-B14C-DBCD3D26C9CA}">
      <dgm:prSet/>
      <dgm:spPr/>
      <dgm:t>
        <a:bodyPr/>
        <a:lstStyle/>
        <a:p>
          <a:endParaRPr lang="en-US"/>
        </a:p>
      </dgm:t>
    </dgm:pt>
    <dgm:pt modelId="{6B6AA231-C02A-48DF-B1EE-65498855FB03}" type="sibTrans" cxnId="{3DFA7F0F-8479-4C2A-B14C-DBCD3D26C9CA}">
      <dgm:prSet/>
      <dgm:spPr/>
      <dgm:t>
        <a:bodyPr/>
        <a:lstStyle/>
        <a:p>
          <a:endParaRPr lang="en-US"/>
        </a:p>
      </dgm:t>
    </dgm:pt>
    <dgm:pt modelId="{969A3107-84E4-44A4-82CC-D49442BC0CC0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G: Contract Administration Data</a:t>
          </a:r>
        </a:p>
      </dgm:t>
    </dgm:pt>
    <dgm:pt modelId="{AA66DA17-C11B-474E-A2C6-C8587DE9051E}" type="parTrans" cxnId="{606A0B7C-2DFB-4E06-B9C8-50DDFA4FF88A}">
      <dgm:prSet/>
      <dgm:spPr/>
      <dgm:t>
        <a:bodyPr/>
        <a:lstStyle/>
        <a:p>
          <a:endParaRPr lang="en-US"/>
        </a:p>
      </dgm:t>
    </dgm:pt>
    <dgm:pt modelId="{BACF25B8-F7C4-44EB-977E-F2035D23573A}" type="sibTrans" cxnId="{606A0B7C-2DFB-4E06-B9C8-50DDFA4FF88A}">
      <dgm:prSet/>
      <dgm:spPr/>
      <dgm:t>
        <a:bodyPr/>
        <a:lstStyle/>
        <a:p>
          <a:endParaRPr lang="en-US"/>
        </a:p>
      </dgm:t>
    </dgm:pt>
    <dgm:pt modelId="{49BAA377-8DFF-4E79-8C8C-FC79610BC45B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H: Special Contract Requirements</a:t>
          </a:r>
        </a:p>
      </dgm:t>
    </dgm:pt>
    <dgm:pt modelId="{44A5501E-AAF4-4094-A110-A732D5B50609}" type="parTrans" cxnId="{82E50F99-B936-4A77-B7B5-4A1BE76E6584}">
      <dgm:prSet/>
      <dgm:spPr/>
      <dgm:t>
        <a:bodyPr/>
        <a:lstStyle/>
        <a:p>
          <a:endParaRPr lang="en-US"/>
        </a:p>
      </dgm:t>
    </dgm:pt>
    <dgm:pt modelId="{7BF73F21-5DDD-461A-8A00-AD426868C9A1}" type="sibTrans" cxnId="{82E50F99-B936-4A77-B7B5-4A1BE76E6584}">
      <dgm:prSet/>
      <dgm:spPr/>
      <dgm:t>
        <a:bodyPr/>
        <a:lstStyle/>
        <a:p>
          <a:endParaRPr lang="en-US"/>
        </a:p>
      </dgm:t>
    </dgm:pt>
    <dgm:pt modelId="{EDFF1DF2-0031-4B04-AB48-E2B17495FDCE}">
      <dgm:prSet phldrT="[Text]"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A: Cover Page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944883A-C033-4E67-B9C8-7D04B0591F99}" type="parTrans" cxnId="{D132E869-28EA-478C-9C98-EE693312A458}">
      <dgm:prSet/>
      <dgm:spPr/>
      <dgm:t>
        <a:bodyPr/>
        <a:lstStyle/>
        <a:p>
          <a:endParaRPr lang="en-US"/>
        </a:p>
      </dgm:t>
    </dgm:pt>
    <dgm:pt modelId="{01A8EFC1-A187-45FB-8056-7935FDFB0ECF}" type="sibTrans" cxnId="{D132E869-28EA-478C-9C98-EE693312A458}">
      <dgm:prSet/>
      <dgm:spPr/>
      <dgm:t>
        <a:bodyPr/>
        <a:lstStyle/>
        <a:p>
          <a:endParaRPr lang="en-US"/>
        </a:p>
      </dgm:t>
    </dgm:pt>
    <dgm:pt modelId="{06492401-5B00-4712-9531-406C27EB922C}" type="pres">
      <dgm:prSet presAssocID="{90D64FFE-1B89-4791-9077-023F2E264C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05EDD-4497-4409-94A4-781676A3B93C}" type="pres">
      <dgm:prSet presAssocID="{7AF623B2-3833-4B46-A50C-BFC05B98018B}" presName="parentLin" presStyleCnt="0"/>
      <dgm:spPr/>
    </dgm:pt>
    <dgm:pt modelId="{D8C52C3C-77EB-4C18-9FAB-C1DAB6BE1460}" type="pres">
      <dgm:prSet presAssocID="{7AF623B2-3833-4B46-A50C-BFC05B98018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ADADB0A9-DFBC-472D-B1C8-F24B71347178}" type="pres">
      <dgm:prSet presAssocID="{7AF623B2-3833-4B46-A50C-BFC05B98018B}" presName="parentText" presStyleLbl="node1" presStyleIdx="0" presStyleCnt="1" custScaleX="1259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379D8-686C-4DF8-9DB3-E12A0F2D0FB0}" type="pres">
      <dgm:prSet presAssocID="{7AF623B2-3833-4B46-A50C-BFC05B98018B}" presName="negativeSpace" presStyleCnt="0"/>
      <dgm:spPr/>
    </dgm:pt>
    <dgm:pt modelId="{3E86F258-0CFE-4F11-A12C-1987FD9B8559}" type="pres">
      <dgm:prSet presAssocID="{7AF623B2-3833-4B46-A50C-BFC05B98018B}" presName="childText" presStyleLbl="conFgAcc1" presStyleIdx="0" presStyleCnt="1" custLinFactNeighborX="-126" custLinFactNeighborY="-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E400E-908A-4FB2-82F1-2EDC0CD0D808}" type="presOf" srcId="{EDFF1DF2-0031-4B04-AB48-E2B17495FDCE}" destId="{3E86F258-0CFE-4F11-A12C-1987FD9B8559}" srcOrd="0" destOrd="1" presId="urn:microsoft.com/office/officeart/2005/8/layout/list1"/>
    <dgm:cxn modelId="{2ED6F3AE-950E-470C-B9F8-2FD77F820833}" type="presOf" srcId="{D87A19B9-84C8-4C0D-B4FB-0560E1996358}" destId="{3E86F258-0CFE-4F11-A12C-1987FD9B8559}" srcOrd="0" destOrd="6" presId="urn:microsoft.com/office/officeart/2005/8/layout/list1"/>
    <dgm:cxn modelId="{134EACEF-D2B2-417B-84CC-F67FB7CA26BB}" type="presOf" srcId="{90D64FFE-1B89-4791-9077-023F2E264C4F}" destId="{06492401-5B00-4712-9531-406C27EB922C}" srcOrd="0" destOrd="0" presId="urn:microsoft.com/office/officeart/2005/8/layout/list1"/>
    <dgm:cxn modelId="{5C64D5AD-5963-410B-8117-D88E10ABF5D3}" type="presOf" srcId="{DC3328A2-7685-4D37-B6F2-541A1B0289A0}" destId="{3E86F258-0CFE-4F11-A12C-1987FD9B8559}" srcOrd="0" destOrd="4" presId="urn:microsoft.com/office/officeart/2005/8/layout/list1"/>
    <dgm:cxn modelId="{4B1D8853-BE71-4C86-8DA5-C72E515AFD93}" type="presOf" srcId="{49BAA377-8DFF-4E79-8C8C-FC79610BC45B}" destId="{3E86F258-0CFE-4F11-A12C-1987FD9B8559}" srcOrd="0" destOrd="8" presId="urn:microsoft.com/office/officeart/2005/8/layout/list1"/>
    <dgm:cxn modelId="{3DFA7F0F-8479-4C2A-B14C-DBCD3D26C9CA}" srcId="{7AF623B2-3833-4B46-A50C-BFC05B98018B}" destId="{D87A19B9-84C8-4C0D-B4FB-0560E1996358}" srcOrd="6" destOrd="0" parTransId="{21F4BFF9-8EAD-4EA7-AF98-1ED0F9787723}" sibTransId="{6B6AA231-C02A-48DF-B1EE-65498855FB03}"/>
    <dgm:cxn modelId="{606A0B7C-2DFB-4E06-B9C8-50DDFA4FF88A}" srcId="{7AF623B2-3833-4B46-A50C-BFC05B98018B}" destId="{969A3107-84E4-44A4-82CC-D49442BC0CC0}" srcOrd="7" destOrd="0" parTransId="{AA66DA17-C11B-474E-A2C6-C8587DE9051E}" sibTransId="{BACF25B8-F7C4-44EB-977E-F2035D23573A}"/>
    <dgm:cxn modelId="{9DD15B92-3CE4-4046-B059-C9816DC0886D}" srcId="{7AF623B2-3833-4B46-A50C-BFC05B98018B}" destId="{DC3328A2-7685-4D37-B6F2-541A1B0289A0}" srcOrd="4" destOrd="0" parTransId="{D7C145B2-40C8-4CBD-993C-D61DD34AF71C}" sibTransId="{9BF99A09-F7ED-4AF9-A181-1A26D554984D}"/>
    <dgm:cxn modelId="{8613C7A5-A8A8-44E2-9610-1418761D9EA1}" srcId="{7AF623B2-3833-4B46-A50C-BFC05B98018B}" destId="{9037EFDC-9F10-44EE-B161-426295D3584F}" srcOrd="5" destOrd="0" parTransId="{0B1F7B78-390D-44C4-9AAD-D627303CE07A}" sibTransId="{988CCBC2-D2BB-4F8D-A1DF-95BD7942A5D7}"/>
    <dgm:cxn modelId="{D132E869-28EA-478C-9C98-EE693312A458}" srcId="{7AF623B2-3833-4B46-A50C-BFC05B98018B}" destId="{EDFF1DF2-0031-4B04-AB48-E2B17495FDCE}" srcOrd="1" destOrd="0" parTransId="{9944883A-C033-4E67-B9C8-7D04B0591F99}" sibTransId="{01A8EFC1-A187-45FB-8056-7935FDFB0ECF}"/>
    <dgm:cxn modelId="{35026BB0-7449-4576-967A-F39734DC023F}" type="presOf" srcId="{A4785F36-300C-4167-967C-A61F5E8ADB18}" destId="{3E86F258-0CFE-4F11-A12C-1987FD9B8559}" srcOrd="0" destOrd="2" presId="urn:microsoft.com/office/officeart/2005/8/layout/list1"/>
    <dgm:cxn modelId="{F0F89A60-8F18-4069-B0F5-28195AA341B5}" srcId="{7AF623B2-3833-4B46-A50C-BFC05B98018B}" destId="{9629D77E-474B-4E55-B88F-5E55FFD471B5}" srcOrd="0" destOrd="0" parTransId="{0D5AD758-AF82-43F1-A807-FA595A48507C}" sibTransId="{500D7940-0326-43CD-9363-3B9901EE5A12}"/>
    <dgm:cxn modelId="{9ED5F8C7-F348-44B2-A648-7B7D8CB592B1}" type="presOf" srcId="{22B958DC-3682-4845-BDFF-F6737B62714A}" destId="{3E86F258-0CFE-4F11-A12C-1987FD9B8559}" srcOrd="0" destOrd="3" presId="urn:microsoft.com/office/officeart/2005/8/layout/list1"/>
    <dgm:cxn modelId="{87433BDE-1A6A-4D84-92A9-D1094A473749}" type="presOf" srcId="{9037EFDC-9F10-44EE-B161-426295D3584F}" destId="{3E86F258-0CFE-4F11-A12C-1987FD9B8559}" srcOrd="0" destOrd="5" presId="urn:microsoft.com/office/officeart/2005/8/layout/list1"/>
    <dgm:cxn modelId="{0550FC4E-A3F7-44BC-9F8B-16A97AB79287}" srcId="{7AF623B2-3833-4B46-A50C-BFC05B98018B}" destId="{A4785F36-300C-4167-967C-A61F5E8ADB18}" srcOrd="2" destOrd="0" parTransId="{5FB90882-53D6-4FFC-8390-6463295F70B5}" sibTransId="{54DAA2DD-5C8B-4BB5-8724-E34E910AE853}"/>
    <dgm:cxn modelId="{27370685-0355-431A-B731-3D89CB9FCF31}" type="presOf" srcId="{7AF623B2-3833-4B46-A50C-BFC05B98018B}" destId="{ADADB0A9-DFBC-472D-B1C8-F24B71347178}" srcOrd="1" destOrd="0" presId="urn:microsoft.com/office/officeart/2005/8/layout/list1"/>
    <dgm:cxn modelId="{D63A3E2B-C349-4382-BFAB-4CFCA7B4D24D}" type="presOf" srcId="{969A3107-84E4-44A4-82CC-D49442BC0CC0}" destId="{3E86F258-0CFE-4F11-A12C-1987FD9B8559}" srcOrd="0" destOrd="7" presId="urn:microsoft.com/office/officeart/2005/8/layout/list1"/>
    <dgm:cxn modelId="{55CDADED-53D7-42F3-9348-217EFAC0604B}" srcId="{90D64FFE-1B89-4791-9077-023F2E264C4F}" destId="{7AF623B2-3833-4B46-A50C-BFC05B98018B}" srcOrd="0" destOrd="0" parTransId="{EE9210C5-75B0-48C9-816D-8F8309331F05}" sibTransId="{2ACDE2A2-CDED-4EDC-A37E-01FB0F3BE365}"/>
    <dgm:cxn modelId="{C2156648-2EB6-49A1-8164-0739F6D1B06A}" type="presOf" srcId="{9629D77E-474B-4E55-B88F-5E55FFD471B5}" destId="{3E86F258-0CFE-4F11-A12C-1987FD9B8559}" srcOrd="0" destOrd="0" presId="urn:microsoft.com/office/officeart/2005/8/layout/list1"/>
    <dgm:cxn modelId="{5C7BB4A8-DBE6-460E-8828-1B92DCA68863}" srcId="{7AF623B2-3833-4B46-A50C-BFC05B98018B}" destId="{22B958DC-3682-4845-BDFF-F6737B62714A}" srcOrd="3" destOrd="0" parTransId="{38D5CFA8-5DB3-45DD-8922-9483A429EB9A}" sibTransId="{9AE71C46-37C0-423C-B3E8-BBB90A1FD686}"/>
    <dgm:cxn modelId="{A38D68FE-A129-4147-A7AB-E51EF9D77FE0}" type="presOf" srcId="{7AF623B2-3833-4B46-A50C-BFC05B98018B}" destId="{D8C52C3C-77EB-4C18-9FAB-C1DAB6BE1460}" srcOrd="0" destOrd="0" presId="urn:microsoft.com/office/officeart/2005/8/layout/list1"/>
    <dgm:cxn modelId="{82E50F99-B936-4A77-B7B5-4A1BE76E6584}" srcId="{7AF623B2-3833-4B46-A50C-BFC05B98018B}" destId="{49BAA377-8DFF-4E79-8C8C-FC79610BC45B}" srcOrd="8" destOrd="0" parTransId="{44A5501E-AAF4-4094-A110-A732D5B50609}" sibTransId="{7BF73F21-5DDD-461A-8A00-AD426868C9A1}"/>
    <dgm:cxn modelId="{41382E63-4186-4D54-8E51-EFA64A0333C7}" type="presParOf" srcId="{06492401-5B00-4712-9531-406C27EB922C}" destId="{A4F05EDD-4497-4409-94A4-781676A3B93C}" srcOrd="0" destOrd="0" presId="urn:microsoft.com/office/officeart/2005/8/layout/list1"/>
    <dgm:cxn modelId="{75524788-1DAA-4E6A-A076-BD2ABFEED9BD}" type="presParOf" srcId="{A4F05EDD-4497-4409-94A4-781676A3B93C}" destId="{D8C52C3C-77EB-4C18-9FAB-C1DAB6BE1460}" srcOrd="0" destOrd="0" presId="urn:microsoft.com/office/officeart/2005/8/layout/list1"/>
    <dgm:cxn modelId="{3C2B9BBA-A464-4216-B5B4-28C3C5C0A148}" type="presParOf" srcId="{A4F05EDD-4497-4409-94A4-781676A3B93C}" destId="{ADADB0A9-DFBC-472D-B1C8-F24B71347178}" srcOrd="1" destOrd="0" presId="urn:microsoft.com/office/officeart/2005/8/layout/list1"/>
    <dgm:cxn modelId="{161083BA-D972-47F7-B85F-61CD71E62A6A}" type="presParOf" srcId="{06492401-5B00-4712-9531-406C27EB922C}" destId="{51D379D8-686C-4DF8-9DB3-E12A0F2D0FB0}" srcOrd="1" destOrd="0" presId="urn:microsoft.com/office/officeart/2005/8/layout/list1"/>
    <dgm:cxn modelId="{8BFC5768-E0B8-41BF-B543-49DA1329A55B}" type="presParOf" srcId="{06492401-5B00-4712-9531-406C27EB922C}" destId="{3E86F258-0CFE-4F11-A12C-1987FD9B85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D64FFE-1B89-4791-9077-023F2E264C4F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623B2-3833-4B46-A50C-BFC05B98018B}">
      <dgm:prSet phldrT="[Text]" custT="1"/>
      <dgm:spPr/>
      <dgm:t>
        <a:bodyPr/>
        <a:lstStyle/>
        <a:p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Common Federal RFP Sections</a:t>
          </a:r>
        </a:p>
      </dgm:t>
    </dgm:pt>
    <dgm:pt modelId="{EE9210C5-75B0-48C9-816D-8F8309331F05}" type="parTrans" cxnId="{55CDADED-53D7-42F3-9348-217EFAC0604B}">
      <dgm:prSet/>
      <dgm:spPr/>
      <dgm:t>
        <a:bodyPr/>
        <a:lstStyle/>
        <a:p>
          <a:endParaRPr lang="en-US"/>
        </a:p>
      </dgm:t>
    </dgm:pt>
    <dgm:pt modelId="{2ACDE2A2-CDED-4EDC-A37E-01FB0F3BE365}" type="sibTrans" cxnId="{55CDADED-53D7-42F3-9348-217EFAC0604B}">
      <dgm:prSet/>
      <dgm:spPr/>
      <dgm:t>
        <a:bodyPr/>
        <a:lstStyle/>
        <a:p>
          <a:endParaRPr lang="en-US"/>
        </a:p>
      </dgm:t>
    </dgm:pt>
    <dgm:pt modelId="{9629D77E-474B-4E55-B88F-5E55FFD471B5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Part II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0D5AD758-AF82-43F1-A807-FA595A48507C}" type="parTrans" cxnId="{F0F89A60-8F18-4069-B0F5-28195AA341B5}">
      <dgm:prSet/>
      <dgm:spPr/>
      <dgm:t>
        <a:bodyPr/>
        <a:lstStyle/>
        <a:p>
          <a:endParaRPr lang="en-US"/>
        </a:p>
      </dgm:t>
    </dgm:pt>
    <dgm:pt modelId="{500D7940-0326-43CD-9363-3B9901EE5A12}" type="sibTrans" cxnId="{F0F89A60-8F18-4069-B0F5-28195AA341B5}">
      <dgm:prSet/>
      <dgm:spPr/>
      <dgm:t>
        <a:bodyPr/>
        <a:lstStyle/>
        <a:p>
          <a:endParaRPr lang="en-US"/>
        </a:p>
      </dgm:t>
    </dgm:pt>
    <dgm:pt modelId="{A4785F36-300C-4167-967C-A61F5E8ADB18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J: List of Attachments</a:t>
          </a:r>
        </a:p>
      </dgm:t>
    </dgm:pt>
    <dgm:pt modelId="{5FB90882-53D6-4FFC-8390-6463295F70B5}" type="parTrans" cxnId="{0550FC4E-A3F7-44BC-9F8B-16A97AB79287}">
      <dgm:prSet/>
      <dgm:spPr/>
      <dgm:t>
        <a:bodyPr/>
        <a:lstStyle/>
        <a:p>
          <a:endParaRPr lang="en-US"/>
        </a:p>
      </dgm:t>
    </dgm:pt>
    <dgm:pt modelId="{54DAA2DD-5C8B-4BB5-8724-E34E910AE853}" type="sibTrans" cxnId="{0550FC4E-A3F7-44BC-9F8B-16A97AB79287}">
      <dgm:prSet/>
      <dgm:spPr/>
      <dgm:t>
        <a:bodyPr/>
        <a:lstStyle/>
        <a:p>
          <a:endParaRPr lang="en-US"/>
        </a:p>
      </dgm:t>
    </dgm:pt>
    <dgm:pt modelId="{22B958DC-3682-4845-BDFF-F6737B62714A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K: Representations/Certifications</a:t>
          </a:r>
        </a:p>
      </dgm:t>
    </dgm:pt>
    <dgm:pt modelId="{38D5CFA8-5DB3-45DD-8922-9483A429EB9A}" type="parTrans" cxnId="{5C7BB4A8-DBE6-460E-8828-1B92DCA68863}">
      <dgm:prSet/>
      <dgm:spPr/>
      <dgm:t>
        <a:bodyPr/>
        <a:lstStyle/>
        <a:p>
          <a:endParaRPr lang="en-US"/>
        </a:p>
      </dgm:t>
    </dgm:pt>
    <dgm:pt modelId="{9AE71C46-37C0-423C-B3E8-BBB90A1FD686}" type="sibTrans" cxnId="{5C7BB4A8-DBE6-460E-8828-1B92DCA68863}">
      <dgm:prSet/>
      <dgm:spPr/>
      <dgm:t>
        <a:bodyPr/>
        <a:lstStyle/>
        <a:p>
          <a:endParaRPr lang="en-US"/>
        </a:p>
      </dgm:t>
    </dgm:pt>
    <dgm:pt modelId="{DC3328A2-7685-4D37-B6F2-541A1B0289A0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L: Instructions, Attachments</a:t>
          </a:r>
        </a:p>
      </dgm:t>
    </dgm:pt>
    <dgm:pt modelId="{D7C145B2-40C8-4CBD-993C-D61DD34AF71C}" type="parTrans" cxnId="{9DD15B92-3CE4-4046-B059-C9816DC0886D}">
      <dgm:prSet/>
      <dgm:spPr/>
      <dgm:t>
        <a:bodyPr/>
        <a:lstStyle/>
        <a:p>
          <a:endParaRPr lang="en-US"/>
        </a:p>
      </dgm:t>
    </dgm:pt>
    <dgm:pt modelId="{9BF99A09-F7ED-4AF9-A181-1A26D554984D}" type="sibTrans" cxnId="{9DD15B92-3CE4-4046-B059-C9816DC0886D}">
      <dgm:prSet/>
      <dgm:spPr/>
      <dgm:t>
        <a:bodyPr/>
        <a:lstStyle/>
        <a:p>
          <a:endParaRPr lang="en-US"/>
        </a:p>
      </dgm:t>
    </dgm:pt>
    <dgm:pt modelId="{9037EFDC-9F10-44EE-B161-426295D3584F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M: Evaluation Factors for Award</a:t>
          </a:r>
        </a:p>
      </dgm:t>
    </dgm:pt>
    <dgm:pt modelId="{0B1F7B78-390D-44C4-9AAD-D627303CE07A}" type="parTrans" cxnId="{8613C7A5-A8A8-44E2-9610-1418761D9EA1}">
      <dgm:prSet/>
      <dgm:spPr/>
      <dgm:t>
        <a:bodyPr/>
        <a:lstStyle/>
        <a:p>
          <a:endParaRPr lang="en-US"/>
        </a:p>
      </dgm:t>
    </dgm:pt>
    <dgm:pt modelId="{988CCBC2-D2BB-4F8D-A1DF-95BD7942A5D7}" type="sibTrans" cxnId="{8613C7A5-A8A8-44E2-9610-1418761D9EA1}">
      <dgm:prSet/>
      <dgm:spPr/>
      <dgm:t>
        <a:bodyPr/>
        <a:lstStyle/>
        <a:p>
          <a:endParaRPr lang="en-US"/>
        </a:p>
      </dgm:t>
    </dgm:pt>
    <dgm:pt modelId="{EDFF1DF2-0031-4B04-AB48-E2B17495FDCE}">
      <dgm:prSet phldrT="[Text]"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Section I: Contract Clauses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944883A-C033-4E67-B9C8-7D04B0591F99}" type="parTrans" cxnId="{D132E869-28EA-478C-9C98-EE693312A458}">
      <dgm:prSet/>
      <dgm:spPr/>
      <dgm:t>
        <a:bodyPr/>
        <a:lstStyle/>
        <a:p>
          <a:endParaRPr lang="en-US"/>
        </a:p>
      </dgm:t>
    </dgm:pt>
    <dgm:pt modelId="{01A8EFC1-A187-45FB-8056-7935FDFB0ECF}" type="sibTrans" cxnId="{D132E869-28EA-478C-9C98-EE693312A458}">
      <dgm:prSet/>
      <dgm:spPr/>
      <dgm:t>
        <a:bodyPr/>
        <a:lstStyle/>
        <a:p>
          <a:endParaRPr lang="en-US"/>
        </a:p>
      </dgm:t>
    </dgm:pt>
    <dgm:pt modelId="{11707049-3E8C-40F5-A6BC-8055E8E96EC3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Part III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01D90ABC-F50E-4403-A2C1-5B37FE043493}" type="parTrans" cxnId="{88216373-0B8D-4C27-849C-44FF9A8F8CC3}">
      <dgm:prSet/>
      <dgm:spPr/>
      <dgm:t>
        <a:bodyPr/>
        <a:lstStyle/>
        <a:p>
          <a:endParaRPr lang="en-US"/>
        </a:p>
      </dgm:t>
    </dgm:pt>
    <dgm:pt modelId="{84AE3D73-5380-435D-9B80-1A8F73AF948E}" type="sibTrans" cxnId="{88216373-0B8D-4C27-849C-44FF9A8F8CC3}">
      <dgm:prSet/>
      <dgm:spPr/>
      <dgm:t>
        <a:bodyPr/>
        <a:lstStyle/>
        <a:p>
          <a:endParaRPr lang="en-US"/>
        </a:p>
      </dgm:t>
    </dgm:pt>
    <dgm:pt modelId="{D86CE08D-DECB-4C62-8701-60B3F4CFADD8}">
      <dgm:prSet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Part IV</a:t>
          </a:r>
          <a:endParaRPr lang="en-US" sz="2800" b="0" dirty="0" smtClean="0">
            <a:latin typeface="Century Gothic" pitchFamily="34" charset="0"/>
          </a:endParaRPr>
        </a:p>
      </dgm:t>
    </dgm:pt>
    <dgm:pt modelId="{9DC6FD74-9D12-4C70-9954-E18DF317090F}" type="parTrans" cxnId="{3371A0B2-C8D0-422D-9918-C9DA9489299E}">
      <dgm:prSet/>
      <dgm:spPr/>
      <dgm:t>
        <a:bodyPr/>
        <a:lstStyle/>
        <a:p>
          <a:endParaRPr lang="en-US"/>
        </a:p>
      </dgm:t>
    </dgm:pt>
    <dgm:pt modelId="{B1A692EC-16CC-4B5E-880B-F7AC3D4455E6}" type="sibTrans" cxnId="{3371A0B2-C8D0-422D-9918-C9DA9489299E}">
      <dgm:prSet/>
      <dgm:spPr/>
      <dgm:t>
        <a:bodyPr/>
        <a:lstStyle/>
        <a:p>
          <a:endParaRPr lang="en-US"/>
        </a:p>
      </dgm:t>
    </dgm:pt>
    <dgm:pt modelId="{06492401-5B00-4712-9531-406C27EB922C}" type="pres">
      <dgm:prSet presAssocID="{90D64FFE-1B89-4791-9077-023F2E264C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05EDD-4497-4409-94A4-781676A3B93C}" type="pres">
      <dgm:prSet presAssocID="{7AF623B2-3833-4B46-A50C-BFC05B98018B}" presName="parentLin" presStyleCnt="0"/>
      <dgm:spPr/>
    </dgm:pt>
    <dgm:pt modelId="{D8C52C3C-77EB-4C18-9FAB-C1DAB6BE1460}" type="pres">
      <dgm:prSet presAssocID="{7AF623B2-3833-4B46-A50C-BFC05B98018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ADADB0A9-DFBC-472D-B1C8-F24B71347178}" type="pres">
      <dgm:prSet presAssocID="{7AF623B2-3833-4B46-A50C-BFC05B98018B}" presName="parentText" presStyleLbl="node1" presStyleIdx="0" presStyleCnt="1" custScaleX="1259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379D8-686C-4DF8-9DB3-E12A0F2D0FB0}" type="pres">
      <dgm:prSet presAssocID="{7AF623B2-3833-4B46-A50C-BFC05B98018B}" presName="negativeSpace" presStyleCnt="0"/>
      <dgm:spPr/>
    </dgm:pt>
    <dgm:pt modelId="{3E86F258-0CFE-4F11-A12C-1987FD9B8559}" type="pres">
      <dgm:prSet presAssocID="{7AF623B2-3833-4B46-A50C-BFC05B98018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5ED2F-A4A4-4751-8A4B-C853B919CCF7}" type="presOf" srcId="{7AF623B2-3833-4B46-A50C-BFC05B98018B}" destId="{D8C52C3C-77EB-4C18-9FAB-C1DAB6BE1460}" srcOrd="0" destOrd="0" presId="urn:microsoft.com/office/officeart/2005/8/layout/list1"/>
    <dgm:cxn modelId="{563340E5-0C7E-461D-84B8-F8100D4BC834}" type="presOf" srcId="{7AF623B2-3833-4B46-A50C-BFC05B98018B}" destId="{ADADB0A9-DFBC-472D-B1C8-F24B71347178}" srcOrd="1" destOrd="0" presId="urn:microsoft.com/office/officeart/2005/8/layout/list1"/>
    <dgm:cxn modelId="{9D882F28-24AB-4A14-AD4F-AB754E8512C2}" type="presOf" srcId="{22B958DC-3682-4845-BDFF-F6737B62714A}" destId="{3E86F258-0CFE-4F11-A12C-1987FD9B8559}" srcOrd="0" destOrd="5" presId="urn:microsoft.com/office/officeart/2005/8/layout/list1"/>
    <dgm:cxn modelId="{ADD33335-421B-404C-9BDD-2E4159E7CBFC}" type="presOf" srcId="{D86CE08D-DECB-4C62-8701-60B3F4CFADD8}" destId="{3E86F258-0CFE-4F11-A12C-1987FD9B8559}" srcOrd="0" destOrd="4" presId="urn:microsoft.com/office/officeart/2005/8/layout/list1"/>
    <dgm:cxn modelId="{1FA14693-19BE-4FC0-B475-62493F7AD034}" type="presOf" srcId="{11707049-3E8C-40F5-A6BC-8055E8E96EC3}" destId="{3E86F258-0CFE-4F11-A12C-1987FD9B8559}" srcOrd="0" destOrd="2" presId="urn:microsoft.com/office/officeart/2005/8/layout/list1"/>
    <dgm:cxn modelId="{9DD15B92-3CE4-4046-B059-C9816DC0886D}" srcId="{7AF623B2-3833-4B46-A50C-BFC05B98018B}" destId="{DC3328A2-7685-4D37-B6F2-541A1B0289A0}" srcOrd="6" destOrd="0" parTransId="{D7C145B2-40C8-4CBD-993C-D61DD34AF71C}" sibTransId="{9BF99A09-F7ED-4AF9-A181-1A26D554984D}"/>
    <dgm:cxn modelId="{8613C7A5-A8A8-44E2-9610-1418761D9EA1}" srcId="{7AF623B2-3833-4B46-A50C-BFC05B98018B}" destId="{9037EFDC-9F10-44EE-B161-426295D3584F}" srcOrd="7" destOrd="0" parTransId="{0B1F7B78-390D-44C4-9AAD-D627303CE07A}" sibTransId="{988CCBC2-D2BB-4F8D-A1DF-95BD7942A5D7}"/>
    <dgm:cxn modelId="{D132E869-28EA-478C-9C98-EE693312A458}" srcId="{7AF623B2-3833-4B46-A50C-BFC05B98018B}" destId="{EDFF1DF2-0031-4B04-AB48-E2B17495FDCE}" srcOrd="1" destOrd="0" parTransId="{9944883A-C033-4E67-B9C8-7D04B0591F99}" sibTransId="{01A8EFC1-A187-45FB-8056-7935FDFB0ECF}"/>
    <dgm:cxn modelId="{33FA1BD4-8063-49D0-98AB-ECC02FAD88DA}" type="presOf" srcId="{9629D77E-474B-4E55-B88F-5E55FFD471B5}" destId="{3E86F258-0CFE-4F11-A12C-1987FD9B8559}" srcOrd="0" destOrd="0" presId="urn:microsoft.com/office/officeart/2005/8/layout/list1"/>
    <dgm:cxn modelId="{F0F89A60-8F18-4069-B0F5-28195AA341B5}" srcId="{7AF623B2-3833-4B46-A50C-BFC05B98018B}" destId="{9629D77E-474B-4E55-B88F-5E55FFD471B5}" srcOrd="0" destOrd="0" parTransId="{0D5AD758-AF82-43F1-A807-FA595A48507C}" sibTransId="{500D7940-0326-43CD-9363-3B9901EE5A12}"/>
    <dgm:cxn modelId="{00F321C0-C7AC-4351-99D1-F0E38B97A463}" type="presOf" srcId="{DC3328A2-7685-4D37-B6F2-541A1B0289A0}" destId="{3E86F258-0CFE-4F11-A12C-1987FD9B8559}" srcOrd="0" destOrd="6" presId="urn:microsoft.com/office/officeart/2005/8/layout/list1"/>
    <dgm:cxn modelId="{0550FC4E-A3F7-44BC-9F8B-16A97AB79287}" srcId="{7AF623B2-3833-4B46-A50C-BFC05B98018B}" destId="{A4785F36-300C-4167-967C-A61F5E8ADB18}" srcOrd="3" destOrd="0" parTransId="{5FB90882-53D6-4FFC-8390-6463295F70B5}" sibTransId="{54DAA2DD-5C8B-4BB5-8724-E34E910AE853}"/>
    <dgm:cxn modelId="{C77B647D-47B8-4335-8D72-4063E745DDDF}" type="presOf" srcId="{A4785F36-300C-4167-967C-A61F5E8ADB18}" destId="{3E86F258-0CFE-4F11-A12C-1987FD9B8559}" srcOrd="0" destOrd="3" presId="urn:microsoft.com/office/officeart/2005/8/layout/list1"/>
    <dgm:cxn modelId="{55CDADED-53D7-42F3-9348-217EFAC0604B}" srcId="{90D64FFE-1B89-4791-9077-023F2E264C4F}" destId="{7AF623B2-3833-4B46-A50C-BFC05B98018B}" srcOrd="0" destOrd="0" parTransId="{EE9210C5-75B0-48C9-816D-8F8309331F05}" sibTransId="{2ACDE2A2-CDED-4EDC-A37E-01FB0F3BE365}"/>
    <dgm:cxn modelId="{3371A0B2-C8D0-422D-9918-C9DA9489299E}" srcId="{7AF623B2-3833-4B46-A50C-BFC05B98018B}" destId="{D86CE08D-DECB-4C62-8701-60B3F4CFADD8}" srcOrd="4" destOrd="0" parTransId="{9DC6FD74-9D12-4C70-9954-E18DF317090F}" sibTransId="{B1A692EC-16CC-4B5E-880B-F7AC3D4455E6}"/>
    <dgm:cxn modelId="{74E7554F-C6FC-415B-A4A0-E18BA116484C}" type="presOf" srcId="{9037EFDC-9F10-44EE-B161-426295D3584F}" destId="{3E86F258-0CFE-4F11-A12C-1987FD9B8559}" srcOrd="0" destOrd="7" presId="urn:microsoft.com/office/officeart/2005/8/layout/list1"/>
    <dgm:cxn modelId="{E940C5E7-AE87-4842-BE07-BE09F571A152}" type="presOf" srcId="{EDFF1DF2-0031-4B04-AB48-E2B17495FDCE}" destId="{3E86F258-0CFE-4F11-A12C-1987FD9B8559}" srcOrd="0" destOrd="1" presId="urn:microsoft.com/office/officeart/2005/8/layout/list1"/>
    <dgm:cxn modelId="{352952C9-7DA4-4E30-8E3C-C3CFF80A4A44}" type="presOf" srcId="{90D64FFE-1B89-4791-9077-023F2E264C4F}" destId="{06492401-5B00-4712-9531-406C27EB922C}" srcOrd="0" destOrd="0" presId="urn:microsoft.com/office/officeart/2005/8/layout/list1"/>
    <dgm:cxn modelId="{88216373-0B8D-4C27-849C-44FF9A8F8CC3}" srcId="{7AF623B2-3833-4B46-A50C-BFC05B98018B}" destId="{11707049-3E8C-40F5-A6BC-8055E8E96EC3}" srcOrd="2" destOrd="0" parTransId="{01D90ABC-F50E-4403-A2C1-5B37FE043493}" sibTransId="{84AE3D73-5380-435D-9B80-1A8F73AF948E}"/>
    <dgm:cxn modelId="{5C7BB4A8-DBE6-460E-8828-1B92DCA68863}" srcId="{7AF623B2-3833-4B46-A50C-BFC05B98018B}" destId="{22B958DC-3682-4845-BDFF-F6737B62714A}" srcOrd="5" destOrd="0" parTransId="{38D5CFA8-5DB3-45DD-8922-9483A429EB9A}" sibTransId="{9AE71C46-37C0-423C-B3E8-BBB90A1FD686}"/>
    <dgm:cxn modelId="{EFE41CB9-13C6-46EA-95B4-8687B90A09B1}" type="presParOf" srcId="{06492401-5B00-4712-9531-406C27EB922C}" destId="{A4F05EDD-4497-4409-94A4-781676A3B93C}" srcOrd="0" destOrd="0" presId="urn:microsoft.com/office/officeart/2005/8/layout/list1"/>
    <dgm:cxn modelId="{0E48DF89-6450-4C4F-B999-CFC2D56E11E2}" type="presParOf" srcId="{A4F05EDD-4497-4409-94A4-781676A3B93C}" destId="{D8C52C3C-77EB-4C18-9FAB-C1DAB6BE1460}" srcOrd="0" destOrd="0" presId="urn:microsoft.com/office/officeart/2005/8/layout/list1"/>
    <dgm:cxn modelId="{4C87F942-A929-43F7-97FB-A99ABD6D8633}" type="presParOf" srcId="{A4F05EDD-4497-4409-94A4-781676A3B93C}" destId="{ADADB0A9-DFBC-472D-B1C8-F24B71347178}" srcOrd="1" destOrd="0" presId="urn:microsoft.com/office/officeart/2005/8/layout/list1"/>
    <dgm:cxn modelId="{1F86B47C-228C-4AD9-B517-B2F85F7D7F73}" type="presParOf" srcId="{06492401-5B00-4712-9531-406C27EB922C}" destId="{51D379D8-686C-4DF8-9DB3-E12A0F2D0FB0}" srcOrd="1" destOrd="0" presId="urn:microsoft.com/office/officeart/2005/8/layout/list1"/>
    <dgm:cxn modelId="{9C5BC1B6-3570-4911-9DBA-0F6ECC6CFD7F}" type="presParOf" srcId="{06492401-5B00-4712-9531-406C27EB922C}" destId="{3E86F258-0CFE-4F11-A12C-1987FD9B855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6ADCFC-6FCB-4367-9150-7CA7D2448DF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1B9AE-0915-4752-B9D6-E797C7C83BA2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Summary of Program Requirements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8F28037B-BA97-4B53-B133-D45E09DF51C2}" type="parTrans" cxnId="{12FF6EFD-D500-4A0D-A6BB-793AC2738F03}">
      <dgm:prSet/>
      <dgm:spPr/>
      <dgm:t>
        <a:bodyPr/>
        <a:lstStyle/>
        <a:p>
          <a:endParaRPr lang="en-US"/>
        </a:p>
      </dgm:t>
    </dgm:pt>
    <dgm:pt modelId="{AB084092-CADD-481B-8BDE-3C07E9055C6B}" type="sibTrans" cxnId="{12FF6EFD-D500-4A0D-A6BB-793AC2738F03}">
      <dgm:prSet/>
      <dgm:spPr/>
      <dgm:t>
        <a:bodyPr/>
        <a:lstStyle/>
        <a:p>
          <a:endParaRPr lang="en-US"/>
        </a:p>
      </dgm:t>
    </dgm:pt>
    <dgm:pt modelId="{A1DBCE91-32B1-41E7-BC0B-82C5624410F2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Eligibility Information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C933C244-3C10-4017-B493-B12179AC0408}" type="parTrans" cxnId="{B85F4292-6A32-4DE7-A121-454247BAA2AE}">
      <dgm:prSet/>
      <dgm:spPr/>
      <dgm:t>
        <a:bodyPr/>
        <a:lstStyle/>
        <a:p>
          <a:endParaRPr lang="en-US"/>
        </a:p>
      </dgm:t>
    </dgm:pt>
    <dgm:pt modelId="{018AAE5E-7BD9-41D9-A462-2F735303637B}" type="sibTrans" cxnId="{B85F4292-6A32-4DE7-A121-454247BAA2AE}">
      <dgm:prSet/>
      <dgm:spPr/>
      <dgm:t>
        <a:bodyPr/>
        <a:lstStyle/>
        <a:p>
          <a:endParaRPr lang="en-US"/>
        </a:p>
      </dgm:t>
    </dgm:pt>
    <dgm:pt modelId="{FACF4DB0-F97D-42D0-B7AF-874C59CB624C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Limit of number of Proposals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3633AEEB-6923-4B8B-A035-5D45F5763165}" type="parTrans" cxnId="{E6349679-38E1-4E73-A81E-622E79B27B63}">
      <dgm:prSet/>
      <dgm:spPr/>
      <dgm:t>
        <a:bodyPr/>
        <a:lstStyle/>
        <a:p>
          <a:endParaRPr lang="en-US"/>
        </a:p>
      </dgm:t>
    </dgm:pt>
    <dgm:pt modelId="{A27D05C9-B1C1-451F-9942-AC320615B283}" type="sibTrans" cxnId="{E6349679-38E1-4E73-A81E-622E79B27B63}">
      <dgm:prSet/>
      <dgm:spPr/>
      <dgm:t>
        <a:bodyPr/>
        <a:lstStyle/>
        <a:p>
          <a:endParaRPr lang="en-US"/>
        </a:p>
      </dgm:t>
    </dgm:pt>
    <dgm:pt modelId="{B81D3D6E-809C-4FD2-997C-2B0E8DCD8037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Proposal Preparation Instructions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B241BDFF-23D8-40B5-A4A4-B3425AA8DDE2}" type="parTrans" cxnId="{B938D82C-BB94-4A07-9AD4-96DCB40ED877}">
      <dgm:prSet/>
      <dgm:spPr/>
      <dgm:t>
        <a:bodyPr/>
        <a:lstStyle/>
        <a:p>
          <a:endParaRPr lang="en-US"/>
        </a:p>
      </dgm:t>
    </dgm:pt>
    <dgm:pt modelId="{8BF022A0-20E5-40AB-881E-24CEFA025714}" type="sibTrans" cxnId="{B938D82C-BB94-4A07-9AD4-96DCB40ED877}">
      <dgm:prSet/>
      <dgm:spPr/>
      <dgm:t>
        <a:bodyPr/>
        <a:lstStyle/>
        <a:p>
          <a:endParaRPr lang="en-US"/>
        </a:p>
      </dgm:t>
    </dgm:pt>
    <dgm:pt modelId="{49AAA2FF-76B3-4835-AA43-CF61DBFAB476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Budgetary Information/Limitations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FA1BD772-CBF0-4053-9155-8F2AF61DEDBD}" type="parTrans" cxnId="{CF686D1D-9BF2-4491-BBA4-F827B03929D4}">
      <dgm:prSet/>
      <dgm:spPr/>
      <dgm:t>
        <a:bodyPr/>
        <a:lstStyle/>
        <a:p>
          <a:endParaRPr lang="en-US"/>
        </a:p>
      </dgm:t>
    </dgm:pt>
    <dgm:pt modelId="{6124D2BA-F951-497F-BE46-C977CC819C27}" type="sibTrans" cxnId="{CF686D1D-9BF2-4491-BBA4-F827B03929D4}">
      <dgm:prSet/>
      <dgm:spPr/>
      <dgm:t>
        <a:bodyPr/>
        <a:lstStyle/>
        <a:p>
          <a:endParaRPr lang="en-US"/>
        </a:p>
      </dgm:t>
    </dgm:pt>
    <dgm:pt modelId="{EA13946F-7EC3-430C-9248-9ACB3B6D6BF2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Matching/Cost Share Requirements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CFB88824-3EFA-4CC2-B03E-90C7AEF7E941}" type="parTrans" cxnId="{DEB06CFB-EA43-44A0-BC73-9FC25E2A5515}">
      <dgm:prSet/>
      <dgm:spPr/>
      <dgm:t>
        <a:bodyPr/>
        <a:lstStyle/>
        <a:p>
          <a:endParaRPr lang="en-US"/>
        </a:p>
      </dgm:t>
    </dgm:pt>
    <dgm:pt modelId="{29E70AD2-D9C9-4C54-B763-31FD694EBBFE}" type="sibTrans" cxnId="{DEB06CFB-EA43-44A0-BC73-9FC25E2A5515}">
      <dgm:prSet/>
      <dgm:spPr/>
      <dgm:t>
        <a:bodyPr/>
        <a:lstStyle/>
        <a:p>
          <a:endParaRPr lang="en-US"/>
        </a:p>
      </dgm:t>
    </dgm:pt>
    <dgm:pt modelId="{E5A6AFF8-B175-48A5-8658-7017B637B0DE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Submission Requirements and Due Date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38E1516D-1C21-43AB-8ECE-974CBB52ABF6}" type="parTrans" cxnId="{B259B022-993D-4384-A9F9-864F219A587E}">
      <dgm:prSet/>
      <dgm:spPr/>
      <dgm:t>
        <a:bodyPr/>
        <a:lstStyle/>
        <a:p>
          <a:endParaRPr lang="en-US"/>
        </a:p>
      </dgm:t>
    </dgm:pt>
    <dgm:pt modelId="{FCB02400-A6DA-4828-BB10-00C4469216F7}" type="sibTrans" cxnId="{B259B022-993D-4384-A9F9-864F219A587E}">
      <dgm:prSet/>
      <dgm:spPr/>
      <dgm:t>
        <a:bodyPr/>
        <a:lstStyle/>
        <a:p>
          <a:endParaRPr lang="en-US"/>
        </a:p>
      </dgm:t>
    </dgm:pt>
    <dgm:pt modelId="{22D6919E-B3CB-4DEA-A51F-72D938A086B8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Considerations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C4DB16C9-EBCF-4C7C-8141-4C85E0CE7ECD}" type="parTrans" cxnId="{5A428C2D-1ACB-4AB9-B61B-E6CB2278CE43}">
      <dgm:prSet/>
      <dgm:spPr/>
      <dgm:t>
        <a:bodyPr/>
        <a:lstStyle/>
        <a:p>
          <a:endParaRPr lang="en-US"/>
        </a:p>
      </dgm:t>
    </dgm:pt>
    <dgm:pt modelId="{22976E54-FA3B-43B4-BFD1-B3605884FC28}" type="sibTrans" cxnId="{5A428C2D-1ACB-4AB9-B61B-E6CB2278CE43}">
      <dgm:prSet/>
      <dgm:spPr/>
      <dgm:t>
        <a:bodyPr/>
        <a:lstStyle/>
        <a:p>
          <a:endParaRPr lang="en-US"/>
        </a:p>
      </dgm:t>
    </dgm:pt>
    <dgm:pt modelId="{CB3418C2-8C1D-4E6B-845A-88C8179AF263}" type="pres">
      <dgm:prSet presAssocID="{C66ADCFC-6FCB-4367-9150-7CA7D2448D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E3E319-EF28-457F-8ED0-E4FCB827A54F}" type="pres">
      <dgm:prSet presAssocID="{1E91B9AE-0915-4752-B9D6-E797C7C83BA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EB064-D6E1-44CC-B25D-BF67EE970877}" type="pres">
      <dgm:prSet presAssocID="{AB084092-CADD-481B-8BDE-3C07E9055C6B}" presName="spacer" presStyleCnt="0"/>
      <dgm:spPr/>
    </dgm:pt>
    <dgm:pt modelId="{38C69F9A-618A-4918-B2AC-AC1E8167A8B8}" type="pres">
      <dgm:prSet presAssocID="{A1DBCE91-32B1-41E7-BC0B-82C5624410F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C1AC2-C291-479C-9715-B60032DB7FA3}" type="pres">
      <dgm:prSet presAssocID="{018AAE5E-7BD9-41D9-A462-2F735303637B}" presName="spacer" presStyleCnt="0"/>
      <dgm:spPr/>
    </dgm:pt>
    <dgm:pt modelId="{95389CF6-69F2-4B6B-B8FD-6E01DE257FF6}" type="pres">
      <dgm:prSet presAssocID="{FACF4DB0-F97D-42D0-B7AF-874C59CB62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F688-4E03-435D-A7A9-4CF1E9950010}" type="pres">
      <dgm:prSet presAssocID="{A27D05C9-B1C1-451F-9942-AC320615B283}" presName="spacer" presStyleCnt="0"/>
      <dgm:spPr/>
    </dgm:pt>
    <dgm:pt modelId="{677AE7C6-F618-4753-AB36-709EBB2B1AEF}" type="pres">
      <dgm:prSet presAssocID="{B81D3D6E-809C-4FD2-997C-2B0E8DCD803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B388E-D68A-4CA6-AD38-D1D0B6072AF5}" type="pres">
      <dgm:prSet presAssocID="{8BF022A0-20E5-40AB-881E-24CEFA025714}" presName="spacer" presStyleCnt="0"/>
      <dgm:spPr/>
    </dgm:pt>
    <dgm:pt modelId="{86274679-9C89-4D72-B823-4D7150A63596}" type="pres">
      <dgm:prSet presAssocID="{49AAA2FF-76B3-4835-AA43-CF61DBFAB476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7DCA5-5DDF-4622-889F-67E479F4162D}" type="pres">
      <dgm:prSet presAssocID="{6124D2BA-F951-497F-BE46-C977CC819C27}" presName="spacer" presStyleCnt="0"/>
      <dgm:spPr/>
    </dgm:pt>
    <dgm:pt modelId="{1C583183-BE23-4A85-B2EC-1B47C2769FB7}" type="pres">
      <dgm:prSet presAssocID="{EA13946F-7EC3-430C-9248-9ACB3B6D6BF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54075-0797-42DD-B073-41C12F3FB8D8}" type="pres">
      <dgm:prSet presAssocID="{29E70AD2-D9C9-4C54-B763-31FD694EBBFE}" presName="spacer" presStyleCnt="0"/>
      <dgm:spPr/>
    </dgm:pt>
    <dgm:pt modelId="{97A05401-68B8-43F6-BDE8-2CE0E8459606}" type="pres">
      <dgm:prSet presAssocID="{E5A6AFF8-B175-48A5-8658-7017B637B0D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C60FC-EE83-4F0B-ABA1-014BFF58F151}" type="pres">
      <dgm:prSet presAssocID="{FCB02400-A6DA-4828-BB10-00C4469216F7}" presName="spacer" presStyleCnt="0"/>
      <dgm:spPr/>
    </dgm:pt>
    <dgm:pt modelId="{4250F76E-2AB5-4BF4-8357-B578B62AFAB5}" type="pres">
      <dgm:prSet presAssocID="{22D6919E-B3CB-4DEA-A51F-72D938A086B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F7401-7AF7-4D83-BDF5-79743C2AB5A0}" type="presOf" srcId="{E5A6AFF8-B175-48A5-8658-7017B637B0DE}" destId="{97A05401-68B8-43F6-BDE8-2CE0E8459606}" srcOrd="0" destOrd="0" presId="urn:microsoft.com/office/officeart/2005/8/layout/vList2"/>
    <dgm:cxn modelId="{12FF6EFD-D500-4A0D-A6BB-793AC2738F03}" srcId="{C66ADCFC-6FCB-4367-9150-7CA7D2448DF4}" destId="{1E91B9AE-0915-4752-B9D6-E797C7C83BA2}" srcOrd="0" destOrd="0" parTransId="{8F28037B-BA97-4B53-B133-D45E09DF51C2}" sibTransId="{AB084092-CADD-481B-8BDE-3C07E9055C6B}"/>
    <dgm:cxn modelId="{9C8742C9-0E3A-4A54-967B-993ADFF20567}" type="presOf" srcId="{B81D3D6E-809C-4FD2-997C-2B0E8DCD8037}" destId="{677AE7C6-F618-4753-AB36-709EBB2B1AEF}" srcOrd="0" destOrd="0" presId="urn:microsoft.com/office/officeart/2005/8/layout/vList2"/>
    <dgm:cxn modelId="{2EF2BB80-1703-4E68-BFEB-A3786D30E261}" type="presOf" srcId="{FACF4DB0-F97D-42D0-B7AF-874C59CB624C}" destId="{95389CF6-69F2-4B6B-B8FD-6E01DE257FF6}" srcOrd="0" destOrd="0" presId="urn:microsoft.com/office/officeart/2005/8/layout/vList2"/>
    <dgm:cxn modelId="{893E1E3B-224E-40D1-8D0A-B35B58EE2168}" type="presOf" srcId="{1E91B9AE-0915-4752-B9D6-E797C7C83BA2}" destId="{06E3E319-EF28-457F-8ED0-E4FCB827A54F}" srcOrd="0" destOrd="0" presId="urn:microsoft.com/office/officeart/2005/8/layout/vList2"/>
    <dgm:cxn modelId="{5B426EB4-61B9-4FC5-B18E-8705C7EEC8BB}" type="presOf" srcId="{22D6919E-B3CB-4DEA-A51F-72D938A086B8}" destId="{4250F76E-2AB5-4BF4-8357-B578B62AFAB5}" srcOrd="0" destOrd="0" presId="urn:microsoft.com/office/officeart/2005/8/layout/vList2"/>
    <dgm:cxn modelId="{00CE68DC-5DC6-4DC5-A531-3D3175EE1643}" type="presOf" srcId="{C66ADCFC-6FCB-4367-9150-7CA7D2448DF4}" destId="{CB3418C2-8C1D-4E6B-845A-88C8179AF263}" srcOrd="0" destOrd="0" presId="urn:microsoft.com/office/officeart/2005/8/layout/vList2"/>
    <dgm:cxn modelId="{3AD3DF58-C8F8-4817-ACA3-CF79888C6C9F}" type="presOf" srcId="{EA13946F-7EC3-430C-9248-9ACB3B6D6BF2}" destId="{1C583183-BE23-4A85-B2EC-1B47C2769FB7}" srcOrd="0" destOrd="0" presId="urn:microsoft.com/office/officeart/2005/8/layout/vList2"/>
    <dgm:cxn modelId="{969339C7-1A27-4F46-9067-FC954ED2D734}" type="presOf" srcId="{49AAA2FF-76B3-4835-AA43-CF61DBFAB476}" destId="{86274679-9C89-4D72-B823-4D7150A63596}" srcOrd="0" destOrd="0" presId="urn:microsoft.com/office/officeart/2005/8/layout/vList2"/>
    <dgm:cxn modelId="{B938D82C-BB94-4A07-9AD4-96DCB40ED877}" srcId="{C66ADCFC-6FCB-4367-9150-7CA7D2448DF4}" destId="{B81D3D6E-809C-4FD2-997C-2B0E8DCD8037}" srcOrd="3" destOrd="0" parTransId="{B241BDFF-23D8-40B5-A4A4-B3425AA8DDE2}" sibTransId="{8BF022A0-20E5-40AB-881E-24CEFA025714}"/>
    <dgm:cxn modelId="{CF686D1D-9BF2-4491-BBA4-F827B03929D4}" srcId="{C66ADCFC-6FCB-4367-9150-7CA7D2448DF4}" destId="{49AAA2FF-76B3-4835-AA43-CF61DBFAB476}" srcOrd="4" destOrd="0" parTransId="{FA1BD772-CBF0-4053-9155-8F2AF61DEDBD}" sibTransId="{6124D2BA-F951-497F-BE46-C977CC819C27}"/>
    <dgm:cxn modelId="{B259B022-993D-4384-A9F9-864F219A587E}" srcId="{C66ADCFC-6FCB-4367-9150-7CA7D2448DF4}" destId="{E5A6AFF8-B175-48A5-8658-7017B637B0DE}" srcOrd="6" destOrd="0" parTransId="{38E1516D-1C21-43AB-8ECE-974CBB52ABF6}" sibTransId="{FCB02400-A6DA-4828-BB10-00C4469216F7}"/>
    <dgm:cxn modelId="{26E74BFC-4332-4F5B-87A6-CA020E414497}" type="presOf" srcId="{A1DBCE91-32B1-41E7-BC0B-82C5624410F2}" destId="{38C69F9A-618A-4918-B2AC-AC1E8167A8B8}" srcOrd="0" destOrd="0" presId="urn:microsoft.com/office/officeart/2005/8/layout/vList2"/>
    <dgm:cxn modelId="{E6349679-38E1-4E73-A81E-622E79B27B63}" srcId="{C66ADCFC-6FCB-4367-9150-7CA7D2448DF4}" destId="{FACF4DB0-F97D-42D0-B7AF-874C59CB624C}" srcOrd="2" destOrd="0" parTransId="{3633AEEB-6923-4B8B-A035-5D45F5763165}" sibTransId="{A27D05C9-B1C1-451F-9942-AC320615B283}"/>
    <dgm:cxn modelId="{DEB06CFB-EA43-44A0-BC73-9FC25E2A5515}" srcId="{C66ADCFC-6FCB-4367-9150-7CA7D2448DF4}" destId="{EA13946F-7EC3-430C-9248-9ACB3B6D6BF2}" srcOrd="5" destOrd="0" parTransId="{CFB88824-3EFA-4CC2-B03E-90C7AEF7E941}" sibTransId="{29E70AD2-D9C9-4C54-B763-31FD694EBBFE}"/>
    <dgm:cxn modelId="{5A428C2D-1ACB-4AB9-B61B-E6CB2278CE43}" srcId="{C66ADCFC-6FCB-4367-9150-7CA7D2448DF4}" destId="{22D6919E-B3CB-4DEA-A51F-72D938A086B8}" srcOrd="7" destOrd="0" parTransId="{C4DB16C9-EBCF-4C7C-8141-4C85E0CE7ECD}" sibTransId="{22976E54-FA3B-43B4-BFD1-B3605884FC28}"/>
    <dgm:cxn modelId="{B85F4292-6A32-4DE7-A121-454247BAA2AE}" srcId="{C66ADCFC-6FCB-4367-9150-7CA7D2448DF4}" destId="{A1DBCE91-32B1-41E7-BC0B-82C5624410F2}" srcOrd="1" destOrd="0" parTransId="{C933C244-3C10-4017-B493-B12179AC0408}" sibTransId="{018AAE5E-7BD9-41D9-A462-2F735303637B}"/>
    <dgm:cxn modelId="{550C9810-3181-4638-BD81-7C413DB4E18F}" type="presParOf" srcId="{CB3418C2-8C1D-4E6B-845A-88C8179AF263}" destId="{06E3E319-EF28-457F-8ED0-E4FCB827A54F}" srcOrd="0" destOrd="0" presId="urn:microsoft.com/office/officeart/2005/8/layout/vList2"/>
    <dgm:cxn modelId="{A8DE9434-5657-4250-9D83-7D5274461A72}" type="presParOf" srcId="{CB3418C2-8C1D-4E6B-845A-88C8179AF263}" destId="{F5BEB064-D6E1-44CC-B25D-BF67EE970877}" srcOrd="1" destOrd="0" presId="urn:microsoft.com/office/officeart/2005/8/layout/vList2"/>
    <dgm:cxn modelId="{AD7D3323-9EAE-4701-811E-268A9B95A857}" type="presParOf" srcId="{CB3418C2-8C1D-4E6B-845A-88C8179AF263}" destId="{38C69F9A-618A-4918-B2AC-AC1E8167A8B8}" srcOrd="2" destOrd="0" presId="urn:microsoft.com/office/officeart/2005/8/layout/vList2"/>
    <dgm:cxn modelId="{C2315803-4F85-4F7C-A79C-62149CB96CBB}" type="presParOf" srcId="{CB3418C2-8C1D-4E6B-845A-88C8179AF263}" destId="{DEAC1AC2-C291-479C-9715-B60032DB7FA3}" srcOrd="3" destOrd="0" presId="urn:microsoft.com/office/officeart/2005/8/layout/vList2"/>
    <dgm:cxn modelId="{35D7FE73-F84B-4FCE-814D-BC7510323043}" type="presParOf" srcId="{CB3418C2-8C1D-4E6B-845A-88C8179AF263}" destId="{95389CF6-69F2-4B6B-B8FD-6E01DE257FF6}" srcOrd="4" destOrd="0" presId="urn:microsoft.com/office/officeart/2005/8/layout/vList2"/>
    <dgm:cxn modelId="{DE115C87-A92C-43EF-81B1-4C978A865E81}" type="presParOf" srcId="{CB3418C2-8C1D-4E6B-845A-88C8179AF263}" destId="{D5CDF688-4E03-435D-A7A9-4CF1E9950010}" srcOrd="5" destOrd="0" presId="urn:microsoft.com/office/officeart/2005/8/layout/vList2"/>
    <dgm:cxn modelId="{C2ECCBAE-36B9-4F1D-B300-F6764E40B60F}" type="presParOf" srcId="{CB3418C2-8C1D-4E6B-845A-88C8179AF263}" destId="{677AE7C6-F618-4753-AB36-709EBB2B1AEF}" srcOrd="6" destOrd="0" presId="urn:microsoft.com/office/officeart/2005/8/layout/vList2"/>
    <dgm:cxn modelId="{CF78FA89-6745-46E6-AC8F-092EA8E965B4}" type="presParOf" srcId="{CB3418C2-8C1D-4E6B-845A-88C8179AF263}" destId="{363B388E-D68A-4CA6-AD38-D1D0B6072AF5}" srcOrd="7" destOrd="0" presId="urn:microsoft.com/office/officeart/2005/8/layout/vList2"/>
    <dgm:cxn modelId="{8A764549-6190-4B5A-9D24-0A910C8DB720}" type="presParOf" srcId="{CB3418C2-8C1D-4E6B-845A-88C8179AF263}" destId="{86274679-9C89-4D72-B823-4D7150A63596}" srcOrd="8" destOrd="0" presId="urn:microsoft.com/office/officeart/2005/8/layout/vList2"/>
    <dgm:cxn modelId="{2BADD13B-5F7E-4707-9445-40C5D133B154}" type="presParOf" srcId="{CB3418C2-8C1D-4E6B-845A-88C8179AF263}" destId="{8867DCA5-5DDF-4622-889F-67E479F4162D}" srcOrd="9" destOrd="0" presId="urn:microsoft.com/office/officeart/2005/8/layout/vList2"/>
    <dgm:cxn modelId="{B77440A0-CF18-49BC-A05D-C0CC64A4E7AE}" type="presParOf" srcId="{CB3418C2-8C1D-4E6B-845A-88C8179AF263}" destId="{1C583183-BE23-4A85-B2EC-1B47C2769FB7}" srcOrd="10" destOrd="0" presId="urn:microsoft.com/office/officeart/2005/8/layout/vList2"/>
    <dgm:cxn modelId="{2570A40B-A441-47F4-B5AD-0F098EE8D49B}" type="presParOf" srcId="{CB3418C2-8C1D-4E6B-845A-88C8179AF263}" destId="{18954075-0797-42DD-B073-41C12F3FB8D8}" srcOrd="11" destOrd="0" presId="urn:microsoft.com/office/officeart/2005/8/layout/vList2"/>
    <dgm:cxn modelId="{519071E5-4837-4FD6-A0E4-F2B844B033E9}" type="presParOf" srcId="{CB3418C2-8C1D-4E6B-845A-88C8179AF263}" destId="{97A05401-68B8-43F6-BDE8-2CE0E8459606}" srcOrd="12" destOrd="0" presId="urn:microsoft.com/office/officeart/2005/8/layout/vList2"/>
    <dgm:cxn modelId="{189B5793-0BE4-4912-B1A5-CCD095682729}" type="presParOf" srcId="{CB3418C2-8C1D-4E6B-845A-88C8179AF263}" destId="{F79C60FC-EE83-4F0B-ABA1-014BFF58F151}" srcOrd="13" destOrd="0" presId="urn:microsoft.com/office/officeart/2005/8/layout/vList2"/>
    <dgm:cxn modelId="{C9498EED-2346-4ACA-80DD-D33C5840963B}" type="presParOf" srcId="{CB3418C2-8C1D-4E6B-845A-88C8179AF263}" destId="{4250F76E-2AB5-4BF4-8357-B578B62AFAB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E334E-AAE3-4DEF-AE6D-2BC81ED8E3E5}">
      <dsp:nvSpPr>
        <dsp:cNvPr id="0" name=""/>
        <dsp:cNvSpPr/>
      </dsp:nvSpPr>
      <dsp:spPr>
        <a:xfrm>
          <a:off x="0" y="356177"/>
          <a:ext cx="8545286" cy="848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209" tIns="458216" rIns="6632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Century Gothic" pitchFamily="34" charset="0"/>
            </a:rPr>
            <a:t>Levels set every year by Congress in the Budget process</a:t>
          </a:r>
          <a:endParaRPr lang="en-US" sz="1800" b="1" kern="1200" dirty="0"/>
        </a:p>
      </dsp:txBody>
      <dsp:txXfrm>
        <a:off x="0" y="356177"/>
        <a:ext cx="8545286" cy="848925"/>
      </dsp:txXfrm>
    </dsp:sp>
    <dsp:sp modelId="{3A254C33-95FD-4772-B418-8F95DBBE9CCC}">
      <dsp:nvSpPr>
        <dsp:cNvPr id="0" name=""/>
        <dsp:cNvSpPr/>
      </dsp:nvSpPr>
      <dsp:spPr>
        <a:xfrm>
          <a:off x="427264" y="31457"/>
          <a:ext cx="598170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094" tIns="0" rIns="2260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Discretionary</a:t>
          </a:r>
          <a:endParaRPr lang="en-US" sz="2400" b="1" kern="1200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458967" y="63160"/>
        <a:ext cx="5918294" cy="586034"/>
      </dsp:txXfrm>
    </dsp:sp>
    <dsp:sp modelId="{E1D78790-075A-4F40-82C7-7C7293C307CE}">
      <dsp:nvSpPr>
        <dsp:cNvPr id="0" name=""/>
        <dsp:cNvSpPr/>
      </dsp:nvSpPr>
      <dsp:spPr>
        <a:xfrm>
          <a:off x="0" y="1648622"/>
          <a:ext cx="8545286" cy="848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209" tIns="458216" rIns="6632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Century Gothic" pitchFamily="34" charset="0"/>
            </a:rPr>
            <a:t>Payments the U.S. Government is obligated to make</a:t>
          </a:r>
          <a:endParaRPr lang="en-US" sz="1800" b="1" kern="1200" dirty="0"/>
        </a:p>
      </dsp:txBody>
      <dsp:txXfrm>
        <a:off x="0" y="1648622"/>
        <a:ext cx="8545286" cy="848925"/>
      </dsp:txXfrm>
    </dsp:sp>
    <dsp:sp modelId="{7F3A3B09-6BF6-4802-805F-321C97ADC5AF}">
      <dsp:nvSpPr>
        <dsp:cNvPr id="0" name=""/>
        <dsp:cNvSpPr/>
      </dsp:nvSpPr>
      <dsp:spPr>
        <a:xfrm>
          <a:off x="427264" y="1323902"/>
          <a:ext cx="598170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094" tIns="0" rIns="2260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Mandatory</a:t>
          </a:r>
          <a:endParaRPr lang="en-US" sz="2400" b="1" kern="1200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458967" y="1355605"/>
        <a:ext cx="5918294" cy="586034"/>
      </dsp:txXfrm>
    </dsp:sp>
    <dsp:sp modelId="{4DD98B61-F798-41EB-A4AA-20E0665EEBAF}">
      <dsp:nvSpPr>
        <dsp:cNvPr id="0" name=""/>
        <dsp:cNvSpPr/>
      </dsp:nvSpPr>
      <dsp:spPr>
        <a:xfrm>
          <a:off x="0" y="2941067"/>
          <a:ext cx="8545286" cy="1091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209" tIns="458216" rIns="6632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Century Gothic" pitchFamily="34" charset="0"/>
            </a:rPr>
            <a:t>Funds for projects where congressional direction circumvents the merit-based, competitive allocation process</a:t>
          </a:r>
          <a:endParaRPr lang="en-US" sz="1800" b="1" kern="1200" dirty="0"/>
        </a:p>
      </dsp:txBody>
      <dsp:txXfrm>
        <a:off x="0" y="2941067"/>
        <a:ext cx="8545286" cy="1091475"/>
      </dsp:txXfrm>
    </dsp:sp>
    <dsp:sp modelId="{700F0872-6EE0-46B9-A980-7CA9A79206DF}">
      <dsp:nvSpPr>
        <dsp:cNvPr id="0" name=""/>
        <dsp:cNvSpPr/>
      </dsp:nvSpPr>
      <dsp:spPr>
        <a:xfrm>
          <a:off x="427264" y="2616347"/>
          <a:ext cx="598170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094" tIns="0" rIns="22609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Earmarks</a:t>
          </a:r>
          <a:endParaRPr lang="en-US" sz="2400" b="1" kern="1200" dirty="0">
            <a:solidFill>
              <a:schemeClr val="accent6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458967" y="2648050"/>
        <a:ext cx="591829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45CE6703-AD6E-4BC2-9F6D-635613F707C7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379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379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8D13F298-C66D-4EAE-9B6C-6C27EB59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2D3B6224-E222-4BE6-97EA-BB87A8C288C8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6" tIns="45972" rIns="91946" bIns="459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387768"/>
            <a:ext cx="5607050" cy="4155919"/>
          </a:xfrm>
          <a:prstGeom prst="rect">
            <a:avLst/>
          </a:prstGeom>
        </p:spPr>
        <p:txBody>
          <a:bodyPr vert="horz" lIns="91946" tIns="45972" rIns="91946" bIns="459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772379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772379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731B2CB3-83F0-4ABD-88A8-EB7EAD9C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9851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6956" y="0"/>
            <a:ext cx="304800" cy="6858000"/>
          </a:xfrm>
          <a:prstGeom prst="rect">
            <a:avLst/>
          </a:prstGeom>
          <a:solidFill>
            <a:srgbClr val="CC9900">
              <a:alpha val="25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5686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6097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CC99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761680" y="5196168"/>
            <a:ext cx="1153720" cy="1585632"/>
            <a:chOff x="7620000" y="5105400"/>
            <a:chExt cx="1153720" cy="1585632"/>
          </a:xfrm>
        </p:grpSpPr>
        <p:sp>
          <p:nvSpPr>
            <p:cNvPr id="15" name="Oval 14"/>
            <p:cNvSpPr/>
            <p:nvPr userDrawn="1"/>
          </p:nvSpPr>
          <p:spPr bwMode="auto">
            <a:xfrm>
              <a:off x="7853624" y="5492264"/>
              <a:ext cx="641424" cy="641424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6" name="Oval 15"/>
            <p:cNvSpPr/>
            <p:nvPr userDrawn="1"/>
          </p:nvSpPr>
          <p:spPr bwMode="auto">
            <a:xfrm>
              <a:off x="7620000" y="6126144"/>
              <a:ext cx="137160" cy="13716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8193128" y="6416712"/>
              <a:ext cx="274320" cy="27432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8407960" y="5105400"/>
              <a:ext cx="365760" cy="365760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pic>
        <p:nvPicPr>
          <p:cNvPr id="14" name="Picture 13" descr="http://www.floridahightech.com/images/UCFlogo.gif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077200" y="5638802"/>
            <a:ext cx="4946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5/12/2011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32" y="6400800"/>
            <a:ext cx="9171432" cy="533400"/>
          </a:xfrm>
          <a:prstGeom prst="rect">
            <a:avLst/>
          </a:prstGeom>
          <a:gradFill flip="none" rotWithShape="1">
            <a:gsLst>
              <a:gs pos="0">
                <a:srgbClr val="CC9900"/>
              </a:gs>
              <a:gs pos="65000">
                <a:schemeClr val="accent1">
                  <a:shade val="67500"/>
                  <a:satMod val="115000"/>
                  <a:alpha val="75000"/>
                  <a:lumMod val="54000"/>
                  <a:lumOff val="46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 descr="http://www.floridahightech.com/images/UCFlogo.gif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r="68983" b="44845"/>
          <a:stretch>
            <a:fillRect/>
          </a:stretch>
        </p:blipFill>
        <p:spPr bwMode="auto">
          <a:xfrm>
            <a:off x="8534400" y="6432610"/>
            <a:ext cx="412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9DC3BF-4AF2-4C4B-B619-519D0279BCDD}" type="datetimeFigureOut">
              <a:rPr lang="en-US" smtClean="0"/>
              <a:t>5/12/2011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oundationsearch.com/" TargetMode="External"/><Relationship Id="rId4" Type="http://schemas.openxmlformats.org/officeDocument/2006/relationships/hyperlink" Target="http://www.library.uiuc.edu/iri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quest_for_offer" TargetMode="External"/><Relationship Id="rId3" Type="http://schemas.openxmlformats.org/officeDocument/2006/relationships/hyperlink" Target="http://en.wikipedia.org/w/index.php?title=Request_for_applications&amp;action=edit&amp;redlink=1" TargetMode="External"/><Relationship Id="rId7" Type="http://schemas.openxmlformats.org/officeDocument/2006/relationships/hyperlink" Target="http://en.wikipedia.org/w/index.php?title=Request_for_dokumentation&amp;action=edit&amp;redlink=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/index.php?title=Expression_of_interest&amp;action=edit&amp;redlink=1" TargetMode="External"/><Relationship Id="rId5" Type="http://schemas.openxmlformats.org/officeDocument/2006/relationships/hyperlink" Target="http://en.wikipedia.org/wiki/Request_for_quotation" TargetMode="External"/><Relationship Id="rId4" Type="http://schemas.openxmlformats.org/officeDocument/2006/relationships/hyperlink" Target="http://en.wikipedia.org/wiki/Request_for_information" TargetMode="External"/><Relationship Id="rId9" Type="http://schemas.openxmlformats.org/officeDocument/2006/relationships/hyperlink" Target="http://en.wikipedia.org/w/index.php?title=Registration_of_interes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CA06">
              <a:alpha val="23000"/>
            </a:srgbClr>
          </a:solidFill>
          <a:ln w="38100" cap="rnd" cmpd="sng" algn="ctr">
            <a:solidFill>
              <a:srgbClr val="FFCA06">
                <a:alpha val="25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CC990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2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idx="1"/>
          </p:nvPr>
        </p:nvSpPr>
        <p:spPr>
          <a:xfrm>
            <a:off x="1726640" y="3733800"/>
            <a:ext cx="7371304" cy="236220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PROPOSAL DEVELOPMENT</a:t>
            </a:r>
          </a:p>
          <a:p>
            <a:pPr algn="ctr"/>
            <a:r>
              <a:rPr lang="en-US" sz="39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&amp; REVIEW (PART I)</a:t>
            </a:r>
          </a:p>
          <a:p>
            <a:pPr algn="ctr"/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dirty="0" smtClean="0"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  <a:ea typeface="Tahoma" pitchFamily="34" charset="0"/>
                <a:cs typeface="Tahoma" pitchFamily="34" charset="0"/>
              </a:rPr>
              <a:t>Presented by:</a:t>
            </a:r>
          </a:p>
          <a:p>
            <a:pPr algn="ctr"/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  <a:ea typeface="Tahoma" pitchFamily="34" charset="0"/>
                <a:cs typeface="Tahoma" pitchFamily="34" charset="0"/>
              </a:rPr>
              <a:t>Laurianne Torres, Joan Jarvis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19400" y="609600"/>
            <a:ext cx="5136054" cy="2254190"/>
            <a:chOff x="2819400" y="609600"/>
            <a:chExt cx="5136054" cy="2254190"/>
          </a:xfrm>
        </p:grpSpPr>
        <p:pic>
          <p:nvPicPr>
            <p:cNvPr id="37" name="Picture 36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http://www.floridahightech.com/images/UCFlogo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776676" y="3532385"/>
            <a:ext cx="998057" cy="11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119909"/>
            <a:ext cx="7068126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Earmarks – Why are they significant?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>
                <a:latin typeface="Century Gothic" pitchFamily="34" charset="0"/>
              </a:rPr>
              <a:t>For you, the researcher: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Merit, value and quality of research may be questioned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Integrity may be compromised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441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Picture 2" descr="http://1.bp.blogspot.com/_urM-xCw7rZI/S-0fnvbPckI/AAAAAAAAE34/NNUEu7cYYiE/s1600/Federal_budget_deficit_hits_April_rec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23163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1600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Federal Announcements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Proposal Types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Sources of Funding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How to Spot the Right Opportunity</a:t>
            </a:r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1066800"/>
            <a:ext cx="7830126" cy="518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Federal Announcements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Federal Register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700" b="1" dirty="0" smtClean="0">
                <a:latin typeface="Century Gothic" pitchFamily="34" charset="0"/>
              </a:rPr>
              <a:t>Published daily by the Government Printing Office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700" b="1" dirty="0" smtClean="0">
                <a:latin typeface="Century Gothic" pitchFamily="34" charset="0"/>
              </a:rPr>
              <a:t>Informs citizens of their rights and obligations, and provides access to Federal benefits and </a:t>
            </a:r>
            <a:r>
              <a:rPr lang="en-US" sz="1700" b="1" u="sng" dirty="0" smtClean="0">
                <a:latin typeface="Century Gothic" pitchFamily="34" charset="0"/>
              </a:rPr>
              <a:t>funding opportunities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700" b="1" dirty="0" smtClean="0">
                <a:latin typeface="Century Gothic" pitchFamily="34" charset="0"/>
              </a:rPr>
              <a:t>Organized into 4 categories</a:t>
            </a:r>
          </a:p>
          <a:p>
            <a:pPr marL="1485900" lvl="2" indent="-342900">
              <a:buFont typeface="+mj-lt"/>
              <a:buAutoNum type="arabicPeriod"/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Presidential Documents</a:t>
            </a:r>
          </a:p>
          <a:p>
            <a:pPr marL="1485900" lvl="2" indent="-342900">
              <a:buFont typeface="+mj-lt"/>
              <a:buAutoNum type="arabicPeriod"/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Rules and Regulations</a:t>
            </a:r>
          </a:p>
          <a:p>
            <a:pPr marL="1485900" lvl="2" indent="-342900">
              <a:buFont typeface="+mj-lt"/>
              <a:buAutoNum type="arabicPeriod"/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Proposed Rules</a:t>
            </a:r>
          </a:p>
          <a:p>
            <a:pPr marL="1485900" lvl="2" indent="-342900">
              <a:buFont typeface="+mj-lt"/>
              <a:buAutoNum type="arabicPeriod"/>
              <a:tabLst>
                <a:tab pos="292100" algn="l"/>
                <a:tab pos="571500" algn="l"/>
              </a:tabLst>
            </a:pPr>
            <a:r>
              <a:rPr lang="en-US" sz="1600" b="1" u="sng" dirty="0" smtClean="0">
                <a:latin typeface="Century Gothic" pitchFamily="34" charset="0"/>
              </a:rPr>
              <a:t>Notices</a:t>
            </a:r>
          </a:p>
          <a:p>
            <a:pPr lvl="2" indent="0">
              <a:buNone/>
              <a:tabLst>
                <a:tab pos="292100" algn="l"/>
                <a:tab pos="571500" algn="l"/>
              </a:tabLst>
            </a:pPr>
            <a:endParaRPr lang="en-US" sz="13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38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1066800"/>
            <a:ext cx="7239000" cy="518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Federal Announcements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>
                <a:latin typeface="Century Gothic" pitchFamily="34" charset="0"/>
              </a:rPr>
              <a:t>Catalog of Federal Domestic Assistance (CFDA</a:t>
            </a:r>
            <a:r>
              <a:rPr lang="en-US" sz="2100" b="1" dirty="0" smtClean="0">
                <a:latin typeface="Century Gothic" pitchFamily="34" charset="0"/>
              </a:rPr>
              <a:t>)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914400" lvl="1">
              <a:tabLst>
                <a:tab pos="292100" algn="l"/>
                <a:tab pos="571500" algn="l"/>
              </a:tabLst>
            </a:pPr>
            <a:r>
              <a:rPr lang="en-US" sz="1700" b="1" dirty="0">
                <a:latin typeface="Century Gothic" pitchFamily="34" charset="0"/>
              </a:rPr>
              <a:t>A standardized system for categorizing federal grant programs.</a:t>
            </a:r>
          </a:p>
          <a:p>
            <a:pPr marL="914400" lvl="1">
              <a:tabLst>
                <a:tab pos="292100" algn="l"/>
                <a:tab pos="571500" algn="l"/>
              </a:tabLst>
            </a:pPr>
            <a:r>
              <a:rPr lang="en-US" sz="1700" b="1" dirty="0">
                <a:latin typeface="Century Gothic" pitchFamily="34" charset="0"/>
              </a:rPr>
              <a:t>A unique 2-digit number assigned to each federal agency</a:t>
            </a:r>
          </a:p>
          <a:p>
            <a:pPr marL="914400" lvl="1">
              <a:tabLst>
                <a:tab pos="292100" algn="l"/>
                <a:tab pos="571500" algn="l"/>
              </a:tabLst>
            </a:pPr>
            <a:r>
              <a:rPr lang="en-US" sz="1700" b="1" dirty="0">
                <a:latin typeface="Century Gothic" pitchFamily="34" charset="0"/>
              </a:rPr>
              <a:t>A unique 3-digit number assigned to each program</a:t>
            </a:r>
          </a:p>
          <a:p>
            <a:pPr marL="1314450" lvl="2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12.101 – Beach Erosion Control Projects (funded by U.S. Department of Defense)</a:t>
            </a:r>
          </a:p>
          <a:p>
            <a:endParaRPr lang="en-US" b="1" dirty="0"/>
          </a:p>
          <a:p>
            <a:pPr lvl="2" indent="0">
              <a:buNone/>
              <a:tabLst>
                <a:tab pos="292100" algn="l"/>
                <a:tab pos="571500" algn="l"/>
              </a:tabLst>
            </a:pPr>
            <a:endParaRPr lang="en-US" sz="13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876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066800"/>
            <a:ext cx="8384311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Proposal Types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404002" y="1905000"/>
            <a:ext cx="3634598" cy="4343400"/>
            <a:chOff x="404002" y="2377091"/>
            <a:chExt cx="3454576" cy="4038599"/>
          </a:xfrm>
        </p:grpSpPr>
        <p:sp>
          <p:nvSpPr>
            <p:cNvPr id="13" name="Freeform 12"/>
            <p:cNvSpPr/>
            <p:nvPr/>
          </p:nvSpPr>
          <p:spPr>
            <a:xfrm rot="16200000">
              <a:off x="-852154" y="4396681"/>
              <a:ext cx="3090672" cy="578358"/>
            </a:xfrm>
            <a:custGeom>
              <a:avLst/>
              <a:gdLst>
                <a:gd name="connsiteX0" fmla="*/ 0 w 3090672"/>
                <a:gd name="connsiteY0" fmla="*/ 0 h 578358"/>
                <a:gd name="connsiteX1" fmla="*/ 3090672 w 3090672"/>
                <a:gd name="connsiteY1" fmla="*/ 0 h 578358"/>
                <a:gd name="connsiteX2" fmla="*/ 3090672 w 3090672"/>
                <a:gd name="connsiteY2" fmla="*/ 578358 h 578358"/>
                <a:gd name="connsiteX3" fmla="*/ 0 w 3090672"/>
                <a:gd name="connsiteY3" fmla="*/ 578358 h 578358"/>
                <a:gd name="connsiteX4" fmla="*/ 0 w 3090672"/>
                <a:gd name="connsiteY4" fmla="*/ 0 h 57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672" h="578358">
                  <a:moveTo>
                    <a:pt x="0" y="0"/>
                  </a:moveTo>
                  <a:lnTo>
                    <a:pt x="3090672" y="0"/>
                  </a:lnTo>
                  <a:lnTo>
                    <a:pt x="3090672" y="578358"/>
                  </a:lnTo>
                  <a:lnTo>
                    <a:pt x="0" y="5783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510080" bIns="0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Unsolicited</a:t>
              </a:r>
              <a:endParaRPr lang="en-US" sz="3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77742" y="3013435"/>
              <a:ext cx="2880836" cy="3402255"/>
            </a:xfrm>
            <a:custGeom>
              <a:avLst/>
              <a:gdLst>
                <a:gd name="connsiteX0" fmla="*/ 0 w 2880836"/>
                <a:gd name="connsiteY0" fmla="*/ 0 h 3090672"/>
                <a:gd name="connsiteX1" fmla="*/ 2880836 w 2880836"/>
                <a:gd name="connsiteY1" fmla="*/ 0 h 3090672"/>
                <a:gd name="connsiteX2" fmla="*/ 2880836 w 2880836"/>
                <a:gd name="connsiteY2" fmla="*/ 3090672 h 3090672"/>
                <a:gd name="connsiteX3" fmla="*/ 0 w 2880836"/>
                <a:gd name="connsiteY3" fmla="*/ 3090672 h 3090672"/>
                <a:gd name="connsiteX4" fmla="*/ 0 w 2880836"/>
                <a:gd name="connsiteY4" fmla="*/ 0 h 309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836" h="3090672">
                  <a:moveTo>
                    <a:pt x="0" y="0"/>
                  </a:moveTo>
                  <a:lnTo>
                    <a:pt x="2880836" y="0"/>
                  </a:lnTo>
                  <a:lnTo>
                    <a:pt x="2880836" y="3090672"/>
                  </a:lnTo>
                  <a:lnTo>
                    <a:pt x="0" y="309067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10080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Grants.gov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Sponsor websites/publications</a:t>
              </a: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Federal Register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FedBizOpps.gov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 smtClean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Proprietary databases/newsletters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4002" y="2377091"/>
              <a:ext cx="1156716" cy="1156716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 15"/>
          <p:cNvGrpSpPr/>
          <p:nvPr/>
        </p:nvGrpSpPr>
        <p:grpSpPr>
          <a:xfrm>
            <a:off x="5128402" y="1905000"/>
            <a:ext cx="3629986" cy="4267200"/>
            <a:chOff x="5128402" y="2340147"/>
            <a:chExt cx="3459194" cy="3854105"/>
          </a:xfrm>
        </p:grpSpPr>
        <p:sp>
          <p:nvSpPr>
            <p:cNvPr id="17" name="Freeform 16"/>
            <p:cNvSpPr/>
            <p:nvPr/>
          </p:nvSpPr>
          <p:spPr>
            <a:xfrm rot="16200000">
              <a:off x="3975483" y="4256502"/>
              <a:ext cx="2884202" cy="578358"/>
            </a:xfrm>
            <a:custGeom>
              <a:avLst/>
              <a:gdLst>
                <a:gd name="connsiteX0" fmla="*/ 0 w 3090672"/>
                <a:gd name="connsiteY0" fmla="*/ 0 h 578358"/>
                <a:gd name="connsiteX1" fmla="*/ 3090672 w 3090672"/>
                <a:gd name="connsiteY1" fmla="*/ 0 h 578358"/>
                <a:gd name="connsiteX2" fmla="*/ 3090672 w 3090672"/>
                <a:gd name="connsiteY2" fmla="*/ 578358 h 578358"/>
                <a:gd name="connsiteX3" fmla="*/ 0 w 3090672"/>
                <a:gd name="connsiteY3" fmla="*/ 578358 h 578358"/>
                <a:gd name="connsiteX4" fmla="*/ 0 w 3090672"/>
                <a:gd name="connsiteY4" fmla="*/ 0 h 57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0672" h="578358">
                  <a:moveTo>
                    <a:pt x="0" y="0"/>
                  </a:moveTo>
                  <a:lnTo>
                    <a:pt x="3090672" y="0"/>
                  </a:lnTo>
                  <a:lnTo>
                    <a:pt x="3090672" y="578358"/>
                  </a:lnTo>
                  <a:lnTo>
                    <a:pt x="0" y="5783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510080" bIns="0" numCol="1" spcCol="1270" anchor="t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Solicited</a:t>
              </a:r>
              <a:endParaRPr lang="en-US" sz="3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06760" y="3103580"/>
              <a:ext cx="2880836" cy="3090672"/>
            </a:xfrm>
            <a:custGeom>
              <a:avLst/>
              <a:gdLst>
                <a:gd name="connsiteX0" fmla="*/ 0 w 2880836"/>
                <a:gd name="connsiteY0" fmla="*/ 0 h 3090672"/>
                <a:gd name="connsiteX1" fmla="*/ 2880836 w 2880836"/>
                <a:gd name="connsiteY1" fmla="*/ 0 h 3090672"/>
                <a:gd name="connsiteX2" fmla="*/ 2880836 w 2880836"/>
                <a:gd name="connsiteY2" fmla="*/ 3090672 h 3090672"/>
                <a:gd name="connsiteX3" fmla="*/ 0 w 2880836"/>
                <a:gd name="connsiteY3" fmla="*/ 3090672 h 3090672"/>
                <a:gd name="connsiteX4" fmla="*/ 0 w 2880836"/>
                <a:gd name="connsiteY4" fmla="*/ 0 h 309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836" h="3090672">
                  <a:moveTo>
                    <a:pt x="0" y="0"/>
                  </a:moveTo>
                  <a:lnTo>
                    <a:pt x="2880836" y="0"/>
                  </a:lnTo>
                  <a:lnTo>
                    <a:pt x="2880836" y="3090672"/>
                  </a:lnTo>
                  <a:lnTo>
                    <a:pt x="0" y="309067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10080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FedBizOpps.gov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State procurement lists</a:t>
              </a: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Sponsor websites/publications</a:t>
              </a: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b="1" kern="1200" dirty="0">
                <a:solidFill>
                  <a:schemeClr val="tx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b="1" kern="1200" dirty="0" smtClean="0">
                  <a:solidFill>
                    <a:schemeClr val="tx1"/>
                  </a:solidFill>
                </a:rPr>
                <a:t>Community of Science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28402" y="2340147"/>
              <a:ext cx="1156716" cy="1156716"/>
            </a:xfrm>
            <a:prstGeom prst="rect">
              <a:avLst/>
            </a:prstGeom>
            <a:scene3d>
              <a:camera prst="orthographicFront"/>
              <a:lightRig rig="chilly" dir="t"/>
            </a:scene3d>
            <a:sp3d z="12700" extrusionH="12700" prstMaterial="translucentPowder">
              <a:bevelT w="25400" h="6350" prst="softRound"/>
              <a:bevelB w="0" h="0" prst="convex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7" name="Straight Connector 6"/>
          <p:cNvCxnSpPr/>
          <p:nvPr/>
        </p:nvCxnSpPr>
        <p:spPr>
          <a:xfrm>
            <a:off x="457200" y="2460453"/>
            <a:ext cx="8301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2" y="2020975"/>
            <a:ext cx="967738" cy="104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05" y="1978889"/>
            <a:ext cx="1026587" cy="100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3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066800"/>
            <a:ext cx="8384311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Proposal Types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1433358"/>
              </p:ext>
            </p:extLst>
          </p:nvPr>
        </p:nvGraphicFramePr>
        <p:xfrm>
          <a:off x="457200" y="18288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066800"/>
            <a:ext cx="8384311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Sources of Funding</a:t>
            </a:r>
            <a:endParaRPr lang="en-US" sz="2100" b="1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6234528"/>
              </p:ext>
            </p:extLst>
          </p:nvPr>
        </p:nvGraphicFramePr>
        <p:xfrm>
          <a:off x="2819400" y="1905000"/>
          <a:ext cx="56388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2832"/>
            <a:ext cx="2435128" cy="3560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066800"/>
            <a:ext cx="8211126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UCF Resources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Funding Opportunities Databases (offered at UCF)</a:t>
            </a:r>
            <a:endParaRPr lang="en-US" sz="21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2000" b="1" dirty="0" smtClean="0">
                <a:latin typeface="Century Gothic" pitchFamily="34" charset="0"/>
              </a:rPr>
              <a:t>Community of Science (COS)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  <a:hlinkClick r:id="rId3"/>
              </a:rPr>
              <a:t>www.cos.com</a:t>
            </a:r>
            <a:endParaRPr lang="en-US" sz="1600" b="1" dirty="0" smtClean="0">
              <a:latin typeface="Century Gothic" pitchFamily="34" charset="0"/>
            </a:endParaRP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Automated funding alerts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Funding Opportunities (over 400,000)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Expertise (500,000 researcher profiles)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2000" b="1" dirty="0" smtClean="0">
                <a:latin typeface="Century Gothic" pitchFamily="34" charset="0"/>
              </a:rPr>
              <a:t>Illinois Research Information Service (IRIS)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  <a:hlinkClick r:id="rId4"/>
              </a:rPr>
              <a:t>www.library.uiuc.edu/iris/</a:t>
            </a:r>
            <a:endParaRPr lang="en-US" sz="1600" b="1" dirty="0" smtClean="0">
              <a:latin typeface="Century Gothic" pitchFamily="34" charset="0"/>
            </a:endParaRP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Serves the arts, humanities and private foundation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2000" b="1" dirty="0" smtClean="0">
                <a:latin typeface="Century Gothic" pitchFamily="34" charset="0"/>
              </a:rPr>
              <a:t>Foundation Search Database (limited access)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  <a:hlinkClick r:id="rId5"/>
              </a:rPr>
              <a:t>www.foundationsearch.com</a:t>
            </a:r>
            <a:endParaRPr lang="en-US" sz="1600" b="1" dirty="0" smtClean="0">
              <a:latin typeface="Century Gothic" pitchFamily="34" charset="0"/>
            </a:endParaRP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Private, corporate and government grant opportunities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Profiles of each Foundation</a:t>
            </a:r>
          </a:p>
          <a:p>
            <a:pPr marL="1371600" lvl="2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Not available to faculty, staff, students</a:t>
            </a:r>
            <a:endParaRPr lang="en-US" sz="16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052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2751" y="1143000"/>
            <a:ext cx="7372926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UCF Resources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>
                <a:latin typeface="Century Gothic" pitchFamily="34" charset="0"/>
              </a:rPr>
              <a:t>Agency Websites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Grants.gov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Agency-specific (ex. NIH, NSF, etc.)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UCF </a:t>
            </a:r>
            <a:r>
              <a:rPr lang="en-US" sz="2100" b="1" dirty="0">
                <a:latin typeface="Century Gothic" pitchFamily="34" charset="0"/>
              </a:rPr>
              <a:t>Internal Funding Programs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In-House Research Grants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Undergraduate Research Initiative (URI)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UCF </a:t>
            </a:r>
            <a:r>
              <a:rPr lang="en-US" sz="2100" b="1" dirty="0">
                <a:latin typeface="Century Gothic" pitchFamily="34" charset="0"/>
              </a:rPr>
              <a:t>Research Incentives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Matching Funds for Federal Agencies (MFFA)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Florida High Tech Corridor (FHTC) Industry Matching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713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818"/>
            <a:ext cx="7239000" cy="45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4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96985" y="10668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How to Spot the Right Opportunity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RESEARCHING FUNDING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52" y="2145003"/>
            <a:ext cx="3612301" cy="2884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905000"/>
            <a:ext cx="8839200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>
                <a:latin typeface="Century Gothic" pitchFamily="34" charset="0"/>
              </a:rPr>
              <a:t>Do your Homework, Ask Questions: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Who is the PI?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Type of project or activities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Amount of funding needed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Timeframe to receive funding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Proposal submission deadline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Timeframe to conduct activity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Competitiveness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History of funding source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History of UCF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>
                <a:latin typeface="Century Gothic" pitchFamily="34" charset="0"/>
              </a:rPr>
              <a:t>Find a sponsor whose mission and purpose match the project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>
                <a:latin typeface="Century Gothic" pitchFamily="34" charset="0"/>
              </a:rPr>
              <a:t>Be sure </a:t>
            </a:r>
            <a:r>
              <a:rPr lang="en-US" sz="2200" b="1" dirty="0" smtClean="0">
                <a:latin typeface="Century Gothic" pitchFamily="34" charset="0"/>
              </a:rPr>
              <a:t>eligibility requirements are met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2438400"/>
            <a:ext cx="79248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Which of the following refers to an announcement of a federal agency’s general research interests?</a:t>
            </a:r>
            <a:endParaRPr lang="en-US" sz="2800" b="1" dirty="0">
              <a:latin typeface="Century Gothic" pitchFamily="34" charset="0"/>
            </a:endParaRPr>
          </a:p>
        </p:txBody>
      </p:sp>
      <p:pic>
        <p:nvPicPr>
          <p:cNvPr id="11" name="Picture 10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0600" y="4191000"/>
            <a:ext cx="6922655" cy="1905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BAA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BCC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BEA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BRC</a:t>
            </a:r>
            <a:endParaRPr lang="en-US" sz="2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2438400"/>
            <a:ext cx="7924800" cy="2057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Proposals submitted that are </a:t>
            </a:r>
            <a:r>
              <a:rPr lang="en-US" sz="2800" b="1" u="sng" dirty="0" smtClean="0">
                <a:latin typeface="Century Gothic" pitchFamily="34" charset="0"/>
              </a:rPr>
              <a:t>not</a:t>
            </a:r>
            <a:r>
              <a:rPr lang="en-US" sz="2800" b="1" dirty="0" smtClean="0">
                <a:latin typeface="Century Gothic" pitchFamily="34" charset="0"/>
              </a:rPr>
              <a:t> in response to a specific RFP, RFA or program announcement are referred to as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______________ proposals.</a:t>
            </a:r>
            <a:endParaRPr lang="en-US" sz="2800" b="1" dirty="0">
              <a:latin typeface="Century Gothic" pitchFamily="34" charset="0"/>
            </a:endParaRPr>
          </a:p>
        </p:txBody>
      </p:sp>
      <p:pic>
        <p:nvPicPr>
          <p:cNvPr id="11" name="Picture 10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0600" y="4953000"/>
            <a:ext cx="6922655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unsolicited</a:t>
            </a:r>
            <a:endParaRPr lang="en-US" sz="2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438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REVIEWING THE RFP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What is an RFP?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Overview of RFP Requirements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Dissecting the RFP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Considerations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Common Errors to Avoid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Good Practice: The Ella Fitzgerald Approach</a:t>
            </a:r>
          </a:p>
          <a:p>
            <a:pPr lvl="0" algn="ctr"/>
            <a:r>
              <a:rPr lang="en-US" sz="1600" b="1" cap="none" dirty="0" smtClean="0">
                <a:latin typeface="Century Gothic" pitchFamily="34" charset="0"/>
              </a:rPr>
              <a:t>Resources</a:t>
            </a:r>
            <a:endParaRPr lang="en-US" sz="1600" b="1" cap="none" dirty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Joan Jarvis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782618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Is an RFP a Box of Chocolates?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WHAT IS AN RFP?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8600" y="2771820"/>
            <a:ext cx="8534400" cy="39337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 smtClean="0">
                <a:latin typeface="Century Gothic" pitchFamily="34" charset="0"/>
              </a:rPr>
              <a:t>A </a:t>
            </a:r>
            <a:r>
              <a:rPr lang="en-US" sz="2400" b="1" i="1" dirty="0" smtClean="0">
                <a:latin typeface="Century Gothic" pitchFamily="34" charset="0"/>
              </a:rPr>
              <a:t>Request for Proposal (RFP</a:t>
            </a:r>
            <a:r>
              <a:rPr lang="en-US" sz="2400" b="1" dirty="0" smtClean="0">
                <a:latin typeface="Century Gothic" pitchFamily="34" charset="0"/>
              </a:rPr>
              <a:t>) is a document generated by a sponsoring agency for access by interested entities to submit a proposal to provide services or goods or to conduct research efforts. An RFP is either: </a:t>
            </a:r>
          </a:p>
          <a:p>
            <a:r>
              <a:rPr lang="en-US" sz="2400" b="1" dirty="0" smtClean="0">
                <a:latin typeface="Century Gothic" pitchFamily="34" charset="0"/>
              </a:rPr>
              <a:t>sent directly to a specific entity to invite it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entury Gothic" pitchFamily="34" charset="0"/>
              </a:rPr>
              <a:t> 			or</a:t>
            </a:r>
          </a:p>
          <a:p>
            <a:r>
              <a:rPr lang="en-US" sz="2400" b="1" dirty="0" smtClean="0">
                <a:latin typeface="Century Gothic" pitchFamily="34" charset="0"/>
              </a:rPr>
              <a:t>is made available to the public through the sponsoring agency’s funding opportunities website</a:t>
            </a:r>
          </a:p>
        </p:txBody>
      </p:sp>
      <p:pic>
        <p:nvPicPr>
          <p:cNvPr id="12" name="Picture 2" descr="C:\Documents and Settings\jjarvis\Local Settings\Temporary Internet Files\Content.IE5\3PVHK4UP\MC90011269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00274"/>
            <a:ext cx="2850343" cy="1988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59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4478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Why Do Agencies Use an RFP?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WHAT IS AN RFP?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9600" y="2238420"/>
            <a:ext cx="7543800" cy="39337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 smtClean="0">
                <a:latin typeface="Century Gothic" pitchFamily="34" charset="0"/>
              </a:rPr>
              <a:t>WHEN:</a:t>
            </a:r>
            <a:endParaRPr lang="en-US" sz="2400" b="1" dirty="0">
              <a:latin typeface="Century Gothic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cost is not the sole evaluative criteria </a:t>
            </a:r>
          </a:p>
          <a:p>
            <a:pPr>
              <a:buFont typeface="Wingdings" pitchFamily="2" charset="2"/>
              <a:buChar char="v"/>
            </a:pPr>
            <a:endParaRPr lang="en-US" sz="2400" b="1" dirty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a project is so complex that it warrants a proposal from a provider </a:t>
            </a:r>
          </a:p>
          <a:p>
            <a:pPr>
              <a:buFont typeface="Wingdings" pitchFamily="2" charset="2"/>
              <a:buChar char="v"/>
            </a:pPr>
            <a:endParaRPr lang="en-US" sz="2400" b="1" dirty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creativity and innovative approaches are needed</a:t>
            </a:r>
          </a:p>
        </p:txBody>
      </p:sp>
    </p:spTree>
    <p:extLst>
      <p:ext uri="{BB962C8B-B14F-4D97-AF65-F5344CB8AC3E}">
        <p14:creationId xmlns:p14="http://schemas.microsoft.com/office/powerpoint/2010/main" val="31351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4478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Other Mechanisms/Terms: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WHAT IS AN RFP?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400" y="2467020"/>
            <a:ext cx="4419600" cy="39337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buNone/>
            </a:pPr>
            <a:r>
              <a:rPr lang="en-US" sz="2000" b="1" u="sng" dirty="0">
                <a:latin typeface="Century Gothic" pitchFamily="34" charset="0"/>
              </a:rPr>
              <a:t>Most frequently used</a:t>
            </a:r>
            <a:r>
              <a:rPr lang="en-US" sz="2000" b="1" dirty="0">
                <a:latin typeface="Century Gothic" pitchFamily="34" charset="0"/>
              </a:rPr>
              <a:t>:</a:t>
            </a:r>
          </a:p>
          <a:p>
            <a:pPr lvl="0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RFA - 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3" tooltip="Request for applications (page does not exist)"/>
              </a:rPr>
              <a:t>Request </a:t>
            </a:r>
            <a:r>
              <a:rPr lang="en-US" sz="2000" b="1" u="sng" dirty="0">
                <a:solidFill>
                  <a:srgbClr val="C00000"/>
                </a:solidFill>
                <a:latin typeface="Century Gothic" pitchFamily="34" charset="0"/>
                <a:hlinkClick r:id="rId3" tooltip="Request for applications (page does not exist)"/>
              </a:rPr>
              <a:t>for 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3" tooltip="Request for applications (page does not exist)"/>
              </a:rPr>
              <a:t>Applications</a:t>
            </a:r>
            <a:endParaRPr lang="en-US" sz="2000" b="1" u="sng" dirty="0">
              <a:solidFill>
                <a:srgbClr val="C00000"/>
              </a:solidFill>
              <a:latin typeface="Century Gothic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RFI - </a:t>
            </a:r>
            <a:r>
              <a:rPr lang="en-US" sz="2000" b="1" u="sng" dirty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4" tooltip="Request for information"/>
              </a:rPr>
              <a:t>equest </a:t>
            </a:r>
            <a:r>
              <a:rPr lang="en-US" sz="2000" b="1" u="sng" dirty="0">
                <a:solidFill>
                  <a:srgbClr val="C00000"/>
                </a:solidFill>
                <a:latin typeface="Century Gothic" pitchFamily="34" charset="0"/>
                <a:hlinkClick r:id="rId4" tooltip="Request for information"/>
              </a:rPr>
              <a:t>for 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4" tooltip="Request for information"/>
              </a:rPr>
              <a:t>Information</a:t>
            </a:r>
            <a:endParaRPr lang="en-US" sz="2000" b="1" dirty="0">
              <a:solidFill>
                <a:srgbClr val="C00000"/>
              </a:solidFill>
              <a:latin typeface="Century Gothic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RFQ - </a:t>
            </a:r>
            <a:r>
              <a:rPr lang="en-US" sz="2000" b="1" u="sng" dirty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5" tooltip="Request for quotation"/>
              </a:rPr>
              <a:t>equest </a:t>
            </a:r>
            <a:r>
              <a:rPr lang="en-US" sz="2000" b="1" u="sng" dirty="0">
                <a:solidFill>
                  <a:srgbClr val="C00000"/>
                </a:solidFill>
                <a:latin typeface="Century Gothic" pitchFamily="34" charset="0"/>
                <a:hlinkClick r:id="rId5" tooltip="Request for quotation"/>
              </a:rPr>
              <a:t>for 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5" tooltip="Request for quotation"/>
              </a:rPr>
              <a:t>Quotation</a:t>
            </a:r>
            <a:endParaRPr lang="en-US" sz="2000" b="1" dirty="0">
              <a:solidFill>
                <a:srgbClr val="C00000"/>
              </a:solidFill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LOI- </a:t>
            </a:r>
            <a:r>
              <a:rPr lang="en-US" sz="2000" b="1" u="sng" dirty="0" smtClean="0">
                <a:solidFill>
                  <a:srgbClr val="C00000"/>
                </a:solidFill>
                <a:latin typeface="Century Gothic" pitchFamily="34" charset="0"/>
                <a:hlinkClick r:id="rId5" tooltip="Request for quotation"/>
              </a:rPr>
              <a:t>Letter of Intent</a:t>
            </a:r>
            <a:endParaRPr lang="en-US" sz="2000" b="1" u="sng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19600" y="2467020"/>
            <a:ext cx="4800600" cy="39337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b="1" u="sng" dirty="0">
                <a:latin typeface="Century Gothic" pitchFamily="34" charset="0"/>
              </a:rPr>
              <a:t>Less frequently used: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latin typeface="Century Gothic" pitchFamily="34" charset="0"/>
              </a:rPr>
              <a:t>EOI </a:t>
            </a:r>
            <a:r>
              <a:rPr lang="en-US" sz="2000" b="1" dirty="0">
                <a:latin typeface="Century Gothic" pitchFamily="34" charset="0"/>
              </a:rPr>
              <a:t>- </a:t>
            </a:r>
            <a:r>
              <a:rPr lang="en-US" sz="2000" b="1" u="sng" dirty="0" smtClean="0">
                <a:latin typeface="Century Gothic" pitchFamily="34" charset="0"/>
                <a:hlinkClick r:id="rId6" tooltip="Expression of interest (page does not exist)"/>
              </a:rPr>
              <a:t>Expression </a:t>
            </a:r>
            <a:r>
              <a:rPr lang="en-US" sz="2000" b="1" u="sng" dirty="0">
                <a:latin typeface="Century Gothic" pitchFamily="34" charset="0"/>
                <a:hlinkClick r:id="rId6" tooltip="Expression of interest (page does not exist)"/>
              </a:rPr>
              <a:t>of </a:t>
            </a:r>
            <a:r>
              <a:rPr lang="en-US" sz="2000" b="1" u="sng" dirty="0" smtClean="0">
                <a:latin typeface="Century Gothic" pitchFamily="34" charset="0"/>
                <a:hlinkClick r:id="rId6" tooltip="Expression of interest (page does not exist)"/>
              </a:rPr>
              <a:t>Interest</a:t>
            </a:r>
            <a:endParaRPr lang="en-US" sz="2000" b="1" u="sng" dirty="0">
              <a:latin typeface="Century Gothic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000" b="1" dirty="0" smtClean="0">
                <a:latin typeface="Century Gothic" pitchFamily="34" charset="0"/>
              </a:rPr>
              <a:t>RFD </a:t>
            </a:r>
            <a:r>
              <a:rPr lang="en-US" sz="2000" b="1" dirty="0">
                <a:latin typeface="Century Gothic" pitchFamily="34" charset="0"/>
              </a:rPr>
              <a:t>- </a:t>
            </a:r>
            <a:r>
              <a:rPr lang="en-US" sz="2000" b="1" u="sng" dirty="0" smtClean="0">
                <a:latin typeface="Century Gothic" pitchFamily="34" charset="0"/>
                <a:hlinkClick r:id="rId7" tooltip="Request for dokumentation (page does not exist)"/>
              </a:rPr>
              <a:t>Request </a:t>
            </a:r>
            <a:r>
              <a:rPr lang="en-US" sz="2000" b="1" u="sng" dirty="0">
                <a:latin typeface="Century Gothic" pitchFamily="34" charset="0"/>
                <a:hlinkClick r:id="rId7" tooltip="Request for dokumentation (page does not exist)"/>
              </a:rPr>
              <a:t>for </a:t>
            </a:r>
            <a:r>
              <a:rPr lang="en-US" sz="2000" b="1" u="sng" dirty="0" smtClean="0">
                <a:latin typeface="Century Gothic" pitchFamily="34" charset="0"/>
                <a:hlinkClick r:id="rId7" tooltip="Request for dokumentation (page does not exist)"/>
              </a:rPr>
              <a:t>Documentation</a:t>
            </a:r>
            <a:endParaRPr lang="en-US" sz="2000" b="1" u="sng" dirty="0">
              <a:latin typeface="Century Gothic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US" sz="2000" b="1" dirty="0" smtClean="0">
                <a:latin typeface="Century Gothic" pitchFamily="34" charset="0"/>
              </a:rPr>
              <a:t>RFO </a:t>
            </a:r>
            <a:r>
              <a:rPr lang="en-US" sz="2000" b="1" dirty="0">
                <a:latin typeface="Century Gothic" pitchFamily="34" charset="0"/>
              </a:rPr>
              <a:t>- </a:t>
            </a:r>
            <a:r>
              <a:rPr lang="en-US" sz="2000" b="1" u="sng" dirty="0" smtClean="0">
                <a:latin typeface="Century Gothic" pitchFamily="34" charset="0"/>
                <a:hlinkClick r:id="rId8" tooltip="Request for offer"/>
              </a:rPr>
              <a:t>Request </a:t>
            </a:r>
            <a:r>
              <a:rPr lang="en-US" sz="2000" b="1" u="sng" dirty="0">
                <a:latin typeface="Century Gothic" pitchFamily="34" charset="0"/>
                <a:hlinkClick r:id="rId8" tooltip="Request for offer"/>
              </a:rPr>
              <a:t>for </a:t>
            </a:r>
            <a:r>
              <a:rPr lang="en-US" sz="2000" b="1" u="sng" dirty="0" smtClean="0">
                <a:latin typeface="Century Gothic" pitchFamily="34" charset="0"/>
                <a:hlinkClick r:id="rId8" tooltip="Request for offer"/>
              </a:rPr>
              <a:t>Offer</a:t>
            </a:r>
            <a:endParaRPr lang="en-US" sz="2000" b="1" u="sng" dirty="0"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 smtClean="0">
                <a:latin typeface="Century Gothic" pitchFamily="34" charset="0"/>
              </a:rPr>
              <a:t>ROI </a:t>
            </a:r>
            <a:r>
              <a:rPr lang="en-US" sz="2000" b="1" dirty="0">
                <a:latin typeface="Century Gothic" pitchFamily="34" charset="0"/>
              </a:rPr>
              <a:t>- </a:t>
            </a:r>
            <a:r>
              <a:rPr lang="en-US" sz="2000" b="1" u="sng" dirty="0" smtClean="0">
                <a:latin typeface="Century Gothic" pitchFamily="34" charset="0"/>
                <a:hlinkClick r:id="rId9" tooltip="Registration of interest (page does not exist)"/>
              </a:rPr>
              <a:t>Registration </a:t>
            </a:r>
            <a:r>
              <a:rPr lang="en-US" sz="2000" b="1" u="sng" dirty="0">
                <a:latin typeface="Century Gothic" pitchFamily="34" charset="0"/>
                <a:hlinkClick r:id="rId9" tooltip="Registration of interest (page does not exist)"/>
              </a:rPr>
              <a:t>of I</a:t>
            </a:r>
            <a:r>
              <a:rPr lang="en-US" sz="2000" b="1" u="sng" dirty="0" smtClean="0">
                <a:latin typeface="Century Gothic" pitchFamily="34" charset="0"/>
                <a:hlinkClick r:id="rId9" tooltip="Registration of interest (page does not exist)"/>
              </a:rPr>
              <a:t>nterest</a:t>
            </a:r>
            <a:endParaRPr lang="en-US" sz="2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OVERVIEW OF RFP REQUIREMENTS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87140303"/>
              </p:ext>
            </p:extLst>
          </p:nvPr>
        </p:nvGraphicFramePr>
        <p:xfrm>
          <a:off x="304801" y="1371600"/>
          <a:ext cx="8610600" cy="475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OVERVIEW OF RFP REQUIREMENTS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0093398"/>
              </p:ext>
            </p:extLst>
          </p:nvPr>
        </p:nvGraphicFramePr>
        <p:xfrm>
          <a:off x="304801" y="1371600"/>
          <a:ext cx="8610600" cy="475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46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OVERVIEW OF RFP REQUIREMENTS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4721736"/>
              </p:ext>
            </p:extLst>
          </p:nvPr>
        </p:nvGraphicFramePr>
        <p:xfrm>
          <a:off x="304801" y="1371600"/>
          <a:ext cx="8610600" cy="475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0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Federal Funding Cycle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Federal Priorities – Who sets them?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The Federal Budget – an Overview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Earmarks – Why are they significant?</a:t>
            </a:r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Sometimes it seems like this: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Picture 8" descr="fundingchar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84" y="1684485"/>
            <a:ext cx="4640115" cy="46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What’s in this thing?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6825103"/>
              </p:ext>
            </p:extLst>
          </p:nvPr>
        </p:nvGraphicFramePr>
        <p:xfrm>
          <a:off x="1066800" y="1676400"/>
          <a:ext cx="698318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C:\Documents and Settings\jjarvis\Local Settings\Temporary Internet Files\Content.IE5\XDK64GSC\MC900216702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34743" y="274638"/>
            <a:ext cx="2699657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Summary of Program Requirements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05000"/>
            <a:ext cx="83820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 smtClean="0">
                <a:latin typeface="Century Gothic" pitchFamily="34" charset="0"/>
              </a:rPr>
              <a:t>Provides a brief description of the projects or services that are needed, being requested, </a:t>
            </a:r>
            <a:r>
              <a:rPr lang="en-US" sz="2200" b="1" u="sng" dirty="0" smtClean="0">
                <a:latin typeface="Century Gothic" pitchFamily="34" charset="0"/>
              </a:rPr>
              <a:t>or</a:t>
            </a:r>
            <a:r>
              <a:rPr lang="en-US" sz="2200" b="1" dirty="0" smtClean="0">
                <a:latin typeface="Century Gothic" pitchFamily="34" charset="0"/>
              </a:rPr>
              <a:t> available.</a:t>
            </a:r>
          </a:p>
          <a:p>
            <a:pPr>
              <a:spcBef>
                <a:spcPts val="0"/>
              </a:spcBef>
            </a:pPr>
            <a:endParaRPr lang="en-US" sz="2200" b="1" dirty="0" smtClean="0">
              <a:latin typeface="Century Gothic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smtClean="0">
                <a:latin typeface="Century Gothic" pitchFamily="34" charset="0"/>
              </a:rPr>
              <a:t>In some RFPs, the needs are complex and may be difficult to describe in detail.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200" b="1" dirty="0" smtClean="0">
              <a:latin typeface="Century Gothic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200" b="1" dirty="0" smtClean="0">
                <a:latin typeface="Century Gothic" pitchFamily="34" charset="0"/>
              </a:rPr>
              <a:t>A good description of these needs assists responders in developing an excellent and highly targeted proposal.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200" b="1" dirty="0" smtClean="0">
                <a:latin typeface="Century Gothic" pitchFamily="34" charset="0"/>
              </a:rPr>
              <a:t>Agency contact</a:t>
            </a:r>
          </a:p>
        </p:txBody>
      </p:sp>
    </p:spTree>
    <p:extLst>
      <p:ext uri="{BB962C8B-B14F-4D97-AF65-F5344CB8AC3E}">
        <p14:creationId xmlns:p14="http://schemas.microsoft.com/office/powerpoint/2010/main" val="529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Eligibility and Proposal Limits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286000"/>
            <a:ext cx="83820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 dirty="0" smtClean="0">
                <a:latin typeface="Century Gothic" pitchFamily="34" charset="0"/>
              </a:rPr>
              <a:t>Eligibility </a:t>
            </a:r>
            <a:r>
              <a:rPr lang="en-US" sz="2200" b="1" dirty="0">
                <a:latin typeface="Century Gothic" pitchFamily="34" charset="0"/>
              </a:rPr>
              <a:t>criteria</a:t>
            </a:r>
          </a:p>
          <a:p>
            <a:pPr lvl="3">
              <a:lnSpc>
                <a:spcPct val="90000"/>
              </a:lnSpc>
            </a:pPr>
            <a:r>
              <a:rPr lang="en-US" sz="2200" b="1" dirty="0">
                <a:latin typeface="Century Gothic" pitchFamily="34" charset="0"/>
              </a:rPr>
              <a:t>Is UCF eligible?</a:t>
            </a:r>
          </a:p>
          <a:p>
            <a:pPr lvl="3">
              <a:lnSpc>
                <a:spcPct val="90000"/>
              </a:lnSpc>
            </a:pPr>
            <a:r>
              <a:rPr lang="en-US" sz="2200" b="1" dirty="0">
                <a:latin typeface="Century Gothic" pitchFamily="34" charset="0"/>
              </a:rPr>
              <a:t>Is the PI eligible?</a:t>
            </a:r>
            <a:r>
              <a:rPr lang="en-US" sz="2200" dirty="0">
                <a:latin typeface="Century Gothic" pitchFamily="34" charset="0"/>
              </a:rPr>
              <a:t/>
            </a:r>
            <a:br>
              <a:rPr lang="en-US" sz="2200" dirty="0">
                <a:latin typeface="Century Gothic" pitchFamily="34" charset="0"/>
              </a:rPr>
            </a:br>
            <a:endParaRPr lang="en-US" sz="2200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entury Gothic" pitchFamily="34" charset="0"/>
              </a:rPr>
              <a:t>Organization Limit ?</a:t>
            </a:r>
          </a:p>
          <a:p>
            <a:pPr lvl="3">
              <a:lnSpc>
                <a:spcPct val="90000"/>
              </a:lnSpc>
            </a:pPr>
            <a:r>
              <a:rPr lang="en-US" sz="2200" b="1" dirty="0">
                <a:latin typeface="Century Gothic" pitchFamily="34" charset="0"/>
              </a:rPr>
              <a:t>If yes, contact ORC Funding Opportunities Section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entury Gothic" pitchFamily="34" charset="0"/>
              </a:rPr>
              <a:t>PI </a:t>
            </a:r>
            <a:r>
              <a:rPr lang="en-US" sz="2200" b="1" dirty="0" smtClean="0">
                <a:latin typeface="Century Gothic" pitchFamily="34" charset="0"/>
              </a:rPr>
              <a:t>Limit</a:t>
            </a:r>
            <a:endParaRPr lang="en-US" sz="2200" b="1" dirty="0">
              <a:latin typeface="Century Gothic" pitchFamily="34" charset="0"/>
            </a:endParaRPr>
          </a:p>
        </p:txBody>
      </p:sp>
      <p:pic>
        <p:nvPicPr>
          <p:cNvPr id="8" name="Picture 2" descr="C:\Documents and Settings\jjarvis\Local Settings\Temporary Internet Files\Content.IE5\3PVHK4UP\MC90043439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762000"/>
            <a:ext cx="2428355" cy="247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34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Proposal Preparation Instructions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981200"/>
            <a:ext cx="8686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entury Gothic" pitchFamily="34" charset="0"/>
              </a:rPr>
              <a:t>Most RFPs provide the guidelines to be followed relating to format and content: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>
                <a:latin typeface="Century Gothic" pitchFamily="34" charset="0"/>
              </a:rPr>
              <a:t>Format:  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Type font &amp; size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Page </a:t>
            </a:r>
            <a:r>
              <a:rPr lang="en-US" b="1" dirty="0">
                <a:latin typeface="Century Gothic" pitchFamily="34" charset="0"/>
              </a:rPr>
              <a:t>numbering and </a:t>
            </a:r>
            <a:r>
              <a:rPr lang="en-US" b="1" dirty="0" smtClean="0">
                <a:latin typeface="Century Gothic" pitchFamily="34" charset="0"/>
              </a:rPr>
              <a:t>limitation requirements</a:t>
            </a:r>
            <a:endParaRPr lang="en-US" b="1" dirty="0">
              <a:latin typeface="Century Gothic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Page </a:t>
            </a:r>
            <a:r>
              <a:rPr lang="en-US" b="1" dirty="0">
                <a:latin typeface="Century Gothic" pitchFamily="34" charset="0"/>
              </a:rPr>
              <a:t>size &amp; margins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Line </a:t>
            </a:r>
            <a:r>
              <a:rPr lang="en-US" b="1" dirty="0">
                <a:latin typeface="Century Gothic" pitchFamily="34" charset="0"/>
              </a:rPr>
              <a:t>spacing 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Graphic </a:t>
            </a:r>
            <a:r>
              <a:rPr lang="en-US" b="1" dirty="0">
                <a:latin typeface="Century Gothic" pitchFamily="34" charset="0"/>
              </a:rPr>
              <a:t>resolution, etc</a:t>
            </a:r>
            <a:r>
              <a:rPr lang="en-US" b="1" dirty="0" smtClean="0">
                <a:latin typeface="Century Gothic" pitchFamily="34" charset="0"/>
              </a:rPr>
              <a:t>.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173018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b="1" dirty="0" smtClean="0">
                <a:latin typeface="Century Gothic" pitchFamily="34" charset="0"/>
              </a:rPr>
              <a:t>Proposal Preparation Instructions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8382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latin typeface="Century Gothic" pitchFamily="34" charset="0"/>
              </a:rPr>
              <a:t>Content:  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Agency required forms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Cover Page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Summary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Table of Contents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Project Narrative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err="1" smtClean="0">
                <a:latin typeface="Century Gothic" pitchFamily="34" charset="0"/>
              </a:rPr>
              <a:t>Biosketches</a:t>
            </a:r>
            <a:endParaRPr lang="en-US" b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173018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b="1" dirty="0" smtClean="0">
                <a:latin typeface="Century Gothic" pitchFamily="34" charset="0"/>
              </a:rPr>
              <a:t>Proposal Preparation Instructions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08214" y="1828800"/>
            <a:ext cx="8382000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itchFamily="49" charset="0"/>
              <a:buChar char="o"/>
            </a:pPr>
            <a:r>
              <a:rPr lang="en-US" sz="2400" b="1" dirty="0" smtClean="0">
                <a:latin typeface="Century Gothic" pitchFamily="34" charset="0"/>
              </a:rPr>
              <a:t>Content (continued):  </a:t>
            </a:r>
            <a:endParaRPr lang="en-US" sz="2400" b="1" dirty="0">
              <a:latin typeface="Century Gothic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Budget </a:t>
            </a:r>
            <a:r>
              <a:rPr lang="en-US" b="1" dirty="0">
                <a:latin typeface="Century Gothic" pitchFamily="34" charset="0"/>
              </a:rPr>
              <a:t>&amp; Budget Justification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Current &amp; Pending Support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Facilities &amp; Equipment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Letter of Support (if applicable)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Appendices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2949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Budgetary Information/Limits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8382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Century Gothic" pitchFamily="34" charset="0"/>
              </a:rPr>
              <a:t>Budget = the proposal in dollars</a:t>
            </a:r>
            <a:endParaRPr lang="en-US" sz="2200" b="1" dirty="0">
              <a:solidFill>
                <a:srgbClr val="0070C0"/>
              </a:solidFill>
              <a:latin typeface="Century Gothic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Century Gothic" pitchFamily="34" charset="0"/>
              </a:rPr>
              <a:t>Check </a:t>
            </a:r>
            <a:r>
              <a:rPr lang="en-US" sz="2200" b="1" dirty="0">
                <a:solidFill>
                  <a:srgbClr val="0070C0"/>
                </a:solidFill>
                <a:latin typeface="Century Gothic" pitchFamily="34" charset="0"/>
              </a:rPr>
              <a:t>for: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>
                <a:latin typeface="Century Gothic" pitchFamily="34" charset="0"/>
              </a:rPr>
              <a:t>Number of years allowed &amp; timeframe   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>
                <a:latin typeface="Century Gothic" pitchFamily="34" charset="0"/>
              </a:rPr>
              <a:t>Budget </a:t>
            </a:r>
            <a:r>
              <a:rPr lang="en-US" sz="2200" b="1" dirty="0" smtClean="0">
                <a:latin typeface="Century Gothic" pitchFamily="34" charset="0"/>
              </a:rPr>
              <a:t>range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1" dirty="0" smtClean="0">
                <a:latin typeface="Century Gothic" pitchFamily="34" charset="0"/>
              </a:rPr>
              <a:t>(minimum-maximum</a:t>
            </a:r>
            <a:r>
              <a:rPr lang="en-US" sz="2200" b="1" dirty="0">
                <a:latin typeface="Century Gothic" pitchFamily="34" charset="0"/>
              </a:rPr>
              <a:t>; per </a:t>
            </a:r>
            <a:r>
              <a:rPr lang="en-US" sz="2200" b="1" dirty="0" smtClean="0">
                <a:latin typeface="Century Gothic" pitchFamily="34" charset="0"/>
              </a:rPr>
              <a:t>year, total</a:t>
            </a:r>
            <a:r>
              <a:rPr lang="en-US" sz="2200" b="1" dirty="0">
                <a:latin typeface="Century Gothic" pitchFamily="34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>
                <a:latin typeface="Century Gothic" pitchFamily="34" charset="0"/>
              </a:rPr>
              <a:t>Any special </a:t>
            </a:r>
            <a:r>
              <a:rPr lang="en-US" sz="2200" b="1" dirty="0" smtClean="0">
                <a:latin typeface="Century Gothic" pitchFamily="34" charset="0"/>
              </a:rPr>
              <a:t>limitations</a:t>
            </a:r>
          </a:p>
          <a:p>
            <a:pPr lvl="2">
              <a:buFont typeface="Arial" pitchFamily="34" charset="0"/>
              <a:buChar char="•"/>
            </a:pPr>
            <a:r>
              <a:rPr lang="en-US" sz="2200" b="1" dirty="0" smtClean="0">
                <a:latin typeface="Century Gothic" pitchFamily="34" charset="0"/>
              </a:rPr>
              <a:t>(no </a:t>
            </a:r>
            <a:r>
              <a:rPr lang="en-US" sz="2200" b="1" dirty="0">
                <a:latin typeface="Century Gothic" pitchFamily="34" charset="0"/>
              </a:rPr>
              <a:t>equipment </a:t>
            </a:r>
            <a:r>
              <a:rPr lang="en-US" sz="2200" b="1" dirty="0" smtClean="0">
                <a:latin typeface="Century Gothic" pitchFamily="34" charset="0"/>
              </a:rPr>
              <a:t>is allowed</a:t>
            </a:r>
            <a:r>
              <a:rPr lang="en-US" sz="2200" b="1" dirty="0">
                <a:latin typeface="Century Gothic" pitchFamily="34" charset="0"/>
              </a:rPr>
              <a:t>; no salaries can be charged, </a:t>
            </a:r>
            <a:r>
              <a:rPr lang="en-US" sz="2200" b="1" dirty="0" err="1">
                <a:latin typeface="Century Gothic" pitchFamily="34" charset="0"/>
              </a:rPr>
              <a:t>etc</a:t>
            </a:r>
            <a:r>
              <a:rPr lang="en-US" sz="2200" b="1" dirty="0">
                <a:latin typeface="Century Gothic" pitchFamily="34" charset="0"/>
              </a:rPr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>
                <a:latin typeface="Century Gothic" pitchFamily="34" charset="0"/>
              </a:rPr>
              <a:t>Budget format (if any)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b="1" dirty="0">
                <a:latin typeface="Century Gothic" pitchFamily="34" charset="0"/>
              </a:rPr>
              <a:t>Cost Share/matching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807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Cost Share/Matching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4145" y="2819400"/>
            <a:ext cx="5601855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entury Gothic" pitchFamily="34" charset="0"/>
              </a:rPr>
              <a:t>Is </a:t>
            </a:r>
            <a:r>
              <a:rPr lang="en-US" sz="2400" b="1" dirty="0">
                <a:latin typeface="Century Gothic" pitchFamily="34" charset="0"/>
              </a:rPr>
              <a:t>it required?</a:t>
            </a:r>
          </a:p>
          <a:p>
            <a:r>
              <a:rPr lang="en-US" sz="2400" b="1" dirty="0">
                <a:latin typeface="Century Gothic" pitchFamily="34" charset="0"/>
              </a:rPr>
              <a:t>Ratio </a:t>
            </a:r>
          </a:p>
          <a:p>
            <a:r>
              <a:rPr lang="en-US" sz="2400" b="1" dirty="0">
                <a:latin typeface="Century Gothic" pitchFamily="34" charset="0"/>
              </a:rPr>
              <a:t>Type of cost share allowed</a:t>
            </a:r>
          </a:p>
          <a:p>
            <a:r>
              <a:rPr lang="en-US" sz="2400" b="1" dirty="0">
                <a:latin typeface="Century Gothic" pitchFamily="34" charset="0"/>
              </a:rPr>
              <a:t>Source</a:t>
            </a:r>
          </a:p>
          <a:p>
            <a:r>
              <a:rPr lang="en-US" sz="2400" b="1" dirty="0" smtClean="0">
                <a:latin typeface="Century Gothic" pitchFamily="34" charset="0"/>
              </a:rPr>
              <a:t>Documentation/Commitments</a:t>
            </a:r>
            <a:endParaRPr lang="en-US" sz="2400" b="1" dirty="0">
              <a:latin typeface="Century Gothic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14" y="457200"/>
            <a:ext cx="4069413" cy="325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Submission Requirements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8382000" cy="449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Instructions for proposal submission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 smtClean="0">
                <a:latin typeface="Century Gothic" pitchFamily="34" charset="0"/>
              </a:rPr>
              <a:t>Hard </a:t>
            </a:r>
            <a:r>
              <a:rPr lang="en-US" sz="2400" b="1" dirty="0">
                <a:latin typeface="Century Gothic" pitchFamily="34" charset="0"/>
              </a:rPr>
              <a:t>copy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E-mail 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 smtClean="0">
                <a:latin typeface="Century Gothic" pitchFamily="34" charset="0"/>
              </a:rPr>
              <a:t>Electronic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entury Gothic" pitchFamily="34" charset="0"/>
              </a:rPr>
              <a:t>	</a:t>
            </a:r>
            <a:r>
              <a:rPr lang="en-US" sz="2000" b="1" dirty="0" smtClean="0">
                <a:latin typeface="Century Gothic" pitchFamily="34" charset="0"/>
              </a:rPr>
              <a:t>i.e</a:t>
            </a:r>
            <a:r>
              <a:rPr lang="en-US" sz="2000" b="1" dirty="0">
                <a:latin typeface="Century Gothic" pitchFamily="34" charset="0"/>
              </a:rPr>
              <a:t>., Grants.gov; </a:t>
            </a:r>
            <a:r>
              <a:rPr lang="en-US" sz="2000" b="1" dirty="0" err="1">
                <a:latin typeface="Century Gothic" pitchFamily="34" charset="0"/>
              </a:rPr>
              <a:t>Fastlane</a:t>
            </a:r>
            <a:r>
              <a:rPr lang="en-US" sz="2000" b="1" dirty="0">
                <a:latin typeface="Century Gothic" pitchFamily="34" charset="0"/>
              </a:rPr>
              <a:t>; NSPIRES, etc</a:t>
            </a:r>
            <a:r>
              <a:rPr lang="en-US" sz="2000" b="1" dirty="0" smtClean="0">
                <a:latin typeface="Century Gothic" pitchFamily="34" charset="0"/>
              </a:rPr>
              <a:t>.</a:t>
            </a:r>
            <a:endParaRPr lang="en-US" sz="2000" b="1" dirty="0">
              <a:latin typeface="Century Gothic" pitchFamily="34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Electronic with follow-up hard </a:t>
            </a:r>
            <a:r>
              <a:rPr lang="en-US" sz="2400" b="1" dirty="0" smtClean="0">
                <a:latin typeface="Century Gothic" pitchFamily="34" charset="0"/>
              </a:rPr>
              <a:t>copy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entury Gothic" pitchFamily="34" charset="0"/>
              </a:rPr>
              <a:t>	</a:t>
            </a:r>
            <a:r>
              <a:rPr lang="en-US" sz="2000" b="1" dirty="0" smtClean="0">
                <a:latin typeface="Century Gothic" pitchFamily="34" charset="0"/>
              </a:rPr>
              <a:t>could </a:t>
            </a:r>
            <a:r>
              <a:rPr lang="en-US" sz="2000" b="1" dirty="0">
                <a:latin typeface="Century Gothic" pitchFamily="34" charset="0"/>
              </a:rPr>
              <a:t>include CDs, separate reference </a:t>
            </a:r>
            <a:r>
              <a:rPr lang="en-US" sz="2000" b="1" dirty="0" smtClean="0">
                <a:latin typeface="Century Gothic" pitchFamily="34" charset="0"/>
              </a:rPr>
              <a:t>letters), or with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entury Gothic" pitchFamily="34" charset="0"/>
              </a:rPr>
              <a:t>	</a:t>
            </a:r>
            <a:r>
              <a:rPr lang="en-US" sz="2000" b="1" dirty="0" smtClean="0">
                <a:latin typeface="Century Gothic" pitchFamily="34" charset="0"/>
              </a:rPr>
              <a:t>follow-up </a:t>
            </a:r>
            <a:r>
              <a:rPr lang="en-US" sz="2000" b="1" dirty="0">
                <a:latin typeface="Century Gothic" pitchFamily="34" charset="0"/>
              </a:rPr>
              <a:t>e-mail with specific files of the </a:t>
            </a:r>
            <a:r>
              <a:rPr lang="en-US" sz="2000" b="1" dirty="0" smtClean="0">
                <a:latin typeface="Century Gothic" pitchFamily="34" charset="0"/>
              </a:rPr>
              <a:t>proposal</a:t>
            </a:r>
            <a:endParaRPr lang="en-US" sz="2000" b="1" dirty="0">
              <a:latin typeface="Century Gothic" pitchFamily="34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smtClean="0">
                <a:latin typeface="Century Gothic" pitchFamily="34" charset="0"/>
              </a:rPr>
              <a:t>Fax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96984" y="1085272"/>
            <a:ext cx="8610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500" b="1" dirty="0" smtClean="0">
                <a:latin typeface="Century Gothic" pitchFamily="34" charset="0"/>
              </a:rPr>
              <a:t>Federal Funding Cycle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1900" dirty="0" smtClean="0">
                <a:latin typeface="Century Gothic" pitchFamily="34" charset="0"/>
              </a:rPr>
              <a:t>Based on Federal Fiscal Year (FY) Oct 1 to Sep 30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207816" y="1703804"/>
            <a:ext cx="8828314" cy="4692988"/>
            <a:chOff x="152400" y="1796164"/>
            <a:chExt cx="8828314" cy="4692988"/>
          </a:xfrm>
        </p:grpSpPr>
        <p:sp>
          <p:nvSpPr>
            <p:cNvPr id="4" name="Right Arrow 3"/>
            <p:cNvSpPr/>
            <p:nvPr/>
          </p:nvSpPr>
          <p:spPr>
            <a:xfrm>
              <a:off x="152400" y="2819400"/>
              <a:ext cx="8828314" cy="27432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12" y="3747807"/>
              <a:ext cx="716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FINANCIAL</a:t>
              </a:r>
              <a:endPara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4163292"/>
              <a:ext cx="716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PROGRAMMATIC</a:t>
              </a:r>
              <a:endPara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57200" y="3179313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6494" y="1925933"/>
              <a:ext cx="553998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October 1</a:t>
              </a:r>
            </a:p>
            <a:p>
              <a:r>
                <a:rPr lang="en-US" sz="1000" dirty="0" smtClean="0">
                  <a:latin typeface="Century Gothic" pitchFamily="34" charset="0"/>
                </a:rPr>
                <a:t>Federal FY begins</a:t>
              </a:r>
              <a:endParaRPr lang="en-US" sz="1000" dirty="0">
                <a:latin typeface="Century Gothic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343706" y="3179313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43000" y="1925933"/>
              <a:ext cx="1231106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October 1 – mid January</a:t>
              </a:r>
            </a:p>
            <a:p>
              <a:r>
                <a:rPr lang="en-US" sz="1000" dirty="0" smtClean="0">
                  <a:latin typeface="Century Gothic" pitchFamily="34" charset="0"/>
                </a:rPr>
                <a:t>Sponsors release awards for current FY and prepare budget proposals for next FY</a:t>
              </a:r>
              <a:endParaRPr lang="en-US" sz="1000" dirty="0">
                <a:latin typeface="Century Gothic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020106" y="3179313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19400" y="1807713"/>
              <a:ext cx="1077218" cy="139699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Late January – Early February</a:t>
              </a:r>
            </a:p>
            <a:p>
              <a:r>
                <a:rPr lang="en-US" sz="1000" dirty="0" smtClean="0">
                  <a:latin typeface="Century Gothic" pitchFamily="34" charset="0"/>
                </a:rPr>
                <a:t>President submits budget to Congress for the next FY</a:t>
              </a:r>
              <a:endParaRPr lang="en-US" sz="1000" dirty="0">
                <a:latin typeface="Century Gothic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391706" y="3167764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91000" y="1796164"/>
              <a:ext cx="1692771" cy="139699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February – April</a:t>
              </a:r>
            </a:p>
            <a:p>
              <a:r>
                <a:rPr lang="en-US" sz="1000" dirty="0" smtClean="0">
                  <a:latin typeface="Century Gothic" pitchFamily="34" charset="0"/>
                </a:rPr>
                <a:t>Congress (House and Senate) engage in budget resolution process that specifies spending levels for all Federal agencies</a:t>
              </a:r>
              <a:endParaRPr lang="en-US" sz="1000" dirty="0">
                <a:latin typeface="Century Gothic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296706" y="3167764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6000" y="1796164"/>
              <a:ext cx="1384995" cy="139699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 smtClean="0">
                  <a:latin typeface="Century Gothic" pitchFamily="34" charset="0"/>
                </a:rPr>
                <a:t>May – September</a:t>
              </a:r>
            </a:p>
            <a:p>
              <a:r>
                <a:rPr lang="en-US" sz="1000" dirty="0" smtClean="0">
                  <a:latin typeface="Century Gothic" pitchFamily="34" charset="0"/>
                </a:rPr>
                <a:t>Congress appropriates funds for Federal agencies and programs via a series of budget bills</a:t>
              </a:r>
              <a:endParaRPr lang="en-US" sz="1000" dirty="0">
                <a:latin typeface="Century Gothic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61818" y="4541981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905000" y="4541980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76600" y="4553530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10492" y="4541981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5000" y="4541981"/>
              <a:ext cx="0" cy="63068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6494" y="5200949"/>
              <a:ext cx="1323439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Century Gothic" pitchFamily="34" charset="0"/>
                </a:rPr>
                <a:t>Early October</a:t>
              </a:r>
            </a:p>
            <a:p>
              <a:pPr algn="r"/>
              <a:r>
                <a:rPr lang="en-US" sz="1000" dirty="0" smtClean="0">
                  <a:latin typeface="Century Gothic" pitchFamily="34" charset="0"/>
                </a:rPr>
                <a:t>Federal agencies begin releasing preliminary guidelines for appropriated funds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5200949"/>
              <a:ext cx="1384995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Century Gothic" pitchFamily="34" charset="0"/>
                </a:rPr>
                <a:t>December </a:t>
              </a:r>
            </a:p>
            <a:p>
              <a:pPr algn="r"/>
              <a:r>
                <a:rPr lang="en-US" sz="1400" b="1" dirty="0" smtClean="0">
                  <a:latin typeface="Century Gothic" pitchFamily="34" charset="0"/>
                </a:rPr>
                <a:t>- January</a:t>
              </a:r>
            </a:p>
            <a:p>
              <a:pPr lvl="0" algn="r"/>
              <a:r>
                <a:rPr lang="en-US" sz="1000" dirty="0">
                  <a:latin typeface="Century Gothic" pitchFamily="34" charset="0"/>
                </a:rPr>
                <a:t>After 60-90 day comment period, Federal agencies release final guidelines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8000" y="5210376"/>
              <a:ext cx="1384995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Century Gothic" pitchFamily="34" charset="0"/>
                </a:rPr>
                <a:t>February</a:t>
              </a:r>
            </a:p>
            <a:p>
              <a:pPr algn="r"/>
              <a:r>
                <a:rPr lang="en-US" sz="1400" b="1" dirty="0" smtClean="0">
                  <a:latin typeface="Century Gothic" pitchFamily="34" charset="0"/>
                </a:rPr>
                <a:t>- May</a:t>
              </a:r>
            </a:p>
            <a:p>
              <a:pPr lvl="0" algn="r"/>
              <a:r>
                <a:rPr lang="en-US" sz="1000" dirty="0">
                  <a:latin typeface="Century Gothic" pitchFamily="34" charset="0"/>
                </a:rPr>
                <a:t>Peak period for publication of final RFPs, deadlines for applications peak 30-90 days later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91706" y="5200949"/>
              <a:ext cx="861774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Century Gothic" pitchFamily="34" charset="0"/>
                </a:rPr>
                <a:t>March - July</a:t>
              </a:r>
            </a:p>
            <a:p>
              <a:pPr lvl="0" algn="r"/>
              <a:r>
                <a:rPr lang="en-US" sz="1000" dirty="0">
                  <a:latin typeface="Century Gothic" pitchFamily="34" charset="0"/>
                </a:rPr>
                <a:t>Peak period for </a:t>
              </a:r>
              <a:r>
                <a:rPr lang="en-US" sz="1000" dirty="0" smtClean="0">
                  <a:latin typeface="Century Gothic" pitchFamily="34" charset="0"/>
                </a:rPr>
                <a:t>proposal submissions</a:t>
              </a:r>
              <a:endParaRPr lang="en-US" sz="1000" dirty="0">
                <a:latin typeface="Century Gothic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6400" y="5184094"/>
              <a:ext cx="2062103" cy="127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Century Gothic" pitchFamily="34" charset="0"/>
                </a:rPr>
                <a:t>Prior to September 30</a:t>
              </a:r>
            </a:p>
            <a:p>
              <a:pPr lvl="0" algn="r"/>
              <a:r>
                <a:rPr lang="en-US" sz="1000" dirty="0">
                  <a:latin typeface="Century Gothic" pitchFamily="34" charset="0"/>
                </a:rPr>
                <a:t>Proposal review process completed within 60-90 days so that awards can be made in time for projects to begin October 1</a:t>
              </a:r>
            </a:p>
          </p:txBody>
        </p:sp>
      </p:grpSp>
      <p:pic>
        <p:nvPicPr>
          <p:cNvPr id="2059" name="Picture 11" descr="C:\Users\LTorres\AppData\Local\Microsoft\Windows\Temporary Internet Files\Low\Content.IE5\DWP8V2PR\MC900439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28" y="838200"/>
            <a:ext cx="1381644" cy="3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DISSECTING THE RFP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Due Date &amp; Time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8382000" cy="2590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entury Gothic" pitchFamily="34" charset="0"/>
              </a:rPr>
              <a:t>May have letter of intent due date (required or optional)</a:t>
            </a:r>
          </a:p>
          <a:p>
            <a:r>
              <a:rPr lang="en-US" sz="2400" b="1" dirty="0">
                <a:latin typeface="Century Gothic" pitchFamily="34" charset="0"/>
              </a:rPr>
              <a:t>Preliminary Proposal due date with option to invite only those selected for full submission</a:t>
            </a:r>
          </a:p>
          <a:p>
            <a:r>
              <a:rPr lang="en-US" sz="2400" b="1" dirty="0">
                <a:latin typeface="Century Gothic" pitchFamily="34" charset="0"/>
              </a:rPr>
              <a:t>Should be clearly stated near the beginning of the RFP and in other relevant places</a:t>
            </a:r>
            <a:r>
              <a:rPr lang="en-US" sz="2400" b="1" dirty="0" smtClean="0">
                <a:latin typeface="Century Gothic" pitchFamily="34" charset="0"/>
              </a:rPr>
              <a:t>.</a:t>
            </a:r>
            <a:endParaRPr lang="en-US" sz="2400" b="1" dirty="0">
              <a:latin typeface="Century Gothic" pitchFamily="34" charset="0"/>
            </a:endParaRPr>
          </a:p>
        </p:txBody>
      </p:sp>
      <p:pic>
        <p:nvPicPr>
          <p:cNvPr id="8" name="Picture 3" descr="C:\Documents and Settings\jjarvis\Local Settings\Temporary Internet Files\Content.IE5\XDK64GSC\MP90044248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343400"/>
            <a:ext cx="51816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4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8382000" cy="3505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entury Gothic" pitchFamily="34" charset="0"/>
              </a:rPr>
              <a:t>Intergovernmental </a:t>
            </a:r>
            <a:r>
              <a:rPr lang="en-US" sz="2400" b="1" dirty="0">
                <a:latin typeface="Century Gothic" pitchFamily="34" charset="0"/>
              </a:rPr>
              <a:t>Review</a:t>
            </a:r>
          </a:p>
          <a:p>
            <a:r>
              <a:rPr lang="en-US" sz="2400" b="1" dirty="0">
                <a:latin typeface="Century Gothic" pitchFamily="34" charset="0"/>
              </a:rPr>
              <a:t>Compliance Requirements (IRB, IACUC, Biohazards, Export Control, COI, RCR)</a:t>
            </a:r>
          </a:p>
          <a:p>
            <a:r>
              <a:rPr lang="en-US" sz="2400" b="1" dirty="0">
                <a:latin typeface="Century Gothic" pitchFamily="34" charset="0"/>
              </a:rPr>
              <a:t>Certifications and Representations </a:t>
            </a:r>
          </a:p>
          <a:p>
            <a:r>
              <a:rPr lang="en-US" sz="2400" b="1" dirty="0">
                <a:latin typeface="Century Gothic" pitchFamily="34" charset="0"/>
              </a:rPr>
              <a:t>Sample contract/contracting language</a:t>
            </a:r>
          </a:p>
          <a:p>
            <a:r>
              <a:rPr lang="en-US" sz="2400" b="1" dirty="0">
                <a:latin typeface="Century Gothic" pitchFamily="34" charset="0"/>
              </a:rPr>
              <a:t>Reporting </a:t>
            </a:r>
            <a:r>
              <a:rPr lang="en-US" sz="2400" b="1" dirty="0" smtClean="0">
                <a:latin typeface="Century Gothic" pitchFamily="34" charset="0"/>
              </a:rPr>
              <a:t>requirements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COMMON ERRORS TO AVOID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7467600" cy="3962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entury Gothic" pitchFamily="34" charset="0"/>
              </a:rPr>
              <a:t>Not reading the RFP </a:t>
            </a:r>
            <a:r>
              <a:rPr lang="en-US" sz="2000" b="1" dirty="0">
                <a:latin typeface="Century Gothic" pitchFamily="34" charset="0"/>
              </a:rPr>
              <a:t>(assuming format &amp; content)</a:t>
            </a:r>
          </a:p>
          <a:p>
            <a:r>
              <a:rPr lang="en-US" sz="2400" b="1" dirty="0">
                <a:latin typeface="Century Gothic" pitchFamily="34" charset="0"/>
              </a:rPr>
              <a:t>Selecting the incorrect solicitation</a:t>
            </a:r>
          </a:p>
          <a:p>
            <a:r>
              <a:rPr lang="en-US" sz="2400" b="1" dirty="0">
                <a:latin typeface="Century Gothic" pitchFamily="34" charset="0"/>
              </a:rPr>
              <a:t>Postmarked vs. actual receipt</a:t>
            </a:r>
          </a:p>
          <a:p>
            <a:r>
              <a:rPr lang="en-US" sz="2400" b="1" dirty="0">
                <a:latin typeface="Century Gothic" pitchFamily="34" charset="0"/>
              </a:rPr>
              <a:t>Use of incorrect agency forms</a:t>
            </a:r>
          </a:p>
          <a:p>
            <a:r>
              <a:rPr lang="en-US" sz="2400" b="1" dirty="0">
                <a:latin typeface="Century Gothic" pitchFamily="34" charset="0"/>
              </a:rPr>
              <a:t>Not checking that CDs are readable on other computers</a:t>
            </a:r>
          </a:p>
          <a:p>
            <a:r>
              <a:rPr lang="en-US" sz="2400" b="1" dirty="0">
                <a:latin typeface="Century Gothic" pitchFamily="34" charset="0"/>
              </a:rPr>
              <a:t>Not contacting agency reps when requested</a:t>
            </a:r>
          </a:p>
          <a:p>
            <a:pPr>
              <a:buNone/>
            </a:pPr>
            <a:r>
              <a:rPr lang="en-US" sz="2400" b="1" dirty="0">
                <a:latin typeface="Century Gothic" pitchFamily="34" charset="0"/>
              </a:rPr>
              <a:t>    in the RFP</a:t>
            </a:r>
          </a:p>
        </p:txBody>
      </p:sp>
      <p:pic>
        <p:nvPicPr>
          <p:cNvPr id="8" name="Picture 3" descr="C:\Documents and Settings\jjarvis\Local Settings\Temporary Internet Files\Content.IE5\CI7HM37B\MC9000787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86599" y="356535"/>
            <a:ext cx="1600200" cy="28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How do I remember everything?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28800"/>
            <a:ext cx="7467600" cy="2819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>
                <a:latin typeface="Century Gothic" pitchFamily="34" charset="0"/>
              </a:rPr>
              <a:t>I’ve </a:t>
            </a:r>
            <a:r>
              <a:rPr lang="en-US" sz="2600" b="1" dirty="0">
                <a:latin typeface="Century Gothic" pitchFamily="34" charset="0"/>
              </a:rPr>
              <a:t>got 10 proposals due this week</a:t>
            </a:r>
          </a:p>
          <a:p>
            <a:endParaRPr lang="en-US" sz="2600" b="1" dirty="0">
              <a:latin typeface="Century Gothic" pitchFamily="34" charset="0"/>
            </a:endParaRPr>
          </a:p>
          <a:p>
            <a:r>
              <a:rPr lang="en-US" sz="2600" b="1" dirty="0">
                <a:latin typeface="Century Gothic" pitchFamily="34" charset="0"/>
              </a:rPr>
              <a:t>I read the RFP two weeks ago</a:t>
            </a:r>
          </a:p>
          <a:p>
            <a:endParaRPr lang="en-US" sz="2600" b="1" dirty="0">
              <a:latin typeface="Century Gothic" pitchFamily="34" charset="0"/>
            </a:endParaRPr>
          </a:p>
          <a:p>
            <a:r>
              <a:rPr lang="en-US" sz="2600" b="1" dirty="0">
                <a:latin typeface="Century Gothic" pitchFamily="34" charset="0"/>
              </a:rPr>
              <a:t>I’m in  a panic!</a:t>
            </a:r>
          </a:p>
        </p:txBody>
      </p:sp>
      <p:pic>
        <p:nvPicPr>
          <p:cNvPr id="12" name="Picture 3" descr="C:\Users\jjarvis\AppData\Local\Microsoft\Windows\Temporary Internet Files\Content.IE5\UDAS4FGD\MC9003401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05" y="3657600"/>
            <a:ext cx="3082413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GOOD PRACTICE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3889" y="1219200"/>
            <a:ext cx="8917711" cy="6557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The Ella Fitzgerald Approach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2373744"/>
            <a:ext cx="7149306" cy="4103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 2"/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a-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tisket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a-</a:t>
            </a:r>
            <a:r>
              <a:rPr lang="en-US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tasket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...</a:t>
            </a:r>
          </a:p>
          <a:p>
            <a:pPr lvl="2">
              <a:buFont typeface="Wingdings 2"/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green-and-yellow basket…</a:t>
            </a:r>
          </a:p>
          <a:p>
            <a:pPr lvl="2">
              <a:buFont typeface="Wingdings 2"/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I bought a basket for my mommy…</a:t>
            </a:r>
          </a:p>
          <a:p>
            <a:pPr lvl="2">
              <a:buFont typeface="Wingdings 2"/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On the way I dropped it.</a:t>
            </a: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Century Gothic" pitchFamily="34" charset="0"/>
              </a:rPr>
              <a:t>                 			 </a:t>
            </a:r>
            <a:r>
              <a:rPr lang="en-US" sz="2000" dirty="0" smtClean="0">
                <a:solidFill>
                  <a:srgbClr val="0000FF"/>
                </a:solidFill>
                <a:latin typeface="Century Gothic" pitchFamily="34" charset="0"/>
              </a:rPr>
              <a:t>- </a:t>
            </a:r>
            <a:r>
              <a:rPr lang="en-US" sz="2000" i="1" dirty="0" smtClean="0">
                <a:solidFill>
                  <a:srgbClr val="0000FF"/>
                </a:solidFill>
                <a:latin typeface="Century Gothic" pitchFamily="34" charset="0"/>
              </a:rPr>
              <a:t>Ella Fitzgerald</a:t>
            </a:r>
          </a:p>
          <a:p>
            <a:endParaRPr lang="en-US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r>
              <a:rPr lang="en-US" sz="2600" dirty="0" smtClean="0">
                <a:latin typeface="Century Gothic" pitchFamily="34" charset="0"/>
              </a:rPr>
              <a:t>    </a:t>
            </a:r>
            <a:r>
              <a:rPr lang="en-US" sz="2600" b="1" dirty="0" smtClean="0">
                <a:latin typeface="Century Gothic" pitchFamily="34" charset="0"/>
              </a:rPr>
              <a:t>Only it’s a </a:t>
            </a:r>
            <a:r>
              <a:rPr 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green</a:t>
            </a:r>
            <a:r>
              <a:rPr lang="en-US" sz="2600" b="1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  <a:r>
              <a:rPr lang="en-US" sz="2600" b="1" dirty="0" smtClean="0">
                <a:latin typeface="Century Gothic" pitchFamily="34" charset="0"/>
              </a:rPr>
              <a:t>and</a:t>
            </a:r>
            <a:r>
              <a:rPr lang="en-US" sz="2600" b="1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  <a:r>
              <a:rPr lang="en-US" sz="26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yellow</a:t>
            </a:r>
            <a:r>
              <a:rPr lang="en-US" sz="2600" b="1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  <a:r>
              <a:rPr lang="en-US" sz="2600" b="1" u="sng" dirty="0" smtClean="0">
                <a:latin typeface="Century Gothic" pitchFamily="34" charset="0"/>
              </a:rPr>
              <a:t>MARKER</a:t>
            </a:r>
            <a:r>
              <a:rPr lang="en-US" sz="2600" b="1" dirty="0" smtClean="0">
                <a:solidFill>
                  <a:srgbClr val="0000FF"/>
                </a:solidFill>
                <a:latin typeface="Century Gothic" pitchFamily="34" charset="0"/>
              </a:rPr>
              <a:t> </a:t>
            </a:r>
          </a:p>
          <a:p>
            <a:r>
              <a:rPr lang="en-US" sz="2600" b="1" dirty="0" smtClean="0">
                <a:latin typeface="Century Gothic" pitchFamily="34" charset="0"/>
              </a:rPr>
              <a:t>    And some sticky notes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791200" y="76200"/>
            <a:ext cx="2743200" cy="3328987"/>
            <a:chOff x="3684" y="159"/>
            <a:chExt cx="1728" cy="209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84" y="159"/>
              <a:ext cx="1728" cy="2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925" y="795"/>
              <a:ext cx="324" cy="581"/>
            </a:xfrm>
            <a:custGeom>
              <a:avLst/>
              <a:gdLst>
                <a:gd name="T0" fmla="*/ 42 w 324"/>
                <a:gd name="T1" fmla="*/ 0 h 581"/>
                <a:gd name="T2" fmla="*/ 198 w 324"/>
                <a:gd name="T3" fmla="*/ 35 h 581"/>
                <a:gd name="T4" fmla="*/ 310 w 324"/>
                <a:gd name="T5" fmla="*/ 222 h 581"/>
                <a:gd name="T6" fmla="*/ 324 w 324"/>
                <a:gd name="T7" fmla="*/ 415 h 581"/>
                <a:gd name="T8" fmla="*/ 268 w 324"/>
                <a:gd name="T9" fmla="*/ 483 h 581"/>
                <a:gd name="T10" fmla="*/ 70 w 324"/>
                <a:gd name="T11" fmla="*/ 556 h 581"/>
                <a:gd name="T12" fmla="*/ 0 w 324"/>
                <a:gd name="T13" fmla="*/ 581 h 581"/>
                <a:gd name="T14" fmla="*/ 28 w 324"/>
                <a:gd name="T15" fmla="*/ 278 h 581"/>
                <a:gd name="T16" fmla="*/ 42 w 324"/>
                <a:gd name="T17" fmla="*/ 0 h 581"/>
                <a:gd name="T18" fmla="*/ 42 w 324"/>
                <a:gd name="T1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4" h="581">
                  <a:moveTo>
                    <a:pt x="42" y="0"/>
                  </a:moveTo>
                  <a:lnTo>
                    <a:pt x="198" y="35"/>
                  </a:lnTo>
                  <a:lnTo>
                    <a:pt x="310" y="222"/>
                  </a:lnTo>
                  <a:lnTo>
                    <a:pt x="324" y="415"/>
                  </a:lnTo>
                  <a:lnTo>
                    <a:pt x="268" y="483"/>
                  </a:lnTo>
                  <a:lnTo>
                    <a:pt x="70" y="556"/>
                  </a:lnTo>
                  <a:lnTo>
                    <a:pt x="0" y="581"/>
                  </a:lnTo>
                  <a:lnTo>
                    <a:pt x="28" y="278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DB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153" y="296"/>
              <a:ext cx="411" cy="615"/>
            </a:xfrm>
            <a:custGeom>
              <a:avLst/>
              <a:gdLst>
                <a:gd name="T0" fmla="*/ 254 w 411"/>
                <a:gd name="T1" fmla="*/ 0 h 615"/>
                <a:gd name="T2" fmla="*/ 139 w 411"/>
                <a:gd name="T3" fmla="*/ 77 h 615"/>
                <a:gd name="T4" fmla="*/ 59 w 411"/>
                <a:gd name="T5" fmla="*/ 200 h 615"/>
                <a:gd name="T6" fmla="*/ 14 w 411"/>
                <a:gd name="T7" fmla="*/ 380 h 615"/>
                <a:gd name="T8" fmla="*/ 0 w 411"/>
                <a:gd name="T9" fmla="*/ 538 h 615"/>
                <a:gd name="T10" fmla="*/ 0 w 411"/>
                <a:gd name="T11" fmla="*/ 615 h 615"/>
                <a:gd name="T12" fmla="*/ 237 w 411"/>
                <a:gd name="T13" fmla="*/ 546 h 615"/>
                <a:gd name="T14" fmla="*/ 251 w 411"/>
                <a:gd name="T15" fmla="*/ 286 h 615"/>
                <a:gd name="T16" fmla="*/ 334 w 411"/>
                <a:gd name="T17" fmla="*/ 119 h 615"/>
                <a:gd name="T18" fmla="*/ 411 w 411"/>
                <a:gd name="T19" fmla="*/ 42 h 615"/>
                <a:gd name="T20" fmla="*/ 299 w 411"/>
                <a:gd name="T21" fmla="*/ 8 h 615"/>
                <a:gd name="T22" fmla="*/ 254 w 411"/>
                <a:gd name="T23" fmla="*/ 0 h 615"/>
                <a:gd name="T24" fmla="*/ 254 w 411"/>
                <a:gd name="T25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615">
                  <a:moveTo>
                    <a:pt x="254" y="0"/>
                  </a:moveTo>
                  <a:lnTo>
                    <a:pt x="139" y="77"/>
                  </a:lnTo>
                  <a:lnTo>
                    <a:pt x="59" y="200"/>
                  </a:lnTo>
                  <a:lnTo>
                    <a:pt x="14" y="380"/>
                  </a:lnTo>
                  <a:lnTo>
                    <a:pt x="0" y="538"/>
                  </a:lnTo>
                  <a:lnTo>
                    <a:pt x="0" y="615"/>
                  </a:lnTo>
                  <a:lnTo>
                    <a:pt x="237" y="546"/>
                  </a:lnTo>
                  <a:lnTo>
                    <a:pt x="251" y="286"/>
                  </a:lnTo>
                  <a:lnTo>
                    <a:pt x="334" y="119"/>
                  </a:lnTo>
                  <a:lnTo>
                    <a:pt x="411" y="42"/>
                  </a:lnTo>
                  <a:lnTo>
                    <a:pt x="299" y="8"/>
                  </a:lnTo>
                  <a:lnTo>
                    <a:pt x="254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09" y="437"/>
              <a:ext cx="150" cy="388"/>
            </a:xfrm>
            <a:custGeom>
              <a:avLst/>
              <a:gdLst>
                <a:gd name="T0" fmla="*/ 118 w 150"/>
                <a:gd name="T1" fmla="*/ 0 h 388"/>
                <a:gd name="T2" fmla="*/ 122 w 150"/>
                <a:gd name="T3" fmla="*/ 0 h 388"/>
                <a:gd name="T4" fmla="*/ 129 w 150"/>
                <a:gd name="T5" fmla="*/ 0 h 388"/>
                <a:gd name="T6" fmla="*/ 139 w 150"/>
                <a:gd name="T7" fmla="*/ 8 h 388"/>
                <a:gd name="T8" fmla="*/ 150 w 150"/>
                <a:gd name="T9" fmla="*/ 12 h 388"/>
                <a:gd name="T10" fmla="*/ 136 w 150"/>
                <a:gd name="T11" fmla="*/ 25 h 388"/>
                <a:gd name="T12" fmla="*/ 122 w 150"/>
                <a:gd name="T13" fmla="*/ 38 h 388"/>
                <a:gd name="T14" fmla="*/ 111 w 150"/>
                <a:gd name="T15" fmla="*/ 51 h 388"/>
                <a:gd name="T16" fmla="*/ 104 w 150"/>
                <a:gd name="T17" fmla="*/ 68 h 388"/>
                <a:gd name="T18" fmla="*/ 94 w 150"/>
                <a:gd name="T19" fmla="*/ 85 h 388"/>
                <a:gd name="T20" fmla="*/ 87 w 150"/>
                <a:gd name="T21" fmla="*/ 102 h 388"/>
                <a:gd name="T22" fmla="*/ 80 w 150"/>
                <a:gd name="T23" fmla="*/ 119 h 388"/>
                <a:gd name="T24" fmla="*/ 76 w 150"/>
                <a:gd name="T25" fmla="*/ 141 h 388"/>
                <a:gd name="T26" fmla="*/ 70 w 150"/>
                <a:gd name="T27" fmla="*/ 158 h 388"/>
                <a:gd name="T28" fmla="*/ 66 w 150"/>
                <a:gd name="T29" fmla="*/ 179 h 388"/>
                <a:gd name="T30" fmla="*/ 63 w 150"/>
                <a:gd name="T31" fmla="*/ 196 h 388"/>
                <a:gd name="T32" fmla="*/ 59 w 150"/>
                <a:gd name="T33" fmla="*/ 213 h 388"/>
                <a:gd name="T34" fmla="*/ 56 w 150"/>
                <a:gd name="T35" fmla="*/ 230 h 388"/>
                <a:gd name="T36" fmla="*/ 52 w 150"/>
                <a:gd name="T37" fmla="*/ 252 h 388"/>
                <a:gd name="T38" fmla="*/ 49 w 150"/>
                <a:gd name="T39" fmla="*/ 269 h 388"/>
                <a:gd name="T40" fmla="*/ 49 w 150"/>
                <a:gd name="T41" fmla="*/ 290 h 388"/>
                <a:gd name="T42" fmla="*/ 42 w 150"/>
                <a:gd name="T43" fmla="*/ 299 h 388"/>
                <a:gd name="T44" fmla="*/ 38 w 150"/>
                <a:gd name="T45" fmla="*/ 311 h 388"/>
                <a:gd name="T46" fmla="*/ 31 w 150"/>
                <a:gd name="T47" fmla="*/ 324 h 388"/>
                <a:gd name="T48" fmla="*/ 24 w 150"/>
                <a:gd name="T49" fmla="*/ 341 h 388"/>
                <a:gd name="T50" fmla="*/ 17 w 150"/>
                <a:gd name="T51" fmla="*/ 354 h 388"/>
                <a:gd name="T52" fmla="*/ 10 w 150"/>
                <a:gd name="T53" fmla="*/ 371 h 388"/>
                <a:gd name="T54" fmla="*/ 7 w 150"/>
                <a:gd name="T55" fmla="*/ 380 h 388"/>
                <a:gd name="T56" fmla="*/ 3 w 150"/>
                <a:gd name="T57" fmla="*/ 388 h 388"/>
                <a:gd name="T58" fmla="*/ 0 w 150"/>
                <a:gd name="T59" fmla="*/ 363 h 388"/>
                <a:gd name="T60" fmla="*/ 0 w 150"/>
                <a:gd name="T61" fmla="*/ 346 h 388"/>
                <a:gd name="T62" fmla="*/ 0 w 150"/>
                <a:gd name="T63" fmla="*/ 324 h 388"/>
                <a:gd name="T64" fmla="*/ 3 w 150"/>
                <a:gd name="T65" fmla="*/ 307 h 388"/>
                <a:gd name="T66" fmla="*/ 3 w 150"/>
                <a:gd name="T67" fmla="*/ 286 h 388"/>
                <a:gd name="T68" fmla="*/ 7 w 150"/>
                <a:gd name="T69" fmla="*/ 269 h 388"/>
                <a:gd name="T70" fmla="*/ 14 w 150"/>
                <a:gd name="T71" fmla="*/ 247 h 388"/>
                <a:gd name="T72" fmla="*/ 21 w 150"/>
                <a:gd name="T73" fmla="*/ 230 h 388"/>
                <a:gd name="T74" fmla="*/ 24 w 150"/>
                <a:gd name="T75" fmla="*/ 209 h 388"/>
                <a:gd name="T76" fmla="*/ 28 w 150"/>
                <a:gd name="T77" fmla="*/ 192 h 388"/>
                <a:gd name="T78" fmla="*/ 35 w 150"/>
                <a:gd name="T79" fmla="*/ 170 h 388"/>
                <a:gd name="T80" fmla="*/ 38 w 150"/>
                <a:gd name="T81" fmla="*/ 153 h 388"/>
                <a:gd name="T82" fmla="*/ 42 w 150"/>
                <a:gd name="T83" fmla="*/ 132 h 388"/>
                <a:gd name="T84" fmla="*/ 49 w 150"/>
                <a:gd name="T85" fmla="*/ 115 h 388"/>
                <a:gd name="T86" fmla="*/ 52 w 150"/>
                <a:gd name="T87" fmla="*/ 94 h 388"/>
                <a:gd name="T88" fmla="*/ 56 w 150"/>
                <a:gd name="T89" fmla="*/ 76 h 388"/>
                <a:gd name="T90" fmla="*/ 66 w 150"/>
                <a:gd name="T91" fmla="*/ 59 h 388"/>
                <a:gd name="T92" fmla="*/ 87 w 150"/>
                <a:gd name="T93" fmla="*/ 34 h 388"/>
                <a:gd name="T94" fmla="*/ 104 w 150"/>
                <a:gd name="T95" fmla="*/ 12 h 388"/>
                <a:gd name="T96" fmla="*/ 118 w 150"/>
                <a:gd name="T97" fmla="*/ 0 h 388"/>
                <a:gd name="T98" fmla="*/ 118 w 150"/>
                <a:gd name="T9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8">
                  <a:moveTo>
                    <a:pt x="118" y="0"/>
                  </a:moveTo>
                  <a:lnTo>
                    <a:pt x="122" y="0"/>
                  </a:lnTo>
                  <a:lnTo>
                    <a:pt x="129" y="0"/>
                  </a:lnTo>
                  <a:lnTo>
                    <a:pt x="139" y="8"/>
                  </a:lnTo>
                  <a:lnTo>
                    <a:pt x="150" y="12"/>
                  </a:lnTo>
                  <a:lnTo>
                    <a:pt x="136" y="25"/>
                  </a:lnTo>
                  <a:lnTo>
                    <a:pt x="122" y="38"/>
                  </a:lnTo>
                  <a:lnTo>
                    <a:pt x="111" y="51"/>
                  </a:lnTo>
                  <a:lnTo>
                    <a:pt x="104" y="68"/>
                  </a:lnTo>
                  <a:lnTo>
                    <a:pt x="94" y="85"/>
                  </a:lnTo>
                  <a:lnTo>
                    <a:pt x="87" y="102"/>
                  </a:lnTo>
                  <a:lnTo>
                    <a:pt x="80" y="119"/>
                  </a:lnTo>
                  <a:lnTo>
                    <a:pt x="76" y="141"/>
                  </a:lnTo>
                  <a:lnTo>
                    <a:pt x="70" y="158"/>
                  </a:lnTo>
                  <a:lnTo>
                    <a:pt x="66" y="179"/>
                  </a:lnTo>
                  <a:lnTo>
                    <a:pt x="63" y="196"/>
                  </a:lnTo>
                  <a:lnTo>
                    <a:pt x="59" y="213"/>
                  </a:lnTo>
                  <a:lnTo>
                    <a:pt x="56" y="230"/>
                  </a:lnTo>
                  <a:lnTo>
                    <a:pt x="52" y="252"/>
                  </a:lnTo>
                  <a:lnTo>
                    <a:pt x="49" y="269"/>
                  </a:lnTo>
                  <a:lnTo>
                    <a:pt x="49" y="290"/>
                  </a:lnTo>
                  <a:lnTo>
                    <a:pt x="42" y="299"/>
                  </a:lnTo>
                  <a:lnTo>
                    <a:pt x="38" y="311"/>
                  </a:lnTo>
                  <a:lnTo>
                    <a:pt x="31" y="324"/>
                  </a:lnTo>
                  <a:lnTo>
                    <a:pt x="24" y="341"/>
                  </a:lnTo>
                  <a:lnTo>
                    <a:pt x="17" y="354"/>
                  </a:lnTo>
                  <a:lnTo>
                    <a:pt x="10" y="371"/>
                  </a:lnTo>
                  <a:lnTo>
                    <a:pt x="7" y="380"/>
                  </a:lnTo>
                  <a:lnTo>
                    <a:pt x="3" y="388"/>
                  </a:lnTo>
                  <a:lnTo>
                    <a:pt x="0" y="363"/>
                  </a:lnTo>
                  <a:lnTo>
                    <a:pt x="0" y="346"/>
                  </a:lnTo>
                  <a:lnTo>
                    <a:pt x="0" y="324"/>
                  </a:lnTo>
                  <a:lnTo>
                    <a:pt x="3" y="307"/>
                  </a:lnTo>
                  <a:lnTo>
                    <a:pt x="3" y="286"/>
                  </a:lnTo>
                  <a:lnTo>
                    <a:pt x="7" y="269"/>
                  </a:lnTo>
                  <a:lnTo>
                    <a:pt x="14" y="247"/>
                  </a:lnTo>
                  <a:lnTo>
                    <a:pt x="21" y="230"/>
                  </a:lnTo>
                  <a:lnTo>
                    <a:pt x="24" y="209"/>
                  </a:lnTo>
                  <a:lnTo>
                    <a:pt x="28" y="192"/>
                  </a:lnTo>
                  <a:lnTo>
                    <a:pt x="35" y="170"/>
                  </a:lnTo>
                  <a:lnTo>
                    <a:pt x="38" y="153"/>
                  </a:lnTo>
                  <a:lnTo>
                    <a:pt x="42" y="132"/>
                  </a:lnTo>
                  <a:lnTo>
                    <a:pt x="49" y="115"/>
                  </a:lnTo>
                  <a:lnTo>
                    <a:pt x="52" y="94"/>
                  </a:lnTo>
                  <a:lnTo>
                    <a:pt x="56" y="76"/>
                  </a:lnTo>
                  <a:lnTo>
                    <a:pt x="66" y="59"/>
                  </a:lnTo>
                  <a:lnTo>
                    <a:pt x="87" y="34"/>
                  </a:lnTo>
                  <a:lnTo>
                    <a:pt x="104" y="12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809" y="795"/>
              <a:ext cx="866" cy="628"/>
            </a:xfrm>
            <a:custGeom>
              <a:avLst/>
              <a:gdLst>
                <a:gd name="T0" fmla="*/ 866 w 866"/>
                <a:gd name="T1" fmla="*/ 0 h 628"/>
                <a:gd name="T2" fmla="*/ 713 w 866"/>
                <a:gd name="T3" fmla="*/ 26 h 628"/>
                <a:gd name="T4" fmla="*/ 424 w 866"/>
                <a:gd name="T5" fmla="*/ 82 h 628"/>
                <a:gd name="T6" fmla="*/ 91 w 866"/>
                <a:gd name="T7" fmla="*/ 133 h 628"/>
                <a:gd name="T8" fmla="*/ 7 w 866"/>
                <a:gd name="T9" fmla="*/ 214 h 628"/>
                <a:gd name="T10" fmla="*/ 0 w 866"/>
                <a:gd name="T11" fmla="*/ 380 h 628"/>
                <a:gd name="T12" fmla="*/ 184 w 866"/>
                <a:gd name="T13" fmla="*/ 547 h 628"/>
                <a:gd name="T14" fmla="*/ 449 w 866"/>
                <a:gd name="T15" fmla="*/ 624 h 628"/>
                <a:gd name="T16" fmla="*/ 636 w 866"/>
                <a:gd name="T17" fmla="*/ 628 h 628"/>
                <a:gd name="T18" fmla="*/ 842 w 866"/>
                <a:gd name="T19" fmla="*/ 607 h 628"/>
                <a:gd name="T20" fmla="*/ 849 w 866"/>
                <a:gd name="T21" fmla="*/ 222 h 628"/>
                <a:gd name="T22" fmla="*/ 866 w 866"/>
                <a:gd name="T23" fmla="*/ 0 h 628"/>
                <a:gd name="T24" fmla="*/ 866 w 866"/>
                <a:gd name="T25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6" h="628">
                  <a:moveTo>
                    <a:pt x="866" y="0"/>
                  </a:moveTo>
                  <a:lnTo>
                    <a:pt x="713" y="26"/>
                  </a:lnTo>
                  <a:lnTo>
                    <a:pt x="424" y="82"/>
                  </a:lnTo>
                  <a:lnTo>
                    <a:pt x="91" y="133"/>
                  </a:lnTo>
                  <a:lnTo>
                    <a:pt x="7" y="214"/>
                  </a:lnTo>
                  <a:lnTo>
                    <a:pt x="0" y="380"/>
                  </a:lnTo>
                  <a:lnTo>
                    <a:pt x="184" y="547"/>
                  </a:lnTo>
                  <a:lnTo>
                    <a:pt x="449" y="624"/>
                  </a:lnTo>
                  <a:lnTo>
                    <a:pt x="636" y="628"/>
                  </a:lnTo>
                  <a:lnTo>
                    <a:pt x="842" y="607"/>
                  </a:lnTo>
                  <a:lnTo>
                    <a:pt x="849" y="222"/>
                  </a:lnTo>
                  <a:lnTo>
                    <a:pt x="866" y="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BDB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799" y="1158"/>
              <a:ext cx="1502" cy="966"/>
            </a:xfrm>
            <a:custGeom>
              <a:avLst/>
              <a:gdLst>
                <a:gd name="T0" fmla="*/ 1488 w 1502"/>
                <a:gd name="T1" fmla="*/ 43 h 966"/>
                <a:gd name="T2" fmla="*/ 1495 w 1502"/>
                <a:gd name="T3" fmla="*/ 227 h 966"/>
                <a:gd name="T4" fmla="*/ 1495 w 1502"/>
                <a:gd name="T5" fmla="*/ 423 h 966"/>
                <a:gd name="T6" fmla="*/ 1502 w 1502"/>
                <a:gd name="T7" fmla="*/ 641 h 966"/>
                <a:gd name="T8" fmla="*/ 1408 w 1502"/>
                <a:gd name="T9" fmla="*/ 842 h 966"/>
                <a:gd name="T10" fmla="*/ 1095 w 1502"/>
                <a:gd name="T11" fmla="*/ 957 h 966"/>
                <a:gd name="T12" fmla="*/ 789 w 1502"/>
                <a:gd name="T13" fmla="*/ 966 h 966"/>
                <a:gd name="T14" fmla="*/ 393 w 1502"/>
                <a:gd name="T15" fmla="*/ 902 h 966"/>
                <a:gd name="T16" fmla="*/ 121 w 1502"/>
                <a:gd name="T17" fmla="*/ 739 h 966"/>
                <a:gd name="T18" fmla="*/ 48 w 1502"/>
                <a:gd name="T19" fmla="*/ 521 h 966"/>
                <a:gd name="T20" fmla="*/ 10 w 1502"/>
                <a:gd name="T21" fmla="*/ 150 h 966"/>
                <a:gd name="T22" fmla="*/ 0 w 1502"/>
                <a:gd name="T23" fmla="*/ 0 h 966"/>
                <a:gd name="T24" fmla="*/ 222 w 1502"/>
                <a:gd name="T25" fmla="*/ 158 h 966"/>
                <a:gd name="T26" fmla="*/ 420 w 1502"/>
                <a:gd name="T27" fmla="*/ 248 h 966"/>
                <a:gd name="T28" fmla="*/ 639 w 1502"/>
                <a:gd name="T29" fmla="*/ 261 h 966"/>
                <a:gd name="T30" fmla="*/ 848 w 1502"/>
                <a:gd name="T31" fmla="*/ 252 h 966"/>
                <a:gd name="T32" fmla="*/ 848 w 1502"/>
                <a:gd name="T33" fmla="*/ 385 h 966"/>
                <a:gd name="T34" fmla="*/ 980 w 1502"/>
                <a:gd name="T35" fmla="*/ 393 h 966"/>
                <a:gd name="T36" fmla="*/ 1060 w 1502"/>
                <a:gd name="T37" fmla="*/ 368 h 966"/>
                <a:gd name="T38" fmla="*/ 1105 w 1502"/>
                <a:gd name="T39" fmla="*/ 295 h 966"/>
                <a:gd name="T40" fmla="*/ 1123 w 1502"/>
                <a:gd name="T41" fmla="*/ 222 h 966"/>
                <a:gd name="T42" fmla="*/ 1234 w 1502"/>
                <a:gd name="T43" fmla="*/ 180 h 966"/>
                <a:gd name="T44" fmla="*/ 1401 w 1502"/>
                <a:gd name="T45" fmla="*/ 107 h 966"/>
                <a:gd name="T46" fmla="*/ 1488 w 1502"/>
                <a:gd name="T47" fmla="*/ 43 h 966"/>
                <a:gd name="T48" fmla="*/ 1488 w 1502"/>
                <a:gd name="T49" fmla="*/ 43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2" h="966">
                  <a:moveTo>
                    <a:pt x="1488" y="43"/>
                  </a:moveTo>
                  <a:lnTo>
                    <a:pt x="1495" y="227"/>
                  </a:lnTo>
                  <a:lnTo>
                    <a:pt x="1495" y="423"/>
                  </a:lnTo>
                  <a:lnTo>
                    <a:pt x="1502" y="641"/>
                  </a:lnTo>
                  <a:lnTo>
                    <a:pt x="1408" y="842"/>
                  </a:lnTo>
                  <a:lnTo>
                    <a:pt x="1095" y="957"/>
                  </a:lnTo>
                  <a:lnTo>
                    <a:pt x="789" y="966"/>
                  </a:lnTo>
                  <a:lnTo>
                    <a:pt x="393" y="902"/>
                  </a:lnTo>
                  <a:lnTo>
                    <a:pt x="121" y="739"/>
                  </a:lnTo>
                  <a:lnTo>
                    <a:pt x="48" y="521"/>
                  </a:lnTo>
                  <a:lnTo>
                    <a:pt x="10" y="150"/>
                  </a:lnTo>
                  <a:lnTo>
                    <a:pt x="0" y="0"/>
                  </a:lnTo>
                  <a:lnTo>
                    <a:pt x="222" y="158"/>
                  </a:lnTo>
                  <a:lnTo>
                    <a:pt x="420" y="248"/>
                  </a:lnTo>
                  <a:lnTo>
                    <a:pt x="639" y="261"/>
                  </a:lnTo>
                  <a:lnTo>
                    <a:pt x="848" y="252"/>
                  </a:lnTo>
                  <a:lnTo>
                    <a:pt x="848" y="385"/>
                  </a:lnTo>
                  <a:lnTo>
                    <a:pt x="980" y="393"/>
                  </a:lnTo>
                  <a:lnTo>
                    <a:pt x="1060" y="368"/>
                  </a:lnTo>
                  <a:lnTo>
                    <a:pt x="1105" y="295"/>
                  </a:lnTo>
                  <a:lnTo>
                    <a:pt x="1123" y="222"/>
                  </a:lnTo>
                  <a:lnTo>
                    <a:pt x="1234" y="180"/>
                  </a:lnTo>
                  <a:lnTo>
                    <a:pt x="1401" y="107"/>
                  </a:lnTo>
                  <a:lnTo>
                    <a:pt x="1488" y="43"/>
                  </a:lnTo>
                  <a:lnTo>
                    <a:pt x="1488" y="43"/>
                  </a:lnTo>
                  <a:close/>
                </a:path>
              </a:pathLst>
            </a:custGeom>
            <a:solidFill>
              <a:srgbClr val="FFE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799" y="1171"/>
              <a:ext cx="247" cy="517"/>
            </a:xfrm>
            <a:custGeom>
              <a:avLst/>
              <a:gdLst>
                <a:gd name="T0" fmla="*/ 0 w 247"/>
                <a:gd name="T1" fmla="*/ 0 h 517"/>
                <a:gd name="T2" fmla="*/ 14 w 247"/>
                <a:gd name="T3" fmla="*/ 162 h 517"/>
                <a:gd name="T4" fmla="*/ 38 w 247"/>
                <a:gd name="T5" fmla="*/ 380 h 517"/>
                <a:gd name="T6" fmla="*/ 135 w 247"/>
                <a:gd name="T7" fmla="*/ 457 h 517"/>
                <a:gd name="T8" fmla="*/ 247 w 247"/>
                <a:gd name="T9" fmla="*/ 517 h 517"/>
                <a:gd name="T10" fmla="*/ 229 w 247"/>
                <a:gd name="T11" fmla="*/ 184 h 517"/>
                <a:gd name="T12" fmla="*/ 0 w 247"/>
                <a:gd name="T13" fmla="*/ 0 h 517"/>
                <a:gd name="T14" fmla="*/ 0 w 247"/>
                <a:gd name="T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517">
                  <a:moveTo>
                    <a:pt x="0" y="0"/>
                  </a:moveTo>
                  <a:lnTo>
                    <a:pt x="14" y="162"/>
                  </a:lnTo>
                  <a:lnTo>
                    <a:pt x="38" y="380"/>
                  </a:lnTo>
                  <a:lnTo>
                    <a:pt x="135" y="457"/>
                  </a:lnTo>
                  <a:lnTo>
                    <a:pt x="247" y="517"/>
                  </a:lnTo>
                  <a:lnTo>
                    <a:pt x="229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4049" y="1731"/>
              <a:ext cx="410" cy="350"/>
            </a:xfrm>
            <a:custGeom>
              <a:avLst/>
              <a:gdLst>
                <a:gd name="T0" fmla="*/ 0 w 410"/>
                <a:gd name="T1" fmla="*/ 0 h 350"/>
                <a:gd name="T2" fmla="*/ 24 w 410"/>
                <a:gd name="T3" fmla="*/ 141 h 350"/>
                <a:gd name="T4" fmla="*/ 59 w 410"/>
                <a:gd name="T5" fmla="*/ 256 h 350"/>
                <a:gd name="T6" fmla="*/ 410 w 410"/>
                <a:gd name="T7" fmla="*/ 350 h 350"/>
                <a:gd name="T8" fmla="*/ 372 w 410"/>
                <a:gd name="T9" fmla="*/ 239 h 350"/>
                <a:gd name="T10" fmla="*/ 323 w 410"/>
                <a:gd name="T11" fmla="*/ 55 h 350"/>
                <a:gd name="T12" fmla="*/ 146 w 410"/>
                <a:gd name="T13" fmla="*/ 8 h 350"/>
                <a:gd name="T14" fmla="*/ 0 w 410"/>
                <a:gd name="T15" fmla="*/ 0 h 350"/>
                <a:gd name="T16" fmla="*/ 0 w 410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0" h="350">
                  <a:moveTo>
                    <a:pt x="0" y="0"/>
                  </a:moveTo>
                  <a:lnTo>
                    <a:pt x="24" y="141"/>
                  </a:lnTo>
                  <a:lnTo>
                    <a:pt x="59" y="256"/>
                  </a:lnTo>
                  <a:lnTo>
                    <a:pt x="410" y="350"/>
                  </a:lnTo>
                  <a:lnTo>
                    <a:pt x="372" y="239"/>
                  </a:lnTo>
                  <a:lnTo>
                    <a:pt x="323" y="55"/>
                  </a:lnTo>
                  <a:lnTo>
                    <a:pt x="14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078" y="1261"/>
              <a:ext cx="195" cy="491"/>
            </a:xfrm>
            <a:custGeom>
              <a:avLst/>
              <a:gdLst>
                <a:gd name="T0" fmla="*/ 0 w 195"/>
                <a:gd name="T1" fmla="*/ 51 h 491"/>
                <a:gd name="T2" fmla="*/ 42 w 195"/>
                <a:gd name="T3" fmla="*/ 209 h 491"/>
                <a:gd name="T4" fmla="*/ 35 w 195"/>
                <a:gd name="T5" fmla="*/ 491 h 491"/>
                <a:gd name="T6" fmla="*/ 91 w 195"/>
                <a:gd name="T7" fmla="*/ 474 h 491"/>
                <a:gd name="T8" fmla="*/ 195 w 195"/>
                <a:gd name="T9" fmla="*/ 389 h 491"/>
                <a:gd name="T10" fmla="*/ 195 w 195"/>
                <a:gd name="T11" fmla="*/ 248 h 491"/>
                <a:gd name="T12" fmla="*/ 184 w 195"/>
                <a:gd name="T13" fmla="*/ 0 h 491"/>
                <a:gd name="T14" fmla="*/ 70 w 195"/>
                <a:gd name="T15" fmla="*/ 43 h 491"/>
                <a:gd name="T16" fmla="*/ 0 w 195"/>
                <a:gd name="T17" fmla="*/ 51 h 491"/>
                <a:gd name="T18" fmla="*/ 0 w 195"/>
                <a:gd name="T19" fmla="*/ 5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491">
                  <a:moveTo>
                    <a:pt x="0" y="51"/>
                  </a:moveTo>
                  <a:lnTo>
                    <a:pt x="42" y="209"/>
                  </a:lnTo>
                  <a:lnTo>
                    <a:pt x="35" y="491"/>
                  </a:lnTo>
                  <a:lnTo>
                    <a:pt x="91" y="474"/>
                  </a:lnTo>
                  <a:lnTo>
                    <a:pt x="195" y="389"/>
                  </a:lnTo>
                  <a:lnTo>
                    <a:pt x="195" y="248"/>
                  </a:lnTo>
                  <a:lnTo>
                    <a:pt x="184" y="0"/>
                  </a:lnTo>
                  <a:lnTo>
                    <a:pt x="70" y="43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4748" y="1731"/>
              <a:ext cx="348" cy="350"/>
            </a:xfrm>
            <a:custGeom>
              <a:avLst/>
              <a:gdLst>
                <a:gd name="T0" fmla="*/ 0 w 348"/>
                <a:gd name="T1" fmla="*/ 72 h 350"/>
                <a:gd name="T2" fmla="*/ 3 w 348"/>
                <a:gd name="T3" fmla="*/ 350 h 350"/>
                <a:gd name="T4" fmla="*/ 306 w 348"/>
                <a:gd name="T5" fmla="*/ 290 h 350"/>
                <a:gd name="T6" fmla="*/ 341 w 348"/>
                <a:gd name="T7" fmla="*/ 162 h 350"/>
                <a:gd name="T8" fmla="*/ 348 w 348"/>
                <a:gd name="T9" fmla="*/ 0 h 350"/>
                <a:gd name="T10" fmla="*/ 205 w 348"/>
                <a:gd name="T11" fmla="*/ 55 h 350"/>
                <a:gd name="T12" fmla="*/ 0 w 348"/>
                <a:gd name="T13" fmla="*/ 72 h 350"/>
                <a:gd name="T14" fmla="*/ 0 w 348"/>
                <a:gd name="T15" fmla="*/ 7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350">
                  <a:moveTo>
                    <a:pt x="0" y="72"/>
                  </a:moveTo>
                  <a:lnTo>
                    <a:pt x="3" y="350"/>
                  </a:lnTo>
                  <a:lnTo>
                    <a:pt x="306" y="290"/>
                  </a:lnTo>
                  <a:lnTo>
                    <a:pt x="341" y="162"/>
                  </a:lnTo>
                  <a:lnTo>
                    <a:pt x="348" y="0"/>
                  </a:lnTo>
                  <a:lnTo>
                    <a:pt x="205" y="55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379" y="1406"/>
              <a:ext cx="379" cy="380"/>
            </a:xfrm>
            <a:custGeom>
              <a:avLst/>
              <a:gdLst>
                <a:gd name="T0" fmla="*/ 0 w 379"/>
                <a:gd name="T1" fmla="*/ 47 h 380"/>
                <a:gd name="T2" fmla="*/ 0 w 379"/>
                <a:gd name="T3" fmla="*/ 167 h 380"/>
                <a:gd name="T4" fmla="*/ 14 w 379"/>
                <a:gd name="T5" fmla="*/ 350 h 380"/>
                <a:gd name="T6" fmla="*/ 355 w 379"/>
                <a:gd name="T7" fmla="*/ 380 h 380"/>
                <a:gd name="T8" fmla="*/ 379 w 379"/>
                <a:gd name="T9" fmla="*/ 158 h 380"/>
                <a:gd name="T10" fmla="*/ 268 w 379"/>
                <a:gd name="T11" fmla="*/ 124 h 380"/>
                <a:gd name="T12" fmla="*/ 268 w 379"/>
                <a:gd name="T13" fmla="*/ 0 h 380"/>
                <a:gd name="T14" fmla="*/ 101 w 379"/>
                <a:gd name="T15" fmla="*/ 13 h 380"/>
                <a:gd name="T16" fmla="*/ 11 w 379"/>
                <a:gd name="T17" fmla="*/ 13 h 380"/>
                <a:gd name="T18" fmla="*/ 0 w 379"/>
                <a:gd name="T19" fmla="*/ 47 h 380"/>
                <a:gd name="T20" fmla="*/ 0 w 379"/>
                <a:gd name="T21" fmla="*/ 4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380">
                  <a:moveTo>
                    <a:pt x="0" y="47"/>
                  </a:moveTo>
                  <a:lnTo>
                    <a:pt x="0" y="167"/>
                  </a:lnTo>
                  <a:lnTo>
                    <a:pt x="14" y="350"/>
                  </a:lnTo>
                  <a:lnTo>
                    <a:pt x="355" y="380"/>
                  </a:lnTo>
                  <a:lnTo>
                    <a:pt x="379" y="158"/>
                  </a:lnTo>
                  <a:lnTo>
                    <a:pt x="268" y="124"/>
                  </a:lnTo>
                  <a:lnTo>
                    <a:pt x="268" y="0"/>
                  </a:lnTo>
                  <a:lnTo>
                    <a:pt x="101" y="13"/>
                  </a:lnTo>
                  <a:lnTo>
                    <a:pt x="11" y="1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4852" y="1398"/>
              <a:ext cx="202" cy="303"/>
            </a:xfrm>
            <a:custGeom>
              <a:avLst/>
              <a:gdLst>
                <a:gd name="T0" fmla="*/ 171 w 202"/>
                <a:gd name="T1" fmla="*/ 0 h 303"/>
                <a:gd name="T2" fmla="*/ 184 w 202"/>
                <a:gd name="T3" fmla="*/ 21 h 303"/>
                <a:gd name="T4" fmla="*/ 191 w 202"/>
                <a:gd name="T5" fmla="*/ 47 h 303"/>
                <a:gd name="T6" fmla="*/ 195 w 202"/>
                <a:gd name="T7" fmla="*/ 64 h 303"/>
                <a:gd name="T8" fmla="*/ 198 w 202"/>
                <a:gd name="T9" fmla="*/ 76 h 303"/>
                <a:gd name="T10" fmla="*/ 198 w 202"/>
                <a:gd name="T11" fmla="*/ 94 h 303"/>
                <a:gd name="T12" fmla="*/ 202 w 202"/>
                <a:gd name="T13" fmla="*/ 111 h 303"/>
                <a:gd name="T14" fmla="*/ 202 w 202"/>
                <a:gd name="T15" fmla="*/ 123 h 303"/>
                <a:gd name="T16" fmla="*/ 202 w 202"/>
                <a:gd name="T17" fmla="*/ 140 h 303"/>
                <a:gd name="T18" fmla="*/ 202 w 202"/>
                <a:gd name="T19" fmla="*/ 158 h 303"/>
                <a:gd name="T20" fmla="*/ 202 w 202"/>
                <a:gd name="T21" fmla="*/ 175 h 303"/>
                <a:gd name="T22" fmla="*/ 202 w 202"/>
                <a:gd name="T23" fmla="*/ 187 h 303"/>
                <a:gd name="T24" fmla="*/ 202 w 202"/>
                <a:gd name="T25" fmla="*/ 200 h 303"/>
                <a:gd name="T26" fmla="*/ 202 w 202"/>
                <a:gd name="T27" fmla="*/ 217 h 303"/>
                <a:gd name="T28" fmla="*/ 202 w 202"/>
                <a:gd name="T29" fmla="*/ 234 h 303"/>
                <a:gd name="T30" fmla="*/ 191 w 202"/>
                <a:gd name="T31" fmla="*/ 243 h 303"/>
                <a:gd name="T32" fmla="*/ 181 w 202"/>
                <a:gd name="T33" fmla="*/ 252 h 303"/>
                <a:gd name="T34" fmla="*/ 171 w 202"/>
                <a:gd name="T35" fmla="*/ 264 h 303"/>
                <a:gd name="T36" fmla="*/ 157 w 202"/>
                <a:gd name="T37" fmla="*/ 273 h 303"/>
                <a:gd name="T38" fmla="*/ 143 w 202"/>
                <a:gd name="T39" fmla="*/ 281 h 303"/>
                <a:gd name="T40" fmla="*/ 129 w 202"/>
                <a:gd name="T41" fmla="*/ 286 h 303"/>
                <a:gd name="T42" fmla="*/ 115 w 202"/>
                <a:gd name="T43" fmla="*/ 290 h 303"/>
                <a:gd name="T44" fmla="*/ 101 w 202"/>
                <a:gd name="T45" fmla="*/ 299 h 303"/>
                <a:gd name="T46" fmla="*/ 84 w 202"/>
                <a:gd name="T47" fmla="*/ 303 h 303"/>
                <a:gd name="T48" fmla="*/ 70 w 202"/>
                <a:gd name="T49" fmla="*/ 303 h 303"/>
                <a:gd name="T50" fmla="*/ 56 w 202"/>
                <a:gd name="T51" fmla="*/ 303 h 303"/>
                <a:gd name="T52" fmla="*/ 42 w 202"/>
                <a:gd name="T53" fmla="*/ 303 h 303"/>
                <a:gd name="T54" fmla="*/ 28 w 202"/>
                <a:gd name="T55" fmla="*/ 299 h 303"/>
                <a:gd name="T56" fmla="*/ 18 w 202"/>
                <a:gd name="T57" fmla="*/ 290 h 303"/>
                <a:gd name="T58" fmla="*/ 7 w 202"/>
                <a:gd name="T59" fmla="*/ 281 h 303"/>
                <a:gd name="T60" fmla="*/ 0 w 202"/>
                <a:gd name="T61" fmla="*/ 273 h 303"/>
                <a:gd name="T62" fmla="*/ 11 w 202"/>
                <a:gd name="T63" fmla="*/ 269 h 303"/>
                <a:gd name="T64" fmla="*/ 28 w 202"/>
                <a:gd name="T65" fmla="*/ 264 h 303"/>
                <a:gd name="T66" fmla="*/ 42 w 202"/>
                <a:gd name="T67" fmla="*/ 264 h 303"/>
                <a:gd name="T68" fmla="*/ 63 w 202"/>
                <a:gd name="T69" fmla="*/ 260 h 303"/>
                <a:gd name="T70" fmla="*/ 77 w 202"/>
                <a:gd name="T71" fmla="*/ 256 h 303"/>
                <a:gd name="T72" fmla="*/ 94 w 202"/>
                <a:gd name="T73" fmla="*/ 252 h 303"/>
                <a:gd name="T74" fmla="*/ 111 w 202"/>
                <a:gd name="T75" fmla="*/ 243 h 303"/>
                <a:gd name="T76" fmla="*/ 125 w 202"/>
                <a:gd name="T77" fmla="*/ 239 h 303"/>
                <a:gd name="T78" fmla="*/ 139 w 202"/>
                <a:gd name="T79" fmla="*/ 230 h 303"/>
                <a:gd name="T80" fmla="*/ 150 w 202"/>
                <a:gd name="T81" fmla="*/ 217 h 303"/>
                <a:gd name="T82" fmla="*/ 160 w 202"/>
                <a:gd name="T83" fmla="*/ 205 h 303"/>
                <a:gd name="T84" fmla="*/ 167 w 202"/>
                <a:gd name="T85" fmla="*/ 192 h 303"/>
                <a:gd name="T86" fmla="*/ 171 w 202"/>
                <a:gd name="T87" fmla="*/ 175 h 303"/>
                <a:gd name="T88" fmla="*/ 171 w 202"/>
                <a:gd name="T89" fmla="*/ 153 h 303"/>
                <a:gd name="T90" fmla="*/ 171 w 202"/>
                <a:gd name="T91" fmla="*/ 132 h 303"/>
                <a:gd name="T92" fmla="*/ 164 w 202"/>
                <a:gd name="T93" fmla="*/ 111 h 303"/>
                <a:gd name="T94" fmla="*/ 164 w 202"/>
                <a:gd name="T95" fmla="*/ 94 h 303"/>
                <a:gd name="T96" fmla="*/ 164 w 202"/>
                <a:gd name="T97" fmla="*/ 81 h 303"/>
                <a:gd name="T98" fmla="*/ 164 w 202"/>
                <a:gd name="T99" fmla="*/ 64 h 303"/>
                <a:gd name="T100" fmla="*/ 167 w 202"/>
                <a:gd name="T101" fmla="*/ 47 h 303"/>
                <a:gd name="T102" fmla="*/ 167 w 202"/>
                <a:gd name="T103" fmla="*/ 29 h 303"/>
                <a:gd name="T104" fmla="*/ 167 w 202"/>
                <a:gd name="T105" fmla="*/ 12 h 303"/>
                <a:gd name="T106" fmla="*/ 171 w 202"/>
                <a:gd name="T107" fmla="*/ 4 h 303"/>
                <a:gd name="T108" fmla="*/ 171 w 202"/>
                <a:gd name="T109" fmla="*/ 0 h 303"/>
                <a:gd name="T110" fmla="*/ 171 w 202"/>
                <a:gd name="T1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03">
                  <a:moveTo>
                    <a:pt x="171" y="0"/>
                  </a:moveTo>
                  <a:lnTo>
                    <a:pt x="184" y="21"/>
                  </a:lnTo>
                  <a:lnTo>
                    <a:pt x="191" y="47"/>
                  </a:lnTo>
                  <a:lnTo>
                    <a:pt x="195" y="64"/>
                  </a:lnTo>
                  <a:lnTo>
                    <a:pt x="198" y="76"/>
                  </a:lnTo>
                  <a:lnTo>
                    <a:pt x="198" y="94"/>
                  </a:lnTo>
                  <a:lnTo>
                    <a:pt x="202" y="111"/>
                  </a:lnTo>
                  <a:lnTo>
                    <a:pt x="202" y="123"/>
                  </a:lnTo>
                  <a:lnTo>
                    <a:pt x="202" y="140"/>
                  </a:lnTo>
                  <a:lnTo>
                    <a:pt x="202" y="158"/>
                  </a:lnTo>
                  <a:lnTo>
                    <a:pt x="202" y="175"/>
                  </a:lnTo>
                  <a:lnTo>
                    <a:pt x="202" y="187"/>
                  </a:lnTo>
                  <a:lnTo>
                    <a:pt x="202" y="200"/>
                  </a:lnTo>
                  <a:lnTo>
                    <a:pt x="202" y="217"/>
                  </a:lnTo>
                  <a:lnTo>
                    <a:pt x="202" y="234"/>
                  </a:lnTo>
                  <a:lnTo>
                    <a:pt x="191" y="243"/>
                  </a:lnTo>
                  <a:lnTo>
                    <a:pt x="181" y="252"/>
                  </a:lnTo>
                  <a:lnTo>
                    <a:pt x="171" y="264"/>
                  </a:lnTo>
                  <a:lnTo>
                    <a:pt x="157" y="273"/>
                  </a:lnTo>
                  <a:lnTo>
                    <a:pt x="143" y="281"/>
                  </a:lnTo>
                  <a:lnTo>
                    <a:pt x="129" y="286"/>
                  </a:lnTo>
                  <a:lnTo>
                    <a:pt x="115" y="290"/>
                  </a:lnTo>
                  <a:lnTo>
                    <a:pt x="101" y="299"/>
                  </a:lnTo>
                  <a:lnTo>
                    <a:pt x="84" y="303"/>
                  </a:lnTo>
                  <a:lnTo>
                    <a:pt x="70" y="303"/>
                  </a:lnTo>
                  <a:lnTo>
                    <a:pt x="56" y="303"/>
                  </a:lnTo>
                  <a:lnTo>
                    <a:pt x="42" y="303"/>
                  </a:lnTo>
                  <a:lnTo>
                    <a:pt x="28" y="299"/>
                  </a:lnTo>
                  <a:lnTo>
                    <a:pt x="18" y="290"/>
                  </a:lnTo>
                  <a:lnTo>
                    <a:pt x="7" y="281"/>
                  </a:lnTo>
                  <a:lnTo>
                    <a:pt x="0" y="273"/>
                  </a:lnTo>
                  <a:lnTo>
                    <a:pt x="11" y="269"/>
                  </a:lnTo>
                  <a:lnTo>
                    <a:pt x="28" y="264"/>
                  </a:lnTo>
                  <a:lnTo>
                    <a:pt x="42" y="264"/>
                  </a:lnTo>
                  <a:lnTo>
                    <a:pt x="63" y="260"/>
                  </a:lnTo>
                  <a:lnTo>
                    <a:pt x="77" y="256"/>
                  </a:lnTo>
                  <a:lnTo>
                    <a:pt x="94" y="252"/>
                  </a:lnTo>
                  <a:lnTo>
                    <a:pt x="111" y="243"/>
                  </a:lnTo>
                  <a:lnTo>
                    <a:pt x="125" y="239"/>
                  </a:lnTo>
                  <a:lnTo>
                    <a:pt x="139" y="230"/>
                  </a:lnTo>
                  <a:lnTo>
                    <a:pt x="150" y="217"/>
                  </a:lnTo>
                  <a:lnTo>
                    <a:pt x="160" y="205"/>
                  </a:lnTo>
                  <a:lnTo>
                    <a:pt x="167" y="192"/>
                  </a:lnTo>
                  <a:lnTo>
                    <a:pt x="171" y="175"/>
                  </a:lnTo>
                  <a:lnTo>
                    <a:pt x="171" y="153"/>
                  </a:lnTo>
                  <a:lnTo>
                    <a:pt x="171" y="132"/>
                  </a:lnTo>
                  <a:lnTo>
                    <a:pt x="164" y="111"/>
                  </a:lnTo>
                  <a:lnTo>
                    <a:pt x="164" y="94"/>
                  </a:lnTo>
                  <a:lnTo>
                    <a:pt x="164" y="81"/>
                  </a:lnTo>
                  <a:lnTo>
                    <a:pt x="164" y="64"/>
                  </a:lnTo>
                  <a:lnTo>
                    <a:pt x="167" y="47"/>
                  </a:lnTo>
                  <a:lnTo>
                    <a:pt x="167" y="29"/>
                  </a:lnTo>
                  <a:lnTo>
                    <a:pt x="167" y="12"/>
                  </a:lnTo>
                  <a:lnTo>
                    <a:pt x="171" y="4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922" y="1462"/>
              <a:ext cx="69" cy="102"/>
            </a:xfrm>
            <a:custGeom>
              <a:avLst/>
              <a:gdLst>
                <a:gd name="T0" fmla="*/ 59 w 69"/>
                <a:gd name="T1" fmla="*/ 0 h 102"/>
                <a:gd name="T2" fmla="*/ 69 w 69"/>
                <a:gd name="T3" fmla="*/ 12 h 102"/>
                <a:gd name="T4" fmla="*/ 69 w 69"/>
                <a:gd name="T5" fmla="*/ 30 h 102"/>
                <a:gd name="T6" fmla="*/ 66 w 69"/>
                <a:gd name="T7" fmla="*/ 47 h 102"/>
                <a:gd name="T8" fmla="*/ 59 w 69"/>
                <a:gd name="T9" fmla="*/ 68 h 102"/>
                <a:gd name="T10" fmla="*/ 45 w 69"/>
                <a:gd name="T11" fmla="*/ 85 h 102"/>
                <a:gd name="T12" fmla="*/ 31 w 69"/>
                <a:gd name="T13" fmla="*/ 98 h 102"/>
                <a:gd name="T14" fmla="*/ 14 w 69"/>
                <a:gd name="T15" fmla="*/ 102 h 102"/>
                <a:gd name="T16" fmla="*/ 0 w 69"/>
                <a:gd name="T17" fmla="*/ 98 h 102"/>
                <a:gd name="T18" fmla="*/ 3 w 69"/>
                <a:gd name="T19" fmla="*/ 81 h 102"/>
                <a:gd name="T20" fmla="*/ 7 w 69"/>
                <a:gd name="T21" fmla="*/ 68 h 102"/>
                <a:gd name="T22" fmla="*/ 14 w 69"/>
                <a:gd name="T23" fmla="*/ 55 h 102"/>
                <a:gd name="T24" fmla="*/ 21 w 69"/>
                <a:gd name="T25" fmla="*/ 47 h 102"/>
                <a:gd name="T26" fmla="*/ 38 w 69"/>
                <a:gd name="T27" fmla="*/ 21 h 102"/>
                <a:gd name="T28" fmla="*/ 59 w 69"/>
                <a:gd name="T29" fmla="*/ 0 h 102"/>
                <a:gd name="T30" fmla="*/ 59 w 69"/>
                <a:gd name="T3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102">
                  <a:moveTo>
                    <a:pt x="59" y="0"/>
                  </a:moveTo>
                  <a:lnTo>
                    <a:pt x="69" y="12"/>
                  </a:lnTo>
                  <a:lnTo>
                    <a:pt x="69" y="30"/>
                  </a:lnTo>
                  <a:lnTo>
                    <a:pt x="66" y="47"/>
                  </a:lnTo>
                  <a:lnTo>
                    <a:pt x="59" y="68"/>
                  </a:lnTo>
                  <a:lnTo>
                    <a:pt x="45" y="85"/>
                  </a:lnTo>
                  <a:lnTo>
                    <a:pt x="31" y="98"/>
                  </a:lnTo>
                  <a:lnTo>
                    <a:pt x="14" y="102"/>
                  </a:lnTo>
                  <a:lnTo>
                    <a:pt x="0" y="98"/>
                  </a:lnTo>
                  <a:lnTo>
                    <a:pt x="3" y="81"/>
                  </a:lnTo>
                  <a:lnTo>
                    <a:pt x="7" y="68"/>
                  </a:lnTo>
                  <a:lnTo>
                    <a:pt x="14" y="55"/>
                  </a:lnTo>
                  <a:lnTo>
                    <a:pt x="21" y="47"/>
                  </a:lnTo>
                  <a:lnTo>
                    <a:pt x="38" y="2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176" y="1385"/>
              <a:ext cx="31" cy="77"/>
            </a:xfrm>
            <a:custGeom>
              <a:avLst/>
              <a:gdLst>
                <a:gd name="T0" fmla="*/ 7 w 31"/>
                <a:gd name="T1" fmla="*/ 0 h 77"/>
                <a:gd name="T2" fmla="*/ 17 w 31"/>
                <a:gd name="T3" fmla="*/ 8 h 77"/>
                <a:gd name="T4" fmla="*/ 27 w 31"/>
                <a:gd name="T5" fmla="*/ 21 h 77"/>
                <a:gd name="T6" fmla="*/ 31 w 31"/>
                <a:gd name="T7" fmla="*/ 38 h 77"/>
                <a:gd name="T8" fmla="*/ 31 w 31"/>
                <a:gd name="T9" fmla="*/ 60 h 77"/>
                <a:gd name="T10" fmla="*/ 27 w 31"/>
                <a:gd name="T11" fmla="*/ 72 h 77"/>
                <a:gd name="T12" fmla="*/ 24 w 31"/>
                <a:gd name="T13" fmla="*/ 77 h 77"/>
                <a:gd name="T14" fmla="*/ 13 w 31"/>
                <a:gd name="T15" fmla="*/ 77 h 77"/>
                <a:gd name="T16" fmla="*/ 0 w 31"/>
                <a:gd name="T17" fmla="*/ 60 h 77"/>
                <a:gd name="T18" fmla="*/ 0 w 31"/>
                <a:gd name="T19" fmla="*/ 42 h 77"/>
                <a:gd name="T20" fmla="*/ 3 w 31"/>
                <a:gd name="T21" fmla="*/ 21 h 77"/>
                <a:gd name="T22" fmla="*/ 3 w 31"/>
                <a:gd name="T23" fmla="*/ 4 h 77"/>
                <a:gd name="T24" fmla="*/ 7 w 31"/>
                <a:gd name="T25" fmla="*/ 0 h 77"/>
                <a:gd name="T26" fmla="*/ 7 w 31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77">
                  <a:moveTo>
                    <a:pt x="7" y="0"/>
                  </a:moveTo>
                  <a:lnTo>
                    <a:pt x="17" y="8"/>
                  </a:lnTo>
                  <a:lnTo>
                    <a:pt x="27" y="21"/>
                  </a:lnTo>
                  <a:lnTo>
                    <a:pt x="31" y="38"/>
                  </a:lnTo>
                  <a:lnTo>
                    <a:pt x="31" y="60"/>
                  </a:lnTo>
                  <a:lnTo>
                    <a:pt x="27" y="72"/>
                  </a:lnTo>
                  <a:lnTo>
                    <a:pt x="24" y="77"/>
                  </a:lnTo>
                  <a:lnTo>
                    <a:pt x="13" y="77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3" y="21"/>
                  </a:lnTo>
                  <a:lnTo>
                    <a:pt x="3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165" y="1333"/>
              <a:ext cx="111" cy="308"/>
            </a:xfrm>
            <a:custGeom>
              <a:avLst/>
              <a:gdLst>
                <a:gd name="T0" fmla="*/ 84 w 111"/>
                <a:gd name="T1" fmla="*/ 0 h 308"/>
                <a:gd name="T2" fmla="*/ 87 w 111"/>
                <a:gd name="T3" fmla="*/ 5 h 308"/>
                <a:gd name="T4" fmla="*/ 97 w 111"/>
                <a:gd name="T5" fmla="*/ 18 h 308"/>
                <a:gd name="T6" fmla="*/ 101 w 111"/>
                <a:gd name="T7" fmla="*/ 30 h 308"/>
                <a:gd name="T8" fmla="*/ 104 w 111"/>
                <a:gd name="T9" fmla="*/ 43 h 308"/>
                <a:gd name="T10" fmla="*/ 108 w 111"/>
                <a:gd name="T11" fmla="*/ 60 h 308"/>
                <a:gd name="T12" fmla="*/ 108 w 111"/>
                <a:gd name="T13" fmla="*/ 73 h 308"/>
                <a:gd name="T14" fmla="*/ 108 w 111"/>
                <a:gd name="T15" fmla="*/ 90 h 308"/>
                <a:gd name="T16" fmla="*/ 111 w 111"/>
                <a:gd name="T17" fmla="*/ 107 h 308"/>
                <a:gd name="T18" fmla="*/ 108 w 111"/>
                <a:gd name="T19" fmla="*/ 124 h 308"/>
                <a:gd name="T20" fmla="*/ 108 w 111"/>
                <a:gd name="T21" fmla="*/ 141 h 308"/>
                <a:gd name="T22" fmla="*/ 108 w 111"/>
                <a:gd name="T23" fmla="*/ 159 h 308"/>
                <a:gd name="T24" fmla="*/ 108 w 111"/>
                <a:gd name="T25" fmla="*/ 176 h 308"/>
                <a:gd name="T26" fmla="*/ 104 w 111"/>
                <a:gd name="T27" fmla="*/ 193 h 308"/>
                <a:gd name="T28" fmla="*/ 104 w 111"/>
                <a:gd name="T29" fmla="*/ 205 h 308"/>
                <a:gd name="T30" fmla="*/ 104 w 111"/>
                <a:gd name="T31" fmla="*/ 223 h 308"/>
                <a:gd name="T32" fmla="*/ 104 w 111"/>
                <a:gd name="T33" fmla="*/ 240 h 308"/>
                <a:gd name="T34" fmla="*/ 94 w 111"/>
                <a:gd name="T35" fmla="*/ 248 h 308"/>
                <a:gd name="T36" fmla="*/ 84 w 111"/>
                <a:gd name="T37" fmla="*/ 265 h 308"/>
                <a:gd name="T38" fmla="*/ 70 w 111"/>
                <a:gd name="T39" fmla="*/ 278 h 308"/>
                <a:gd name="T40" fmla="*/ 56 w 111"/>
                <a:gd name="T41" fmla="*/ 295 h 308"/>
                <a:gd name="T42" fmla="*/ 42 w 111"/>
                <a:gd name="T43" fmla="*/ 299 h 308"/>
                <a:gd name="T44" fmla="*/ 28 w 111"/>
                <a:gd name="T45" fmla="*/ 308 h 308"/>
                <a:gd name="T46" fmla="*/ 11 w 111"/>
                <a:gd name="T47" fmla="*/ 304 h 308"/>
                <a:gd name="T48" fmla="*/ 0 w 111"/>
                <a:gd name="T49" fmla="*/ 299 h 308"/>
                <a:gd name="T50" fmla="*/ 14 w 111"/>
                <a:gd name="T51" fmla="*/ 282 h 308"/>
                <a:gd name="T52" fmla="*/ 28 w 111"/>
                <a:gd name="T53" fmla="*/ 270 h 308"/>
                <a:gd name="T54" fmla="*/ 38 w 111"/>
                <a:gd name="T55" fmla="*/ 257 h 308"/>
                <a:gd name="T56" fmla="*/ 52 w 111"/>
                <a:gd name="T57" fmla="*/ 240 h 308"/>
                <a:gd name="T58" fmla="*/ 59 w 111"/>
                <a:gd name="T59" fmla="*/ 223 h 308"/>
                <a:gd name="T60" fmla="*/ 66 w 111"/>
                <a:gd name="T61" fmla="*/ 205 h 308"/>
                <a:gd name="T62" fmla="*/ 70 w 111"/>
                <a:gd name="T63" fmla="*/ 188 h 308"/>
                <a:gd name="T64" fmla="*/ 73 w 111"/>
                <a:gd name="T65" fmla="*/ 171 h 308"/>
                <a:gd name="T66" fmla="*/ 73 w 111"/>
                <a:gd name="T67" fmla="*/ 154 h 308"/>
                <a:gd name="T68" fmla="*/ 77 w 111"/>
                <a:gd name="T69" fmla="*/ 133 h 308"/>
                <a:gd name="T70" fmla="*/ 77 w 111"/>
                <a:gd name="T71" fmla="*/ 112 h 308"/>
                <a:gd name="T72" fmla="*/ 77 w 111"/>
                <a:gd name="T73" fmla="*/ 94 h 308"/>
                <a:gd name="T74" fmla="*/ 73 w 111"/>
                <a:gd name="T75" fmla="*/ 73 h 308"/>
                <a:gd name="T76" fmla="*/ 73 w 111"/>
                <a:gd name="T77" fmla="*/ 56 h 308"/>
                <a:gd name="T78" fmla="*/ 70 w 111"/>
                <a:gd name="T79" fmla="*/ 35 h 308"/>
                <a:gd name="T80" fmla="*/ 70 w 111"/>
                <a:gd name="T81" fmla="*/ 18 h 308"/>
                <a:gd name="T82" fmla="*/ 77 w 111"/>
                <a:gd name="T83" fmla="*/ 5 h 308"/>
                <a:gd name="T84" fmla="*/ 84 w 111"/>
                <a:gd name="T85" fmla="*/ 0 h 308"/>
                <a:gd name="T86" fmla="*/ 84 w 111"/>
                <a:gd name="T8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308">
                  <a:moveTo>
                    <a:pt x="84" y="0"/>
                  </a:moveTo>
                  <a:lnTo>
                    <a:pt x="87" y="5"/>
                  </a:lnTo>
                  <a:lnTo>
                    <a:pt x="97" y="18"/>
                  </a:lnTo>
                  <a:lnTo>
                    <a:pt x="101" y="30"/>
                  </a:lnTo>
                  <a:lnTo>
                    <a:pt x="104" y="43"/>
                  </a:lnTo>
                  <a:lnTo>
                    <a:pt x="108" y="60"/>
                  </a:lnTo>
                  <a:lnTo>
                    <a:pt x="108" y="73"/>
                  </a:lnTo>
                  <a:lnTo>
                    <a:pt x="108" y="90"/>
                  </a:lnTo>
                  <a:lnTo>
                    <a:pt x="111" y="107"/>
                  </a:lnTo>
                  <a:lnTo>
                    <a:pt x="108" y="124"/>
                  </a:lnTo>
                  <a:lnTo>
                    <a:pt x="108" y="141"/>
                  </a:lnTo>
                  <a:lnTo>
                    <a:pt x="108" y="159"/>
                  </a:lnTo>
                  <a:lnTo>
                    <a:pt x="108" y="176"/>
                  </a:lnTo>
                  <a:lnTo>
                    <a:pt x="104" y="193"/>
                  </a:lnTo>
                  <a:lnTo>
                    <a:pt x="104" y="205"/>
                  </a:lnTo>
                  <a:lnTo>
                    <a:pt x="104" y="223"/>
                  </a:lnTo>
                  <a:lnTo>
                    <a:pt x="104" y="240"/>
                  </a:lnTo>
                  <a:lnTo>
                    <a:pt x="94" y="248"/>
                  </a:lnTo>
                  <a:lnTo>
                    <a:pt x="84" y="265"/>
                  </a:lnTo>
                  <a:lnTo>
                    <a:pt x="70" y="278"/>
                  </a:lnTo>
                  <a:lnTo>
                    <a:pt x="56" y="295"/>
                  </a:lnTo>
                  <a:lnTo>
                    <a:pt x="42" y="299"/>
                  </a:lnTo>
                  <a:lnTo>
                    <a:pt x="28" y="308"/>
                  </a:lnTo>
                  <a:lnTo>
                    <a:pt x="11" y="304"/>
                  </a:lnTo>
                  <a:lnTo>
                    <a:pt x="0" y="299"/>
                  </a:lnTo>
                  <a:lnTo>
                    <a:pt x="14" y="282"/>
                  </a:lnTo>
                  <a:lnTo>
                    <a:pt x="28" y="270"/>
                  </a:lnTo>
                  <a:lnTo>
                    <a:pt x="38" y="257"/>
                  </a:lnTo>
                  <a:lnTo>
                    <a:pt x="52" y="240"/>
                  </a:lnTo>
                  <a:lnTo>
                    <a:pt x="59" y="223"/>
                  </a:lnTo>
                  <a:lnTo>
                    <a:pt x="66" y="205"/>
                  </a:lnTo>
                  <a:lnTo>
                    <a:pt x="70" y="188"/>
                  </a:lnTo>
                  <a:lnTo>
                    <a:pt x="73" y="171"/>
                  </a:lnTo>
                  <a:lnTo>
                    <a:pt x="73" y="154"/>
                  </a:lnTo>
                  <a:lnTo>
                    <a:pt x="77" y="133"/>
                  </a:lnTo>
                  <a:lnTo>
                    <a:pt x="77" y="112"/>
                  </a:lnTo>
                  <a:lnTo>
                    <a:pt x="77" y="94"/>
                  </a:lnTo>
                  <a:lnTo>
                    <a:pt x="73" y="73"/>
                  </a:lnTo>
                  <a:lnTo>
                    <a:pt x="73" y="56"/>
                  </a:lnTo>
                  <a:lnTo>
                    <a:pt x="70" y="35"/>
                  </a:lnTo>
                  <a:lnTo>
                    <a:pt x="70" y="18"/>
                  </a:lnTo>
                  <a:lnTo>
                    <a:pt x="77" y="5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5120" y="1761"/>
              <a:ext cx="45" cy="68"/>
            </a:xfrm>
            <a:custGeom>
              <a:avLst/>
              <a:gdLst>
                <a:gd name="T0" fmla="*/ 28 w 45"/>
                <a:gd name="T1" fmla="*/ 4 h 68"/>
                <a:gd name="T2" fmla="*/ 38 w 45"/>
                <a:gd name="T3" fmla="*/ 0 h 68"/>
                <a:gd name="T4" fmla="*/ 45 w 45"/>
                <a:gd name="T5" fmla="*/ 12 h 68"/>
                <a:gd name="T6" fmla="*/ 45 w 45"/>
                <a:gd name="T7" fmla="*/ 25 h 68"/>
                <a:gd name="T8" fmla="*/ 45 w 45"/>
                <a:gd name="T9" fmla="*/ 47 h 68"/>
                <a:gd name="T10" fmla="*/ 38 w 45"/>
                <a:gd name="T11" fmla="*/ 59 h 68"/>
                <a:gd name="T12" fmla="*/ 28 w 45"/>
                <a:gd name="T13" fmla="*/ 68 h 68"/>
                <a:gd name="T14" fmla="*/ 14 w 45"/>
                <a:gd name="T15" fmla="*/ 68 h 68"/>
                <a:gd name="T16" fmla="*/ 0 w 45"/>
                <a:gd name="T17" fmla="*/ 51 h 68"/>
                <a:gd name="T18" fmla="*/ 3 w 45"/>
                <a:gd name="T19" fmla="*/ 34 h 68"/>
                <a:gd name="T20" fmla="*/ 14 w 45"/>
                <a:gd name="T21" fmla="*/ 25 h 68"/>
                <a:gd name="T22" fmla="*/ 21 w 45"/>
                <a:gd name="T23" fmla="*/ 12 h 68"/>
                <a:gd name="T24" fmla="*/ 28 w 45"/>
                <a:gd name="T25" fmla="*/ 4 h 68"/>
                <a:gd name="T26" fmla="*/ 28 w 45"/>
                <a:gd name="T27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68">
                  <a:moveTo>
                    <a:pt x="28" y="4"/>
                  </a:moveTo>
                  <a:lnTo>
                    <a:pt x="38" y="0"/>
                  </a:lnTo>
                  <a:lnTo>
                    <a:pt x="45" y="12"/>
                  </a:lnTo>
                  <a:lnTo>
                    <a:pt x="45" y="25"/>
                  </a:lnTo>
                  <a:lnTo>
                    <a:pt x="45" y="47"/>
                  </a:lnTo>
                  <a:lnTo>
                    <a:pt x="38" y="59"/>
                  </a:lnTo>
                  <a:lnTo>
                    <a:pt x="28" y="68"/>
                  </a:lnTo>
                  <a:lnTo>
                    <a:pt x="14" y="68"/>
                  </a:lnTo>
                  <a:lnTo>
                    <a:pt x="0" y="51"/>
                  </a:lnTo>
                  <a:lnTo>
                    <a:pt x="3" y="34"/>
                  </a:lnTo>
                  <a:lnTo>
                    <a:pt x="14" y="25"/>
                  </a:lnTo>
                  <a:lnTo>
                    <a:pt x="21" y="12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089" y="1701"/>
              <a:ext cx="170" cy="247"/>
            </a:xfrm>
            <a:custGeom>
              <a:avLst/>
              <a:gdLst>
                <a:gd name="T0" fmla="*/ 149 w 170"/>
                <a:gd name="T1" fmla="*/ 0 h 247"/>
                <a:gd name="T2" fmla="*/ 160 w 170"/>
                <a:gd name="T3" fmla="*/ 21 h 247"/>
                <a:gd name="T4" fmla="*/ 167 w 170"/>
                <a:gd name="T5" fmla="*/ 42 h 247"/>
                <a:gd name="T6" fmla="*/ 170 w 170"/>
                <a:gd name="T7" fmla="*/ 68 h 247"/>
                <a:gd name="T8" fmla="*/ 170 w 170"/>
                <a:gd name="T9" fmla="*/ 94 h 247"/>
                <a:gd name="T10" fmla="*/ 167 w 170"/>
                <a:gd name="T11" fmla="*/ 119 h 247"/>
                <a:gd name="T12" fmla="*/ 160 w 170"/>
                <a:gd name="T13" fmla="*/ 141 h 247"/>
                <a:gd name="T14" fmla="*/ 153 w 170"/>
                <a:gd name="T15" fmla="*/ 166 h 247"/>
                <a:gd name="T16" fmla="*/ 142 w 170"/>
                <a:gd name="T17" fmla="*/ 192 h 247"/>
                <a:gd name="T18" fmla="*/ 128 w 170"/>
                <a:gd name="T19" fmla="*/ 209 h 247"/>
                <a:gd name="T20" fmla="*/ 114 w 170"/>
                <a:gd name="T21" fmla="*/ 226 h 247"/>
                <a:gd name="T22" fmla="*/ 97 w 170"/>
                <a:gd name="T23" fmla="*/ 235 h 247"/>
                <a:gd name="T24" fmla="*/ 80 w 170"/>
                <a:gd name="T25" fmla="*/ 247 h 247"/>
                <a:gd name="T26" fmla="*/ 59 w 170"/>
                <a:gd name="T27" fmla="*/ 247 h 247"/>
                <a:gd name="T28" fmla="*/ 41 w 170"/>
                <a:gd name="T29" fmla="*/ 247 h 247"/>
                <a:gd name="T30" fmla="*/ 21 w 170"/>
                <a:gd name="T31" fmla="*/ 239 h 247"/>
                <a:gd name="T32" fmla="*/ 0 w 170"/>
                <a:gd name="T33" fmla="*/ 226 h 247"/>
                <a:gd name="T34" fmla="*/ 14 w 170"/>
                <a:gd name="T35" fmla="*/ 218 h 247"/>
                <a:gd name="T36" fmla="*/ 24 w 170"/>
                <a:gd name="T37" fmla="*/ 213 h 247"/>
                <a:gd name="T38" fmla="*/ 34 w 170"/>
                <a:gd name="T39" fmla="*/ 209 h 247"/>
                <a:gd name="T40" fmla="*/ 48 w 170"/>
                <a:gd name="T41" fmla="*/ 205 h 247"/>
                <a:gd name="T42" fmla="*/ 62 w 170"/>
                <a:gd name="T43" fmla="*/ 196 h 247"/>
                <a:gd name="T44" fmla="*/ 73 w 170"/>
                <a:gd name="T45" fmla="*/ 188 h 247"/>
                <a:gd name="T46" fmla="*/ 87 w 170"/>
                <a:gd name="T47" fmla="*/ 179 h 247"/>
                <a:gd name="T48" fmla="*/ 97 w 170"/>
                <a:gd name="T49" fmla="*/ 175 h 247"/>
                <a:gd name="T50" fmla="*/ 114 w 170"/>
                <a:gd name="T51" fmla="*/ 154 h 247"/>
                <a:gd name="T52" fmla="*/ 128 w 170"/>
                <a:gd name="T53" fmla="*/ 132 h 247"/>
                <a:gd name="T54" fmla="*/ 132 w 170"/>
                <a:gd name="T55" fmla="*/ 115 h 247"/>
                <a:gd name="T56" fmla="*/ 132 w 170"/>
                <a:gd name="T57" fmla="*/ 102 h 247"/>
                <a:gd name="T58" fmla="*/ 132 w 170"/>
                <a:gd name="T59" fmla="*/ 81 h 247"/>
                <a:gd name="T60" fmla="*/ 132 w 170"/>
                <a:gd name="T61" fmla="*/ 64 h 247"/>
                <a:gd name="T62" fmla="*/ 132 w 170"/>
                <a:gd name="T63" fmla="*/ 42 h 247"/>
                <a:gd name="T64" fmla="*/ 139 w 170"/>
                <a:gd name="T65" fmla="*/ 21 h 247"/>
                <a:gd name="T66" fmla="*/ 146 w 170"/>
                <a:gd name="T67" fmla="*/ 4 h 247"/>
                <a:gd name="T68" fmla="*/ 149 w 170"/>
                <a:gd name="T69" fmla="*/ 0 h 247"/>
                <a:gd name="T70" fmla="*/ 149 w 170"/>
                <a:gd name="T7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" h="247">
                  <a:moveTo>
                    <a:pt x="149" y="0"/>
                  </a:moveTo>
                  <a:lnTo>
                    <a:pt x="160" y="21"/>
                  </a:lnTo>
                  <a:lnTo>
                    <a:pt x="167" y="42"/>
                  </a:lnTo>
                  <a:lnTo>
                    <a:pt x="170" y="68"/>
                  </a:lnTo>
                  <a:lnTo>
                    <a:pt x="170" y="94"/>
                  </a:lnTo>
                  <a:lnTo>
                    <a:pt x="167" y="119"/>
                  </a:lnTo>
                  <a:lnTo>
                    <a:pt x="160" y="141"/>
                  </a:lnTo>
                  <a:lnTo>
                    <a:pt x="153" y="166"/>
                  </a:lnTo>
                  <a:lnTo>
                    <a:pt x="142" y="192"/>
                  </a:lnTo>
                  <a:lnTo>
                    <a:pt x="128" y="209"/>
                  </a:lnTo>
                  <a:lnTo>
                    <a:pt x="114" y="226"/>
                  </a:lnTo>
                  <a:lnTo>
                    <a:pt x="97" y="235"/>
                  </a:lnTo>
                  <a:lnTo>
                    <a:pt x="80" y="247"/>
                  </a:lnTo>
                  <a:lnTo>
                    <a:pt x="59" y="247"/>
                  </a:lnTo>
                  <a:lnTo>
                    <a:pt x="41" y="247"/>
                  </a:lnTo>
                  <a:lnTo>
                    <a:pt x="21" y="239"/>
                  </a:lnTo>
                  <a:lnTo>
                    <a:pt x="0" y="226"/>
                  </a:lnTo>
                  <a:lnTo>
                    <a:pt x="14" y="218"/>
                  </a:lnTo>
                  <a:lnTo>
                    <a:pt x="24" y="213"/>
                  </a:lnTo>
                  <a:lnTo>
                    <a:pt x="34" y="209"/>
                  </a:lnTo>
                  <a:lnTo>
                    <a:pt x="48" y="205"/>
                  </a:lnTo>
                  <a:lnTo>
                    <a:pt x="62" y="196"/>
                  </a:lnTo>
                  <a:lnTo>
                    <a:pt x="73" y="188"/>
                  </a:lnTo>
                  <a:lnTo>
                    <a:pt x="87" y="179"/>
                  </a:lnTo>
                  <a:lnTo>
                    <a:pt x="97" y="175"/>
                  </a:lnTo>
                  <a:lnTo>
                    <a:pt x="114" y="154"/>
                  </a:lnTo>
                  <a:lnTo>
                    <a:pt x="128" y="132"/>
                  </a:lnTo>
                  <a:lnTo>
                    <a:pt x="132" y="115"/>
                  </a:lnTo>
                  <a:lnTo>
                    <a:pt x="132" y="102"/>
                  </a:lnTo>
                  <a:lnTo>
                    <a:pt x="132" y="81"/>
                  </a:lnTo>
                  <a:lnTo>
                    <a:pt x="132" y="64"/>
                  </a:lnTo>
                  <a:lnTo>
                    <a:pt x="132" y="42"/>
                  </a:lnTo>
                  <a:lnTo>
                    <a:pt x="139" y="21"/>
                  </a:lnTo>
                  <a:lnTo>
                    <a:pt x="146" y="4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4821" y="1825"/>
              <a:ext cx="195" cy="200"/>
            </a:xfrm>
            <a:custGeom>
              <a:avLst/>
              <a:gdLst>
                <a:gd name="T0" fmla="*/ 167 w 195"/>
                <a:gd name="T1" fmla="*/ 0 h 200"/>
                <a:gd name="T2" fmla="*/ 181 w 195"/>
                <a:gd name="T3" fmla="*/ 21 h 200"/>
                <a:gd name="T4" fmla="*/ 188 w 195"/>
                <a:gd name="T5" fmla="*/ 47 h 200"/>
                <a:gd name="T6" fmla="*/ 191 w 195"/>
                <a:gd name="T7" fmla="*/ 68 h 200"/>
                <a:gd name="T8" fmla="*/ 195 w 195"/>
                <a:gd name="T9" fmla="*/ 89 h 200"/>
                <a:gd name="T10" fmla="*/ 188 w 195"/>
                <a:gd name="T11" fmla="*/ 111 h 200"/>
                <a:gd name="T12" fmla="*/ 181 w 195"/>
                <a:gd name="T13" fmla="*/ 128 h 200"/>
                <a:gd name="T14" fmla="*/ 167 w 195"/>
                <a:gd name="T15" fmla="*/ 145 h 200"/>
                <a:gd name="T16" fmla="*/ 156 w 195"/>
                <a:gd name="T17" fmla="*/ 162 h 200"/>
                <a:gd name="T18" fmla="*/ 139 w 195"/>
                <a:gd name="T19" fmla="*/ 175 h 200"/>
                <a:gd name="T20" fmla="*/ 122 w 195"/>
                <a:gd name="T21" fmla="*/ 188 h 200"/>
                <a:gd name="T22" fmla="*/ 101 w 195"/>
                <a:gd name="T23" fmla="*/ 192 h 200"/>
                <a:gd name="T24" fmla="*/ 80 w 195"/>
                <a:gd name="T25" fmla="*/ 200 h 200"/>
                <a:gd name="T26" fmla="*/ 59 w 195"/>
                <a:gd name="T27" fmla="*/ 200 h 200"/>
                <a:gd name="T28" fmla="*/ 38 w 195"/>
                <a:gd name="T29" fmla="*/ 200 h 200"/>
                <a:gd name="T30" fmla="*/ 21 w 195"/>
                <a:gd name="T31" fmla="*/ 196 h 200"/>
                <a:gd name="T32" fmla="*/ 0 w 195"/>
                <a:gd name="T33" fmla="*/ 188 h 200"/>
                <a:gd name="T34" fmla="*/ 7 w 195"/>
                <a:gd name="T35" fmla="*/ 170 h 200"/>
                <a:gd name="T36" fmla="*/ 17 w 195"/>
                <a:gd name="T37" fmla="*/ 162 h 200"/>
                <a:gd name="T38" fmla="*/ 28 w 195"/>
                <a:gd name="T39" fmla="*/ 153 h 200"/>
                <a:gd name="T40" fmla="*/ 42 w 195"/>
                <a:gd name="T41" fmla="*/ 149 h 200"/>
                <a:gd name="T42" fmla="*/ 52 w 195"/>
                <a:gd name="T43" fmla="*/ 145 h 200"/>
                <a:gd name="T44" fmla="*/ 69 w 195"/>
                <a:gd name="T45" fmla="*/ 145 h 200"/>
                <a:gd name="T46" fmla="*/ 80 w 195"/>
                <a:gd name="T47" fmla="*/ 141 h 200"/>
                <a:gd name="T48" fmla="*/ 97 w 195"/>
                <a:gd name="T49" fmla="*/ 141 h 200"/>
                <a:gd name="T50" fmla="*/ 108 w 195"/>
                <a:gd name="T51" fmla="*/ 141 h 200"/>
                <a:gd name="T52" fmla="*/ 122 w 195"/>
                <a:gd name="T53" fmla="*/ 136 h 200"/>
                <a:gd name="T54" fmla="*/ 129 w 195"/>
                <a:gd name="T55" fmla="*/ 132 h 200"/>
                <a:gd name="T56" fmla="*/ 142 w 195"/>
                <a:gd name="T57" fmla="*/ 128 h 200"/>
                <a:gd name="T58" fmla="*/ 146 w 195"/>
                <a:gd name="T59" fmla="*/ 119 h 200"/>
                <a:gd name="T60" fmla="*/ 153 w 195"/>
                <a:gd name="T61" fmla="*/ 106 h 200"/>
                <a:gd name="T62" fmla="*/ 156 w 195"/>
                <a:gd name="T63" fmla="*/ 89 h 200"/>
                <a:gd name="T64" fmla="*/ 156 w 195"/>
                <a:gd name="T65" fmla="*/ 68 h 200"/>
                <a:gd name="T66" fmla="*/ 156 w 195"/>
                <a:gd name="T67" fmla="*/ 47 h 200"/>
                <a:gd name="T68" fmla="*/ 156 w 195"/>
                <a:gd name="T69" fmla="*/ 30 h 200"/>
                <a:gd name="T70" fmla="*/ 160 w 195"/>
                <a:gd name="T71" fmla="*/ 8 h 200"/>
                <a:gd name="T72" fmla="*/ 167 w 195"/>
                <a:gd name="T73" fmla="*/ 0 h 200"/>
                <a:gd name="T74" fmla="*/ 167 w 195"/>
                <a:gd name="T7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200">
                  <a:moveTo>
                    <a:pt x="167" y="0"/>
                  </a:moveTo>
                  <a:lnTo>
                    <a:pt x="181" y="21"/>
                  </a:lnTo>
                  <a:lnTo>
                    <a:pt x="188" y="47"/>
                  </a:lnTo>
                  <a:lnTo>
                    <a:pt x="191" y="68"/>
                  </a:lnTo>
                  <a:lnTo>
                    <a:pt x="195" y="89"/>
                  </a:lnTo>
                  <a:lnTo>
                    <a:pt x="188" y="111"/>
                  </a:lnTo>
                  <a:lnTo>
                    <a:pt x="181" y="128"/>
                  </a:lnTo>
                  <a:lnTo>
                    <a:pt x="167" y="145"/>
                  </a:lnTo>
                  <a:lnTo>
                    <a:pt x="156" y="162"/>
                  </a:lnTo>
                  <a:lnTo>
                    <a:pt x="139" y="175"/>
                  </a:lnTo>
                  <a:lnTo>
                    <a:pt x="122" y="188"/>
                  </a:lnTo>
                  <a:lnTo>
                    <a:pt x="101" y="192"/>
                  </a:lnTo>
                  <a:lnTo>
                    <a:pt x="80" y="200"/>
                  </a:lnTo>
                  <a:lnTo>
                    <a:pt x="59" y="200"/>
                  </a:lnTo>
                  <a:lnTo>
                    <a:pt x="38" y="200"/>
                  </a:lnTo>
                  <a:lnTo>
                    <a:pt x="21" y="196"/>
                  </a:lnTo>
                  <a:lnTo>
                    <a:pt x="0" y="188"/>
                  </a:lnTo>
                  <a:lnTo>
                    <a:pt x="7" y="170"/>
                  </a:lnTo>
                  <a:lnTo>
                    <a:pt x="17" y="162"/>
                  </a:lnTo>
                  <a:lnTo>
                    <a:pt x="28" y="153"/>
                  </a:lnTo>
                  <a:lnTo>
                    <a:pt x="42" y="149"/>
                  </a:lnTo>
                  <a:lnTo>
                    <a:pt x="52" y="145"/>
                  </a:lnTo>
                  <a:lnTo>
                    <a:pt x="69" y="145"/>
                  </a:lnTo>
                  <a:lnTo>
                    <a:pt x="80" y="141"/>
                  </a:lnTo>
                  <a:lnTo>
                    <a:pt x="97" y="141"/>
                  </a:lnTo>
                  <a:lnTo>
                    <a:pt x="108" y="141"/>
                  </a:lnTo>
                  <a:lnTo>
                    <a:pt x="122" y="136"/>
                  </a:lnTo>
                  <a:lnTo>
                    <a:pt x="129" y="132"/>
                  </a:lnTo>
                  <a:lnTo>
                    <a:pt x="142" y="128"/>
                  </a:lnTo>
                  <a:lnTo>
                    <a:pt x="146" y="119"/>
                  </a:lnTo>
                  <a:lnTo>
                    <a:pt x="153" y="106"/>
                  </a:lnTo>
                  <a:lnTo>
                    <a:pt x="156" y="89"/>
                  </a:lnTo>
                  <a:lnTo>
                    <a:pt x="156" y="68"/>
                  </a:lnTo>
                  <a:lnTo>
                    <a:pt x="156" y="47"/>
                  </a:lnTo>
                  <a:lnTo>
                    <a:pt x="156" y="30"/>
                  </a:lnTo>
                  <a:lnTo>
                    <a:pt x="160" y="8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4804" y="1829"/>
              <a:ext cx="76" cy="64"/>
            </a:xfrm>
            <a:custGeom>
              <a:avLst/>
              <a:gdLst>
                <a:gd name="T0" fmla="*/ 55 w 76"/>
                <a:gd name="T1" fmla="*/ 0 h 64"/>
                <a:gd name="T2" fmla="*/ 55 w 76"/>
                <a:gd name="T3" fmla="*/ 0 h 64"/>
                <a:gd name="T4" fmla="*/ 62 w 76"/>
                <a:gd name="T5" fmla="*/ 8 h 64"/>
                <a:gd name="T6" fmla="*/ 69 w 76"/>
                <a:gd name="T7" fmla="*/ 13 h 64"/>
                <a:gd name="T8" fmla="*/ 76 w 76"/>
                <a:gd name="T9" fmla="*/ 26 h 64"/>
                <a:gd name="T10" fmla="*/ 66 w 76"/>
                <a:gd name="T11" fmla="*/ 34 h 64"/>
                <a:gd name="T12" fmla="*/ 52 w 76"/>
                <a:gd name="T13" fmla="*/ 47 h 64"/>
                <a:gd name="T14" fmla="*/ 38 w 76"/>
                <a:gd name="T15" fmla="*/ 55 h 64"/>
                <a:gd name="T16" fmla="*/ 20 w 76"/>
                <a:gd name="T17" fmla="*/ 64 h 64"/>
                <a:gd name="T18" fmla="*/ 7 w 76"/>
                <a:gd name="T19" fmla="*/ 64 h 64"/>
                <a:gd name="T20" fmla="*/ 0 w 76"/>
                <a:gd name="T21" fmla="*/ 64 h 64"/>
                <a:gd name="T22" fmla="*/ 0 w 76"/>
                <a:gd name="T23" fmla="*/ 51 h 64"/>
                <a:gd name="T24" fmla="*/ 0 w 76"/>
                <a:gd name="T25" fmla="*/ 47 h 64"/>
                <a:gd name="T26" fmla="*/ 3 w 76"/>
                <a:gd name="T27" fmla="*/ 34 h 64"/>
                <a:gd name="T28" fmla="*/ 13 w 76"/>
                <a:gd name="T29" fmla="*/ 26 h 64"/>
                <a:gd name="T30" fmla="*/ 24 w 76"/>
                <a:gd name="T31" fmla="*/ 13 h 64"/>
                <a:gd name="T32" fmla="*/ 38 w 76"/>
                <a:gd name="T33" fmla="*/ 8 h 64"/>
                <a:gd name="T34" fmla="*/ 48 w 76"/>
                <a:gd name="T35" fmla="*/ 0 h 64"/>
                <a:gd name="T36" fmla="*/ 55 w 76"/>
                <a:gd name="T37" fmla="*/ 0 h 64"/>
                <a:gd name="T38" fmla="*/ 55 w 76"/>
                <a:gd name="T3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" h="64">
                  <a:moveTo>
                    <a:pt x="55" y="0"/>
                  </a:moveTo>
                  <a:lnTo>
                    <a:pt x="55" y="0"/>
                  </a:lnTo>
                  <a:lnTo>
                    <a:pt x="62" y="8"/>
                  </a:lnTo>
                  <a:lnTo>
                    <a:pt x="69" y="13"/>
                  </a:lnTo>
                  <a:lnTo>
                    <a:pt x="76" y="26"/>
                  </a:lnTo>
                  <a:lnTo>
                    <a:pt x="66" y="34"/>
                  </a:lnTo>
                  <a:lnTo>
                    <a:pt x="52" y="47"/>
                  </a:lnTo>
                  <a:lnTo>
                    <a:pt x="38" y="55"/>
                  </a:lnTo>
                  <a:lnTo>
                    <a:pt x="20" y="64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3" y="34"/>
                  </a:lnTo>
                  <a:lnTo>
                    <a:pt x="13" y="26"/>
                  </a:lnTo>
                  <a:lnTo>
                    <a:pt x="24" y="13"/>
                  </a:lnTo>
                  <a:lnTo>
                    <a:pt x="38" y="8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4480" y="1820"/>
              <a:ext cx="212" cy="227"/>
            </a:xfrm>
            <a:custGeom>
              <a:avLst/>
              <a:gdLst>
                <a:gd name="T0" fmla="*/ 191 w 212"/>
                <a:gd name="T1" fmla="*/ 0 h 227"/>
                <a:gd name="T2" fmla="*/ 195 w 212"/>
                <a:gd name="T3" fmla="*/ 9 h 227"/>
                <a:gd name="T4" fmla="*/ 205 w 212"/>
                <a:gd name="T5" fmla="*/ 26 h 227"/>
                <a:gd name="T6" fmla="*/ 209 w 212"/>
                <a:gd name="T7" fmla="*/ 39 h 227"/>
                <a:gd name="T8" fmla="*/ 212 w 212"/>
                <a:gd name="T9" fmla="*/ 60 h 227"/>
                <a:gd name="T10" fmla="*/ 212 w 212"/>
                <a:gd name="T11" fmla="*/ 77 h 227"/>
                <a:gd name="T12" fmla="*/ 212 w 212"/>
                <a:gd name="T13" fmla="*/ 94 h 227"/>
                <a:gd name="T14" fmla="*/ 212 w 212"/>
                <a:gd name="T15" fmla="*/ 116 h 227"/>
                <a:gd name="T16" fmla="*/ 209 w 212"/>
                <a:gd name="T17" fmla="*/ 137 h 227"/>
                <a:gd name="T18" fmla="*/ 205 w 212"/>
                <a:gd name="T19" fmla="*/ 154 h 227"/>
                <a:gd name="T20" fmla="*/ 198 w 212"/>
                <a:gd name="T21" fmla="*/ 171 h 227"/>
                <a:gd name="T22" fmla="*/ 188 w 212"/>
                <a:gd name="T23" fmla="*/ 184 h 227"/>
                <a:gd name="T24" fmla="*/ 181 w 212"/>
                <a:gd name="T25" fmla="*/ 201 h 227"/>
                <a:gd name="T26" fmla="*/ 167 w 212"/>
                <a:gd name="T27" fmla="*/ 210 h 227"/>
                <a:gd name="T28" fmla="*/ 157 w 212"/>
                <a:gd name="T29" fmla="*/ 218 h 227"/>
                <a:gd name="T30" fmla="*/ 143 w 212"/>
                <a:gd name="T31" fmla="*/ 222 h 227"/>
                <a:gd name="T32" fmla="*/ 129 w 212"/>
                <a:gd name="T33" fmla="*/ 227 h 227"/>
                <a:gd name="T34" fmla="*/ 108 w 212"/>
                <a:gd name="T35" fmla="*/ 227 h 227"/>
                <a:gd name="T36" fmla="*/ 91 w 212"/>
                <a:gd name="T37" fmla="*/ 227 h 227"/>
                <a:gd name="T38" fmla="*/ 73 w 212"/>
                <a:gd name="T39" fmla="*/ 227 h 227"/>
                <a:gd name="T40" fmla="*/ 56 w 212"/>
                <a:gd name="T41" fmla="*/ 227 h 227"/>
                <a:gd name="T42" fmla="*/ 42 w 212"/>
                <a:gd name="T43" fmla="*/ 218 h 227"/>
                <a:gd name="T44" fmla="*/ 28 w 212"/>
                <a:gd name="T45" fmla="*/ 214 h 227"/>
                <a:gd name="T46" fmla="*/ 11 w 212"/>
                <a:gd name="T47" fmla="*/ 205 h 227"/>
                <a:gd name="T48" fmla="*/ 0 w 212"/>
                <a:gd name="T49" fmla="*/ 197 h 227"/>
                <a:gd name="T50" fmla="*/ 7 w 212"/>
                <a:gd name="T51" fmla="*/ 180 h 227"/>
                <a:gd name="T52" fmla="*/ 14 w 212"/>
                <a:gd name="T53" fmla="*/ 167 h 227"/>
                <a:gd name="T54" fmla="*/ 21 w 212"/>
                <a:gd name="T55" fmla="*/ 167 h 227"/>
                <a:gd name="T56" fmla="*/ 35 w 212"/>
                <a:gd name="T57" fmla="*/ 175 h 227"/>
                <a:gd name="T58" fmla="*/ 45 w 212"/>
                <a:gd name="T59" fmla="*/ 175 h 227"/>
                <a:gd name="T60" fmla="*/ 59 w 212"/>
                <a:gd name="T61" fmla="*/ 180 h 227"/>
                <a:gd name="T62" fmla="*/ 73 w 212"/>
                <a:gd name="T63" fmla="*/ 180 h 227"/>
                <a:gd name="T64" fmla="*/ 91 w 212"/>
                <a:gd name="T65" fmla="*/ 180 h 227"/>
                <a:gd name="T66" fmla="*/ 105 w 212"/>
                <a:gd name="T67" fmla="*/ 180 h 227"/>
                <a:gd name="T68" fmla="*/ 118 w 212"/>
                <a:gd name="T69" fmla="*/ 180 h 227"/>
                <a:gd name="T70" fmla="*/ 129 w 212"/>
                <a:gd name="T71" fmla="*/ 175 h 227"/>
                <a:gd name="T72" fmla="*/ 143 w 212"/>
                <a:gd name="T73" fmla="*/ 171 h 227"/>
                <a:gd name="T74" fmla="*/ 153 w 212"/>
                <a:gd name="T75" fmla="*/ 163 h 227"/>
                <a:gd name="T76" fmla="*/ 164 w 212"/>
                <a:gd name="T77" fmla="*/ 154 h 227"/>
                <a:gd name="T78" fmla="*/ 167 w 212"/>
                <a:gd name="T79" fmla="*/ 141 h 227"/>
                <a:gd name="T80" fmla="*/ 171 w 212"/>
                <a:gd name="T81" fmla="*/ 128 h 227"/>
                <a:gd name="T82" fmla="*/ 174 w 212"/>
                <a:gd name="T83" fmla="*/ 111 h 227"/>
                <a:gd name="T84" fmla="*/ 178 w 212"/>
                <a:gd name="T85" fmla="*/ 94 h 227"/>
                <a:gd name="T86" fmla="*/ 178 w 212"/>
                <a:gd name="T87" fmla="*/ 82 h 227"/>
                <a:gd name="T88" fmla="*/ 178 w 212"/>
                <a:gd name="T89" fmla="*/ 69 h 227"/>
                <a:gd name="T90" fmla="*/ 178 w 212"/>
                <a:gd name="T91" fmla="*/ 56 h 227"/>
                <a:gd name="T92" fmla="*/ 181 w 212"/>
                <a:gd name="T93" fmla="*/ 39 h 227"/>
                <a:gd name="T94" fmla="*/ 181 w 212"/>
                <a:gd name="T95" fmla="*/ 22 h 227"/>
                <a:gd name="T96" fmla="*/ 184 w 212"/>
                <a:gd name="T97" fmla="*/ 9 h 227"/>
                <a:gd name="T98" fmla="*/ 184 w 212"/>
                <a:gd name="T99" fmla="*/ 0 h 227"/>
                <a:gd name="T100" fmla="*/ 191 w 212"/>
                <a:gd name="T101" fmla="*/ 0 h 227"/>
                <a:gd name="T102" fmla="*/ 191 w 212"/>
                <a:gd name="T10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" h="227">
                  <a:moveTo>
                    <a:pt x="191" y="0"/>
                  </a:moveTo>
                  <a:lnTo>
                    <a:pt x="195" y="9"/>
                  </a:lnTo>
                  <a:lnTo>
                    <a:pt x="205" y="26"/>
                  </a:lnTo>
                  <a:lnTo>
                    <a:pt x="209" y="39"/>
                  </a:lnTo>
                  <a:lnTo>
                    <a:pt x="212" y="60"/>
                  </a:lnTo>
                  <a:lnTo>
                    <a:pt x="212" y="77"/>
                  </a:lnTo>
                  <a:lnTo>
                    <a:pt x="212" y="94"/>
                  </a:lnTo>
                  <a:lnTo>
                    <a:pt x="212" y="116"/>
                  </a:lnTo>
                  <a:lnTo>
                    <a:pt x="209" y="137"/>
                  </a:lnTo>
                  <a:lnTo>
                    <a:pt x="205" y="154"/>
                  </a:lnTo>
                  <a:lnTo>
                    <a:pt x="198" y="171"/>
                  </a:lnTo>
                  <a:lnTo>
                    <a:pt x="188" y="184"/>
                  </a:lnTo>
                  <a:lnTo>
                    <a:pt x="181" y="201"/>
                  </a:lnTo>
                  <a:lnTo>
                    <a:pt x="167" y="210"/>
                  </a:lnTo>
                  <a:lnTo>
                    <a:pt x="157" y="218"/>
                  </a:lnTo>
                  <a:lnTo>
                    <a:pt x="143" y="222"/>
                  </a:lnTo>
                  <a:lnTo>
                    <a:pt x="129" y="227"/>
                  </a:lnTo>
                  <a:lnTo>
                    <a:pt x="108" y="227"/>
                  </a:lnTo>
                  <a:lnTo>
                    <a:pt x="91" y="227"/>
                  </a:lnTo>
                  <a:lnTo>
                    <a:pt x="73" y="227"/>
                  </a:lnTo>
                  <a:lnTo>
                    <a:pt x="56" y="227"/>
                  </a:lnTo>
                  <a:lnTo>
                    <a:pt x="42" y="218"/>
                  </a:lnTo>
                  <a:lnTo>
                    <a:pt x="28" y="214"/>
                  </a:lnTo>
                  <a:lnTo>
                    <a:pt x="11" y="205"/>
                  </a:lnTo>
                  <a:lnTo>
                    <a:pt x="0" y="197"/>
                  </a:lnTo>
                  <a:lnTo>
                    <a:pt x="7" y="180"/>
                  </a:lnTo>
                  <a:lnTo>
                    <a:pt x="14" y="167"/>
                  </a:lnTo>
                  <a:lnTo>
                    <a:pt x="21" y="167"/>
                  </a:lnTo>
                  <a:lnTo>
                    <a:pt x="35" y="175"/>
                  </a:lnTo>
                  <a:lnTo>
                    <a:pt x="45" y="175"/>
                  </a:lnTo>
                  <a:lnTo>
                    <a:pt x="59" y="180"/>
                  </a:lnTo>
                  <a:lnTo>
                    <a:pt x="73" y="180"/>
                  </a:lnTo>
                  <a:lnTo>
                    <a:pt x="91" y="180"/>
                  </a:lnTo>
                  <a:lnTo>
                    <a:pt x="105" y="180"/>
                  </a:lnTo>
                  <a:lnTo>
                    <a:pt x="118" y="180"/>
                  </a:lnTo>
                  <a:lnTo>
                    <a:pt x="129" y="175"/>
                  </a:lnTo>
                  <a:lnTo>
                    <a:pt x="143" y="171"/>
                  </a:lnTo>
                  <a:lnTo>
                    <a:pt x="153" y="163"/>
                  </a:lnTo>
                  <a:lnTo>
                    <a:pt x="164" y="154"/>
                  </a:lnTo>
                  <a:lnTo>
                    <a:pt x="167" y="141"/>
                  </a:lnTo>
                  <a:lnTo>
                    <a:pt x="171" y="128"/>
                  </a:lnTo>
                  <a:lnTo>
                    <a:pt x="174" y="111"/>
                  </a:lnTo>
                  <a:lnTo>
                    <a:pt x="178" y="94"/>
                  </a:lnTo>
                  <a:lnTo>
                    <a:pt x="178" y="82"/>
                  </a:lnTo>
                  <a:lnTo>
                    <a:pt x="178" y="69"/>
                  </a:lnTo>
                  <a:lnTo>
                    <a:pt x="178" y="56"/>
                  </a:lnTo>
                  <a:lnTo>
                    <a:pt x="181" y="39"/>
                  </a:lnTo>
                  <a:lnTo>
                    <a:pt x="181" y="22"/>
                  </a:lnTo>
                  <a:lnTo>
                    <a:pt x="184" y="9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4525" y="1867"/>
              <a:ext cx="42" cy="60"/>
            </a:xfrm>
            <a:custGeom>
              <a:avLst/>
              <a:gdLst>
                <a:gd name="T0" fmla="*/ 4 w 42"/>
                <a:gd name="T1" fmla="*/ 0 h 60"/>
                <a:gd name="T2" fmla="*/ 14 w 42"/>
                <a:gd name="T3" fmla="*/ 5 h 60"/>
                <a:gd name="T4" fmla="*/ 25 w 42"/>
                <a:gd name="T5" fmla="*/ 13 h 60"/>
                <a:gd name="T6" fmla="*/ 35 w 42"/>
                <a:gd name="T7" fmla="*/ 26 h 60"/>
                <a:gd name="T8" fmla="*/ 42 w 42"/>
                <a:gd name="T9" fmla="*/ 43 h 60"/>
                <a:gd name="T10" fmla="*/ 42 w 42"/>
                <a:gd name="T11" fmla="*/ 52 h 60"/>
                <a:gd name="T12" fmla="*/ 39 w 42"/>
                <a:gd name="T13" fmla="*/ 60 h 60"/>
                <a:gd name="T14" fmla="*/ 32 w 42"/>
                <a:gd name="T15" fmla="*/ 60 h 60"/>
                <a:gd name="T16" fmla="*/ 25 w 42"/>
                <a:gd name="T17" fmla="*/ 60 h 60"/>
                <a:gd name="T18" fmla="*/ 14 w 42"/>
                <a:gd name="T19" fmla="*/ 52 h 60"/>
                <a:gd name="T20" fmla="*/ 4 w 42"/>
                <a:gd name="T21" fmla="*/ 47 h 60"/>
                <a:gd name="T22" fmla="*/ 0 w 42"/>
                <a:gd name="T23" fmla="*/ 35 h 60"/>
                <a:gd name="T24" fmla="*/ 0 w 42"/>
                <a:gd name="T25" fmla="*/ 22 h 60"/>
                <a:gd name="T26" fmla="*/ 0 w 42"/>
                <a:gd name="T27" fmla="*/ 5 h 60"/>
                <a:gd name="T28" fmla="*/ 4 w 42"/>
                <a:gd name="T29" fmla="*/ 0 h 60"/>
                <a:gd name="T30" fmla="*/ 4 w 42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0">
                  <a:moveTo>
                    <a:pt x="4" y="0"/>
                  </a:moveTo>
                  <a:lnTo>
                    <a:pt x="14" y="5"/>
                  </a:lnTo>
                  <a:lnTo>
                    <a:pt x="25" y="13"/>
                  </a:lnTo>
                  <a:lnTo>
                    <a:pt x="35" y="26"/>
                  </a:lnTo>
                  <a:lnTo>
                    <a:pt x="42" y="43"/>
                  </a:lnTo>
                  <a:lnTo>
                    <a:pt x="42" y="52"/>
                  </a:lnTo>
                  <a:lnTo>
                    <a:pt x="39" y="60"/>
                  </a:lnTo>
                  <a:lnTo>
                    <a:pt x="32" y="60"/>
                  </a:lnTo>
                  <a:lnTo>
                    <a:pt x="25" y="60"/>
                  </a:lnTo>
                  <a:lnTo>
                    <a:pt x="14" y="52"/>
                  </a:lnTo>
                  <a:lnTo>
                    <a:pt x="4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4438" y="1803"/>
              <a:ext cx="49" cy="158"/>
            </a:xfrm>
            <a:custGeom>
              <a:avLst/>
              <a:gdLst>
                <a:gd name="T0" fmla="*/ 18 w 49"/>
                <a:gd name="T1" fmla="*/ 0 h 158"/>
                <a:gd name="T2" fmla="*/ 28 w 49"/>
                <a:gd name="T3" fmla="*/ 9 h 158"/>
                <a:gd name="T4" fmla="*/ 35 w 49"/>
                <a:gd name="T5" fmla="*/ 26 h 158"/>
                <a:gd name="T6" fmla="*/ 39 w 49"/>
                <a:gd name="T7" fmla="*/ 43 h 158"/>
                <a:gd name="T8" fmla="*/ 42 w 49"/>
                <a:gd name="T9" fmla="*/ 69 h 158"/>
                <a:gd name="T10" fmla="*/ 42 w 49"/>
                <a:gd name="T11" fmla="*/ 90 h 158"/>
                <a:gd name="T12" fmla="*/ 46 w 49"/>
                <a:gd name="T13" fmla="*/ 111 h 158"/>
                <a:gd name="T14" fmla="*/ 46 w 49"/>
                <a:gd name="T15" fmla="*/ 133 h 158"/>
                <a:gd name="T16" fmla="*/ 49 w 49"/>
                <a:gd name="T17" fmla="*/ 158 h 158"/>
                <a:gd name="T18" fmla="*/ 35 w 49"/>
                <a:gd name="T19" fmla="*/ 158 h 158"/>
                <a:gd name="T20" fmla="*/ 21 w 49"/>
                <a:gd name="T21" fmla="*/ 158 h 158"/>
                <a:gd name="T22" fmla="*/ 14 w 49"/>
                <a:gd name="T23" fmla="*/ 133 h 158"/>
                <a:gd name="T24" fmla="*/ 11 w 49"/>
                <a:gd name="T25" fmla="*/ 116 h 158"/>
                <a:gd name="T26" fmla="*/ 7 w 49"/>
                <a:gd name="T27" fmla="*/ 94 h 158"/>
                <a:gd name="T28" fmla="*/ 4 w 49"/>
                <a:gd name="T29" fmla="*/ 73 h 158"/>
                <a:gd name="T30" fmla="*/ 0 w 49"/>
                <a:gd name="T31" fmla="*/ 52 h 158"/>
                <a:gd name="T32" fmla="*/ 4 w 49"/>
                <a:gd name="T33" fmla="*/ 34 h 158"/>
                <a:gd name="T34" fmla="*/ 7 w 49"/>
                <a:gd name="T35" fmla="*/ 13 h 158"/>
                <a:gd name="T36" fmla="*/ 18 w 49"/>
                <a:gd name="T37" fmla="*/ 0 h 158"/>
                <a:gd name="T38" fmla="*/ 18 w 49"/>
                <a:gd name="T3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58">
                  <a:moveTo>
                    <a:pt x="18" y="0"/>
                  </a:moveTo>
                  <a:lnTo>
                    <a:pt x="28" y="9"/>
                  </a:lnTo>
                  <a:lnTo>
                    <a:pt x="35" y="26"/>
                  </a:lnTo>
                  <a:lnTo>
                    <a:pt x="39" y="43"/>
                  </a:lnTo>
                  <a:lnTo>
                    <a:pt x="42" y="69"/>
                  </a:lnTo>
                  <a:lnTo>
                    <a:pt x="42" y="90"/>
                  </a:lnTo>
                  <a:lnTo>
                    <a:pt x="46" y="111"/>
                  </a:lnTo>
                  <a:lnTo>
                    <a:pt x="46" y="133"/>
                  </a:lnTo>
                  <a:lnTo>
                    <a:pt x="49" y="158"/>
                  </a:lnTo>
                  <a:lnTo>
                    <a:pt x="35" y="158"/>
                  </a:lnTo>
                  <a:lnTo>
                    <a:pt x="21" y="158"/>
                  </a:lnTo>
                  <a:lnTo>
                    <a:pt x="14" y="133"/>
                  </a:lnTo>
                  <a:lnTo>
                    <a:pt x="11" y="116"/>
                  </a:lnTo>
                  <a:lnTo>
                    <a:pt x="7" y="94"/>
                  </a:lnTo>
                  <a:lnTo>
                    <a:pt x="4" y="73"/>
                  </a:lnTo>
                  <a:lnTo>
                    <a:pt x="0" y="52"/>
                  </a:lnTo>
                  <a:lnTo>
                    <a:pt x="4" y="34"/>
                  </a:lnTo>
                  <a:lnTo>
                    <a:pt x="7" y="13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4244" y="1820"/>
              <a:ext cx="45" cy="56"/>
            </a:xfrm>
            <a:custGeom>
              <a:avLst/>
              <a:gdLst>
                <a:gd name="T0" fmla="*/ 28 w 45"/>
                <a:gd name="T1" fmla="*/ 0 h 56"/>
                <a:gd name="T2" fmla="*/ 35 w 45"/>
                <a:gd name="T3" fmla="*/ 5 h 56"/>
                <a:gd name="T4" fmla="*/ 41 w 45"/>
                <a:gd name="T5" fmla="*/ 17 h 56"/>
                <a:gd name="T6" fmla="*/ 45 w 45"/>
                <a:gd name="T7" fmla="*/ 22 h 56"/>
                <a:gd name="T8" fmla="*/ 45 w 45"/>
                <a:gd name="T9" fmla="*/ 35 h 56"/>
                <a:gd name="T10" fmla="*/ 35 w 45"/>
                <a:gd name="T11" fmla="*/ 43 h 56"/>
                <a:gd name="T12" fmla="*/ 24 w 45"/>
                <a:gd name="T13" fmla="*/ 56 h 56"/>
                <a:gd name="T14" fmla="*/ 7 w 45"/>
                <a:gd name="T15" fmla="*/ 56 h 56"/>
                <a:gd name="T16" fmla="*/ 0 w 45"/>
                <a:gd name="T17" fmla="*/ 52 h 56"/>
                <a:gd name="T18" fmla="*/ 0 w 45"/>
                <a:gd name="T19" fmla="*/ 39 h 56"/>
                <a:gd name="T20" fmla="*/ 0 w 45"/>
                <a:gd name="T21" fmla="*/ 35 h 56"/>
                <a:gd name="T22" fmla="*/ 7 w 45"/>
                <a:gd name="T23" fmla="*/ 22 h 56"/>
                <a:gd name="T24" fmla="*/ 17 w 45"/>
                <a:gd name="T25" fmla="*/ 9 h 56"/>
                <a:gd name="T26" fmla="*/ 21 w 45"/>
                <a:gd name="T27" fmla="*/ 5 h 56"/>
                <a:gd name="T28" fmla="*/ 28 w 45"/>
                <a:gd name="T29" fmla="*/ 0 h 56"/>
                <a:gd name="T30" fmla="*/ 28 w 45"/>
                <a:gd name="T3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6">
                  <a:moveTo>
                    <a:pt x="28" y="0"/>
                  </a:moveTo>
                  <a:lnTo>
                    <a:pt x="35" y="5"/>
                  </a:lnTo>
                  <a:lnTo>
                    <a:pt x="41" y="17"/>
                  </a:lnTo>
                  <a:lnTo>
                    <a:pt x="45" y="22"/>
                  </a:lnTo>
                  <a:lnTo>
                    <a:pt x="45" y="35"/>
                  </a:lnTo>
                  <a:lnTo>
                    <a:pt x="35" y="43"/>
                  </a:lnTo>
                  <a:lnTo>
                    <a:pt x="24" y="56"/>
                  </a:lnTo>
                  <a:lnTo>
                    <a:pt x="7" y="5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7" y="22"/>
                  </a:lnTo>
                  <a:lnTo>
                    <a:pt x="17" y="9"/>
                  </a:lnTo>
                  <a:lnTo>
                    <a:pt x="21" y="5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133" y="1782"/>
              <a:ext cx="187" cy="218"/>
            </a:xfrm>
            <a:custGeom>
              <a:avLst/>
              <a:gdLst>
                <a:gd name="T0" fmla="*/ 13 w 187"/>
                <a:gd name="T1" fmla="*/ 0 h 218"/>
                <a:gd name="T2" fmla="*/ 20 w 187"/>
                <a:gd name="T3" fmla="*/ 13 h 218"/>
                <a:gd name="T4" fmla="*/ 27 w 187"/>
                <a:gd name="T5" fmla="*/ 26 h 218"/>
                <a:gd name="T6" fmla="*/ 31 w 187"/>
                <a:gd name="T7" fmla="*/ 43 h 218"/>
                <a:gd name="T8" fmla="*/ 38 w 187"/>
                <a:gd name="T9" fmla="*/ 60 h 218"/>
                <a:gd name="T10" fmla="*/ 45 w 187"/>
                <a:gd name="T11" fmla="*/ 77 h 218"/>
                <a:gd name="T12" fmla="*/ 52 w 187"/>
                <a:gd name="T13" fmla="*/ 94 h 218"/>
                <a:gd name="T14" fmla="*/ 55 w 187"/>
                <a:gd name="T15" fmla="*/ 107 h 218"/>
                <a:gd name="T16" fmla="*/ 66 w 187"/>
                <a:gd name="T17" fmla="*/ 124 h 218"/>
                <a:gd name="T18" fmla="*/ 73 w 187"/>
                <a:gd name="T19" fmla="*/ 137 h 218"/>
                <a:gd name="T20" fmla="*/ 83 w 187"/>
                <a:gd name="T21" fmla="*/ 149 h 218"/>
                <a:gd name="T22" fmla="*/ 97 w 187"/>
                <a:gd name="T23" fmla="*/ 158 h 218"/>
                <a:gd name="T24" fmla="*/ 111 w 187"/>
                <a:gd name="T25" fmla="*/ 166 h 218"/>
                <a:gd name="T26" fmla="*/ 121 w 187"/>
                <a:gd name="T27" fmla="*/ 171 h 218"/>
                <a:gd name="T28" fmla="*/ 139 w 187"/>
                <a:gd name="T29" fmla="*/ 171 h 218"/>
                <a:gd name="T30" fmla="*/ 146 w 187"/>
                <a:gd name="T31" fmla="*/ 171 h 218"/>
                <a:gd name="T32" fmla="*/ 156 w 187"/>
                <a:gd name="T33" fmla="*/ 171 h 218"/>
                <a:gd name="T34" fmla="*/ 166 w 187"/>
                <a:gd name="T35" fmla="*/ 171 h 218"/>
                <a:gd name="T36" fmla="*/ 180 w 187"/>
                <a:gd name="T37" fmla="*/ 171 h 218"/>
                <a:gd name="T38" fmla="*/ 184 w 187"/>
                <a:gd name="T39" fmla="*/ 188 h 218"/>
                <a:gd name="T40" fmla="*/ 187 w 187"/>
                <a:gd name="T41" fmla="*/ 209 h 218"/>
                <a:gd name="T42" fmla="*/ 166 w 187"/>
                <a:gd name="T43" fmla="*/ 213 h 218"/>
                <a:gd name="T44" fmla="*/ 149 w 187"/>
                <a:gd name="T45" fmla="*/ 218 h 218"/>
                <a:gd name="T46" fmla="*/ 128 w 187"/>
                <a:gd name="T47" fmla="*/ 218 h 218"/>
                <a:gd name="T48" fmla="*/ 111 w 187"/>
                <a:gd name="T49" fmla="*/ 213 h 218"/>
                <a:gd name="T50" fmla="*/ 90 w 187"/>
                <a:gd name="T51" fmla="*/ 205 h 218"/>
                <a:gd name="T52" fmla="*/ 73 w 187"/>
                <a:gd name="T53" fmla="*/ 196 h 218"/>
                <a:gd name="T54" fmla="*/ 55 w 187"/>
                <a:gd name="T55" fmla="*/ 184 h 218"/>
                <a:gd name="T56" fmla="*/ 41 w 187"/>
                <a:gd name="T57" fmla="*/ 171 h 218"/>
                <a:gd name="T58" fmla="*/ 27 w 187"/>
                <a:gd name="T59" fmla="*/ 149 h 218"/>
                <a:gd name="T60" fmla="*/ 17 w 187"/>
                <a:gd name="T61" fmla="*/ 132 h 218"/>
                <a:gd name="T62" fmla="*/ 10 w 187"/>
                <a:gd name="T63" fmla="*/ 111 h 218"/>
                <a:gd name="T64" fmla="*/ 3 w 187"/>
                <a:gd name="T65" fmla="*/ 94 h 218"/>
                <a:gd name="T66" fmla="*/ 0 w 187"/>
                <a:gd name="T67" fmla="*/ 68 h 218"/>
                <a:gd name="T68" fmla="*/ 0 w 187"/>
                <a:gd name="T69" fmla="*/ 47 h 218"/>
                <a:gd name="T70" fmla="*/ 3 w 187"/>
                <a:gd name="T71" fmla="*/ 21 h 218"/>
                <a:gd name="T72" fmla="*/ 13 w 187"/>
                <a:gd name="T73" fmla="*/ 0 h 218"/>
                <a:gd name="T74" fmla="*/ 13 w 187"/>
                <a:gd name="T7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" h="218">
                  <a:moveTo>
                    <a:pt x="13" y="0"/>
                  </a:moveTo>
                  <a:lnTo>
                    <a:pt x="20" y="13"/>
                  </a:lnTo>
                  <a:lnTo>
                    <a:pt x="27" y="26"/>
                  </a:lnTo>
                  <a:lnTo>
                    <a:pt x="31" y="43"/>
                  </a:lnTo>
                  <a:lnTo>
                    <a:pt x="38" y="60"/>
                  </a:lnTo>
                  <a:lnTo>
                    <a:pt x="45" y="77"/>
                  </a:lnTo>
                  <a:lnTo>
                    <a:pt x="52" y="94"/>
                  </a:lnTo>
                  <a:lnTo>
                    <a:pt x="55" y="107"/>
                  </a:lnTo>
                  <a:lnTo>
                    <a:pt x="66" y="124"/>
                  </a:lnTo>
                  <a:lnTo>
                    <a:pt x="73" y="137"/>
                  </a:lnTo>
                  <a:lnTo>
                    <a:pt x="83" y="149"/>
                  </a:lnTo>
                  <a:lnTo>
                    <a:pt x="97" y="158"/>
                  </a:lnTo>
                  <a:lnTo>
                    <a:pt x="111" y="166"/>
                  </a:lnTo>
                  <a:lnTo>
                    <a:pt x="121" y="171"/>
                  </a:lnTo>
                  <a:lnTo>
                    <a:pt x="139" y="171"/>
                  </a:lnTo>
                  <a:lnTo>
                    <a:pt x="146" y="171"/>
                  </a:lnTo>
                  <a:lnTo>
                    <a:pt x="156" y="171"/>
                  </a:lnTo>
                  <a:lnTo>
                    <a:pt x="166" y="171"/>
                  </a:lnTo>
                  <a:lnTo>
                    <a:pt x="180" y="171"/>
                  </a:lnTo>
                  <a:lnTo>
                    <a:pt x="184" y="188"/>
                  </a:lnTo>
                  <a:lnTo>
                    <a:pt x="187" y="209"/>
                  </a:lnTo>
                  <a:lnTo>
                    <a:pt x="166" y="213"/>
                  </a:lnTo>
                  <a:lnTo>
                    <a:pt x="149" y="218"/>
                  </a:lnTo>
                  <a:lnTo>
                    <a:pt x="128" y="218"/>
                  </a:lnTo>
                  <a:lnTo>
                    <a:pt x="111" y="213"/>
                  </a:lnTo>
                  <a:lnTo>
                    <a:pt x="90" y="205"/>
                  </a:lnTo>
                  <a:lnTo>
                    <a:pt x="73" y="196"/>
                  </a:lnTo>
                  <a:lnTo>
                    <a:pt x="55" y="184"/>
                  </a:lnTo>
                  <a:lnTo>
                    <a:pt x="41" y="171"/>
                  </a:lnTo>
                  <a:lnTo>
                    <a:pt x="27" y="149"/>
                  </a:lnTo>
                  <a:lnTo>
                    <a:pt x="17" y="132"/>
                  </a:lnTo>
                  <a:lnTo>
                    <a:pt x="10" y="111"/>
                  </a:lnTo>
                  <a:lnTo>
                    <a:pt x="3" y="94"/>
                  </a:lnTo>
                  <a:lnTo>
                    <a:pt x="0" y="68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903" y="1671"/>
              <a:ext cx="136" cy="209"/>
            </a:xfrm>
            <a:custGeom>
              <a:avLst/>
              <a:gdLst>
                <a:gd name="T0" fmla="*/ 10 w 136"/>
                <a:gd name="T1" fmla="*/ 0 h 209"/>
                <a:gd name="T2" fmla="*/ 24 w 136"/>
                <a:gd name="T3" fmla="*/ 17 h 209"/>
                <a:gd name="T4" fmla="*/ 38 w 136"/>
                <a:gd name="T5" fmla="*/ 43 h 209"/>
                <a:gd name="T6" fmla="*/ 42 w 136"/>
                <a:gd name="T7" fmla="*/ 55 h 209"/>
                <a:gd name="T8" fmla="*/ 49 w 136"/>
                <a:gd name="T9" fmla="*/ 68 h 209"/>
                <a:gd name="T10" fmla="*/ 56 w 136"/>
                <a:gd name="T11" fmla="*/ 85 h 209"/>
                <a:gd name="T12" fmla="*/ 59 w 136"/>
                <a:gd name="T13" fmla="*/ 102 h 209"/>
                <a:gd name="T14" fmla="*/ 66 w 136"/>
                <a:gd name="T15" fmla="*/ 115 h 209"/>
                <a:gd name="T16" fmla="*/ 70 w 136"/>
                <a:gd name="T17" fmla="*/ 128 h 209"/>
                <a:gd name="T18" fmla="*/ 77 w 136"/>
                <a:gd name="T19" fmla="*/ 141 h 209"/>
                <a:gd name="T20" fmla="*/ 87 w 136"/>
                <a:gd name="T21" fmla="*/ 158 h 209"/>
                <a:gd name="T22" fmla="*/ 94 w 136"/>
                <a:gd name="T23" fmla="*/ 166 h 209"/>
                <a:gd name="T24" fmla="*/ 104 w 136"/>
                <a:gd name="T25" fmla="*/ 179 h 209"/>
                <a:gd name="T26" fmla="*/ 118 w 136"/>
                <a:gd name="T27" fmla="*/ 188 h 209"/>
                <a:gd name="T28" fmla="*/ 136 w 136"/>
                <a:gd name="T29" fmla="*/ 196 h 209"/>
                <a:gd name="T30" fmla="*/ 118 w 136"/>
                <a:gd name="T31" fmla="*/ 205 h 209"/>
                <a:gd name="T32" fmla="*/ 104 w 136"/>
                <a:gd name="T33" fmla="*/ 209 h 209"/>
                <a:gd name="T34" fmla="*/ 90 w 136"/>
                <a:gd name="T35" fmla="*/ 209 h 209"/>
                <a:gd name="T36" fmla="*/ 80 w 136"/>
                <a:gd name="T37" fmla="*/ 209 h 209"/>
                <a:gd name="T38" fmla="*/ 70 w 136"/>
                <a:gd name="T39" fmla="*/ 201 h 209"/>
                <a:gd name="T40" fmla="*/ 56 w 136"/>
                <a:gd name="T41" fmla="*/ 188 h 209"/>
                <a:gd name="T42" fmla="*/ 45 w 136"/>
                <a:gd name="T43" fmla="*/ 175 h 209"/>
                <a:gd name="T44" fmla="*/ 38 w 136"/>
                <a:gd name="T45" fmla="*/ 158 h 209"/>
                <a:gd name="T46" fmla="*/ 28 w 136"/>
                <a:gd name="T47" fmla="*/ 141 h 209"/>
                <a:gd name="T48" fmla="*/ 21 w 136"/>
                <a:gd name="T49" fmla="*/ 124 h 209"/>
                <a:gd name="T50" fmla="*/ 14 w 136"/>
                <a:gd name="T51" fmla="*/ 102 h 209"/>
                <a:gd name="T52" fmla="*/ 10 w 136"/>
                <a:gd name="T53" fmla="*/ 85 h 209"/>
                <a:gd name="T54" fmla="*/ 4 w 136"/>
                <a:gd name="T55" fmla="*/ 68 h 209"/>
                <a:gd name="T56" fmla="*/ 0 w 136"/>
                <a:gd name="T57" fmla="*/ 51 h 209"/>
                <a:gd name="T58" fmla="*/ 0 w 136"/>
                <a:gd name="T59" fmla="*/ 34 h 209"/>
                <a:gd name="T60" fmla="*/ 0 w 136"/>
                <a:gd name="T61" fmla="*/ 26 h 209"/>
                <a:gd name="T62" fmla="*/ 4 w 136"/>
                <a:gd name="T63" fmla="*/ 13 h 209"/>
                <a:gd name="T64" fmla="*/ 10 w 136"/>
                <a:gd name="T65" fmla="*/ 0 h 209"/>
                <a:gd name="T66" fmla="*/ 10 w 136"/>
                <a:gd name="T6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209">
                  <a:moveTo>
                    <a:pt x="10" y="0"/>
                  </a:moveTo>
                  <a:lnTo>
                    <a:pt x="24" y="17"/>
                  </a:lnTo>
                  <a:lnTo>
                    <a:pt x="38" y="43"/>
                  </a:lnTo>
                  <a:lnTo>
                    <a:pt x="42" y="55"/>
                  </a:lnTo>
                  <a:lnTo>
                    <a:pt x="49" y="68"/>
                  </a:lnTo>
                  <a:lnTo>
                    <a:pt x="56" y="85"/>
                  </a:lnTo>
                  <a:lnTo>
                    <a:pt x="59" y="102"/>
                  </a:lnTo>
                  <a:lnTo>
                    <a:pt x="66" y="115"/>
                  </a:lnTo>
                  <a:lnTo>
                    <a:pt x="70" y="128"/>
                  </a:lnTo>
                  <a:lnTo>
                    <a:pt x="77" y="141"/>
                  </a:lnTo>
                  <a:lnTo>
                    <a:pt x="87" y="158"/>
                  </a:lnTo>
                  <a:lnTo>
                    <a:pt x="94" y="166"/>
                  </a:lnTo>
                  <a:lnTo>
                    <a:pt x="104" y="179"/>
                  </a:lnTo>
                  <a:lnTo>
                    <a:pt x="118" y="188"/>
                  </a:lnTo>
                  <a:lnTo>
                    <a:pt x="136" y="196"/>
                  </a:lnTo>
                  <a:lnTo>
                    <a:pt x="118" y="205"/>
                  </a:lnTo>
                  <a:lnTo>
                    <a:pt x="104" y="209"/>
                  </a:lnTo>
                  <a:lnTo>
                    <a:pt x="90" y="209"/>
                  </a:lnTo>
                  <a:lnTo>
                    <a:pt x="80" y="209"/>
                  </a:lnTo>
                  <a:lnTo>
                    <a:pt x="70" y="201"/>
                  </a:lnTo>
                  <a:lnTo>
                    <a:pt x="56" y="188"/>
                  </a:lnTo>
                  <a:lnTo>
                    <a:pt x="45" y="175"/>
                  </a:lnTo>
                  <a:lnTo>
                    <a:pt x="38" y="158"/>
                  </a:lnTo>
                  <a:lnTo>
                    <a:pt x="28" y="141"/>
                  </a:lnTo>
                  <a:lnTo>
                    <a:pt x="21" y="124"/>
                  </a:lnTo>
                  <a:lnTo>
                    <a:pt x="14" y="102"/>
                  </a:lnTo>
                  <a:lnTo>
                    <a:pt x="10" y="85"/>
                  </a:lnTo>
                  <a:lnTo>
                    <a:pt x="4" y="68"/>
                  </a:lnTo>
                  <a:lnTo>
                    <a:pt x="0" y="51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4143" y="1521"/>
              <a:ext cx="83" cy="56"/>
            </a:xfrm>
            <a:custGeom>
              <a:avLst/>
              <a:gdLst>
                <a:gd name="T0" fmla="*/ 31 w 83"/>
                <a:gd name="T1" fmla="*/ 0 h 56"/>
                <a:gd name="T2" fmla="*/ 42 w 83"/>
                <a:gd name="T3" fmla="*/ 0 h 56"/>
                <a:gd name="T4" fmla="*/ 59 w 83"/>
                <a:gd name="T5" fmla="*/ 9 h 56"/>
                <a:gd name="T6" fmla="*/ 73 w 83"/>
                <a:gd name="T7" fmla="*/ 17 h 56"/>
                <a:gd name="T8" fmla="*/ 83 w 83"/>
                <a:gd name="T9" fmla="*/ 26 h 56"/>
                <a:gd name="T10" fmla="*/ 73 w 83"/>
                <a:gd name="T11" fmla="*/ 30 h 56"/>
                <a:gd name="T12" fmla="*/ 63 w 83"/>
                <a:gd name="T13" fmla="*/ 39 h 56"/>
                <a:gd name="T14" fmla="*/ 49 w 83"/>
                <a:gd name="T15" fmla="*/ 47 h 56"/>
                <a:gd name="T16" fmla="*/ 35 w 83"/>
                <a:gd name="T17" fmla="*/ 56 h 56"/>
                <a:gd name="T18" fmla="*/ 24 w 83"/>
                <a:gd name="T19" fmla="*/ 56 h 56"/>
                <a:gd name="T20" fmla="*/ 14 w 83"/>
                <a:gd name="T21" fmla="*/ 52 h 56"/>
                <a:gd name="T22" fmla="*/ 3 w 83"/>
                <a:gd name="T23" fmla="*/ 43 h 56"/>
                <a:gd name="T24" fmla="*/ 0 w 83"/>
                <a:gd name="T25" fmla="*/ 26 h 56"/>
                <a:gd name="T26" fmla="*/ 7 w 83"/>
                <a:gd name="T27" fmla="*/ 17 h 56"/>
                <a:gd name="T28" fmla="*/ 17 w 83"/>
                <a:gd name="T29" fmla="*/ 9 h 56"/>
                <a:gd name="T30" fmla="*/ 24 w 83"/>
                <a:gd name="T31" fmla="*/ 0 h 56"/>
                <a:gd name="T32" fmla="*/ 31 w 83"/>
                <a:gd name="T33" fmla="*/ 0 h 56"/>
                <a:gd name="T34" fmla="*/ 31 w 83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56">
                  <a:moveTo>
                    <a:pt x="31" y="0"/>
                  </a:moveTo>
                  <a:lnTo>
                    <a:pt x="42" y="0"/>
                  </a:lnTo>
                  <a:lnTo>
                    <a:pt x="59" y="9"/>
                  </a:lnTo>
                  <a:lnTo>
                    <a:pt x="73" y="17"/>
                  </a:lnTo>
                  <a:lnTo>
                    <a:pt x="83" y="26"/>
                  </a:lnTo>
                  <a:lnTo>
                    <a:pt x="73" y="30"/>
                  </a:lnTo>
                  <a:lnTo>
                    <a:pt x="63" y="39"/>
                  </a:lnTo>
                  <a:lnTo>
                    <a:pt x="49" y="47"/>
                  </a:lnTo>
                  <a:lnTo>
                    <a:pt x="35" y="56"/>
                  </a:lnTo>
                  <a:lnTo>
                    <a:pt x="24" y="56"/>
                  </a:lnTo>
                  <a:lnTo>
                    <a:pt x="14" y="52"/>
                  </a:lnTo>
                  <a:lnTo>
                    <a:pt x="3" y="43"/>
                  </a:lnTo>
                  <a:lnTo>
                    <a:pt x="0" y="26"/>
                  </a:lnTo>
                  <a:lnTo>
                    <a:pt x="7" y="17"/>
                  </a:lnTo>
                  <a:lnTo>
                    <a:pt x="17" y="9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4094" y="1427"/>
              <a:ext cx="125" cy="65"/>
            </a:xfrm>
            <a:custGeom>
              <a:avLst/>
              <a:gdLst>
                <a:gd name="T0" fmla="*/ 0 w 125"/>
                <a:gd name="T1" fmla="*/ 0 h 65"/>
                <a:gd name="T2" fmla="*/ 14 w 125"/>
                <a:gd name="T3" fmla="*/ 5 h 65"/>
                <a:gd name="T4" fmla="*/ 32 w 125"/>
                <a:gd name="T5" fmla="*/ 9 h 65"/>
                <a:gd name="T6" fmla="*/ 49 w 125"/>
                <a:gd name="T7" fmla="*/ 13 h 65"/>
                <a:gd name="T8" fmla="*/ 63 w 125"/>
                <a:gd name="T9" fmla="*/ 18 h 65"/>
                <a:gd name="T10" fmla="*/ 77 w 125"/>
                <a:gd name="T11" fmla="*/ 18 h 65"/>
                <a:gd name="T12" fmla="*/ 94 w 125"/>
                <a:gd name="T13" fmla="*/ 18 h 65"/>
                <a:gd name="T14" fmla="*/ 108 w 125"/>
                <a:gd name="T15" fmla="*/ 22 h 65"/>
                <a:gd name="T16" fmla="*/ 125 w 125"/>
                <a:gd name="T17" fmla="*/ 26 h 65"/>
                <a:gd name="T18" fmla="*/ 125 w 125"/>
                <a:gd name="T19" fmla="*/ 39 h 65"/>
                <a:gd name="T20" fmla="*/ 125 w 125"/>
                <a:gd name="T21" fmla="*/ 56 h 65"/>
                <a:gd name="T22" fmla="*/ 118 w 125"/>
                <a:gd name="T23" fmla="*/ 56 h 65"/>
                <a:gd name="T24" fmla="*/ 108 w 125"/>
                <a:gd name="T25" fmla="*/ 56 h 65"/>
                <a:gd name="T26" fmla="*/ 94 w 125"/>
                <a:gd name="T27" fmla="*/ 56 h 65"/>
                <a:gd name="T28" fmla="*/ 80 w 125"/>
                <a:gd name="T29" fmla="*/ 60 h 65"/>
                <a:gd name="T30" fmla="*/ 63 w 125"/>
                <a:gd name="T31" fmla="*/ 60 h 65"/>
                <a:gd name="T32" fmla="*/ 49 w 125"/>
                <a:gd name="T33" fmla="*/ 60 h 65"/>
                <a:gd name="T34" fmla="*/ 39 w 125"/>
                <a:gd name="T35" fmla="*/ 60 h 65"/>
                <a:gd name="T36" fmla="*/ 32 w 125"/>
                <a:gd name="T37" fmla="*/ 65 h 65"/>
                <a:gd name="T38" fmla="*/ 21 w 125"/>
                <a:gd name="T39" fmla="*/ 52 h 65"/>
                <a:gd name="T40" fmla="*/ 11 w 125"/>
                <a:gd name="T41" fmla="*/ 30 h 65"/>
                <a:gd name="T42" fmla="*/ 4 w 125"/>
                <a:gd name="T43" fmla="*/ 13 h 65"/>
                <a:gd name="T44" fmla="*/ 0 w 125"/>
                <a:gd name="T45" fmla="*/ 0 h 65"/>
                <a:gd name="T46" fmla="*/ 0 w 125"/>
                <a:gd name="T4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5" h="65">
                  <a:moveTo>
                    <a:pt x="0" y="0"/>
                  </a:moveTo>
                  <a:lnTo>
                    <a:pt x="14" y="5"/>
                  </a:lnTo>
                  <a:lnTo>
                    <a:pt x="32" y="9"/>
                  </a:lnTo>
                  <a:lnTo>
                    <a:pt x="49" y="13"/>
                  </a:lnTo>
                  <a:lnTo>
                    <a:pt x="63" y="18"/>
                  </a:lnTo>
                  <a:lnTo>
                    <a:pt x="77" y="18"/>
                  </a:lnTo>
                  <a:lnTo>
                    <a:pt x="94" y="18"/>
                  </a:lnTo>
                  <a:lnTo>
                    <a:pt x="108" y="22"/>
                  </a:lnTo>
                  <a:lnTo>
                    <a:pt x="125" y="26"/>
                  </a:lnTo>
                  <a:lnTo>
                    <a:pt x="125" y="39"/>
                  </a:lnTo>
                  <a:lnTo>
                    <a:pt x="125" y="56"/>
                  </a:lnTo>
                  <a:lnTo>
                    <a:pt x="118" y="56"/>
                  </a:lnTo>
                  <a:lnTo>
                    <a:pt x="108" y="56"/>
                  </a:lnTo>
                  <a:lnTo>
                    <a:pt x="94" y="56"/>
                  </a:lnTo>
                  <a:lnTo>
                    <a:pt x="80" y="60"/>
                  </a:lnTo>
                  <a:lnTo>
                    <a:pt x="63" y="60"/>
                  </a:lnTo>
                  <a:lnTo>
                    <a:pt x="49" y="60"/>
                  </a:lnTo>
                  <a:lnTo>
                    <a:pt x="39" y="60"/>
                  </a:lnTo>
                  <a:lnTo>
                    <a:pt x="32" y="65"/>
                  </a:lnTo>
                  <a:lnTo>
                    <a:pt x="21" y="52"/>
                  </a:lnTo>
                  <a:lnTo>
                    <a:pt x="11" y="30"/>
                  </a:lnTo>
                  <a:lnTo>
                    <a:pt x="4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3865" y="1316"/>
              <a:ext cx="115" cy="274"/>
            </a:xfrm>
            <a:custGeom>
              <a:avLst/>
              <a:gdLst>
                <a:gd name="T0" fmla="*/ 17 w 115"/>
                <a:gd name="T1" fmla="*/ 0 h 274"/>
                <a:gd name="T2" fmla="*/ 21 w 115"/>
                <a:gd name="T3" fmla="*/ 9 h 274"/>
                <a:gd name="T4" fmla="*/ 28 w 115"/>
                <a:gd name="T5" fmla="*/ 22 h 274"/>
                <a:gd name="T6" fmla="*/ 35 w 115"/>
                <a:gd name="T7" fmla="*/ 39 h 274"/>
                <a:gd name="T8" fmla="*/ 38 w 115"/>
                <a:gd name="T9" fmla="*/ 56 h 274"/>
                <a:gd name="T10" fmla="*/ 38 w 115"/>
                <a:gd name="T11" fmla="*/ 73 h 274"/>
                <a:gd name="T12" fmla="*/ 42 w 115"/>
                <a:gd name="T13" fmla="*/ 90 h 274"/>
                <a:gd name="T14" fmla="*/ 42 w 115"/>
                <a:gd name="T15" fmla="*/ 107 h 274"/>
                <a:gd name="T16" fmla="*/ 48 w 115"/>
                <a:gd name="T17" fmla="*/ 129 h 274"/>
                <a:gd name="T18" fmla="*/ 48 w 115"/>
                <a:gd name="T19" fmla="*/ 146 h 274"/>
                <a:gd name="T20" fmla="*/ 52 w 115"/>
                <a:gd name="T21" fmla="*/ 163 h 274"/>
                <a:gd name="T22" fmla="*/ 55 w 115"/>
                <a:gd name="T23" fmla="*/ 180 h 274"/>
                <a:gd name="T24" fmla="*/ 66 w 115"/>
                <a:gd name="T25" fmla="*/ 197 h 274"/>
                <a:gd name="T26" fmla="*/ 69 w 115"/>
                <a:gd name="T27" fmla="*/ 210 h 274"/>
                <a:gd name="T28" fmla="*/ 83 w 115"/>
                <a:gd name="T29" fmla="*/ 227 h 274"/>
                <a:gd name="T30" fmla="*/ 97 w 115"/>
                <a:gd name="T31" fmla="*/ 235 h 274"/>
                <a:gd name="T32" fmla="*/ 115 w 115"/>
                <a:gd name="T33" fmla="*/ 244 h 274"/>
                <a:gd name="T34" fmla="*/ 104 w 115"/>
                <a:gd name="T35" fmla="*/ 252 h 274"/>
                <a:gd name="T36" fmla="*/ 94 w 115"/>
                <a:gd name="T37" fmla="*/ 274 h 274"/>
                <a:gd name="T38" fmla="*/ 76 w 115"/>
                <a:gd name="T39" fmla="*/ 261 h 274"/>
                <a:gd name="T40" fmla="*/ 62 w 115"/>
                <a:gd name="T41" fmla="*/ 257 h 274"/>
                <a:gd name="T42" fmla="*/ 48 w 115"/>
                <a:gd name="T43" fmla="*/ 244 h 274"/>
                <a:gd name="T44" fmla="*/ 38 w 115"/>
                <a:gd name="T45" fmla="*/ 231 h 274"/>
                <a:gd name="T46" fmla="*/ 28 w 115"/>
                <a:gd name="T47" fmla="*/ 214 h 274"/>
                <a:gd name="T48" fmla="*/ 21 w 115"/>
                <a:gd name="T49" fmla="*/ 197 h 274"/>
                <a:gd name="T50" fmla="*/ 10 w 115"/>
                <a:gd name="T51" fmla="*/ 176 h 274"/>
                <a:gd name="T52" fmla="*/ 7 w 115"/>
                <a:gd name="T53" fmla="*/ 158 h 274"/>
                <a:gd name="T54" fmla="*/ 3 w 115"/>
                <a:gd name="T55" fmla="*/ 137 h 274"/>
                <a:gd name="T56" fmla="*/ 0 w 115"/>
                <a:gd name="T57" fmla="*/ 116 h 274"/>
                <a:gd name="T58" fmla="*/ 0 w 115"/>
                <a:gd name="T59" fmla="*/ 94 h 274"/>
                <a:gd name="T60" fmla="*/ 0 w 115"/>
                <a:gd name="T61" fmla="*/ 73 h 274"/>
                <a:gd name="T62" fmla="*/ 0 w 115"/>
                <a:gd name="T63" fmla="*/ 52 h 274"/>
                <a:gd name="T64" fmla="*/ 3 w 115"/>
                <a:gd name="T65" fmla="*/ 35 h 274"/>
                <a:gd name="T66" fmla="*/ 10 w 115"/>
                <a:gd name="T67" fmla="*/ 17 h 274"/>
                <a:gd name="T68" fmla="*/ 17 w 115"/>
                <a:gd name="T69" fmla="*/ 0 h 274"/>
                <a:gd name="T70" fmla="*/ 17 w 115"/>
                <a:gd name="T7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" h="274">
                  <a:moveTo>
                    <a:pt x="17" y="0"/>
                  </a:moveTo>
                  <a:lnTo>
                    <a:pt x="21" y="9"/>
                  </a:lnTo>
                  <a:lnTo>
                    <a:pt x="28" y="22"/>
                  </a:lnTo>
                  <a:lnTo>
                    <a:pt x="35" y="39"/>
                  </a:lnTo>
                  <a:lnTo>
                    <a:pt x="38" y="56"/>
                  </a:lnTo>
                  <a:lnTo>
                    <a:pt x="38" y="73"/>
                  </a:lnTo>
                  <a:lnTo>
                    <a:pt x="42" y="90"/>
                  </a:lnTo>
                  <a:lnTo>
                    <a:pt x="42" y="107"/>
                  </a:lnTo>
                  <a:lnTo>
                    <a:pt x="48" y="129"/>
                  </a:lnTo>
                  <a:lnTo>
                    <a:pt x="48" y="146"/>
                  </a:lnTo>
                  <a:lnTo>
                    <a:pt x="52" y="163"/>
                  </a:lnTo>
                  <a:lnTo>
                    <a:pt x="55" y="180"/>
                  </a:lnTo>
                  <a:lnTo>
                    <a:pt x="66" y="197"/>
                  </a:lnTo>
                  <a:lnTo>
                    <a:pt x="69" y="210"/>
                  </a:lnTo>
                  <a:lnTo>
                    <a:pt x="83" y="227"/>
                  </a:lnTo>
                  <a:lnTo>
                    <a:pt x="97" y="235"/>
                  </a:lnTo>
                  <a:lnTo>
                    <a:pt x="115" y="244"/>
                  </a:lnTo>
                  <a:lnTo>
                    <a:pt x="104" y="252"/>
                  </a:lnTo>
                  <a:lnTo>
                    <a:pt x="94" y="274"/>
                  </a:lnTo>
                  <a:lnTo>
                    <a:pt x="76" y="261"/>
                  </a:lnTo>
                  <a:lnTo>
                    <a:pt x="62" y="257"/>
                  </a:lnTo>
                  <a:lnTo>
                    <a:pt x="48" y="244"/>
                  </a:lnTo>
                  <a:lnTo>
                    <a:pt x="38" y="231"/>
                  </a:lnTo>
                  <a:lnTo>
                    <a:pt x="28" y="214"/>
                  </a:lnTo>
                  <a:lnTo>
                    <a:pt x="21" y="197"/>
                  </a:lnTo>
                  <a:lnTo>
                    <a:pt x="10" y="176"/>
                  </a:lnTo>
                  <a:lnTo>
                    <a:pt x="7" y="158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4"/>
                  </a:lnTo>
                  <a:lnTo>
                    <a:pt x="0" y="73"/>
                  </a:lnTo>
                  <a:lnTo>
                    <a:pt x="0" y="52"/>
                  </a:lnTo>
                  <a:lnTo>
                    <a:pt x="3" y="35"/>
                  </a:lnTo>
                  <a:lnTo>
                    <a:pt x="10" y="17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3945" y="1380"/>
              <a:ext cx="62" cy="86"/>
            </a:xfrm>
            <a:custGeom>
              <a:avLst/>
              <a:gdLst>
                <a:gd name="T0" fmla="*/ 14 w 62"/>
                <a:gd name="T1" fmla="*/ 0 h 86"/>
                <a:gd name="T2" fmla="*/ 24 w 62"/>
                <a:gd name="T3" fmla="*/ 5 h 86"/>
                <a:gd name="T4" fmla="*/ 35 w 62"/>
                <a:gd name="T5" fmla="*/ 13 h 86"/>
                <a:gd name="T6" fmla="*/ 45 w 62"/>
                <a:gd name="T7" fmla="*/ 22 h 86"/>
                <a:gd name="T8" fmla="*/ 55 w 62"/>
                <a:gd name="T9" fmla="*/ 30 h 86"/>
                <a:gd name="T10" fmla="*/ 59 w 62"/>
                <a:gd name="T11" fmla="*/ 43 h 86"/>
                <a:gd name="T12" fmla="*/ 62 w 62"/>
                <a:gd name="T13" fmla="*/ 56 h 86"/>
                <a:gd name="T14" fmla="*/ 62 w 62"/>
                <a:gd name="T15" fmla="*/ 73 h 86"/>
                <a:gd name="T16" fmla="*/ 59 w 62"/>
                <a:gd name="T17" fmla="*/ 86 h 86"/>
                <a:gd name="T18" fmla="*/ 48 w 62"/>
                <a:gd name="T19" fmla="*/ 77 h 86"/>
                <a:gd name="T20" fmla="*/ 38 w 62"/>
                <a:gd name="T21" fmla="*/ 73 h 86"/>
                <a:gd name="T22" fmla="*/ 24 w 62"/>
                <a:gd name="T23" fmla="*/ 60 h 86"/>
                <a:gd name="T24" fmla="*/ 14 w 62"/>
                <a:gd name="T25" fmla="*/ 52 h 86"/>
                <a:gd name="T26" fmla="*/ 3 w 62"/>
                <a:gd name="T27" fmla="*/ 39 h 86"/>
                <a:gd name="T28" fmla="*/ 0 w 62"/>
                <a:gd name="T29" fmla="*/ 26 h 86"/>
                <a:gd name="T30" fmla="*/ 0 w 62"/>
                <a:gd name="T31" fmla="*/ 13 h 86"/>
                <a:gd name="T32" fmla="*/ 14 w 62"/>
                <a:gd name="T33" fmla="*/ 0 h 86"/>
                <a:gd name="T34" fmla="*/ 14 w 62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86">
                  <a:moveTo>
                    <a:pt x="14" y="0"/>
                  </a:moveTo>
                  <a:lnTo>
                    <a:pt x="24" y="5"/>
                  </a:lnTo>
                  <a:lnTo>
                    <a:pt x="35" y="13"/>
                  </a:lnTo>
                  <a:lnTo>
                    <a:pt x="45" y="22"/>
                  </a:lnTo>
                  <a:lnTo>
                    <a:pt x="55" y="30"/>
                  </a:lnTo>
                  <a:lnTo>
                    <a:pt x="59" y="43"/>
                  </a:lnTo>
                  <a:lnTo>
                    <a:pt x="62" y="56"/>
                  </a:lnTo>
                  <a:lnTo>
                    <a:pt x="62" y="73"/>
                  </a:lnTo>
                  <a:lnTo>
                    <a:pt x="59" y="86"/>
                  </a:lnTo>
                  <a:lnTo>
                    <a:pt x="48" y="77"/>
                  </a:lnTo>
                  <a:lnTo>
                    <a:pt x="38" y="73"/>
                  </a:lnTo>
                  <a:lnTo>
                    <a:pt x="24" y="60"/>
                  </a:lnTo>
                  <a:lnTo>
                    <a:pt x="14" y="52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4442" y="1445"/>
              <a:ext cx="153" cy="55"/>
            </a:xfrm>
            <a:custGeom>
              <a:avLst/>
              <a:gdLst>
                <a:gd name="T0" fmla="*/ 3 w 153"/>
                <a:gd name="T1" fmla="*/ 0 h 55"/>
                <a:gd name="T2" fmla="*/ 17 w 153"/>
                <a:gd name="T3" fmla="*/ 8 h 55"/>
                <a:gd name="T4" fmla="*/ 38 w 153"/>
                <a:gd name="T5" fmla="*/ 12 h 55"/>
                <a:gd name="T6" fmla="*/ 59 w 153"/>
                <a:gd name="T7" fmla="*/ 8 h 55"/>
                <a:gd name="T8" fmla="*/ 80 w 153"/>
                <a:gd name="T9" fmla="*/ 8 h 55"/>
                <a:gd name="T10" fmla="*/ 97 w 153"/>
                <a:gd name="T11" fmla="*/ 0 h 55"/>
                <a:gd name="T12" fmla="*/ 118 w 153"/>
                <a:gd name="T13" fmla="*/ 0 h 55"/>
                <a:gd name="T14" fmla="*/ 136 w 153"/>
                <a:gd name="T15" fmla="*/ 8 h 55"/>
                <a:gd name="T16" fmla="*/ 153 w 153"/>
                <a:gd name="T17" fmla="*/ 17 h 55"/>
                <a:gd name="T18" fmla="*/ 139 w 153"/>
                <a:gd name="T19" fmla="*/ 34 h 55"/>
                <a:gd name="T20" fmla="*/ 122 w 153"/>
                <a:gd name="T21" fmla="*/ 47 h 55"/>
                <a:gd name="T22" fmla="*/ 104 w 153"/>
                <a:gd name="T23" fmla="*/ 51 h 55"/>
                <a:gd name="T24" fmla="*/ 87 w 153"/>
                <a:gd name="T25" fmla="*/ 55 h 55"/>
                <a:gd name="T26" fmla="*/ 66 w 153"/>
                <a:gd name="T27" fmla="*/ 51 h 55"/>
                <a:gd name="T28" fmla="*/ 49 w 153"/>
                <a:gd name="T29" fmla="*/ 51 h 55"/>
                <a:gd name="T30" fmla="*/ 31 w 153"/>
                <a:gd name="T31" fmla="*/ 51 h 55"/>
                <a:gd name="T32" fmla="*/ 14 w 153"/>
                <a:gd name="T33" fmla="*/ 55 h 55"/>
                <a:gd name="T34" fmla="*/ 7 w 153"/>
                <a:gd name="T35" fmla="*/ 42 h 55"/>
                <a:gd name="T36" fmla="*/ 3 w 153"/>
                <a:gd name="T37" fmla="*/ 25 h 55"/>
                <a:gd name="T38" fmla="*/ 0 w 153"/>
                <a:gd name="T39" fmla="*/ 8 h 55"/>
                <a:gd name="T40" fmla="*/ 3 w 153"/>
                <a:gd name="T41" fmla="*/ 0 h 55"/>
                <a:gd name="T42" fmla="*/ 3 w 153"/>
                <a:gd name="T4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55">
                  <a:moveTo>
                    <a:pt x="3" y="0"/>
                  </a:moveTo>
                  <a:lnTo>
                    <a:pt x="17" y="8"/>
                  </a:lnTo>
                  <a:lnTo>
                    <a:pt x="38" y="12"/>
                  </a:lnTo>
                  <a:lnTo>
                    <a:pt x="59" y="8"/>
                  </a:lnTo>
                  <a:lnTo>
                    <a:pt x="80" y="8"/>
                  </a:lnTo>
                  <a:lnTo>
                    <a:pt x="97" y="0"/>
                  </a:lnTo>
                  <a:lnTo>
                    <a:pt x="118" y="0"/>
                  </a:lnTo>
                  <a:lnTo>
                    <a:pt x="136" y="8"/>
                  </a:lnTo>
                  <a:lnTo>
                    <a:pt x="153" y="17"/>
                  </a:lnTo>
                  <a:lnTo>
                    <a:pt x="139" y="34"/>
                  </a:lnTo>
                  <a:lnTo>
                    <a:pt x="122" y="47"/>
                  </a:lnTo>
                  <a:lnTo>
                    <a:pt x="104" y="51"/>
                  </a:lnTo>
                  <a:lnTo>
                    <a:pt x="87" y="55"/>
                  </a:lnTo>
                  <a:lnTo>
                    <a:pt x="66" y="51"/>
                  </a:lnTo>
                  <a:lnTo>
                    <a:pt x="49" y="51"/>
                  </a:lnTo>
                  <a:lnTo>
                    <a:pt x="31" y="51"/>
                  </a:lnTo>
                  <a:lnTo>
                    <a:pt x="14" y="55"/>
                  </a:lnTo>
                  <a:lnTo>
                    <a:pt x="7" y="42"/>
                  </a:lnTo>
                  <a:lnTo>
                    <a:pt x="3" y="2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4445" y="1632"/>
              <a:ext cx="261" cy="90"/>
            </a:xfrm>
            <a:custGeom>
              <a:avLst/>
              <a:gdLst>
                <a:gd name="T0" fmla="*/ 247 w 261"/>
                <a:gd name="T1" fmla="*/ 0 h 90"/>
                <a:gd name="T2" fmla="*/ 258 w 261"/>
                <a:gd name="T3" fmla="*/ 5 h 90"/>
                <a:gd name="T4" fmla="*/ 261 w 261"/>
                <a:gd name="T5" fmla="*/ 22 h 90"/>
                <a:gd name="T6" fmla="*/ 258 w 261"/>
                <a:gd name="T7" fmla="*/ 39 h 90"/>
                <a:gd name="T8" fmla="*/ 251 w 261"/>
                <a:gd name="T9" fmla="*/ 60 h 90"/>
                <a:gd name="T10" fmla="*/ 240 w 261"/>
                <a:gd name="T11" fmla="*/ 73 h 90"/>
                <a:gd name="T12" fmla="*/ 226 w 261"/>
                <a:gd name="T13" fmla="*/ 86 h 90"/>
                <a:gd name="T14" fmla="*/ 213 w 261"/>
                <a:gd name="T15" fmla="*/ 86 h 90"/>
                <a:gd name="T16" fmla="*/ 199 w 261"/>
                <a:gd name="T17" fmla="*/ 82 h 90"/>
                <a:gd name="T18" fmla="*/ 185 w 261"/>
                <a:gd name="T19" fmla="*/ 82 h 90"/>
                <a:gd name="T20" fmla="*/ 171 w 261"/>
                <a:gd name="T21" fmla="*/ 82 h 90"/>
                <a:gd name="T22" fmla="*/ 157 w 261"/>
                <a:gd name="T23" fmla="*/ 82 h 90"/>
                <a:gd name="T24" fmla="*/ 143 w 261"/>
                <a:gd name="T25" fmla="*/ 86 h 90"/>
                <a:gd name="T26" fmla="*/ 129 w 261"/>
                <a:gd name="T27" fmla="*/ 86 h 90"/>
                <a:gd name="T28" fmla="*/ 115 w 261"/>
                <a:gd name="T29" fmla="*/ 86 h 90"/>
                <a:gd name="T30" fmla="*/ 98 w 261"/>
                <a:gd name="T31" fmla="*/ 86 h 90"/>
                <a:gd name="T32" fmla="*/ 84 w 261"/>
                <a:gd name="T33" fmla="*/ 90 h 90"/>
                <a:gd name="T34" fmla="*/ 70 w 261"/>
                <a:gd name="T35" fmla="*/ 86 h 90"/>
                <a:gd name="T36" fmla="*/ 56 w 261"/>
                <a:gd name="T37" fmla="*/ 86 h 90"/>
                <a:gd name="T38" fmla="*/ 42 w 261"/>
                <a:gd name="T39" fmla="*/ 82 h 90"/>
                <a:gd name="T40" fmla="*/ 32 w 261"/>
                <a:gd name="T41" fmla="*/ 73 h 90"/>
                <a:gd name="T42" fmla="*/ 21 w 261"/>
                <a:gd name="T43" fmla="*/ 65 h 90"/>
                <a:gd name="T44" fmla="*/ 11 w 261"/>
                <a:gd name="T45" fmla="*/ 56 h 90"/>
                <a:gd name="T46" fmla="*/ 4 w 261"/>
                <a:gd name="T47" fmla="*/ 39 h 90"/>
                <a:gd name="T48" fmla="*/ 0 w 261"/>
                <a:gd name="T49" fmla="*/ 30 h 90"/>
                <a:gd name="T50" fmla="*/ 14 w 261"/>
                <a:gd name="T51" fmla="*/ 30 h 90"/>
                <a:gd name="T52" fmla="*/ 28 w 261"/>
                <a:gd name="T53" fmla="*/ 30 h 90"/>
                <a:gd name="T54" fmla="*/ 46 w 261"/>
                <a:gd name="T55" fmla="*/ 30 h 90"/>
                <a:gd name="T56" fmla="*/ 63 w 261"/>
                <a:gd name="T57" fmla="*/ 35 h 90"/>
                <a:gd name="T58" fmla="*/ 77 w 261"/>
                <a:gd name="T59" fmla="*/ 35 h 90"/>
                <a:gd name="T60" fmla="*/ 94 w 261"/>
                <a:gd name="T61" fmla="*/ 35 h 90"/>
                <a:gd name="T62" fmla="*/ 112 w 261"/>
                <a:gd name="T63" fmla="*/ 39 h 90"/>
                <a:gd name="T64" fmla="*/ 129 w 261"/>
                <a:gd name="T65" fmla="*/ 39 h 90"/>
                <a:gd name="T66" fmla="*/ 143 w 261"/>
                <a:gd name="T67" fmla="*/ 39 h 90"/>
                <a:gd name="T68" fmla="*/ 157 w 261"/>
                <a:gd name="T69" fmla="*/ 39 h 90"/>
                <a:gd name="T70" fmla="*/ 174 w 261"/>
                <a:gd name="T71" fmla="*/ 35 h 90"/>
                <a:gd name="T72" fmla="*/ 188 w 261"/>
                <a:gd name="T73" fmla="*/ 35 h 90"/>
                <a:gd name="T74" fmla="*/ 202 w 261"/>
                <a:gd name="T75" fmla="*/ 26 h 90"/>
                <a:gd name="T76" fmla="*/ 216 w 261"/>
                <a:gd name="T77" fmla="*/ 18 h 90"/>
                <a:gd name="T78" fmla="*/ 230 w 261"/>
                <a:gd name="T79" fmla="*/ 9 h 90"/>
                <a:gd name="T80" fmla="*/ 247 w 261"/>
                <a:gd name="T81" fmla="*/ 0 h 90"/>
                <a:gd name="T82" fmla="*/ 247 w 261"/>
                <a:gd name="T8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0">
                  <a:moveTo>
                    <a:pt x="247" y="0"/>
                  </a:moveTo>
                  <a:lnTo>
                    <a:pt x="258" y="5"/>
                  </a:lnTo>
                  <a:lnTo>
                    <a:pt x="261" y="22"/>
                  </a:lnTo>
                  <a:lnTo>
                    <a:pt x="258" y="39"/>
                  </a:lnTo>
                  <a:lnTo>
                    <a:pt x="251" y="60"/>
                  </a:lnTo>
                  <a:lnTo>
                    <a:pt x="240" y="73"/>
                  </a:lnTo>
                  <a:lnTo>
                    <a:pt x="226" y="86"/>
                  </a:lnTo>
                  <a:lnTo>
                    <a:pt x="213" y="86"/>
                  </a:lnTo>
                  <a:lnTo>
                    <a:pt x="199" y="82"/>
                  </a:lnTo>
                  <a:lnTo>
                    <a:pt x="185" y="82"/>
                  </a:lnTo>
                  <a:lnTo>
                    <a:pt x="171" y="82"/>
                  </a:lnTo>
                  <a:lnTo>
                    <a:pt x="157" y="82"/>
                  </a:lnTo>
                  <a:lnTo>
                    <a:pt x="143" y="86"/>
                  </a:lnTo>
                  <a:lnTo>
                    <a:pt x="129" y="86"/>
                  </a:lnTo>
                  <a:lnTo>
                    <a:pt x="115" y="86"/>
                  </a:lnTo>
                  <a:lnTo>
                    <a:pt x="98" y="86"/>
                  </a:lnTo>
                  <a:lnTo>
                    <a:pt x="84" y="90"/>
                  </a:lnTo>
                  <a:lnTo>
                    <a:pt x="70" y="86"/>
                  </a:lnTo>
                  <a:lnTo>
                    <a:pt x="56" y="86"/>
                  </a:lnTo>
                  <a:lnTo>
                    <a:pt x="42" y="82"/>
                  </a:lnTo>
                  <a:lnTo>
                    <a:pt x="32" y="73"/>
                  </a:lnTo>
                  <a:lnTo>
                    <a:pt x="21" y="65"/>
                  </a:lnTo>
                  <a:lnTo>
                    <a:pt x="11" y="56"/>
                  </a:lnTo>
                  <a:lnTo>
                    <a:pt x="4" y="39"/>
                  </a:lnTo>
                  <a:lnTo>
                    <a:pt x="0" y="30"/>
                  </a:lnTo>
                  <a:lnTo>
                    <a:pt x="14" y="30"/>
                  </a:lnTo>
                  <a:lnTo>
                    <a:pt x="28" y="30"/>
                  </a:lnTo>
                  <a:lnTo>
                    <a:pt x="46" y="30"/>
                  </a:lnTo>
                  <a:lnTo>
                    <a:pt x="63" y="35"/>
                  </a:lnTo>
                  <a:lnTo>
                    <a:pt x="77" y="35"/>
                  </a:lnTo>
                  <a:lnTo>
                    <a:pt x="94" y="35"/>
                  </a:lnTo>
                  <a:lnTo>
                    <a:pt x="112" y="39"/>
                  </a:lnTo>
                  <a:lnTo>
                    <a:pt x="129" y="39"/>
                  </a:lnTo>
                  <a:lnTo>
                    <a:pt x="143" y="39"/>
                  </a:lnTo>
                  <a:lnTo>
                    <a:pt x="157" y="39"/>
                  </a:lnTo>
                  <a:lnTo>
                    <a:pt x="174" y="35"/>
                  </a:lnTo>
                  <a:lnTo>
                    <a:pt x="188" y="35"/>
                  </a:lnTo>
                  <a:lnTo>
                    <a:pt x="202" y="26"/>
                  </a:lnTo>
                  <a:lnTo>
                    <a:pt x="216" y="18"/>
                  </a:lnTo>
                  <a:lnTo>
                    <a:pt x="230" y="9"/>
                  </a:lnTo>
                  <a:lnTo>
                    <a:pt x="247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4112" y="1466"/>
              <a:ext cx="219" cy="235"/>
            </a:xfrm>
            <a:custGeom>
              <a:avLst/>
              <a:gdLst>
                <a:gd name="T0" fmla="*/ 180 w 219"/>
                <a:gd name="T1" fmla="*/ 0 h 235"/>
                <a:gd name="T2" fmla="*/ 191 w 219"/>
                <a:gd name="T3" fmla="*/ 21 h 235"/>
                <a:gd name="T4" fmla="*/ 201 w 219"/>
                <a:gd name="T5" fmla="*/ 47 h 235"/>
                <a:gd name="T6" fmla="*/ 205 w 219"/>
                <a:gd name="T7" fmla="*/ 60 h 235"/>
                <a:gd name="T8" fmla="*/ 208 w 219"/>
                <a:gd name="T9" fmla="*/ 72 h 235"/>
                <a:gd name="T10" fmla="*/ 212 w 219"/>
                <a:gd name="T11" fmla="*/ 90 h 235"/>
                <a:gd name="T12" fmla="*/ 215 w 219"/>
                <a:gd name="T13" fmla="*/ 102 h 235"/>
                <a:gd name="T14" fmla="*/ 215 w 219"/>
                <a:gd name="T15" fmla="*/ 115 h 235"/>
                <a:gd name="T16" fmla="*/ 219 w 219"/>
                <a:gd name="T17" fmla="*/ 132 h 235"/>
                <a:gd name="T18" fmla="*/ 219 w 219"/>
                <a:gd name="T19" fmla="*/ 145 h 235"/>
                <a:gd name="T20" fmla="*/ 219 w 219"/>
                <a:gd name="T21" fmla="*/ 162 h 235"/>
                <a:gd name="T22" fmla="*/ 219 w 219"/>
                <a:gd name="T23" fmla="*/ 175 h 235"/>
                <a:gd name="T24" fmla="*/ 219 w 219"/>
                <a:gd name="T25" fmla="*/ 188 h 235"/>
                <a:gd name="T26" fmla="*/ 215 w 219"/>
                <a:gd name="T27" fmla="*/ 205 h 235"/>
                <a:gd name="T28" fmla="*/ 215 w 219"/>
                <a:gd name="T29" fmla="*/ 218 h 235"/>
                <a:gd name="T30" fmla="*/ 194 w 219"/>
                <a:gd name="T31" fmla="*/ 231 h 235"/>
                <a:gd name="T32" fmla="*/ 173 w 219"/>
                <a:gd name="T33" fmla="*/ 235 h 235"/>
                <a:gd name="T34" fmla="*/ 153 w 219"/>
                <a:gd name="T35" fmla="*/ 235 h 235"/>
                <a:gd name="T36" fmla="*/ 135 w 219"/>
                <a:gd name="T37" fmla="*/ 235 h 235"/>
                <a:gd name="T38" fmla="*/ 121 w 219"/>
                <a:gd name="T39" fmla="*/ 231 h 235"/>
                <a:gd name="T40" fmla="*/ 114 w 219"/>
                <a:gd name="T41" fmla="*/ 231 h 235"/>
                <a:gd name="T42" fmla="*/ 100 w 219"/>
                <a:gd name="T43" fmla="*/ 222 h 235"/>
                <a:gd name="T44" fmla="*/ 90 w 219"/>
                <a:gd name="T45" fmla="*/ 222 h 235"/>
                <a:gd name="T46" fmla="*/ 69 w 219"/>
                <a:gd name="T47" fmla="*/ 222 h 235"/>
                <a:gd name="T48" fmla="*/ 48 w 219"/>
                <a:gd name="T49" fmla="*/ 231 h 235"/>
                <a:gd name="T50" fmla="*/ 38 w 219"/>
                <a:gd name="T51" fmla="*/ 218 h 235"/>
                <a:gd name="T52" fmla="*/ 24 w 219"/>
                <a:gd name="T53" fmla="*/ 213 h 235"/>
                <a:gd name="T54" fmla="*/ 7 w 219"/>
                <a:gd name="T55" fmla="*/ 205 h 235"/>
                <a:gd name="T56" fmla="*/ 0 w 219"/>
                <a:gd name="T57" fmla="*/ 201 h 235"/>
                <a:gd name="T58" fmla="*/ 7 w 219"/>
                <a:gd name="T59" fmla="*/ 188 h 235"/>
                <a:gd name="T60" fmla="*/ 21 w 219"/>
                <a:gd name="T61" fmla="*/ 179 h 235"/>
                <a:gd name="T62" fmla="*/ 34 w 219"/>
                <a:gd name="T63" fmla="*/ 175 h 235"/>
                <a:gd name="T64" fmla="*/ 52 w 219"/>
                <a:gd name="T65" fmla="*/ 175 h 235"/>
                <a:gd name="T66" fmla="*/ 69 w 219"/>
                <a:gd name="T67" fmla="*/ 175 h 235"/>
                <a:gd name="T68" fmla="*/ 87 w 219"/>
                <a:gd name="T69" fmla="*/ 179 h 235"/>
                <a:gd name="T70" fmla="*/ 104 w 219"/>
                <a:gd name="T71" fmla="*/ 184 h 235"/>
                <a:gd name="T72" fmla="*/ 125 w 219"/>
                <a:gd name="T73" fmla="*/ 188 h 235"/>
                <a:gd name="T74" fmla="*/ 139 w 219"/>
                <a:gd name="T75" fmla="*/ 188 h 235"/>
                <a:gd name="T76" fmla="*/ 153 w 219"/>
                <a:gd name="T77" fmla="*/ 188 h 235"/>
                <a:gd name="T78" fmla="*/ 167 w 219"/>
                <a:gd name="T79" fmla="*/ 184 h 235"/>
                <a:gd name="T80" fmla="*/ 177 w 219"/>
                <a:gd name="T81" fmla="*/ 179 h 235"/>
                <a:gd name="T82" fmla="*/ 184 w 219"/>
                <a:gd name="T83" fmla="*/ 166 h 235"/>
                <a:gd name="T84" fmla="*/ 187 w 219"/>
                <a:gd name="T85" fmla="*/ 149 h 235"/>
                <a:gd name="T86" fmla="*/ 187 w 219"/>
                <a:gd name="T87" fmla="*/ 137 h 235"/>
                <a:gd name="T88" fmla="*/ 187 w 219"/>
                <a:gd name="T89" fmla="*/ 128 h 235"/>
                <a:gd name="T90" fmla="*/ 180 w 219"/>
                <a:gd name="T91" fmla="*/ 111 h 235"/>
                <a:gd name="T92" fmla="*/ 180 w 219"/>
                <a:gd name="T93" fmla="*/ 98 h 235"/>
                <a:gd name="T94" fmla="*/ 177 w 219"/>
                <a:gd name="T95" fmla="*/ 81 h 235"/>
                <a:gd name="T96" fmla="*/ 173 w 219"/>
                <a:gd name="T97" fmla="*/ 72 h 235"/>
                <a:gd name="T98" fmla="*/ 173 w 219"/>
                <a:gd name="T99" fmla="*/ 55 h 235"/>
                <a:gd name="T100" fmla="*/ 173 w 219"/>
                <a:gd name="T101" fmla="*/ 43 h 235"/>
                <a:gd name="T102" fmla="*/ 173 w 219"/>
                <a:gd name="T103" fmla="*/ 26 h 235"/>
                <a:gd name="T104" fmla="*/ 173 w 219"/>
                <a:gd name="T105" fmla="*/ 13 h 235"/>
                <a:gd name="T106" fmla="*/ 177 w 219"/>
                <a:gd name="T107" fmla="*/ 4 h 235"/>
                <a:gd name="T108" fmla="*/ 180 w 219"/>
                <a:gd name="T109" fmla="*/ 0 h 235"/>
                <a:gd name="T110" fmla="*/ 180 w 219"/>
                <a:gd name="T11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" h="235">
                  <a:moveTo>
                    <a:pt x="180" y="0"/>
                  </a:moveTo>
                  <a:lnTo>
                    <a:pt x="191" y="21"/>
                  </a:lnTo>
                  <a:lnTo>
                    <a:pt x="201" y="47"/>
                  </a:lnTo>
                  <a:lnTo>
                    <a:pt x="205" y="60"/>
                  </a:lnTo>
                  <a:lnTo>
                    <a:pt x="208" y="72"/>
                  </a:lnTo>
                  <a:lnTo>
                    <a:pt x="212" y="90"/>
                  </a:lnTo>
                  <a:lnTo>
                    <a:pt x="215" y="102"/>
                  </a:lnTo>
                  <a:lnTo>
                    <a:pt x="215" y="115"/>
                  </a:lnTo>
                  <a:lnTo>
                    <a:pt x="219" y="132"/>
                  </a:lnTo>
                  <a:lnTo>
                    <a:pt x="219" y="145"/>
                  </a:lnTo>
                  <a:lnTo>
                    <a:pt x="219" y="162"/>
                  </a:lnTo>
                  <a:lnTo>
                    <a:pt x="219" y="175"/>
                  </a:lnTo>
                  <a:lnTo>
                    <a:pt x="219" y="188"/>
                  </a:lnTo>
                  <a:lnTo>
                    <a:pt x="215" y="205"/>
                  </a:lnTo>
                  <a:lnTo>
                    <a:pt x="215" y="218"/>
                  </a:lnTo>
                  <a:lnTo>
                    <a:pt x="194" y="231"/>
                  </a:lnTo>
                  <a:lnTo>
                    <a:pt x="173" y="235"/>
                  </a:lnTo>
                  <a:lnTo>
                    <a:pt x="153" y="235"/>
                  </a:lnTo>
                  <a:lnTo>
                    <a:pt x="135" y="235"/>
                  </a:lnTo>
                  <a:lnTo>
                    <a:pt x="121" y="231"/>
                  </a:lnTo>
                  <a:lnTo>
                    <a:pt x="114" y="231"/>
                  </a:lnTo>
                  <a:lnTo>
                    <a:pt x="100" y="222"/>
                  </a:lnTo>
                  <a:lnTo>
                    <a:pt x="90" y="222"/>
                  </a:lnTo>
                  <a:lnTo>
                    <a:pt x="69" y="222"/>
                  </a:lnTo>
                  <a:lnTo>
                    <a:pt x="48" y="231"/>
                  </a:lnTo>
                  <a:lnTo>
                    <a:pt x="38" y="218"/>
                  </a:lnTo>
                  <a:lnTo>
                    <a:pt x="24" y="213"/>
                  </a:lnTo>
                  <a:lnTo>
                    <a:pt x="7" y="205"/>
                  </a:lnTo>
                  <a:lnTo>
                    <a:pt x="0" y="201"/>
                  </a:lnTo>
                  <a:lnTo>
                    <a:pt x="7" y="188"/>
                  </a:lnTo>
                  <a:lnTo>
                    <a:pt x="21" y="179"/>
                  </a:lnTo>
                  <a:lnTo>
                    <a:pt x="34" y="175"/>
                  </a:lnTo>
                  <a:lnTo>
                    <a:pt x="52" y="175"/>
                  </a:lnTo>
                  <a:lnTo>
                    <a:pt x="69" y="175"/>
                  </a:lnTo>
                  <a:lnTo>
                    <a:pt x="87" y="179"/>
                  </a:lnTo>
                  <a:lnTo>
                    <a:pt x="104" y="184"/>
                  </a:lnTo>
                  <a:lnTo>
                    <a:pt x="125" y="188"/>
                  </a:lnTo>
                  <a:lnTo>
                    <a:pt x="139" y="188"/>
                  </a:lnTo>
                  <a:lnTo>
                    <a:pt x="153" y="188"/>
                  </a:lnTo>
                  <a:lnTo>
                    <a:pt x="167" y="184"/>
                  </a:lnTo>
                  <a:lnTo>
                    <a:pt x="177" y="179"/>
                  </a:lnTo>
                  <a:lnTo>
                    <a:pt x="184" y="166"/>
                  </a:lnTo>
                  <a:lnTo>
                    <a:pt x="187" y="149"/>
                  </a:lnTo>
                  <a:lnTo>
                    <a:pt x="187" y="137"/>
                  </a:lnTo>
                  <a:lnTo>
                    <a:pt x="187" y="128"/>
                  </a:lnTo>
                  <a:lnTo>
                    <a:pt x="180" y="111"/>
                  </a:lnTo>
                  <a:lnTo>
                    <a:pt x="180" y="98"/>
                  </a:lnTo>
                  <a:lnTo>
                    <a:pt x="177" y="81"/>
                  </a:lnTo>
                  <a:lnTo>
                    <a:pt x="173" y="72"/>
                  </a:lnTo>
                  <a:lnTo>
                    <a:pt x="173" y="55"/>
                  </a:lnTo>
                  <a:lnTo>
                    <a:pt x="173" y="43"/>
                  </a:lnTo>
                  <a:lnTo>
                    <a:pt x="173" y="26"/>
                  </a:lnTo>
                  <a:lnTo>
                    <a:pt x="173" y="13"/>
                  </a:lnTo>
                  <a:lnTo>
                    <a:pt x="177" y="4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3924" y="1128"/>
              <a:ext cx="727" cy="205"/>
            </a:xfrm>
            <a:custGeom>
              <a:avLst/>
              <a:gdLst>
                <a:gd name="T0" fmla="*/ 17 w 727"/>
                <a:gd name="T1" fmla="*/ 18 h 205"/>
                <a:gd name="T2" fmla="*/ 38 w 727"/>
                <a:gd name="T3" fmla="*/ 47 h 205"/>
                <a:gd name="T4" fmla="*/ 62 w 727"/>
                <a:gd name="T5" fmla="*/ 69 h 205"/>
                <a:gd name="T6" fmla="*/ 83 w 727"/>
                <a:gd name="T7" fmla="*/ 90 h 205"/>
                <a:gd name="T8" fmla="*/ 111 w 727"/>
                <a:gd name="T9" fmla="*/ 107 h 205"/>
                <a:gd name="T10" fmla="*/ 136 w 727"/>
                <a:gd name="T11" fmla="*/ 120 h 205"/>
                <a:gd name="T12" fmla="*/ 167 w 727"/>
                <a:gd name="T13" fmla="*/ 133 h 205"/>
                <a:gd name="T14" fmla="*/ 195 w 727"/>
                <a:gd name="T15" fmla="*/ 141 h 205"/>
                <a:gd name="T16" fmla="*/ 226 w 727"/>
                <a:gd name="T17" fmla="*/ 146 h 205"/>
                <a:gd name="T18" fmla="*/ 254 w 727"/>
                <a:gd name="T19" fmla="*/ 150 h 205"/>
                <a:gd name="T20" fmla="*/ 288 w 727"/>
                <a:gd name="T21" fmla="*/ 150 h 205"/>
                <a:gd name="T22" fmla="*/ 320 w 727"/>
                <a:gd name="T23" fmla="*/ 154 h 205"/>
                <a:gd name="T24" fmla="*/ 351 w 727"/>
                <a:gd name="T25" fmla="*/ 154 h 205"/>
                <a:gd name="T26" fmla="*/ 382 w 727"/>
                <a:gd name="T27" fmla="*/ 154 h 205"/>
                <a:gd name="T28" fmla="*/ 414 w 727"/>
                <a:gd name="T29" fmla="*/ 154 h 205"/>
                <a:gd name="T30" fmla="*/ 445 w 727"/>
                <a:gd name="T31" fmla="*/ 159 h 205"/>
                <a:gd name="T32" fmla="*/ 476 w 727"/>
                <a:gd name="T33" fmla="*/ 159 h 205"/>
                <a:gd name="T34" fmla="*/ 508 w 727"/>
                <a:gd name="T35" fmla="*/ 159 h 205"/>
                <a:gd name="T36" fmla="*/ 539 w 727"/>
                <a:gd name="T37" fmla="*/ 154 h 205"/>
                <a:gd name="T38" fmla="*/ 570 w 727"/>
                <a:gd name="T39" fmla="*/ 150 h 205"/>
                <a:gd name="T40" fmla="*/ 601 w 727"/>
                <a:gd name="T41" fmla="*/ 146 h 205"/>
                <a:gd name="T42" fmla="*/ 633 w 727"/>
                <a:gd name="T43" fmla="*/ 141 h 205"/>
                <a:gd name="T44" fmla="*/ 664 w 727"/>
                <a:gd name="T45" fmla="*/ 133 h 205"/>
                <a:gd name="T46" fmla="*/ 695 w 727"/>
                <a:gd name="T47" fmla="*/ 129 h 205"/>
                <a:gd name="T48" fmla="*/ 720 w 727"/>
                <a:gd name="T49" fmla="*/ 146 h 205"/>
                <a:gd name="T50" fmla="*/ 716 w 727"/>
                <a:gd name="T51" fmla="*/ 167 h 205"/>
                <a:gd name="T52" fmla="*/ 692 w 727"/>
                <a:gd name="T53" fmla="*/ 171 h 205"/>
                <a:gd name="T54" fmla="*/ 671 w 727"/>
                <a:gd name="T55" fmla="*/ 176 h 205"/>
                <a:gd name="T56" fmla="*/ 647 w 727"/>
                <a:gd name="T57" fmla="*/ 180 h 205"/>
                <a:gd name="T58" fmla="*/ 626 w 727"/>
                <a:gd name="T59" fmla="*/ 188 h 205"/>
                <a:gd name="T60" fmla="*/ 601 w 727"/>
                <a:gd name="T61" fmla="*/ 188 h 205"/>
                <a:gd name="T62" fmla="*/ 581 w 727"/>
                <a:gd name="T63" fmla="*/ 193 h 205"/>
                <a:gd name="T64" fmla="*/ 556 w 727"/>
                <a:gd name="T65" fmla="*/ 197 h 205"/>
                <a:gd name="T66" fmla="*/ 535 w 727"/>
                <a:gd name="T67" fmla="*/ 197 h 205"/>
                <a:gd name="T68" fmla="*/ 511 w 727"/>
                <a:gd name="T69" fmla="*/ 197 h 205"/>
                <a:gd name="T70" fmla="*/ 487 w 727"/>
                <a:gd name="T71" fmla="*/ 197 h 205"/>
                <a:gd name="T72" fmla="*/ 462 w 727"/>
                <a:gd name="T73" fmla="*/ 197 h 205"/>
                <a:gd name="T74" fmla="*/ 441 w 727"/>
                <a:gd name="T75" fmla="*/ 201 h 205"/>
                <a:gd name="T76" fmla="*/ 417 w 727"/>
                <a:gd name="T77" fmla="*/ 201 h 205"/>
                <a:gd name="T78" fmla="*/ 393 w 727"/>
                <a:gd name="T79" fmla="*/ 201 h 205"/>
                <a:gd name="T80" fmla="*/ 368 w 727"/>
                <a:gd name="T81" fmla="*/ 201 h 205"/>
                <a:gd name="T82" fmla="*/ 348 w 727"/>
                <a:gd name="T83" fmla="*/ 197 h 205"/>
                <a:gd name="T84" fmla="*/ 320 w 727"/>
                <a:gd name="T85" fmla="*/ 193 h 205"/>
                <a:gd name="T86" fmla="*/ 295 w 727"/>
                <a:gd name="T87" fmla="*/ 188 h 205"/>
                <a:gd name="T88" fmla="*/ 268 w 727"/>
                <a:gd name="T89" fmla="*/ 188 h 205"/>
                <a:gd name="T90" fmla="*/ 236 w 727"/>
                <a:gd name="T91" fmla="*/ 184 h 205"/>
                <a:gd name="T92" fmla="*/ 209 w 727"/>
                <a:gd name="T93" fmla="*/ 180 h 205"/>
                <a:gd name="T94" fmla="*/ 181 w 727"/>
                <a:gd name="T95" fmla="*/ 176 h 205"/>
                <a:gd name="T96" fmla="*/ 153 w 727"/>
                <a:gd name="T97" fmla="*/ 171 h 205"/>
                <a:gd name="T98" fmla="*/ 129 w 727"/>
                <a:gd name="T99" fmla="*/ 167 h 205"/>
                <a:gd name="T100" fmla="*/ 104 w 727"/>
                <a:gd name="T101" fmla="*/ 159 h 205"/>
                <a:gd name="T102" fmla="*/ 80 w 727"/>
                <a:gd name="T103" fmla="*/ 146 h 205"/>
                <a:gd name="T104" fmla="*/ 56 w 727"/>
                <a:gd name="T105" fmla="*/ 133 h 205"/>
                <a:gd name="T106" fmla="*/ 31 w 727"/>
                <a:gd name="T107" fmla="*/ 103 h 205"/>
                <a:gd name="T108" fmla="*/ 10 w 727"/>
                <a:gd name="T109" fmla="*/ 60 h 205"/>
                <a:gd name="T110" fmla="*/ 0 w 727"/>
                <a:gd name="T111" fmla="*/ 30 h 205"/>
                <a:gd name="T112" fmla="*/ 3 w 727"/>
                <a:gd name="T113" fmla="*/ 5 h 205"/>
                <a:gd name="T114" fmla="*/ 10 w 727"/>
                <a:gd name="T1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7" h="205">
                  <a:moveTo>
                    <a:pt x="10" y="0"/>
                  </a:moveTo>
                  <a:lnTo>
                    <a:pt x="17" y="18"/>
                  </a:lnTo>
                  <a:lnTo>
                    <a:pt x="28" y="30"/>
                  </a:lnTo>
                  <a:lnTo>
                    <a:pt x="38" y="47"/>
                  </a:lnTo>
                  <a:lnTo>
                    <a:pt x="49" y="60"/>
                  </a:lnTo>
                  <a:lnTo>
                    <a:pt x="62" y="69"/>
                  </a:lnTo>
                  <a:lnTo>
                    <a:pt x="73" y="82"/>
                  </a:lnTo>
                  <a:lnTo>
                    <a:pt x="83" y="90"/>
                  </a:lnTo>
                  <a:lnTo>
                    <a:pt x="97" y="103"/>
                  </a:lnTo>
                  <a:lnTo>
                    <a:pt x="111" y="107"/>
                  </a:lnTo>
                  <a:lnTo>
                    <a:pt x="122" y="116"/>
                  </a:lnTo>
                  <a:lnTo>
                    <a:pt x="136" y="120"/>
                  </a:lnTo>
                  <a:lnTo>
                    <a:pt x="153" y="129"/>
                  </a:lnTo>
                  <a:lnTo>
                    <a:pt x="167" y="133"/>
                  </a:lnTo>
                  <a:lnTo>
                    <a:pt x="181" y="137"/>
                  </a:lnTo>
                  <a:lnTo>
                    <a:pt x="195" y="141"/>
                  </a:lnTo>
                  <a:lnTo>
                    <a:pt x="212" y="146"/>
                  </a:lnTo>
                  <a:lnTo>
                    <a:pt x="226" y="146"/>
                  </a:lnTo>
                  <a:lnTo>
                    <a:pt x="240" y="150"/>
                  </a:lnTo>
                  <a:lnTo>
                    <a:pt x="254" y="150"/>
                  </a:lnTo>
                  <a:lnTo>
                    <a:pt x="275" y="150"/>
                  </a:lnTo>
                  <a:lnTo>
                    <a:pt x="288" y="150"/>
                  </a:lnTo>
                  <a:lnTo>
                    <a:pt x="302" y="154"/>
                  </a:lnTo>
                  <a:lnTo>
                    <a:pt x="320" y="154"/>
                  </a:lnTo>
                  <a:lnTo>
                    <a:pt x="337" y="154"/>
                  </a:lnTo>
                  <a:lnTo>
                    <a:pt x="351" y="154"/>
                  </a:lnTo>
                  <a:lnTo>
                    <a:pt x="365" y="154"/>
                  </a:lnTo>
                  <a:lnTo>
                    <a:pt x="382" y="154"/>
                  </a:lnTo>
                  <a:lnTo>
                    <a:pt x="396" y="154"/>
                  </a:lnTo>
                  <a:lnTo>
                    <a:pt x="414" y="154"/>
                  </a:lnTo>
                  <a:lnTo>
                    <a:pt x="428" y="159"/>
                  </a:lnTo>
                  <a:lnTo>
                    <a:pt x="445" y="159"/>
                  </a:lnTo>
                  <a:lnTo>
                    <a:pt x="462" y="163"/>
                  </a:lnTo>
                  <a:lnTo>
                    <a:pt x="476" y="159"/>
                  </a:lnTo>
                  <a:lnTo>
                    <a:pt x="494" y="159"/>
                  </a:lnTo>
                  <a:lnTo>
                    <a:pt x="508" y="159"/>
                  </a:lnTo>
                  <a:lnTo>
                    <a:pt x="525" y="159"/>
                  </a:lnTo>
                  <a:lnTo>
                    <a:pt x="539" y="154"/>
                  </a:lnTo>
                  <a:lnTo>
                    <a:pt x="556" y="154"/>
                  </a:lnTo>
                  <a:lnTo>
                    <a:pt x="570" y="150"/>
                  </a:lnTo>
                  <a:lnTo>
                    <a:pt x="587" y="150"/>
                  </a:lnTo>
                  <a:lnTo>
                    <a:pt x="601" y="146"/>
                  </a:lnTo>
                  <a:lnTo>
                    <a:pt x="619" y="141"/>
                  </a:lnTo>
                  <a:lnTo>
                    <a:pt x="633" y="141"/>
                  </a:lnTo>
                  <a:lnTo>
                    <a:pt x="650" y="137"/>
                  </a:lnTo>
                  <a:lnTo>
                    <a:pt x="664" y="133"/>
                  </a:lnTo>
                  <a:lnTo>
                    <a:pt x="681" y="133"/>
                  </a:lnTo>
                  <a:lnTo>
                    <a:pt x="695" y="129"/>
                  </a:lnTo>
                  <a:lnTo>
                    <a:pt x="713" y="129"/>
                  </a:lnTo>
                  <a:lnTo>
                    <a:pt x="720" y="146"/>
                  </a:lnTo>
                  <a:lnTo>
                    <a:pt x="727" y="167"/>
                  </a:lnTo>
                  <a:lnTo>
                    <a:pt x="716" y="167"/>
                  </a:lnTo>
                  <a:lnTo>
                    <a:pt x="706" y="171"/>
                  </a:lnTo>
                  <a:lnTo>
                    <a:pt x="692" y="171"/>
                  </a:lnTo>
                  <a:lnTo>
                    <a:pt x="681" y="176"/>
                  </a:lnTo>
                  <a:lnTo>
                    <a:pt x="671" y="176"/>
                  </a:lnTo>
                  <a:lnTo>
                    <a:pt x="661" y="180"/>
                  </a:lnTo>
                  <a:lnTo>
                    <a:pt x="647" y="180"/>
                  </a:lnTo>
                  <a:lnTo>
                    <a:pt x="636" y="188"/>
                  </a:lnTo>
                  <a:lnTo>
                    <a:pt x="626" y="188"/>
                  </a:lnTo>
                  <a:lnTo>
                    <a:pt x="612" y="188"/>
                  </a:lnTo>
                  <a:lnTo>
                    <a:pt x="601" y="188"/>
                  </a:lnTo>
                  <a:lnTo>
                    <a:pt x="591" y="193"/>
                  </a:lnTo>
                  <a:lnTo>
                    <a:pt x="581" y="193"/>
                  </a:lnTo>
                  <a:lnTo>
                    <a:pt x="567" y="193"/>
                  </a:lnTo>
                  <a:lnTo>
                    <a:pt x="556" y="197"/>
                  </a:lnTo>
                  <a:lnTo>
                    <a:pt x="546" y="197"/>
                  </a:lnTo>
                  <a:lnTo>
                    <a:pt x="535" y="197"/>
                  </a:lnTo>
                  <a:lnTo>
                    <a:pt x="521" y="197"/>
                  </a:lnTo>
                  <a:lnTo>
                    <a:pt x="511" y="197"/>
                  </a:lnTo>
                  <a:lnTo>
                    <a:pt x="497" y="197"/>
                  </a:lnTo>
                  <a:lnTo>
                    <a:pt x="487" y="197"/>
                  </a:lnTo>
                  <a:lnTo>
                    <a:pt x="476" y="197"/>
                  </a:lnTo>
                  <a:lnTo>
                    <a:pt x="462" y="197"/>
                  </a:lnTo>
                  <a:lnTo>
                    <a:pt x="452" y="201"/>
                  </a:lnTo>
                  <a:lnTo>
                    <a:pt x="441" y="201"/>
                  </a:lnTo>
                  <a:lnTo>
                    <a:pt x="428" y="201"/>
                  </a:lnTo>
                  <a:lnTo>
                    <a:pt x="417" y="201"/>
                  </a:lnTo>
                  <a:lnTo>
                    <a:pt x="407" y="201"/>
                  </a:lnTo>
                  <a:lnTo>
                    <a:pt x="393" y="201"/>
                  </a:lnTo>
                  <a:lnTo>
                    <a:pt x="382" y="201"/>
                  </a:lnTo>
                  <a:lnTo>
                    <a:pt x="368" y="201"/>
                  </a:lnTo>
                  <a:lnTo>
                    <a:pt x="361" y="205"/>
                  </a:lnTo>
                  <a:lnTo>
                    <a:pt x="348" y="197"/>
                  </a:lnTo>
                  <a:lnTo>
                    <a:pt x="334" y="197"/>
                  </a:lnTo>
                  <a:lnTo>
                    <a:pt x="320" y="193"/>
                  </a:lnTo>
                  <a:lnTo>
                    <a:pt x="309" y="193"/>
                  </a:lnTo>
                  <a:lnTo>
                    <a:pt x="295" y="188"/>
                  </a:lnTo>
                  <a:lnTo>
                    <a:pt x="282" y="188"/>
                  </a:lnTo>
                  <a:lnTo>
                    <a:pt x="268" y="188"/>
                  </a:lnTo>
                  <a:lnTo>
                    <a:pt x="254" y="188"/>
                  </a:lnTo>
                  <a:lnTo>
                    <a:pt x="236" y="184"/>
                  </a:lnTo>
                  <a:lnTo>
                    <a:pt x="222" y="180"/>
                  </a:lnTo>
                  <a:lnTo>
                    <a:pt x="209" y="180"/>
                  </a:lnTo>
                  <a:lnTo>
                    <a:pt x="195" y="180"/>
                  </a:lnTo>
                  <a:lnTo>
                    <a:pt x="181" y="176"/>
                  </a:lnTo>
                  <a:lnTo>
                    <a:pt x="167" y="176"/>
                  </a:lnTo>
                  <a:lnTo>
                    <a:pt x="153" y="171"/>
                  </a:lnTo>
                  <a:lnTo>
                    <a:pt x="142" y="171"/>
                  </a:lnTo>
                  <a:lnTo>
                    <a:pt x="129" y="167"/>
                  </a:lnTo>
                  <a:lnTo>
                    <a:pt x="115" y="163"/>
                  </a:lnTo>
                  <a:lnTo>
                    <a:pt x="104" y="159"/>
                  </a:lnTo>
                  <a:lnTo>
                    <a:pt x="90" y="154"/>
                  </a:lnTo>
                  <a:lnTo>
                    <a:pt x="80" y="146"/>
                  </a:lnTo>
                  <a:lnTo>
                    <a:pt x="66" y="137"/>
                  </a:lnTo>
                  <a:lnTo>
                    <a:pt x="56" y="133"/>
                  </a:lnTo>
                  <a:lnTo>
                    <a:pt x="49" y="124"/>
                  </a:lnTo>
                  <a:lnTo>
                    <a:pt x="31" y="103"/>
                  </a:lnTo>
                  <a:lnTo>
                    <a:pt x="17" y="77"/>
                  </a:lnTo>
                  <a:lnTo>
                    <a:pt x="10" y="60"/>
                  </a:lnTo>
                  <a:lnTo>
                    <a:pt x="3" y="47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3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4974" y="936"/>
              <a:ext cx="240" cy="321"/>
            </a:xfrm>
            <a:custGeom>
              <a:avLst/>
              <a:gdLst>
                <a:gd name="T0" fmla="*/ 160 w 240"/>
                <a:gd name="T1" fmla="*/ 0 h 321"/>
                <a:gd name="T2" fmla="*/ 184 w 240"/>
                <a:gd name="T3" fmla="*/ 13 h 321"/>
                <a:gd name="T4" fmla="*/ 212 w 240"/>
                <a:gd name="T5" fmla="*/ 39 h 321"/>
                <a:gd name="T6" fmla="*/ 229 w 240"/>
                <a:gd name="T7" fmla="*/ 77 h 321"/>
                <a:gd name="T8" fmla="*/ 236 w 240"/>
                <a:gd name="T9" fmla="*/ 103 h 321"/>
                <a:gd name="T10" fmla="*/ 236 w 240"/>
                <a:gd name="T11" fmla="*/ 133 h 321"/>
                <a:gd name="T12" fmla="*/ 236 w 240"/>
                <a:gd name="T13" fmla="*/ 163 h 321"/>
                <a:gd name="T14" fmla="*/ 233 w 240"/>
                <a:gd name="T15" fmla="*/ 192 h 321"/>
                <a:gd name="T16" fmla="*/ 222 w 240"/>
                <a:gd name="T17" fmla="*/ 218 h 321"/>
                <a:gd name="T18" fmla="*/ 209 w 240"/>
                <a:gd name="T19" fmla="*/ 244 h 321"/>
                <a:gd name="T20" fmla="*/ 195 w 240"/>
                <a:gd name="T21" fmla="*/ 269 h 321"/>
                <a:gd name="T22" fmla="*/ 177 w 240"/>
                <a:gd name="T23" fmla="*/ 291 h 321"/>
                <a:gd name="T24" fmla="*/ 156 w 240"/>
                <a:gd name="T25" fmla="*/ 304 h 321"/>
                <a:gd name="T26" fmla="*/ 132 w 240"/>
                <a:gd name="T27" fmla="*/ 312 h 321"/>
                <a:gd name="T28" fmla="*/ 104 w 240"/>
                <a:gd name="T29" fmla="*/ 316 h 321"/>
                <a:gd name="T30" fmla="*/ 80 w 240"/>
                <a:gd name="T31" fmla="*/ 321 h 321"/>
                <a:gd name="T32" fmla="*/ 56 w 240"/>
                <a:gd name="T33" fmla="*/ 316 h 321"/>
                <a:gd name="T34" fmla="*/ 28 w 240"/>
                <a:gd name="T35" fmla="*/ 316 h 321"/>
                <a:gd name="T36" fmla="*/ 3 w 240"/>
                <a:gd name="T37" fmla="*/ 312 h 321"/>
                <a:gd name="T38" fmla="*/ 10 w 240"/>
                <a:gd name="T39" fmla="*/ 299 h 321"/>
                <a:gd name="T40" fmla="*/ 38 w 240"/>
                <a:gd name="T41" fmla="*/ 286 h 321"/>
                <a:gd name="T42" fmla="*/ 69 w 240"/>
                <a:gd name="T43" fmla="*/ 278 h 321"/>
                <a:gd name="T44" fmla="*/ 104 w 240"/>
                <a:gd name="T45" fmla="*/ 265 h 321"/>
                <a:gd name="T46" fmla="*/ 136 w 240"/>
                <a:gd name="T47" fmla="*/ 257 h 321"/>
                <a:gd name="T48" fmla="*/ 163 w 240"/>
                <a:gd name="T49" fmla="*/ 239 h 321"/>
                <a:gd name="T50" fmla="*/ 184 w 240"/>
                <a:gd name="T51" fmla="*/ 214 h 321"/>
                <a:gd name="T52" fmla="*/ 202 w 240"/>
                <a:gd name="T53" fmla="*/ 180 h 321"/>
                <a:gd name="T54" fmla="*/ 205 w 240"/>
                <a:gd name="T55" fmla="*/ 137 h 321"/>
                <a:gd name="T56" fmla="*/ 195 w 240"/>
                <a:gd name="T57" fmla="*/ 99 h 321"/>
                <a:gd name="T58" fmla="*/ 170 w 240"/>
                <a:gd name="T59" fmla="*/ 64 h 321"/>
                <a:gd name="T60" fmla="*/ 146 w 240"/>
                <a:gd name="T61" fmla="*/ 30 h 321"/>
                <a:gd name="T62" fmla="*/ 139 w 240"/>
                <a:gd name="T63" fmla="*/ 5 h 321"/>
                <a:gd name="T64" fmla="*/ 146 w 240"/>
                <a:gd name="T6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" h="321">
                  <a:moveTo>
                    <a:pt x="146" y="0"/>
                  </a:moveTo>
                  <a:lnTo>
                    <a:pt x="160" y="0"/>
                  </a:lnTo>
                  <a:lnTo>
                    <a:pt x="174" y="5"/>
                  </a:lnTo>
                  <a:lnTo>
                    <a:pt x="184" y="13"/>
                  </a:lnTo>
                  <a:lnTo>
                    <a:pt x="195" y="22"/>
                  </a:lnTo>
                  <a:lnTo>
                    <a:pt x="212" y="39"/>
                  </a:lnTo>
                  <a:lnTo>
                    <a:pt x="226" y="64"/>
                  </a:lnTo>
                  <a:lnTo>
                    <a:pt x="229" y="77"/>
                  </a:lnTo>
                  <a:lnTo>
                    <a:pt x="233" y="90"/>
                  </a:lnTo>
                  <a:lnTo>
                    <a:pt x="236" y="103"/>
                  </a:lnTo>
                  <a:lnTo>
                    <a:pt x="240" y="120"/>
                  </a:lnTo>
                  <a:lnTo>
                    <a:pt x="236" y="133"/>
                  </a:lnTo>
                  <a:lnTo>
                    <a:pt x="236" y="150"/>
                  </a:lnTo>
                  <a:lnTo>
                    <a:pt x="236" y="163"/>
                  </a:lnTo>
                  <a:lnTo>
                    <a:pt x="236" y="180"/>
                  </a:lnTo>
                  <a:lnTo>
                    <a:pt x="233" y="192"/>
                  </a:lnTo>
                  <a:lnTo>
                    <a:pt x="229" y="205"/>
                  </a:lnTo>
                  <a:lnTo>
                    <a:pt x="222" y="218"/>
                  </a:lnTo>
                  <a:lnTo>
                    <a:pt x="215" y="231"/>
                  </a:lnTo>
                  <a:lnTo>
                    <a:pt x="209" y="244"/>
                  </a:lnTo>
                  <a:lnTo>
                    <a:pt x="202" y="257"/>
                  </a:lnTo>
                  <a:lnTo>
                    <a:pt x="195" y="269"/>
                  </a:lnTo>
                  <a:lnTo>
                    <a:pt x="188" y="282"/>
                  </a:lnTo>
                  <a:lnTo>
                    <a:pt x="177" y="291"/>
                  </a:lnTo>
                  <a:lnTo>
                    <a:pt x="167" y="295"/>
                  </a:lnTo>
                  <a:lnTo>
                    <a:pt x="156" y="304"/>
                  </a:lnTo>
                  <a:lnTo>
                    <a:pt x="146" y="312"/>
                  </a:lnTo>
                  <a:lnTo>
                    <a:pt x="132" y="312"/>
                  </a:lnTo>
                  <a:lnTo>
                    <a:pt x="118" y="316"/>
                  </a:lnTo>
                  <a:lnTo>
                    <a:pt x="104" y="316"/>
                  </a:lnTo>
                  <a:lnTo>
                    <a:pt x="94" y="321"/>
                  </a:lnTo>
                  <a:lnTo>
                    <a:pt x="80" y="321"/>
                  </a:lnTo>
                  <a:lnTo>
                    <a:pt x="69" y="321"/>
                  </a:lnTo>
                  <a:lnTo>
                    <a:pt x="56" y="316"/>
                  </a:lnTo>
                  <a:lnTo>
                    <a:pt x="42" y="316"/>
                  </a:lnTo>
                  <a:lnTo>
                    <a:pt x="28" y="316"/>
                  </a:lnTo>
                  <a:lnTo>
                    <a:pt x="14" y="312"/>
                  </a:lnTo>
                  <a:lnTo>
                    <a:pt x="3" y="312"/>
                  </a:lnTo>
                  <a:lnTo>
                    <a:pt x="0" y="312"/>
                  </a:lnTo>
                  <a:lnTo>
                    <a:pt x="10" y="299"/>
                  </a:lnTo>
                  <a:lnTo>
                    <a:pt x="24" y="291"/>
                  </a:lnTo>
                  <a:lnTo>
                    <a:pt x="38" y="286"/>
                  </a:lnTo>
                  <a:lnTo>
                    <a:pt x="56" y="282"/>
                  </a:lnTo>
                  <a:lnTo>
                    <a:pt x="69" y="278"/>
                  </a:lnTo>
                  <a:lnTo>
                    <a:pt x="87" y="274"/>
                  </a:lnTo>
                  <a:lnTo>
                    <a:pt x="104" y="265"/>
                  </a:lnTo>
                  <a:lnTo>
                    <a:pt x="122" y="265"/>
                  </a:lnTo>
                  <a:lnTo>
                    <a:pt x="136" y="257"/>
                  </a:lnTo>
                  <a:lnTo>
                    <a:pt x="149" y="248"/>
                  </a:lnTo>
                  <a:lnTo>
                    <a:pt x="163" y="239"/>
                  </a:lnTo>
                  <a:lnTo>
                    <a:pt x="177" y="231"/>
                  </a:lnTo>
                  <a:lnTo>
                    <a:pt x="184" y="214"/>
                  </a:lnTo>
                  <a:lnTo>
                    <a:pt x="195" y="201"/>
                  </a:lnTo>
                  <a:lnTo>
                    <a:pt x="202" y="180"/>
                  </a:lnTo>
                  <a:lnTo>
                    <a:pt x="209" y="158"/>
                  </a:lnTo>
                  <a:lnTo>
                    <a:pt x="205" y="137"/>
                  </a:lnTo>
                  <a:lnTo>
                    <a:pt x="202" y="116"/>
                  </a:lnTo>
                  <a:lnTo>
                    <a:pt x="195" y="99"/>
                  </a:lnTo>
                  <a:lnTo>
                    <a:pt x="184" y="81"/>
                  </a:lnTo>
                  <a:lnTo>
                    <a:pt x="170" y="64"/>
                  </a:lnTo>
                  <a:lnTo>
                    <a:pt x="160" y="47"/>
                  </a:lnTo>
                  <a:lnTo>
                    <a:pt x="146" y="30"/>
                  </a:lnTo>
                  <a:lnTo>
                    <a:pt x="136" y="17"/>
                  </a:lnTo>
                  <a:lnTo>
                    <a:pt x="139" y="5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4557" y="1060"/>
              <a:ext cx="80" cy="81"/>
            </a:xfrm>
            <a:custGeom>
              <a:avLst/>
              <a:gdLst>
                <a:gd name="T0" fmla="*/ 7 w 80"/>
                <a:gd name="T1" fmla="*/ 0 h 81"/>
                <a:gd name="T2" fmla="*/ 17 w 80"/>
                <a:gd name="T3" fmla="*/ 4 h 81"/>
                <a:gd name="T4" fmla="*/ 31 w 80"/>
                <a:gd name="T5" fmla="*/ 13 h 81"/>
                <a:gd name="T6" fmla="*/ 45 w 80"/>
                <a:gd name="T7" fmla="*/ 17 h 81"/>
                <a:gd name="T8" fmla="*/ 55 w 80"/>
                <a:gd name="T9" fmla="*/ 26 h 81"/>
                <a:gd name="T10" fmla="*/ 66 w 80"/>
                <a:gd name="T11" fmla="*/ 34 h 81"/>
                <a:gd name="T12" fmla="*/ 73 w 80"/>
                <a:gd name="T13" fmla="*/ 47 h 81"/>
                <a:gd name="T14" fmla="*/ 80 w 80"/>
                <a:gd name="T15" fmla="*/ 60 h 81"/>
                <a:gd name="T16" fmla="*/ 80 w 80"/>
                <a:gd name="T17" fmla="*/ 81 h 81"/>
                <a:gd name="T18" fmla="*/ 66 w 80"/>
                <a:gd name="T19" fmla="*/ 81 h 81"/>
                <a:gd name="T20" fmla="*/ 52 w 80"/>
                <a:gd name="T21" fmla="*/ 77 h 81"/>
                <a:gd name="T22" fmla="*/ 34 w 80"/>
                <a:gd name="T23" fmla="*/ 68 h 81"/>
                <a:gd name="T24" fmla="*/ 21 w 80"/>
                <a:gd name="T25" fmla="*/ 64 h 81"/>
                <a:gd name="T26" fmla="*/ 7 w 80"/>
                <a:gd name="T27" fmla="*/ 51 h 81"/>
                <a:gd name="T28" fmla="*/ 3 w 80"/>
                <a:gd name="T29" fmla="*/ 34 h 81"/>
                <a:gd name="T30" fmla="*/ 0 w 80"/>
                <a:gd name="T31" fmla="*/ 17 h 81"/>
                <a:gd name="T32" fmla="*/ 7 w 80"/>
                <a:gd name="T33" fmla="*/ 0 h 81"/>
                <a:gd name="T34" fmla="*/ 7 w 80"/>
                <a:gd name="T3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81">
                  <a:moveTo>
                    <a:pt x="7" y="0"/>
                  </a:moveTo>
                  <a:lnTo>
                    <a:pt x="17" y="4"/>
                  </a:lnTo>
                  <a:lnTo>
                    <a:pt x="31" y="13"/>
                  </a:lnTo>
                  <a:lnTo>
                    <a:pt x="45" y="17"/>
                  </a:lnTo>
                  <a:lnTo>
                    <a:pt x="55" y="26"/>
                  </a:lnTo>
                  <a:lnTo>
                    <a:pt x="66" y="34"/>
                  </a:lnTo>
                  <a:lnTo>
                    <a:pt x="73" y="47"/>
                  </a:lnTo>
                  <a:lnTo>
                    <a:pt x="80" y="60"/>
                  </a:lnTo>
                  <a:lnTo>
                    <a:pt x="80" y="81"/>
                  </a:lnTo>
                  <a:lnTo>
                    <a:pt x="66" y="81"/>
                  </a:lnTo>
                  <a:lnTo>
                    <a:pt x="52" y="77"/>
                  </a:lnTo>
                  <a:lnTo>
                    <a:pt x="34" y="68"/>
                  </a:lnTo>
                  <a:lnTo>
                    <a:pt x="21" y="64"/>
                  </a:lnTo>
                  <a:lnTo>
                    <a:pt x="7" y="51"/>
                  </a:lnTo>
                  <a:lnTo>
                    <a:pt x="3" y="34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4167" y="906"/>
              <a:ext cx="45" cy="99"/>
            </a:xfrm>
            <a:custGeom>
              <a:avLst/>
              <a:gdLst>
                <a:gd name="T0" fmla="*/ 32 w 45"/>
                <a:gd name="T1" fmla="*/ 0 h 99"/>
                <a:gd name="T2" fmla="*/ 39 w 45"/>
                <a:gd name="T3" fmla="*/ 9 h 99"/>
                <a:gd name="T4" fmla="*/ 45 w 45"/>
                <a:gd name="T5" fmla="*/ 17 h 99"/>
                <a:gd name="T6" fmla="*/ 45 w 45"/>
                <a:gd name="T7" fmla="*/ 30 h 99"/>
                <a:gd name="T8" fmla="*/ 45 w 45"/>
                <a:gd name="T9" fmla="*/ 47 h 99"/>
                <a:gd name="T10" fmla="*/ 35 w 45"/>
                <a:gd name="T11" fmla="*/ 64 h 99"/>
                <a:gd name="T12" fmla="*/ 32 w 45"/>
                <a:gd name="T13" fmla="*/ 77 h 99"/>
                <a:gd name="T14" fmla="*/ 21 w 45"/>
                <a:gd name="T15" fmla="*/ 90 h 99"/>
                <a:gd name="T16" fmla="*/ 11 w 45"/>
                <a:gd name="T17" fmla="*/ 99 h 99"/>
                <a:gd name="T18" fmla="*/ 4 w 45"/>
                <a:gd name="T19" fmla="*/ 86 h 99"/>
                <a:gd name="T20" fmla="*/ 4 w 45"/>
                <a:gd name="T21" fmla="*/ 73 h 99"/>
                <a:gd name="T22" fmla="*/ 0 w 45"/>
                <a:gd name="T23" fmla="*/ 60 h 99"/>
                <a:gd name="T24" fmla="*/ 4 w 45"/>
                <a:gd name="T25" fmla="*/ 47 h 99"/>
                <a:gd name="T26" fmla="*/ 14 w 45"/>
                <a:gd name="T27" fmla="*/ 22 h 99"/>
                <a:gd name="T28" fmla="*/ 32 w 45"/>
                <a:gd name="T29" fmla="*/ 0 h 99"/>
                <a:gd name="T30" fmla="*/ 32 w 45"/>
                <a:gd name="T3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9">
                  <a:moveTo>
                    <a:pt x="32" y="0"/>
                  </a:moveTo>
                  <a:lnTo>
                    <a:pt x="39" y="9"/>
                  </a:lnTo>
                  <a:lnTo>
                    <a:pt x="45" y="17"/>
                  </a:lnTo>
                  <a:lnTo>
                    <a:pt x="45" y="30"/>
                  </a:lnTo>
                  <a:lnTo>
                    <a:pt x="45" y="47"/>
                  </a:lnTo>
                  <a:lnTo>
                    <a:pt x="35" y="64"/>
                  </a:lnTo>
                  <a:lnTo>
                    <a:pt x="32" y="77"/>
                  </a:lnTo>
                  <a:lnTo>
                    <a:pt x="21" y="90"/>
                  </a:lnTo>
                  <a:lnTo>
                    <a:pt x="11" y="99"/>
                  </a:lnTo>
                  <a:lnTo>
                    <a:pt x="4" y="86"/>
                  </a:lnTo>
                  <a:lnTo>
                    <a:pt x="4" y="73"/>
                  </a:lnTo>
                  <a:lnTo>
                    <a:pt x="0" y="60"/>
                  </a:lnTo>
                  <a:lnTo>
                    <a:pt x="4" y="47"/>
                  </a:lnTo>
                  <a:lnTo>
                    <a:pt x="14" y="2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4438" y="249"/>
              <a:ext cx="519" cy="1324"/>
            </a:xfrm>
            <a:custGeom>
              <a:avLst/>
              <a:gdLst>
                <a:gd name="T0" fmla="*/ 0 w 519"/>
                <a:gd name="T1" fmla="*/ 13 h 1324"/>
                <a:gd name="T2" fmla="*/ 80 w 519"/>
                <a:gd name="T3" fmla="*/ 0 h 1324"/>
                <a:gd name="T4" fmla="*/ 174 w 519"/>
                <a:gd name="T5" fmla="*/ 0 h 1324"/>
                <a:gd name="T6" fmla="*/ 268 w 519"/>
                <a:gd name="T7" fmla="*/ 25 h 1324"/>
                <a:gd name="T8" fmla="*/ 341 w 519"/>
                <a:gd name="T9" fmla="*/ 55 h 1324"/>
                <a:gd name="T10" fmla="*/ 397 w 519"/>
                <a:gd name="T11" fmla="*/ 89 h 1324"/>
                <a:gd name="T12" fmla="*/ 452 w 519"/>
                <a:gd name="T13" fmla="*/ 158 h 1324"/>
                <a:gd name="T14" fmla="*/ 498 w 519"/>
                <a:gd name="T15" fmla="*/ 290 h 1324"/>
                <a:gd name="T16" fmla="*/ 519 w 519"/>
                <a:gd name="T17" fmla="*/ 649 h 1324"/>
                <a:gd name="T18" fmla="*/ 463 w 519"/>
                <a:gd name="T19" fmla="*/ 1072 h 1324"/>
                <a:gd name="T20" fmla="*/ 432 w 519"/>
                <a:gd name="T21" fmla="*/ 1289 h 1324"/>
                <a:gd name="T22" fmla="*/ 320 w 519"/>
                <a:gd name="T23" fmla="*/ 1324 h 1324"/>
                <a:gd name="T24" fmla="*/ 220 w 519"/>
                <a:gd name="T25" fmla="*/ 1311 h 1324"/>
                <a:gd name="T26" fmla="*/ 244 w 519"/>
                <a:gd name="T27" fmla="*/ 901 h 1324"/>
                <a:gd name="T28" fmla="*/ 230 w 519"/>
                <a:gd name="T29" fmla="*/ 320 h 1324"/>
                <a:gd name="T30" fmla="*/ 185 w 519"/>
                <a:gd name="T31" fmla="*/ 149 h 1324"/>
                <a:gd name="T32" fmla="*/ 94 w 519"/>
                <a:gd name="T33" fmla="*/ 55 h 1324"/>
                <a:gd name="T34" fmla="*/ 0 w 519"/>
                <a:gd name="T35" fmla="*/ 13 h 1324"/>
                <a:gd name="T36" fmla="*/ 0 w 519"/>
                <a:gd name="T37" fmla="*/ 1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9" h="1324">
                  <a:moveTo>
                    <a:pt x="0" y="13"/>
                  </a:moveTo>
                  <a:lnTo>
                    <a:pt x="80" y="0"/>
                  </a:lnTo>
                  <a:lnTo>
                    <a:pt x="174" y="0"/>
                  </a:lnTo>
                  <a:lnTo>
                    <a:pt x="268" y="25"/>
                  </a:lnTo>
                  <a:lnTo>
                    <a:pt x="341" y="55"/>
                  </a:lnTo>
                  <a:lnTo>
                    <a:pt x="397" y="89"/>
                  </a:lnTo>
                  <a:lnTo>
                    <a:pt x="452" y="158"/>
                  </a:lnTo>
                  <a:lnTo>
                    <a:pt x="498" y="290"/>
                  </a:lnTo>
                  <a:lnTo>
                    <a:pt x="519" y="649"/>
                  </a:lnTo>
                  <a:lnTo>
                    <a:pt x="463" y="1072"/>
                  </a:lnTo>
                  <a:lnTo>
                    <a:pt x="432" y="1289"/>
                  </a:lnTo>
                  <a:lnTo>
                    <a:pt x="320" y="1324"/>
                  </a:lnTo>
                  <a:lnTo>
                    <a:pt x="220" y="1311"/>
                  </a:lnTo>
                  <a:lnTo>
                    <a:pt x="244" y="901"/>
                  </a:lnTo>
                  <a:lnTo>
                    <a:pt x="230" y="320"/>
                  </a:lnTo>
                  <a:lnTo>
                    <a:pt x="185" y="149"/>
                  </a:lnTo>
                  <a:lnTo>
                    <a:pt x="94" y="55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E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4080" y="1970"/>
              <a:ext cx="383" cy="94"/>
            </a:xfrm>
            <a:custGeom>
              <a:avLst/>
              <a:gdLst>
                <a:gd name="T0" fmla="*/ 285 w 383"/>
                <a:gd name="T1" fmla="*/ 94 h 94"/>
                <a:gd name="T2" fmla="*/ 292 w 383"/>
                <a:gd name="T3" fmla="*/ 94 h 94"/>
                <a:gd name="T4" fmla="*/ 306 w 383"/>
                <a:gd name="T5" fmla="*/ 94 h 94"/>
                <a:gd name="T6" fmla="*/ 324 w 383"/>
                <a:gd name="T7" fmla="*/ 94 h 94"/>
                <a:gd name="T8" fmla="*/ 345 w 383"/>
                <a:gd name="T9" fmla="*/ 94 h 94"/>
                <a:gd name="T10" fmla="*/ 358 w 383"/>
                <a:gd name="T11" fmla="*/ 94 h 94"/>
                <a:gd name="T12" fmla="*/ 376 w 383"/>
                <a:gd name="T13" fmla="*/ 94 h 94"/>
                <a:gd name="T14" fmla="*/ 383 w 383"/>
                <a:gd name="T15" fmla="*/ 94 h 94"/>
                <a:gd name="T16" fmla="*/ 369 w 383"/>
                <a:gd name="T17" fmla="*/ 90 h 94"/>
                <a:gd name="T18" fmla="*/ 358 w 383"/>
                <a:gd name="T19" fmla="*/ 85 h 94"/>
                <a:gd name="T20" fmla="*/ 345 w 383"/>
                <a:gd name="T21" fmla="*/ 85 h 94"/>
                <a:gd name="T22" fmla="*/ 334 w 383"/>
                <a:gd name="T23" fmla="*/ 85 h 94"/>
                <a:gd name="T24" fmla="*/ 320 w 383"/>
                <a:gd name="T25" fmla="*/ 81 h 94"/>
                <a:gd name="T26" fmla="*/ 306 w 383"/>
                <a:gd name="T27" fmla="*/ 81 h 94"/>
                <a:gd name="T28" fmla="*/ 296 w 383"/>
                <a:gd name="T29" fmla="*/ 77 h 94"/>
                <a:gd name="T30" fmla="*/ 282 w 383"/>
                <a:gd name="T31" fmla="*/ 77 h 94"/>
                <a:gd name="T32" fmla="*/ 272 w 383"/>
                <a:gd name="T33" fmla="*/ 77 h 94"/>
                <a:gd name="T34" fmla="*/ 258 w 383"/>
                <a:gd name="T35" fmla="*/ 72 h 94"/>
                <a:gd name="T36" fmla="*/ 247 w 383"/>
                <a:gd name="T37" fmla="*/ 68 h 94"/>
                <a:gd name="T38" fmla="*/ 237 w 383"/>
                <a:gd name="T39" fmla="*/ 68 h 94"/>
                <a:gd name="T40" fmla="*/ 223 w 383"/>
                <a:gd name="T41" fmla="*/ 68 h 94"/>
                <a:gd name="T42" fmla="*/ 212 w 383"/>
                <a:gd name="T43" fmla="*/ 64 h 94"/>
                <a:gd name="T44" fmla="*/ 199 w 383"/>
                <a:gd name="T45" fmla="*/ 64 h 94"/>
                <a:gd name="T46" fmla="*/ 188 w 383"/>
                <a:gd name="T47" fmla="*/ 64 h 94"/>
                <a:gd name="T48" fmla="*/ 178 w 383"/>
                <a:gd name="T49" fmla="*/ 60 h 94"/>
                <a:gd name="T50" fmla="*/ 164 w 383"/>
                <a:gd name="T51" fmla="*/ 55 h 94"/>
                <a:gd name="T52" fmla="*/ 153 w 383"/>
                <a:gd name="T53" fmla="*/ 51 h 94"/>
                <a:gd name="T54" fmla="*/ 139 w 383"/>
                <a:gd name="T55" fmla="*/ 51 h 94"/>
                <a:gd name="T56" fmla="*/ 129 w 383"/>
                <a:gd name="T57" fmla="*/ 47 h 94"/>
                <a:gd name="T58" fmla="*/ 119 w 383"/>
                <a:gd name="T59" fmla="*/ 43 h 94"/>
                <a:gd name="T60" fmla="*/ 105 w 383"/>
                <a:gd name="T61" fmla="*/ 43 h 94"/>
                <a:gd name="T62" fmla="*/ 94 w 383"/>
                <a:gd name="T63" fmla="*/ 38 h 94"/>
                <a:gd name="T64" fmla="*/ 80 w 383"/>
                <a:gd name="T65" fmla="*/ 30 h 94"/>
                <a:gd name="T66" fmla="*/ 70 w 383"/>
                <a:gd name="T67" fmla="*/ 30 h 94"/>
                <a:gd name="T68" fmla="*/ 56 w 383"/>
                <a:gd name="T69" fmla="*/ 21 h 94"/>
                <a:gd name="T70" fmla="*/ 46 w 383"/>
                <a:gd name="T71" fmla="*/ 17 h 94"/>
                <a:gd name="T72" fmla="*/ 35 w 383"/>
                <a:gd name="T73" fmla="*/ 13 h 94"/>
                <a:gd name="T74" fmla="*/ 21 w 383"/>
                <a:gd name="T75" fmla="*/ 8 h 94"/>
                <a:gd name="T76" fmla="*/ 11 w 383"/>
                <a:gd name="T77" fmla="*/ 0 h 94"/>
                <a:gd name="T78" fmla="*/ 0 w 383"/>
                <a:gd name="T79" fmla="*/ 0 h 94"/>
                <a:gd name="T80" fmla="*/ 11 w 383"/>
                <a:gd name="T81" fmla="*/ 8 h 94"/>
                <a:gd name="T82" fmla="*/ 25 w 383"/>
                <a:gd name="T83" fmla="*/ 21 h 94"/>
                <a:gd name="T84" fmla="*/ 42 w 383"/>
                <a:gd name="T85" fmla="*/ 30 h 94"/>
                <a:gd name="T86" fmla="*/ 59 w 383"/>
                <a:gd name="T87" fmla="*/ 38 h 94"/>
                <a:gd name="T88" fmla="*/ 77 w 383"/>
                <a:gd name="T89" fmla="*/ 47 h 94"/>
                <a:gd name="T90" fmla="*/ 94 w 383"/>
                <a:gd name="T91" fmla="*/ 51 h 94"/>
                <a:gd name="T92" fmla="*/ 115 w 383"/>
                <a:gd name="T93" fmla="*/ 60 h 94"/>
                <a:gd name="T94" fmla="*/ 136 w 383"/>
                <a:gd name="T95" fmla="*/ 64 h 94"/>
                <a:gd name="T96" fmla="*/ 153 w 383"/>
                <a:gd name="T97" fmla="*/ 64 h 94"/>
                <a:gd name="T98" fmla="*/ 174 w 383"/>
                <a:gd name="T99" fmla="*/ 68 h 94"/>
                <a:gd name="T100" fmla="*/ 195 w 383"/>
                <a:gd name="T101" fmla="*/ 72 h 94"/>
                <a:gd name="T102" fmla="*/ 212 w 383"/>
                <a:gd name="T103" fmla="*/ 77 h 94"/>
                <a:gd name="T104" fmla="*/ 233 w 383"/>
                <a:gd name="T105" fmla="*/ 81 h 94"/>
                <a:gd name="T106" fmla="*/ 251 w 383"/>
                <a:gd name="T107" fmla="*/ 85 h 94"/>
                <a:gd name="T108" fmla="*/ 268 w 383"/>
                <a:gd name="T109" fmla="*/ 85 h 94"/>
                <a:gd name="T110" fmla="*/ 285 w 383"/>
                <a:gd name="T111" fmla="*/ 94 h 94"/>
                <a:gd name="T112" fmla="*/ 285 w 383"/>
                <a:gd name="T1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" h="94">
                  <a:moveTo>
                    <a:pt x="285" y="94"/>
                  </a:moveTo>
                  <a:lnTo>
                    <a:pt x="292" y="94"/>
                  </a:lnTo>
                  <a:lnTo>
                    <a:pt x="306" y="94"/>
                  </a:lnTo>
                  <a:lnTo>
                    <a:pt x="324" y="94"/>
                  </a:lnTo>
                  <a:lnTo>
                    <a:pt x="345" y="94"/>
                  </a:lnTo>
                  <a:lnTo>
                    <a:pt x="358" y="94"/>
                  </a:lnTo>
                  <a:lnTo>
                    <a:pt x="376" y="94"/>
                  </a:lnTo>
                  <a:lnTo>
                    <a:pt x="383" y="94"/>
                  </a:lnTo>
                  <a:lnTo>
                    <a:pt x="369" y="90"/>
                  </a:lnTo>
                  <a:lnTo>
                    <a:pt x="358" y="85"/>
                  </a:lnTo>
                  <a:lnTo>
                    <a:pt x="345" y="85"/>
                  </a:lnTo>
                  <a:lnTo>
                    <a:pt x="334" y="85"/>
                  </a:lnTo>
                  <a:lnTo>
                    <a:pt x="320" y="81"/>
                  </a:lnTo>
                  <a:lnTo>
                    <a:pt x="306" y="81"/>
                  </a:lnTo>
                  <a:lnTo>
                    <a:pt x="296" y="77"/>
                  </a:lnTo>
                  <a:lnTo>
                    <a:pt x="282" y="77"/>
                  </a:lnTo>
                  <a:lnTo>
                    <a:pt x="272" y="77"/>
                  </a:lnTo>
                  <a:lnTo>
                    <a:pt x="258" y="72"/>
                  </a:lnTo>
                  <a:lnTo>
                    <a:pt x="247" y="68"/>
                  </a:lnTo>
                  <a:lnTo>
                    <a:pt x="237" y="68"/>
                  </a:lnTo>
                  <a:lnTo>
                    <a:pt x="223" y="68"/>
                  </a:lnTo>
                  <a:lnTo>
                    <a:pt x="212" y="64"/>
                  </a:lnTo>
                  <a:lnTo>
                    <a:pt x="199" y="64"/>
                  </a:lnTo>
                  <a:lnTo>
                    <a:pt x="188" y="64"/>
                  </a:lnTo>
                  <a:lnTo>
                    <a:pt x="178" y="60"/>
                  </a:lnTo>
                  <a:lnTo>
                    <a:pt x="164" y="55"/>
                  </a:lnTo>
                  <a:lnTo>
                    <a:pt x="153" y="51"/>
                  </a:lnTo>
                  <a:lnTo>
                    <a:pt x="139" y="51"/>
                  </a:lnTo>
                  <a:lnTo>
                    <a:pt x="129" y="47"/>
                  </a:lnTo>
                  <a:lnTo>
                    <a:pt x="119" y="43"/>
                  </a:lnTo>
                  <a:lnTo>
                    <a:pt x="105" y="43"/>
                  </a:lnTo>
                  <a:lnTo>
                    <a:pt x="94" y="38"/>
                  </a:lnTo>
                  <a:lnTo>
                    <a:pt x="80" y="30"/>
                  </a:lnTo>
                  <a:lnTo>
                    <a:pt x="70" y="30"/>
                  </a:lnTo>
                  <a:lnTo>
                    <a:pt x="56" y="21"/>
                  </a:lnTo>
                  <a:lnTo>
                    <a:pt x="46" y="17"/>
                  </a:lnTo>
                  <a:lnTo>
                    <a:pt x="35" y="13"/>
                  </a:lnTo>
                  <a:lnTo>
                    <a:pt x="21" y="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11" y="8"/>
                  </a:lnTo>
                  <a:lnTo>
                    <a:pt x="25" y="21"/>
                  </a:lnTo>
                  <a:lnTo>
                    <a:pt x="42" y="30"/>
                  </a:lnTo>
                  <a:lnTo>
                    <a:pt x="59" y="38"/>
                  </a:lnTo>
                  <a:lnTo>
                    <a:pt x="77" y="47"/>
                  </a:lnTo>
                  <a:lnTo>
                    <a:pt x="94" y="51"/>
                  </a:lnTo>
                  <a:lnTo>
                    <a:pt x="115" y="60"/>
                  </a:lnTo>
                  <a:lnTo>
                    <a:pt x="136" y="64"/>
                  </a:lnTo>
                  <a:lnTo>
                    <a:pt x="153" y="64"/>
                  </a:lnTo>
                  <a:lnTo>
                    <a:pt x="174" y="68"/>
                  </a:lnTo>
                  <a:lnTo>
                    <a:pt x="195" y="72"/>
                  </a:lnTo>
                  <a:lnTo>
                    <a:pt x="212" y="77"/>
                  </a:lnTo>
                  <a:lnTo>
                    <a:pt x="233" y="81"/>
                  </a:lnTo>
                  <a:lnTo>
                    <a:pt x="251" y="85"/>
                  </a:lnTo>
                  <a:lnTo>
                    <a:pt x="268" y="85"/>
                  </a:lnTo>
                  <a:lnTo>
                    <a:pt x="285" y="94"/>
                  </a:lnTo>
                  <a:lnTo>
                    <a:pt x="28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4153" y="2064"/>
              <a:ext cx="49" cy="17"/>
            </a:xfrm>
            <a:custGeom>
              <a:avLst/>
              <a:gdLst>
                <a:gd name="T0" fmla="*/ 0 w 49"/>
                <a:gd name="T1" fmla="*/ 4 h 17"/>
                <a:gd name="T2" fmla="*/ 4 w 49"/>
                <a:gd name="T3" fmla="*/ 8 h 17"/>
                <a:gd name="T4" fmla="*/ 18 w 49"/>
                <a:gd name="T5" fmla="*/ 8 h 17"/>
                <a:gd name="T6" fmla="*/ 25 w 49"/>
                <a:gd name="T7" fmla="*/ 13 h 17"/>
                <a:gd name="T8" fmla="*/ 39 w 49"/>
                <a:gd name="T9" fmla="*/ 17 h 17"/>
                <a:gd name="T10" fmla="*/ 46 w 49"/>
                <a:gd name="T11" fmla="*/ 17 h 17"/>
                <a:gd name="T12" fmla="*/ 49 w 49"/>
                <a:gd name="T13" fmla="*/ 17 h 17"/>
                <a:gd name="T14" fmla="*/ 46 w 49"/>
                <a:gd name="T15" fmla="*/ 17 h 17"/>
                <a:gd name="T16" fmla="*/ 35 w 49"/>
                <a:gd name="T17" fmla="*/ 13 h 17"/>
                <a:gd name="T18" fmla="*/ 4 w 49"/>
                <a:gd name="T19" fmla="*/ 0 h 17"/>
                <a:gd name="T20" fmla="*/ 0 w 49"/>
                <a:gd name="T21" fmla="*/ 0 h 17"/>
                <a:gd name="T22" fmla="*/ 0 w 49"/>
                <a:gd name="T23" fmla="*/ 4 h 17"/>
                <a:gd name="T24" fmla="*/ 0 w 49"/>
                <a:gd name="T2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0" y="4"/>
                  </a:moveTo>
                  <a:lnTo>
                    <a:pt x="4" y="8"/>
                  </a:lnTo>
                  <a:lnTo>
                    <a:pt x="18" y="8"/>
                  </a:lnTo>
                  <a:lnTo>
                    <a:pt x="25" y="13"/>
                  </a:lnTo>
                  <a:lnTo>
                    <a:pt x="39" y="17"/>
                  </a:lnTo>
                  <a:lnTo>
                    <a:pt x="46" y="17"/>
                  </a:lnTo>
                  <a:lnTo>
                    <a:pt x="49" y="17"/>
                  </a:lnTo>
                  <a:lnTo>
                    <a:pt x="46" y="17"/>
                  </a:lnTo>
                  <a:lnTo>
                    <a:pt x="35" y="1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4032" y="2004"/>
              <a:ext cx="104" cy="56"/>
            </a:xfrm>
            <a:custGeom>
              <a:avLst/>
              <a:gdLst>
                <a:gd name="T0" fmla="*/ 0 w 104"/>
                <a:gd name="T1" fmla="*/ 0 h 56"/>
                <a:gd name="T2" fmla="*/ 0 w 104"/>
                <a:gd name="T3" fmla="*/ 9 h 56"/>
                <a:gd name="T4" fmla="*/ 10 w 104"/>
                <a:gd name="T5" fmla="*/ 17 h 56"/>
                <a:gd name="T6" fmla="*/ 28 w 104"/>
                <a:gd name="T7" fmla="*/ 26 h 56"/>
                <a:gd name="T8" fmla="*/ 45 w 104"/>
                <a:gd name="T9" fmla="*/ 34 h 56"/>
                <a:gd name="T10" fmla="*/ 62 w 104"/>
                <a:gd name="T11" fmla="*/ 43 h 56"/>
                <a:gd name="T12" fmla="*/ 83 w 104"/>
                <a:gd name="T13" fmla="*/ 47 h 56"/>
                <a:gd name="T14" fmla="*/ 97 w 104"/>
                <a:gd name="T15" fmla="*/ 51 h 56"/>
                <a:gd name="T16" fmla="*/ 104 w 104"/>
                <a:gd name="T17" fmla="*/ 56 h 56"/>
                <a:gd name="T18" fmla="*/ 90 w 104"/>
                <a:gd name="T19" fmla="*/ 47 h 56"/>
                <a:gd name="T20" fmla="*/ 76 w 104"/>
                <a:gd name="T21" fmla="*/ 43 h 56"/>
                <a:gd name="T22" fmla="*/ 62 w 104"/>
                <a:gd name="T23" fmla="*/ 34 h 56"/>
                <a:gd name="T24" fmla="*/ 48 w 104"/>
                <a:gd name="T25" fmla="*/ 30 h 56"/>
                <a:gd name="T26" fmla="*/ 38 w 104"/>
                <a:gd name="T27" fmla="*/ 21 h 56"/>
                <a:gd name="T28" fmla="*/ 24 w 104"/>
                <a:gd name="T29" fmla="*/ 13 h 56"/>
                <a:gd name="T30" fmla="*/ 10 w 104"/>
                <a:gd name="T31" fmla="*/ 9 h 56"/>
                <a:gd name="T32" fmla="*/ 0 w 104"/>
                <a:gd name="T33" fmla="*/ 0 h 56"/>
                <a:gd name="T34" fmla="*/ 0 w 104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56">
                  <a:moveTo>
                    <a:pt x="0" y="0"/>
                  </a:moveTo>
                  <a:lnTo>
                    <a:pt x="0" y="9"/>
                  </a:lnTo>
                  <a:lnTo>
                    <a:pt x="10" y="17"/>
                  </a:lnTo>
                  <a:lnTo>
                    <a:pt x="28" y="26"/>
                  </a:lnTo>
                  <a:lnTo>
                    <a:pt x="45" y="34"/>
                  </a:lnTo>
                  <a:lnTo>
                    <a:pt x="62" y="43"/>
                  </a:lnTo>
                  <a:lnTo>
                    <a:pt x="83" y="47"/>
                  </a:lnTo>
                  <a:lnTo>
                    <a:pt x="97" y="51"/>
                  </a:lnTo>
                  <a:lnTo>
                    <a:pt x="104" y="56"/>
                  </a:lnTo>
                  <a:lnTo>
                    <a:pt x="90" y="47"/>
                  </a:lnTo>
                  <a:lnTo>
                    <a:pt x="76" y="43"/>
                  </a:lnTo>
                  <a:lnTo>
                    <a:pt x="62" y="34"/>
                  </a:lnTo>
                  <a:lnTo>
                    <a:pt x="48" y="30"/>
                  </a:lnTo>
                  <a:lnTo>
                    <a:pt x="38" y="21"/>
                  </a:lnTo>
                  <a:lnTo>
                    <a:pt x="24" y="13"/>
                  </a:lnTo>
                  <a:lnTo>
                    <a:pt x="10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4682" y="748"/>
              <a:ext cx="24" cy="658"/>
            </a:xfrm>
            <a:custGeom>
              <a:avLst/>
              <a:gdLst>
                <a:gd name="T0" fmla="*/ 14 w 24"/>
                <a:gd name="T1" fmla="*/ 624 h 658"/>
                <a:gd name="T2" fmla="*/ 14 w 24"/>
                <a:gd name="T3" fmla="*/ 585 h 658"/>
                <a:gd name="T4" fmla="*/ 14 w 24"/>
                <a:gd name="T5" fmla="*/ 560 h 658"/>
                <a:gd name="T6" fmla="*/ 17 w 24"/>
                <a:gd name="T7" fmla="*/ 534 h 658"/>
                <a:gd name="T8" fmla="*/ 17 w 24"/>
                <a:gd name="T9" fmla="*/ 504 h 658"/>
                <a:gd name="T10" fmla="*/ 21 w 24"/>
                <a:gd name="T11" fmla="*/ 474 h 658"/>
                <a:gd name="T12" fmla="*/ 21 w 24"/>
                <a:gd name="T13" fmla="*/ 445 h 658"/>
                <a:gd name="T14" fmla="*/ 21 w 24"/>
                <a:gd name="T15" fmla="*/ 415 h 658"/>
                <a:gd name="T16" fmla="*/ 21 w 24"/>
                <a:gd name="T17" fmla="*/ 389 h 658"/>
                <a:gd name="T18" fmla="*/ 21 w 24"/>
                <a:gd name="T19" fmla="*/ 359 h 658"/>
                <a:gd name="T20" fmla="*/ 21 w 24"/>
                <a:gd name="T21" fmla="*/ 329 h 658"/>
                <a:gd name="T22" fmla="*/ 24 w 24"/>
                <a:gd name="T23" fmla="*/ 299 h 658"/>
                <a:gd name="T24" fmla="*/ 24 w 24"/>
                <a:gd name="T25" fmla="*/ 269 h 658"/>
                <a:gd name="T26" fmla="*/ 24 w 24"/>
                <a:gd name="T27" fmla="*/ 244 h 658"/>
                <a:gd name="T28" fmla="*/ 24 w 24"/>
                <a:gd name="T29" fmla="*/ 218 h 658"/>
                <a:gd name="T30" fmla="*/ 24 w 24"/>
                <a:gd name="T31" fmla="*/ 188 h 658"/>
                <a:gd name="T32" fmla="*/ 24 w 24"/>
                <a:gd name="T33" fmla="*/ 163 h 658"/>
                <a:gd name="T34" fmla="*/ 24 w 24"/>
                <a:gd name="T35" fmla="*/ 129 h 658"/>
                <a:gd name="T36" fmla="*/ 24 w 24"/>
                <a:gd name="T37" fmla="*/ 86 h 658"/>
                <a:gd name="T38" fmla="*/ 24 w 24"/>
                <a:gd name="T39" fmla="*/ 52 h 658"/>
                <a:gd name="T40" fmla="*/ 24 w 24"/>
                <a:gd name="T41" fmla="*/ 17 h 658"/>
                <a:gd name="T42" fmla="*/ 21 w 24"/>
                <a:gd name="T43" fmla="*/ 0 h 658"/>
                <a:gd name="T44" fmla="*/ 21 w 24"/>
                <a:gd name="T45" fmla="*/ 35 h 658"/>
                <a:gd name="T46" fmla="*/ 21 w 24"/>
                <a:gd name="T47" fmla="*/ 73 h 658"/>
                <a:gd name="T48" fmla="*/ 17 w 24"/>
                <a:gd name="T49" fmla="*/ 111 h 658"/>
                <a:gd name="T50" fmla="*/ 17 w 24"/>
                <a:gd name="T51" fmla="*/ 150 h 658"/>
                <a:gd name="T52" fmla="*/ 14 w 24"/>
                <a:gd name="T53" fmla="*/ 188 h 658"/>
                <a:gd name="T54" fmla="*/ 14 w 24"/>
                <a:gd name="T55" fmla="*/ 227 h 658"/>
                <a:gd name="T56" fmla="*/ 14 w 24"/>
                <a:gd name="T57" fmla="*/ 269 h 658"/>
                <a:gd name="T58" fmla="*/ 14 w 24"/>
                <a:gd name="T59" fmla="*/ 308 h 658"/>
                <a:gd name="T60" fmla="*/ 10 w 24"/>
                <a:gd name="T61" fmla="*/ 346 h 658"/>
                <a:gd name="T62" fmla="*/ 10 w 24"/>
                <a:gd name="T63" fmla="*/ 389 h 658"/>
                <a:gd name="T64" fmla="*/ 7 w 24"/>
                <a:gd name="T65" fmla="*/ 427 h 658"/>
                <a:gd name="T66" fmla="*/ 7 w 24"/>
                <a:gd name="T67" fmla="*/ 466 h 658"/>
                <a:gd name="T68" fmla="*/ 3 w 24"/>
                <a:gd name="T69" fmla="*/ 504 h 658"/>
                <a:gd name="T70" fmla="*/ 3 w 24"/>
                <a:gd name="T71" fmla="*/ 543 h 658"/>
                <a:gd name="T72" fmla="*/ 0 w 24"/>
                <a:gd name="T73" fmla="*/ 585 h 658"/>
                <a:gd name="T74" fmla="*/ 0 w 24"/>
                <a:gd name="T75" fmla="*/ 624 h 658"/>
                <a:gd name="T76" fmla="*/ 0 w 24"/>
                <a:gd name="T77" fmla="*/ 650 h 658"/>
                <a:gd name="T78" fmla="*/ 7 w 24"/>
                <a:gd name="T79" fmla="*/ 658 h 658"/>
                <a:gd name="T80" fmla="*/ 14 w 24"/>
                <a:gd name="T81" fmla="*/ 65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" h="658">
                  <a:moveTo>
                    <a:pt x="14" y="654"/>
                  </a:moveTo>
                  <a:lnTo>
                    <a:pt x="14" y="624"/>
                  </a:lnTo>
                  <a:lnTo>
                    <a:pt x="14" y="603"/>
                  </a:lnTo>
                  <a:lnTo>
                    <a:pt x="14" y="585"/>
                  </a:lnTo>
                  <a:lnTo>
                    <a:pt x="14" y="573"/>
                  </a:lnTo>
                  <a:lnTo>
                    <a:pt x="14" y="560"/>
                  </a:lnTo>
                  <a:lnTo>
                    <a:pt x="17" y="547"/>
                  </a:lnTo>
                  <a:lnTo>
                    <a:pt x="17" y="534"/>
                  </a:lnTo>
                  <a:lnTo>
                    <a:pt x="17" y="517"/>
                  </a:lnTo>
                  <a:lnTo>
                    <a:pt x="17" y="504"/>
                  </a:lnTo>
                  <a:lnTo>
                    <a:pt x="21" y="487"/>
                  </a:lnTo>
                  <a:lnTo>
                    <a:pt x="21" y="474"/>
                  </a:lnTo>
                  <a:lnTo>
                    <a:pt x="21" y="462"/>
                  </a:lnTo>
                  <a:lnTo>
                    <a:pt x="21" y="445"/>
                  </a:lnTo>
                  <a:lnTo>
                    <a:pt x="21" y="432"/>
                  </a:lnTo>
                  <a:lnTo>
                    <a:pt x="21" y="415"/>
                  </a:lnTo>
                  <a:lnTo>
                    <a:pt x="21" y="402"/>
                  </a:lnTo>
                  <a:lnTo>
                    <a:pt x="21" y="389"/>
                  </a:lnTo>
                  <a:lnTo>
                    <a:pt x="21" y="372"/>
                  </a:lnTo>
                  <a:lnTo>
                    <a:pt x="21" y="359"/>
                  </a:lnTo>
                  <a:lnTo>
                    <a:pt x="21" y="342"/>
                  </a:lnTo>
                  <a:lnTo>
                    <a:pt x="21" y="329"/>
                  </a:lnTo>
                  <a:lnTo>
                    <a:pt x="24" y="312"/>
                  </a:lnTo>
                  <a:lnTo>
                    <a:pt x="24" y="299"/>
                  </a:lnTo>
                  <a:lnTo>
                    <a:pt x="24" y="287"/>
                  </a:lnTo>
                  <a:lnTo>
                    <a:pt x="24" y="269"/>
                  </a:lnTo>
                  <a:lnTo>
                    <a:pt x="24" y="257"/>
                  </a:lnTo>
                  <a:lnTo>
                    <a:pt x="24" y="244"/>
                  </a:lnTo>
                  <a:lnTo>
                    <a:pt x="24" y="227"/>
                  </a:lnTo>
                  <a:lnTo>
                    <a:pt x="24" y="218"/>
                  </a:lnTo>
                  <a:lnTo>
                    <a:pt x="24" y="205"/>
                  </a:lnTo>
                  <a:lnTo>
                    <a:pt x="24" y="188"/>
                  </a:lnTo>
                  <a:lnTo>
                    <a:pt x="24" y="175"/>
                  </a:lnTo>
                  <a:lnTo>
                    <a:pt x="24" y="163"/>
                  </a:lnTo>
                  <a:lnTo>
                    <a:pt x="24" y="150"/>
                  </a:lnTo>
                  <a:lnTo>
                    <a:pt x="24" y="129"/>
                  </a:lnTo>
                  <a:lnTo>
                    <a:pt x="24" y="107"/>
                  </a:lnTo>
                  <a:lnTo>
                    <a:pt x="24" y="86"/>
                  </a:lnTo>
                  <a:lnTo>
                    <a:pt x="24" y="69"/>
                  </a:lnTo>
                  <a:lnTo>
                    <a:pt x="24" y="52"/>
                  </a:lnTo>
                  <a:lnTo>
                    <a:pt x="24" y="39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1" y="0"/>
                  </a:lnTo>
                  <a:lnTo>
                    <a:pt x="21" y="17"/>
                  </a:lnTo>
                  <a:lnTo>
                    <a:pt x="21" y="35"/>
                  </a:lnTo>
                  <a:lnTo>
                    <a:pt x="21" y="52"/>
                  </a:lnTo>
                  <a:lnTo>
                    <a:pt x="21" y="73"/>
                  </a:lnTo>
                  <a:lnTo>
                    <a:pt x="21" y="94"/>
                  </a:lnTo>
                  <a:lnTo>
                    <a:pt x="17" y="111"/>
                  </a:lnTo>
                  <a:lnTo>
                    <a:pt x="17" y="133"/>
                  </a:lnTo>
                  <a:lnTo>
                    <a:pt x="17" y="150"/>
                  </a:lnTo>
                  <a:lnTo>
                    <a:pt x="17" y="171"/>
                  </a:lnTo>
                  <a:lnTo>
                    <a:pt x="14" y="188"/>
                  </a:lnTo>
                  <a:lnTo>
                    <a:pt x="14" y="210"/>
                  </a:lnTo>
                  <a:lnTo>
                    <a:pt x="14" y="227"/>
                  </a:lnTo>
                  <a:lnTo>
                    <a:pt x="14" y="252"/>
                  </a:lnTo>
                  <a:lnTo>
                    <a:pt x="14" y="269"/>
                  </a:lnTo>
                  <a:lnTo>
                    <a:pt x="14" y="291"/>
                  </a:lnTo>
                  <a:lnTo>
                    <a:pt x="14" y="308"/>
                  </a:lnTo>
                  <a:lnTo>
                    <a:pt x="14" y="329"/>
                  </a:lnTo>
                  <a:lnTo>
                    <a:pt x="10" y="346"/>
                  </a:lnTo>
                  <a:lnTo>
                    <a:pt x="10" y="368"/>
                  </a:lnTo>
                  <a:lnTo>
                    <a:pt x="10" y="389"/>
                  </a:lnTo>
                  <a:lnTo>
                    <a:pt x="10" y="410"/>
                  </a:lnTo>
                  <a:lnTo>
                    <a:pt x="7" y="427"/>
                  </a:lnTo>
                  <a:lnTo>
                    <a:pt x="7" y="445"/>
                  </a:lnTo>
                  <a:lnTo>
                    <a:pt x="7" y="466"/>
                  </a:lnTo>
                  <a:lnTo>
                    <a:pt x="7" y="487"/>
                  </a:lnTo>
                  <a:lnTo>
                    <a:pt x="3" y="504"/>
                  </a:lnTo>
                  <a:lnTo>
                    <a:pt x="3" y="526"/>
                  </a:lnTo>
                  <a:lnTo>
                    <a:pt x="3" y="543"/>
                  </a:lnTo>
                  <a:lnTo>
                    <a:pt x="3" y="564"/>
                  </a:lnTo>
                  <a:lnTo>
                    <a:pt x="0" y="585"/>
                  </a:lnTo>
                  <a:lnTo>
                    <a:pt x="0" y="603"/>
                  </a:lnTo>
                  <a:lnTo>
                    <a:pt x="0" y="624"/>
                  </a:lnTo>
                  <a:lnTo>
                    <a:pt x="0" y="645"/>
                  </a:lnTo>
                  <a:lnTo>
                    <a:pt x="0" y="650"/>
                  </a:lnTo>
                  <a:lnTo>
                    <a:pt x="3" y="654"/>
                  </a:lnTo>
                  <a:lnTo>
                    <a:pt x="7" y="658"/>
                  </a:lnTo>
                  <a:lnTo>
                    <a:pt x="14" y="654"/>
                  </a:lnTo>
                  <a:lnTo>
                    <a:pt x="14" y="6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4317" y="1410"/>
              <a:ext cx="156" cy="628"/>
            </a:xfrm>
            <a:custGeom>
              <a:avLst/>
              <a:gdLst>
                <a:gd name="T0" fmla="*/ 104 w 156"/>
                <a:gd name="T1" fmla="*/ 94 h 628"/>
                <a:gd name="T2" fmla="*/ 101 w 156"/>
                <a:gd name="T3" fmla="*/ 154 h 628"/>
                <a:gd name="T4" fmla="*/ 97 w 156"/>
                <a:gd name="T5" fmla="*/ 94 h 628"/>
                <a:gd name="T6" fmla="*/ 94 w 156"/>
                <a:gd name="T7" fmla="*/ 43 h 628"/>
                <a:gd name="T8" fmla="*/ 87 w 156"/>
                <a:gd name="T9" fmla="*/ 64 h 628"/>
                <a:gd name="T10" fmla="*/ 80 w 156"/>
                <a:gd name="T11" fmla="*/ 111 h 628"/>
                <a:gd name="T12" fmla="*/ 76 w 156"/>
                <a:gd name="T13" fmla="*/ 82 h 628"/>
                <a:gd name="T14" fmla="*/ 80 w 156"/>
                <a:gd name="T15" fmla="*/ 17 h 628"/>
                <a:gd name="T16" fmla="*/ 62 w 156"/>
                <a:gd name="T17" fmla="*/ 35 h 628"/>
                <a:gd name="T18" fmla="*/ 42 w 156"/>
                <a:gd name="T19" fmla="*/ 82 h 628"/>
                <a:gd name="T20" fmla="*/ 31 w 156"/>
                <a:gd name="T21" fmla="*/ 69 h 628"/>
                <a:gd name="T22" fmla="*/ 28 w 156"/>
                <a:gd name="T23" fmla="*/ 128 h 628"/>
                <a:gd name="T24" fmla="*/ 28 w 156"/>
                <a:gd name="T25" fmla="*/ 171 h 628"/>
                <a:gd name="T26" fmla="*/ 21 w 156"/>
                <a:gd name="T27" fmla="*/ 201 h 628"/>
                <a:gd name="T28" fmla="*/ 17 w 156"/>
                <a:gd name="T29" fmla="*/ 163 h 628"/>
                <a:gd name="T30" fmla="*/ 14 w 156"/>
                <a:gd name="T31" fmla="*/ 111 h 628"/>
                <a:gd name="T32" fmla="*/ 3 w 156"/>
                <a:gd name="T33" fmla="*/ 86 h 628"/>
                <a:gd name="T34" fmla="*/ 0 w 156"/>
                <a:gd name="T35" fmla="*/ 111 h 628"/>
                <a:gd name="T36" fmla="*/ 7 w 156"/>
                <a:gd name="T37" fmla="*/ 163 h 628"/>
                <a:gd name="T38" fmla="*/ 14 w 156"/>
                <a:gd name="T39" fmla="*/ 205 h 628"/>
                <a:gd name="T40" fmla="*/ 17 w 156"/>
                <a:gd name="T41" fmla="*/ 252 h 628"/>
                <a:gd name="T42" fmla="*/ 24 w 156"/>
                <a:gd name="T43" fmla="*/ 304 h 628"/>
                <a:gd name="T44" fmla="*/ 28 w 156"/>
                <a:gd name="T45" fmla="*/ 351 h 628"/>
                <a:gd name="T46" fmla="*/ 35 w 156"/>
                <a:gd name="T47" fmla="*/ 402 h 628"/>
                <a:gd name="T48" fmla="*/ 38 w 156"/>
                <a:gd name="T49" fmla="*/ 445 h 628"/>
                <a:gd name="T50" fmla="*/ 45 w 156"/>
                <a:gd name="T51" fmla="*/ 496 h 628"/>
                <a:gd name="T52" fmla="*/ 42 w 156"/>
                <a:gd name="T53" fmla="*/ 496 h 628"/>
                <a:gd name="T54" fmla="*/ 55 w 156"/>
                <a:gd name="T55" fmla="*/ 543 h 628"/>
                <a:gd name="T56" fmla="*/ 73 w 156"/>
                <a:gd name="T57" fmla="*/ 594 h 628"/>
                <a:gd name="T58" fmla="*/ 90 w 156"/>
                <a:gd name="T59" fmla="*/ 611 h 628"/>
                <a:gd name="T60" fmla="*/ 76 w 156"/>
                <a:gd name="T61" fmla="*/ 577 h 628"/>
                <a:gd name="T62" fmla="*/ 87 w 156"/>
                <a:gd name="T63" fmla="*/ 585 h 628"/>
                <a:gd name="T64" fmla="*/ 83 w 156"/>
                <a:gd name="T65" fmla="*/ 564 h 628"/>
                <a:gd name="T66" fmla="*/ 80 w 156"/>
                <a:gd name="T67" fmla="*/ 556 h 628"/>
                <a:gd name="T68" fmla="*/ 101 w 156"/>
                <a:gd name="T69" fmla="*/ 585 h 628"/>
                <a:gd name="T70" fmla="*/ 118 w 156"/>
                <a:gd name="T71" fmla="*/ 624 h 628"/>
                <a:gd name="T72" fmla="*/ 128 w 156"/>
                <a:gd name="T73" fmla="*/ 603 h 628"/>
                <a:gd name="T74" fmla="*/ 118 w 156"/>
                <a:gd name="T75" fmla="*/ 560 h 628"/>
                <a:gd name="T76" fmla="*/ 115 w 156"/>
                <a:gd name="T77" fmla="*/ 521 h 628"/>
                <a:gd name="T78" fmla="*/ 132 w 156"/>
                <a:gd name="T79" fmla="*/ 568 h 628"/>
                <a:gd name="T80" fmla="*/ 149 w 156"/>
                <a:gd name="T81" fmla="*/ 607 h 628"/>
                <a:gd name="T82" fmla="*/ 149 w 156"/>
                <a:gd name="T83" fmla="*/ 581 h 628"/>
                <a:gd name="T84" fmla="*/ 146 w 156"/>
                <a:gd name="T85" fmla="*/ 534 h 628"/>
                <a:gd name="T86" fmla="*/ 125 w 156"/>
                <a:gd name="T87" fmla="*/ 487 h 628"/>
                <a:gd name="T88" fmla="*/ 111 w 156"/>
                <a:gd name="T89" fmla="*/ 423 h 628"/>
                <a:gd name="T90" fmla="*/ 104 w 156"/>
                <a:gd name="T91" fmla="*/ 359 h 628"/>
                <a:gd name="T92" fmla="*/ 101 w 156"/>
                <a:gd name="T93" fmla="*/ 321 h 628"/>
                <a:gd name="T94" fmla="*/ 101 w 156"/>
                <a:gd name="T95" fmla="*/ 252 h 628"/>
                <a:gd name="T96" fmla="*/ 104 w 156"/>
                <a:gd name="T97" fmla="*/ 201 h 628"/>
                <a:gd name="T98" fmla="*/ 104 w 156"/>
                <a:gd name="T99" fmla="*/ 163 h 628"/>
                <a:gd name="T100" fmla="*/ 111 w 156"/>
                <a:gd name="T101" fmla="*/ 103 h 628"/>
                <a:gd name="T102" fmla="*/ 115 w 156"/>
                <a:gd name="T103" fmla="*/ 77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6" h="628">
                  <a:moveTo>
                    <a:pt x="115" y="77"/>
                  </a:moveTo>
                  <a:lnTo>
                    <a:pt x="111" y="77"/>
                  </a:lnTo>
                  <a:lnTo>
                    <a:pt x="104" y="94"/>
                  </a:lnTo>
                  <a:lnTo>
                    <a:pt x="104" y="116"/>
                  </a:lnTo>
                  <a:lnTo>
                    <a:pt x="104" y="137"/>
                  </a:lnTo>
                  <a:lnTo>
                    <a:pt x="101" y="154"/>
                  </a:lnTo>
                  <a:lnTo>
                    <a:pt x="97" y="137"/>
                  </a:lnTo>
                  <a:lnTo>
                    <a:pt x="97" y="116"/>
                  </a:lnTo>
                  <a:lnTo>
                    <a:pt x="97" y="94"/>
                  </a:lnTo>
                  <a:lnTo>
                    <a:pt x="97" y="69"/>
                  </a:lnTo>
                  <a:lnTo>
                    <a:pt x="97" y="52"/>
                  </a:lnTo>
                  <a:lnTo>
                    <a:pt x="94" y="43"/>
                  </a:lnTo>
                  <a:lnTo>
                    <a:pt x="90" y="47"/>
                  </a:lnTo>
                  <a:lnTo>
                    <a:pt x="87" y="52"/>
                  </a:lnTo>
                  <a:lnTo>
                    <a:pt x="87" y="64"/>
                  </a:lnTo>
                  <a:lnTo>
                    <a:pt x="87" y="77"/>
                  </a:lnTo>
                  <a:lnTo>
                    <a:pt x="83" y="94"/>
                  </a:lnTo>
                  <a:lnTo>
                    <a:pt x="80" y="111"/>
                  </a:lnTo>
                  <a:lnTo>
                    <a:pt x="76" y="128"/>
                  </a:lnTo>
                  <a:lnTo>
                    <a:pt x="73" y="103"/>
                  </a:lnTo>
                  <a:lnTo>
                    <a:pt x="76" y="82"/>
                  </a:lnTo>
                  <a:lnTo>
                    <a:pt x="73" y="60"/>
                  </a:lnTo>
                  <a:lnTo>
                    <a:pt x="76" y="39"/>
                  </a:lnTo>
                  <a:lnTo>
                    <a:pt x="80" y="17"/>
                  </a:lnTo>
                  <a:lnTo>
                    <a:pt x="76" y="0"/>
                  </a:lnTo>
                  <a:lnTo>
                    <a:pt x="66" y="17"/>
                  </a:lnTo>
                  <a:lnTo>
                    <a:pt x="62" y="35"/>
                  </a:lnTo>
                  <a:lnTo>
                    <a:pt x="55" y="52"/>
                  </a:lnTo>
                  <a:lnTo>
                    <a:pt x="52" y="73"/>
                  </a:lnTo>
                  <a:lnTo>
                    <a:pt x="42" y="82"/>
                  </a:lnTo>
                  <a:lnTo>
                    <a:pt x="42" y="69"/>
                  </a:lnTo>
                  <a:lnTo>
                    <a:pt x="42" y="64"/>
                  </a:lnTo>
                  <a:lnTo>
                    <a:pt x="31" y="69"/>
                  </a:lnTo>
                  <a:lnTo>
                    <a:pt x="28" y="86"/>
                  </a:lnTo>
                  <a:lnTo>
                    <a:pt x="28" y="111"/>
                  </a:lnTo>
                  <a:lnTo>
                    <a:pt x="28" y="128"/>
                  </a:lnTo>
                  <a:lnTo>
                    <a:pt x="31" y="150"/>
                  </a:lnTo>
                  <a:lnTo>
                    <a:pt x="31" y="154"/>
                  </a:lnTo>
                  <a:lnTo>
                    <a:pt x="28" y="171"/>
                  </a:lnTo>
                  <a:lnTo>
                    <a:pt x="28" y="184"/>
                  </a:lnTo>
                  <a:lnTo>
                    <a:pt x="28" y="193"/>
                  </a:lnTo>
                  <a:lnTo>
                    <a:pt x="21" y="201"/>
                  </a:lnTo>
                  <a:lnTo>
                    <a:pt x="17" y="188"/>
                  </a:lnTo>
                  <a:lnTo>
                    <a:pt x="17" y="175"/>
                  </a:lnTo>
                  <a:lnTo>
                    <a:pt x="17" y="163"/>
                  </a:lnTo>
                  <a:lnTo>
                    <a:pt x="17" y="150"/>
                  </a:lnTo>
                  <a:lnTo>
                    <a:pt x="14" y="128"/>
                  </a:lnTo>
                  <a:lnTo>
                    <a:pt x="14" y="111"/>
                  </a:lnTo>
                  <a:lnTo>
                    <a:pt x="10" y="94"/>
                  </a:lnTo>
                  <a:lnTo>
                    <a:pt x="10" y="86"/>
                  </a:lnTo>
                  <a:lnTo>
                    <a:pt x="3" y="86"/>
                  </a:lnTo>
                  <a:lnTo>
                    <a:pt x="3" y="99"/>
                  </a:lnTo>
                  <a:lnTo>
                    <a:pt x="0" y="99"/>
                  </a:lnTo>
                  <a:lnTo>
                    <a:pt x="0" y="111"/>
                  </a:lnTo>
                  <a:lnTo>
                    <a:pt x="3" y="128"/>
                  </a:lnTo>
                  <a:lnTo>
                    <a:pt x="7" y="150"/>
                  </a:lnTo>
                  <a:lnTo>
                    <a:pt x="7" y="163"/>
                  </a:lnTo>
                  <a:lnTo>
                    <a:pt x="10" y="175"/>
                  </a:lnTo>
                  <a:lnTo>
                    <a:pt x="10" y="188"/>
                  </a:lnTo>
                  <a:lnTo>
                    <a:pt x="14" y="205"/>
                  </a:lnTo>
                  <a:lnTo>
                    <a:pt x="14" y="222"/>
                  </a:lnTo>
                  <a:lnTo>
                    <a:pt x="14" y="235"/>
                  </a:lnTo>
                  <a:lnTo>
                    <a:pt x="17" y="252"/>
                  </a:lnTo>
                  <a:lnTo>
                    <a:pt x="21" y="274"/>
                  </a:lnTo>
                  <a:lnTo>
                    <a:pt x="21" y="287"/>
                  </a:lnTo>
                  <a:lnTo>
                    <a:pt x="24" y="304"/>
                  </a:lnTo>
                  <a:lnTo>
                    <a:pt x="24" y="321"/>
                  </a:lnTo>
                  <a:lnTo>
                    <a:pt x="28" y="338"/>
                  </a:lnTo>
                  <a:lnTo>
                    <a:pt x="28" y="351"/>
                  </a:lnTo>
                  <a:lnTo>
                    <a:pt x="31" y="368"/>
                  </a:lnTo>
                  <a:lnTo>
                    <a:pt x="31" y="385"/>
                  </a:lnTo>
                  <a:lnTo>
                    <a:pt x="35" y="402"/>
                  </a:lnTo>
                  <a:lnTo>
                    <a:pt x="35" y="415"/>
                  </a:lnTo>
                  <a:lnTo>
                    <a:pt x="38" y="432"/>
                  </a:lnTo>
                  <a:lnTo>
                    <a:pt x="38" y="445"/>
                  </a:lnTo>
                  <a:lnTo>
                    <a:pt x="42" y="457"/>
                  </a:lnTo>
                  <a:lnTo>
                    <a:pt x="42" y="479"/>
                  </a:lnTo>
                  <a:lnTo>
                    <a:pt x="45" y="496"/>
                  </a:lnTo>
                  <a:lnTo>
                    <a:pt x="42" y="487"/>
                  </a:lnTo>
                  <a:lnTo>
                    <a:pt x="42" y="479"/>
                  </a:lnTo>
                  <a:lnTo>
                    <a:pt x="42" y="496"/>
                  </a:lnTo>
                  <a:lnTo>
                    <a:pt x="45" y="509"/>
                  </a:lnTo>
                  <a:lnTo>
                    <a:pt x="48" y="526"/>
                  </a:lnTo>
                  <a:lnTo>
                    <a:pt x="55" y="543"/>
                  </a:lnTo>
                  <a:lnTo>
                    <a:pt x="59" y="560"/>
                  </a:lnTo>
                  <a:lnTo>
                    <a:pt x="66" y="577"/>
                  </a:lnTo>
                  <a:lnTo>
                    <a:pt x="73" y="594"/>
                  </a:lnTo>
                  <a:lnTo>
                    <a:pt x="76" y="611"/>
                  </a:lnTo>
                  <a:lnTo>
                    <a:pt x="83" y="611"/>
                  </a:lnTo>
                  <a:lnTo>
                    <a:pt x="90" y="611"/>
                  </a:lnTo>
                  <a:lnTo>
                    <a:pt x="90" y="607"/>
                  </a:lnTo>
                  <a:lnTo>
                    <a:pt x="87" y="603"/>
                  </a:lnTo>
                  <a:lnTo>
                    <a:pt x="76" y="577"/>
                  </a:lnTo>
                  <a:lnTo>
                    <a:pt x="83" y="573"/>
                  </a:lnTo>
                  <a:lnTo>
                    <a:pt x="83" y="577"/>
                  </a:lnTo>
                  <a:lnTo>
                    <a:pt x="87" y="585"/>
                  </a:lnTo>
                  <a:lnTo>
                    <a:pt x="87" y="585"/>
                  </a:lnTo>
                  <a:lnTo>
                    <a:pt x="97" y="581"/>
                  </a:lnTo>
                  <a:lnTo>
                    <a:pt x="83" y="564"/>
                  </a:lnTo>
                  <a:lnTo>
                    <a:pt x="76" y="556"/>
                  </a:lnTo>
                  <a:lnTo>
                    <a:pt x="76" y="551"/>
                  </a:lnTo>
                  <a:lnTo>
                    <a:pt x="80" y="556"/>
                  </a:lnTo>
                  <a:lnTo>
                    <a:pt x="87" y="564"/>
                  </a:lnTo>
                  <a:lnTo>
                    <a:pt x="97" y="577"/>
                  </a:lnTo>
                  <a:lnTo>
                    <a:pt x="101" y="585"/>
                  </a:lnTo>
                  <a:lnTo>
                    <a:pt x="104" y="594"/>
                  </a:lnTo>
                  <a:lnTo>
                    <a:pt x="111" y="607"/>
                  </a:lnTo>
                  <a:lnTo>
                    <a:pt x="118" y="624"/>
                  </a:lnTo>
                  <a:lnTo>
                    <a:pt x="128" y="628"/>
                  </a:lnTo>
                  <a:lnTo>
                    <a:pt x="128" y="615"/>
                  </a:lnTo>
                  <a:lnTo>
                    <a:pt x="128" y="603"/>
                  </a:lnTo>
                  <a:lnTo>
                    <a:pt x="125" y="590"/>
                  </a:lnTo>
                  <a:lnTo>
                    <a:pt x="125" y="581"/>
                  </a:lnTo>
                  <a:lnTo>
                    <a:pt x="118" y="560"/>
                  </a:lnTo>
                  <a:lnTo>
                    <a:pt x="111" y="543"/>
                  </a:lnTo>
                  <a:lnTo>
                    <a:pt x="115" y="517"/>
                  </a:lnTo>
                  <a:lnTo>
                    <a:pt x="115" y="521"/>
                  </a:lnTo>
                  <a:lnTo>
                    <a:pt x="118" y="534"/>
                  </a:lnTo>
                  <a:lnTo>
                    <a:pt x="125" y="551"/>
                  </a:lnTo>
                  <a:lnTo>
                    <a:pt x="132" y="568"/>
                  </a:lnTo>
                  <a:lnTo>
                    <a:pt x="135" y="585"/>
                  </a:lnTo>
                  <a:lnTo>
                    <a:pt x="142" y="603"/>
                  </a:lnTo>
                  <a:lnTo>
                    <a:pt x="149" y="607"/>
                  </a:lnTo>
                  <a:lnTo>
                    <a:pt x="156" y="611"/>
                  </a:lnTo>
                  <a:lnTo>
                    <a:pt x="156" y="598"/>
                  </a:lnTo>
                  <a:lnTo>
                    <a:pt x="149" y="581"/>
                  </a:lnTo>
                  <a:lnTo>
                    <a:pt x="146" y="568"/>
                  </a:lnTo>
                  <a:lnTo>
                    <a:pt x="146" y="547"/>
                  </a:lnTo>
                  <a:lnTo>
                    <a:pt x="146" y="534"/>
                  </a:lnTo>
                  <a:lnTo>
                    <a:pt x="139" y="521"/>
                  </a:lnTo>
                  <a:lnTo>
                    <a:pt x="132" y="504"/>
                  </a:lnTo>
                  <a:lnTo>
                    <a:pt x="125" y="487"/>
                  </a:lnTo>
                  <a:lnTo>
                    <a:pt x="121" y="470"/>
                  </a:lnTo>
                  <a:lnTo>
                    <a:pt x="115" y="449"/>
                  </a:lnTo>
                  <a:lnTo>
                    <a:pt x="111" y="423"/>
                  </a:lnTo>
                  <a:lnTo>
                    <a:pt x="108" y="398"/>
                  </a:lnTo>
                  <a:lnTo>
                    <a:pt x="108" y="376"/>
                  </a:lnTo>
                  <a:lnTo>
                    <a:pt x="104" y="359"/>
                  </a:lnTo>
                  <a:lnTo>
                    <a:pt x="104" y="346"/>
                  </a:lnTo>
                  <a:lnTo>
                    <a:pt x="101" y="333"/>
                  </a:lnTo>
                  <a:lnTo>
                    <a:pt x="101" y="321"/>
                  </a:lnTo>
                  <a:lnTo>
                    <a:pt x="101" y="295"/>
                  </a:lnTo>
                  <a:lnTo>
                    <a:pt x="101" y="274"/>
                  </a:lnTo>
                  <a:lnTo>
                    <a:pt x="101" y="252"/>
                  </a:lnTo>
                  <a:lnTo>
                    <a:pt x="101" y="231"/>
                  </a:lnTo>
                  <a:lnTo>
                    <a:pt x="101" y="214"/>
                  </a:lnTo>
                  <a:lnTo>
                    <a:pt x="104" y="201"/>
                  </a:lnTo>
                  <a:lnTo>
                    <a:pt x="104" y="193"/>
                  </a:lnTo>
                  <a:lnTo>
                    <a:pt x="104" y="180"/>
                  </a:lnTo>
                  <a:lnTo>
                    <a:pt x="104" y="163"/>
                  </a:lnTo>
                  <a:lnTo>
                    <a:pt x="108" y="146"/>
                  </a:lnTo>
                  <a:lnTo>
                    <a:pt x="108" y="120"/>
                  </a:lnTo>
                  <a:lnTo>
                    <a:pt x="111" y="103"/>
                  </a:lnTo>
                  <a:lnTo>
                    <a:pt x="111" y="86"/>
                  </a:lnTo>
                  <a:lnTo>
                    <a:pt x="115" y="77"/>
                  </a:lnTo>
                  <a:lnTo>
                    <a:pt x="115" y="77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3976" y="1351"/>
              <a:ext cx="191" cy="602"/>
            </a:xfrm>
            <a:custGeom>
              <a:avLst/>
              <a:gdLst>
                <a:gd name="T0" fmla="*/ 101 w 191"/>
                <a:gd name="T1" fmla="*/ 51 h 602"/>
                <a:gd name="T2" fmla="*/ 104 w 191"/>
                <a:gd name="T3" fmla="*/ 94 h 602"/>
                <a:gd name="T4" fmla="*/ 111 w 191"/>
                <a:gd name="T5" fmla="*/ 141 h 602"/>
                <a:gd name="T6" fmla="*/ 94 w 191"/>
                <a:gd name="T7" fmla="*/ 106 h 602"/>
                <a:gd name="T8" fmla="*/ 84 w 191"/>
                <a:gd name="T9" fmla="*/ 42 h 602"/>
                <a:gd name="T10" fmla="*/ 70 w 191"/>
                <a:gd name="T11" fmla="*/ 38 h 602"/>
                <a:gd name="T12" fmla="*/ 73 w 191"/>
                <a:gd name="T13" fmla="*/ 85 h 602"/>
                <a:gd name="T14" fmla="*/ 70 w 191"/>
                <a:gd name="T15" fmla="*/ 94 h 602"/>
                <a:gd name="T16" fmla="*/ 56 w 191"/>
                <a:gd name="T17" fmla="*/ 29 h 602"/>
                <a:gd name="T18" fmla="*/ 45 w 191"/>
                <a:gd name="T19" fmla="*/ 0 h 602"/>
                <a:gd name="T20" fmla="*/ 42 w 191"/>
                <a:gd name="T21" fmla="*/ 42 h 602"/>
                <a:gd name="T22" fmla="*/ 35 w 191"/>
                <a:gd name="T23" fmla="*/ 72 h 602"/>
                <a:gd name="T24" fmla="*/ 24 w 191"/>
                <a:gd name="T25" fmla="*/ 68 h 602"/>
                <a:gd name="T26" fmla="*/ 24 w 191"/>
                <a:gd name="T27" fmla="*/ 123 h 602"/>
                <a:gd name="T28" fmla="*/ 31 w 191"/>
                <a:gd name="T29" fmla="*/ 166 h 602"/>
                <a:gd name="T30" fmla="*/ 31 w 191"/>
                <a:gd name="T31" fmla="*/ 200 h 602"/>
                <a:gd name="T32" fmla="*/ 24 w 191"/>
                <a:gd name="T33" fmla="*/ 158 h 602"/>
                <a:gd name="T34" fmla="*/ 14 w 191"/>
                <a:gd name="T35" fmla="*/ 106 h 602"/>
                <a:gd name="T36" fmla="*/ 0 w 191"/>
                <a:gd name="T37" fmla="*/ 102 h 602"/>
                <a:gd name="T38" fmla="*/ 14 w 191"/>
                <a:gd name="T39" fmla="*/ 141 h 602"/>
                <a:gd name="T40" fmla="*/ 21 w 191"/>
                <a:gd name="T41" fmla="*/ 187 h 602"/>
                <a:gd name="T42" fmla="*/ 24 w 191"/>
                <a:gd name="T43" fmla="*/ 239 h 602"/>
                <a:gd name="T44" fmla="*/ 31 w 191"/>
                <a:gd name="T45" fmla="*/ 286 h 602"/>
                <a:gd name="T46" fmla="*/ 42 w 191"/>
                <a:gd name="T47" fmla="*/ 328 h 602"/>
                <a:gd name="T48" fmla="*/ 66 w 191"/>
                <a:gd name="T49" fmla="*/ 478 h 602"/>
                <a:gd name="T50" fmla="*/ 70 w 191"/>
                <a:gd name="T51" fmla="*/ 499 h 602"/>
                <a:gd name="T52" fmla="*/ 90 w 191"/>
                <a:gd name="T53" fmla="*/ 546 h 602"/>
                <a:gd name="T54" fmla="*/ 115 w 191"/>
                <a:gd name="T55" fmla="*/ 593 h 602"/>
                <a:gd name="T56" fmla="*/ 122 w 191"/>
                <a:gd name="T57" fmla="*/ 580 h 602"/>
                <a:gd name="T58" fmla="*/ 118 w 191"/>
                <a:gd name="T59" fmla="*/ 563 h 602"/>
                <a:gd name="T60" fmla="*/ 125 w 191"/>
                <a:gd name="T61" fmla="*/ 555 h 602"/>
                <a:gd name="T62" fmla="*/ 111 w 191"/>
                <a:gd name="T63" fmla="*/ 533 h 602"/>
                <a:gd name="T64" fmla="*/ 143 w 191"/>
                <a:gd name="T65" fmla="*/ 572 h 602"/>
                <a:gd name="T66" fmla="*/ 160 w 191"/>
                <a:gd name="T67" fmla="*/ 576 h 602"/>
                <a:gd name="T68" fmla="*/ 143 w 191"/>
                <a:gd name="T69" fmla="*/ 521 h 602"/>
                <a:gd name="T70" fmla="*/ 160 w 191"/>
                <a:gd name="T71" fmla="*/ 533 h 602"/>
                <a:gd name="T72" fmla="*/ 174 w 191"/>
                <a:gd name="T73" fmla="*/ 568 h 602"/>
                <a:gd name="T74" fmla="*/ 191 w 191"/>
                <a:gd name="T75" fmla="*/ 568 h 602"/>
                <a:gd name="T76" fmla="*/ 174 w 191"/>
                <a:gd name="T77" fmla="*/ 521 h 602"/>
                <a:gd name="T78" fmla="*/ 157 w 191"/>
                <a:gd name="T79" fmla="*/ 478 h 602"/>
                <a:gd name="T80" fmla="*/ 132 w 191"/>
                <a:gd name="T81" fmla="*/ 422 h 602"/>
                <a:gd name="T82" fmla="*/ 118 w 191"/>
                <a:gd name="T83" fmla="*/ 354 h 602"/>
                <a:gd name="T84" fmla="*/ 111 w 191"/>
                <a:gd name="T85" fmla="*/ 281 h 602"/>
                <a:gd name="T86" fmla="*/ 108 w 191"/>
                <a:gd name="T87" fmla="*/ 222 h 602"/>
                <a:gd name="T88" fmla="*/ 111 w 191"/>
                <a:gd name="T89" fmla="*/ 175 h 602"/>
                <a:gd name="T90" fmla="*/ 111 w 191"/>
                <a:gd name="T91" fmla="*/ 128 h 602"/>
                <a:gd name="T92" fmla="*/ 104 w 191"/>
                <a:gd name="T93" fmla="*/ 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1" h="602">
                  <a:moveTo>
                    <a:pt x="104" y="68"/>
                  </a:moveTo>
                  <a:lnTo>
                    <a:pt x="101" y="51"/>
                  </a:lnTo>
                  <a:lnTo>
                    <a:pt x="101" y="51"/>
                  </a:lnTo>
                  <a:lnTo>
                    <a:pt x="101" y="59"/>
                  </a:lnTo>
                  <a:lnTo>
                    <a:pt x="104" y="76"/>
                  </a:lnTo>
                  <a:lnTo>
                    <a:pt x="104" y="94"/>
                  </a:lnTo>
                  <a:lnTo>
                    <a:pt x="104" y="115"/>
                  </a:lnTo>
                  <a:lnTo>
                    <a:pt x="104" y="128"/>
                  </a:lnTo>
                  <a:lnTo>
                    <a:pt x="111" y="141"/>
                  </a:lnTo>
                  <a:lnTo>
                    <a:pt x="101" y="136"/>
                  </a:lnTo>
                  <a:lnTo>
                    <a:pt x="97" y="128"/>
                  </a:lnTo>
                  <a:lnTo>
                    <a:pt x="94" y="106"/>
                  </a:lnTo>
                  <a:lnTo>
                    <a:pt x="94" y="85"/>
                  </a:lnTo>
                  <a:lnTo>
                    <a:pt x="87" y="59"/>
                  </a:lnTo>
                  <a:lnTo>
                    <a:pt x="84" y="42"/>
                  </a:lnTo>
                  <a:lnTo>
                    <a:pt x="80" y="29"/>
                  </a:lnTo>
                  <a:lnTo>
                    <a:pt x="73" y="34"/>
                  </a:lnTo>
                  <a:lnTo>
                    <a:pt x="70" y="38"/>
                  </a:lnTo>
                  <a:lnTo>
                    <a:pt x="70" y="55"/>
                  </a:lnTo>
                  <a:lnTo>
                    <a:pt x="73" y="68"/>
                  </a:lnTo>
                  <a:lnTo>
                    <a:pt x="73" y="85"/>
                  </a:lnTo>
                  <a:lnTo>
                    <a:pt x="77" y="98"/>
                  </a:lnTo>
                  <a:lnTo>
                    <a:pt x="77" y="115"/>
                  </a:lnTo>
                  <a:lnTo>
                    <a:pt x="70" y="94"/>
                  </a:lnTo>
                  <a:lnTo>
                    <a:pt x="70" y="76"/>
                  </a:lnTo>
                  <a:lnTo>
                    <a:pt x="59" y="51"/>
                  </a:lnTo>
                  <a:lnTo>
                    <a:pt x="56" y="29"/>
                  </a:lnTo>
                  <a:lnTo>
                    <a:pt x="56" y="8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2" y="12"/>
                  </a:lnTo>
                  <a:lnTo>
                    <a:pt x="42" y="25"/>
                  </a:lnTo>
                  <a:lnTo>
                    <a:pt x="42" y="42"/>
                  </a:lnTo>
                  <a:lnTo>
                    <a:pt x="38" y="55"/>
                  </a:lnTo>
                  <a:lnTo>
                    <a:pt x="38" y="68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1" y="59"/>
                  </a:lnTo>
                  <a:lnTo>
                    <a:pt x="24" y="68"/>
                  </a:lnTo>
                  <a:lnTo>
                    <a:pt x="24" y="85"/>
                  </a:lnTo>
                  <a:lnTo>
                    <a:pt x="24" y="106"/>
                  </a:lnTo>
                  <a:lnTo>
                    <a:pt x="24" y="123"/>
                  </a:lnTo>
                  <a:lnTo>
                    <a:pt x="31" y="145"/>
                  </a:lnTo>
                  <a:lnTo>
                    <a:pt x="31" y="153"/>
                  </a:lnTo>
                  <a:lnTo>
                    <a:pt x="31" y="166"/>
                  </a:lnTo>
                  <a:lnTo>
                    <a:pt x="31" y="179"/>
                  </a:lnTo>
                  <a:lnTo>
                    <a:pt x="31" y="192"/>
                  </a:lnTo>
                  <a:lnTo>
                    <a:pt x="31" y="200"/>
                  </a:lnTo>
                  <a:lnTo>
                    <a:pt x="28" y="187"/>
                  </a:lnTo>
                  <a:lnTo>
                    <a:pt x="24" y="175"/>
                  </a:lnTo>
                  <a:lnTo>
                    <a:pt x="24" y="158"/>
                  </a:lnTo>
                  <a:lnTo>
                    <a:pt x="21" y="141"/>
                  </a:lnTo>
                  <a:lnTo>
                    <a:pt x="14" y="119"/>
                  </a:lnTo>
                  <a:lnTo>
                    <a:pt x="14" y="106"/>
                  </a:lnTo>
                  <a:lnTo>
                    <a:pt x="7" y="94"/>
                  </a:lnTo>
                  <a:lnTo>
                    <a:pt x="4" y="94"/>
                  </a:lnTo>
                  <a:lnTo>
                    <a:pt x="0" y="102"/>
                  </a:lnTo>
                  <a:lnTo>
                    <a:pt x="4" y="111"/>
                  </a:lnTo>
                  <a:lnTo>
                    <a:pt x="10" y="128"/>
                  </a:lnTo>
                  <a:lnTo>
                    <a:pt x="14" y="141"/>
                  </a:lnTo>
                  <a:lnTo>
                    <a:pt x="17" y="158"/>
                  </a:lnTo>
                  <a:lnTo>
                    <a:pt x="17" y="175"/>
                  </a:lnTo>
                  <a:lnTo>
                    <a:pt x="21" y="187"/>
                  </a:lnTo>
                  <a:lnTo>
                    <a:pt x="24" y="205"/>
                  </a:lnTo>
                  <a:lnTo>
                    <a:pt x="24" y="222"/>
                  </a:lnTo>
                  <a:lnTo>
                    <a:pt x="24" y="239"/>
                  </a:lnTo>
                  <a:lnTo>
                    <a:pt x="28" y="252"/>
                  </a:lnTo>
                  <a:lnTo>
                    <a:pt x="28" y="269"/>
                  </a:lnTo>
                  <a:lnTo>
                    <a:pt x="31" y="286"/>
                  </a:lnTo>
                  <a:lnTo>
                    <a:pt x="31" y="299"/>
                  </a:lnTo>
                  <a:lnTo>
                    <a:pt x="38" y="316"/>
                  </a:lnTo>
                  <a:lnTo>
                    <a:pt x="42" y="328"/>
                  </a:lnTo>
                  <a:lnTo>
                    <a:pt x="45" y="346"/>
                  </a:lnTo>
                  <a:lnTo>
                    <a:pt x="70" y="486"/>
                  </a:lnTo>
                  <a:lnTo>
                    <a:pt x="66" y="478"/>
                  </a:lnTo>
                  <a:lnTo>
                    <a:pt x="63" y="469"/>
                  </a:lnTo>
                  <a:lnTo>
                    <a:pt x="66" y="486"/>
                  </a:lnTo>
                  <a:lnTo>
                    <a:pt x="70" y="499"/>
                  </a:lnTo>
                  <a:lnTo>
                    <a:pt x="77" y="512"/>
                  </a:lnTo>
                  <a:lnTo>
                    <a:pt x="84" y="529"/>
                  </a:lnTo>
                  <a:lnTo>
                    <a:pt x="90" y="546"/>
                  </a:lnTo>
                  <a:lnTo>
                    <a:pt x="97" y="559"/>
                  </a:lnTo>
                  <a:lnTo>
                    <a:pt x="104" y="576"/>
                  </a:lnTo>
                  <a:lnTo>
                    <a:pt x="115" y="593"/>
                  </a:lnTo>
                  <a:lnTo>
                    <a:pt x="122" y="589"/>
                  </a:lnTo>
                  <a:lnTo>
                    <a:pt x="125" y="585"/>
                  </a:lnTo>
                  <a:lnTo>
                    <a:pt x="122" y="580"/>
                  </a:lnTo>
                  <a:lnTo>
                    <a:pt x="122" y="585"/>
                  </a:lnTo>
                  <a:lnTo>
                    <a:pt x="115" y="563"/>
                  </a:lnTo>
                  <a:lnTo>
                    <a:pt x="118" y="563"/>
                  </a:lnTo>
                  <a:lnTo>
                    <a:pt x="125" y="563"/>
                  </a:lnTo>
                  <a:lnTo>
                    <a:pt x="132" y="563"/>
                  </a:lnTo>
                  <a:lnTo>
                    <a:pt x="125" y="555"/>
                  </a:lnTo>
                  <a:lnTo>
                    <a:pt x="118" y="546"/>
                  </a:lnTo>
                  <a:lnTo>
                    <a:pt x="115" y="538"/>
                  </a:lnTo>
                  <a:lnTo>
                    <a:pt x="111" y="533"/>
                  </a:lnTo>
                  <a:lnTo>
                    <a:pt x="118" y="533"/>
                  </a:lnTo>
                  <a:lnTo>
                    <a:pt x="129" y="546"/>
                  </a:lnTo>
                  <a:lnTo>
                    <a:pt x="143" y="572"/>
                  </a:lnTo>
                  <a:lnTo>
                    <a:pt x="153" y="593"/>
                  </a:lnTo>
                  <a:lnTo>
                    <a:pt x="167" y="602"/>
                  </a:lnTo>
                  <a:lnTo>
                    <a:pt x="160" y="576"/>
                  </a:lnTo>
                  <a:lnTo>
                    <a:pt x="160" y="555"/>
                  </a:lnTo>
                  <a:lnTo>
                    <a:pt x="153" y="538"/>
                  </a:lnTo>
                  <a:lnTo>
                    <a:pt x="143" y="521"/>
                  </a:lnTo>
                  <a:lnTo>
                    <a:pt x="139" y="495"/>
                  </a:lnTo>
                  <a:lnTo>
                    <a:pt x="150" y="508"/>
                  </a:lnTo>
                  <a:lnTo>
                    <a:pt x="160" y="533"/>
                  </a:lnTo>
                  <a:lnTo>
                    <a:pt x="163" y="542"/>
                  </a:lnTo>
                  <a:lnTo>
                    <a:pt x="170" y="555"/>
                  </a:lnTo>
                  <a:lnTo>
                    <a:pt x="174" y="568"/>
                  </a:lnTo>
                  <a:lnTo>
                    <a:pt x="184" y="576"/>
                  </a:lnTo>
                  <a:lnTo>
                    <a:pt x="188" y="576"/>
                  </a:lnTo>
                  <a:lnTo>
                    <a:pt x="191" y="568"/>
                  </a:lnTo>
                  <a:lnTo>
                    <a:pt x="184" y="555"/>
                  </a:lnTo>
                  <a:lnTo>
                    <a:pt x="181" y="542"/>
                  </a:lnTo>
                  <a:lnTo>
                    <a:pt x="174" y="521"/>
                  </a:lnTo>
                  <a:lnTo>
                    <a:pt x="174" y="504"/>
                  </a:lnTo>
                  <a:lnTo>
                    <a:pt x="163" y="491"/>
                  </a:lnTo>
                  <a:lnTo>
                    <a:pt x="157" y="478"/>
                  </a:lnTo>
                  <a:lnTo>
                    <a:pt x="146" y="461"/>
                  </a:lnTo>
                  <a:lnTo>
                    <a:pt x="139" y="444"/>
                  </a:lnTo>
                  <a:lnTo>
                    <a:pt x="132" y="422"/>
                  </a:lnTo>
                  <a:lnTo>
                    <a:pt x="129" y="401"/>
                  </a:lnTo>
                  <a:lnTo>
                    <a:pt x="122" y="380"/>
                  </a:lnTo>
                  <a:lnTo>
                    <a:pt x="118" y="354"/>
                  </a:lnTo>
                  <a:lnTo>
                    <a:pt x="115" y="328"/>
                  </a:lnTo>
                  <a:lnTo>
                    <a:pt x="111" y="307"/>
                  </a:lnTo>
                  <a:lnTo>
                    <a:pt x="111" y="281"/>
                  </a:lnTo>
                  <a:lnTo>
                    <a:pt x="111" y="260"/>
                  </a:lnTo>
                  <a:lnTo>
                    <a:pt x="108" y="239"/>
                  </a:lnTo>
                  <a:lnTo>
                    <a:pt x="108" y="222"/>
                  </a:lnTo>
                  <a:lnTo>
                    <a:pt x="111" y="205"/>
                  </a:lnTo>
                  <a:lnTo>
                    <a:pt x="111" y="192"/>
                  </a:lnTo>
                  <a:lnTo>
                    <a:pt x="111" y="175"/>
                  </a:lnTo>
                  <a:lnTo>
                    <a:pt x="111" y="158"/>
                  </a:lnTo>
                  <a:lnTo>
                    <a:pt x="111" y="141"/>
                  </a:lnTo>
                  <a:lnTo>
                    <a:pt x="111" y="128"/>
                  </a:lnTo>
                  <a:lnTo>
                    <a:pt x="108" y="111"/>
                  </a:lnTo>
                  <a:lnTo>
                    <a:pt x="108" y="94"/>
                  </a:lnTo>
                  <a:lnTo>
                    <a:pt x="104" y="81"/>
                  </a:lnTo>
                  <a:lnTo>
                    <a:pt x="104" y="68"/>
                  </a:lnTo>
                  <a:lnTo>
                    <a:pt x="104" y="68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5162" y="889"/>
              <a:ext cx="66" cy="107"/>
            </a:xfrm>
            <a:custGeom>
              <a:avLst/>
              <a:gdLst>
                <a:gd name="T0" fmla="*/ 66 w 66"/>
                <a:gd name="T1" fmla="*/ 107 h 107"/>
                <a:gd name="T2" fmla="*/ 59 w 66"/>
                <a:gd name="T3" fmla="*/ 99 h 107"/>
                <a:gd name="T4" fmla="*/ 55 w 66"/>
                <a:gd name="T5" fmla="*/ 86 h 107"/>
                <a:gd name="T6" fmla="*/ 41 w 66"/>
                <a:gd name="T7" fmla="*/ 69 h 107"/>
                <a:gd name="T8" fmla="*/ 31 w 66"/>
                <a:gd name="T9" fmla="*/ 52 h 107"/>
                <a:gd name="T10" fmla="*/ 17 w 66"/>
                <a:gd name="T11" fmla="*/ 30 h 107"/>
                <a:gd name="T12" fmla="*/ 10 w 66"/>
                <a:gd name="T13" fmla="*/ 17 h 107"/>
                <a:gd name="T14" fmla="*/ 0 w 66"/>
                <a:gd name="T15" fmla="*/ 5 h 107"/>
                <a:gd name="T16" fmla="*/ 0 w 66"/>
                <a:gd name="T17" fmla="*/ 0 h 107"/>
                <a:gd name="T18" fmla="*/ 17 w 66"/>
                <a:gd name="T19" fmla="*/ 22 h 107"/>
                <a:gd name="T20" fmla="*/ 38 w 66"/>
                <a:gd name="T21" fmla="*/ 47 h 107"/>
                <a:gd name="T22" fmla="*/ 45 w 66"/>
                <a:gd name="T23" fmla="*/ 60 h 107"/>
                <a:gd name="T24" fmla="*/ 55 w 66"/>
                <a:gd name="T25" fmla="*/ 73 h 107"/>
                <a:gd name="T26" fmla="*/ 59 w 66"/>
                <a:gd name="T27" fmla="*/ 86 h 107"/>
                <a:gd name="T28" fmla="*/ 66 w 66"/>
                <a:gd name="T29" fmla="*/ 107 h 107"/>
                <a:gd name="T30" fmla="*/ 66 w 66"/>
                <a:gd name="T3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07">
                  <a:moveTo>
                    <a:pt x="66" y="107"/>
                  </a:moveTo>
                  <a:lnTo>
                    <a:pt x="59" y="99"/>
                  </a:lnTo>
                  <a:lnTo>
                    <a:pt x="55" y="86"/>
                  </a:lnTo>
                  <a:lnTo>
                    <a:pt x="41" y="69"/>
                  </a:lnTo>
                  <a:lnTo>
                    <a:pt x="31" y="52"/>
                  </a:lnTo>
                  <a:lnTo>
                    <a:pt x="17" y="30"/>
                  </a:lnTo>
                  <a:lnTo>
                    <a:pt x="10" y="1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" y="22"/>
                  </a:lnTo>
                  <a:lnTo>
                    <a:pt x="38" y="47"/>
                  </a:lnTo>
                  <a:lnTo>
                    <a:pt x="45" y="60"/>
                  </a:lnTo>
                  <a:lnTo>
                    <a:pt x="55" y="73"/>
                  </a:lnTo>
                  <a:lnTo>
                    <a:pt x="59" y="86"/>
                  </a:lnTo>
                  <a:lnTo>
                    <a:pt x="66" y="107"/>
                  </a:lnTo>
                  <a:lnTo>
                    <a:pt x="6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242" y="889"/>
              <a:ext cx="24" cy="34"/>
            </a:xfrm>
            <a:custGeom>
              <a:avLst/>
              <a:gdLst>
                <a:gd name="T0" fmla="*/ 0 w 24"/>
                <a:gd name="T1" fmla="*/ 0 h 34"/>
                <a:gd name="T2" fmla="*/ 10 w 24"/>
                <a:gd name="T3" fmla="*/ 17 h 34"/>
                <a:gd name="T4" fmla="*/ 24 w 24"/>
                <a:gd name="T5" fmla="*/ 34 h 34"/>
                <a:gd name="T6" fmla="*/ 17 w 24"/>
                <a:gd name="T7" fmla="*/ 22 h 34"/>
                <a:gd name="T8" fmla="*/ 14 w 24"/>
                <a:gd name="T9" fmla="*/ 9 h 34"/>
                <a:gd name="T10" fmla="*/ 7 w 24"/>
                <a:gd name="T11" fmla="*/ 0 h 34"/>
                <a:gd name="T12" fmla="*/ 0 w 24"/>
                <a:gd name="T13" fmla="*/ 0 h 34"/>
                <a:gd name="T14" fmla="*/ 0 w 24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lnTo>
                    <a:pt x="10" y="17"/>
                  </a:lnTo>
                  <a:lnTo>
                    <a:pt x="24" y="34"/>
                  </a:lnTo>
                  <a:lnTo>
                    <a:pt x="17" y="22"/>
                  </a:lnTo>
                  <a:lnTo>
                    <a:pt x="14" y="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224" y="1150"/>
              <a:ext cx="35" cy="102"/>
            </a:xfrm>
            <a:custGeom>
              <a:avLst/>
              <a:gdLst>
                <a:gd name="T0" fmla="*/ 28 w 35"/>
                <a:gd name="T1" fmla="*/ 0 h 102"/>
                <a:gd name="T2" fmla="*/ 25 w 35"/>
                <a:gd name="T3" fmla="*/ 13 h 102"/>
                <a:gd name="T4" fmla="*/ 21 w 35"/>
                <a:gd name="T5" fmla="*/ 30 h 102"/>
                <a:gd name="T6" fmla="*/ 11 w 35"/>
                <a:gd name="T7" fmla="*/ 51 h 102"/>
                <a:gd name="T8" fmla="*/ 7 w 35"/>
                <a:gd name="T9" fmla="*/ 72 h 102"/>
                <a:gd name="T10" fmla="*/ 0 w 35"/>
                <a:gd name="T11" fmla="*/ 90 h 102"/>
                <a:gd name="T12" fmla="*/ 0 w 35"/>
                <a:gd name="T13" fmla="*/ 102 h 102"/>
                <a:gd name="T14" fmla="*/ 4 w 35"/>
                <a:gd name="T15" fmla="*/ 102 h 102"/>
                <a:gd name="T16" fmla="*/ 18 w 35"/>
                <a:gd name="T17" fmla="*/ 85 h 102"/>
                <a:gd name="T18" fmla="*/ 21 w 35"/>
                <a:gd name="T19" fmla="*/ 77 h 102"/>
                <a:gd name="T20" fmla="*/ 25 w 35"/>
                <a:gd name="T21" fmla="*/ 68 h 102"/>
                <a:gd name="T22" fmla="*/ 28 w 35"/>
                <a:gd name="T23" fmla="*/ 51 h 102"/>
                <a:gd name="T24" fmla="*/ 35 w 35"/>
                <a:gd name="T25" fmla="*/ 43 h 102"/>
                <a:gd name="T26" fmla="*/ 35 w 35"/>
                <a:gd name="T27" fmla="*/ 25 h 102"/>
                <a:gd name="T28" fmla="*/ 35 w 35"/>
                <a:gd name="T29" fmla="*/ 13 h 102"/>
                <a:gd name="T30" fmla="*/ 32 w 35"/>
                <a:gd name="T31" fmla="*/ 4 h 102"/>
                <a:gd name="T32" fmla="*/ 28 w 35"/>
                <a:gd name="T33" fmla="*/ 0 h 102"/>
                <a:gd name="T34" fmla="*/ 28 w 35"/>
                <a:gd name="T3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02">
                  <a:moveTo>
                    <a:pt x="28" y="0"/>
                  </a:moveTo>
                  <a:lnTo>
                    <a:pt x="25" y="13"/>
                  </a:lnTo>
                  <a:lnTo>
                    <a:pt x="21" y="30"/>
                  </a:lnTo>
                  <a:lnTo>
                    <a:pt x="11" y="51"/>
                  </a:lnTo>
                  <a:lnTo>
                    <a:pt x="7" y="72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4" y="102"/>
                  </a:lnTo>
                  <a:lnTo>
                    <a:pt x="18" y="85"/>
                  </a:lnTo>
                  <a:lnTo>
                    <a:pt x="21" y="77"/>
                  </a:lnTo>
                  <a:lnTo>
                    <a:pt x="25" y="68"/>
                  </a:lnTo>
                  <a:lnTo>
                    <a:pt x="28" y="51"/>
                  </a:lnTo>
                  <a:lnTo>
                    <a:pt x="35" y="43"/>
                  </a:lnTo>
                  <a:lnTo>
                    <a:pt x="35" y="25"/>
                  </a:lnTo>
                  <a:lnTo>
                    <a:pt x="35" y="13"/>
                  </a:lnTo>
                  <a:lnTo>
                    <a:pt x="32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318" y="1060"/>
              <a:ext cx="7" cy="64"/>
            </a:xfrm>
            <a:custGeom>
              <a:avLst/>
              <a:gdLst>
                <a:gd name="T0" fmla="*/ 0 w 7"/>
                <a:gd name="T1" fmla="*/ 13 h 64"/>
                <a:gd name="T2" fmla="*/ 4 w 7"/>
                <a:gd name="T3" fmla="*/ 64 h 64"/>
                <a:gd name="T4" fmla="*/ 7 w 7"/>
                <a:gd name="T5" fmla="*/ 60 h 64"/>
                <a:gd name="T6" fmla="*/ 7 w 7"/>
                <a:gd name="T7" fmla="*/ 47 h 64"/>
                <a:gd name="T8" fmla="*/ 7 w 7"/>
                <a:gd name="T9" fmla="*/ 30 h 64"/>
                <a:gd name="T10" fmla="*/ 7 w 7"/>
                <a:gd name="T11" fmla="*/ 17 h 64"/>
                <a:gd name="T12" fmla="*/ 7 w 7"/>
                <a:gd name="T13" fmla="*/ 4 h 64"/>
                <a:gd name="T14" fmla="*/ 4 w 7"/>
                <a:gd name="T15" fmla="*/ 0 h 64"/>
                <a:gd name="T16" fmla="*/ 0 w 7"/>
                <a:gd name="T17" fmla="*/ 0 h 64"/>
                <a:gd name="T18" fmla="*/ 0 w 7"/>
                <a:gd name="T19" fmla="*/ 13 h 64"/>
                <a:gd name="T20" fmla="*/ 0 w 7"/>
                <a:gd name="T21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64">
                  <a:moveTo>
                    <a:pt x="0" y="13"/>
                  </a:moveTo>
                  <a:lnTo>
                    <a:pt x="4" y="64"/>
                  </a:lnTo>
                  <a:lnTo>
                    <a:pt x="7" y="60"/>
                  </a:lnTo>
                  <a:lnTo>
                    <a:pt x="7" y="47"/>
                  </a:lnTo>
                  <a:lnTo>
                    <a:pt x="7" y="30"/>
                  </a:lnTo>
                  <a:lnTo>
                    <a:pt x="7" y="1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880" y="736"/>
              <a:ext cx="435" cy="666"/>
            </a:xfrm>
            <a:custGeom>
              <a:avLst/>
              <a:gdLst>
                <a:gd name="T0" fmla="*/ 87 w 435"/>
                <a:gd name="T1" fmla="*/ 559 h 666"/>
                <a:gd name="T2" fmla="*/ 174 w 435"/>
                <a:gd name="T3" fmla="*/ 529 h 666"/>
                <a:gd name="T4" fmla="*/ 125 w 435"/>
                <a:gd name="T5" fmla="*/ 555 h 666"/>
                <a:gd name="T6" fmla="*/ 42 w 435"/>
                <a:gd name="T7" fmla="*/ 597 h 666"/>
                <a:gd name="T8" fmla="*/ 59 w 435"/>
                <a:gd name="T9" fmla="*/ 606 h 666"/>
                <a:gd name="T10" fmla="*/ 136 w 435"/>
                <a:gd name="T11" fmla="*/ 576 h 666"/>
                <a:gd name="T12" fmla="*/ 104 w 435"/>
                <a:gd name="T13" fmla="*/ 597 h 666"/>
                <a:gd name="T14" fmla="*/ 42 w 435"/>
                <a:gd name="T15" fmla="*/ 632 h 666"/>
                <a:gd name="T16" fmla="*/ 0 w 435"/>
                <a:gd name="T17" fmla="*/ 657 h 666"/>
                <a:gd name="T18" fmla="*/ 35 w 435"/>
                <a:gd name="T19" fmla="*/ 662 h 666"/>
                <a:gd name="T20" fmla="*/ 115 w 435"/>
                <a:gd name="T21" fmla="*/ 632 h 666"/>
                <a:gd name="T22" fmla="*/ 129 w 435"/>
                <a:gd name="T23" fmla="*/ 653 h 666"/>
                <a:gd name="T24" fmla="*/ 184 w 435"/>
                <a:gd name="T25" fmla="*/ 623 h 666"/>
                <a:gd name="T26" fmla="*/ 257 w 435"/>
                <a:gd name="T27" fmla="*/ 597 h 666"/>
                <a:gd name="T28" fmla="*/ 320 w 435"/>
                <a:gd name="T29" fmla="*/ 585 h 666"/>
                <a:gd name="T30" fmla="*/ 268 w 435"/>
                <a:gd name="T31" fmla="*/ 606 h 666"/>
                <a:gd name="T32" fmla="*/ 209 w 435"/>
                <a:gd name="T33" fmla="*/ 632 h 666"/>
                <a:gd name="T34" fmla="*/ 198 w 435"/>
                <a:gd name="T35" fmla="*/ 657 h 666"/>
                <a:gd name="T36" fmla="*/ 254 w 435"/>
                <a:gd name="T37" fmla="*/ 623 h 666"/>
                <a:gd name="T38" fmla="*/ 313 w 435"/>
                <a:gd name="T39" fmla="*/ 597 h 666"/>
                <a:gd name="T40" fmla="*/ 369 w 435"/>
                <a:gd name="T41" fmla="*/ 572 h 666"/>
                <a:gd name="T42" fmla="*/ 428 w 435"/>
                <a:gd name="T43" fmla="*/ 478 h 666"/>
                <a:gd name="T44" fmla="*/ 431 w 435"/>
                <a:gd name="T45" fmla="*/ 401 h 666"/>
                <a:gd name="T46" fmla="*/ 410 w 435"/>
                <a:gd name="T47" fmla="*/ 290 h 666"/>
                <a:gd name="T48" fmla="*/ 379 w 435"/>
                <a:gd name="T49" fmla="*/ 213 h 666"/>
                <a:gd name="T50" fmla="*/ 337 w 435"/>
                <a:gd name="T51" fmla="*/ 145 h 666"/>
                <a:gd name="T52" fmla="*/ 327 w 435"/>
                <a:gd name="T53" fmla="*/ 119 h 666"/>
                <a:gd name="T54" fmla="*/ 257 w 435"/>
                <a:gd name="T55" fmla="*/ 72 h 666"/>
                <a:gd name="T56" fmla="*/ 202 w 435"/>
                <a:gd name="T57" fmla="*/ 42 h 666"/>
                <a:gd name="T58" fmla="*/ 143 w 435"/>
                <a:gd name="T59" fmla="*/ 12 h 666"/>
                <a:gd name="T60" fmla="*/ 80 w 435"/>
                <a:gd name="T61" fmla="*/ 0 h 666"/>
                <a:gd name="T62" fmla="*/ 101 w 435"/>
                <a:gd name="T63" fmla="*/ 21 h 666"/>
                <a:gd name="T64" fmla="*/ 167 w 435"/>
                <a:gd name="T65" fmla="*/ 47 h 666"/>
                <a:gd name="T66" fmla="*/ 132 w 435"/>
                <a:gd name="T67" fmla="*/ 42 h 666"/>
                <a:gd name="T68" fmla="*/ 195 w 435"/>
                <a:gd name="T69" fmla="*/ 64 h 666"/>
                <a:gd name="T70" fmla="*/ 122 w 435"/>
                <a:gd name="T71" fmla="*/ 47 h 666"/>
                <a:gd name="T72" fmla="*/ 70 w 435"/>
                <a:gd name="T73" fmla="*/ 47 h 666"/>
                <a:gd name="T74" fmla="*/ 24 w 435"/>
                <a:gd name="T75" fmla="*/ 59 h 666"/>
                <a:gd name="T76" fmla="*/ 70 w 435"/>
                <a:gd name="T77" fmla="*/ 72 h 666"/>
                <a:gd name="T78" fmla="*/ 153 w 435"/>
                <a:gd name="T79" fmla="*/ 85 h 666"/>
                <a:gd name="T80" fmla="*/ 202 w 435"/>
                <a:gd name="T81" fmla="*/ 111 h 666"/>
                <a:gd name="T82" fmla="*/ 129 w 435"/>
                <a:gd name="T83" fmla="*/ 98 h 666"/>
                <a:gd name="T84" fmla="*/ 49 w 435"/>
                <a:gd name="T85" fmla="*/ 94 h 666"/>
                <a:gd name="T86" fmla="*/ 118 w 435"/>
                <a:gd name="T87" fmla="*/ 111 h 666"/>
                <a:gd name="T88" fmla="*/ 181 w 435"/>
                <a:gd name="T89" fmla="*/ 136 h 666"/>
                <a:gd name="T90" fmla="*/ 271 w 435"/>
                <a:gd name="T91" fmla="*/ 187 h 666"/>
                <a:gd name="T92" fmla="*/ 327 w 435"/>
                <a:gd name="T93" fmla="*/ 277 h 666"/>
                <a:gd name="T94" fmla="*/ 344 w 435"/>
                <a:gd name="T95" fmla="*/ 358 h 666"/>
                <a:gd name="T96" fmla="*/ 341 w 435"/>
                <a:gd name="T97" fmla="*/ 439 h 666"/>
                <a:gd name="T98" fmla="*/ 268 w 435"/>
                <a:gd name="T99" fmla="*/ 491 h 666"/>
                <a:gd name="T100" fmla="*/ 212 w 435"/>
                <a:gd name="T101" fmla="*/ 512 h 666"/>
                <a:gd name="T102" fmla="*/ 156 w 435"/>
                <a:gd name="T103" fmla="*/ 525 h 666"/>
                <a:gd name="T104" fmla="*/ 87 w 435"/>
                <a:gd name="T105" fmla="*/ 551 h 666"/>
                <a:gd name="T106" fmla="*/ 42 w 435"/>
                <a:gd name="T107" fmla="*/ 57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666">
                  <a:moveTo>
                    <a:pt x="42" y="572"/>
                  </a:moveTo>
                  <a:lnTo>
                    <a:pt x="35" y="585"/>
                  </a:lnTo>
                  <a:lnTo>
                    <a:pt x="52" y="572"/>
                  </a:lnTo>
                  <a:lnTo>
                    <a:pt x="70" y="563"/>
                  </a:lnTo>
                  <a:lnTo>
                    <a:pt x="87" y="559"/>
                  </a:lnTo>
                  <a:lnTo>
                    <a:pt x="104" y="551"/>
                  </a:lnTo>
                  <a:lnTo>
                    <a:pt x="122" y="542"/>
                  </a:lnTo>
                  <a:lnTo>
                    <a:pt x="139" y="538"/>
                  </a:lnTo>
                  <a:lnTo>
                    <a:pt x="156" y="533"/>
                  </a:lnTo>
                  <a:lnTo>
                    <a:pt x="174" y="529"/>
                  </a:lnTo>
                  <a:lnTo>
                    <a:pt x="181" y="529"/>
                  </a:lnTo>
                  <a:lnTo>
                    <a:pt x="170" y="538"/>
                  </a:lnTo>
                  <a:lnTo>
                    <a:pt x="153" y="542"/>
                  </a:lnTo>
                  <a:lnTo>
                    <a:pt x="143" y="551"/>
                  </a:lnTo>
                  <a:lnTo>
                    <a:pt x="125" y="555"/>
                  </a:lnTo>
                  <a:lnTo>
                    <a:pt x="111" y="563"/>
                  </a:lnTo>
                  <a:lnTo>
                    <a:pt x="94" y="568"/>
                  </a:lnTo>
                  <a:lnTo>
                    <a:pt x="77" y="580"/>
                  </a:lnTo>
                  <a:lnTo>
                    <a:pt x="59" y="585"/>
                  </a:lnTo>
                  <a:lnTo>
                    <a:pt x="42" y="597"/>
                  </a:lnTo>
                  <a:lnTo>
                    <a:pt x="28" y="606"/>
                  </a:lnTo>
                  <a:lnTo>
                    <a:pt x="14" y="619"/>
                  </a:lnTo>
                  <a:lnTo>
                    <a:pt x="28" y="619"/>
                  </a:lnTo>
                  <a:lnTo>
                    <a:pt x="42" y="615"/>
                  </a:lnTo>
                  <a:lnTo>
                    <a:pt x="59" y="606"/>
                  </a:lnTo>
                  <a:lnTo>
                    <a:pt x="73" y="597"/>
                  </a:lnTo>
                  <a:lnTo>
                    <a:pt x="90" y="593"/>
                  </a:lnTo>
                  <a:lnTo>
                    <a:pt x="104" y="585"/>
                  </a:lnTo>
                  <a:lnTo>
                    <a:pt x="122" y="580"/>
                  </a:lnTo>
                  <a:lnTo>
                    <a:pt x="136" y="576"/>
                  </a:lnTo>
                  <a:lnTo>
                    <a:pt x="153" y="576"/>
                  </a:lnTo>
                  <a:lnTo>
                    <a:pt x="143" y="585"/>
                  </a:lnTo>
                  <a:lnTo>
                    <a:pt x="136" y="585"/>
                  </a:lnTo>
                  <a:lnTo>
                    <a:pt x="125" y="589"/>
                  </a:lnTo>
                  <a:lnTo>
                    <a:pt x="104" y="597"/>
                  </a:lnTo>
                  <a:lnTo>
                    <a:pt x="83" y="610"/>
                  </a:lnTo>
                  <a:lnTo>
                    <a:pt x="73" y="615"/>
                  </a:lnTo>
                  <a:lnTo>
                    <a:pt x="63" y="619"/>
                  </a:lnTo>
                  <a:lnTo>
                    <a:pt x="52" y="623"/>
                  </a:lnTo>
                  <a:lnTo>
                    <a:pt x="42" y="632"/>
                  </a:lnTo>
                  <a:lnTo>
                    <a:pt x="28" y="636"/>
                  </a:lnTo>
                  <a:lnTo>
                    <a:pt x="24" y="644"/>
                  </a:lnTo>
                  <a:lnTo>
                    <a:pt x="10" y="649"/>
                  </a:lnTo>
                  <a:lnTo>
                    <a:pt x="7" y="653"/>
                  </a:lnTo>
                  <a:lnTo>
                    <a:pt x="0" y="657"/>
                  </a:lnTo>
                  <a:lnTo>
                    <a:pt x="4" y="662"/>
                  </a:lnTo>
                  <a:lnTo>
                    <a:pt x="7" y="662"/>
                  </a:lnTo>
                  <a:lnTo>
                    <a:pt x="14" y="666"/>
                  </a:lnTo>
                  <a:lnTo>
                    <a:pt x="21" y="662"/>
                  </a:lnTo>
                  <a:lnTo>
                    <a:pt x="35" y="662"/>
                  </a:lnTo>
                  <a:lnTo>
                    <a:pt x="42" y="653"/>
                  </a:lnTo>
                  <a:lnTo>
                    <a:pt x="59" y="649"/>
                  </a:lnTo>
                  <a:lnTo>
                    <a:pt x="80" y="640"/>
                  </a:lnTo>
                  <a:lnTo>
                    <a:pt x="101" y="636"/>
                  </a:lnTo>
                  <a:lnTo>
                    <a:pt x="115" y="632"/>
                  </a:lnTo>
                  <a:lnTo>
                    <a:pt x="125" y="632"/>
                  </a:lnTo>
                  <a:lnTo>
                    <a:pt x="122" y="636"/>
                  </a:lnTo>
                  <a:lnTo>
                    <a:pt x="111" y="649"/>
                  </a:lnTo>
                  <a:lnTo>
                    <a:pt x="125" y="657"/>
                  </a:lnTo>
                  <a:lnTo>
                    <a:pt x="129" y="653"/>
                  </a:lnTo>
                  <a:lnTo>
                    <a:pt x="139" y="649"/>
                  </a:lnTo>
                  <a:lnTo>
                    <a:pt x="150" y="640"/>
                  </a:lnTo>
                  <a:lnTo>
                    <a:pt x="160" y="636"/>
                  </a:lnTo>
                  <a:lnTo>
                    <a:pt x="170" y="632"/>
                  </a:lnTo>
                  <a:lnTo>
                    <a:pt x="184" y="623"/>
                  </a:lnTo>
                  <a:lnTo>
                    <a:pt x="198" y="619"/>
                  </a:lnTo>
                  <a:lnTo>
                    <a:pt x="216" y="615"/>
                  </a:lnTo>
                  <a:lnTo>
                    <a:pt x="230" y="606"/>
                  </a:lnTo>
                  <a:lnTo>
                    <a:pt x="243" y="602"/>
                  </a:lnTo>
                  <a:lnTo>
                    <a:pt x="257" y="597"/>
                  </a:lnTo>
                  <a:lnTo>
                    <a:pt x="271" y="589"/>
                  </a:lnTo>
                  <a:lnTo>
                    <a:pt x="285" y="585"/>
                  </a:lnTo>
                  <a:lnTo>
                    <a:pt x="296" y="585"/>
                  </a:lnTo>
                  <a:lnTo>
                    <a:pt x="306" y="585"/>
                  </a:lnTo>
                  <a:lnTo>
                    <a:pt x="320" y="585"/>
                  </a:lnTo>
                  <a:lnTo>
                    <a:pt x="309" y="589"/>
                  </a:lnTo>
                  <a:lnTo>
                    <a:pt x="299" y="593"/>
                  </a:lnTo>
                  <a:lnTo>
                    <a:pt x="289" y="597"/>
                  </a:lnTo>
                  <a:lnTo>
                    <a:pt x="278" y="602"/>
                  </a:lnTo>
                  <a:lnTo>
                    <a:pt x="268" y="606"/>
                  </a:lnTo>
                  <a:lnTo>
                    <a:pt x="254" y="615"/>
                  </a:lnTo>
                  <a:lnTo>
                    <a:pt x="243" y="615"/>
                  </a:lnTo>
                  <a:lnTo>
                    <a:pt x="230" y="623"/>
                  </a:lnTo>
                  <a:lnTo>
                    <a:pt x="219" y="623"/>
                  </a:lnTo>
                  <a:lnTo>
                    <a:pt x="209" y="632"/>
                  </a:lnTo>
                  <a:lnTo>
                    <a:pt x="198" y="636"/>
                  </a:lnTo>
                  <a:lnTo>
                    <a:pt x="195" y="640"/>
                  </a:lnTo>
                  <a:lnTo>
                    <a:pt x="184" y="653"/>
                  </a:lnTo>
                  <a:lnTo>
                    <a:pt x="188" y="666"/>
                  </a:lnTo>
                  <a:lnTo>
                    <a:pt x="198" y="657"/>
                  </a:lnTo>
                  <a:lnTo>
                    <a:pt x="209" y="649"/>
                  </a:lnTo>
                  <a:lnTo>
                    <a:pt x="219" y="640"/>
                  </a:lnTo>
                  <a:lnTo>
                    <a:pt x="230" y="636"/>
                  </a:lnTo>
                  <a:lnTo>
                    <a:pt x="243" y="632"/>
                  </a:lnTo>
                  <a:lnTo>
                    <a:pt x="254" y="623"/>
                  </a:lnTo>
                  <a:lnTo>
                    <a:pt x="268" y="619"/>
                  </a:lnTo>
                  <a:lnTo>
                    <a:pt x="282" y="615"/>
                  </a:lnTo>
                  <a:lnTo>
                    <a:pt x="292" y="606"/>
                  </a:lnTo>
                  <a:lnTo>
                    <a:pt x="303" y="602"/>
                  </a:lnTo>
                  <a:lnTo>
                    <a:pt x="313" y="597"/>
                  </a:lnTo>
                  <a:lnTo>
                    <a:pt x="327" y="593"/>
                  </a:lnTo>
                  <a:lnTo>
                    <a:pt x="337" y="585"/>
                  </a:lnTo>
                  <a:lnTo>
                    <a:pt x="348" y="580"/>
                  </a:lnTo>
                  <a:lnTo>
                    <a:pt x="358" y="576"/>
                  </a:lnTo>
                  <a:lnTo>
                    <a:pt x="369" y="572"/>
                  </a:lnTo>
                  <a:lnTo>
                    <a:pt x="386" y="555"/>
                  </a:lnTo>
                  <a:lnTo>
                    <a:pt x="403" y="538"/>
                  </a:lnTo>
                  <a:lnTo>
                    <a:pt x="414" y="516"/>
                  </a:lnTo>
                  <a:lnTo>
                    <a:pt x="428" y="495"/>
                  </a:lnTo>
                  <a:lnTo>
                    <a:pt x="428" y="478"/>
                  </a:lnTo>
                  <a:lnTo>
                    <a:pt x="431" y="465"/>
                  </a:lnTo>
                  <a:lnTo>
                    <a:pt x="431" y="448"/>
                  </a:lnTo>
                  <a:lnTo>
                    <a:pt x="435" y="435"/>
                  </a:lnTo>
                  <a:lnTo>
                    <a:pt x="431" y="414"/>
                  </a:lnTo>
                  <a:lnTo>
                    <a:pt x="431" y="401"/>
                  </a:lnTo>
                  <a:lnTo>
                    <a:pt x="428" y="380"/>
                  </a:lnTo>
                  <a:lnTo>
                    <a:pt x="428" y="358"/>
                  </a:lnTo>
                  <a:lnTo>
                    <a:pt x="421" y="337"/>
                  </a:lnTo>
                  <a:lnTo>
                    <a:pt x="414" y="316"/>
                  </a:lnTo>
                  <a:lnTo>
                    <a:pt x="410" y="290"/>
                  </a:lnTo>
                  <a:lnTo>
                    <a:pt x="403" y="273"/>
                  </a:lnTo>
                  <a:lnTo>
                    <a:pt x="396" y="256"/>
                  </a:lnTo>
                  <a:lnTo>
                    <a:pt x="393" y="239"/>
                  </a:lnTo>
                  <a:lnTo>
                    <a:pt x="386" y="226"/>
                  </a:lnTo>
                  <a:lnTo>
                    <a:pt x="379" y="213"/>
                  </a:lnTo>
                  <a:lnTo>
                    <a:pt x="372" y="200"/>
                  </a:lnTo>
                  <a:lnTo>
                    <a:pt x="365" y="187"/>
                  </a:lnTo>
                  <a:lnTo>
                    <a:pt x="358" y="175"/>
                  </a:lnTo>
                  <a:lnTo>
                    <a:pt x="355" y="166"/>
                  </a:lnTo>
                  <a:lnTo>
                    <a:pt x="337" y="145"/>
                  </a:lnTo>
                  <a:lnTo>
                    <a:pt x="323" y="128"/>
                  </a:lnTo>
                  <a:lnTo>
                    <a:pt x="337" y="128"/>
                  </a:lnTo>
                  <a:lnTo>
                    <a:pt x="351" y="141"/>
                  </a:lnTo>
                  <a:lnTo>
                    <a:pt x="337" y="128"/>
                  </a:lnTo>
                  <a:lnTo>
                    <a:pt x="327" y="119"/>
                  </a:lnTo>
                  <a:lnTo>
                    <a:pt x="309" y="106"/>
                  </a:lnTo>
                  <a:lnTo>
                    <a:pt x="296" y="94"/>
                  </a:lnTo>
                  <a:lnTo>
                    <a:pt x="282" y="85"/>
                  </a:lnTo>
                  <a:lnTo>
                    <a:pt x="271" y="76"/>
                  </a:lnTo>
                  <a:lnTo>
                    <a:pt x="257" y="72"/>
                  </a:lnTo>
                  <a:lnTo>
                    <a:pt x="250" y="64"/>
                  </a:lnTo>
                  <a:lnTo>
                    <a:pt x="236" y="59"/>
                  </a:lnTo>
                  <a:lnTo>
                    <a:pt x="226" y="51"/>
                  </a:lnTo>
                  <a:lnTo>
                    <a:pt x="212" y="47"/>
                  </a:lnTo>
                  <a:lnTo>
                    <a:pt x="202" y="42"/>
                  </a:lnTo>
                  <a:lnTo>
                    <a:pt x="191" y="34"/>
                  </a:lnTo>
                  <a:lnTo>
                    <a:pt x="181" y="25"/>
                  </a:lnTo>
                  <a:lnTo>
                    <a:pt x="167" y="21"/>
                  </a:lnTo>
                  <a:lnTo>
                    <a:pt x="156" y="21"/>
                  </a:lnTo>
                  <a:lnTo>
                    <a:pt x="143" y="12"/>
                  </a:lnTo>
                  <a:lnTo>
                    <a:pt x="132" y="8"/>
                  </a:lnTo>
                  <a:lnTo>
                    <a:pt x="122" y="4"/>
                  </a:lnTo>
                  <a:lnTo>
                    <a:pt x="115" y="4"/>
                  </a:lnTo>
                  <a:lnTo>
                    <a:pt x="94" y="0"/>
                  </a:lnTo>
                  <a:lnTo>
                    <a:pt x="80" y="0"/>
                  </a:lnTo>
                  <a:lnTo>
                    <a:pt x="70" y="4"/>
                  </a:lnTo>
                  <a:lnTo>
                    <a:pt x="63" y="12"/>
                  </a:lnTo>
                  <a:lnTo>
                    <a:pt x="70" y="12"/>
                  </a:lnTo>
                  <a:lnTo>
                    <a:pt x="83" y="21"/>
                  </a:lnTo>
                  <a:lnTo>
                    <a:pt x="101" y="21"/>
                  </a:lnTo>
                  <a:lnTo>
                    <a:pt x="122" y="25"/>
                  </a:lnTo>
                  <a:lnTo>
                    <a:pt x="136" y="25"/>
                  </a:lnTo>
                  <a:lnTo>
                    <a:pt x="153" y="29"/>
                  </a:lnTo>
                  <a:lnTo>
                    <a:pt x="163" y="38"/>
                  </a:lnTo>
                  <a:lnTo>
                    <a:pt x="167" y="47"/>
                  </a:lnTo>
                  <a:lnTo>
                    <a:pt x="153" y="38"/>
                  </a:lnTo>
                  <a:lnTo>
                    <a:pt x="139" y="34"/>
                  </a:lnTo>
                  <a:lnTo>
                    <a:pt x="125" y="29"/>
                  </a:lnTo>
                  <a:lnTo>
                    <a:pt x="125" y="42"/>
                  </a:lnTo>
                  <a:lnTo>
                    <a:pt x="132" y="42"/>
                  </a:lnTo>
                  <a:lnTo>
                    <a:pt x="150" y="47"/>
                  </a:lnTo>
                  <a:lnTo>
                    <a:pt x="163" y="51"/>
                  </a:lnTo>
                  <a:lnTo>
                    <a:pt x="174" y="55"/>
                  </a:lnTo>
                  <a:lnTo>
                    <a:pt x="202" y="64"/>
                  </a:lnTo>
                  <a:lnTo>
                    <a:pt x="195" y="64"/>
                  </a:lnTo>
                  <a:lnTo>
                    <a:pt x="181" y="64"/>
                  </a:lnTo>
                  <a:lnTo>
                    <a:pt x="167" y="59"/>
                  </a:lnTo>
                  <a:lnTo>
                    <a:pt x="153" y="59"/>
                  </a:lnTo>
                  <a:lnTo>
                    <a:pt x="136" y="55"/>
                  </a:lnTo>
                  <a:lnTo>
                    <a:pt x="122" y="47"/>
                  </a:lnTo>
                  <a:lnTo>
                    <a:pt x="108" y="47"/>
                  </a:lnTo>
                  <a:lnTo>
                    <a:pt x="101" y="47"/>
                  </a:lnTo>
                  <a:lnTo>
                    <a:pt x="94" y="47"/>
                  </a:lnTo>
                  <a:lnTo>
                    <a:pt x="83" y="47"/>
                  </a:lnTo>
                  <a:lnTo>
                    <a:pt x="70" y="47"/>
                  </a:lnTo>
                  <a:lnTo>
                    <a:pt x="59" y="47"/>
                  </a:lnTo>
                  <a:lnTo>
                    <a:pt x="45" y="47"/>
                  </a:lnTo>
                  <a:lnTo>
                    <a:pt x="35" y="47"/>
                  </a:lnTo>
                  <a:lnTo>
                    <a:pt x="24" y="51"/>
                  </a:lnTo>
                  <a:lnTo>
                    <a:pt x="24" y="59"/>
                  </a:lnTo>
                  <a:lnTo>
                    <a:pt x="28" y="59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56" y="68"/>
                  </a:lnTo>
                  <a:lnTo>
                    <a:pt x="70" y="72"/>
                  </a:lnTo>
                  <a:lnTo>
                    <a:pt x="87" y="72"/>
                  </a:lnTo>
                  <a:lnTo>
                    <a:pt x="101" y="76"/>
                  </a:lnTo>
                  <a:lnTo>
                    <a:pt x="122" y="81"/>
                  </a:lnTo>
                  <a:lnTo>
                    <a:pt x="136" y="81"/>
                  </a:lnTo>
                  <a:lnTo>
                    <a:pt x="153" y="85"/>
                  </a:lnTo>
                  <a:lnTo>
                    <a:pt x="167" y="89"/>
                  </a:lnTo>
                  <a:lnTo>
                    <a:pt x="181" y="94"/>
                  </a:lnTo>
                  <a:lnTo>
                    <a:pt x="188" y="98"/>
                  </a:lnTo>
                  <a:lnTo>
                    <a:pt x="198" y="102"/>
                  </a:lnTo>
                  <a:lnTo>
                    <a:pt x="202" y="111"/>
                  </a:lnTo>
                  <a:lnTo>
                    <a:pt x="209" y="119"/>
                  </a:lnTo>
                  <a:lnTo>
                    <a:pt x="184" y="111"/>
                  </a:lnTo>
                  <a:lnTo>
                    <a:pt x="167" y="106"/>
                  </a:lnTo>
                  <a:lnTo>
                    <a:pt x="150" y="102"/>
                  </a:lnTo>
                  <a:lnTo>
                    <a:pt x="129" y="98"/>
                  </a:lnTo>
                  <a:lnTo>
                    <a:pt x="111" y="89"/>
                  </a:lnTo>
                  <a:lnTo>
                    <a:pt x="94" y="89"/>
                  </a:lnTo>
                  <a:lnTo>
                    <a:pt x="73" y="85"/>
                  </a:lnTo>
                  <a:lnTo>
                    <a:pt x="56" y="89"/>
                  </a:lnTo>
                  <a:lnTo>
                    <a:pt x="49" y="94"/>
                  </a:lnTo>
                  <a:lnTo>
                    <a:pt x="63" y="98"/>
                  </a:lnTo>
                  <a:lnTo>
                    <a:pt x="80" y="102"/>
                  </a:lnTo>
                  <a:lnTo>
                    <a:pt x="97" y="106"/>
                  </a:lnTo>
                  <a:lnTo>
                    <a:pt x="115" y="111"/>
                  </a:lnTo>
                  <a:lnTo>
                    <a:pt x="118" y="111"/>
                  </a:lnTo>
                  <a:lnTo>
                    <a:pt x="125" y="119"/>
                  </a:lnTo>
                  <a:lnTo>
                    <a:pt x="136" y="119"/>
                  </a:lnTo>
                  <a:lnTo>
                    <a:pt x="150" y="128"/>
                  </a:lnTo>
                  <a:lnTo>
                    <a:pt x="163" y="132"/>
                  </a:lnTo>
                  <a:lnTo>
                    <a:pt x="181" y="136"/>
                  </a:lnTo>
                  <a:lnTo>
                    <a:pt x="198" y="145"/>
                  </a:lnTo>
                  <a:lnTo>
                    <a:pt x="216" y="153"/>
                  </a:lnTo>
                  <a:lnTo>
                    <a:pt x="236" y="162"/>
                  </a:lnTo>
                  <a:lnTo>
                    <a:pt x="254" y="179"/>
                  </a:lnTo>
                  <a:lnTo>
                    <a:pt x="271" y="187"/>
                  </a:lnTo>
                  <a:lnTo>
                    <a:pt x="289" y="209"/>
                  </a:lnTo>
                  <a:lnTo>
                    <a:pt x="303" y="226"/>
                  </a:lnTo>
                  <a:lnTo>
                    <a:pt x="316" y="252"/>
                  </a:lnTo>
                  <a:lnTo>
                    <a:pt x="323" y="264"/>
                  </a:lnTo>
                  <a:lnTo>
                    <a:pt x="327" y="277"/>
                  </a:lnTo>
                  <a:lnTo>
                    <a:pt x="334" y="290"/>
                  </a:lnTo>
                  <a:lnTo>
                    <a:pt x="341" y="307"/>
                  </a:lnTo>
                  <a:lnTo>
                    <a:pt x="341" y="324"/>
                  </a:lnTo>
                  <a:lnTo>
                    <a:pt x="344" y="341"/>
                  </a:lnTo>
                  <a:lnTo>
                    <a:pt x="344" y="358"/>
                  </a:lnTo>
                  <a:lnTo>
                    <a:pt x="351" y="380"/>
                  </a:lnTo>
                  <a:lnTo>
                    <a:pt x="348" y="392"/>
                  </a:lnTo>
                  <a:lnTo>
                    <a:pt x="348" y="410"/>
                  </a:lnTo>
                  <a:lnTo>
                    <a:pt x="344" y="422"/>
                  </a:lnTo>
                  <a:lnTo>
                    <a:pt x="341" y="439"/>
                  </a:lnTo>
                  <a:lnTo>
                    <a:pt x="323" y="457"/>
                  </a:lnTo>
                  <a:lnTo>
                    <a:pt x="306" y="474"/>
                  </a:lnTo>
                  <a:lnTo>
                    <a:pt x="292" y="478"/>
                  </a:lnTo>
                  <a:lnTo>
                    <a:pt x="282" y="482"/>
                  </a:lnTo>
                  <a:lnTo>
                    <a:pt x="268" y="491"/>
                  </a:lnTo>
                  <a:lnTo>
                    <a:pt x="257" y="495"/>
                  </a:lnTo>
                  <a:lnTo>
                    <a:pt x="243" y="499"/>
                  </a:lnTo>
                  <a:lnTo>
                    <a:pt x="233" y="504"/>
                  </a:lnTo>
                  <a:lnTo>
                    <a:pt x="223" y="508"/>
                  </a:lnTo>
                  <a:lnTo>
                    <a:pt x="212" y="512"/>
                  </a:lnTo>
                  <a:lnTo>
                    <a:pt x="202" y="512"/>
                  </a:lnTo>
                  <a:lnTo>
                    <a:pt x="195" y="512"/>
                  </a:lnTo>
                  <a:lnTo>
                    <a:pt x="184" y="512"/>
                  </a:lnTo>
                  <a:lnTo>
                    <a:pt x="174" y="521"/>
                  </a:lnTo>
                  <a:lnTo>
                    <a:pt x="156" y="525"/>
                  </a:lnTo>
                  <a:lnTo>
                    <a:pt x="143" y="529"/>
                  </a:lnTo>
                  <a:lnTo>
                    <a:pt x="129" y="533"/>
                  </a:lnTo>
                  <a:lnTo>
                    <a:pt x="115" y="542"/>
                  </a:lnTo>
                  <a:lnTo>
                    <a:pt x="101" y="546"/>
                  </a:lnTo>
                  <a:lnTo>
                    <a:pt x="87" y="551"/>
                  </a:lnTo>
                  <a:lnTo>
                    <a:pt x="73" y="559"/>
                  </a:lnTo>
                  <a:lnTo>
                    <a:pt x="63" y="563"/>
                  </a:lnTo>
                  <a:lnTo>
                    <a:pt x="45" y="568"/>
                  </a:lnTo>
                  <a:lnTo>
                    <a:pt x="42" y="572"/>
                  </a:lnTo>
                  <a:lnTo>
                    <a:pt x="42" y="57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019" y="1338"/>
              <a:ext cx="59" cy="21"/>
            </a:xfrm>
            <a:custGeom>
              <a:avLst/>
              <a:gdLst>
                <a:gd name="T0" fmla="*/ 17 w 59"/>
                <a:gd name="T1" fmla="*/ 13 h 21"/>
                <a:gd name="T2" fmla="*/ 4 w 59"/>
                <a:gd name="T3" fmla="*/ 17 h 21"/>
                <a:gd name="T4" fmla="*/ 0 w 59"/>
                <a:gd name="T5" fmla="*/ 21 h 21"/>
                <a:gd name="T6" fmla="*/ 4 w 59"/>
                <a:gd name="T7" fmla="*/ 21 h 21"/>
                <a:gd name="T8" fmla="*/ 17 w 59"/>
                <a:gd name="T9" fmla="*/ 17 h 21"/>
                <a:gd name="T10" fmla="*/ 28 w 59"/>
                <a:gd name="T11" fmla="*/ 13 h 21"/>
                <a:gd name="T12" fmla="*/ 59 w 59"/>
                <a:gd name="T13" fmla="*/ 0 h 21"/>
                <a:gd name="T14" fmla="*/ 28 w 59"/>
                <a:gd name="T15" fmla="*/ 13 h 21"/>
                <a:gd name="T16" fmla="*/ 17 w 59"/>
                <a:gd name="T17" fmla="*/ 13 h 21"/>
                <a:gd name="T18" fmla="*/ 17 w 59"/>
                <a:gd name="T1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1">
                  <a:moveTo>
                    <a:pt x="17" y="13"/>
                  </a:moveTo>
                  <a:lnTo>
                    <a:pt x="4" y="17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17" y="17"/>
                  </a:lnTo>
                  <a:lnTo>
                    <a:pt x="28" y="13"/>
                  </a:lnTo>
                  <a:lnTo>
                    <a:pt x="59" y="0"/>
                  </a:lnTo>
                  <a:lnTo>
                    <a:pt x="28" y="13"/>
                  </a:lnTo>
                  <a:lnTo>
                    <a:pt x="17" y="13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221" y="1287"/>
              <a:ext cx="41" cy="21"/>
            </a:xfrm>
            <a:custGeom>
              <a:avLst/>
              <a:gdLst>
                <a:gd name="T0" fmla="*/ 0 w 41"/>
                <a:gd name="T1" fmla="*/ 21 h 21"/>
                <a:gd name="T2" fmla="*/ 3 w 41"/>
                <a:gd name="T3" fmla="*/ 12 h 21"/>
                <a:gd name="T4" fmla="*/ 17 w 41"/>
                <a:gd name="T5" fmla="*/ 8 h 21"/>
                <a:gd name="T6" fmla="*/ 31 w 41"/>
                <a:gd name="T7" fmla="*/ 0 h 21"/>
                <a:gd name="T8" fmla="*/ 41 w 41"/>
                <a:gd name="T9" fmla="*/ 0 h 21"/>
                <a:gd name="T10" fmla="*/ 31 w 41"/>
                <a:gd name="T11" fmla="*/ 4 h 21"/>
                <a:gd name="T12" fmla="*/ 21 w 41"/>
                <a:gd name="T13" fmla="*/ 12 h 21"/>
                <a:gd name="T14" fmla="*/ 10 w 41"/>
                <a:gd name="T15" fmla="*/ 17 h 21"/>
                <a:gd name="T16" fmla="*/ 0 w 41"/>
                <a:gd name="T17" fmla="*/ 21 h 21"/>
                <a:gd name="T18" fmla="*/ 0 w 41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1">
                  <a:moveTo>
                    <a:pt x="0" y="21"/>
                  </a:moveTo>
                  <a:lnTo>
                    <a:pt x="3" y="12"/>
                  </a:lnTo>
                  <a:lnTo>
                    <a:pt x="17" y="8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31" y="4"/>
                  </a:lnTo>
                  <a:lnTo>
                    <a:pt x="21" y="12"/>
                  </a:lnTo>
                  <a:lnTo>
                    <a:pt x="1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5078" y="1376"/>
              <a:ext cx="11" cy="47"/>
            </a:xfrm>
            <a:custGeom>
              <a:avLst/>
              <a:gdLst>
                <a:gd name="T0" fmla="*/ 11 w 11"/>
                <a:gd name="T1" fmla="*/ 17 h 47"/>
                <a:gd name="T2" fmla="*/ 0 w 11"/>
                <a:gd name="T3" fmla="*/ 0 h 47"/>
                <a:gd name="T4" fmla="*/ 0 w 11"/>
                <a:gd name="T5" fmla="*/ 13 h 47"/>
                <a:gd name="T6" fmla="*/ 0 w 11"/>
                <a:gd name="T7" fmla="*/ 30 h 47"/>
                <a:gd name="T8" fmla="*/ 11 w 11"/>
                <a:gd name="T9" fmla="*/ 47 h 47"/>
                <a:gd name="T10" fmla="*/ 11 w 11"/>
                <a:gd name="T11" fmla="*/ 17 h 47"/>
                <a:gd name="T12" fmla="*/ 11 w 11"/>
                <a:gd name="T13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7">
                  <a:moveTo>
                    <a:pt x="11" y="17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0"/>
                  </a:lnTo>
                  <a:lnTo>
                    <a:pt x="11" y="47"/>
                  </a:lnTo>
                  <a:lnTo>
                    <a:pt x="11" y="17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3806" y="1423"/>
              <a:ext cx="24" cy="218"/>
            </a:xfrm>
            <a:custGeom>
              <a:avLst/>
              <a:gdLst>
                <a:gd name="T0" fmla="*/ 24 w 24"/>
                <a:gd name="T1" fmla="*/ 218 h 218"/>
                <a:gd name="T2" fmla="*/ 21 w 24"/>
                <a:gd name="T3" fmla="*/ 214 h 218"/>
                <a:gd name="T4" fmla="*/ 21 w 24"/>
                <a:gd name="T5" fmla="*/ 209 h 218"/>
                <a:gd name="T6" fmla="*/ 21 w 24"/>
                <a:gd name="T7" fmla="*/ 197 h 218"/>
                <a:gd name="T8" fmla="*/ 21 w 24"/>
                <a:gd name="T9" fmla="*/ 184 h 218"/>
                <a:gd name="T10" fmla="*/ 17 w 24"/>
                <a:gd name="T11" fmla="*/ 167 h 218"/>
                <a:gd name="T12" fmla="*/ 17 w 24"/>
                <a:gd name="T13" fmla="*/ 154 h 218"/>
                <a:gd name="T14" fmla="*/ 14 w 24"/>
                <a:gd name="T15" fmla="*/ 133 h 218"/>
                <a:gd name="T16" fmla="*/ 14 w 24"/>
                <a:gd name="T17" fmla="*/ 115 h 218"/>
                <a:gd name="T18" fmla="*/ 10 w 24"/>
                <a:gd name="T19" fmla="*/ 94 h 218"/>
                <a:gd name="T20" fmla="*/ 10 w 24"/>
                <a:gd name="T21" fmla="*/ 73 h 218"/>
                <a:gd name="T22" fmla="*/ 7 w 24"/>
                <a:gd name="T23" fmla="*/ 56 h 218"/>
                <a:gd name="T24" fmla="*/ 3 w 24"/>
                <a:gd name="T25" fmla="*/ 43 h 218"/>
                <a:gd name="T26" fmla="*/ 3 w 24"/>
                <a:gd name="T27" fmla="*/ 26 h 218"/>
                <a:gd name="T28" fmla="*/ 0 w 24"/>
                <a:gd name="T29" fmla="*/ 17 h 218"/>
                <a:gd name="T30" fmla="*/ 0 w 24"/>
                <a:gd name="T31" fmla="*/ 4 h 218"/>
                <a:gd name="T32" fmla="*/ 0 w 24"/>
                <a:gd name="T33" fmla="*/ 4 h 218"/>
                <a:gd name="T34" fmla="*/ 0 w 24"/>
                <a:gd name="T35" fmla="*/ 0 h 218"/>
                <a:gd name="T36" fmla="*/ 0 w 24"/>
                <a:gd name="T37" fmla="*/ 9 h 218"/>
                <a:gd name="T38" fmla="*/ 0 w 24"/>
                <a:gd name="T39" fmla="*/ 17 h 218"/>
                <a:gd name="T40" fmla="*/ 0 w 24"/>
                <a:gd name="T41" fmla="*/ 30 h 218"/>
                <a:gd name="T42" fmla="*/ 0 w 24"/>
                <a:gd name="T43" fmla="*/ 47 h 218"/>
                <a:gd name="T44" fmla="*/ 0 w 24"/>
                <a:gd name="T45" fmla="*/ 64 h 218"/>
                <a:gd name="T46" fmla="*/ 0 w 24"/>
                <a:gd name="T47" fmla="*/ 81 h 218"/>
                <a:gd name="T48" fmla="*/ 3 w 24"/>
                <a:gd name="T49" fmla="*/ 103 h 218"/>
                <a:gd name="T50" fmla="*/ 3 w 24"/>
                <a:gd name="T51" fmla="*/ 120 h 218"/>
                <a:gd name="T52" fmla="*/ 3 w 24"/>
                <a:gd name="T53" fmla="*/ 141 h 218"/>
                <a:gd name="T54" fmla="*/ 7 w 24"/>
                <a:gd name="T55" fmla="*/ 158 h 218"/>
                <a:gd name="T56" fmla="*/ 10 w 24"/>
                <a:gd name="T57" fmla="*/ 175 h 218"/>
                <a:gd name="T58" fmla="*/ 14 w 24"/>
                <a:gd name="T59" fmla="*/ 188 h 218"/>
                <a:gd name="T60" fmla="*/ 17 w 24"/>
                <a:gd name="T61" fmla="*/ 205 h 218"/>
                <a:gd name="T62" fmla="*/ 17 w 24"/>
                <a:gd name="T63" fmla="*/ 209 h 218"/>
                <a:gd name="T64" fmla="*/ 24 w 24"/>
                <a:gd name="T65" fmla="*/ 218 h 218"/>
                <a:gd name="T66" fmla="*/ 24 w 24"/>
                <a:gd name="T6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" h="218">
                  <a:moveTo>
                    <a:pt x="24" y="218"/>
                  </a:moveTo>
                  <a:lnTo>
                    <a:pt x="21" y="214"/>
                  </a:lnTo>
                  <a:lnTo>
                    <a:pt x="21" y="209"/>
                  </a:lnTo>
                  <a:lnTo>
                    <a:pt x="21" y="197"/>
                  </a:lnTo>
                  <a:lnTo>
                    <a:pt x="21" y="184"/>
                  </a:lnTo>
                  <a:lnTo>
                    <a:pt x="17" y="167"/>
                  </a:lnTo>
                  <a:lnTo>
                    <a:pt x="17" y="154"/>
                  </a:lnTo>
                  <a:lnTo>
                    <a:pt x="14" y="133"/>
                  </a:lnTo>
                  <a:lnTo>
                    <a:pt x="14" y="115"/>
                  </a:lnTo>
                  <a:lnTo>
                    <a:pt x="10" y="94"/>
                  </a:lnTo>
                  <a:lnTo>
                    <a:pt x="10" y="73"/>
                  </a:lnTo>
                  <a:lnTo>
                    <a:pt x="7" y="56"/>
                  </a:lnTo>
                  <a:lnTo>
                    <a:pt x="3" y="43"/>
                  </a:lnTo>
                  <a:lnTo>
                    <a:pt x="3" y="26"/>
                  </a:lnTo>
                  <a:lnTo>
                    <a:pt x="0" y="1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0"/>
                  </a:lnTo>
                  <a:lnTo>
                    <a:pt x="0" y="47"/>
                  </a:lnTo>
                  <a:lnTo>
                    <a:pt x="0" y="64"/>
                  </a:lnTo>
                  <a:lnTo>
                    <a:pt x="0" y="81"/>
                  </a:lnTo>
                  <a:lnTo>
                    <a:pt x="3" y="103"/>
                  </a:lnTo>
                  <a:lnTo>
                    <a:pt x="3" y="120"/>
                  </a:lnTo>
                  <a:lnTo>
                    <a:pt x="3" y="141"/>
                  </a:lnTo>
                  <a:lnTo>
                    <a:pt x="7" y="158"/>
                  </a:lnTo>
                  <a:lnTo>
                    <a:pt x="10" y="175"/>
                  </a:lnTo>
                  <a:lnTo>
                    <a:pt x="14" y="188"/>
                  </a:lnTo>
                  <a:lnTo>
                    <a:pt x="17" y="205"/>
                  </a:lnTo>
                  <a:lnTo>
                    <a:pt x="17" y="209"/>
                  </a:lnTo>
                  <a:lnTo>
                    <a:pt x="24" y="218"/>
                  </a:lnTo>
                  <a:lnTo>
                    <a:pt x="24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4014" y="1436"/>
              <a:ext cx="7" cy="43"/>
            </a:xfrm>
            <a:custGeom>
              <a:avLst/>
              <a:gdLst>
                <a:gd name="T0" fmla="*/ 7 w 7"/>
                <a:gd name="T1" fmla="*/ 17 h 43"/>
                <a:gd name="T2" fmla="*/ 4 w 7"/>
                <a:gd name="T3" fmla="*/ 0 h 43"/>
                <a:gd name="T4" fmla="*/ 4 w 7"/>
                <a:gd name="T5" fmla="*/ 13 h 43"/>
                <a:gd name="T6" fmla="*/ 0 w 7"/>
                <a:gd name="T7" fmla="*/ 21 h 43"/>
                <a:gd name="T8" fmla="*/ 0 w 7"/>
                <a:gd name="T9" fmla="*/ 26 h 43"/>
                <a:gd name="T10" fmla="*/ 7 w 7"/>
                <a:gd name="T11" fmla="*/ 43 h 43"/>
                <a:gd name="T12" fmla="*/ 7 w 7"/>
                <a:gd name="T13" fmla="*/ 17 h 43"/>
                <a:gd name="T14" fmla="*/ 7 w 7"/>
                <a:gd name="T15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3">
                  <a:moveTo>
                    <a:pt x="7" y="17"/>
                  </a:moveTo>
                  <a:lnTo>
                    <a:pt x="4" y="0"/>
                  </a:lnTo>
                  <a:lnTo>
                    <a:pt x="4" y="13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7" y="43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4386" y="1637"/>
              <a:ext cx="14" cy="85"/>
            </a:xfrm>
            <a:custGeom>
              <a:avLst/>
              <a:gdLst>
                <a:gd name="T0" fmla="*/ 4 w 14"/>
                <a:gd name="T1" fmla="*/ 0 h 85"/>
                <a:gd name="T2" fmla="*/ 0 w 14"/>
                <a:gd name="T3" fmla="*/ 17 h 85"/>
                <a:gd name="T4" fmla="*/ 0 w 14"/>
                <a:gd name="T5" fmla="*/ 30 h 85"/>
                <a:gd name="T6" fmla="*/ 0 w 14"/>
                <a:gd name="T7" fmla="*/ 47 h 85"/>
                <a:gd name="T8" fmla="*/ 0 w 14"/>
                <a:gd name="T9" fmla="*/ 64 h 85"/>
                <a:gd name="T10" fmla="*/ 7 w 14"/>
                <a:gd name="T11" fmla="*/ 81 h 85"/>
                <a:gd name="T12" fmla="*/ 14 w 14"/>
                <a:gd name="T13" fmla="*/ 85 h 85"/>
                <a:gd name="T14" fmla="*/ 14 w 14"/>
                <a:gd name="T15" fmla="*/ 77 h 85"/>
                <a:gd name="T16" fmla="*/ 14 w 14"/>
                <a:gd name="T17" fmla="*/ 64 h 85"/>
                <a:gd name="T18" fmla="*/ 11 w 14"/>
                <a:gd name="T19" fmla="*/ 51 h 85"/>
                <a:gd name="T20" fmla="*/ 11 w 14"/>
                <a:gd name="T21" fmla="*/ 38 h 85"/>
                <a:gd name="T22" fmla="*/ 7 w 14"/>
                <a:gd name="T23" fmla="*/ 17 h 85"/>
                <a:gd name="T24" fmla="*/ 4 w 14"/>
                <a:gd name="T25" fmla="*/ 0 h 85"/>
                <a:gd name="T26" fmla="*/ 4 w 14"/>
                <a:gd name="T2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85">
                  <a:moveTo>
                    <a:pt x="4" y="0"/>
                  </a:moveTo>
                  <a:lnTo>
                    <a:pt x="0" y="17"/>
                  </a:lnTo>
                  <a:lnTo>
                    <a:pt x="0" y="30"/>
                  </a:lnTo>
                  <a:lnTo>
                    <a:pt x="0" y="47"/>
                  </a:lnTo>
                  <a:lnTo>
                    <a:pt x="0" y="64"/>
                  </a:lnTo>
                  <a:lnTo>
                    <a:pt x="7" y="81"/>
                  </a:lnTo>
                  <a:lnTo>
                    <a:pt x="14" y="85"/>
                  </a:lnTo>
                  <a:lnTo>
                    <a:pt x="14" y="77"/>
                  </a:lnTo>
                  <a:lnTo>
                    <a:pt x="14" y="64"/>
                  </a:lnTo>
                  <a:lnTo>
                    <a:pt x="11" y="51"/>
                  </a:lnTo>
                  <a:lnTo>
                    <a:pt x="11" y="38"/>
                  </a:lnTo>
                  <a:lnTo>
                    <a:pt x="7" y="1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4397" y="1812"/>
              <a:ext cx="10" cy="72"/>
            </a:xfrm>
            <a:custGeom>
              <a:avLst/>
              <a:gdLst>
                <a:gd name="T0" fmla="*/ 7 w 10"/>
                <a:gd name="T1" fmla="*/ 0 h 72"/>
                <a:gd name="T2" fmla="*/ 7 w 10"/>
                <a:gd name="T3" fmla="*/ 17 h 72"/>
                <a:gd name="T4" fmla="*/ 10 w 10"/>
                <a:gd name="T5" fmla="*/ 34 h 72"/>
                <a:gd name="T6" fmla="*/ 10 w 10"/>
                <a:gd name="T7" fmla="*/ 51 h 72"/>
                <a:gd name="T8" fmla="*/ 10 w 10"/>
                <a:gd name="T9" fmla="*/ 72 h 72"/>
                <a:gd name="T10" fmla="*/ 7 w 10"/>
                <a:gd name="T11" fmla="*/ 51 h 72"/>
                <a:gd name="T12" fmla="*/ 3 w 10"/>
                <a:gd name="T13" fmla="*/ 34 h 72"/>
                <a:gd name="T14" fmla="*/ 0 w 10"/>
                <a:gd name="T15" fmla="*/ 13 h 72"/>
                <a:gd name="T16" fmla="*/ 7 w 10"/>
                <a:gd name="T17" fmla="*/ 0 h 72"/>
                <a:gd name="T18" fmla="*/ 7 w 10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2">
                  <a:moveTo>
                    <a:pt x="7" y="0"/>
                  </a:moveTo>
                  <a:lnTo>
                    <a:pt x="7" y="17"/>
                  </a:lnTo>
                  <a:lnTo>
                    <a:pt x="10" y="34"/>
                  </a:lnTo>
                  <a:lnTo>
                    <a:pt x="10" y="51"/>
                  </a:lnTo>
                  <a:lnTo>
                    <a:pt x="10" y="72"/>
                  </a:lnTo>
                  <a:lnTo>
                    <a:pt x="7" y="51"/>
                  </a:lnTo>
                  <a:lnTo>
                    <a:pt x="3" y="34"/>
                  </a:lnTo>
                  <a:lnTo>
                    <a:pt x="0" y="1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4359" y="1500"/>
              <a:ext cx="6" cy="43"/>
            </a:xfrm>
            <a:custGeom>
              <a:avLst/>
              <a:gdLst>
                <a:gd name="T0" fmla="*/ 6 w 6"/>
                <a:gd name="T1" fmla="*/ 0 h 43"/>
                <a:gd name="T2" fmla="*/ 3 w 6"/>
                <a:gd name="T3" fmla="*/ 13 h 43"/>
                <a:gd name="T4" fmla="*/ 0 w 6"/>
                <a:gd name="T5" fmla="*/ 26 h 43"/>
                <a:gd name="T6" fmla="*/ 3 w 6"/>
                <a:gd name="T7" fmla="*/ 43 h 43"/>
                <a:gd name="T8" fmla="*/ 3 w 6"/>
                <a:gd name="T9" fmla="*/ 30 h 43"/>
                <a:gd name="T10" fmla="*/ 6 w 6"/>
                <a:gd name="T11" fmla="*/ 21 h 43"/>
                <a:gd name="T12" fmla="*/ 6 w 6"/>
                <a:gd name="T13" fmla="*/ 13 h 43"/>
                <a:gd name="T14" fmla="*/ 6 w 6"/>
                <a:gd name="T15" fmla="*/ 0 h 43"/>
                <a:gd name="T16" fmla="*/ 6 w 6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3">
                  <a:moveTo>
                    <a:pt x="6" y="0"/>
                  </a:moveTo>
                  <a:lnTo>
                    <a:pt x="3" y="13"/>
                  </a:lnTo>
                  <a:lnTo>
                    <a:pt x="0" y="26"/>
                  </a:lnTo>
                  <a:lnTo>
                    <a:pt x="3" y="43"/>
                  </a:lnTo>
                  <a:lnTo>
                    <a:pt x="3" y="30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767" y="970"/>
              <a:ext cx="1575" cy="1175"/>
            </a:xfrm>
            <a:custGeom>
              <a:avLst/>
              <a:gdLst>
                <a:gd name="T0" fmla="*/ 87 w 1575"/>
                <a:gd name="T1" fmla="*/ 453 h 1175"/>
                <a:gd name="T2" fmla="*/ 70 w 1575"/>
                <a:gd name="T3" fmla="*/ 282 h 1175"/>
                <a:gd name="T4" fmla="*/ 56 w 1575"/>
                <a:gd name="T5" fmla="*/ 133 h 1175"/>
                <a:gd name="T6" fmla="*/ 35 w 1575"/>
                <a:gd name="T7" fmla="*/ 137 h 1175"/>
                <a:gd name="T8" fmla="*/ 56 w 1575"/>
                <a:gd name="T9" fmla="*/ 312 h 1175"/>
                <a:gd name="T10" fmla="*/ 77 w 1575"/>
                <a:gd name="T11" fmla="*/ 487 h 1175"/>
                <a:gd name="T12" fmla="*/ 56 w 1575"/>
                <a:gd name="T13" fmla="*/ 363 h 1175"/>
                <a:gd name="T14" fmla="*/ 32 w 1575"/>
                <a:gd name="T15" fmla="*/ 188 h 1175"/>
                <a:gd name="T16" fmla="*/ 0 w 1575"/>
                <a:gd name="T17" fmla="*/ 5 h 1175"/>
                <a:gd name="T18" fmla="*/ 11 w 1575"/>
                <a:gd name="T19" fmla="*/ 150 h 1175"/>
                <a:gd name="T20" fmla="*/ 32 w 1575"/>
                <a:gd name="T21" fmla="*/ 346 h 1175"/>
                <a:gd name="T22" fmla="*/ 21 w 1575"/>
                <a:gd name="T23" fmla="*/ 363 h 1175"/>
                <a:gd name="T24" fmla="*/ 25 w 1575"/>
                <a:gd name="T25" fmla="*/ 573 h 1175"/>
                <a:gd name="T26" fmla="*/ 77 w 1575"/>
                <a:gd name="T27" fmla="*/ 820 h 1175"/>
                <a:gd name="T28" fmla="*/ 146 w 1575"/>
                <a:gd name="T29" fmla="*/ 961 h 1175"/>
                <a:gd name="T30" fmla="*/ 126 w 1575"/>
                <a:gd name="T31" fmla="*/ 961 h 1175"/>
                <a:gd name="T32" fmla="*/ 53 w 1575"/>
                <a:gd name="T33" fmla="*/ 812 h 1175"/>
                <a:gd name="T34" fmla="*/ 25 w 1575"/>
                <a:gd name="T35" fmla="*/ 633 h 1175"/>
                <a:gd name="T36" fmla="*/ 25 w 1575"/>
                <a:gd name="T37" fmla="*/ 744 h 1175"/>
                <a:gd name="T38" fmla="*/ 119 w 1575"/>
                <a:gd name="T39" fmla="*/ 970 h 1175"/>
                <a:gd name="T40" fmla="*/ 289 w 1575"/>
                <a:gd name="T41" fmla="*/ 1077 h 1175"/>
                <a:gd name="T42" fmla="*/ 477 w 1575"/>
                <a:gd name="T43" fmla="*/ 1128 h 1175"/>
                <a:gd name="T44" fmla="*/ 665 w 1575"/>
                <a:gd name="T45" fmla="*/ 1162 h 1175"/>
                <a:gd name="T46" fmla="*/ 884 w 1575"/>
                <a:gd name="T47" fmla="*/ 1171 h 1175"/>
                <a:gd name="T48" fmla="*/ 1106 w 1575"/>
                <a:gd name="T49" fmla="*/ 1154 h 1175"/>
                <a:gd name="T50" fmla="*/ 1329 w 1575"/>
                <a:gd name="T51" fmla="*/ 1115 h 1175"/>
                <a:gd name="T52" fmla="*/ 1395 w 1575"/>
                <a:gd name="T53" fmla="*/ 1094 h 1175"/>
                <a:gd name="T54" fmla="*/ 1523 w 1575"/>
                <a:gd name="T55" fmla="*/ 944 h 1175"/>
                <a:gd name="T56" fmla="*/ 1572 w 1575"/>
                <a:gd name="T57" fmla="*/ 714 h 1175"/>
                <a:gd name="T58" fmla="*/ 1572 w 1575"/>
                <a:gd name="T59" fmla="*/ 470 h 1175"/>
                <a:gd name="T60" fmla="*/ 1555 w 1575"/>
                <a:gd name="T61" fmla="*/ 372 h 1175"/>
                <a:gd name="T62" fmla="*/ 1569 w 1575"/>
                <a:gd name="T63" fmla="*/ 611 h 1175"/>
                <a:gd name="T64" fmla="*/ 1555 w 1575"/>
                <a:gd name="T65" fmla="*/ 526 h 1175"/>
                <a:gd name="T66" fmla="*/ 1551 w 1575"/>
                <a:gd name="T67" fmla="*/ 731 h 1175"/>
                <a:gd name="T68" fmla="*/ 1544 w 1575"/>
                <a:gd name="T69" fmla="*/ 735 h 1175"/>
                <a:gd name="T70" fmla="*/ 1537 w 1575"/>
                <a:gd name="T71" fmla="*/ 513 h 1175"/>
                <a:gd name="T72" fmla="*/ 1527 w 1575"/>
                <a:gd name="T73" fmla="*/ 299 h 1175"/>
                <a:gd name="T74" fmla="*/ 1516 w 1575"/>
                <a:gd name="T75" fmla="*/ 265 h 1175"/>
                <a:gd name="T76" fmla="*/ 1523 w 1575"/>
                <a:gd name="T77" fmla="*/ 500 h 1175"/>
                <a:gd name="T78" fmla="*/ 1527 w 1575"/>
                <a:gd name="T79" fmla="*/ 709 h 1175"/>
                <a:gd name="T80" fmla="*/ 1506 w 1575"/>
                <a:gd name="T81" fmla="*/ 867 h 1175"/>
                <a:gd name="T82" fmla="*/ 1513 w 1575"/>
                <a:gd name="T83" fmla="*/ 692 h 1175"/>
                <a:gd name="T84" fmla="*/ 1506 w 1575"/>
                <a:gd name="T85" fmla="*/ 517 h 1175"/>
                <a:gd name="T86" fmla="*/ 1495 w 1575"/>
                <a:gd name="T87" fmla="*/ 346 h 1175"/>
                <a:gd name="T88" fmla="*/ 1495 w 1575"/>
                <a:gd name="T89" fmla="*/ 423 h 1175"/>
                <a:gd name="T90" fmla="*/ 1499 w 1575"/>
                <a:gd name="T91" fmla="*/ 624 h 1175"/>
                <a:gd name="T92" fmla="*/ 1495 w 1575"/>
                <a:gd name="T93" fmla="*/ 803 h 1175"/>
                <a:gd name="T94" fmla="*/ 1363 w 1575"/>
                <a:gd name="T95" fmla="*/ 991 h 1175"/>
                <a:gd name="T96" fmla="*/ 1193 w 1575"/>
                <a:gd name="T97" fmla="*/ 1051 h 1175"/>
                <a:gd name="T98" fmla="*/ 1064 w 1575"/>
                <a:gd name="T99" fmla="*/ 1068 h 1175"/>
                <a:gd name="T100" fmla="*/ 908 w 1575"/>
                <a:gd name="T101" fmla="*/ 1081 h 1175"/>
                <a:gd name="T102" fmla="*/ 738 w 1575"/>
                <a:gd name="T103" fmla="*/ 1072 h 1175"/>
                <a:gd name="T104" fmla="*/ 598 w 1575"/>
                <a:gd name="T105" fmla="*/ 1055 h 1175"/>
                <a:gd name="T106" fmla="*/ 449 w 1575"/>
                <a:gd name="T107" fmla="*/ 1017 h 1175"/>
                <a:gd name="T108" fmla="*/ 313 w 1575"/>
                <a:gd name="T109" fmla="*/ 974 h 1175"/>
                <a:gd name="T110" fmla="*/ 174 w 1575"/>
                <a:gd name="T111" fmla="*/ 876 h 1175"/>
                <a:gd name="T112" fmla="*/ 129 w 1575"/>
                <a:gd name="T113" fmla="*/ 684 h 1175"/>
                <a:gd name="T114" fmla="*/ 112 w 1575"/>
                <a:gd name="T115" fmla="*/ 504 h 1175"/>
                <a:gd name="T116" fmla="*/ 94 w 1575"/>
                <a:gd name="T117" fmla="*/ 317 h 1175"/>
                <a:gd name="T118" fmla="*/ 77 w 1575"/>
                <a:gd name="T119" fmla="*/ 141 h 1175"/>
                <a:gd name="T120" fmla="*/ 70 w 1575"/>
                <a:gd name="T121" fmla="*/ 197 h 1175"/>
                <a:gd name="T122" fmla="*/ 91 w 1575"/>
                <a:gd name="T123" fmla="*/ 389 h 1175"/>
                <a:gd name="T124" fmla="*/ 108 w 1575"/>
                <a:gd name="T125" fmla="*/ 581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5" h="1175">
                  <a:moveTo>
                    <a:pt x="115" y="650"/>
                  </a:moveTo>
                  <a:lnTo>
                    <a:pt x="108" y="633"/>
                  </a:lnTo>
                  <a:lnTo>
                    <a:pt x="108" y="620"/>
                  </a:lnTo>
                  <a:lnTo>
                    <a:pt x="105" y="603"/>
                  </a:lnTo>
                  <a:lnTo>
                    <a:pt x="101" y="581"/>
                  </a:lnTo>
                  <a:lnTo>
                    <a:pt x="98" y="556"/>
                  </a:lnTo>
                  <a:lnTo>
                    <a:pt x="94" y="534"/>
                  </a:lnTo>
                  <a:lnTo>
                    <a:pt x="91" y="509"/>
                  </a:lnTo>
                  <a:lnTo>
                    <a:pt x="91" y="483"/>
                  </a:lnTo>
                  <a:lnTo>
                    <a:pt x="87" y="466"/>
                  </a:lnTo>
                  <a:lnTo>
                    <a:pt x="87" y="453"/>
                  </a:lnTo>
                  <a:lnTo>
                    <a:pt x="84" y="436"/>
                  </a:lnTo>
                  <a:lnTo>
                    <a:pt x="84" y="423"/>
                  </a:lnTo>
                  <a:lnTo>
                    <a:pt x="80" y="406"/>
                  </a:lnTo>
                  <a:lnTo>
                    <a:pt x="80" y="393"/>
                  </a:lnTo>
                  <a:lnTo>
                    <a:pt x="77" y="381"/>
                  </a:lnTo>
                  <a:lnTo>
                    <a:pt x="77" y="363"/>
                  </a:lnTo>
                  <a:lnTo>
                    <a:pt x="77" y="346"/>
                  </a:lnTo>
                  <a:lnTo>
                    <a:pt x="73" y="334"/>
                  </a:lnTo>
                  <a:lnTo>
                    <a:pt x="70" y="317"/>
                  </a:lnTo>
                  <a:lnTo>
                    <a:pt x="70" y="299"/>
                  </a:lnTo>
                  <a:lnTo>
                    <a:pt x="70" y="282"/>
                  </a:lnTo>
                  <a:lnTo>
                    <a:pt x="67" y="270"/>
                  </a:lnTo>
                  <a:lnTo>
                    <a:pt x="67" y="257"/>
                  </a:lnTo>
                  <a:lnTo>
                    <a:pt x="67" y="240"/>
                  </a:lnTo>
                  <a:lnTo>
                    <a:pt x="67" y="227"/>
                  </a:lnTo>
                  <a:lnTo>
                    <a:pt x="63" y="210"/>
                  </a:lnTo>
                  <a:lnTo>
                    <a:pt x="63" y="197"/>
                  </a:lnTo>
                  <a:lnTo>
                    <a:pt x="63" y="188"/>
                  </a:lnTo>
                  <a:lnTo>
                    <a:pt x="60" y="171"/>
                  </a:lnTo>
                  <a:lnTo>
                    <a:pt x="56" y="158"/>
                  </a:lnTo>
                  <a:lnTo>
                    <a:pt x="56" y="146"/>
                  </a:lnTo>
                  <a:lnTo>
                    <a:pt x="56" y="133"/>
                  </a:lnTo>
                  <a:lnTo>
                    <a:pt x="49" y="107"/>
                  </a:lnTo>
                  <a:lnTo>
                    <a:pt x="49" y="82"/>
                  </a:lnTo>
                  <a:lnTo>
                    <a:pt x="42" y="56"/>
                  </a:lnTo>
                  <a:lnTo>
                    <a:pt x="39" y="30"/>
                  </a:lnTo>
                  <a:lnTo>
                    <a:pt x="35" y="47"/>
                  </a:lnTo>
                  <a:lnTo>
                    <a:pt x="35" y="60"/>
                  </a:lnTo>
                  <a:lnTo>
                    <a:pt x="35" y="73"/>
                  </a:lnTo>
                  <a:lnTo>
                    <a:pt x="35" y="90"/>
                  </a:lnTo>
                  <a:lnTo>
                    <a:pt x="35" y="103"/>
                  </a:lnTo>
                  <a:lnTo>
                    <a:pt x="35" y="120"/>
                  </a:lnTo>
                  <a:lnTo>
                    <a:pt x="35" y="137"/>
                  </a:lnTo>
                  <a:lnTo>
                    <a:pt x="35" y="154"/>
                  </a:lnTo>
                  <a:lnTo>
                    <a:pt x="35" y="167"/>
                  </a:lnTo>
                  <a:lnTo>
                    <a:pt x="39" y="180"/>
                  </a:lnTo>
                  <a:lnTo>
                    <a:pt x="39" y="197"/>
                  </a:lnTo>
                  <a:lnTo>
                    <a:pt x="42" y="214"/>
                  </a:lnTo>
                  <a:lnTo>
                    <a:pt x="42" y="231"/>
                  </a:lnTo>
                  <a:lnTo>
                    <a:pt x="49" y="248"/>
                  </a:lnTo>
                  <a:lnTo>
                    <a:pt x="49" y="265"/>
                  </a:lnTo>
                  <a:lnTo>
                    <a:pt x="53" y="282"/>
                  </a:lnTo>
                  <a:lnTo>
                    <a:pt x="53" y="295"/>
                  </a:lnTo>
                  <a:lnTo>
                    <a:pt x="56" y="312"/>
                  </a:lnTo>
                  <a:lnTo>
                    <a:pt x="56" y="329"/>
                  </a:lnTo>
                  <a:lnTo>
                    <a:pt x="63" y="346"/>
                  </a:lnTo>
                  <a:lnTo>
                    <a:pt x="63" y="359"/>
                  </a:lnTo>
                  <a:lnTo>
                    <a:pt x="67" y="372"/>
                  </a:lnTo>
                  <a:lnTo>
                    <a:pt x="67" y="389"/>
                  </a:lnTo>
                  <a:lnTo>
                    <a:pt x="70" y="406"/>
                  </a:lnTo>
                  <a:lnTo>
                    <a:pt x="70" y="423"/>
                  </a:lnTo>
                  <a:lnTo>
                    <a:pt x="73" y="440"/>
                  </a:lnTo>
                  <a:lnTo>
                    <a:pt x="77" y="453"/>
                  </a:lnTo>
                  <a:lnTo>
                    <a:pt x="77" y="470"/>
                  </a:lnTo>
                  <a:lnTo>
                    <a:pt x="77" y="487"/>
                  </a:lnTo>
                  <a:lnTo>
                    <a:pt x="77" y="504"/>
                  </a:lnTo>
                  <a:lnTo>
                    <a:pt x="77" y="517"/>
                  </a:lnTo>
                  <a:lnTo>
                    <a:pt x="80" y="534"/>
                  </a:lnTo>
                  <a:lnTo>
                    <a:pt x="70" y="492"/>
                  </a:lnTo>
                  <a:lnTo>
                    <a:pt x="70" y="487"/>
                  </a:lnTo>
                  <a:lnTo>
                    <a:pt x="70" y="475"/>
                  </a:lnTo>
                  <a:lnTo>
                    <a:pt x="67" y="457"/>
                  </a:lnTo>
                  <a:lnTo>
                    <a:pt x="67" y="440"/>
                  </a:lnTo>
                  <a:lnTo>
                    <a:pt x="63" y="415"/>
                  </a:lnTo>
                  <a:lnTo>
                    <a:pt x="63" y="389"/>
                  </a:lnTo>
                  <a:lnTo>
                    <a:pt x="56" y="363"/>
                  </a:lnTo>
                  <a:lnTo>
                    <a:pt x="56" y="338"/>
                  </a:lnTo>
                  <a:lnTo>
                    <a:pt x="53" y="325"/>
                  </a:lnTo>
                  <a:lnTo>
                    <a:pt x="49" y="312"/>
                  </a:lnTo>
                  <a:lnTo>
                    <a:pt x="49" y="295"/>
                  </a:lnTo>
                  <a:lnTo>
                    <a:pt x="46" y="282"/>
                  </a:lnTo>
                  <a:lnTo>
                    <a:pt x="42" y="265"/>
                  </a:lnTo>
                  <a:lnTo>
                    <a:pt x="42" y="252"/>
                  </a:lnTo>
                  <a:lnTo>
                    <a:pt x="39" y="240"/>
                  </a:lnTo>
                  <a:lnTo>
                    <a:pt x="39" y="231"/>
                  </a:lnTo>
                  <a:lnTo>
                    <a:pt x="35" y="205"/>
                  </a:lnTo>
                  <a:lnTo>
                    <a:pt x="32" y="188"/>
                  </a:lnTo>
                  <a:lnTo>
                    <a:pt x="32" y="171"/>
                  </a:lnTo>
                  <a:lnTo>
                    <a:pt x="32" y="158"/>
                  </a:lnTo>
                  <a:lnTo>
                    <a:pt x="25" y="141"/>
                  </a:lnTo>
                  <a:lnTo>
                    <a:pt x="25" y="120"/>
                  </a:lnTo>
                  <a:lnTo>
                    <a:pt x="21" y="99"/>
                  </a:lnTo>
                  <a:lnTo>
                    <a:pt x="21" y="73"/>
                  </a:lnTo>
                  <a:lnTo>
                    <a:pt x="18" y="52"/>
                  </a:lnTo>
                  <a:lnTo>
                    <a:pt x="14" y="30"/>
                  </a:lnTo>
                  <a:lnTo>
                    <a:pt x="7" y="13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3"/>
                  </a:lnTo>
                  <a:lnTo>
                    <a:pt x="4" y="30"/>
                  </a:lnTo>
                  <a:lnTo>
                    <a:pt x="4" y="47"/>
                  </a:lnTo>
                  <a:lnTo>
                    <a:pt x="4" y="65"/>
                  </a:lnTo>
                  <a:lnTo>
                    <a:pt x="7" y="77"/>
                  </a:lnTo>
                  <a:lnTo>
                    <a:pt x="7" y="86"/>
                  </a:lnTo>
                  <a:lnTo>
                    <a:pt x="7" y="94"/>
                  </a:lnTo>
                  <a:lnTo>
                    <a:pt x="7" y="103"/>
                  </a:lnTo>
                  <a:lnTo>
                    <a:pt x="7" y="120"/>
                  </a:lnTo>
                  <a:lnTo>
                    <a:pt x="7" y="133"/>
                  </a:lnTo>
                  <a:lnTo>
                    <a:pt x="11" y="150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18" y="197"/>
                  </a:lnTo>
                  <a:lnTo>
                    <a:pt x="18" y="214"/>
                  </a:lnTo>
                  <a:lnTo>
                    <a:pt x="21" y="235"/>
                  </a:lnTo>
                  <a:lnTo>
                    <a:pt x="21" y="257"/>
                  </a:lnTo>
                  <a:lnTo>
                    <a:pt x="21" y="274"/>
                  </a:lnTo>
                  <a:lnTo>
                    <a:pt x="25" y="295"/>
                  </a:lnTo>
                  <a:lnTo>
                    <a:pt x="25" y="312"/>
                  </a:lnTo>
                  <a:lnTo>
                    <a:pt x="32" y="334"/>
                  </a:lnTo>
                  <a:lnTo>
                    <a:pt x="32" y="346"/>
                  </a:lnTo>
                  <a:lnTo>
                    <a:pt x="32" y="363"/>
                  </a:lnTo>
                  <a:lnTo>
                    <a:pt x="32" y="381"/>
                  </a:lnTo>
                  <a:lnTo>
                    <a:pt x="35" y="393"/>
                  </a:lnTo>
                  <a:lnTo>
                    <a:pt x="35" y="415"/>
                  </a:lnTo>
                  <a:lnTo>
                    <a:pt x="35" y="432"/>
                  </a:lnTo>
                  <a:lnTo>
                    <a:pt x="35" y="432"/>
                  </a:lnTo>
                  <a:lnTo>
                    <a:pt x="32" y="423"/>
                  </a:lnTo>
                  <a:lnTo>
                    <a:pt x="28" y="415"/>
                  </a:lnTo>
                  <a:lnTo>
                    <a:pt x="25" y="398"/>
                  </a:lnTo>
                  <a:lnTo>
                    <a:pt x="25" y="381"/>
                  </a:lnTo>
                  <a:lnTo>
                    <a:pt x="21" y="363"/>
                  </a:lnTo>
                  <a:lnTo>
                    <a:pt x="18" y="376"/>
                  </a:lnTo>
                  <a:lnTo>
                    <a:pt x="14" y="398"/>
                  </a:lnTo>
                  <a:lnTo>
                    <a:pt x="11" y="415"/>
                  </a:lnTo>
                  <a:lnTo>
                    <a:pt x="11" y="428"/>
                  </a:lnTo>
                  <a:lnTo>
                    <a:pt x="14" y="445"/>
                  </a:lnTo>
                  <a:lnTo>
                    <a:pt x="18" y="466"/>
                  </a:lnTo>
                  <a:lnTo>
                    <a:pt x="18" y="483"/>
                  </a:lnTo>
                  <a:lnTo>
                    <a:pt x="18" y="504"/>
                  </a:lnTo>
                  <a:lnTo>
                    <a:pt x="21" y="526"/>
                  </a:lnTo>
                  <a:lnTo>
                    <a:pt x="25" y="551"/>
                  </a:lnTo>
                  <a:lnTo>
                    <a:pt x="25" y="573"/>
                  </a:lnTo>
                  <a:lnTo>
                    <a:pt x="32" y="594"/>
                  </a:lnTo>
                  <a:lnTo>
                    <a:pt x="35" y="620"/>
                  </a:lnTo>
                  <a:lnTo>
                    <a:pt x="39" y="645"/>
                  </a:lnTo>
                  <a:lnTo>
                    <a:pt x="42" y="667"/>
                  </a:lnTo>
                  <a:lnTo>
                    <a:pt x="46" y="692"/>
                  </a:lnTo>
                  <a:lnTo>
                    <a:pt x="49" y="714"/>
                  </a:lnTo>
                  <a:lnTo>
                    <a:pt x="56" y="735"/>
                  </a:lnTo>
                  <a:lnTo>
                    <a:pt x="60" y="756"/>
                  </a:lnTo>
                  <a:lnTo>
                    <a:pt x="63" y="778"/>
                  </a:lnTo>
                  <a:lnTo>
                    <a:pt x="70" y="799"/>
                  </a:lnTo>
                  <a:lnTo>
                    <a:pt x="77" y="820"/>
                  </a:lnTo>
                  <a:lnTo>
                    <a:pt x="80" y="838"/>
                  </a:lnTo>
                  <a:lnTo>
                    <a:pt x="87" y="855"/>
                  </a:lnTo>
                  <a:lnTo>
                    <a:pt x="91" y="872"/>
                  </a:lnTo>
                  <a:lnTo>
                    <a:pt x="94" y="889"/>
                  </a:lnTo>
                  <a:lnTo>
                    <a:pt x="101" y="902"/>
                  </a:lnTo>
                  <a:lnTo>
                    <a:pt x="105" y="910"/>
                  </a:lnTo>
                  <a:lnTo>
                    <a:pt x="112" y="923"/>
                  </a:lnTo>
                  <a:lnTo>
                    <a:pt x="119" y="932"/>
                  </a:lnTo>
                  <a:lnTo>
                    <a:pt x="122" y="940"/>
                  </a:lnTo>
                  <a:lnTo>
                    <a:pt x="136" y="953"/>
                  </a:lnTo>
                  <a:lnTo>
                    <a:pt x="146" y="961"/>
                  </a:lnTo>
                  <a:lnTo>
                    <a:pt x="160" y="974"/>
                  </a:lnTo>
                  <a:lnTo>
                    <a:pt x="171" y="978"/>
                  </a:lnTo>
                  <a:lnTo>
                    <a:pt x="181" y="991"/>
                  </a:lnTo>
                  <a:lnTo>
                    <a:pt x="195" y="996"/>
                  </a:lnTo>
                  <a:lnTo>
                    <a:pt x="206" y="1008"/>
                  </a:lnTo>
                  <a:lnTo>
                    <a:pt x="188" y="1000"/>
                  </a:lnTo>
                  <a:lnTo>
                    <a:pt x="174" y="996"/>
                  </a:lnTo>
                  <a:lnTo>
                    <a:pt x="160" y="991"/>
                  </a:lnTo>
                  <a:lnTo>
                    <a:pt x="150" y="983"/>
                  </a:lnTo>
                  <a:lnTo>
                    <a:pt x="136" y="974"/>
                  </a:lnTo>
                  <a:lnTo>
                    <a:pt x="126" y="961"/>
                  </a:lnTo>
                  <a:lnTo>
                    <a:pt x="115" y="953"/>
                  </a:lnTo>
                  <a:lnTo>
                    <a:pt x="108" y="944"/>
                  </a:lnTo>
                  <a:lnTo>
                    <a:pt x="98" y="927"/>
                  </a:lnTo>
                  <a:lnTo>
                    <a:pt x="91" y="919"/>
                  </a:lnTo>
                  <a:lnTo>
                    <a:pt x="80" y="902"/>
                  </a:lnTo>
                  <a:lnTo>
                    <a:pt x="77" y="889"/>
                  </a:lnTo>
                  <a:lnTo>
                    <a:pt x="70" y="876"/>
                  </a:lnTo>
                  <a:lnTo>
                    <a:pt x="63" y="859"/>
                  </a:lnTo>
                  <a:lnTo>
                    <a:pt x="60" y="846"/>
                  </a:lnTo>
                  <a:lnTo>
                    <a:pt x="56" y="833"/>
                  </a:lnTo>
                  <a:lnTo>
                    <a:pt x="53" y="812"/>
                  </a:lnTo>
                  <a:lnTo>
                    <a:pt x="49" y="799"/>
                  </a:lnTo>
                  <a:lnTo>
                    <a:pt x="46" y="778"/>
                  </a:lnTo>
                  <a:lnTo>
                    <a:pt x="42" y="765"/>
                  </a:lnTo>
                  <a:lnTo>
                    <a:pt x="39" y="748"/>
                  </a:lnTo>
                  <a:lnTo>
                    <a:pt x="39" y="731"/>
                  </a:lnTo>
                  <a:lnTo>
                    <a:pt x="35" y="714"/>
                  </a:lnTo>
                  <a:lnTo>
                    <a:pt x="35" y="697"/>
                  </a:lnTo>
                  <a:lnTo>
                    <a:pt x="32" y="680"/>
                  </a:lnTo>
                  <a:lnTo>
                    <a:pt x="32" y="662"/>
                  </a:lnTo>
                  <a:lnTo>
                    <a:pt x="28" y="645"/>
                  </a:lnTo>
                  <a:lnTo>
                    <a:pt x="25" y="633"/>
                  </a:lnTo>
                  <a:lnTo>
                    <a:pt x="21" y="615"/>
                  </a:lnTo>
                  <a:lnTo>
                    <a:pt x="21" y="603"/>
                  </a:lnTo>
                  <a:lnTo>
                    <a:pt x="18" y="586"/>
                  </a:lnTo>
                  <a:lnTo>
                    <a:pt x="18" y="573"/>
                  </a:lnTo>
                  <a:lnTo>
                    <a:pt x="14" y="594"/>
                  </a:lnTo>
                  <a:lnTo>
                    <a:pt x="14" y="620"/>
                  </a:lnTo>
                  <a:lnTo>
                    <a:pt x="18" y="641"/>
                  </a:lnTo>
                  <a:lnTo>
                    <a:pt x="18" y="667"/>
                  </a:lnTo>
                  <a:lnTo>
                    <a:pt x="18" y="692"/>
                  </a:lnTo>
                  <a:lnTo>
                    <a:pt x="21" y="718"/>
                  </a:lnTo>
                  <a:lnTo>
                    <a:pt x="25" y="744"/>
                  </a:lnTo>
                  <a:lnTo>
                    <a:pt x="32" y="769"/>
                  </a:lnTo>
                  <a:lnTo>
                    <a:pt x="35" y="791"/>
                  </a:lnTo>
                  <a:lnTo>
                    <a:pt x="42" y="816"/>
                  </a:lnTo>
                  <a:lnTo>
                    <a:pt x="49" y="838"/>
                  </a:lnTo>
                  <a:lnTo>
                    <a:pt x="60" y="863"/>
                  </a:lnTo>
                  <a:lnTo>
                    <a:pt x="67" y="885"/>
                  </a:lnTo>
                  <a:lnTo>
                    <a:pt x="77" y="906"/>
                  </a:lnTo>
                  <a:lnTo>
                    <a:pt x="91" y="927"/>
                  </a:lnTo>
                  <a:lnTo>
                    <a:pt x="105" y="949"/>
                  </a:lnTo>
                  <a:lnTo>
                    <a:pt x="108" y="957"/>
                  </a:lnTo>
                  <a:lnTo>
                    <a:pt x="119" y="970"/>
                  </a:lnTo>
                  <a:lnTo>
                    <a:pt x="133" y="978"/>
                  </a:lnTo>
                  <a:lnTo>
                    <a:pt x="143" y="991"/>
                  </a:lnTo>
                  <a:lnTo>
                    <a:pt x="153" y="1000"/>
                  </a:lnTo>
                  <a:lnTo>
                    <a:pt x="171" y="1013"/>
                  </a:lnTo>
                  <a:lnTo>
                    <a:pt x="185" y="1021"/>
                  </a:lnTo>
                  <a:lnTo>
                    <a:pt x="202" y="1034"/>
                  </a:lnTo>
                  <a:lnTo>
                    <a:pt x="219" y="1043"/>
                  </a:lnTo>
                  <a:lnTo>
                    <a:pt x="237" y="1051"/>
                  </a:lnTo>
                  <a:lnTo>
                    <a:pt x="254" y="1060"/>
                  </a:lnTo>
                  <a:lnTo>
                    <a:pt x="272" y="1068"/>
                  </a:lnTo>
                  <a:lnTo>
                    <a:pt x="289" y="1077"/>
                  </a:lnTo>
                  <a:lnTo>
                    <a:pt x="310" y="1081"/>
                  </a:lnTo>
                  <a:lnTo>
                    <a:pt x="331" y="1090"/>
                  </a:lnTo>
                  <a:lnTo>
                    <a:pt x="352" y="1098"/>
                  </a:lnTo>
                  <a:lnTo>
                    <a:pt x="369" y="1102"/>
                  </a:lnTo>
                  <a:lnTo>
                    <a:pt x="393" y="1107"/>
                  </a:lnTo>
                  <a:lnTo>
                    <a:pt x="404" y="1111"/>
                  </a:lnTo>
                  <a:lnTo>
                    <a:pt x="411" y="1111"/>
                  </a:lnTo>
                  <a:lnTo>
                    <a:pt x="425" y="1115"/>
                  </a:lnTo>
                  <a:lnTo>
                    <a:pt x="435" y="1119"/>
                  </a:lnTo>
                  <a:lnTo>
                    <a:pt x="456" y="1124"/>
                  </a:lnTo>
                  <a:lnTo>
                    <a:pt x="477" y="1128"/>
                  </a:lnTo>
                  <a:lnTo>
                    <a:pt x="487" y="1132"/>
                  </a:lnTo>
                  <a:lnTo>
                    <a:pt x="498" y="1132"/>
                  </a:lnTo>
                  <a:lnTo>
                    <a:pt x="508" y="1137"/>
                  </a:lnTo>
                  <a:lnTo>
                    <a:pt x="522" y="1141"/>
                  </a:lnTo>
                  <a:lnTo>
                    <a:pt x="539" y="1145"/>
                  </a:lnTo>
                  <a:lnTo>
                    <a:pt x="564" y="1145"/>
                  </a:lnTo>
                  <a:lnTo>
                    <a:pt x="581" y="1149"/>
                  </a:lnTo>
                  <a:lnTo>
                    <a:pt x="605" y="1154"/>
                  </a:lnTo>
                  <a:lnTo>
                    <a:pt x="623" y="1154"/>
                  </a:lnTo>
                  <a:lnTo>
                    <a:pt x="644" y="1158"/>
                  </a:lnTo>
                  <a:lnTo>
                    <a:pt x="665" y="1162"/>
                  </a:lnTo>
                  <a:lnTo>
                    <a:pt x="682" y="1166"/>
                  </a:lnTo>
                  <a:lnTo>
                    <a:pt x="699" y="1166"/>
                  </a:lnTo>
                  <a:lnTo>
                    <a:pt x="724" y="1166"/>
                  </a:lnTo>
                  <a:lnTo>
                    <a:pt x="741" y="1166"/>
                  </a:lnTo>
                  <a:lnTo>
                    <a:pt x="762" y="1171"/>
                  </a:lnTo>
                  <a:lnTo>
                    <a:pt x="783" y="1171"/>
                  </a:lnTo>
                  <a:lnTo>
                    <a:pt x="804" y="1171"/>
                  </a:lnTo>
                  <a:lnTo>
                    <a:pt x="821" y="1171"/>
                  </a:lnTo>
                  <a:lnTo>
                    <a:pt x="842" y="1175"/>
                  </a:lnTo>
                  <a:lnTo>
                    <a:pt x="863" y="1171"/>
                  </a:lnTo>
                  <a:lnTo>
                    <a:pt x="884" y="1171"/>
                  </a:lnTo>
                  <a:lnTo>
                    <a:pt x="904" y="1171"/>
                  </a:lnTo>
                  <a:lnTo>
                    <a:pt x="925" y="1171"/>
                  </a:lnTo>
                  <a:lnTo>
                    <a:pt x="943" y="1171"/>
                  </a:lnTo>
                  <a:lnTo>
                    <a:pt x="964" y="1171"/>
                  </a:lnTo>
                  <a:lnTo>
                    <a:pt x="984" y="1171"/>
                  </a:lnTo>
                  <a:lnTo>
                    <a:pt x="1005" y="1171"/>
                  </a:lnTo>
                  <a:lnTo>
                    <a:pt x="1023" y="1166"/>
                  </a:lnTo>
                  <a:lnTo>
                    <a:pt x="1047" y="1166"/>
                  </a:lnTo>
                  <a:lnTo>
                    <a:pt x="1064" y="1162"/>
                  </a:lnTo>
                  <a:lnTo>
                    <a:pt x="1085" y="1162"/>
                  </a:lnTo>
                  <a:lnTo>
                    <a:pt x="1106" y="1154"/>
                  </a:lnTo>
                  <a:lnTo>
                    <a:pt x="1123" y="1154"/>
                  </a:lnTo>
                  <a:lnTo>
                    <a:pt x="1144" y="1149"/>
                  </a:lnTo>
                  <a:lnTo>
                    <a:pt x="1165" y="1149"/>
                  </a:lnTo>
                  <a:lnTo>
                    <a:pt x="1183" y="1145"/>
                  </a:lnTo>
                  <a:lnTo>
                    <a:pt x="1207" y="1141"/>
                  </a:lnTo>
                  <a:lnTo>
                    <a:pt x="1224" y="1137"/>
                  </a:lnTo>
                  <a:lnTo>
                    <a:pt x="1245" y="1132"/>
                  </a:lnTo>
                  <a:lnTo>
                    <a:pt x="1266" y="1128"/>
                  </a:lnTo>
                  <a:lnTo>
                    <a:pt x="1287" y="1124"/>
                  </a:lnTo>
                  <a:lnTo>
                    <a:pt x="1308" y="1119"/>
                  </a:lnTo>
                  <a:lnTo>
                    <a:pt x="1329" y="1115"/>
                  </a:lnTo>
                  <a:lnTo>
                    <a:pt x="1308" y="1119"/>
                  </a:lnTo>
                  <a:lnTo>
                    <a:pt x="1290" y="1128"/>
                  </a:lnTo>
                  <a:lnTo>
                    <a:pt x="1273" y="1137"/>
                  </a:lnTo>
                  <a:lnTo>
                    <a:pt x="1259" y="1145"/>
                  </a:lnTo>
                  <a:lnTo>
                    <a:pt x="1280" y="1137"/>
                  </a:lnTo>
                  <a:lnTo>
                    <a:pt x="1301" y="1132"/>
                  </a:lnTo>
                  <a:lnTo>
                    <a:pt x="1322" y="1124"/>
                  </a:lnTo>
                  <a:lnTo>
                    <a:pt x="1343" y="1119"/>
                  </a:lnTo>
                  <a:lnTo>
                    <a:pt x="1360" y="1111"/>
                  </a:lnTo>
                  <a:lnTo>
                    <a:pt x="1377" y="1102"/>
                  </a:lnTo>
                  <a:lnTo>
                    <a:pt x="1395" y="1094"/>
                  </a:lnTo>
                  <a:lnTo>
                    <a:pt x="1412" y="1085"/>
                  </a:lnTo>
                  <a:lnTo>
                    <a:pt x="1426" y="1072"/>
                  </a:lnTo>
                  <a:lnTo>
                    <a:pt x="1440" y="1060"/>
                  </a:lnTo>
                  <a:lnTo>
                    <a:pt x="1450" y="1047"/>
                  </a:lnTo>
                  <a:lnTo>
                    <a:pt x="1464" y="1034"/>
                  </a:lnTo>
                  <a:lnTo>
                    <a:pt x="1478" y="1021"/>
                  </a:lnTo>
                  <a:lnTo>
                    <a:pt x="1489" y="1008"/>
                  </a:lnTo>
                  <a:lnTo>
                    <a:pt x="1499" y="991"/>
                  </a:lnTo>
                  <a:lnTo>
                    <a:pt x="1509" y="978"/>
                  </a:lnTo>
                  <a:lnTo>
                    <a:pt x="1516" y="961"/>
                  </a:lnTo>
                  <a:lnTo>
                    <a:pt x="1523" y="944"/>
                  </a:lnTo>
                  <a:lnTo>
                    <a:pt x="1530" y="927"/>
                  </a:lnTo>
                  <a:lnTo>
                    <a:pt x="1537" y="910"/>
                  </a:lnTo>
                  <a:lnTo>
                    <a:pt x="1544" y="893"/>
                  </a:lnTo>
                  <a:lnTo>
                    <a:pt x="1551" y="872"/>
                  </a:lnTo>
                  <a:lnTo>
                    <a:pt x="1555" y="850"/>
                  </a:lnTo>
                  <a:lnTo>
                    <a:pt x="1558" y="833"/>
                  </a:lnTo>
                  <a:lnTo>
                    <a:pt x="1562" y="808"/>
                  </a:lnTo>
                  <a:lnTo>
                    <a:pt x="1565" y="786"/>
                  </a:lnTo>
                  <a:lnTo>
                    <a:pt x="1565" y="765"/>
                  </a:lnTo>
                  <a:lnTo>
                    <a:pt x="1569" y="744"/>
                  </a:lnTo>
                  <a:lnTo>
                    <a:pt x="1572" y="714"/>
                  </a:lnTo>
                  <a:lnTo>
                    <a:pt x="1572" y="692"/>
                  </a:lnTo>
                  <a:lnTo>
                    <a:pt x="1572" y="667"/>
                  </a:lnTo>
                  <a:lnTo>
                    <a:pt x="1575" y="641"/>
                  </a:lnTo>
                  <a:lnTo>
                    <a:pt x="1572" y="624"/>
                  </a:lnTo>
                  <a:lnTo>
                    <a:pt x="1572" y="607"/>
                  </a:lnTo>
                  <a:lnTo>
                    <a:pt x="1572" y="590"/>
                  </a:lnTo>
                  <a:lnTo>
                    <a:pt x="1572" y="568"/>
                  </a:lnTo>
                  <a:lnTo>
                    <a:pt x="1572" y="543"/>
                  </a:lnTo>
                  <a:lnTo>
                    <a:pt x="1572" y="522"/>
                  </a:lnTo>
                  <a:lnTo>
                    <a:pt x="1572" y="496"/>
                  </a:lnTo>
                  <a:lnTo>
                    <a:pt x="1572" y="470"/>
                  </a:lnTo>
                  <a:lnTo>
                    <a:pt x="1572" y="445"/>
                  </a:lnTo>
                  <a:lnTo>
                    <a:pt x="1569" y="419"/>
                  </a:lnTo>
                  <a:lnTo>
                    <a:pt x="1569" y="398"/>
                  </a:lnTo>
                  <a:lnTo>
                    <a:pt x="1569" y="376"/>
                  </a:lnTo>
                  <a:lnTo>
                    <a:pt x="1565" y="355"/>
                  </a:lnTo>
                  <a:lnTo>
                    <a:pt x="1565" y="338"/>
                  </a:lnTo>
                  <a:lnTo>
                    <a:pt x="1562" y="325"/>
                  </a:lnTo>
                  <a:lnTo>
                    <a:pt x="1562" y="317"/>
                  </a:lnTo>
                  <a:lnTo>
                    <a:pt x="1555" y="334"/>
                  </a:lnTo>
                  <a:lnTo>
                    <a:pt x="1555" y="351"/>
                  </a:lnTo>
                  <a:lnTo>
                    <a:pt x="1555" y="372"/>
                  </a:lnTo>
                  <a:lnTo>
                    <a:pt x="1555" y="393"/>
                  </a:lnTo>
                  <a:lnTo>
                    <a:pt x="1555" y="415"/>
                  </a:lnTo>
                  <a:lnTo>
                    <a:pt x="1555" y="436"/>
                  </a:lnTo>
                  <a:lnTo>
                    <a:pt x="1555" y="457"/>
                  </a:lnTo>
                  <a:lnTo>
                    <a:pt x="1558" y="483"/>
                  </a:lnTo>
                  <a:lnTo>
                    <a:pt x="1558" y="504"/>
                  </a:lnTo>
                  <a:lnTo>
                    <a:pt x="1562" y="526"/>
                  </a:lnTo>
                  <a:lnTo>
                    <a:pt x="1565" y="547"/>
                  </a:lnTo>
                  <a:lnTo>
                    <a:pt x="1565" y="568"/>
                  </a:lnTo>
                  <a:lnTo>
                    <a:pt x="1565" y="590"/>
                  </a:lnTo>
                  <a:lnTo>
                    <a:pt x="1569" y="611"/>
                  </a:lnTo>
                  <a:lnTo>
                    <a:pt x="1569" y="633"/>
                  </a:lnTo>
                  <a:lnTo>
                    <a:pt x="1569" y="654"/>
                  </a:lnTo>
                  <a:lnTo>
                    <a:pt x="1562" y="662"/>
                  </a:lnTo>
                  <a:lnTo>
                    <a:pt x="1562" y="650"/>
                  </a:lnTo>
                  <a:lnTo>
                    <a:pt x="1562" y="633"/>
                  </a:lnTo>
                  <a:lnTo>
                    <a:pt x="1562" y="611"/>
                  </a:lnTo>
                  <a:lnTo>
                    <a:pt x="1562" y="590"/>
                  </a:lnTo>
                  <a:lnTo>
                    <a:pt x="1558" y="568"/>
                  </a:lnTo>
                  <a:lnTo>
                    <a:pt x="1558" y="547"/>
                  </a:lnTo>
                  <a:lnTo>
                    <a:pt x="1555" y="534"/>
                  </a:lnTo>
                  <a:lnTo>
                    <a:pt x="1555" y="526"/>
                  </a:lnTo>
                  <a:lnTo>
                    <a:pt x="1555" y="530"/>
                  </a:lnTo>
                  <a:lnTo>
                    <a:pt x="1551" y="543"/>
                  </a:lnTo>
                  <a:lnTo>
                    <a:pt x="1551" y="556"/>
                  </a:lnTo>
                  <a:lnTo>
                    <a:pt x="1551" y="573"/>
                  </a:lnTo>
                  <a:lnTo>
                    <a:pt x="1551" y="594"/>
                  </a:lnTo>
                  <a:lnTo>
                    <a:pt x="1551" y="615"/>
                  </a:lnTo>
                  <a:lnTo>
                    <a:pt x="1551" y="637"/>
                  </a:lnTo>
                  <a:lnTo>
                    <a:pt x="1551" y="662"/>
                  </a:lnTo>
                  <a:lnTo>
                    <a:pt x="1551" y="684"/>
                  </a:lnTo>
                  <a:lnTo>
                    <a:pt x="1551" y="709"/>
                  </a:lnTo>
                  <a:lnTo>
                    <a:pt x="1551" y="731"/>
                  </a:lnTo>
                  <a:lnTo>
                    <a:pt x="1551" y="752"/>
                  </a:lnTo>
                  <a:lnTo>
                    <a:pt x="1551" y="765"/>
                  </a:lnTo>
                  <a:lnTo>
                    <a:pt x="1551" y="782"/>
                  </a:lnTo>
                  <a:lnTo>
                    <a:pt x="1551" y="786"/>
                  </a:lnTo>
                  <a:lnTo>
                    <a:pt x="1551" y="795"/>
                  </a:lnTo>
                  <a:lnTo>
                    <a:pt x="1548" y="795"/>
                  </a:lnTo>
                  <a:lnTo>
                    <a:pt x="1544" y="786"/>
                  </a:lnTo>
                  <a:lnTo>
                    <a:pt x="1544" y="773"/>
                  </a:lnTo>
                  <a:lnTo>
                    <a:pt x="1544" y="765"/>
                  </a:lnTo>
                  <a:lnTo>
                    <a:pt x="1544" y="748"/>
                  </a:lnTo>
                  <a:lnTo>
                    <a:pt x="1544" y="735"/>
                  </a:lnTo>
                  <a:lnTo>
                    <a:pt x="1541" y="714"/>
                  </a:lnTo>
                  <a:lnTo>
                    <a:pt x="1541" y="697"/>
                  </a:lnTo>
                  <a:lnTo>
                    <a:pt x="1541" y="675"/>
                  </a:lnTo>
                  <a:lnTo>
                    <a:pt x="1541" y="654"/>
                  </a:lnTo>
                  <a:lnTo>
                    <a:pt x="1541" y="628"/>
                  </a:lnTo>
                  <a:lnTo>
                    <a:pt x="1541" y="607"/>
                  </a:lnTo>
                  <a:lnTo>
                    <a:pt x="1541" y="581"/>
                  </a:lnTo>
                  <a:lnTo>
                    <a:pt x="1541" y="556"/>
                  </a:lnTo>
                  <a:lnTo>
                    <a:pt x="1537" y="543"/>
                  </a:lnTo>
                  <a:lnTo>
                    <a:pt x="1537" y="526"/>
                  </a:lnTo>
                  <a:lnTo>
                    <a:pt x="1537" y="513"/>
                  </a:lnTo>
                  <a:lnTo>
                    <a:pt x="1537" y="500"/>
                  </a:lnTo>
                  <a:lnTo>
                    <a:pt x="1537" y="475"/>
                  </a:lnTo>
                  <a:lnTo>
                    <a:pt x="1537" y="449"/>
                  </a:lnTo>
                  <a:lnTo>
                    <a:pt x="1534" y="436"/>
                  </a:lnTo>
                  <a:lnTo>
                    <a:pt x="1534" y="419"/>
                  </a:lnTo>
                  <a:lnTo>
                    <a:pt x="1534" y="406"/>
                  </a:lnTo>
                  <a:lnTo>
                    <a:pt x="1534" y="398"/>
                  </a:lnTo>
                  <a:lnTo>
                    <a:pt x="1534" y="368"/>
                  </a:lnTo>
                  <a:lnTo>
                    <a:pt x="1534" y="346"/>
                  </a:lnTo>
                  <a:lnTo>
                    <a:pt x="1530" y="325"/>
                  </a:lnTo>
                  <a:lnTo>
                    <a:pt x="1527" y="299"/>
                  </a:lnTo>
                  <a:lnTo>
                    <a:pt x="1527" y="278"/>
                  </a:lnTo>
                  <a:lnTo>
                    <a:pt x="1523" y="261"/>
                  </a:lnTo>
                  <a:lnTo>
                    <a:pt x="1523" y="244"/>
                  </a:lnTo>
                  <a:lnTo>
                    <a:pt x="1520" y="227"/>
                  </a:lnTo>
                  <a:lnTo>
                    <a:pt x="1520" y="214"/>
                  </a:lnTo>
                  <a:lnTo>
                    <a:pt x="1520" y="205"/>
                  </a:lnTo>
                  <a:lnTo>
                    <a:pt x="1516" y="214"/>
                  </a:lnTo>
                  <a:lnTo>
                    <a:pt x="1516" y="231"/>
                  </a:lnTo>
                  <a:lnTo>
                    <a:pt x="1516" y="240"/>
                  </a:lnTo>
                  <a:lnTo>
                    <a:pt x="1516" y="252"/>
                  </a:lnTo>
                  <a:lnTo>
                    <a:pt x="1516" y="265"/>
                  </a:lnTo>
                  <a:lnTo>
                    <a:pt x="1516" y="287"/>
                  </a:lnTo>
                  <a:lnTo>
                    <a:pt x="1516" y="299"/>
                  </a:lnTo>
                  <a:lnTo>
                    <a:pt x="1516" y="321"/>
                  </a:lnTo>
                  <a:lnTo>
                    <a:pt x="1516" y="338"/>
                  </a:lnTo>
                  <a:lnTo>
                    <a:pt x="1520" y="363"/>
                  </a:lnTo>
                  <a:lnTo>
                    <a:pt x="1520" y="385"/>
                  </a:lnTo>
                  <a:lnTo>
                    <a:pt x="1520" y="406"/>
                  </a:lnTo>
                  <a:lnTo>
                    <a:pt x="1520" y="432"/>
                  </a:lnTo>
                  <a:lnTo>
                    <a:pt x="1523" y="453"/>
                  </a:lnTo>
                  <a:lnTo>
                    <a:pt x="1523" y="475"/>
                  </a:lnTo>
                  <a:lnTo>
                    <a:pt x="1523" y="500"/>
                  </a:lnTo>
                  <a:lnTo>
                    <a:pt x="1523" y="522"/>
                  </a:lnTo>
                  <a:lnTo>
                    <a:pt x="1523" y="543"/>
                  </a:lnTo>
                  <a:lnTo>
                    <a:pt x="1523" y="564"/>
                  </a:lnTo>
                  <a:lnTo>
                    <a:pt x="1523" y="586"/>
                  </a:lnTo>
                  <a:lnTo>
                    <a:pt x="1523" y="607"/>
                  </a:lnTo>
                  <a:lnTo>
                    <a:pt x="1527" y="628"/>
                  </a:lnTo>
                  <a:lnTo>
                    <a:pt x="1527" y="645"/>
                  </a:lnTo>
                  <a:lnTo>
                    <a:pt x="1527" y="662"/>
                  </a:lnTo>
                  <a:lnTo>
                    <a:pt x="1527" y="680"/>
                  </a:lnTo>
                  <a:lnTo>
                    <a:pt x="1527" y="697"/>
                  </a:lnTo>
                  <a:lnTo>
                    <a:pt x="1527" y="709"/>
                  </a:lnTo>
                  <a:lnTo>
                    <a:pt x="1527" y="722"/>
                  </a:lnTo>
                  <a:lnTo>
                    <a:pt x="1527" y="731"/>
                  </a:lnTo>
                  <a:lnTo>
                    <a:pt x="1527" y="744"/>
                  </a:lnTo>
                  <a:lnTo>
                    <a:pt x="1527" y="748"/>
                  </a:lnTo>
                  <a:lnTo>
                    <a:pt x="1527" y="765"/>
                  </a:lnTo>
                  <a:lnTo>
                    <a:pt x="1523" y="786"/>
                  </a:lnTo>
                  <a:lnTo>
                    <a:pt x="1523" y="808"/>
                  </a:lnTo>
                  <a:lnTo>
                    <a:pt x="1520" y="829"/>
                  </a:lnTo>
                  <a:lnTo>
                    <a:pt x="1513" y="850"/>
                  </a:lnTo>
                  <a:lnTo>
                    <a:pt x="1509" y="859"/>
                  </a:lnTo>
                  <a:lnTo>
                    <a:pt x="1506" y="867"/>
                  </a:lnTo>
                  <a:lnTo>
                    <a:pt x="1502" y="850"/>
                  </a:lnTo>
                  <a:lnTo>
                    <a:pt x="1506" y="833"/>
                  </a:lnTo>
                  <a:lnTo>
                    <a:pt x="1509" y="808"/>
                  </a:lnTo>
                  <a:lnTo>
                    <a:pt x="1513" y="803"/>
                  </a:lnTo>
                  <a:lnTo>
                    <a:pt x="1513" y="786"/>
                  </a:lnTo>
                  <a:lnTo>
                    <a:pt x="1513" y="769"/>
                  </a:lnTo>
                  <a:lnTo>
                    <a:pt x="1513" y="752"/>
                  </a:lnTo>
                  <a:lnTo>
                    <a:pt x="1513" y="739"/>
                  </a:lnTo>
                  <a:lnTo>
                    <a:pt x="1513" y="722"/>
                  </a:lnTo>
                  <a:lnTo>
                    <a:pt x="1513" y="709"/>
                  </a:lnTo>
                  <a:lnTo>
                    <a:pt x="1513" y="692"/>
                  </a:lnTo>
                  <a:lnTo>
                    <a:pt x="1513" y="675"/>
                  </a:lnTo>
                  <a:lnTo>
                    <a:pt x="1513" y="658"/>
                  </a:lnTo>
                  <a:lnTo>
                    <a:pt x="1513" y="641"/>
                  </a:lnTo>
                  <a:lnTo>
                    <a:pt x="1513" y="628"/>
                  </a:lnTo>
                  <a:lnTo>
                    <a:pt x="1513" y="611"/>
                  </a:lnTo>
                  <a:lnTo>
                    <a:pt x="1509" y="594"/>
                  </a:lnTo>
                  <a:lnTo>
                    <a:pt x="1509" y="577"/>
                  </a:lnTo>
                  <a:lnTo>
                    <a:pt x="1509" y="564"/>
                  </a:lnTo>
                  <a:lnTo>
                    <a:pt x="1509" y="551"/>
                  </a:lnTo>
                  <a:lnTo>
                    <a:pt x="1509" y="534"/>
                  </a:lnTo>
                  <a:lnTo>
                    <a:pt x="1506" y="517"/>
                  </a:lnTo>
                  <a:lnTo>
                    <a:pt x="1506" y="500"/>
                  </a:lnTo>
                  <a:lnTo>
                    <a:pt x="1506" y="483"/>
                  </a:lnTo>
                  <a:lnTo>
                    <a:pt x="1506" y="466"/>
                  </a:lnTo>
                  <a:lnTo>
                    <a:pt x="1502" y="449"/>
                  </a:lnTo>
                  <a:lnTo>
                    <a:pt x="1502" y="436"/>
                  </a:lnTo>
                  <a:lnTo>
                    <a:pt x="1502" y="419"/>
                  </a:lnTo>
                  <a:lnTo>
                    <a:pt x="1499" y="402"/>
                  </a:lnTo>
                  <a:lnTo>
                    <a:pt x="1499" y="389"/>
                  </a:lnTo>
                  <a:lnTo>
                    <a:pt x="1499" y="372"/>
                  </a:lnTo>
                  <a:lnTo>
                    <a:pt x="1499" y="359"/>
                  </a:lnTo>
                  <a:lnTo>
                    <a:pt x="1495" y="346"/>
                  </a:lnTo>
                  <a:lnTo>
                    <a:pt x="1495" y="329"/>
                  </a:lnTo>
                  <a:lnTo>
                    <a:pt x="1495" y="317"/>
                  </a:lnTo>
                  <a:lnTo>
                    <a:pt x="1495" y="304"/>
                  </a:lnTo>
                  <a:lnTo>
                    <a:pt x="1495" y="312"/>
                  </a:lnTo>
                  <a:lnTo>
                    <a:pt x="1495" y="329"/>
                  </a:lnTo>
                  <a:lnTo>
                    <a:pt x="1495" y="346"/>
                  </a:lnTo>
                  <a:lnTo>
                    <a:pt x="1495" y="359"/>
                  </a:lnTo>
                  <a:lnTo>
                    <a:pt x="1495" y="372"/>
                  </a:lnTo>
                  <a:lnTo>
                    <a:pt x="1495" y="398"/>
                  </a:lnTo>
                  <a:lnTo>
                    <a:pt x="1495" y="410"/>
                  </a:lnTo>
                  <a:lnTo>
                    <a:pt x="1495" y="423"/>
                  </a:lnTo>
                  <a:lnTo>
                    <a:pt x="1495" y="440"/>
                  </a:lnTo>
                  <a:lnTo>
                    <a:pt x="1495" y="457"/>
                  </a:lnTo>
                  <a:lnTo>
                    <a:pt x="1495" y="475"/>
                  </a:lnTo>
                  <a:lnTo>
                    <a:pt x="1495" y="492"/>
                  </a:lnTo>
                  <a:lnTo>
                    <a:pt x="1495" y="509"/>
                  </a:lnTo>
                  <a:lnTo>
                    <a:pt x="1495" y="530"/>
                  </a:lnTo>
                  <a:lnTo>
                    <a:pt x="1495" y="547"/>
                  </a:lnTo>
                  <a:lnTo>
                    <a:pt x="1499" y="568"/>
                  </a:lnTo>
                  <a:lnTo>
                    <a:pt x="1499" y="586"/>
                  </a:lnTo>
                  <a:lnTo>
                    <a:pt x="1499" y="607"/>
                  </a:lnTo>
                  <a:lnTo>
                    <a:pt x="1499" y="624"/>
                  </a:lnTo>
                  <a:lnTo>
                    <a:pt x="1499" y="645"/>
                  </a:lnTo>
                  <a:lnTo>
                    <a:pt x="1499" y="662"/>
                  </a:lnTo>
                  <a:lnTo>
                    <a:pt x="1499" y="680"/>
                  </a:lnTo>
                  <a:lnTo>
                    <a:pt x="1499" y="697"/>
                  </a:lnTo>
                  <a:lnTo>
                    <a:pt x="1499" y="714"/>
                  </a:lnTo>
                  <a:lnTo>
                    <a:pt x="1499" y="731"/>
                  </a:lnTo>
                  <a:lnTo>
                    <a:pt x="1499" y="748"/>
                  </a:lnTo>
                  <a:lnTo>
                    <a:pt x="1495" y="761"/>
                  </a:lnTo>
                  <a:lnTo>
                    <a:pt x="1495" y="778"/>
                  </a:lnTo>
                  <a:lnTo>
                    <a:pt x="1495" y="786"/>
                  </a:lnTo>
                  <a:lnTo>
                    <a:pt x="1495" y="803"/>
                  </a:lnTo>
                  <a:lnTo>
                    <a:pt x="1492" y="825"/>
                  </a:lnTo>
                  <a:lnTo>
                    <a:pt x="1492" y="838"/>
                  </a:lnTo>
                  <a:lnTo>
                    <a:pt x="1478" y="859"/>
                  </a:lnTo>
                  <a:lnTo>
                    <a:pt x="1468" y="880"/>
                  </a:lnTo>
                  <a:lnTo>
                    <a:pt x="1457" y="902"/>
                  </a:lnTo>
                  <a:lnTo>
                    <a:pt x="1443" y="919"/>
                  </a:lnTo>
                  <a:lnTo>
                    <a:pt x="1429" y="936"/>
                  </a:lnTo>
                  <a:lnTo>
                    <a:pt x="1416" y="949"/>
                  </a:lnTo>
                  <a:lnTo>
                    <a:pt x="1398" y="966"/>
                  </a:lnTo>
                  <a:lnTo>
                    <a:pt x="1381" y="978"/>
                  </a:lnTo>
                  <a:lnTo>
                    <a:pt x="1363" y="991"/>
                  </a:lnTo>
                  <a:lnTo>
                    <a:pt x="1343" y="1000"/>
                  </a:lnTo>
                  <a:lnTo>
                    <a:pt x="1322" y="1013"/>
                  </a:lnTo>
                  <a:lnTo>
                    <a:pt x="1301" y="1021"/>
                  </a:lnTo>
                  <a:lnTo>
                    <a:pt x="1290" y="1025"/>
                  </a:lnTo>
                  <a:lnTo>
                    <a:pt x="1280" y="1030"/>
                  </a:lnTo>
                  <a:lnTo>
                    <a:pt x="1269" y="1030"/>
                  </a:lnTo>
                  <a:lnTo>
                    <a:pt x="1259" y="1034"/>
                  </a:lnTo>
                  <a:lnTo>
                    <a:pt x="1238" y="1043"/>
                  </a:lnTo>
                  <a:lnTo>
                    <a:pt x="1217" y="1051"/>
                  </a:lnTo>
                  <a:lnTo>
                    <a:pt x="1207" y="1051"/>
                  </a:lnTo>
                  <a:lnTo>
                    <a:pt x="1193" y="1051"/>
                  </a:lnTo>
                  <a:lnTo>
                    <a:pt x="1183" y="1055"/>
                  </a:lnTo>
                  <a:lnTo>
                    <a:pt x="1169" y="1060"/>
                  </a:lnTo>
                  <a:lnTo>
                    <a:pt x="1158" y="1060"/>
                  </a:lnTo>
                  <a:lnTo>
                    <a:pt x="1148" y="1060"/>
                  </a:lnTo>
                  <a:lnTo>
                    <a:pt x="1134" y="1064"/>
                  </a:lnTo>
                  <a:lnTo>
                    <a:pt x="1123" y="1064"/>
                  </a:lnTo>
                  <a:lnTo>
                    <a:pt x="1113" y="1064"/>
                  </a:lnTo>
                  <a:lnTo>
                    <a:pt x="1099" y="1064"/>
                  </a:lnTo>
                  <a:lnTo>
                    <a:pt x="1089" y="1064"/>
                  </a:lnTo>
                  <a:lnTo>
                    <a:pt x="1078" y="1068"/>
                  </a:lnTo>
                  <a:lnTo>
                    <a:pt x="1064" y="1068"/>
                  </a:lnTo>
                  <a:lnTo>
                    <a:pt x="1054" y="1068"/>
                  </a:lnTo>
                  <a:lnTo>
                    <a:pt x="1044" y="1068"/>
                  </a:lnTo>
                  <a:lnTo>
                    <a:pt x="1033" y="1072"/>
                  </a:lnTo>
                  <a:lnTo>
                    <a:pt x="1023" y="1072"/>
                  </a:lnTo>
                  <a:lnTo>
                    <a:pt x="1009" y="1072"/>
                  </a:lnTo>
                  <a:lnTo>
                    <a:pt x="998" y="1072"/>
                  </a:lnTo>
                  <a:lnTo>
                    <a:pt x="988" y="1077"/>
                  </a:lnTo>
                  <a:lnTo>
                    <a:pt x="967" y="1077"/>
                  </a:lnTo>
                  <a:lnTo>
                    <a:pt x="946" y="1077"/>
                  </a:lnTo>
                  <a:lnTo>
                    <a:pt x="925" y="1077"/>
                  </a:lnTo>
                  <a:lnTo>
                    <a:pt x="908" y="1081"/>
                  </a:lnTo>
                  <a:lnTo>
                    <a:pt x="891" y="1081"/>
                  </a:lnTo>
                  <a:lnTo>
                    <a:pt x="873" y="1081"/>
                  </a:lnTo>
                  <a:lnTo>
                    <a:pt x="852" y="1081"/>
                  </a:lnTo>
                  <a:lnTo>
                    <a:pt x="835" y="1081"/>
                  </a:lnTo>
                  <a:lnTo>
                    <a:pt x="818" y="1081"/>
                  </a:lnTo>
                  <a:lnTo>
                    <a:pt x="797" y="1081"/>
                  </a:lnTo>
                  <a:lnTo>
                    <a:pt x="783" y="1077"/>
                  </a:lnTo>
                  <a:lnTo>
                    <a:pt x="772" y="1077"/>
                  </a:lnTo>
                  <a:lnTo>
                    <a:pt x="762" y="1077"/>
                  </a:lnTo>
                  <a:lnTo>
                    <a:pt x="748" y="1077"/>
                  </a:lnTo>
                  <a:lnTo>
                    <a:pt x="738" y="1072"/>
                  </a:lnTo>
                  <a:lnTo>
                    <a:pt x="724" y="1072"/>
                  </a:lnTo>
                  <a:lnTo>
                    <a:pt x="713" y="1072"/>
                  </a:lnTo>
                  <a:lnTo>
                    <a:pt x="703" y="1072"/>
                  </a:lnTo>
                  <a:lnTo>
                    <a:pt x="689" y="1068"/>
                  </a:lnTo>
                  <a:lnTo>
                    <a:pt x="675" y="1068"/>
                  </a:lnTo>
                  <a:lnTo>
                    <a:pt x="661" y="1064"/>
                  </a:lnTo>
                  <a:lnTo>
                    <a:pt x="651" y="1064"/>
                  </a:lnTo>
                  <a:lnTo>
                    <a:pt x="637" y="1060"/>
                  </a:lnTo>
                  <a:lnTo>
                    <a:pt x="623" y="1060"/>
                  </a:lnTo>
                  <a:lnTo>
                    <a:pt x="609" y="1055"/>
                  </a:lnTo>
                  <a:lnTo>
                    <a:pt x="598" y="1055"/>
                  </a:lnTo>
                  <a:lnTo>
                    <a:pt x="585" y="1051"/>
                  </a:lnTo>
                  <a:lnTo>
                    <a:pt x="571" y="1047"/>
                  </a:lnTo>
                  <a:lnTo>
                    <a:pt x="557" y="1047"/>
                  </a:lnTo>
                  <a:lnTo>
                    <a:pt x="546" y="1043"/>
                  </a:lnTo>
                  <a:lnTo>
                    <a:pt x="532" y="1038"/>
                  </a:lnTo>
                  <a:lnTo>
                    <a:pt x="518" y="1038"/>
                  </a:lnTo>
                  <a:lnTo>
                    <a:pt x="505" y="1034"/>
                  </a:lnTo>
                  <a:lnTo>
                    <a:pt x="491" y="1034"/>
                  </a:lnTo>
                  <a:lnTo>
                    <a:pt x="477" y="1030"/>
                  </a:lnTo>
                  <a:lnTo>
                    <a:pt x="463" y="1025"/>
                  </a:lnTo>
                  <a:lnTo>
                    <a:pt x="449" y="1017"/>
                  </a:lnTo>
                  <a:lnTo>
                    <a:pt x="439" y="1017"/>
                  </a:lnTo>
                  <a:lnTo>
                    <a:pt x="425" y="1013"/>
                  </a:lnTo>
                  <a:lnTo>
                    <a:pt x="411" y="1008"/>
                  </a:lnTo>
                  <a:lnTo>
                    <a:pt x="397" y="1004"/>
                  </a:lnTo>
                  <a:lnTo>
                    <a:pt x="386" y="1000"/>
                  </a:lnTo>
                  <a:lnTo>
                    <a:pt x="372" y="996"/>
                  </a:lnTo>
                  <a:lnTo>
                    <a:pt x="362" y="991"/>
                  </a:lnTo>
                  <a:lnTo>
                    <a:pt x="348" y="983"/>
                  </a:lnTo>
                  <a:lnTo>
                    <a:pt x="338" y="983"/>
                  </a:lnTo>
                  <a:lnTo>
                    <a:pt x="324" y="974"/>
                  </a:lnTo>
                  <a:lnTo>
                    <a:pt x="313" y="974"/>
                  </a:lnTo>
                  <a:lnTo>
                    <a:pt x="303" y="966"/>
                  </a:lnTo>
                  <a:lnTo>
                    <a:pt x="293" y="961"/>
                  </a:lnTo>
                  <a:lnTo>
                    <a:pt x="282" y="957"/>
                  </a:lnTo>
                  <a:lnTo>
                    <a:pt x="268" y="949"/>
                  </a:lnTo>
                  <a:lnTo>
                    <a:pt x="261" y="944"/>
                  </a:lnTo>
                  <a:lnTo>
                    <a:pt x="251" y="940"/>
                  </a:lnTo>
                  <a:lnTo>
                    <a:pt x="233" y="927"/>
                  </a:lnTo>
                  <a:lnTo>
                    <a:pt x="216" y="919"/>
                  </a:lnTo>
                  <a:lnTo>
                    <a:pt x="199" y="902"/>
                  </a:lnTo>
                  <a:lnTo>
                    <a:pt x="188" y="889"/>
                  </a:lnTo>
                  <a:lnTo>
                    <a:pt x="174" y="876"/>
                  </a:lnTo>
                  <a:lnTo>
                    <a:pt x="167" y="867"/>
                  </a:lnTo>
                  <a:lnTo>
                    <a:pt x="160" y="855"/>
                  </a:lnTo>
                  <a:lnTo>
                    <a:pt x="157" y="842"/>
                  </a:lnTo>
                  <a:lnTo>
                    <a:pt x="153" y="825"/>
                  </a:lnTo>
                  <a:lnTo>
                    <a:pt x="150" y="812"/>
                  </a:lnTo>
                  <a:lnTo>
                    <a:pt x="146" y="786"/>
                  </a:lnTo>
                  <a:lnTo>
                    <a:pt x="140" y="765"/>
                  </a:lnTo>
                  <a:lnTo>
                    <a:pt x="136" y="739"/>
                  </a:lnTo>
                  <a:lnTo>
                    <a:pt x="136" y="714"/>
                  </a:lnTo>
                  <a:lnTo>
                    <a:pt x="133" y="697"/>
                  </a:lnTo>
                  <a:lnTo>
                    <a:pt x="129" y="684"/>
                  </a:lnTo>
                  <a:lnTo>
                    <a:pt x="126" y="667"/>
                  </a:lnTo>
                  <a:lnTo>
                    <a:pt x="126" y="654"/>
                  </a:lnTo>
                  <a:lnTo>
                    <a:pt x="122" y="637"/>
                  </a:lnTo>
                  <a:lnTo>
                    <a:pt x="122" y="620"/>
                  </a:lnTo>
                  <a:lnTo>
                    <a:pt x="119" y="603"/>
                  </a:lnTo>
                  <a:lnTo>
                    <a:pt x="119" y="590"/>
                  </a:lnTo>
                  <a:lnTo>
                    <a:pt x="119" y="568"/>
                  </a:lnTo>
                  <a:lnTo>
                    <a:pt x="115" y="556"/>
                  </a:lnTo>
                  <a:lnTo>
                    <a:pt x="115" y="534"/>
                  </a:lnTo>
                  <a:lnTo>
                    <a:pt x="115" y="522"/>
                  </a:lnTo>
                  <a:lnTo>
                    <a:pt x="112" y="504"/>
                  </a:lnTo>
                  <a:lnTo>
                    <a:pt x="108" y="487"/>
                  </a:lnTo>
                  <a:lnTo>
                    <a:pt x="108" y="470"/>
                  </a:lnTo>
                  <a:lnTo>
                    <a:pt x="108" y="453"/>
                  </a:lnTo>
                  <a:lnTo>
                    <a:pt x="105" y="436"/>
                  </a:lnTo>
                  <a:lnTo>
                    <a:pt x="101" y="419"/>
                  </a:lnTo>
                  <a:lnTo>
                    <a:pt x="101" y="402"/>
                  </a:lnTo>
                  <a:lnTo>
                    <a:pt x="101" y="385"/>
                  </a:lnTo>
                  <a:lnTo>
                    <a:pt x="98" y="368"/>
                  </a:lnTo>
                  <a:lnTo>
                    <a:pt x="94" y="351"/>
                  </a:lnTo>
                  <a:lnTo>
                    <a:pt x="94" y="334"/>
                  </a:lnTo>
                  <a:lnTo>
                    <a:pt x="94" y="317"/>
                  </a:lnTo>
                  <a:lnTo>
                    <a:pt x="91" y="299"/>
                  </a:lnTo>
                  <a:lnTo>
                    <a:pt x="91" y="287"/>
                  </a:lnTo>
                  <a:lnTo>
                    <a:pt x="87" y="274"/>
                  </a:lnTo>
                  <a:lnTo>
                    <a:pt x="87" y="257"/>
                  </a:lnTo>
                  <a:lnTo>
                    <a:pt x="87" y="244"/>
                  </a:lnTo>
                  <a:lnTo>
                    <a:pt x="84" y="227"/>
                  </a:lnTo>
                  <a:lnTo>
                    <a:pt x="84" y="214"/>
                  </a:lnTo>
                  <a:lnTo>
                    <a:pt x="84" y="205"/>
                  </a:lnTo>
                  <a:lnTo>
                    <a:pt x="80" y="180"/>
                  </a:lnTo>
                  <a:lnTo>
                    <a:pt x="77" y="158"/>
                  </a:lnTo>
                  <a:lnTo>
                    <a:pt x="77" y="141"/>
                  </a:lnTo>
                  <a:lnTo>
                    <a:pt x="73" y="124"/>
                  </a:lnTo>
                  <a:lnTo>
                    <a:pt x="70" y="112"/>
                  </a:lnTo>
                  <a:lnTo>
                    <a:pt x="70" y="103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70" y="116"/>
                  </a:lnTo>
                  <a:lnTo>
                    <a:pt x="70" y="133"/>
                  </a:lnTo>
                  <a:lnTo>
                    <a:pt x="70" y="150"/>
                  </a:lnTo>
                  <a:lnTo>
                    <a:pt x="70" y="167"/>
                  </a:lnTo>
                  <a:lnTo>
                    <a:pt x="70" y="180"/>
                  </a:lnTo>
                  <a:lnTo>
                    <a:pt x="70" y="197"/>
                  </a:lnTo>
                  <a:lnTo>
                    <a:pt x="73" y="214"/>
                  </a:lnTo>
                  <a:lnTo>
                    <a:pt x="77" y="231"/>
                  </a:lnTo>
                  <a:lnTo>
                    <a:pt x="77" y="248"/>
                  </a:lnTo>
                  <a:lnTo>
                    <a:pt x="77" y="265"/>
                  </a:lnTo>
                  <a:lnTo>
                    <a:pt x="80" y="282"/>
                  </a:lnTo>
                  <a:lnTo>
                    <a:pt x="80" y="304"/>
                  </a:lnTo>
                  <a:lnTo>
                    <a:pt x="80" y="317"/>
                  </a:lnTo>
                  <a:lnTo>
                    <a:pt x="84" y="338"/>
                  </a:lnTo>
                  <a:lnTo>
                    <a:pt x="87" y="355"/>
                  </a:lnTo>
                  <a:lnTo>
                    <a:pt x="91" y="372"/>
                  </a:lnTo>
                  <a:lnTo>
                    <a:pt x="91" y="389"/>
                  </a:lnTo>
                  <a:lnTo>
                    <a:pt x="91" y="406"/>
                  </a:lnTo>
                  <a:lnTo>
                    <a:pt x="94" y="423"/>
                  </a:lnTo>
                  <a:lnTo>
                    <a:pt x="94" y="440"/>
                  </a:lnTo>
                  <a:lnTo>
                    <a:pt x="98" y="457"/>
                  </a:lnTo>
                  <a:lnTo>
                    <a:pt x="101" y="475"/>
                  </a:lnTo>
                  <a:lnTo>
                    <a:pt x="101" y="492"/>
                  </a:lnTo>
                  <a:lnTo>
                    <a:pt x="105" y="513"/>
                  </a:lnTo>
                  <a:lnTo>
                    <a:pt x="105" y="526"/>
                  </a:lnTo>
                  <a:lnTo>
                    <a:pt x="105" y="547"/>
                  </a:lnTo>
                  <a:lnTo>
                    <a:pt x="108" y="560"/>
                  </a:lnTo>
                  <a:lnTo>
                    <a:pt x="108" y="581"/>
                  </a:lnTo>
                  <a:lnTo>
                    <a:pt x="108" y="598"/>
                  </a:lnTo>
                  <a:lnTo>
                    <a:pt x="112" y="615"/>
                  </a:lnTo>
                  <a:lnTo>
                    <a:pt x="112" y="633"/>
                  </a:lnTo>
                  <a:lnTo>
                    <a:pt x="115" y="650"/>
                  </a:lnTo>
                  <a:lnTo>
                    <a:pt x="115" y="65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3830" y="1504"/>
              <a:ext cx="1457" cy="325"/>
            </a:xfrm>
            <a:custGeom>
              <a:avLst/>
              <a:gdLst>
                <a:gd name="T0" fmla="*/ 243 w 1457"/>
                <a:gd name="T1" fmla="*/ 137 h 325"/>
                <a:gd name="T2" fmla="*/ 177 w 1457"/>
                <a:gd name="T3" fmla="*/ 116 h 325"/>
                <a:gd name="T4" fmla="*/ 101 w 1457"/>
                <a:gd name="T5" fmla="*/ 60 h 325"/>
                <a:gd name="T6" fmla="*/ 52 w 1457"/>
                <a:gd name="T7" fmla="*/ 26 h 325"/>
                <a:gd name="T8" fmla="*/ 160 w 1457"/>
                <a:gd name="T9" fmla="*/ 128 h 325"/>
                <a:gd name="T10" fmla="*/ 132 w 1457"/>
                <a:gd name="T11" fmla="*/ 128 h 325"/>
                <a:gd name="T12" fmla="*/ 45 w 1457"/>
                <a:gd name="T13" fmla="*/ 52 h 325"/>
                <a:gd name="T14" fmla="*/ 24 w 1457"/>
                <a:gd name="T15" fmla="*/ 60 h 325"/>
                <a:gd name="T16" fmla="*/ 90 w 1457"/>
                <a:gd name="T17" fmla="*/ 128 h 325"/>
                <a:gd name="T18" fmla="*/ 118 w 1457"/>
                <a:gd name="T19" fmla="*/ 188 h 325"/>
                <a:gd name="T20" fmla="*/ 226 w 1457"/>
                <a:gd name="T21" fmla="*/ 235 h 325"/>
                <a:gd name="T22" fmla="*/ 334 w 1457"/>
                <a:gd name="T23" fmla="*/ 269 h 325"/>
                <a:gd name="T24" fmla="*/ 376 w 1457"/>
                <a:gd name="T25" fmla="*/ 291 h 325"/>
                <a:gd name="T26" fmla="*/ 309 w 1457"/>
                <a:gd name="T27" fmla="*/ 274 h 325"/>
                <a:gd name="T28" fmla="*/ 219 w 1457"/>
                <a:gd name="T29" fmla="*/ 252 h 325"/>
                <a:gd name="T30" fmla="*/ 191 w 1457"/>
                <a:gd name="T31" fmla="*/ 265 h 325"/>
                <a:gd name="T32" fmla="*/ 299 w 1457"/>
                <a:gd name="T33" fmla="*/ 282 h 325"/>
                <a:gd name="T34" fmla="*/ 403 w 1457"/>
                <a:gd name="T35" fmla="*/ 299 h 325"/>
                <a:gd name="T36" fmla="*/ 511 w 1457"/>
                <a:gd name="T37" fmla="*/ 308 h 325"/>
                <a:gd name="T38" fmla="*/ 619 w 1457"/>
                <a:gd name="T39" fmla="*/ 312 h 325"/>
                <a:gd name="T40" fmla="*/ 727 w 1457"/>
                <a:gd name="T41" fmla="*/ 308 h 325"/>
                <a:gd name="T42" fmla="*/ 803 w 1457"/>
                <a:gd name="T43" fmla="*/ 308 h 325"/>
                <a:gd name="T44" fmla="*/ 876 w 1457"/>
                <a:gd name="T45" fmla="*/ 308 h 325"/>
                <a:gd name="T46" fmla="*/ 960 w 1457"/>
                <a:gd name="T47" fmla="*/ 308 h 325"/>
                <a:gd name="T48" fmla="*/ 1033 w 1457"/>
                <a:gd name="T49" fmla="*/ 308 h 325"/>
                <a:gd name="T50" fmla="*/ 1040 w 1457"/>
                <a:gd name="T51" fmla="*/ 325 h 325"/>
                <a:gd name="T52" fmla="*/ 1133 w 1457"/>
                <a:gd name="T53" fmla="*/ 308 h 325"/>
                <a:gd name="T54" fmla="*/ 1234 w 1457"/>
                <a:gd name="T55" fmla="*/ 278 h 325"/>
                <a:gd name="T56" fmla="*/ 1335 w 1457"/>
                <a:gd name="T57" fmla="*/ 235 h 325"/>
                <a:gd name="T58" fmla="*/ 1419 w 1457"/>
                <a:gd name="T59" fmla="*/ 184 h 325"/>
                <a:gd name="T60" fmla="*/ 1422 w 1457"/>
                <a:gd name="T61" fmla="*/ 158 h 325"/>
                <a:gd name="T62" fmla="*/ 1321 w 1457"/>
                <a:gd name="T63" fmla="*/ 235 h 325"/>
                <a:gd name="T64" fmla="*/ 1359 w 1457"/>
                <a:gd name="T65" fmla="*/ 201 h 325"/>
                <a:gd name="T66" fmla="*/ 1314 w 1457"/>
                <a:gd name="T67" fmla="*/ 218 h 325"/>
                <a:gd name="T68" fmla="*/ 1276 w 1457"/>
                <a:gd name="T69" fmla="*/ 231 h 325"/>
                <a:gd name="T70" fmla="*/ 1370 w 1457"/>
                <a:gd name="T71" fmla="*/ 158 h 325"/>
                <a:gd name="T72" fmla="*/ 1457 w 1457"/>
                <a:gd name="T73" fmla="*/ 47 h 325"/>
                <a:gd name="T74" fmla="*/ 1391 w 1457"/>
                <a:gd name="T75" fmla="*/ 111 h 325"/>
                <a:gd name="T76" fmla="*/ 1276 w 1457"/>
                <a:gd name="T77" fmla="*/ 210 h 325"/>
                <a:gd name="T78" fmla="*/ 1224 w 1457"/>
                <a:gd name="T79" fmla="*/ 210 h 325"/>
                <a:gd name="T80" fmla="*/ 1311 w 1457"/>
                <a:gd name="T81" fmla="*/ 163 h 325"/>
                <a:gd name="T82" fmla="*/ 1391 w 1457"/>
                <a:gd name="T83" fmla="*/ 99 h 325"/>
                <a:gd name="T84" fmla="*/ 1356 w 1457"/>
                <a:gd name="T85" fmla="*/ 94 h 325"/>
                <a:gd name="T86" fmla="*/ 1255 w 1457"/>
                <a:gd name="T87" fmla="*/ 163 h 325"/>
                <a:gd name="T88" fmla="*/ 1161 w 1457"/>
                <a:gd name="T89" fmla="*/ 197 h 325"/>
                <a:gd name="T90" fmla="*/ 1092 w 1457"/>
                <a:gd name="T91" fmla="*/ 210 h 325"/>
                <a:gd name="T92" fmla="*/ 1015 w 1457"/>
                <a:gd name="T93" fmla="*/ 214 h 325"/>
                <a:gd name="T94" fmla="*/ 932 w 1457"/>
                <a:gd name="T95" fmla="*/ 218 h 325"/>
                <a:gd name="T96" fmla="*/ 845 w 1457"/>
                <a:gd name="T97" fmla="*/ 218 h 325"/>
                <a:gd name="T98" fmla="*/ 761 w 1457"/>
                <a:gd name="T99" fmla="*/ 218 h 325"/>
                <a:gd name="T100" fmla="*/ 685 w 1457"/>
                <a:gd name="T101" fmla="*/ 218 h 325"/>
                <a:gd name="T102" fmla="*/ 615 w 1457"/>
                <a:gd name="T103" fmla="*/ 214 h 325"/>
                <a:gd name="T104" fmla="*/ 525 w 1457"/>
                <a:gd name="T105" fmla="*/ 214 h 325"/>
                <a:gd name="T106" fmla="*/ 445 w 1457"/>
                <a:gd name="T107" fmla="*/ 201 h 325"/>
                <a:gd name="T108" fmla="*/ 372 w 1457"/>
                <a:gd name="T109" fmla="*/ 180 h 325"/>
                <a:gd name="T110" fmla="*/ 299 w 1457"/>
                <a:gd name="T111" fmla="*/ 154 h 325"/>
                <a:gd name="T112" fmla="*/ 230 w 1457"/>
                <a:gd name="T113" fmla="*/ 120 h 325"/>
                <a:gd name="T114" fmla="*/ 160 w 1457"/>
                <a:gd name="T115" fmla="*/ 81 h 325"/>
                <a:gd name="T116" fmla="*/ 83 w 1457"/>
                <a:gd name="T117" fmla="*/ 22 h 325"/>
                <a:gd name="T118" fmla="*/ 163 w 1457"/>
                <a:gd name="T119" fmla="*/ 9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57" h="325">
                  <a:moveTo>
                    <a:pt x="191" y="111"/>
                  </a:moveTo>
                  <a:lnTo>
                    <a:pt x="195" y="116"/>
                  </a:lnTo>
                  <a:lnTo>
                    <a:pt x="205" y="116"/>
                  </a:lnTo>
                  <a:lnTo>
                    <a:pt x="216" y="120"/>
                  </a:lnTo>
                  <a:lnTo>
                    <a:pt x="226" y="128"/>
                  </a:lnTo>
                  <a:lnTo>
                    <a:pt x="243" y="137"/>
                  </a:lnTo>
                  <a:lnTo>
                    <a:pt x="257" y="154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09" y="133"/>
                  </a:lnTo>
                  <a:lnTo>
                    <a:pt x="195" y="124"/>
                  </a:lnTo>
                  <a:lnTo>
                    <a:pt x="177" y="116"/>
                  </a:lnTo>
                  <a:lnTo>
                    <a:pt x="163" y="107"/>
                  </a:lnTo>
                  <a:lnTo>
                    <a:pt x="153" y="99"/>
                  </a:lnTo>
                  <a:lnTo>
                    <a:pt x="143" y="94"/>
                  </a:lnTo>
                  <a:lnTo>
                    <a:pt x="129" y="81"/>
                  </a:lnTo>
                  <a:lnTo>
                    <a:pt x="115" y="73"/>
                  </a:lnTo>
                  <a:lnTo>
                    <a:pt x="101" y="60"/>
                  </a:lnTo>
                  <a:lnTo>
                    <a:pt x="90" y="52"/>
                  </a:lnTo>
                  <a:lnTo>
                    <a:pt x="77" y="39"/>
                  </a:lnTo>
                  <a:lnTo>
                    <a:pt x="66" y="26"/>
                  </a:lnTo>
                  <a:lnTo>
                    <a:pt x="56" y="13"/>
                  </a:lnTo>
                  <a:lnTo>
                    <a:pt x="42" y="0"/>
                  </a:lnTo>
                  <a:lnTo>
                    <a:pt x="52" y="26"/>
                  </a:lnTo>
                  <a:lnTo>
                    <a:pt x="66" y="43"/>
                  </a:lnTo>
                  <a:lnTo>
                    <a:pt x="83" y="64"/>
                  </a:lnTo>
                  <a:lnTo>
                    <a:pt x="101" y="81"/>
                  </a:lnTo>
                  <a:lnTo>
                    <a:pt x="122" y="99"/>
                  </a:lnTo>
                  <a:lnTo>
                    <a:pt x="139" y="111"/>
                  </a:lnTo>
                  <a:lnTo>
                    <a:pt x="160" y="128"/>
                  </a:lnTo>
                  <a:lnTo>
                    <a:pt x="177" y="146"/>
                  </a:lnTo>
                  <a:lnTo>
                    <a:pt x="202" y="163"/>
                  </a:lnTo>
                  <a:lnTo>
                    <a:pt x="177" y="154"/>
                  </a:lnTo>
                  <a:lnTo>
                    <a:pt x="167" y="146"/>
                  </a:lnTo>
                  <a:lnTo>
                    <a:pt x="150" y="141"/>
                  </a:lnTo>
                  <a:lnTo>
                    <a:pt x="132" y="128"/>
                  </a:lnTo>
                  <a:lnTo>
                    <a:pt x="115" y="116"/>
                  </a:lnTo>
                  <a:lnTo>
                    <a:pt x="94" y="99"/>
                  </a:lnTo>
                  <a:lnTo>
                    <a:pt x="77" y="90"/>
                  </a:lnTo>
                  <a:lnTo>
                    <a:pt x="63" y="73"/>
                  </a:lnTo>
                  <a:lnTo>
                    <a:pt x="56" y="69"/>
                  </a:lnTo>
                  <a:lnTo>
                    <a:pt x="45" y="52"/>
                  </a:lnTo>
                  <a:lnTo>
                    <a:pt x="31" y="30"/>
                  </a:lnTo>
                  <a:lnTo>
                    <a:pt x="14" y="9"/>
                  </a:lnTo>
                  <a:lnTo>
                    <a:pt x="0" y="0"/>
                  </a:lnTo>
                  <a:lnTo>
                    <a:pt x="4" y="26"/>
                  </a:lnTo>
                  <a:lnTo>
                    <a:pt x="17" y="52"/>
                  </a:lnTo>
                  <a:lnTo>
                    <a:pt x="24" y="60"/>
                  </a:lnTo>
                  <a:lnTo>
                    <a:pt x="35" y="73"/>
                  </a:lnTo>
                  <a:lnTo>
                    <a:pt x="45" y="86"/>
                  </a:lnTo>
                  <a:lnTo>
                    <a:pt x="59" y="99"/>
                  </a:lnTo>
                  <a:lnTo>
                    <a:pt x="70" y="107"/>
                  </a:lnTo>
                  <a:lnTo>
                    <a:pt x="80" y="116"/>
                  </a:lnTo>
                  <a:lnTo>
                    <a:pt x="90" y="128"/>
                  </a:lnTo>
                  <a:lnTo>
                    <a:pt x="101" y="141"/>
                  </a:lnTo>
                  <a:lnTo>
                    <a:pt x="122" y="158"/>
                  </a:lnTo>
                  <a:lnTo>
                    <a:pt x="143" y="175"/>
                  </a:lnTo>
                  <a:lnTo>
                    <a:pt x="139" y="180"/>
                  </a:lnTo>
                  <a:lnTo>
                    <a:pt x="104" y="163"/>
                  </a:lnTo>
                  <a:lnTo>
                    <a:pt x="118" y="188"/>
                  </a:lnTo>
                  <a:lnTo>
                    <a:pt x="139" y="197"/>
                  </a:lnTo>
                  <a:lnTo>
                    <a:pt x="156" y="210"/>
                  </a:lnTo>
                  <a:lnTo>
                    <a:pt x="174" y="214"/>
                  </a:lnTo>
                  <a:lnTo>
                    <a:pt x="191" y="227"/>
                  </a:lnTo>
                  <a:lnTo>
                    <a:pt x="209" y="231"/>
                  </a:lnTo>
                  <a:lnTo>
                    <a:pt x="226" y="235"/>
                  </a:lnTo>
                  <a:lnTo>
                    <a:pt x="243" y="244"/>
                  </a:lnTo>
                  <a:lnTo>
                    <a:pt x="261" y="248"/>
                  </a:lnTo>
                  <a:lnTo>
                    <a:pt x="278" y="252"/>
                  </a:lnTo>
                  <a:lnTo>
                    <a:pt x="299" y="257"/>
                  </a:lnTo>
                  <a:lnTo>
                    <a:pt x="316" y="261"/>
                  </a:lnTo>
                  <a:lnTo>
                    <a:pt x="334" y="269"/>
                  </a:lnTo>
                  <a:lnTo>
                    <a:pt x="355" y="274"/>
                  </a:lnTo>
                  <a:lnTo>
                    <a:pt x="372" y="282"/>
                  </a:lnTo>
                  <a:lnTo>
                    <a:pt x="389" y="286"/>
                  </a:lnTo>
                  <a:lnTo>
                    <a:pt x="407" y="295"/>
                  </a:lnTo>
                  <a:lnTo>
                    <a:pt x="393" y="291"/>
                  </a:lnTo>
                  <a:lnTo>
                    <a:pt x="376" y="291"/>
                  </a:lnTo>
                  <a:lnTo>
                    <a:pt x="365" y="286"/>
                  </a:lnTo>
                  <a:lnTo>
                    <a:pt x="355" y="286"/>
                  </a:lnTo>
                  <a:lnTo>
                    <a:pt x="344" y="282"/>
                  </a:lnTo>
                  <a:lnTo>
                    <a:pt x="334" y="282"/>
                  </a:lnTo>
                  <a:lnTo>
                    <a:pt x="320" y="278"/>
                  </a:lnTo>
                  <a:lnTo>
                    <a:pt x="309" y="274"/>
                  </a:lnTo>
                  <a:lnTo>
                    <a:pt x="299" y="274"/>
                  </a:lnTo>
                  <a:lnTo>
                    <a:pt x="289" y="269"/>
                  </a:lnTo>
                  <a:lnTo>
                    <a:pt x="271" y="265"/>
                  </a:lnTo>
                  <a:lnTo>
                    <a:pt x="261" y="265"/>
                  </a:lnTo>
                  <a:lnTo>
                    <a:pt x="240" y="257"/>
                  </a:lnTo>
                  <a:lnTo>
                    <a:pt x="219" y="252"/>
                  </a:lnTo>
                  <a:lnTo>
                    <a:pt x="205" y="248"/>
                  </a:lnTo>
                  <a:lnTo>
                    <a:pt x="195" y="248"/>
                  </a:lnTo>
                  <a:lnTo>
                    <a:pt x="184" y="244"/>
                  </a:lnTo>
                  <a:lnTo>
                    <a:pt x="177" y="244"/>
                  </a:lnTo>
                  <a:lnTo>
                    <a:pt x="184" y="248"/>
                  </a:lnTo>
                  <a:lnTo>
                    <a:pt x="191" y="265"/>
                  </a:lnTo>
                  <a:lnTo>
                    <a:pt x="209" y="265"/>
                  </a:lnTo>
                  <a:lnTo>
                    <a:pt x="226" y="269"/>
                  </a:lnTo>
                  <a:lnTo>
                    <a:pt x="243" y="269"/>
                  </a:lnTo>
                  <a:lnTo>
                    <a:pt x="261" y="274"/>
                  </a:lnTo>
                  <a:lnTo>
                    <a:pt x="278" y="278"/>
                  </a:lnTo>
                  <a:lnTo>
                    <a:pt x="299" y="282"/>
                  </a:lnTo>
                  <a:lnTo>
                    <a:pt x="316" y="286"/>
                  </a:lnTo>
                  <a:lnTo>
                    <a:pt x="334" y="291"/>
                  </a:lnTo>
                  <a:lnTo>
                    <a:pt x="351" y="291"/>
                  </a:lnTo>
                  <a:lnTo>
                    <a:pt x="369" y="291"/>
                  </a:lnTo>
                  <a:lnTo>
                    <a:pt x="386" y="295"/>
                  </a:lnTo>
                  <a:lnTo>
                    <a:pt x="403" y="299"/>
                  </a:lnTo>
                  <a:lnTo>
                    <a:pt x="421" y="299"/>
                  </a:lnTo>
                  <a:lnTo>
                    <a:pt x="442" y="304"/>
                  </a:lnTo>
                  <a:lnTo>
                    <a:pt x="459" y="304"/>
                  </a:lnTo>
                  <a:lnTo>
                    <a:pt x="476" y="308"/>
                  </a:lnTo>
                  <a:lnTo>
                    <a:pt x="494" y="308"/>
                  </a:lnTo>
                  <a:lnTo>
                    <a:pt x="511" y="308"/>
                  </a:lnTo>
                  <a:lnTo>
                    <a:pt x="529" y="308"/>
                  </a:lnTo>
                  <a:lnTo>
                    <a:pt x="546" y="308"/>
                  </a:lnTo>
                  <a:lnTo>
                    <a:pt x="563" y="308"/>
                  </a:lnTo>
                  <a:lnTo>
                    <a:pt x="584" y="308"/>
                  </a:lnTo>
                  <a:lnTo>
                    <a:pt x="602" y="308"/>
                  </a:lnTo>
                  <a:lnTo>
                    <a:pt x="619" y="312"/>
                  </a:lnTo>
                  <a:lnTo>
                    <a:pt x="636" y="308"/>
                  </a:lnTo>
                  <a:lnTo>
                    <a:pt x="654" y="308"/>
                  </a:lnTo>
                  <a:lnTo>
                    <a:pt x="671" y="308"/>
                  </a:lnTo>
                  <a:lnTo>
                    <a:pt x="692" y="308"/>
                  </a:lnTo>
                  <a:lnTo>
                    <a:pt x="709" y="308"/>
                  </a:lnTo>
                  <a:lnTo>
                    <a:pt x="727" y="308"/>
                  </a:lnTo>
                  <a:lnTo>
                    <a:pt x="744" y="308"/>
                  </a:lnTo>
                  <a:lnTo>
                    <a:pt x="765" y="308"/>
                  </a:lnTo>
                  <a:lnTo>
                    <a:pt x="772" y="308"/>
                  </a:lnTo>
                  <a:lnTo>
                    <a:pt x="786" y="308"/>
                  </a:lnTo>
                  <a:lnTo>
                    <a:pt x="793" y="308"/>
                  </a:lnTo>
                  <a:lnTo>
                    <a:pt x="803" y="308"/>
                  </a:lnTo>
                  <a:lnTo>
                    <a:pt x="817" y="308"/>
                  </a:lnTo>
                  <a:lnTo>
                    <a:pt x="828" y="308"/>
                  </a:lnTo>
                  <a:lnTo>
                    <a:pt x="838" y="308"/>
                  </a:lnTo>
                  <a:lnTo>
                    <a:pt x="848" y="308"/>
                  </a:lnTo>
                  <a:lnTo>
                    <a:pt x="862" y="308"/>
                  </a:lnTo>
                  <a:lnTo>
                    <a:pt x="876" y="308"/>
                  </a:lnTo>
                  <a:lnTo>
                    <a:pt x="890" y="308"/>
                  </a:lnTo>
                  <a:lnTo>
                    <a:pt x="904" y="308"/>
                  </a:lnTo>
                  <a:lnTo>
                    <a:pt x="918" y="308"/>
                  </a:lnTo>
                  <a:lnTo>
                    <a:pt x="935" y="308"/>
                  </a:lnTo>
                  <a:lnTo>
                    <a:pt x="946" y="308"/>
                  </a:lnTo>
                  <a:lnTo>
                    <a:pt x="960" y="308"/>
                  </a:lnTo>
                  <a:lnTo>
                    <a:pt x="974" y="308"/>
                  </a:lnTo>
                  <a:lnTo>
                    <a:pt x="987" y="308"/>
                  </a:lnTo>
                  <a:lnTo>
                    <a:pt x="998" y="308"/>
                  </a:lnTo>
                  <a:lnTo>
                    <a:pt x="1012" y="308"/>
                  </a:lnTo>
                  <a:lnTo>
                    <a:pt x="1022" y="308"/>
                  </a:lnTo>
                  <a:lnTo>
                    <a:pt x="1033" y="308"/>
                  </a:lnTo>
                  <a:lnTo>
                    <a:pt x="1050" y="308"/>
                  </a:lnTo>
                  <a:lnTo>
                    <a:pt x="1071" y="312"/>
                  </a:lnTo>
                  <a:lnTo>
                    <a:pt x="1081" y="316"/>
                  </a:lnTo>
                  <a:lnTo>
                    <a:pt x="1074" y="316"/>
                  </a:lnTo>
                  <a:lnTo>
                    <a:pt x="1050" y="321"/>
                  </a:lnTo>
                  <a:lnTo>
                    <a:pt x="1040" y="325"/>
                  </a:lnTo>
                  <a:lnTo>
                    <a:pt x="1057" y="321"/>
                  </a:lnTo>
                  <a:lnTo>
                    <a:pt x="1078" y="321"/>
                  </a:lnTo>
                  <a:lnTo>
                    <a:pt x="1088" y="316"/>
                  </a:lnTo>
                  <a:lnTo>
                    <a:pt x="1102" y="316"/>
                  </a:lnTo>
                  <a:lnTo>
                    <a:pt x="1116" y="312"/>
                  </a:lnTo>
                  <a:lnTo>
                    <a:pt x="1133" y="308"/>
                  </a:lnTo>
                  <a:lnTo>
                    <a:pt x="1147" y="304"/>
                  </a:lnTo>
                  <a:lnTo>
                    <a:pt x="1165" y="299"/>
                  </a:lnTo>
                  <a:lnTo>
                    <a:pt x="1182" y="295"/>
                  </a:lnTo>
                  <a:lnTo>
                    <a:pt x="1200" y="291"/>
                  </a:lnTo>
                  <a:lnTo>
                    <a:pt x="1217" y="282"/>
                  </a:lnTo>
                  <a:lnTo>
                    <a:pt x="1234" y="278"/>
                  </a:lnTo>
                  <a:lnTo>
                    <a:pt x="1252" y="274"/>
                  </a:lnTo>
                  <a:lnTo>
                    <a:pt x="1273" y="269"/>
                  </a:lnTo>
                  <a:lnTo>
                    <a:pt x="1286" y="257"/>
                  </a:lnTo>
                  <a:lnTo>
                    <a:pt x="1304" y="252"/>
                  </a:lnTo>
                  <a:lnTo>
                    <a:pt x="1318" y="244"/>
                  </a:lnTo>
                  <a:lnTo>
                    <a:pt x="1335" y="235"/>
                  </a:lnTo>
                  <a:lnTo>
                    <a:pt x="1349" y="227"/>
                  </a:lnTo>
                  <a:lnTo>
                    <a:pt x="1366" y="218"/>
                  </a:lnTo>
                  <a:lnTo>
                    <a:pt x="1380" y="210"/>
                  </a:lnTo>
                  <a:lnTo>
                    <a:pt x="1394" y="201"/>
                  </a:lnTo>
                  <a:lnTo>
                    <a:pt x="1405" y="193"/>
                  </a:lnTo>
                  <a:lnTo>
                    <a:pt x="1419" y="184"/>
                  </a:lnTo>
                  <a:lnTo>
                    <a:pt x="1426" y="175"/>
                  </a:lnTo>
                  <a:lnTo>
                    <a:pt x="1436" y="163"/>
                  </a:lnTo>
                  <a:lnTo>
                    <a:pt x="1446" y="146"/>
                  </a:lnTo>
                  <a:lnTo>
                    <a:pt x="1457" y="128"/>
                  </a:lnTo>
                  <a:lnTo>
                    <a:pt x="1436" y="141"/>
                  </a:lnTo>
                  <a:lnTo>
                    <a:pt x="1422" y="158"/>
                  </a:lnTo>
                  <a:lnTo>
                    <a:pt x="1405" y="171"/>
                  </a:lnTo>
                  <a:lnTo>
                    <a:pt x="1391" y="188"/>
                  </a:lnTo>
                  <a:lnTo>
                    <a:pt x="1373" y="201"/>
                  </a:lnTo>
                  <a:lnTo>
                    <a:pt x="1356" y="214"/>
                  </a:lnTo>
                  <a:lnTo>
                    <a:pt x="1339" y="227"/>
                  </a:lnTo>
                  <a:lnTo>
                    <a:pt x="1321" y="235"/>
                  </a:lnTo>
                  <a:lnTo>
                    <a:pt x="1318" y="231"/>
                  </a:lnTo>
                  <a:lnTo>
                    <a:pt x="1314" y="231"/>
                  </a:lnTo>
                  <a:lnTo>
                    <a:pt x="1321" y="222"/>
                  </a:lnTo>
                  <a:lnTo>
                    <a:pt x="1335" y="214"/>
                  </a:lnTo>
                  <a:lnTo>
                    <a:pt x="1349" y="210"/>
                  </a:lnTo>
                  <a:lnTo>
                    <a:pt x="1359" y="201"/>
                  </a:lnTo>
                  <a:lnTo>
                    <a:pt x="1363" y="193"/>
                  </a:lnTo>
                  <a:lnTo>
                    <a:pt x="1359" y="193"/>
                  </a:lnTo>
                  <a:lnTo>
                    <a:pt x="1353" y="197"/>
                  </a:lnTo>
                  <a:lnTo>
                    <a:pt x="1342" y="201"/>
                  </a:lnTo>
                  <a:lnTo>
                    <a:pt x="1328" y="210"/>
                  </a:lnTo>
                  <a:lnTo>
                    <a:pt x="1314" y="218"/>
                  </a:lnTo>
                  <a:lnTo>
                    <a:pt x="1304" y="227"/>
                  </a:lnTo>
                  <a:lnTo>
                    <a:pt x="1297" y="235"/>
                  </a:lnTo>
                  <a:lnTo>
                    <a:pt x="1280" y="235"/>
                  </a:lnTo>
                  <a:lnTo>
                    <a:pt x="1276" y="239"/>
                  </a:lnTo>
                  <a:lnTo>
                    <a:pt x="1273" y="235"/>
                  </a:lnTo>
                  <a:lnTo>
                    <a:pt x="1276" y="231"/>
                  </a:lnTo>
                  <a:lnTo>
                    <a:pt x="1286" y="222"/>
                  </a:lnTo>
                  <a:lnTo>
                    <a:pt x="1300" y="214"/>
                  </a:lnTo>
                  <a:lnTo>
                    <a:pt x="1314" y="201"/>
                  </a:lnTo>
                  <a:lnTo>
                    <a:pt x="1332" y="193"/>
                  </a:lnTo>
                  <a:lnTo>
                    <a:pt x="1349" y="175"/>
                  </a:lnTo>
                  <a:lnTo>
                    <a:pt x="1370" y="158"/>
                  </a:lnTo>
                  <a:lnTo>
                    <a:pt x="1387" y="141"/>
                  </a:lnTo>
                  <a:lnTo>
                    <a:pt x="1408" y="124"/>
                  </a:lnTo>
                  <a:lnTo>
                    <a:pt x="1422" y="103"/>
                  </a:lnTo>
                  <a:lnTo>
                    <a:pt x="1436" y="86"/>
                  </a:lnTo>
                  <a:lnTo>
                    <a:pt x="1446" y="64"/>
                  </a:lnTo>
                  <a:lnTo>
                    <a:pt x="1457" y="47"/>
                  </a:lnTo>
                  <a:lnTo>
                    <a:pt x="1450" y="47"/>
                  </a:lnTo>
                  <a:lnTo>
                    <a:pt x="1443" y="56"/>
                  </a:lnTo>
                  <a:lnTo>
                    <a:pt x="1436" y="69"/>
                  </a:lnTo>
                  <a:lnTo>
                    <a:pt x="1422" y="81"/>
                  </a:lnTo>
                  <a:lnTo>
                    <a:pt x="1408" y="99"/>
                  </a:lnTo>
                  <a:lnTo>
                    <a:pt x="1391" y="111"/>
                  </a:lnTo>
                  <a:lnTo>
                    <a:pt x="1377" y="133"/>
                  </a:lnTo>
                  <a:lnTo>
                    <a:pt x="1356" y="150"/>
                  </a:lnTo>
                  <a:lnTo>
                    <a:pt x="1335" y="167"/>
                  </a:lnTo>
                  <a:lnTo>
                    <a:pt x="1314" y="180"/>
                  </a:lnTo>
                  <a:lnTo>
                    <a:pt x="1293" y="197"/>
                  </a:lnTo>
                  <a:lnTo>
                    <a:pt x="1276" y="210"/>
                  </a:lnTo>
                  <a:lnTo>
                    <a:pt x="1259" y="218"/>
                  </a:lnTo>
                  <a:lnTo>
                    <a:pt x="1241" y="222"/>
                  </a:lnTo>
                  <a:lnTo>
                    <a:pt x="1231" y="227"/>
                  </a:lnTo>
                  <a:lnTo>
                    <a:pt x="1220" y="222"/>
                  </a:lnTo>
                  <a:lnTo>
                    <a:pt x="1217" y="218"/>
                  </a:lnTo>
                  <a:lnTo>
                    <a:pt x="1224" y="210"/>
                  </a:lnTo>
                  <a:lnTo>
                    <a:pt x="1238" y="201"/>
                  </a:lnTo>
                  <a:lnTo>
                    <a:pt x="1248" y="197"/>
                  </a:lnTo>
                  <a:lnTo>
                    <a:pt x="1266" y="193"/>
                  </a:lnTo>
                  <a:lnTo>
                    <a:pt x="1280" y="180"/>
                  </a:lnTo>
                  <a:lnTo>
                    <a:pt x="1293" y="175"/>
                  </a:lnTo>
                  <a:lnTo>
                    <a:pt x="1311" y="163"/>
                  </a:lnTo>
                  <a:lnTo>
                    <a:pt x="1328" y="158"/>
                  </a:lnTo>
                  <a:lnTo>
                    <a:pt x="1342" y="146"/>
                  </a:lnTo>
                  <a:lnTo>
                    <a:pt x="1356" y="133"/>
                  </a:lnTo>
                  <a:lnTo>
                    <a:pt x="1366" y="124"/>
                  </a:lnTo>
                  <a:lnTo>
                    <a:pt x="1380" y="111"/>
                  </a:lnTo>
                  <a:lnTo>
                    <a:pt x="1391" y="99"/>
                  </a:lnTo>
                  <a:lnTo>
                    <a:pt x="1401" y="90"/>
                  </a:lnTo>
                  <a:lnTo>
                    <a:pt x="1405" y="77"/>
                  </a:lnTo>
                  <a:lnTo>
                    <a:pt x="1412" y="64"/>
                  </a:lnTo>
                  <a:lnTo>
                    <a:pt x="1394" y="73"/>
                  </a:lnTo>
                  <a:lnTo>
                    <a:pt x="1377" y="86"/>
                  </a:lnTo>
                  <a:lnTo>
                    <a:pt x="1356" y="94"/>
                  </a:lnTo>
                  <a:lnTo>
                    <a:pt x="1335" y="111"/>
                  </a:lnTo>
                  <a:lnTo>
                    <a:pt x="1318" y="124"/>
                  </a:lnTo>
                  <a:lnTo>
                    <a:pt x="1300" y="133"/>
                  </a:lnTo>
                  <a:lnTo>
                    <a:pt x="1280" y="146"/>
                  </a:lnTo>
                  <a:lnTo>
                    <a:pt x="1269" y="158"/>
                  </a:lnTo>
                  <a:lnTo>
                    <a:pt x="1255" y="163"/>
                  </a:lnTo>
                  <a:lnTo>
                    <a:pt x="1245" y="167"/>
                  </a:lnTo>
                  <a:lnTo>
                    <a:pt x="1227" y="175"/>
                  </a:lnTo>
                  <a:lnTo>
                    <a:pt x="1213" y="184"/>
                  </a:lnTo>
                  <a:lnTo>
                    <a:pt x="1193" y="188"/>
                  </a:lnTo>
                  <a:lnTo>
                    <a:pt x="1172" y="197"/>
                  </a:lnTo>
                  <a:lnTo>
                    <a:pt x="1161" y="197"/>
                  </a:lnTo>
                  <a:lnTo>
                    <a:pt x="1151" y="201"/>
                  </a:lnTo>
                  <a:lnTo>
                    <a:pt x="1137" y="201"/>
                  </a:lnTo>
                  <a:lnTo>
                    <a:pt x="1130" y="205"/>
                  </a:lnTo>
                  <a:lnTo>
                    <a:pt x="1116" y="205"/>
                  </a:lnTo>
                  <a:lnTo>
                    <a:pt x="1102" y="210"/>
                  </a:lnTo>
                  <a:lnTo>
                    <a:pt x="1092" y="210"/>
                  </a:lnTo>
                  <a:lnTo>
                    <a:pt x="1078" y="210"/>
                  </a:lnTo>
                  <a:lnTo>
                    <a:pt x="1064" y="210"/>
                  </a:lnTo>
                  <a:lnTo>
                    <a:pt x="1054" y="214"/>
                  </a:lnTo>
                  <a:lnTo>
                    <a:pt x="1040" y="214"/>
                  </a:lnTo>
                  <a:lnTo>
                    <a:pt x="1029" y="214"/>
                  </a:lnTo>
                  <a:lnTo>
                    <a:pt x="1015" y="214"/>
                  </a:lnTo>
                  <a:lnTo>
                    <a:pt x="1001" y="214"/>
                  </a:lnTo>
                  <a:lnTo>
                    <a:pt x="987" y="214"/>
                  </a:lnTo>
                  <a:lnTo>
                    <a:pt x="974" y="218"/>
                  </a:lnTo>
                  <a:lnTo>
                    <a:pt x="960" y="218"/>
                  </a:lnTo>
                  <a:lnTo>
                    <a:pt x="946" y="218"/>
                  </a:lnTo>
                  <a:lnTo>
                    <a:pt x="932" y="218"/>
                  </a:lnTo>
                  <a:lnTo>
                    <a:pt x="918" y="222"/>
                  </a:lnTo>
                  <a:lnTo>
                    <a:pt x="904" y="218"/>
                  </a:lnTo>
                  <a:lnTo>
                    <a:pt x="890" y="218"/>
                  </a:lnTo>
                  <a:lnTo>
                    <a:pt x="873" y="218"/>
                  </a:lnTo>
                  <a:lnTo>
                    <a:pt x="862" y="218"/>
                  </a:lnTo>
                  <a:lnTo>
                    <a:pt x="845" y="218"/>
                  </a:lnTo>
                  <a:lnTo>
                    <a:pt x="831" y="218"/>
                  </a:lnTo>
                  <a:lnTo>
                    <a:pt x="817" y="218"/>
                  </a:lnTo>
                  <a:lnTo>
                    <a:pt x="807" y="218"/>
                  </a:lnTo>
                  <a:lnTo>
                    <a:pt x="789" y="218"/>
                  </a:lnTo>
                  <a:lnTo>
                    <a:pt x="775" y="218"/>
                  </a:lnTo>
                  <a:lnTo>
                    <a:pt x="761" y="218"/>
                  </a:lnTo>
                  <a:lnTo>
                    <a:pt x="751" y="218"/>
                  </a:lnTo>
                  <a:lnTo>
                    <a:pt x="737" y="218"/>
                  </a:lnTo>
                  <a:lnTo>
                    <a:pt x="723" y="218"/>
                  </a:lnTo>
                  <a:lnTo>
                    <a:pt x="713" y="218"/>
                  </a:lnTo>
                  <a:lnTo>
                    <a:pt x="699" y="218"/>
                  </a:lnTo>
                  <a:lnTo>
                    <a:pt x="685" y="218"/>
                  </a:lnTo>
                  <a:lnTo>
                    <a:pt x="675" y="218"/>
                  </a:lnTo>
                  <a:lnTo>
                    <a:pt x="661" y="218"/>
                  </a:lnTo>
                  <a:lnTo>
                    <a:pt x="650" y="218"/>
                  </a:lnTo>
                  <a:lnTo>
                    <a:pt x="636" y="214"/>
                  </a:lnTo>
                  <a:lnTo>
                    <a:pt x="626" y="214"/>
                  </a:lnTo>
                  <a:lnTo>
                    <a:pt x="615" y="214"/>
                  </a:lnTo>
                  <a:lnTo>
                    <a:pt x="605" y="214"/>
                  </a:lnTo>
                  <a:lnTo>
                    <a:pt x="584" y="214"/>
                  </a:lnTo>
                  <a:lnTo>
                    <a:pt x="570" y="214"/>
                  </a:lnTo>
                  <a:lnTo>
                    <a:pt x="549" y="214"/>
                  </a:lnTo>
                  <a:lnTo>
                    <a:pt x="539" y="214"/>
                  </a:lnTo>
                  <a:lnTo>
                    <a:pt x="525" y="214"/>
                  </a:lnTo>
                  <a:lnTo>
                    <a:pt x="511" y="210"/>
                  </a:lnTo>
                  <a:lnTo>
                    <a:pt x="497" y="210"/>
                  </a:lnTo>
                  <a:lnTo>
                    <a:pt x="487" y="210"/>
                  </a:lnTo>
                  <a:lnTo>
                    <a:pt x="473" y="205"/>
                  </a:lnTo>
                  <a:lnTo>
                    <a:pt x="459" y="201"/>
                  </a:lnTo>
                  <a:lnTo>
                    <a:pt x="445" y="201"/>
                  </a:lnTo>
                  <a:lnTo>
                    <a:pt x="435" y="201"/>
                  </a:lnTo>
                  <a:lnTo>
                    <a:pt x="421" y="197"/>
                  </a:lnTo>
                  <a:lnTo>
                    <a:pt x="407" y="193"/>
                  </a:lnTo>
                  <a:lnTo>
                    <a:pt x="396" y="188"/>
                  </a:lnTo>
                  <a:lnTo>
                    <a:pt x="386" y="184"/>
                  </a:lnTo>
                  <a:lnTo>
                    <a:pt x="372" y="180"/>
                  </a:lnTo>
                  <a:lnTo>
                    <a:pt x="362" y="180"/>
                  </a:lnTo>
                  <a:lnTo>
                    <a:pt x="348" y="175"/>
                  </a:lnTo>
                  <a:lnTo>
                    <a:pt x="337" y="171"/>
                  </a:lnTo>
                  <a:lnTo>
                    <a:pt x="323" y="163"/>
                  </a:lnTo>
                  <a:lnTo>
                    <a:pt x="313" y="158"/>
                  </a:lnTo>
                  <a:lnTo>
                    <a:pt x="299" y="154"/>
                  </a:lnTo>
                  <a:lnTo>
                    <a:pt x="289" y="150"/>
                  </a:lnTo>
                  <a:lnTo>
                    <a:pt x="275" y="141"/>
                  </a:lnTo>
                  <a:lnTo>
                    <a:pt x="264" y="137"/>
                  </a:lnTo>
                  <a:lnTo>
                    <a:pt x="250" y="133"/>
                  </a:lnTo>
                  <a:lnTo>
                    <a:pt x="240" y="128"/>
                  </a:lnTo>
                  <a:lnTo>
                    <a:pt x="230" y="120"/>
                  </a:lnTo>
                  <a:lnTo>
                    <a:pt x="216" y="116"/>
                  </a:lnTo>
                  <a:lnTo>
                    <a:pt x="205" y="107"/>
                  </a:lnTo>
                  <a:lnTo>
                    <a:pt x="195" y="103"/>
                  </a:lnTo>
                  <a:lnTo>
                    <a:pt x="184" y="94"/>
                  </a:lnTo>
                  <a:lnTo>
                    <a:pt x="170" y="90"/>
                  </a:lnTo>
                  <a:lnTo>
                    <a:pt x="160" y="81"/>
                  </a:lnTo>
                  <a:lnTo>
                    <a:pt x="150" y="77"/>
                  </a:lnTo>
                  <a:lnTo>
                    <a:pt x="132" y="60"/>
                  </a:lnTo>
                  <a:lnTo>
                    <a:pt x="115" y="47"/>
                  </a:lnTo>
                  <a:lnTo>
                    <a:pt x="97" y="26"/>
                  </a:lnTo>
                  <a:lnTo>
                    <a:pt x="83" y="13"/>
                  </a:lnTo>
                  <a:lnTo>
                    <a:pt x="83" y="22"/>
                  </a:lnTo>
                  <a:lnTo>
                    <a:pt x="87" y="26"/>
                  </a:lnTo>
                  <a:lnTo>
                    <a:pt x="97" y="39"/>
                  </a:lnTo>
                  <a:lnTo>
                    <a:pt x="111" y="52"/>
                  </a:lnTo>
                  <a:lnTo>
                    <a:pt x="129" y="69"/>
                  </a:lnTo>
                  <a:lnTo>
                    <a:pt x="146" y="81"/>
                  </a:lnTo>
                  <a:lnTo>
                    <a:pt x="163" y="94"/>
                  </a:lnTo>
                  <a:lnTo>
                    <a:pt x="181" y="107"/>
                  </a:lnTo>
                  <a:lnTo>
                    <a:pt x="191" y="111"/>
                  </a:lnTo>
                  <a:lnTo>
                    <a:pt x="191" y="111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842" y="2008"/>
              <a:ext cx="285" cy="64"/>
            </a:xfrm>
            <a:custGeom>
              <a:avLst/>
              <a:gdLst>
                <a:gd name="T0" fmla="*/ 0 w 285"/>
                <a:gd name="T1" fmla="*/ 64 h 64"/>
                <a:gd name="T2" fmla="*/ 14 w 285"/>
                <a:gd name="T3" fmla="*/ 60 h 64"/>
                <a:gd name="T4" fmla="*/ 24 w 285"/>
                <a:gd name="T5" fmla="*/ 60 h 64"/>
                <a:gd name="T6" fmla="*/ 38 w 285"/>
                <a:gd name="T7" fmla="*/ 56 h 64"/>
                <a:gd name="T8" fmla="*/ 52 w 285"/>
                <a:gd name="T9" fmla="*/ 56 h 64"/>
                <a:gd name="T10" fmla="*/ 66 w 285"/>
                <a:gd name="T11" fmla="*/ 52 h 64"/>
                <a:gd name="T12" fmla="*/ 80 w 285"/>
                <a:gd name="T13" fmla="*/ 52 h 64"/>
                <a:gd name="T14" fmla="*/ 94 w 285"/>
                <a:gd name="T15" fmla="*/ 47 h 64"/>
                <a:gd name="T16" fmla="*/ 111 w 285"/>
                <a:gd name="T17" fmla="*/ 47 h 64"/>
                <a:gd name="T18" fmla="*/ 121 w 285"/>
                <a:gd name="T19" fmla="*/ 43 h 64"/>
                <a:gd name="T20" fmla="*/ 139 w 285"/>
                <a:gd name="T21" fmla="*/ 39 h 64"/>
                <a:gd name="T22" fmla="*/ 149 w 285"/>
                <a:gd name="T23" fmla="*/ 30 h 64"/>
                <a:gd name="T24" fmla="*/ 167 w 285"/>
                <a:gd name="T25" fmla="*/ 30 h 64"/>
                <a:gd name="T26" fmla="*/ 181 w 285"/>
                <a:gd name="T27" fmla="*/ 26 h 64"/>
                <a:gd name="T28" fmla="*/ 194 w 285"/>
                <a:gd name="T29" fmla="*/ 22 h 64"/>
                <a:gd name="T30" fmla="*/ 208 w 285"/>
                <a:gd name="T31" fmla="*/ 17 h 64"/>
                <a:gd name="T32" fmla="*/ 222 w 285"/>
                <a:gd name="T33" fmla="*/ 13 h 64"/>
                <a:gd name="T34" fmla="*/ 236 w 285"/>
                <a:gd name="T35" fmla="*/ 9 h 64"/>
                <a:gd name="T36" fmla="*/ 254 w 285"/>
                <a:gd name="T37" fmla="*/ 5 h 64"/>
                <a:gd name="T38" fmla="*/ 274 w 285"/>
                <a:gd name="T39" fmla="*/ 0 h 64"/>
                <a:gd name="T40" fmla="*/ 285 w 285"/>
                <a:gd name="T41" fmla="*/ 5 h 64"/>
                <a:gd name="T42" fmla="*/ 268 w 285"/>
                <a:gd name="T43" fmla="*/ 9 h 64"/>
                <a:gd name="T44" fmla="*/ 250 w 285"/>
                <a:gd name="T45" fmla="*/ 13 h 64"/>
                <a:gd name="T46" fmla="*/ 233 w 285"/>
                <a:gd name="T47" fmla="*/ 22 h 64"/>
                <a:gd name="T48" fmla="*/ 212 w 285"/>
                <a:gd name="T49" fmla="*/ 26 h 64"/>
                <a:gd name="T50" fmla="*/ 194 w 285"/>
                <a:gd name="T51" fmla="*/ 30 h 64"/>
                <a:gd name="T52" fmla="*/ 177 w 285"/>
                <a:gd name="T53" fmla="*/ 34 h 64"/>
                <a:gd name="T54" fmla="*/ 160 w 285"/>
                <a:gd name="T55" fmla="*/ 39 h 64"/>
                <a:gd name="T56" fmla="*/ 142 w 285"/>
                <a:gd name="T57" fmla="*/ 47 h 64"/>
                <a:gd name="T58" fmla="*/ 125 w 285"/>
                <a:gd name="T59" fmla="*/ 47 h 64"/>
                <a:gd name="T60" fmla="*/ 108 w 285"/>
                <a:gd name="T61" fmla="*/ 52 h 64"/>
                <a:gd name="T62" fmla="*/ 90 w 285"/>
                <a:gd name="T63" fmla="*/ 56 h 64"/>
                <a:gd name="T64" fmla="*/ 73 w 285"/>
                <a:gd name="T65" fmla="*/ 60 h 64"/>
                <a:gd name="T66" fmla="*/ 52 w 285"/>
                <a:gd name="T67" fmla="*/ 60 h 64"/>
                <a:gd name="T68" fmla="*/ 35 w 285"/>
                <a:gd name="T69" fmla="*/ 60 h 64"/>
                <a:gd name="T70" fmla="*/ 17 w 285"/>
                <a:gd name="T71" fmla="*/ 60 h 64"/>
                <a:gd name="T72" fmla="*/ 0 w 285"/>
                <a:gd name="T73" fmla="*/ 64 h 64"/>
                <a:gd name="T74" fmla="*/ 0 w 285"/>
                <a:gd name="T7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5" h="64">
                  <a:moveTo>
                    <a:pt x="0" y="64"/>
                  </a:moveTo>
                  <a:lnTo>
                    <a:pt x="14" y="60"/>
                  </a:lnTo>
                  <a:lnTo>
                    <a:pt x="24" y="60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66" y="52"/>
                  </a:lnTo>
                  <a:lnTo>
                    <a:pt x="80" y="52"/>
                  </a:lnTo>
                  <a:lnTo>
                    <a:pt x="94" y="47"/>
                  </a:lnTo>
                  <a:lnTo>
                    <a:pt x="111" y="47"/>
                  </a:lnTo>
                  <a:lnTo>
                    <a:pt x="121" y="43"/>
                  </a:lnTo>
                  <a:lnTo>
                    <a:pt x="139" y="39"/>
                  </a:lnTo>
                  <a:lnTo>
                    <a:pt x="149" y="30"/>
                  </a:lnTo>
                  <a:lnTo>
                    <a:pt x="167" y="30"/>
                  </a:lnTo>
                  <a:lnTo>
                    <a:pt x="181" y="26"/>
                  </a:lnTo>
                  <a:lnTo>
                    <a:pt x="194" y="22"/>
                  </a:lnTo>
                  <a:lnTo>
                    <a:pt x="208" y="17"/>
                  </a:lnTo>
                  <a:lnTo>
                    <a:pt x="222" y="13"/>
                  </a:lnTo>
                  <a:lnTo>
                    <a:pt x="236" y="9"/>
                  </a:lnTo>
                  <a:lnTo>
                    <a:pt x="254" y="5"/>
                  </a:lnTo>
                  <a:lnTo>
                    <a:pt x="274" y="0"/>
                  </a:lnTo>
                  <a:lnTo>
                    <a:pt x="285" y="5"/>
                  </a:lnTo>
                  <a:lnTo>
                    <a:pt x="268" y="9"/>
                  </a:lnTo>
                  <a:lnTo>
                    <a:pt x="250" y="13"/>
                  </a:lnTo>
                  <a:lnTo>
                    <a:pt x="233" y="22"/>
                  </a:lnTo>
                  <a:lnTo>
                    <a:pt x="212" y="26"/>
                  </a:lnTo>
                  <a:lnTo>
                    <a:pt x="194" y="30"/>
                  </a:lnTo>
                  <a:lnTo>
                    <a:pt x="177" y="34"/>
                  </a:lnTo>
                  <a:lnTo>
                    <a:pt x="160" y="39"/>
                  </a:lnTo>
                  <a:lnTo>
                    <a:pt x="142" y="47"/>
                  </a:lnTo>
                  <a:lnTo>
                    <a:pt x="125" y="47"/>
                  </a:lnTo>
                  <a:lnTo>
                    <a:pt x="108" y="52"/>
                  </a:lnTo>
                  <a:lnTo>
                    <a:pt x="90" y="56"/>
                  </a:lnTo>
                  <a:lnTo>
                    <a:pt x="73" y="60"/>
                  </a:lnTo>
                  <a:lnTo>
                    <a:pt x="52" y="60"/>
                  </a:lnTo>
                  <a:lnTo>
                    <a:pt x="35" y="60"/>
                  </a:lnTo>
                  <a:lnTo>
                    <a:pt x="17" y="6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151" y="1966"/>
              <a:ext cx="38" cy="29"/>
            </a:xfrm>
            <a:custGeom>
              <a:avLst/>
              <a:gdLst>
                <a:gd name="T0" fmla="*/ 0 w 38"/>
                <a:gd name="T1" fmla="*/ 29 h 29"/>
                <a:gd name="T2" fmla="*/ 7 w 38"/>
                <a:gd name="T3" fmla="*/ 25 h 29"/>
                <a:gd name="T4" fmla="*/ 21 w 38"/>
                <a:gd name="T5" fmla="*/ 17 h 29"/>
                <a:gd name="T6" fmla="*/ 35 w 38"/>
                <a:gd name="T7" fmla="*/ 4 h 29"/>
                <a:gd name="T8" fmla="*/ 38 w 38"/>
                <a:gd name="T9" fmla="*/ 0 h 29"/>
                <a:gd name="T10" fmla="*/ 28 w 38"/>
                <a:gd name="T11" fmla="*/ 4 h 29"/>
                <a:gd name="T12" fmla="*/ 18 w 38"/>
                <a:gd name="T13" fmla="*/ 12 h 29"/>
                <a:gd name="T14" fmla="*/ 7 w 38"/>
                <a:gd name="T15" fmla="*/ 21 h 29"/>
                <a:gd name="T16" fmla="*/ 0 w 38"/>
                <a:gd name="T17" fmla="*/ 29 h 29"/>
                <a:gd name="T18" fmla="*/ 0 w 38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9">
                  <a:moveTo>
                    <a:pt x="0" y="29"/>
                  </a:moveTo>
                  <a:lnTo>
                    <a:pt x="7" y="25"/>
                  </a:lnTo>
                  <a:lnTo>
                    <a:pt x="21" y="17"/>
                  </a:lnTo>
                  <a:lnTo>
                    <a:pt x="35" y="4"/>
                  </a:lnTo>
                  <a:lnTo>
                    <a:pt x="38" y="0"/>
                  </a:lnTo>
                  <a:lnTo>
                    <a:pt x="28" y="4"/>
                  </a:lnTo>
                  <a:lnTo>
                    <a:pt x="18" y="12"/>
                  </a:lnTo>
                  <a:lnTo>
                    <a:pt x="7" y="2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4908" y="2124"/>
              <a:ext cx="87" cy="17"/>
            </a:xfrm>
            <a:custGeom>
              <a:avLst/>
              <a:gdLst>
                <a:gd name="T0" fmla="*/ 87 w 87"/>
                <a:gd name="T1" fmla="*/ 0 h 17"/>
                <a:gd name="T2" fmla="*/ 0 w 87"/>
                <a:gd name="T3" fmla="*/ 17 h 17"/>
                <a:gd name="T4" fmla="*/ 21 w 87"/>
                <a:gd name="T5" fmla="*/ 17 h 17"/>
                <a:gd name="T6" fmla="*/ 31 w 87"/>
                <a:gd name="T7" fmla="*/ 12 h 17"/>
                <a:gd name="T8" fmla="*/ 45 w 87"/>
                <a:gd name="T9" fmla="*/ 12 h 17"/>
                <a:gd name="T10" fmla="*/ 59 w 87"/>
                <a:gd name="T11" fmla="*/ 8 h 17"/>
                <a:gd name="T12" fmla="*/ 69 w 87"/>
                <a:gd name="T13" fmla="*/ 8 h 17"/>
                <a:gd name="T14" fmla="*/ 80 w 87"/>
                <a:gd name="T15" fmla="*/ 0 h 17"/>
                <a:gd name="T16" fmla="*/ 87 w 87"/>
                <a:gd name="T17" fmla="*/ 0 h 17"/>
                <a:gd name="T18" fmla="*/ 87 w 87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7">
                  <a:moveTo>
                    <a:pt x="87" y="0"/>
                  </a:moveTo>
                  <a:lnTo>
                    <a:pt x="0" y="17"/>
                  </a:lnTo>
                  <a:lnTo>
                    <a:pt x="21" y="17"/>
                  </a:lnTo>
                  <a:lnTo>
                    <a:pt x="31" y="12"/>
                  </a:lnTo>
                  <a:lnTo>
                    <a:pt x="45" y="12"/>
                  </a:lnTo>
                  <a:lnTo>
                    <a:pt x="59" y="8"/>
                  </a:lnTo>
                  <a:lnTo>
                    <a:pt x="69" y="8"/>
                  </a:lnTo>
                  <a:lnTo>
                    <a:pt x="80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4494" y="2153"/>
              <a:ext cx="125" cy="18"/>
            </a:xfrm>
            <a:custGeom>
              <a:avLst/>
              <a:gdLst>
                <a:gd name="T0" fmla="*/ 97 w 125"/>
                <a:gd name="T1" fmla="*/ 18 h 18"/>
                <a:gd name="T2" fmla="*/ 111 w 125"/>
                <a:gd name="T3" fmla="*/ 13 h 18"/>
                <a:gd name="T4" fmla="*/ 122 w 125"/>
                <a:gd name="T5" fmla="*/ 13 h 18"/>
                <a:gd name="T6" fmla="*/ 125 w 125"/>
                <a:gd name="T7" fmla="*/ 13 h 18"/>
                <a:gd name="T8" fmla="*/ 118 w 125"/>
                <a:gd name="T9" fmla="*/ 9 h 18"/>
                <a:gd name="T10" fmla="*/ 111 w 125"/>
                <a:gd name="T11" fmla="*/ 9 h 18"/>
                <a:gd name="T12" fmla="*/ 101 w 125"/>
                <a:gd name="T13" fmla="*/ 5 h 18"/>
                <a:gd name="T14" fmla="*/ 94 w 125"/>
                <a:gd name="T15" fmla="*/ 5 h 18"/>
                <a:gd name="T16" fmla="*/ 77 w 125"/>
                <a:gd name="T17" fmla="*/ 5 h 18"/>
                <a:gd name="T18" fmla="*/ 66 w 125"/>
                <a:gd name="T19" fmla="*/ 5 h 18"/>
                <a:gd name="T20" fmla="*/ 49 w 125"/>
                <a:gd name="T21" fmla="*/ 0 h 18"/>
                <a:gd name="T22" fmla="*/ 38 w 125"/>
                <a:gd name="T23" fmla="*/ 0 h 18"/>
                <a:gd name="T24" fmla="*/ 24 w 125"/>
                <a:gd name="T25" fmla="*/ 0 h 18"/>
                <a:gd name="T26" fmla="*/ 14 w 125"/>
                <a:gd name="T27" fmla="*/ 0 h 18"/>
                <a:gd name="T28" fmla="*/ 7 w 125"/>
                <a:gd name="T29" fmla="*/ 0 h 18"/>
                <a:gd name="T30" fmla="*/ 0 w 125"/>
                <a:gd name="T31" fmla="*/ 5 h 18"/>
                <a:gd name="T32" fmla="*/ 14 w 125"/>
                <a:gd name="T33" fmla="*/ 5 h 18"/>
                <a:gd name="T34" fmla="*/ 24 w 125"/>
                <a:gd name="T35" fmla="*/ 5 h 18"/>
                <a:gd name="T36" fmla="*/ 38 w 125"/>
                <a:gd name="T37" fmla="*/ 5 h 18"/>
                <a:gd name="T38" fmla="*/ 49 w 125"/>
                <a:gd name="T39" fmla="*/ 9 h 18"/>
                <a:gd name="T40" fmla="*/ 63 w 125"/>
                <a:gd name="T41" fmla="*/ 9 h 18"/>
                <a:gd name="T42" fmla="*/ 73 w 125"/>
                <a:gd name="T43" fmla="*/ 13 h 18"/>
                <a:gd name="T44" fmla="*/ 84 w 125"/>
                <a:gd name="T45" fmla="*/ 13 h 18"/>
                <a:gd name="T46" fmla="*/ 97 w 125"/>
                <a:gd name="T47" fmla="*/ 18 h 18"/>
                <a:gd name="T48" fmla="*/ 97 w 125"/>
                <a:gd name="T4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8">
                  <a:moveTo>
                    <a:pt x="97" y="18"/>
                  </a:moveTo>
                  <a:lnTo>
                    <a:pt x="111" y="13"/>
                  </a:lnTo>
                  <a:lnTo>
                    <a:pt x="122" y="13"/>
                  </a:lnTo>
                  <a:lnTo>
                    <a:pt x="125" y="13"/>
                  </a:lnTo>
                  <a:lnTo>
                    <a:pt x="118" y="9"/>
                  </a:lnTo>
                  <a:lnTo>
                    <a:pt x="111" y="9"/>
                  </a:lnTo>
                  <a:lnTo>
                    <a:pt x="101" y="5"/>
                  </a:lnTo>
                  <a:lnTo>
                    <a:pt x="94" y="5"/>
                  </a:lnTo>
                  <a:lnTo>
                    <a:pt x="77" y="5"/>
                  </a:lnTo>
                  <a:lnTo>
                    <a:pt x="66" y="5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24" y="5"/>
                  </a:lnTo>
                  <a:lnTo>
                    <a:pt x="38" y="5"/>
                  </a:lnTo>
                  <a:lnTo>
                    <a:pt x="49" y="9"/>
                  </a:lnTo>
                  <a:lnTo>
                    <a:pt x="63" y="9"/>
                  </a:lnTo>
                  <a:lnTo>
                    <a:pt x="73" y="13"/>
                  </a:lnTo>
                  <a:lnTo>
                    <a:pt x="84" y="13"/>
                  </a:lnTo>
                  <a:lnTo>
                    <a:pt x="97" y="18"/>
                  </a:lnTo>
                  <a:lnTo>
                    <a:pt x="97" y="18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4835" y="2149"/>
              <a:ext cx="59" cy="9"/>
            </a:xfrm>
            <a:custGeom>
              <a:avLst/>
              <a:gdLst>
                <a:gd name="T0" fmla="*/ 45 w 59"/>
                <a:gd name="T1" fmla="*/ 9 h 9"/>
                <a:gd name="T2" fmla="*/ 59 w 59"/>
                <a:gd name="T3" fmla="*/ 0 h 9"/>
                <a:gd name="T4" fmla="*/ 45 w 59"/>
                <a:gd name="T5" fmla="*/ 0 h 9"/>
                <a:gd name="T6" fmla="*/ 31 w 59"/>
                <a:gd name="T7" fmla="*/ 0 h 9"/>
                <a:gd name="T8" fmla="*/ 14 w 59"/>
                <a:gd name="T9" fmla="*/ 4 h 9"/>
                <a:gd name="T10" fmla="*/ 0 w 59"/>
                <a:gd name="T11" fmla="*/ 9 h 9"/>
                <a:gd name="T12" fmla="*/ 10 w 59"/>
                <a:gd name="T13" fmla="*/ 9 h 9"/>
                <a:gd name="T14" fmla="*/ 24 w 59"/>
                <a:gd name="T15" fmla="*/ 9 h 9"/>
                <a:gd name="T16" fmla="*/ 38 w 59"/>
                <a:gd name="T17" fmla="*/ 9 h 9"/>
                <a:gd name="T18" fmla="*/ 45 w 59"/>
                <a:gd name="T19" fmla="*/ 9 h 9"/>
                <a:gd name="T20" fmla="*/ 45 w 59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45" y="9"/>
                  </a:moveTo>
                  <a:lnTo>
                    <a:pt x="59" y="0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14" y="4"/>
                  </a:lnTo>
                  <a:lnTo>
                    <a:pt x="0" y="9"/>
                  </a:lnTo>
                  <a:lnTo>
                    <a:pt x="10" y="9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45" y="9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4678" y="1530"/>
              <a:ext cx="129" cy="534"/>
            </a:xfrm>
            <a:custGeom>
              <a:avLst/>
              <a:gdLst>
                <a:gd name="T0" fmla="*/ 129 w 129"/>
                <a:gd name="T1" fmla="*/ 137 h 534"/>
                <a:gd name="T2" fmla="*/ 129 w 129"/>
                <a:gd name="T3" fmla="*/ 98 h 534"/>
                <a:gd name="T4" fmla="*/ 129 w 129"/>
                <a:gd name="T5" fmla="*/ 73 h 534"/>
                <a:gd name="T6" fmla="*/ 126 w 129"/>
                <a:gd name="T7" fmla="*/ 107 h 534"/>
                <a:gd name="T8" fmla="*/ 119 w 129"/>
                <a:gd name="T9" fmla="*/ 132 h 534"/>
                <a:gd name="T10" fmla="*/ 122 w 129"/>
                <a:gd name="T11" fmla="*/ 85 h 534"/>
                <a:gd name="T12" fmla="*/ 122 w 129"/>
                <a:gd name="T13" fmla="*/ 43 h 534"/>
                <a:gd name="T14" fmla="*/ 105 w 129"/>
                <a:gd name="T15" fmla="*/ 64 h 534"/>
                <a:gd name="T16" fmla="*/ 94 w 129"/>
                <a:gd name="T17" fmla="*/ 102 h 534"/>
                <a:gd name="T18" fmla="*/ 98 w 129"/>
                <a:gd name="T19" fmla="*/ 73 h 534"/>
                <a:gd name="T20" fmla="*/ 101 w 129"/>
                <a:gd name="T21" fmla="*/ 0 h 534"/>
                <a:gd name="T22" fmla="*/ 70 w 129"/>
                <a:gd name="T23" fmla="*/ 60 h 534"/>
                <a:gd name="T24" fmla="*/ 56 w 129"/>
                <a:gd name="T25" fmla="*/ 51 h 534"/>
                <a:gd name="T26" fmla="*/ 46 w 129"/>
                <a:gd name="T27" fmla="*/ 102 h 534"/>
                <a:gd name="T28" fmla="*/ 49 w 129"/>
                <a:gd name="T29" fmla="*/ 137 h 534"/>
                <a:gd name="T30" fmla="*/ 42 w 129"/>
                <a:gd name="T31" fmla="*/ 167 h 534"/>
                <a:gd name="T32" fmla="*/ 39 w 129"/>
                <a:gd name="T33" fmla="*/ 115 h 534"/>
                <a:gd name="T34" fmla="*/ 32 w 129"/>
                <a:gd name="T35" fmla="*/ 68 h 534"/>
                <a:gd name="T36" fmla="*/ 28 w 129"/>
                <a:gd name="T37" fmla="*/ 90 h 534"/>
                <a:gd name="T38" fmla="*/ 35 w 129"/>
                <a:gd name="T39" fmla="*/ 149 h 534"/>
                <a:gd name="T40" fmla="*/ 35 w 129"/>
                <a:gd name="T41" fmla="*/ 213 h 534"/>
                <a:gd name="T42" fmla="*/ 28 w 129"/>
                <a:gd name="T43" fmla="*/ 278 h 534"/>
                <a:gd name="T44" fmla="*/ 18 w 129"/>
                <a:gd name="T45" fmla="*/ 342 h 534"/>
                <a:gd name="T46" fmla="*/ 7 w 129"/>
                <a:gd name="T47" fmla="*/ 401 h 534"/>
                <a:gd name="T48" fmla="*/ 0 w 129"/>
                <a:gd name="T49" fmla="*/ 397 h 534"/>
                <a:gd name="T50" fmla="*/ 0 w 129"/>
                <a:gd name="T51" fmla="*/ 440 h 534"/>
                <a:gd name="T52" fmla="*/ 0 w 129"/>
                <a:gd name="T53" fmla="*/ 487 h 534"/>
                <a:gd name="T54" fmla="*/ 14 w 129"/>
                <a:gd name="T55" fmla="*/ 478 h 534"/>
                <a:gd name="T56" fmla="*/ 18 w 129"/>
                <a:gd name="T57" fmla="*/ 474 h 534"/>
                <a:gd name="T58" fmla="*/ 21 w 129"/>
                <a:gd name="T59" fmla="*/ 470 h 534"/>
                <a:gd name="T60" fmla="*/ 28 w 129"/>
                <a:gd name="T61" fmla="*/ 470 h 534"/>
                <a:gd name="T62" fmla="*/ 39 w 129"/>
                <a:gd name="T63" fmla="*/ 508 h 534"/>
                <a:gd name="T64" fmla="*/ 46 w 129"/>
                <a:gd name="T65" fmla="*/ 534 h 534"/>
                <a:gd name="T66" fmla="*/ 59 w 129"/>
                <a:gd name="T67" fmla="*/ 470 h 534"/>
                <a:gd name="T68" fmla="*/ 66 w 129"/>
                <a:gd name="T69" fmla="*/ 453 h 534"/>
                <a:gd name="T70" fmla="*/ 70 w 129"/>
                <a:gd name="T71" fmla="*/ 512 h 534"/>
                <a:gd name="T72" fmla="*/ 77 w 129"/>
                <a:gd name="T73" fmla="*/ 530 h 534"/>
                <a:gd name="T74" fmla="*/ 80 w 129"/>
                <a:gd name="T75" fmla="*/ 491 h 534"/>
                <a:gd name="T76" fmla="*/ 84 w 129"/>
                <a:gd name="T77" fmla="*/ 453 h 534"/>
                <a:gd name="T78" fmla="*/ 87 w 129"/>
                <a:gd name="T79" fmla="*/ 397 h 534"/>
                <a:gd name="T80" fmla="*/ 87 w 129"/>
                <a:gd name="T81" fmla="*/ 359 h 534"/>
                <a:gd name="T82" fmla="*/ 94 w 129"/>
                <a:gd name="T83" fmla="*/ 316 h 534"/>
                <a:gd name="T84" fmla="*/ 101 w 129"/>
                <a:gd name="T85" fmla="*/ 278 h 534"/>
                <a:gd name="T86" fmla="*/ 108 w 129"/>
                <a:gd name="T87" fmla="*/ 239 h 534"/>
                <a:gd name="T88" fmla="*/ 119 w 129"/>
                <a:gd name="T89" fmla="*/ 175 h 534"/>
                <a:gd name="T90" fmla="*/ 129 w 129"/>
                <a:gd name="T91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9" h="534">
                  <a:moveTo>
                    <a:pt x="129" y="154"/>
                  </a:moveTo>
                  <a:lnTo>
                    <a:pt x="129" y="149"/>
                  </a:lnTo>
                  <a:lnTo>
                    <a:pt x="129" y="137"/>
                  </a:lnTo>
                  <a:lnTo>
                    <a:pt x="129" y="124"/>
                  </a:lnTo>
                  <a:lnTo>
                    <a:pt x="129" y="115"/>
                  </a:lnTo>
                  <a:lnTo>
                    <a:pt x="129" y="98"/>
                  </a:lnTo>
                  <a:lnTo>
                    <a:pt x="129" y="85"/>
                  </a:lnTo>
                  <a:lnTo>
                    <a:pt x="129" y="77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26" y="90"/>
                  </a:lnTo>
                  <a:lnTo>
                    <a:pt x="126" y="107"/>
                  </a:lnTo>
                  <a:lnTo>
                    <a:pt x="122" y="120"/>
                  </a:lnTo>
                  <a:lnTo>
                    <a:pt x="126" y="137"/>
                  </a:lnTo>
                  <a:lnTo>
                    <a:pt x="119" y="132"/>
                  </a:lnTo>
                  <a:lnTo>
                    <a:pt x="119" y="115"/>
                  </a:lnTo>
                  <a:lnTo>
                    <a:pt x="119" y="98"/>
                  </a:lnTo>
                  <a:lnTo>
                    <a:pt x="122" y="85"/>
                  </a:lnTo>
                  <a:lnTo>
                    <a:pt x="115" y="77"/>
                  </a:lnTo>
                  <a:lnTo>
                    <a:pt x="115" y="60"/>
                  </a:lnTo>
                  <a:lnTo>
                    <a:pt x="122" y="43"/>
                  </a:lnTo>
                  <a:lnTo>
                    <a:pt x="115" y="43"/>
                  </a:lnTo>
                  <a:lnTo>
                    <a:pt x="112" y="51"/>
                  </a:lnTo>
                  <a:lnTo>
                    <a:pt x="105" y="64"/>
                  </a:lnTo>
                  <a:lnTo>
                    <a:pt x="101" y="81"/>
                  </a:lnTo>
                  <a:lnTo>
                    <a:pt x="98" y="90"/>
                  </a:lnTo>
                  <a:lnTo>
                    <a:pt x="94" y="102"/>
                  </a:lnTo>
                  <a:lnTo>
                    <a:pt x="94" y="98"/>
                  </a:lnTo>
                  <a:lnTo>
                    <a:pt x="94" y="90"/>
                  </a:lnTo>
                  <a:lnTo>
                    <a:pt x="98" y="73"/>
                  </a:lnTo>
                  <a:lnTo>
                    <a:pt x="94" y="43"/>
                  </a:lnTo>
                  <a:lnTo>
                    <a:pt x="101" y="21"/>
                  </a:lnTo>
                  <a:lnTo>
                    <a:pt x="101" y="0"/>
                  </a:lnTo>
                  <a:lnTo>
                    <a:pt x="91" y="13"/>
                  </a:lnTo>
                  <a:lnTo>
                    <a:pt x="80" y="34"/>
                  </a:lnTo>
                  <a:lnTo>
                    <a:pt x="70" y="60"/>
                  </a:lnTo>
                  <a:lnTo>
                    <a:pt x="66" y="68"/>
                  </a:lnTo>
                  <a:lnTo>
                    <a:pt x="63" y="51"/>
                  </a:lnTo>
                  <a:lnTo>
                    <a:pt x="56" y="51"/>
                  </a:lnTo>
                  <a:lnTo>
                    <a:pt x="53" y="68"/>
                  </a:lnTo>
                  <a:lnTo>
                    <a:pt x="49" y="85"/>
                  </a:lnTo>
                  <a:lnTo>
                    <a:pt x="46" y="102"/>
                  </a:lnTo>
                  <a:lnTo>
                    <a:pt x="53" y="124"/>
                  </a:lnTo>
                  <a:lnTo>
                    <a:pt x="49" y="124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6" y="162"/>
                  </a:lnTo>
                  <a:lnTo>
                    <a:pt x="42" y="167"/>
                  </a:lnTo>
                  <a:lnTo>
                    <a:pt x="39" y="154"/>
                  </a:lnTo>
                  <a:lnTo>
                    <a:pt x="39" y="137"/>
                  </a:lnTo>
                  <a:lnTo>
                    <a:pt x="39" y="115"/>
                  </a:lnTo>
                  <a:lnTo>
                    <a:pt x="39" y="98"/>
                  </a:lnTo>
                  <a:lnTo>
                    <a:pt x="32" y="81"/>
                  </a:lnTo>
                  <a:lnTo>
                    <a:pt x="32" y="68"/>
                  </a:lnTo>
                  <a:lnTo>
                    <a:pt x="28" y="68"/>
                  </a:lnTo>
                  <a:lnTo>
                    <a:pt x="25" y="77"/>
                  </a:lnTo>
                  <a:lnTo>
                    <a:pt x="28" y="90"/>
                  </a:lnTo>
                  <a:lnTo>
                    <a:pt x="32" y="107"/>
                  </a:lnTo>
                  <a:lnTo>
                    <a:pt x="32" y="124"/>
                  </a:lnTo>
                  <a:lnTo>
                    <a:pt x="35" y="149"/>
                  </a:lnTo>
                  <a:lnTo>
                    <a:pt x="35" y="171"/>
                  </a:lnTo>
                  <a:lnTo>
                    <a:pt x="35" y="192"/>
                  </a:lnTo>
                  <a:lnTo>
                    <a:pt x="35" y="213"/>
                  </a:lnTo>
                  <a:lnTo>
                    <a:pt x="35" y="235"/>
                  </a:lnTo>
                  <a:lnTo>
                    <a:pt x="32" y="256"/>
                  </a:lnTo>
                  <a:lnTo>
                    <a:pt x="28" y="278"/>
                  </a:lnTo>
                  <a:lnTo>
                    <a:pt x="25" y="299"/>
                  </a:lnTo>
                  <a:lnTo>
                    <a:pt x="25" y="325"/>
                  </a:lnTo>
                  <a:lnTo>
                    <a:pt x="18" y="342"/>
                  </a:lnTo>
                  <a:lnTo>
                    <a:pt x="14" y="363"/>
                  </a:lnTo>
                  <a:lnTo>
                    <a:pt x="11" y="384"/>
                  </a:lnTo>
                  <a:lnTo>
                    <a:pt x="7" y="401"/>
                  </a:lnTo>
                  <a:lnTo>
                    <a:pt x="7" y="393"/>
                  </a:lnTo>
                  <a:lnTo>
                    <a:pt x="7" y="384"/>
                  </a:lnTo>
                  <a:lnTo>
                    <a:pt x="0" y="397"/>
                  </a:lnTo>
                  <a:lnTo>
                    <a:pt x="0" y="414"/>
                  </a:lnTo>
                  <a:lnTo>
                    <a:pt x="0" y="427"/>
                  </a:lnTo>
                  <a:lnTo>
                    <a:pt x="0" y="440"/>
                  </a:lnTo>
                  <a:lnTo>
                    <a:pt x="0" y="457"/>
                  </a:lnTo>
                  <a:lnTo>
                    <a:pt x="0" y="470"/>
                  </a:lnTo>
                  <a:lnTo>
                    <a:pt x="0" y="487"/>
                  </a:lnTo>
                  <a:lnTo>
                    <a:pt x="4" y="504"/>
                  </a:lnTo>
                  <a:lnTo>
                    <a:pt x="18" y="504"/>
                  </a:lnTo>
                  <a:lnTo>
                    <a:pt x="14" y="478"/>
                  </a:lnTo>
                  <a:lnTo>
                    <a:pt x="11" y="474"/>
                  </a:lnTo>
                  <a:lnTo>
                    <a:pt x="14" y="470"/>
                  </a:lnTo>
                  <a:lnTo>
                    <a:pt x="18" y="474"/>
                  </a:lnTo>
                  <a:lnTo>
                    <a:pt x="18" y="487"/>
                  </a:lnTo>
                  <a:lnTo>
                    <a:pt x="28" y="487"/>
                  </a:lnTo>
                  <a:lnTo>
                    <a:pt x="21" y="470"/>
                  </a:lnTo>
                  <a:lnTo>
                    <a:pt x="25" y="461"/>
                  </a:lnTo>
                  <a:lnTo>
                    <a:pt x="28" y="465"/>
                  </a:lnTo>
                  <a:lnTo>
                    <a:pt x="28" y="470"/>
                  </a:lnTo>
                  <a:lnTo>
                    <a:pt x="32" y="487"/>
                  </a:lnTo>
                  <a:lnTo>
                    <a:pt x="35" y="500"/>
                  </a:lnTo>
                  <a:lnTo>
                    <a:pt x="39" y="508"/>
                  </a:lnTo>
                  <a:lnTo>
                    <a:pt x="39" y="521"/>
                  </a:lnTo>
                  <a:lnTo>
                    <a:pt x="39" y="525"/>
                  </a:lnTo>
                  <a:lnTo>
                    <a:pt x="46" y="534"/>
                  </a:lnTo>
                  <a:lnTo>
                    <a:pt x="49" y="517"/>
                  </a:lnTo>
                  <a:lnTo>
                    <a:pt x="56" y="495"/>
                  </a:lnTo>
                  <a:lnTo>
                    <a:pt x="59" y="470"/>
                  </a:lnTo>
                  <a:lnTo>
                    <a:pt x="56" y="461"/>
                  </a:lnTo>
                  <a:lnTo>
                    <a:pt x="63" y="444"/>
                  </a:lnTo>
                  <a:lnTo>
                    <a:pt x="66" y="453"/>
                  </a:lnTo>
                  <a:lnTo>
                    <a:pt x="66" y="474"/>
                  </a:lnTo>
                  <a:lnTo>
                    <a:pt x="66" y="500"/>
                  </a:lnTo>
                  <a:lnTo>
                    <a:pt x="70" y="512"/>
                  </a:lnTo>
                  <a:lnTo>
                    <a:pt x="70" y="521"/>
                  </a:lnTo>
                  <a:lnTo>
                    <a:pt x="73" y="525"/>
                  </a:lnTo>
                  <a:lnTo>
                    <a:pt x="77" y="530"/>
                  </a:lnTo>
                  <a:lnTo>
                    <a:pt x="80" y="521"/>
                  </a:lnTo>
                  <a:lnTo>
                    <a:pt x="77" y="504"/>
                  </a:lnTo>
                  <a:lnTo>
                    <a:pt x="80" y="491"/>
                  </a:lnTo>
                  <a:lnTo>
                    <a:pt x="84" y="474"/>
                  </a:lnTo>
                  <a:lnTo>
                    <a:pt x="91" y="465"/>
                  </a:lnTo>
                  <a:lnTo>
                    <a:pt x="84" y="453"/>
                  </a:lnTo>
                  <a:lnTo>
                    <a:pt x="84" y="440"/>
                  </a:lnTo>
                  <a:lnTo>
                    <a:pt x="84" y="418"/>
                  </a:lnTo>
                  <a:lnTo>
                    <a:pt x="87" y="397"/>
                  </a:lnTo>
                  <a:lnTo>
                    <a:pt x="87" y="384"/>
                  </a:lnTo>
                  <a:lnTo>
                    <a:pt x="87" y="372"/>
                  </a:lnTo>
                  <a:lnTo>
                    <a:pt x="87" y="359"/>
                  </a:lnTo>
                  <a:lnTo>
                    <a:pt x="91" y="346"/>
                  </a:lnTo>
                  <a:lnTo>
                    <a:pt x="94" y="329"/>
                  </a:lnTo>
                  <a:lnTo>
                    <a:pt x="94" y="316"/>
                  </a:lnTo>
                  <a:lnTo>
                    <a:pt x="98" y="303"/>
                  </a:lnTo>
                  <a:lnTo>
                    <a:pt x="101" y="290"/>
                  </a:lnTo>
                  <a:lnTo>
                    <a:pt x="101" y="278"/>
                  </a:lnTo>
                  <a:lnTo>
                    <a:pt x="105" y="260"/>
                  </a:lnTo>
                  <a:lnTo>
                    <a:pt x="105" y="248"/>
                  </a:lnTo>
                  <a:lnTo>
                    <a:pt x="108" y="239"/>
                  </a:lnTo>
                  <a:lnTo>
                    <a:pt x="112" y="213"/>
                  </a:lnTo>
                  <a:lnTo>
                    <a:pt x="115" y="192"/>
                  </a:lnTo>
                  <a:lnTo>
                    <a:pt x="119" y="175"/>
                  </a:lnTo>
                  <a:lnTo>
                    <a:pt x="122" y="162"/>
                  </a:lnTo>
                  <a:lnTo>
                    <a:pt x="126" y="154"/>
                  </a:lnTo>
                  <a:lnTo>
                    <a:pt x="129" y="154"/>
                  </a:lnTo>
                  <a:lnTo>
                    <a:pt x="129" y="15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734" y="1876"/>
              <a:ext cx="14" cy="55"/>
            </a:xfrm>
            <a:custGeom>
              <a:avLst/>
              <a:gdLst>
                <a:gd name="T0" fmla="*/ 14 w 14"/>
                <a:gd name="T1" fmla="*/ 0 h 55"/>
                <a:gd name="T2" fmla="*/ 10 w 14"/>
                <a:gd name="T3" fmla="*/ 13 h 55"/>
                <a:gd name="T4" fmla="*/ 10 w 14"/>
                <a:gd name="T5" fmla="*/ 26 h 55"/>
                <a:gd name="T6" fmla="*/ 3 w 14"/>
                <a:gd name="T7" fmla="*/ 38 h 55"/>
                <a:gd name="T8" fmla="*/ 0 w 14"/>
                <a:gd name="T9" fmla="*/ 55 h 55"/>
                <a:gd name="T10" fmla="*/ 0 w 14"/>
                <a:gd name="T11" fmla="*/ 38 h 55"/>
                <a:gd name="T12" fmla="*/ 3 w 14"/>
                <a:gd name="T13" fmla="*/ 21 h 55"/>
                <a:gd name="T14" fmla="*/ 3 w 14"/>
                <a:gd name="T15" fmla="*/ 4 h 55"/>
                <a:gd name="T16" fmla="*/ 14 w 14"/>
                <a:gd name="T17" fmla="*/ 0 h 55"/>
                <a:gd name="T18" fmla="*/ 14 w 14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5">
                  <a:moveTo>
                    <a:pt x="14" y="0"/>
                  </a:moveTo>
                  <a:lnTo>
                    <a:pt x="10" y="13"/>
                  </a:lnTo>
                  <a:lnTo>
                    <a:pt x="10" y="26"/>
                  </a:lnTo>
                  <a:lnTo>
                    <a:pt x="3" y="38"/>
                  </a:lnTo>
                  <a:lnTo>
                    <a:pt x="0" y="55"/>
                  </a:lnTo>
                  <a:lnTo>
                    <a:pt x="0" y="38"/>
                  </a:lnTo>
                  <a:lnTo>
                    <a:pt x="3" y="21"/>
                  </a:lnTo>
                  <a:lnTo>
                    <a:pt x="3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4762" y="1752"/>
              <a:ext cx="170" cy="9"/>
            </a:xfrm>
            <a:custGeom>
              <a:avLst/>
              <a:gdLst>
                <a:gd name="T0" fmla="*/ 0 w 170"/>
                <a:gd name="T1" fmla="*/ 4 h 9"/>
                <a:gd name="T2" fmla="*/ 14 w 170"/>
                <a:gd name="T3" fmla="*/ 4 h 9"/>
                <a:gd name="T4" fmla="*/ 31 w 170"/>
                <a:gd name="T5" fmla="*/ 4 h 9"/>
                <a:gd name="T6" fmla="*/ 52 w 170"/>
                <a:gd name="T7" fmla="*/ 4 h 9"/>
                <a:gd name="T8" fmla="*/ 69 w 170"/>
                <a:gd name="T9" fmla="*/ 4 h 9"/>
                <a:gd name="T10" fmla="*/ 87 w 170"/>
                <a:gd name="T11" fmla="*/ 4 h 9"/>
                <a:gd name="T12" fmla="*/ 104 w 170"/>
                <a:gd name="T13" fmla="*/ 4 h 9"/>
                <a:gd name="T14" fmla="*/ 122 w 170"/>
                <a:gd name="T15" fmla="*/ 4 h 9"/>
                <a:gd name="T16" fmla="*/ 139 w 170"/>
                <a:gd name="T17" fmla="*/ 4 h 9"/>
                <a:gd name="T18" fmla="*/ 146 w 170"/>
                <a:gd name="T19" fmla="*/ 0 h 9"/>
                <a:gd name="T20" fmla="*/ 156 w 170"/>
                <a:gd name="T21" fmla="*/ 0 h 9"/>
                <a:gd name="T22" fmla="*/ 167 w 170"/>
                <a:gd name="T23" fmla="*/ 0 h 9"/>
                <a:gd name="T24" fmla="*/ 170 w 170"/>
                <a:gd name="T25" fmla="*/ 4 h 9"/>
                <a:gd name="T26" fmla="*/ 156 w 170"/>
                <a:gd name="T27" fmla="*/ 4 h 9"/>
                <a:gd name="T28" fmla="*/ 146 w 170"/>
                <a:gd name="T29" fmla="*/ 4 h 9"/>
                <a:gd name="T30" fmla="*/ 135 w 170"/>
                <a:gd name="T31" fmla="*/ 4 h 9"/>
                <a:gd name="T32" fmla="*/ 125 w 170"/>
                <a:gd name="T33" fmla="*/ 4 h 9"/>
                <a:gd name="T34" fmla="*/ 115 w 170"/>
                <a:gd name="T35" fmla="*/ 4 h 9"/>
                <a:gd name="T36" fmla="*/ 101 w 170"/>
                <a:gd name="T37" fmla="*/ 4 h 9"/>
                <a:gd name="T38" fmla="*/ 94 w 170"/>
                <a:gd name="T39" fmla="*/ 4 h 9"/>
                <a:gd name="T40" fmla="*/ 83 w 170"/>
                <a:gd name="T41" fmla="*/ 9 h 9"/>
                <a:gd name="T42" fmla="*/ 59 w 170"/>
                <a:gd name="T43" fmla="*/ 9 h 9"/>
                <a:gd name="T44" fmla="*/ 42 w 170"/>
                <a:gd name="T45" fmla="*/ 9 h 9"/>
                <a:gd name="T46" fmla="*/ 17 w 170"/>
                <a:gd name="T47" fmla="*/ 4 h 9"/>
                <a:gd name="T48" fmla="*/ 0 w 170"/>
                <a:gd name="T49" fmla="*/ 4 h 9"/>
                <a:gd name="T50" fmla="*/ 0 w 170"/>
                <a:gd name="T5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0" h="9">
                  <a:moveTo>
                    <a:pt x="0" y="4"/>
                  </a:moveTo>
                  <a:lnTo>
                    <a:pt x="14" y="4"/>
                  </a:lnTo>
                  <a:lnTo>
                    <a:pt x="31" y="4"/>
                  </a:lnTo>
                  <a:lnTo>
                    <a:pt x="52" y="4"/>
                  </a:lnTo>
                  <a:lnTo>
                    <a:pt x="69" y="4"/>
                  </a:lnTo>
                  <a:lnTo>
                    <a:pt x="87" y="4"/>
                  </a:lnTo>
                  <a:lnTo>
                    <a:pt x="104" y="4"/>
                  </a:lnTo>
                  <a:lnTo>
                    <a:pt x="122" y="4"/>
                  </a:lnTo>
                  <a:lnTo>
                    <a:pt x="139" y="4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7" y="0"/>
                  </a:lnTo>
                  <a:lnTo>
                    <a:pt x="170" y="4"/>
                  </a:lnTo>
                  <a:lnTo>
                    <a:pt x="156" y="4"/>
                  </a:lnTo>
                  <a:lnTo>
                    <a:pt x="146" y="4"/>
                  </a:lnTo>
                  <a:lnTo>
                    <a:pt x="135" y="4"/>
                  </a:lnTo>
                  <a:lnTo>
                    <a:pt x="125" y="4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94" y="4"/>
                  </a:lnTo>
                  <a:lnTo>
                    <a:pt x="83" y="9"/>
                  </a:lnTo>
                  <a:lnTo>
                    <a:pt x="59" y="9"/>
                  </a:lnTo>
                  <a:lnTo>
                    <a:pt x="42" y="9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4800" y="1825"/>
              <a:ext cx="49" cy="8"/>
            </a:xfrm>
            <a:custGeom>
              <a:avLst/>
              <a:gdLst>
                <a:gd name="T0" fmla="*/ 49 w 49"/>
                <a:gd name="T1" fmla="*/ 4 h 8"/>
                <a:gd name="T2" fmla="*/ 35 w 49"/>
                <a:gd name="T3" fmla="*/ 0 h 8"/>
                <a:gd name="T4" fmla="*/ 21 w 49"/>
                <a:gd name="T5" fmla="*/ 0 h 8"/>
                <a:gd name="T6" fmla="*/ 11 w 49"/>
                <a:gd name="T7" fmla="*/ 0 h 8"/>
                <a:gd name="T8" fmla="*/ 0 w 49"/>
                <a:gd name="T9" fmla="*/ 4 h 8"/>
                <a:gd name="T10" fmla="*/ 7 w 49"/>
                <a:gd name="T11" fmla="*/ 4 h 8"/>
                <a:gd name="T12" fmla="*/ 24 w 49"/>
                <a:gd name="T13" fmla="*/ 8 h 8"/>
                <a:gd name="T14" fmla="*/ 38 w 49"/>
                <a:gd name="T15" fmla="*/ 4 h 8"/>
                <a:gd name="T16" fmla="*/ 49 w 49"/>
                <a:gd name="T17" fmla="*/ 4 h 8"/>
                <a:gd name="T18" fmla="*/ 49 w 4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">
                  <a:moveTo>
                    <a:pt x="49" y="4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4"/>
                  </a:lnTo>
                  <a:lnTo>
                    <a:pt x="7" y="4"/>
                  </a:lnTo>
                  <a:lnTo>
                    <a:pt x="24" y="8"/>
                  </a:lnTo>
                  <a:lnTo>
                    <a:pt x="38" y="4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560" y="1820"/>
              <a:ext cx="73" cy="9"/>
            </a:xfrm>
            <a:custGeom>
              <a:avLst/>
              <a:gdLst>
                <a:gd name="T0" fmla="*/ 73 w 73"/>
                <a:gd name="T1" fmla="*/ 9 h 9"/>
                <a:gd name="T2" fmla="*/ 66 w 73"/>
                <a:gd name="T3" fmla="*/ 5 h 9"/>
                <a:gd name="T4" fmla="*/ 56 w 73"/>
                <a:gd name="T5" fmla="*/ 5 h 9"/>
                <a:gd name="T6" fmla="*/ 45 w 73"/>
                <a:gd name="T7" fmla="*/ 0 h 9"/>
                <a:gd name="T8" fmla="*/ 35 w 73"/>
                <a:gd name="T9" fmla="*/ 0 h 9"/>
                <a:gd name="T10" fmla="*/ 25 w 73"/>
                <a:gd name="T11" fmla="*/ 0 h 9"/>
                <a:gd name="T12" fmla="*/ 14 w 73"/>
                <a:gd name="T13" fmla="*/ 0 h 9"/>
                <a:gd name="T14" fmla="*/ 4 w 73"/>
                <a:gd name="T15" fmla="*/ 5 h 9"/>
                <a:gd name="T16" fmla="*/ 0 w 73"/>
                <a:gd name="T17" fmla="*/ 5 h 9"/>
                <a:gd name="T18" fmla="*/ 14 w 73"/>
                <a:gd name="T19" fmla="*/ 5 h 9"/>
                <a:gd name="T20" fmla="*/ 35 w 73"/>
                <a:gd name="T21" fmla="*/ 9 h 9"/>
                <a:gd name="T22" fmla="*/ 56 w 73"/>
                <a:gd name="T23" fmla="*/ 9 h 9"/>
                <a:gd name="T24" fmla="*/ 73 w 73"/>
                <a:gd name="T25" fmla="*/ 9 h 9"/>
                <a:gd name="T26" fmla="*/ 73 w 73"/>
                <a:gd name="T2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9">
                  <a:moveTo>
                    <a:pt x="73" y="9"/>
                  </a:moveTo>
                  <a:lnTo>
                    <a:pt x="66" y="5"/>
                  </a:lnTo>
                  <a:lnTo>
                    <a:pt x="56" y="5"/>
                  </a:lnTo>
                  <a:lnTo>
                    <a:pt x="45" y="0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14" y="5"/>
                  </a:lnTo>
                  <a:lnTo>
                    <a:pt x="35" y="9"/>
                  </a:lnTo>
                  <a:lnTo>
                    <a:pt x="56" y="9"/>
                  </a:lnTo>
                  <a:lnTo>
                    <a:pt x="73" y="9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4762" y="1722"/>
              <a:ext cx="10" cy="77"/>
            </a:xfrm>
            <a:custGeom>
              <a:avLst/>
              <a:gdLst>
                <a:gd name="T0" fmla="*/ 10 w 10"/>
                <a:gd name="T1" fmla="*/ 30 h 77"/>
                <a:gd name="T2" fmla="*/ 7 w 10"/>
                <a:gd name="T3" fmla="*/ 9 h 77"/>
                <a:gd name="T4" fmla="*/ 7 w 10"/>
                <a:gd name="T5" fmla="*/ 0 h 77"/>
                <a:gd name="T6" fmla="*/ 3 w 10"/>
                <a:gd name="T7" fmla="*/ 4 h 77"/>
                <a:gd name="T8" fmla="*/ 3 w 10"/>
                <a:gd name="T9" fmla="*/ 13 h 77"/>
                <a:gd name="T10" fmla="*/ 0 w 10"/>
                <a:gd name="T11" fmla="*/ 26 h 77"/>
                <a:gd name="T12" fmla="*/ 0 w 10"/>
                <a:gd name="T13" fmla="*/ 39 h 77"/>
                <a:gd name="T14" fmla="*/ 0 w 10"/>
                <a:gd name="T15" fmla="*/ 51 h 77"/>
                <a:gd name="T16" fmla="*/ 0 w 10"/>
                <a:gd name="T17" fmla="*/ 60 h 77"/>
                <a:gd name="T18" fmla="*/ 0 w 10"/>
                <a:gd name="T19" fmla="*/ 68 h 77"/>
                <a:gd name="T20" fmla="*/ 7 w 10"/>
                <a:gd name="T21" fmla="*/ 77 h 77"/>
                <a:gd name="T22" fmla="*/ 10 w 10"/>
                <a:gd name="T23" fmla="*/ 30 h 77"/>
                <a:gd name="T24" fmla="*/ 10 w 10"/>
                <a:gd name="T25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77">
                  <a:moveTo>
                    <a:pt x="10" y="30"/>
                  </a:moveTo>
                  <a:lnTo>
                    <a:pt x="7" y="9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13"/>
                  </a:lnTo>
                  <a:lnTo>
                    <a:pt x="0" y="26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7" y="77"/>
                  </a:lnTo>
                  <a:lnTo>
                    <a:pt x="10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4692" y="1543"/>
              <a:ext cx="45" cy="0"/>
            </a:xfrm>
            <a:custGeom>
              <a:avLst/>
              <a:gdLst>
                <a:gd name="T0" fmla="*/ 45 w 45"/>
                <a:gd name="T1" fmla="*/ 35 w 45"/>
                <a:gd name="T2" fmla="*/ 25 w 45"/>
                <a:gd name="T3" fmla="*/ 11 w 45"/>
                <a:gd name="T4" fmla="*/ 4 w 45"/>
                <a:gd name="T5" fmla="*/ 0 w 45"/>
                <a:gd name="T6" fmla="*/ 14 w 45"/>
                <a:gd name="T7" fmla="*/ 28 w 45"/>
                <a:gd name="T8" fmla="*/ 45 w 45"/>
                <a:gd name="T9" fmla="*/ 45 w 4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45">
                  <a:moveTo>
                    <a:pt x="45" y="0"/>
                  </a:moveTo>
                  <a:lnTo>
                    <a:pt x="35" y="0"/>
                  </a:lnTo>
                  <a:lnTo>
                    <a:pt x="25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595" y="1462"/>
              <a:ext cx="125" cy="153"/>
            </a:xfrm>
            <a:custGeom>
              <a:avLst/>
              <a:gdLst>
                <a:gd name="T0" fmla="*/ 0 w 125"/>
                <a:gd name="T1" fmla="*/ 149 h 153"/>
                <a:gd name="T2" fmla="*/ 125 w 125"/>
                <a:gd name="T3" fmla="*/ 153 h 153"/>
                <a:gd name="T4" fmla="*/ 108 w 125"/>
                <a:gd name="T5" fmla="*/ 149 h 153"/>
                <a:gd name="T6" fmla="*/ 94 w 125"/>
                <a:gd name="T7" fmla="*/ 145 h 153"/>
                <a:gd name="T8" fmla="*/ 76 w 125"/>
                <a:gd name="T9" fmla="*/ 145 h 153"/>
                <a:gd name="T10" fmla="*/ 63 w 125"/>
                <a:gd name="T11" fmla="*/ 145 h 153"/>
                <a:gd name="T12" fmla="*/ 49 w 125"/>
                <a:gd name="T13" fmla="*/ 145 h 153"/>
                <a:gd name="T14" fmla="*/ 35 w 125"/>
                <a:gd name="T15" fmla="*/ 145 h 153"/>
                <a:gd name="T16" fmla="*/ 17 w 125"/>
                <a:gd name="T17" fmla="*/ 145 h 153"/>
                <a:gd name="T18" fmla="*/ 3 w 125"/>
                <a:gd name="T19" fmla="*/ 145 h 153"/>
                <a:gd name="T20" fmla="*/ 3 w 125"/>
                <a:gd name="T21" fmla="*/ 128 h 153"/>
                <a:gd name="T22" fmla="*/ 7 w 125"/>
                <a:gd name="T23" fmla="*/ 111 h 153"/>
                <a:gd name="T24" fmla="*/ 7 w 125"/>
                <a:gd name="T25" fmla="*/ 89 h 153"/>
                <a:gd name="T26" fmla="*/ 10 w 125"/>
                <a:gd name="T27" fmla="*/ 72 h 153"/>
                <a:gd name="T28" fmla="*/ 10 w 125"/>
                <a:gd name="T29" fmla="*/ 51 h 153"/>
                <a:gd name="T30" fmla="*/ 14 w 125"/>
                <a:gd name="T31" fmla="*/ 34 h 153"/>
                <a:gd name="T32" fmla="*/ 14 w 125"/>
                <a:gd name="T33" fmla="*/ 17 h 153"/>
                <a:gd name="T34" fmla="*/ 14 w 125"/>
                <a:gd name="T35" fmla="*/ 0 h 153"/>
                <a:gd name="T36" fmla="*/ 10 w 125"/>
                <a:gd name="T37" fmla="*/ 17 h 153"/>
                <a:gd name="T38" fmla="*/ 10 w 125"/>
                <a:gd name="T39" fmla="*/ 34 h 153"/>
                <a:gd name="T40" fmla="*/ 7 w 125"/>
                <a:gd name="T41" fmla="*/ 51 h 153"/>
                <a:gd name="T42" fmla="*/ 7 w 125"/>
                <a:gd name="T43" fmla="*/ 72 h 153"/>
                <a:gd name="T44" fmla="*/ 0 w 125"/>
                <a:gd name="T45" fmla="*/ 89 h 153"/>
                <a:gd name="T46" fmla="*/ 0 w 125"/>
                <a:gd name="T47" fmla="*/ 111 h 153"/>
                <a:gd name="T48" fmla="*/ 0 w 125"/>
                <a:gd name="T49" fmla="*/ 128 h 153"/>
                <a:gd name="T50" fmla="*/ 0 w 125"/>
                <a:gd name="T51" fmla="*/ 149 h 153"/>
                <a:gd name="T52" fmla="*/ 0 w 125"/>
                <a:gd name="T53" fmla="*/ 1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53">
                  <a:moveTo>
                    <a:pt x="0" y="149"/>
                  </a:moveTo>
                  <a:lnTo>
                    <a:pt x="125" y="153"/>
                  </a:lnTo>
                  <a:lnTo>
                    <a:pt x="108" y="149"/>
                  </a:lnTo>
                  <a:lnTo>
                    <a:pt x="94" y="145"/>
                  </a:lnTo>
                  <a:lnTo>
                    <a:pt x="76" y="145"/>
                  </a:lnTo>
                  <a:lnTo>
                    <a:pt x="63" y="145"/>
                  </a:lnTo>
                  <a:lnTo>
                    <a:pt x="49" y="145"/>
                  </a:lnTo>
                  <a:lnTo>
                    <a:pt x="35" y="145"/>
                  </a:lnTo>
                  <a:lnTo>
                    <a:pt x="17" y="145"/>
                  </a:lnTo>
                  <a:lnTo>
                    <a:pt x="3" y="145"/>
                  </a:lnTo>
                  <a:lnTo>
                    <a:pt x="3" y="128"/>
                  </a:lnTo>
                  <a:lnTo>
                    <a:pt x="7" y="111"/>
                  </a:lnTo>
                  <a:lnTo>
                    <a:pt x="7" y="89"/>
                  </a:lnTo>
                  <a:lnTo>
                    <a:pt x="10" y="72"/>
                  </a:lnTo>
                  <a:lnTo>
                    <a:pt x="10" y="51"/>
                  </a:lnTo>
                  <a:lnTo>
                    <a:pt x="14" y="34"/>
                  </a:lnTo>
                  <a:lnTo>
                    <a:pt x="14" y="17"/>
                  </a:lnTo>
                  <a:lnTo>
                    <a:pt x="14" y="0"/>
                  </a:lnTo>
                  <a:lnTo>
                    <a:pt x="10" y="17"/>
                  </a:lnTo>
                  <a:lnTo>
                    <a:pt x="10" y="34"/>
                  </a:lnTo>
                  <a:lnTo>
                    <a:pt x="7" y="51"/>
                  </a:lnTo>
                  <a:lnTo>
                    <a:pt x="7" y="72"/>
                  </a:lnTo>
                  <a:lnTo>
                    <a:pt x="0" y="89"/>
                  </a:lnTo>
                  <a:lnTo>
                    <a:pt x="0" y="111"/>
                  </a:lnTo>
                  <a:lnTo>
                    <a:pt x="0" y="128"/>
                  </a:lnTo>
                  <a:lnTo>
                    <a:pt x="0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3980" y="1295"/>
              <a:ext cx="201" cy="90"/>
            </a:xfrm>
            <a:custGeom>
              <a:avLst/>
              <a:gdLst>
                <a:gd name="T0" fmla="*/ 0 w 201"/>
                <a:gd name="T1" fmla="*/ 0 h 90"/>
                <a:gd name="T2" fmla="*/ 17 w 201"/>
                <a:gd name="T3" fmla="*/ 9 h 90"/>
                <a:gd name="T4" fmla="*/ 38 w 201"/>
                <a:gd name="T5" fmla="*/ 21 h 90"/>
                <a:gd name="T6" fmla="*/ 55 w 201"/>
                <a:gd name="T7" fmla="*/ 26 h 90"/>
                <a:gd name="T8" fmla="*/ 76 w 201"/>
                <a:gd name="T9" fmla="*/ 38 h 90"/>
                <a:gd name="T10" fmla="*/ 97 w 201"/>
                <a:gd name="T11" fmla="*/ 43 h 90"/>
                <a:gd name="T12" fmla="*/ 118 w 201"/>
                <a:gd name="T13" fmla="*/ 51 h 90"/>
                <a:gd name="T14" fmla="*/ 139 w 201"/>
                <a:gd name="T15" fmla="*/ 60 h 90"/>
                <a:gd name="T16" fmla="*/ 159 w 201"/>
                <a:gd name="T17" fmla="*/ 68 h 90"/>
                <a:gd name="T18" fmla="*/ 166 w 201"/>
                <a:gd name="T19" fmla="*/ 68 h 90"/>
                <a:gd name="T20" fmla="*/ 184 w 201"/>
                <a:gd name="T21" fmla="*/ 77 h 90"/>
                <a:gd name="T22" fmla="*/ 194 w 201"/>
                <a:gd name="T23" fmla="*/ 81 h 90"/>
                <a:gd name="T24" fmla="*/ 201 w 201"/>
                <a:gd name="T25" fmla="*/ 90 h 90"/>
                <a:gd name="T26" fmla="*/ 187 w 201"/>
                <a:gd name="T27" fmla="*/ 81 h 90"/>
                <a:gd name="T28" fmla="*/ 177 w 201"/>
                <a:gd name="T29" fmla="*/ 77 h 90"/>
                <a:gd name="T30" fmla="*/ 163 w 201"/>
                <a:gd name="T31" fmla="*/ 73 h 90"/>
                <a:gd name="T32" fmla="*/ 153 w 201"/>
                <a:gd name="T33" fmla="*/ 73 h 90"/>
                <a:gd name="T34" fmla="*/ 135 w 201"/>
                <a:gd name="T35" fmla="*/ 64 h 90"/>
                <a:gd name="T36" fmla="*/ 125 w 201"/>
                <a:gd name="T37" fmla="*/ 60 h 90"/>
                <a:gd name="T38" fmla="*/ 107 w 201"/>
                <a:gd name="T39" fmla="*/ 56 h 90"/>
                <a:gd name="T40" fmla="*/ 97 w 201"/>
                <a:gd name="T41" fmla="*/ 56 h 90"/>
                <a:gd name="T42" fmla="*/ 80 w 201"/>
                <a:gd name="T43" fmla="*/ 47 h 90"/>
                <a:gd name="T44" fmla="*/ 66 w 201"/>
                <a:gd name="T45" fmla="*/ 43 h 90"/>
                <a:gd name="T46" fmla="*/ 52 w 201"/>
                <a:gd name="T47" fmla="*/ 34 h 90"/>
                <a:gd name="T48" fmla="*/ 41 w 201"/>
                <a:gd name="T49" fmla="*/ 30 h 90"/>
                <a:gd name="T50" fmla="*/ 27 w 201"/>
                <a:gd name="T51" fmla="*/ 21 h 90"/>
                <a:gd name="T52" fmla="*/ 17 w 201"/>
                <a:gd name="T53" fmla="*/ 13 h 90"/>
                <a:gd name="T54" fmla="*/ 6 w 201"/>
                <a:gd name="T55" fmla="*/ 4 h 90"/>
                <a:gd name="T56" fmla="*/ 0 w 201"/>
                <a:gd name="T57" fmla="*/ 0 h 90"/>
                <a:gd name="T58" fmla="*/ 0 w 201"/>
                <a:gd name="T5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90">
                  <a:moveTo>
                    <a:pt x="0" y="0"/>
                  </a:moveTo>
                  <a:lnTo>
                    <a:pt x="17" y="9"/>
                  </a:lnTo>
                  <a:lnTo>
                    <a:pt x="38" y="21"/>
                  </a:lnTo>
                  <a:lnTo>
                    <a:pt x="55" y="26"/>
                  </a:lnTo>
                  <a:lnTo>
                    <a:pt x="76" y="38"/>
                  </a:lnTo>
                  <a:lnTo>
                    <a:pt x="97" y="43"/>
                  </a:lnTo>
                  <a:lnTo>
                    <a:pt x="118" y="51"/>
                  </a:lnTo>
                  <a:lnTo>
                    <a:pt x="139" y="60"/>
                  </a:lnTo>
                  <a:lnTo>
                    <a:pt x="159" y="68"/>
                  </a:lnTo>
                  <a:lnTo>
                    <a:pt x="166" y="68"/>
                  </a:lnTo>
                  <a:lnTo>
                    <a:pt x="184" y="77"/>
                  </a:lnTo>
                  <a:lnTo>
                    <a:pt x="194" y="81"/>
                  </a:lnTo>
                  <a:lnTo>
                    <a:pt x="201" y="90"/>
                  </a:lnTo>
                  <a:lnTo>
                    <a:pt x="187" y="81"/>
                  </a:lnTo>
                  <a:lnTo>
                    <a:pt x="177" y="77"/>
                  </a:lnTo>
                  <a:lnTo>
                    <a:pt x="163" y="73"/>
                  </a:lnTo>
                  <a:lnTo>
                    <a:pt x="153" y="73"/>
                  </a:lnTo>
                  <a:lnTo>
                    <a:pt x="135" y="64"/>
                  </a:lnTo>
                  <a:lnTo>
                    <a:pt x="125" y="60"/>
                  </a:lnTo>
                  <a:lnTo>
                    <a:pt x="107" y="56"/>
                  </a:lnTo>
                  <a:lnTo>
                    <a:pt x="97" y="56"/>
                  </a:lnTo>
                  <a:lnTo>
                    <a:pt x="80" y="47"/>
                  </a:lnTo>
                  <a:lnTo>
                    <a:pt x="66" y="43"/>
                  </a:lnTo>
                  <a:lnTo>
                    <a:pt x="52" y="34"/>
                  </a:lnTo>
                  <a:lnTo>
                    <a:pt x="41" y="30"/>
                  </a:lnTo>
                  <a:lnTo>
                    <a:pt x="27" y="21"/>
                  </a:lnTo>
                  <a:lnTo>
                    <a:pt x="17" y="13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3966" y="1368"/>
              <a:ext cx="62" cy="25"/>
            </a:xfrm>
            <a:custGeom>
              <a:avLst/>
              <a:gdLst>
                <a:gd name="T0" fmla="*/ 62 w 62"/>
                <a:gd name="T1" fmla="*/ 25 h 25"/>
                <a:gd name="T2" fmla="*/ 45 w 62"/>
                <a:gd name="T3" fmla="*/ 17 h 25"/>
                <a:gd name="T4" fmla="*/ 27 w 62"/>
                <a:gd name="T5" fmla="*/ 8 h 25"/>
                <a:gd name="T6" fmla="*/ 14 w 62"/>
                <a:gd name="T7" fmla="*/ 4 h 25"/>
                <a:gd name="T8" fmla="*/ 0 w 62"/>
                <a:gd name="T9" fmla="*/ 0 h 25"/>
                <a:gd name="T10" fmla="*/ 10 w 62"/>
                <a:gd name="T11" fmla="*/ 4 h 25"/>
                <a:gd name="T12" fmla="*/ 31 w 62"/>
                <a:gd name="T13" fmla="*/ 17 h 25"/>
                <a:gd name="T14" fmla="*/ 48 w 62"/>
                <a:gd name="T15" fmla="*/ 25 h 25"/>
                <a:gd name="T16" fmla="*/ 62 w 62"/>
                <a:gd name="T17" fmla="*/ 25 h 25"/>
                <a:gd name="T18" fmla="*/ 62 w 62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lnTo>
                    <a:pt x="45" y="17"/>
                  </a:lnTo>
                  <a:lnTo>
                    <a:pt x="27" y="8"/>
                  </a:lnTo>
                  <a:lnTo>
                    <a:pt x="14" y="4"/>
                  </a:lnTo>
                  <a:lnTo>
                    <a:pt x="0" y="0"/>
                  </a:lnTo>
                  <a:lnTo>
                    <a:pt x="10" y="4"/>
                  </a:lnTo>
                  <a:lnTo>
                    <a:pt x="31" y="17"/>
                  </a:lnTo>
                  <a:lnTo>
                    <a:pt x="48" y="25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3809" y="936"/>
              <a:ext cx="164" cy="158"/>
            </a:xfrm>
            <a:custGeom>
              <a:avLst/>
              <a:gdLst>
                <a:gd name="T0" fmla="*/ 11 w 164"/>
                <a:gd name="T1" fmla="*/ 158 h 158"/>
                <a:gd name="T2" fmla="*/ 11 w 164"/>
                <a:gd name="T3" fmla="*/ 141 h 158"/>
                <a:gd name="T4" fmla="*/ 21 w 164"/>
                <a:gd name="T5" fmla="*/ 120 h 158"/>
                <a:gd name="T6" fmla="*/ 28 w 164"/>
                <a:gd name="T7" fmla="*/ 99 h 158"/>
                <a:gd name="T8" fmla="*/ 42 w 164"/>
                <a:gd name="T9" fmla="*/ 73 h 158"/>
                <a:gd name="T10" fmla="*/ 52 w 164"/>
                <a:gd name="T11" fmla="*/ 52 h 158"/>
                <a:gd name="T12" fmla="*/ 63 w 164"/>
                <a:gd name="T13" fmla="*/ 34 h 158"/>
                <a:gd name="T14" fmla="*/ 66 w 164"/>
                <a:gd name="T15" fmla="*/ 22 h 158"/>
                <a:gd name="T16" fmla="*/ 70 w 164"/>
                <a:gd name="T17" fmla="*/ 22 h 158"/>
                <a:gd name="T18" fmla="*/ 80 w 164"/>
                <a:gd name="T19" fmla="*/ 13 h 158"/>
                <a:gd name="T20" fmla="*/ 91 w 164"/>
                <a:gd name="T21" fmla="*/ 13 h 158"/>
                <a:gd name="T22" fmla="*/ 104 w 164"/>
                <a:gd name="T23" fmla="*/ 13 h 158"/>
                <a:gd name="T24" fmla="*/ 115 w 164"/>
                <a:gd name="T25" fmla="*/ 13 h 158"/>
                <a:gd name="T26" fmla="*/ 125 w 164"/>
                <a:gd name="T27" fmla="*/ 9 h 158"/>
                <a:gd name="T28" fmla="*/ 139 w 164"/>
                <a:gd name="T29" fmla="*/ 5 h 158"/>
                <a:gd name="T30" fmla="*/ 150 w 164"/>
                <a:gd name="T31" fmla="*/ 0 h 158"/>
                <a:gd name="T32" fmla="*/ 164 w 164"/>
                <a:gd name="T33" fmla="*/ 0 h 158"/>
                <a:gd name="T34" fmla="*/ 150 w 164"/>
                <a:gd name="T35" fmla="*/ 0 h 158"/>
                <a:gd name="T36" fmla="*/ 139 w 164"/>
                <a:gd name="T37" fmla="*/ 0 h 158"/>
                <a:gd name="T38" fmla="*/ 122 w 164"/>
                <a:gd name="T39" fmla="*/ 0 h 158"/>
                <a:gd name="T40" fmla="*/ 111 w 164"/>
                <a:gd name="T41" fmla="*/ 5 h 158"/>
                <a:gd name="T42" fmla="*/ 94 w 164"/>
                <a:gd name="T43" fmla="*/ 5 h 158"/>
                <a:gd name="T44" fmla="*/ 84 w 164"/>
                <a:gd name="T45" fmla="*/ 9 h 158"/>
                <a:gd name="T46" fmla="*/ 73 w 164"/>
                <a:gd name="T47" fmla="*/ 13 h 158"/>
                <a:gd name="T48" fmla="*/ 73 w 164"/>
                <a:gd name="T49" fmla="*/ 17 h 158"/>
                <a:gd name="T50" fmla="*/ 56 w 164"/>
                <a:gd name="T51" fmla="*/ 30 h 158"/>
                <a:gd name="T52" fmla="*/ 45 w 164"/>
                <a:gd name="T53" fmla="*/ 47 h 158"/>
                <a:gd name="T54" fmla="*/ 31 w 164"/>
                <a:gd name="T55" fmla="*/ 60 h 158"/>
                <a:gd name="T56" fmla="*/ 25 w 164"/>
                <a:gd name="T57" fmla="*/ 77 h 158"/>
                <a:gd name="T58" fmla="*/ 14 w 164"/>
                <a:gd name="T59" fmla="*/ 90 h 158"/>
                <a:gd name="T60" fmla="*/ 11 w 164"/>
                <a:gd name="T61" fmla="*/ 111 h 158"/>
                <a:gd name="T62" fmla="*/ 4 w 164"/>
                <a:gd name="T63" fmla="*/ 133 h 158"/>
                <a:gd name="T64" fmla="*/ 0 w 164"/>
                <a:gd name="T65" fmla="*/ 154 h 158"/>
                <a:gd name="T66" fmla="*/ 4 w 164"/>
                <a:gd name="T67" fmla="*/ 158 h 158"/>
                <a:gd name="T68" fmla="*/ 11 w 164"/>
                <a:gd name="T69" fmla="*/ 158 h 158"/>
                <a:gd name="T70" fmla="*/ 11 w 164"/>
                <a:gd name="T7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158">
                  <a:moveTo>
                    <a:pt x="11" y="158"/>
                  </a:moveTo>
                  <a:lnTo>
                    <a:pt x="11" y="141"/>
                  </a:lnTo>
                  <a:lnTo>
                    <a:pt x="21" y="120"/>
                  </a:lnTo>
                  <a:lnTo>
                    <a:pt x="28" y="99"/>
                  </a:lnTo>
                  <a:lnTo>
                    <a:pt x="42" y="73"/>
                  </a:lnTo>
                  <a:lnTo>
                    <a:pt x="52" y="52"/>
                  </a:lnTo>
                  <a:lnTo>
                    <a:pt x="63" y="34"/>
                  </a:lnTo>
                  <a:lnTo>
                    <a:pt x="66" y="22"/>
                  </a:lnTo>
                  <a:lnTo>
                    <a:pt x="70" y="22"/>
                  </a:lnTo>
                  <a:lnTo>
                    <a:pt x="80" y="13"/>
                  </a:lnTo>
                  <a:lnTo>
                    <a:pt x="91" y="13"/>
                  </a:lnTo>
                  <a:lnTo>
                    <a:pt x="104" y="13"/>
                  </a:lnTo>
                  <a:lnTo>
                    <a:pt x="115" y="13"/>
                  </a:lnTo>
                  <a:lnTo>
                    <a:pt x="125" y="9"/>
                  </a:lnTo>
                  <a:lnTo>
                    <a:pt x="139" y="5"/>
                  </a:lnTo>
                  <a:lnTo>
                    <a:pt x="150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9" y="0"/>
                  </a:lnTo>
                  <a:lnTo>
                    <a:pt x="122" y="0"/>
                  </a:lnTo>
                  <a:lnTo>
                    <a:pt x="111" y="5"/>
                  </a:lnTo>
                  <a:lnTo>
                    <a:pt x="94" y="5"/>
                  </a:lnTo>
                  <a:lnTo>
                    <a:pt x="84" y="9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56" y="30"/>
                  </a:lnTo>
                  <a:lnTo>
                    <a:pt x="45" y="47"/>
                  </a:lnTo>
                  <a:lnTo>
                    <a:pt x="31" y="60"/>
                  </a:lnTo>
                  <a:lnTo>
                    <a:pt x="25" y="77"/>
                  </a:lnTo>
                  <a:lnTo>
                    <a:pt x="14" y="90"/>
                  </a:lnTo>
                  <a:lnTo>
                    <a:pt x="11" y="111"/>
                  </a:lnTo>
                  <a:lnTo>
                    <a:pt x="4" y="133"/>
                  </a:lnTo>
                  <a:lnTo>
                    <a:pt x="0" y="154"/>
                  </a:lnTo>
                  <a:lnTo>
                    <a:pt x="4" y="158"/>
                  </a:lnTo>
                  <a:lnTo>
                    <a:pt x="11" y="158"/>
                  </a:lnTo>
                  <a:lnTo>
                    <a:pt x="11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3907" y="872"/>
              <a:ext cx="86" cy="17"/>
            </a:xfrm>
            <a:custGeom>
              <a:avLst/>
              <a:gdLst>
                <a:gd name="T0" fmla="*/ 86 w 86"/>
                <a:gd name="T1" fmla="*/ 0 h 17"/>
                <a:gd name="T2" fmla="*/ 79 w 86"/>
                <a:gd name="T3" fmla="*/ 0 h 17"/>
                <a:gd name="T4" fmla="*/ 69 w 86"/>
                <a:gd name="T5" fmla="*/ 9 h 17"/>
                <a:gd name="T6" fmla="*/ 55 w 86"/>
                <a:gd name="T7" fmla="*/ 9 h 17"/>
                <a:gd name="T8" fmla="*/ 45 w 86"/>
                <a:gd name="T9" fmla="*/ 13 h 17"/>
                <a:gd name="T10" fmla="*/ 27 w 86"/>
                <a:gd name="T11" fmla="*/ 17 h 17"/>
                <a:gd name="T12" fmla="*/ 17 w 86"/>
                <a:gd name="T13" fmla="*/ 17 h 17"/>
                <a:gd name="T14" fmla="*/ 6 w 86"/>
                <a:gd name="T15" fmla="*/ 17 h 17"/>
                <a:gd name="T16" fmla="*/ 0 w 86"/>
                <a:gd name="T17" fmla="*/ 17 h 17"/>
                <a:gd name="T18" fmla="*/ 86 w 86"/>
                <a:gd name="T19" fmla="*/ 0 h 17"/>
                <a:gd name="T20" fmla="*/ 86 w 86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7">
                  <a:moveTo>
                    <a:pt x="86" y="0"/>
                  </a:moveTo>
                  <a:lnTo>
                    <a:pt x="79" y="0"/>
                  </a:lnTo>
                  <a:lnTo>
                    <a:pt x="69" y="9"/>
                  </a:lnTo>
                  <a:lnTo>
                    <a:pt x="55" y="9"/>
                  </a:lnTo>
                  <a:lnTo>
                    <a:pt x="45" y="13"/>
                  </a:lnTo>
                  <a:lnTo>
                    <a:pt x="27" y="17"/>
                  </a:lnTo>
                  <a:lnTo>
                    <a:pt x="17" y="17"/>
                  </a:lnTo>
                  <a:lnTo>
                    <a:pt x="6" y="17"/>
                  </a:lnTo>
                  <a:lnTo>
                    <a:pt x="0" y="17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3754" y="791"/>
              <a:ext cx="931" cy="675"/>
            </a:xfrm>
            <a:custGeom>
              <a:avLst/>
              <a:gdLst>
                <a:gd name="T0" fmla="*/ 660 w 931"/>
                <a:gd name="T1" fmla="*/ 98 h 675"/>
                <a:gd name="T2" fmla="*/ 817 w 931"/>
                <a:gd name="T3" fmla="*/ 64 h 675"/>
                <a:gd name="T4" fmla="*/ 782 w 931"/>
                <a:gd name="T5" fmla="*/ 56 h 675"/>
                <a:gd name="T6" fmla="*/ 691 w 931"/>
                <a:gd name="T7" fmla="*/ 68 h 675"/>
                <a:gd name="T8" fmla="*/ 611 w 931"/>
                <a:gd name="T9" fmla="*/ 77 h 675"/>
                <a:gd name="T10" fmla="*/ 709 w 931"/>
                <a:gd name="T11" fmla="*/ 56 h 675"/>
                <a:gd name="T12" fmla="*/ 806 w 931"/>
                <a:gd name="T13" fmla="*/ 34 h 675"/>
                <a:gd name="T14" fmla="*/ 824 w 931"/>
                <a:gd name="T15" fmla="*/ 4 h 675"/>
                <a:gd name="T16" fmla="*/ 698 w 931"/>
                <a:gd name="T17" fmla="*/ 30 h 675"/>
                <a:gd name="T18" fmla="*/ 657 w 931"/>
                <a:gd name="T19" fmla="*/ 17 h 675"/>
                <a:gd name="T20" fmla="*/ 563 w 931"/>
                <a:gd name="T21" fmla="*/ 30 h 675"/>
                <a:gd name="T22" fmla="*/ 427 w 931"/>
                <a:gd name="T23" fmla="*/ 51 h 675"/>
                <a:gd name="T24" fmla="*/ 316 w 931"/>
                <a:gd name="T25" fmla="*/ 68 h 675"/>
                <a:gd name="T26" fmla="*/ 382 w 931"/>
                <a:gd name="T27" fmla="*/ 39 h 675"/>
                <a:gd name="T28" fmla="*/ 525 w 931"/>
                <a:gd name="T29" fmla="*/ 17 h 675"/>
                <a:gd name="T30" fmla="*/ 521 w 931"/>
                <a:gd name="T31" fmla="*/ 0 h 675"/>
                <a:gd name="T32" fmla="*/ 406 w 931"/>
                <a:gd name="T33" fmla="*/ 26 h 675"/>
                <a:gd name="T34" fmla="*/ 253 w 931"/>
                <a:gd name="T35" fmla="*/ 60 h 675"/>
                <a:gd name="T36" fmla="*/ 125 w 931"/>
                <a:gd name="T37" fmla="*/ 94 h 675"/>
                <a:gd name="T38" fmla="*/ 38 w 931"/>
                <a:gd name="T39" fmla="*/ 179 h 675"/>
                <a:gd name="T40" fmla="*/ 3 w 931"/>
                <a:gd name="T41" fmla="*/ 316 h 675"/>
                <a:gd name="T42" fmla="*/ 69 w 931"/>
                <a:gd name="T43" fmla="*/ 449 h 675"/>
                <a:gd name="T44" fmla="*/ 159 w 931"/>
                <a:gd name="T45" fmla="*/ 530 h 675"/>
                <a:gd name="T46" fmla="*/ 250 w 931"/>
                <a:gd name="T47" fmla="*/ 581 h 675"/>
                <a:gd name="T48" fmla="*/ 340 w 931"/>
                <a:gd name="T49" fmla="*/ 619 h 675"/>
                <a:gd name="T50" fmla="*/ 333 w 931"/>
                <a:gd name="T51" fmla="*/ 628 h 675"/>
                <a:gd name="T52" fmla="*/ 424 w 931"/>
                <a:gd name="T53" fmla="*/ 654 h 675"/>
                <a:gd name="T54" fmla="*/ 521 w 931"/>
                <a:gd name="T55" fmla="*/ 671 h 675"/>
                <a:gd name="T56" fmla="*/ 618 w 931"/>
                <a:gd name="T57" fmla="*/ 671 h 675"/>
                <a:gd name="T58" fmla="*/ 712 w 931"/>
                <a:gd name="T59" fmla="*/ 675 h 675"/>
                <a:gd name="T60" fmla="*/ 799 w 931"/>
                <a:gd name="T61" fmla="*/ 671 h 675"/>
                <a:gd name="T62" fmla="*/ 855 w 931"/>
                <a:gd name="T63" fmla="*/ 658 h 675"/>
                <a:gd name="T64" fmla="*/ 754 w 931"/>
                <a:gd name="T65" fmla="*/ 662 h 675"/>
                <a:gd name="T66" fmla="*/ 688 w 931"/>
                <a:gd name="T67" fmla="*/ 662 h 675"/>
                <a:gd name="T68" fmla="*/ 611 w 931"/>
                <a:gd name="T69" fmla="*/ 649 h 675"/>
                <a:gd name="T70" fmla="*/ 698 w 931"/>
                <a:gd name="T71" fmla="*/ 636 h 675"/>
                <a:gd name="T72" fmla="*/ 796 w 931"/>
                <a:gd name="T73" fmla="*/ 636 h 675"/>
                <a:gd name="T74" fmla="*/ 904 w 931"/>
                <a:gd name="T75" fmla="*/ 619 h 675"/>
                <a:gd name="T76" fmla="*/ 841 w 931"/>
                <a:gd name="T77" fmla="*/ 607 h 675"/>
                <a:gd name="T78" fmla="*/ 695 w 931"/>
                <a:gd name="T79" fmla="*/ 615 h 675"/>
                <a:gd name="T80" fmla="*/ 591 w 931"/>
                <a:gd name="T81" fmla="*/ 611 h 675"/>
                <a:gd name="T82" fmla="*/ 684 w 931"/>
                <a:gd name="T83" fmla="*/ 594 h 675"/>
                <a:gd name="T84" fmla="*/ 841 w 931"/>
                <a:gd name="T85" fmla="*/ 589 h 675"/>
                <a:gd name="T86" fmla="*/ 792 w 931"/>
                <a:gd name="T87" fmla="*/ 581 h 675"/>
                <a:gd name="T88" fmla="*/ 653 w 931"/>
                <a:gd name="T89" fmla="*/ 568 h 675"/>
                <a:gd name="T90" fmla="*/ 504 w 931"/>
                <a:gd name="T91" fmla="*/ 568 h 675"/>
                <a:gd name="T92" fmla="*/ 351 w 931"/>
                <a:gd name="T93" fmla="*/ 530 h 675"/>
                <a:gd name="T94" fmla="*/ 201 w 931"/>
                <a:gd name="T95" fmla="*/ 449 h 675"/>
                <a:gd name="T96" fmla="*/ 97 w 931"/>
                <a:gd name="T97" fmla="*/ 337 h 675"/>
                <a:gd name="T98" fmla="*/ 135 w 931"/>
                <a:gd name="T99" fmla="*/ 192 h 675"/>
                <a:gd name="T100" fmla="*/ 239 w 931"/>
                <a:gd name="T101" fmla="*/ 171 h 675"/>
                <a:gd name="T102" fmla="*/ 382 w 931"/>
                <a:gd name="T103" fmla="*/ 150 h 675"/>
                <a:gd name="T104" fmla="*/ 521 w 931"/>
                <a:gd name="T105" fmla="*/ 132 h 675"/>
                <a:gd name="T106" fmla="*/ 646 w 931"/>
                <a:gd name="T107" fmla="*/ 124 h 675"/>
                <a:gd name="T108" fmla="*/ 740 w 931"/>
                <a:gd name="T109" fmla="*/ 111 h 675"/>
                <a:gd name="T110" fmla="*/ 768 w 931"/>
                <a:gd name="T111" fmla="*/ 94 h 675"/>
                <a:gd name="T112" fmla="*/ 622 w 931"/>
                <a:gd name="T113" fmla="*/ 11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1" h="675">
                  <a:moveTo>
                    <a:pt x="518" y="128"/>
                  </a:moveTo>
                  <a:lnTo>
                    <a:pt x="535" y="124"/>
                  </a:lnTo>
                  <a:lnTo>
                    <a:pt x="559" y="115"/>
                  </a:lnTo>
                  <a:lnTo>
                    <a:pt x="577" y="111"/>
                  </a:lnTo>
                  <a:lnTo>
                    <a:pt x="598" y="111"/>
                  </a:lnTo>
                  <a:lnTo>
                    <a:pt x="618" y="107"/>
                  </a:lnTo>
                  <a:lnTo>
                    <a:pt x="639" y="103"/>
                  </a:lnTo>
                  <a:lnTo>
                    <a:pt x="660" y="98"/>
                  </a:lnTo>
                  <a:lnTo>
                    <a:pt x="681" y="94"/>
                  </a:lnTo>
                  <a:lnTo>
                    <a:pt x="702" y="90"/>
                  </a:lnTo>
                  <a:lnTo>
                    <a:pt x="723" y="86"/>
                  </a:lnTo>
                  <a:lnTo>
                    <a:pt x="744" y="77"/>
                  </a:lnTo>
                  <a:lnTo>
                    <a:pt x="764" y="77"/>
                  </a:lnTo>
                  <a:lnTo>
                    <a:pt x="785" y="73"/>
                  </a:lnTo>
                  <a:lnTo>
                    <a:pt x="806" y="64"/>
                  </a:lnTo>
                  <a:lnTo>
                    <a:pt x="817" y="64"/>
                  </a:lnTo>
                  <a:lnTo>
                    <a:pt x="831" y="60"/>
                  </a:lnTo>
                  <a:lnTo>
                    <a:pt x="837" y="60"/>
                  </a:lnTo>
                  <a:lnTo>
                    <a:pt x="851" y="60"/>
                  </a:lnTo>
                  <a:lnTo>
                    <a:pt x="841" y="56"/>
                  </a:lnTo>
                  <a:lnTo>
                    <a:pt x="831" y="56"/>
                  </a:lnTo>
                  <a:lnTo>
                    <a:pt x="813" y="56"/>
                  </a:lnTo>
                  <a:lnTo>
                    <a:pt x="796" y="56"/>
                  </a:lnTo>
                  <a:lnTo>
                    <a:pt x="782" y="56"/>
                  </a:lnTo>
                  <a:lnTo>
                    <a:pt x="775" y="56"/>
                  </a:lnTo>
                  <a:lnTo>
                    <a:pt x="761" y="60"/>
                  </a:lnTo>
                  <a:lnTo>
                    <a:pt x="751" y="60"/>
                  </a:lnTo>
                  <a:lnTo>
                    <a:pt x="740" y="60"/>
                  </a:lnTo>
                  <a:lnTo>
                    <a:pt x="726" y="64"/>
                  </a:lnTo>
                  <a:lnTo>
                    <a:pt x="716" y="64"/>
                  </a:lnTo>
                  <a:lnTo>
                    <a:pt x="705" y="68"/>
                  </a:lnTo>
                  <a:lnTo>
                    <a:pt x="691" y="68"/>
                  </a:lnTo>
                  <a:lnTo>
                    <a:pt x="681" y="73"/>
                  </a:lnTo>
                  <a:lnTo>
                    <a:pt x="667" y="73"/>
                  </a:lnTo>
                  <a:lnTo>
                    <a:pt x="657" y="77"/>
                  </a:lnTo>
                  <a:lnTo>
                    <a:pt x="636" y="77"/>
                  </a:lnTo>
                  <a:lnTo>
                    <a:pt x="618" y="81"/>
                  </a:lnTo>
                  <a:lnTo>
                    <a:pt x="580" y="90"/>
                  </a:lnTo>
                  <a:lnTo>
                    <a:pt x="605" y="81"/>
                  </a:lnTo>
                  <a:lnTo>
                    <a:pt x="611" y="77"/>
                  </a:lnTo>
                  <a:lnTo>
                    <a:pt x="625" y="73"/>
                  </a:lnTo>
                  <a:lnTo>
                    <a:pt x="639" y="73"/>
                  </a:lnTo>
                  <a:lnTo>
                    <a:pt x="657" y="68"/>
                  </a:lnTo>
                  <a:lnTo>
                    <a:pt x="664" y="64"/>
                  </a:lnTo>
                  <a:lnTo>
                    <a:pt x="674" y="60"/>
                  </a:lnTo>
                  <a:lnTo>
                    <a:pt x="684" y="60"/>
                  </a:lnTo>
                  <a:lnTo>
                    <a:pt x="698" y="60"/>
                  </a:lnTo>
                  <a:lnTo>
                    <a:pt x="709" y="56"/>
                  </a:lnTo>
                  <a:lnTo>
                    <a:pt x="719" y="51"/>
                  </a:lnTo>
                  <a:lnTo>
                    <a:pt x="733" y="51"/>
                  </a:lnTo>
                  <a:lnTo>
                    <a:pt x="744" y="51"/>
                  </a:lnTo>
                  <a:lnTo>
                    <a:pt x="754" y="43"/>
                  </a:lnTo>
                  <a:lnTo>
                    <a:pt x="764" y="43"/>
                  </a:lnTo>
                  <a:lnTo>
                    <a:pt x="775" y="39"/>
                  </a:lnTo>
                  <a:lnTo>
                    <a:pt x="789" y="39"/>
                  </a:lnTo>
                  <a:lnTo>
                    <a:pt x="806" y="34"/>
                  </a:lnTo>
                  <a:lnTo>
                    <a:pt x="827" y="26"/>
                  </a:lnTo>
                  <a:lnTo>
                    <a:pt x="841" y="21"/>
                  </a:lnTo>
                  <a:lnTo>
                    <a:pt x="855" y="17"/>
                  </a:lnTo>
                  <a:lnTo>
                    <a:pt x="865" y="13"/>
                  </a:lnTo>
                  <a:lnTo>
                    <a:pt x="872" y="13"/>
                  </a:lnTo>
                  <a:lnTo>
                    <a:pt x="855" y="4"/>
                  </a:lnTo>
                  <a:lnTo>
                    <a:pt x="841" y="4"/>
                  </a:lnTo>
                  <a:lnTo>
                    <a:pt x="824" y="4"/>
                  </a:lnTo>
                  <a:lnTo>
                    <a:pt x="810" y="4"/>
                  </a:lnTo>
                  <a:lnTo>
                    <a:pt x="792" y="4"/>
                  </a:lnTo>
                  <a:lnTo>
                    <a:pt x="778" y="9"/>
                  </a:lnTo>
                  <a:lnTo>
                    <a:pt x="761" y="13"/>
                  </a:lnTo>
                  <a:lnTo>
                    <a:pt x="747" y="21"/>
                  </a:lnTo>
                  <a:lnTo>
                    <a:pt x="730" y="21"/>
                  </a:lnTo>
                  <a:lnTo>
                    <a:pt x="716" y="26"/>
                  </a:lnTo>
                  <a:lnTo>
                    <a:pt x="698" y="30"/>
                  </a:lnTo>
                  <a:lnTo>
                    <a:pt x="684" y="34"/>
                  </a:lnTo>
                  <a:lnTo>
                    <a:pt x="671" y="34"/>
                  </a:lnTo>
                  <a:lnTo>
                    <a:pt x="657" y="39"/>
                  </a:lnTo>
                  <a:lnTo>
                    <a:pt x="643" y="39"/>
                  </a:lnTo>
                  <a:lnTo>
                    <a:pt x="632" y="39"/>
                  </a:lnTo>
                  <a:lnTo>
                    <a:pt x="674" y="17"/>
                  </a:lnTo>
                  <a:lnTo>
                    <a:pt x="667" y="13"/>
                  </a:lnTo>
                  <a:lnTo>
                    <a:pt x="657" y="17"/>
                  </a:lnTo>
                  <a:lnTo>
                    <a:pt x="646" y="17"/>
                  </a:lnTo>
                  <a:lnTo>
                    <a:pt x="639" y="17"/>
                  </a:lnTo>
                  <a:lnTo>
                    <a:pt x="625" y="17"/>
                  </a:lnTo>
                  <a:lnTo>
                    <a:pt x="618" y="21"/>
                  </a:lnTo>
                  <a:lnTo>
                    <a:pt x="605" y="21"/>
                  </a:lnTo>
                  <a:lnTo>
                    <a:pt x="591" y="21"/>
                  </a:lnTo>
                  <a:lnTo>
                    <a:pt x="577" y="26"/>
                  </a:lnTo>
                  <a:lnTo>
                    <a:pt x="563" y="30"/>
                  </a:lnTo>
                  <a:lnTo>
                    <a:pt x="545" y="30"/>
                  </a:lnTo>
                  <a:lnTo>
                    <a:pt x="528" y="34"/>
                  </a:lnTo>
                  <a:lnTo>
                    <a:pt x="511" y="39"/>
                  </a:lnTo>
                  <a:lnTo>
                    <a:pt x="497" y="43"/>
                  </a:lnTo>
                  <a:lnTo>
                    <a:pt x="479" y="43"/>
                  </a:lnTo>
                  <a:lnTo>
                    <a:pt x="462" y="47"/>
                  </a:lnTo>
                  <a:lnTo>
                    <a:pt x="445" y="47"/>
                  </a:lnTo>
                  <a:lnTo>
                    <a:pt x="427" y="51"/>
                  </a:lnTo>
                  <a:lnTo>
                    <a:pt x="410" y="56"/>
                  </a:lnTo>
                  <a:lnTo>
                    <a:pt x="396" y="56"/>
                  </a:lnTo>
                  <a:lnTo>
                    <a:pt x="379" y="60"/>
                  </a:lnTo>
                  <a:lnTo>
                    <a:pt x="365" y="64"/>
                  </a:lnTo>
                  <a:lnTo>
                    <a:pt x="351" y="64"/>
                  </a:lnTo>
                  <a:lnTo>
                    <a:pt x="337" y="64"/>
                  </a:lnTo>
                  <a:lnTo>
                    <a:pt x="323" y="64"/>
                  </a:lnTo>
                  <a:lnTo>
                    <a:pt x="316" y="68"/>
                  </a:lnTo>
                  <a:lnTo>
                    <a:pt x="295" y="68"/>
                  </a:lnTo>
                  <a:lnTo>
                    <a:pt x="281" y="73"/>
                  </a:lnTo>
                  <a:lnTo>
                    <a:pt x="295" y="60"/>
                  </a:lnTo>
                  <a:lnTo>
                    <a:pt x="312" y="56"/>
                  </a:lnTo>
                  <a:lnTo>
                    <a:pt x="326" y="51"/>
                  </a:lnTo>
                  <a:lnTo>
                    <a:pt x="347" y="47"/>
                  </a:lnTo>
                  <a:lnTo>
                    <a:pt x="365" y="43"/>
                  </a:lnTo>
                  <a:lnTo>
                    <a:pt x="382" y="39"/>
                  </a:lnTo>
                  <a:lnTo>
                    <a:pt x="399" y="39"/>
                  </a:lnTo>
                  <a:lnTo>
                    <a:pt x="420" y="39"/>
                  </a:lnTo>
                  <a:lnTo>
                    <a:pt x="438" y="34"/>
                  </a:lnTo>
                  <a:lnTo>
                    <a:pt x="455" y="30"/>
                  </a:lnTo>
                  <a:lnTo>
                    <a:pt x="472" y="26"/>
                  </a:lnTo>
                  <a:lnTo>
                    <a:pt x="493" y="26"/>
                  </a:lnTo>
                  <a:lnTo>
                    <a:pt x="507" y="21"/>
                  </a:lnTo>
                  <a:lnTo>
                    <a:pt x="525" y="17"/>
                  </a:lnTo>
                  <a:lnTo>
                    <a:pt x="545" y="9"/>
                  </a:lnTo>
                  <a:lnTo>
                    <a:pt x="563" y="4"/>
                  </a:lnTo>
                  <a:lnTo>
                    <a:pt x="552" y="0"/>
                  </a:lnTo>
                  <a:lnTo>
                    <a:pt x="545" y="0"/>
                  </a:lnTo>
                  <a:lnTo>
                    <a:pt x="538" y="0"/>
                  </a:lnTo>
                  <a:lnTo>
                    <a:pt x="535" y="0"/>
                  </a:lnTo>
                  <a:lnTo>
                    <a:pt x="528" y="0"/>
                  </a:lnTo>
                  <a:lnTo>
                    <a:pt x="521" y="0"/>
                  </a:lnTo>
                  <a:lnTo>
                    <a:pt x="507" y="4"/>
                  </a:lnTo>
                  <a:lnTo>
                    <a:pt x="497" y="4"/>
                  </a:lnTo>
                  <a:lnTo>
                    <a:pt x="483" y="9"/>
                  </a:lnTo>
                  <a:lnTo>
                    <a:pt x="472" y="13"/>
                  </a:lnTo>
                  <a:lnTo>
                    <a:pt x="458" y="17"/>
                  </a:lnTo>
                  <a:lnTo>
                    <a:pt x="445" y="21"/>
                  </a:lnTo>
                  <a:lnTo>
                    <a:pt x="424" y="21"/>
                  </a:lnTo>
                  <a:lnTo>
                    <a:pt x="406" y="26"/>
                  </a:lnTo>
                  <a:lnTo>
                    <a:pt x="389" y="30"/>
                  </a:lnTo>
                  <a:lnTo>
                    <a:pt x="372" y="34"/>
                  </a:lnTo>
                  <a:lnTo>
                    <a:pt x="351" y="39"/>
                  </a:lnTo>
                  <a:lnTo>
                    <a:pt x="333" y="43"/>
                  </a:lnTo>
                  <a:lnTo>
                    <a:pt x="312" y="43"/>
                  </a:lnTo>
                  <a:lnTo>
                    <a:pt x="295" y="51"/>
                  </a:lnTo>
                  <a:lnTo>
                    <a:pt x="274" y="56"/>
                  </a:lnTo>
                  <a:lnTo>
                    <a:pt x="253" y="60"/>
                  </a:lnTo>
                  <a:lnTo>
                    <a:pt x="236" y="60"/>
                  </a:lnTo>
                  <a:lnTo>
                    <a:pt x="219" y="64"/>
                  </a:lnTo>
                  <a:lnTo>
                    <a:pt x="201" y="68"/>
                  </a:lnTo>
                  <a:lnTo>
                    <a:pt x="180" y="77"/>
                  </a:lnTo>
                  <a:lnTo>
                    <a:pt x="166" y="77"/>
                  </a:lnTo>
                  <a:lnTo>
                    <a:pt x="153" y="86"/>
                  </a:lnTo>
                  <a:lnTo>
                    <a:pt x="135" y="90"/>
                  </a:lnTo>
                  <a:lnTo>
                    <a:pt x="125" y="94"/>
                  </a:lnTo>
                  <a:lnTo>
                    <a:pt x="114" y="94"/>
                  </a:lnTo>
                  <a:lnTo>
                    <a:pt x="104" y="98"/>
                  </a:lnTo>
                  <a:lnTo>
                    <a:pt x="86" y="107"/>
                  </a:lnTo>
                  <a:lnTo>
                    <a:pt x="80" y="115"/>
                  </a:lnTo>
                  <a:lnTo>
                    <a:pt x="69" y="132"/>
                  </a:lnTo>
                  <a:lnTo>
                    <a:pt x="55" y="145"/>
                  </a:lnTo>
                  <a:lnTo>
                    <a:pt x="48" y="162"/>
                  </a:lnTo>
                  <a:lnTo>
                    <a:pt x="38" y="179"/>
                  </a:lnTo>
                  <a:lnTo>
                    <a:pt x="27" y="192"/>
                  </a:lnTo>
                  <a:lnTo>
                    <a:pt x="20" y="209"/>
                  </a:lnTo>
                  <a:lnTo>
                    <a:pt x="10" y="226"/>
                  </a:lnTo>
                  <a:lnTo>
                    <a:pt x="6" y="248"/>
                  </a:lnTo>
                  <a:lnTo>
                    <a:pt x="3" y="261"/>
                  </a:lnTo>
                  <a:lnTo>
                    <a:pt x="3" y="282"/>
                  </a:lnTo>
                  <a:lnTo>
                    <a:pt x="0" y="299"/>
                  </a:lnTo>
                  <a:lnTo>
                    <a:pt x="3" y="316"/>
                  </a:lnTo>
                  <a:lnTo>
                    <a:pt x="6" y="333"/>
                  </a:lnTo>
                  <a:lnTo>
                    <a:pt x="13" y="355"/>
                  </a:lnTo>
                  <a:lnTo>
                    <a:pt x="20" y="372"/>
                  </a:lnTo>
                  <a:lnTo>
                    <a:pt x="34" y="393"/>
                  </a:lnTo>
                  <a:lnTo>
                    <a:pt x="45" y="406"/>
                  </a:lnTo>
                  <a:lnTo>
                    <a:pt x="52" y="423"/>
                  </a:lnTo>
                  <a:lnTo>
                    <a:pt x="62" y="436"/>
                  </a:lnTo>
                  <a:lnTo>
                    <a:pt x="69" y="449"/>
                  </a:lnTo>
                  <a:lnTo>
                    <a:pt x="80" y="457"/>
                  </a:lnTo>
                  <a:lnTo>
                    <a:pt x="90" y="470"/>
                  </a:lnTo>
                  <a:lnTo>
                    <a:pt x="104" y="483"/>
                  </a:lnTo>
                  <a:lnTo>
                    <a:pt x="114" y="496"/>
                  </a:lnTo>
                  <a:lnTo>
                    <a:pt x="125" y="504"/>
                  </a:lnTo>
                  <a:lnTo>
                    <a:pt x="135" y="513"/>
                  </a:lnTo>
                  <a:lnTo>
                    <a:pt x="146" y="521"/>
                  </a:lnTo>
                  <a:lnTo>
                    <a:pt x="159" y="530"/>
                  </a:lnTo>
                  <a:lnTo>
                    <a:pt x="170" y="538"/>
                  </a:lnTo>
                  <a:lnTo>
                    <a:pt x="180" y="547"/>
                  </a:lnTo>
                  <a:lnTo>
                    <a:pt x="194" y="551"/>
                  </a:lnTo>
                  <a:lnTo>
                    <a:pt x="205" y="560"/>
                  </a:lnTo>
                  <a:lnTo>
                    <a:pt x="215" y="564"/>
                  </a:lnTo>
                  <a:lnTo>
                    <a:pt x="226" y="568"/>
                  </a:lnTo>
                  <a:lnTo>
                    <a:pt x="239" y="577"/>
                  </a:lnTo>
                  <a:lnTo>
                    <a:pt x="250" y="581"/>
                  </a:lnTo>
                  <a:lnTo>
                    <a:pt x="260" y="585"/>
                  </a:lnTo>
                  <a:lnTo>
                    <a:pt x="274" y="594"/>
                  </a:lnTo>
                  <a:lnTo>
                    <a:pt x="285" y="598"/>
                  </a:lnTo>
                  <a:lnTo>
                    <a:pt x="295" y="602"/>
                  </a:lnTo>
                  <a:lnTo>
                    <a:pt x="306" y="607"/>
                  </a:lnTo>
                  <a:lnTo>
                    <a:pt x="319" y="611"/>
                  </a:lnTo>
                  <a:lnTo>
                    <a:pt x="330" y="615"/>
                  </a:lnTo>
                  <a:lnTo>
                    <a:pt x="340" y="619"/>
                  </a:lnTo>
                  <a:lnTo>
                    <a:pt x="351" y="628"/>
                  </a:lnTo>
                  <a:lnTo>
                    <a:pt x="365" y="632"/>
                  </a:lnTo>
                  <a:lnTo>
                    <a:pt x="375" y="636"/>
                  </a:lnTo>
                  <a:lnTo>
                    <a:pt x="385" y="645"/>
                  </a:lnTo>
                  <a:lnTo>
                    <a:pt x="368" y="636"/>
                  </a:lnTo>
                  <a:lnTo>
                    <a:pt x="354" y="632"/>
                  </a:lnTo>
                  <a:lnTo>
                    <a:pt x="344" y="632"/>
                  </a:lnTo>
                  <a:lnTo>
                    <a:pt x="333" y="628"/>
                  </a:lnTo>
                  <a:lnTo>
                    <a:pt x="340" y="632"/>
                  </a:lnTo>
                  <a:lnTo>
                    <a:pt x="354" y="636"/>
                  </a:lnTo>
                  <a:lnTo>
                    <a:pt x="365" y="636"/>
                  </a:lnTo>
                  <a:lnTo>
                    <a:pt x="375" y="645"/>
                  </a:lnTo>
                  <a:lnTo>
                    <a:pt x="389" y="645"/>
                  </a:lnTo>
                  <a:lnTo>
                    <a:pt x="399" y="649"/>
                  </a:lnTo>
                  <a:lnTo>
                    <a:pt x="410" y="649"/>
                  </a:lnTo>
                  <a:lnTo>
                    <a:pt x="424" y="654"/>
                  </a:lnTo>
                  <a:lnTo>
                    <a:pt x="434" y="654"/>
                  </a:lnTo>
                  <a:lnTo>
                    <a:pt x="448" y="658"/>
                  </a:lnTo>
                  <a:lnTo>
                    <a:pt x="458" y="662"/>
                  </a:lnTo>
                  <a:lnTo>
                    <a:pt x="472" y="662"/>
                  </a:lnTo>
                  <a:lnTo>
                    <a:pt x="483" y="662"/>
                  </a:lnTo>
                  <a:lnTo>
                    <a:pt x="493" y="666"/>
                  </a:lnTo>
                  <a:lnTo>
                    <a:pt x="507" y="666"/>
                  </a:lnTo>
                  <a:lnTo>
                    <a:pt x="521" y="671"/>
                  </a:lnTo>
                  <a:lnTo>
                    <a:pt x="531" y="671"/>
                  </a:lnTo>
                  <a:lnTo>
                    <a:pt x="545" y="671"/>
                  </a:lnTo>
                  <a:lnTo>
                    <a:pt x="556" y="671"/>
                  </a:lnTo>
                  <a:lnTo>
                    <a:pt x="566" y="671"/>
                  </a:lnTo>
                  <a:lnTo>
                    <a:pt x="580" y="671"/>
                  </a:lnTo>
                  <a:lnTo>
                    <a:pt x="591" y="671"/>
                  </a:lnTo>
                  <a:lnTo>
                    <a:pt x="605" y="671"/>
                  </a:lnTo>
                  <a:lnTo>
                    <a:pt x="618" y="671"/>
                  </a:lnTo>
                  <a:lnTo>
                    <a:pt x="629" y="671"/>
                  </a:lnTo>
                  <a:lnTo>
                    <a:pt x="639" y="671"/>
                  </a:lnTo>
                  <a:lnTo>
                    <a:pt x="653" y="671"/>
                  </a:lnTo>
                  <a:lnTo>
                    <a:pt x="664" y="671"/>
                  </a:lnTo>
                  <a:lnTo>
                    <a:pt x="678" y="671"/>
                  </a:lnTo>
                  <a:lnTo>
                    <a:pt x="688" y="671"/>
                  </a:lnTo>
                  <a:lnTo>
                    <a:pt x="698" y="671"/>
                  </a:lnTo>
                  <a:lnTo>
                    <a:pt x="712" y="675"/>
                  </a:lnTo>
                  <a:lnTo>
                    <a:pt x="719" y="671"/>
                  </a:lnTo>
                  <a:lnTo>
                    <a:pt x="723" y="671"/>
                  </a:lnTo>
                  <a:lnTo>
                    <a:pt x="733" y="671"/>
                  </a:lnTo>
                  <a:lnTo>
                    <a:pt x="747" y="671"/>
                  </a:lnTo>
                  <a:lnTo>
                    <a:pt x="757" y="671"/>
                  </a:lnTo>
                  <a:lnTo>
                    <a:pt x="771" y="671"/>
                  </a:lnTo>
                  <a:lnTo>
                    <a:pt x="782" y="671"/>
                  </a:lnTo>
                  <a:lnTo>
                    <a:pt x="799" y="671"/>
                  </a:lnTo>
                  <a:lnTo>
                    <a:pt x="810" y="671"/>
                  </a:lnTo>
                  <a:lnTo>
                    <a:pt x="824" y="671"/>
                  </a:lnTo>
                  <a:lnTo>
                    <a:pt x="837" y="671"/>
                  </a:lnTo>
                  <a:lnTo>
                    <a:pt x="848" y="671"/>
                  </a:lnTo>
                  <a:lnTo>
                    <a:pt x="865" y="666"/>
                  </a:lnTo>
                  <a:lnTo>
                    <a:pt x="872" y="666"/>
                  </a:lnTo>
                  <a:lnTo>
                    <a:pt x="865" y="662"/>
                  </a:lnTo>
                  <a:lnTo>
                    <a:pt x="855" y="658"/>
                  </a:lnTo>
                  <a:lnTo>
                    <a:pt x="848" y="658"/>
                  </a:lnTo>
                  <a:lnTo>
                    <a:pt x="837" y="658"/>
                  </a:lnTo>
                  <a:lnTo>
                    <a:pt x="827" y="658"/>
                  </a:lnTo>
                  <a:lnTo>
                    <a:pt x="810" y="658"/>
                  </a:lnTo>
                  <a:lnTo>
                    <a:pt x="796" y="662"/>
                  </a:lnTo>
                  <a:lnTo>
                    <a:pt x="782" y="662"/>
                  </a:lnTo>
                  <a:lnTo>
                    <a:pt x="768" y="662"/>
                  </a:lnTo>
                  <a:lnTo>
                    <a:pt x="754" y="662"/>
                  </a:lnTo>
                  <a:lnTo>
                    <a:pt x="740" y="662"/>
                  </a:lnTo>
                  <a:lnTo>
                    <a:pt x="726" y="662"/>
                  </a:lnTo>
                  <a:lnTo>
                    <a:pt x="712" y="666"/>
                  </a:lnTo>
                  <a:lnTo>
                    <a:pt x="695" y="666"/>
                  </a:lnTo>
                  <a:lnTo>
                    <a:pt x="691" y="666"/>
                  </a:lnTo>
                  <a:lnTo>
                    <a:pt x="684" y="662"/>
                  </a:lnTo>
                  <a:lnTo>
                    <a:pt x="684" y="662"/>
                  </a:lnTo>
                  <a:lnTo>
                    <a:pt x="688" y="662"/>
                  </a:lnTo>
                  <a:lnTo>
                    <a:pt x="698" y="662"/>
                  </a:lnTo>
                  <a:lnTo>
                    <a:pt x="709" y="662"/>
                  </a:lnTo>
                  <a:lnTo>
                    <a:pt x="723" y="662"/>
                  </a:lnTo>
                  <a:lnTo>
                    <a:pt x="733" y="658"/>
                  </a:lnTo>
                  <a:lnTo>
                    <a:pt x="747" y="654"/>
                  </a:lnTo>
                  <a:lnTo>
                    <a:pt x="751" y="654"/>
                  </a:lnTo>
                  <a:lnTo>
                    <a:pt x="754" y="654"/>
                  </a:lnTo>
                  <a:lnTo>
                    <a:pt x="611" y="649"/>
                  </a:lnTo>
                  <a:lnTo>
                    <a:pt x="618" y="641"/>
                  </a:lnTo>
                  <a:lnTo>
                    <a:pt x="625" y="636"/>
                  </a:lnTo>
                  <a:lnTo>
                    <a:pt x="636" y="636"/>
                  </a:lnTo>
                  <a:lnTo>
                    <a:pt x="646" y="636"/>
                  </a:lnTo>
                  <a:lnTo>
                    <a:pt x="660" y="636"/>
                  </a:lnTo>
                  <a:lnTo>
                    <a:pt x="671" y="636"/>
                  </a:lnTo>
                  <a:lnTo>
                    <a:pt x="684" y="636"/>
                  </a:lnTo>
                  <a:lnTo>
                    <a:pt x="698" y="636"/>
                  </a:lnTo>
                  <a:lnTo>
                    <a:pt x="712" y="636"/>
                  </a:lnTo>
                  <a:lnTo>
                    <a:pt x="726" y="636"/>
                  </a:lnTo>
                  <a:lnTo>
                    <a:pt x="740" y="636"/>
                  </a:lnTo>
                  <a:lnTo>
                    <a:pt x="754" y="636"/>
                  </a:lnTo>
                  <a:lnTo>
                    <a:pt x="764" y="636"/>
                  </a:lnTo>
                  <a:lnTo>
                    <a:pt x="775" y="636"/>
                  </a:lnTo>
                  <a:lnTo>
                    <a:pt x="785" y="636"/>
                  </a:lnTo>
                  <a:lnTo>
                    <a:pt x="796" y="636"/>
                  </a:lnTo>
                  <a:lnTo>
                    <a:pt x="806" y="636"/>
                  </a:lnTo>
                  <a:lnTo>
                    <a:pt x="824" y="632"/>
                  </a:lnTo>
                  <a:lnTo>
                    <a:pt x="834" y="632"/>
                  </a:lnTo>
                  <a:lnTo>
                    <a:pt x="844" y="632"/>
                  </a:lnTo>
                  <a:lnTo>
                    <a:pt x="855" y="628"/>
                  </a:lnTo>
                  <a:lnTo>
                    <a:pt x="865" y="628"/>
                  </a:lnTo>
                  <a:lnTo>
                    <a:pt x="886" y="624"/>
                  </a:lnTo>
                  <a:lnTo>
                    <a:pt x="904" y="619"/>
                  </a:lnTo>
                  <a:lnTo>
                    <a:pt x="921" y="615"/>
                  </a:lnTo>
                  <a:lnTo>
                    <a:pt x="931" y="611"/>
                  </a:lnTo>
                  <a:lnTo>
                    <a:pt x="921" y="607"/>
                  </a:lnTo>
                  <a:lnTo>
                    <a:pt x="907" y="602"/>
                  </a:lnTo>
                  <a:lnTo>
                    <a:pt x="893" y="602"/>
                  </a:lnTo>
                  <a:lnTo>
                    <a:pt x="879" y="607"/>
                  </a:lnTo>
                  <a:lnTo>
                    <a:pt x="858" y="607"/>
                  </a:lnTo>
                  <a:lnTo>
                    <a:pt x="841" y="607"/>
                  </a:lnTo>
                  <a:lnTo>
                    <a:pt x="820" y="611"/>
                  </a:lnTo>
                  <a:lnTo>
                    <a:pt x="803" y="611"/>
                  </a:lnTo>
                  <a:lnTo>
                    <a:pt x="782" y="611"/>
                  </a:lnTo>
                  <a:lnTo>
                    <a:pt x="764" y="611"/>
                  </a:lnTo>
                  <a:lnTo>
                    <a:pt x="744" y="611"/>
                  </a:lnTo>
                  <a:lnTo>
                    <a:pt x="726" y="615"/>
                  </a:lnTo>
                  <a:lnTo>
                    <a:pt x="709" y="615"/>
                  </a:lnTo>
                  <a:lnTo>
                    <a:pt x="695" y="615"/>
                  </a:lnTo>
                  <a:lnTo>
                    <a:pt x="681" y="615"/>
                  </a:lnTo>
                  <a:lnTo>
                    <a:pt x="671" y="615"/>
                  </a:lnTo>
                  <a:lnTo>
                    <a:pt x="664" y="615"/>
                  </a:lnTo>
                  <a:lnTo>
                    <a:pt x="650" y="615"/>
                  </a:lnTo>
                  <a:lnTo>
                    <a:pt x="636" y="615"/>
                  </a:lnTo>
                  <a:lnTo>
                    <a:pt x="622" y="615"/>
                  </a:lnTo>
                  <a:lnTo>
                    <a:pt x="605" y="611"/>
                  </a:lnTo>
                  <a:lnTo>
                    <a:pt x="591" y="611"/>
                  </a:lnTo>
                  <a:lnTo>
                    <a:pt x="580" y="602"/>
                  </a:lnTo>
                  <a:lnTo>
                    <a:pt x="577" y="602"/>
                  </a:lnTo>
                  <a:lnTo>
                    <a:pt x="591" y="598"/>
                  </a:lnTo>
                  <a:lnTo>
                    <a:pt x="608" y="594"/>
                  </a:lnTo>
                  <a:lnTo>
                    <a:pt x="625" y="594"/>
                  </a:lnTo>
                  <a:lnTo>
                    <a:pt x="646" y="594"/>
                  </a:lnTo>
                  <a:lnTo>
                    <a:pt x="664" y="594"/>
                  </a:lnTo>
                  <a:lnTo>
                    <a:pt x="684" y="594"/>
                  </a:lnTo>
                  <a:lnTo>
                    <a:pt x="705" y="594"/>
                  </a:lnTo>
                  <a:lnTo>
                    <a:pt x="726" y="598"/>
                  </a:lnTo>
                  <a:lnTo>
                    <a:pt x="744" y="598"/>
                  </a:lnTo>
                  <a:lnTo>
                    <a:pt x="764" y="598"/>
                  </a:lnTo>
                  <a:lnTo>
                    <a:pt x="782" y="598"/>
                  </a:lnTo>
                  <a:lnTo>
                    <a:pt x="803" y="598"/>
                  </a:lnTo>
                  <a:lnTo>
                    <a:pt x="820" y="594"/>
                  </a:lnTo>
                  <a:lnTo>
                    <a:pt x="841" y="589"/>
                  </a:lnTo>
                  <a:lnTo>
                    <a:pt x="862" y="585"/>
                  </a:lnTo>
                  <a:lnTo>
                    <a:pt x="879" y="581"/>
                  </a:lnTo>
                  <a:lnTo>
                    <a:pt x="869" y="581"/>
                  </a:lnTo>
                  <a:lnTo>
                    <a:pt x="855" y="577"/>
                  </a:lnTo>
                  <a:lnTo>
                    <a:pt x="837" y="577"/>
                  </a:lnTo>
                  <a:lnTo>
                    <a:pt x="824" y="581"/>
                  </a:lnTo>
                  <a:lnTo>
                    <a:pt x="806" y="581"/>
                  </a:lnTo>
                  <a:lnTo>
                    <a:pt x="792" y="581"/>
                  </a:lnTo>
                  <a:lnTo>
                    <a:pt x="775" y="585"/>
                  </a:lnTo>
                  <a:lnTo>
                    <a:pt x="761" y="585"/>
                  </a:lnTo>
                  <a:lnTo>
                    <a:pt x="751" y="585"/>
                  </a:lnTo>
                  <a:lnTo>
                    <a:pt x="730" y="577"/>
                  </a:lnTo>
                  <a:lnTo>
                    <a:pt x="712" y="577"/>
                  </a:lnTo>
                  <a:lnTo>
                    <a:pt x="691" y="568"/>
                  </a:lnTo>
                  <a:lnTo>
                    <a:pt x="674" y="568"/>
                  </a:lnTo>
                  <a:lnTo>
                    <a:pt x="653" y="568"/>
                  </a:lnTo>
                  <a:lnTo>
                    <a:pt x="636" y="568"/>
                  </a:lnTo>
                  <a:lnTo>
                    <a:pt x="618" y="568"/>
                  </a:lnTo>
                  <a:lnTo>
                    <a:pt x="601" y="572"/>
                  </a:lnTo>
                  <a:lnTo>
                    <a:pt x="580" y="572"/>
                  </a:lnTo>
                  <a:lnTo>
                    <a:pt x="563" y="572"/>
                  </a:lnTo>
                  <a:lnTo>
                    <a:pt x="542" y="572"/>
                  </a:lnTo>
                  <a:lnTo>
                    <a:pt x="525" y="572"/>
                  </a:lnTo>
                  <a:lnTo>
                    <a:pt x="504" y="568"/>
                  </a:lnTo>
                  <a:lnTo>
                    <a:pt x="486" y="568"/>
                  </a:lnTo>
                  <a:lnTo>
                    <a:pt x="469" y="568"/>
                  </a:lnTo>
                  <a:lnTo>
                    <a:pt x="452" y="568"/>
                  </a:lnTo>
                  <a:lnTo>
                    <a:pt x="431" y="560"/>
                  </a:lnTo>
                  <a:lnTo>
                    <a:pt x="410" y="551"/>
                  </a:lnTo>
                  <a:lnTo>
                    <a:pt x="389" y="547"/>
                  </a:lnTo>
                  <a:lnTo>
                    <a:pt x="372" y="542"/>
                  </a:lnTo>
                  <a:lnTo>
                    <a:pt x="351" y="530"/>
                  </a:lnTo>
                  <a:lnTo>
                    <a:pt x="333" y="525"/>
                  </a:lnTo>
                  <a:lnTo>
                    <a:pt x="312" y="513"/>
                  </a:lnTo>
                  <a:lnTo>
                    <a:pt x="295" y="508"/>
                  </a:lnTo>
                  <a:lnTo>
                    <a:pt x="274" y="496"/>
                  </a:lnTo>
                  <a:lnTo>
                    <a:pt x="253" y="487"/>
                  </a:lnTo>
                  <a:lnTo>
                    <a:pt x="236" y="474"/>
                  </a:lnTo>
                  <a:lnTo>
                    <a:pt x="219" y="461"/>
                  </a:lnTo>
                  <a:lnTo>
                    <a:pt x="201" y="449"/>
                  </a:lnTo>
                  <a:lnTo>
                    <a:pt x="187" y="436"/>
                  </a:lnTo>
                  <a:lnTo>
                    <a:pt x="170" y="423"/>
                  </a:lnTo>
                  <a:lnTo>
                    <a:pt x="159" y="410"/>
                  </a:lnTo>
                  <a:lnTo>
                    <a:pt x="146" y="402"/>
                  </a:lnTo>
                  <a:lnTo>
                    <a:pt x="135" y="389"/>
                  </a:lnTo>
                  <a:lnTo>
                    <a:pt x="125" y="376"/>
                  </a:lnTo>
                  <a:lnTo>
                    <a:pt x="118" y="367"/>
                  </a:lnTo>
                  <a:lnTo>
                    <a:pt x="97" y="337"/>
                  </a:lnTo>
                  <a:lnTo>
                    <a:pt x="86" y="316"/>
                  </a:lnTo>
                  <a:lnTo>
                    <a:pt x="83" y="299"/>
                  </a:lnTo>
                  <a:lnTo>
                    <a:pt x="86" y="282"/>
                  </a:lnTo>
                  <a:lnTo>
                    <a:pt x="93" y="261"/>
                  </a:lnTo>
                  <a:lnTo>
                    <a:pt x="104" y="239"/>
                  </a:lnTo>
                  <a:lnTo>
                    <a:pt x="114" y="218"/>
                  </a:lnTo>
                  <a:lnTo>
                    <a:pt x="125" y="201"/>
                  </a:lnTo>
                  <a:lnTo>
                    <a:pt x="135" y="192"/>
                  </a:lnTo>
                  <a:lnTo>
                    <a:pt x="139" y="192"/>
                  </a:lnTo>
                  <a:lnTo>
                    <a:pt x="146" y="184"/>
                  </a:lnTo>
                  <a:lnTo>
                    <a:pt x="159" y="184"/>
                  </a:lnTo>
                  <a:lnTo>
                    <a:pt x="173" y="179"/>
                  </a:lnTo>
                  <a:lnTo>
                    <a:pt x="187" y="179"/>
                  </a:lnTo>
                  <a:lnTo>
                    <a:pt x="205" y="175"/>
                  </a:lnTo>
                  <a:lnTo>
                    <a:pt x="222" y="175"/>
                  </a:lnTo>
                  <a:lnTo>
                    <a:pt x="239" y="171"/>
                  </a:lnTo>
                  <a:lnTo>
                    <a:pt x="260" y="171"/>
                  </a:lnTo>
                  <a:lnTo>
                    <a:pt x="278" y="167"/>
                  </a:lnTo>
                  <a:lnTo>
                    <a:pt x="295" y="167"/>
                  </a:lnTo>
                  <a:lnTo>
                    <a:pt x="316" y="162"/>
                  </a:lnTo>
                  <a:lnTo>
                    <a:pt x="333" y="162"/>
                  </a:lnTo>
                  <a:lnTo>
                    <a:pt x="347" y="158"/>
                  </a:lnTo>
                  <a:lnTo>
                    <a:pt x="365" y="158"/>
                  </a:lnTo>
                  <a:lnTo>
                    <a:pt x="382" y="150"/>
                  </a:lnTo>
                  <a:lnTo>
                    <a:pt x="406" y="150"/>
                  </a:lnTo>
                  <a:lnTo>
                    <a:pt x="424" y="145"/>
                  </a:lnTo>
                  <a:lnTo>
                    <a:pt x="448" y="141"/>
                  </a:lnTo>
                  <a:lnTo>
                    <a:pt x="465" y="141"/>
                  </a:lnTo>
                  <a:lnTo>
                    <a:pt x="490" y="137"/>
                  </a:lnTo>
                  <a:lnTo>
                    <a:pt x="497" y="132"/>
                  </a:lnTo>
                  <a:lnTo>
                    <a:pt x="507" y="132"/>
                  </a:lnTo>
                  <a:lnTo>
                    <a:pt x="521" y="132"/>
                  </a:lnTo>
                  <a:lnTo>
                    <a:pt x="531" y="132"/>
                  </a:lnTo>
                  <a:lnTo>
                    <a:pt x="552" y="132"/>
                  </a:lnTo>
                  <a:lnTo>
                    <a:pt x="573" y="128"/>
                  </a:lnTo>
                  <a:lnTo>
                    <a:pt x="594" y="128"/>
                  </a:lnTo>
                  <a:lnTo>
                    <a:pt x="615" y="128"/>
                  </a:lnTo>
                  <a:lnTo>
                    <a:pt x="625" y="124"/>
                  </a:lnTo>
                  <a:lnTo>
                    <a:pt x="636" y="124"/>
                  </a:lnTo>
                  <a:lnTo>
                    <a:pt x="646" y="124"/>
                  </a:lnTo>
                  <a:lnTo>
                    <a:pt x="660" y="124"/>
                  </a:lnTo>
                  <a:lnTo>
                    <a:pt x="667" y="120"/>
                  </a:lnTo>
                  <a:lnTo>
                    <a:pt x="678" y="120"/>
                  </a:lnTo>
                  <a:lnTo>
                    <a:pt x="691" y="120"/>
                  </a:lnTo>
                  <a:lnTo>
                    <a:pt x="702" y="120"/>
                  </a:lnTo>
                  <a:lnTo>
                    <a:pt x="709" y="115"/>
                  </a:lnTo>
                  <a:lnTo>
                    <a:pt x="723" y="111"/>
                  </a:lnTo>
                  <a:lnTo>
                    <a:pt x="740" y="111"/>
                  </a:lnTo>
                  <a:lnTo>
                    <a:pt x="761" y="107"/>
                  </a:lnTo>
                  <a:lnTo>
                    <a:pt x="778" y="103"/>
                  </a:lnTo>
                  <a:lnTo>
                    <a:pt x="796" y="98"/>
                  </a:lnTo>
                  <a:lnTo>
                    <a:pt x="806" y="94"/>
                  </a:lnTo>
                  <a:lnTo>
                    <a:pt x="813" y="94"/>
                  </a:lnTo>
                  <a:lnTo>
                    <a:pt x="806" y="90"/>
                  </a:lnTo>
                  <a:lnTo>
                    <a:pt x="785" y="90"/>
                  </a:lnTo>
                  <a:lnTo>
                    <a:pt x="768" y="94"/>
                  </a:lnTo>
                  <a:lnTo>
                    <a:pt x="751" y="94"/>
                  </a:lnTo>
                  <a:lnTo>
                    <a:pt x="733" y="98"/>
                  </a:lnTo>
                  <a:lnTo>
                    <a:pt x="712" y="103"/>
                  </a:lnTo>
                  <a:lnTo>
                    <a:pt x="695" y="107"/>
                  </a:lnTo>
                  <a:lnTo>
                    <a:pt x="678" y="107"/>
                  </a:lnTo>
                  <a:lnTo>
                    <a:pt x="660" y="111"/>
                  </a:lnTo>
                  <a:lnTo>
                    <a:pt x="639" y="111"/>
                  </a:lnTo>
                  <a:lnTo>
                    <a:pt x="622" y="115"/>
                  </a:lnTo>
                  <a:lnTo>
                    <a:pt x="605" y="115"/>
                  </a:lnTo>
                  <a:lnTo>
                    <a:pt x="584" y="120"/>
                  </a:lnTo>
                  <a:lnTo>
                    <a:pt x="566" y="120"/>
                  </a:lnTo>
                  <a:lnTo>
                    <a:pt x="549" y="124"/>
                  </a:lnTo>
                  <a:lnTo>
                    <a:pt x="531" y="124"/>
                  </a:lnTo>
                  <a:lnTo>
                    <a:pt x="518" y="128"/>
                  </a:lnTo>
                  <a:lnTo>
                    <a:pt x="518" y="128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4261" y="830"/>
              <a:ext cx="115" cy="21"/>
            </a:xfrm>
            <a:custGeom>
              <a:avLst/>
              <a:gdLst>
                <a:gd name="T0" fmla="*/ 77 w 115"/>
                <a:gd name="T1" fmla="*/ 4 h 21"/>
                <a:gd name="T2" fmla="*/ 70 w 115"/>
                <a:gd name="T3" fmla="*/ 4 h 21"/>
                <a:gd name="T4" fmla="*/ 56 w 115"/>
                <a:gd name="T5" fmla="*/ 8 h 21"/>
                <a:gd name="T6" fmla="*/ 42 w 115"/>
                <a:gd name="T7" fmla="*/ 12 h 21"/>
                <a:gd name="T8" fmla="*/ 24 w 115"/>
                <a:gd name="T9" fmla="*/ 17 h 21"/>
                <a:gd name="T10" fmla="*/ 11 w 115"/>
                <a:gd name="T11" fmla="*/ 17 h 21"/>
                <a:gd name="T12" fmla="*/ 4 w 115"/>
                <a:gd name="T13" fmla="*/ 21 h 21"/>
                <a:gd name="T14" fmla="*/ 0 w 115"/>
                <a:gd name="T15" fmla="*/ 21 h 21"/>
                <a:gd name="T16" fmla="*/ 4 w 115"/>
                <a:gd name="T17" fmla="*/ 21 h 21"/>
                <a:gd name="T18" fmla="*/ 11 w 115"/>
                <a:gd name="T19" fmla="*/ 21 h 21"/>
                <a:gd name="T20" fmla="*/ 24 w 115"/>
                <a:gd name="T21" fmla="*/ 21 h 21"/>
                <a:gd name="T22" fmla="*/ 31 w 115"/>
                <a:gd name="T23" fmla="*/ 17 h 21"/>
                <a:gd name="T24" fmla="*/ 45 w 115"/>
                <a:gd name="T25" fmla="*/ 17 h 21"/>
                <a:gd name="T26" fmla="*/ 56 w 115"/>
                <a:gd name="T27" fmla="*/ 12 h 21"/>
                <a:gd name="T28" fmla="*/ 70 w 115"/>
                <a:gd name="T29" fmla="*/ 12 h 21"/>
                <a:gd name="T30" fmla="*/ 80 w 115"/>
                <a:gd name="T31" fmla="*/ 12 h 21"/>
                <a:gd name="T32" fmla="*/ 91 w 115"/>
                <a:gd name="T33" fmla="*/ 8 h 21"/>
                <a:gd name="T34" fmla="*/ 104 w 115"/>
                <a:gd name="T35" fmla="*/ 4 h 21"/>
                <a:gd name="T36" fmla="*/ 115 w 115"/>
                <a:gd name="T37" fmla="*/ 0 h 21"/>
                <a:gd name="T38" fmla="*/ 94 w 115"/>
                <a:gd name="T39" fmla="*/ 0 h 21"/>
                <a:gd name="T40" fmla="*/ 77 w 115"/>
                <a:gd name="T41" fmla="*/ 4 h 21"/>
                <a:gd name="T42" fmla="*/ 77 w 115"/>
                <a:gd name="T4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21">
                  <a:moveTo>
                    <a:pt x="77" y="4"/>
                  </a:moveTo>
                  <a:lnTo>
                    <a:pt x="70" y="4"/>
                  </a:lnTo>
                  <a:lnTo>
                    <a:pt x="56" y="8"/>
                  </a:lnTo>
                  <a:lnTo>
                    <a:pt x="42" y="12"/>
                  </a:lnTo>
                  <a:lnTo>
                    <a:pt x="24" y="17"/>
                  </a:lnTo>
                  <a:lnTo>
                    <a:pt x="11" y="17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11" y="21"/>
                  </a:lnTo>
                  <a:lnTo>
                    <a:pt x="24" y="21"/>
                  </a:lnTo>
                  <a:lnTo>
                    <a:pt x="31" y="17"/>
                  </a:lnTo>
                  <a:lnTo>
                    <a:pt x="45" y="17"/>
                  </a:lnTo>
                  <a:lnTo>
                    <a:pt x="56" y="12"/>
                  </a:lnTo>
                  <a:lnTo>
                    <a:pt x="70" y="12"/>
                  </a:lnTo>
                  <a:lnTo>
                    <a:pt x="80" y="12"/>
                  </a:lnTo>
                  <a:lnTo>
                    <a:pt x="91" y="8"/>
                  </a:lnTo>
                  <a:lnTo>
                    <a:pt x="104" y="4"/>
                  </a:lnTo>
                  <a:lnTo>
                    <a:pt x="115" y="0"/>
                  </a:lnTo>
                  <a:lnTo>
                    <a:pt x="94" y="0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4887" y="915"/>
              <a:ext cx="38" cy="457"/>
            </a:xfrm>
            <a:custGeom>
              <a:avLst/>
              <a:gdLst>
                <a:gd name="T0" fmla="*/ 0 w 38"/>
                <a:gd name="T1" fmla="*/ 457 h 457"/>
                <a:gd name="T2" fmla="*/ 3 w 38"/>
                <a:gd name="T3" fmla="*/ 431 h 457"/>
                <a:gd name="T4" fmla="*/ 3 w 38"/>
                <a:gd name="T5" fmla="*/ 406 h 457"/>
                <a:gd name="T6" fmla="*/ 7 w 38"/>
                <a:gd name="T7" fmla="*/ 384 h 457"/>
                <a:gd name="T8" fmla="*/ 7 w 38"/>
                <a:gd name="T9" fmla="*/ 359 h 457"/>
                <a:gd name="T10" fmla="*/ 10 w 38"/>
                <a:gd name="T11" fmla="*/ 333 h 457"/>
                <a:gd name="T12" fmla="*/ 14 w 38"/>
                <a:gd name="T13" fmla="*/ 312 h 457"/>
                <a:gd name="T14" fmla="*/ 14 w 38"/>
                <a:gd name="T15" fmla="*/ 282 h 457"/>
                <a:gd name="T16" fmla="*/ 17 w 38"/>
                <a:gd name="T17" fmla="*/ 260 h 457"/>
                <a:gd name="T18" fmla="*/ 17 w 38"/>
                <a:gd name="T19" fmla="*/ 235 h 457"/>
                <a:gd name="T20" fmla="*/ 21 w 38"/>
                <a:gd name="T21" fmla="*/ 209 h 457"/>
                <a:gd name="T22" fmla="*/ 21 w 38"/>
                <a:gd name="T23" fmla="*/ 188 h 457"/>
                <a:gd name="T24" fmla="*/ 24 w 38"/>
                <a:gd name="T25" fmla="*/ 162 h 457"/>
                <a:gd name="T26" fmla="*/ 24 w 38"/>
                <a:gd name="T27" fmla="*/ 137 h 457"/>
                <a:gd name="T28" fmla="*/ 28 w 38"/>
                <a:gd name="T29" fmla="*/ 111 h 457"/>
                <a:gd name="T30" fmla="*/ 28 w 38"/>
                <a:gd name="T31" fmla="*/ 85 h 457"/>
                <a:gd name="T32" fmla="*/ 31 w 38"/>
                <a:gd name="T33" fmla="*/ 64 h 457"/>
                <a:gd name="T34" fmla="*/ 31 w 38"/>
                <a:gd name="T35" fmla="*/ 51 h 457"/>
                <a:gd name="T36" fmla="*/ 35 w 38"/>
                <a:gd name="T37" fmla="*/ 26 h 457"/>
                <a:gd name="T38" fmla="*/ 35 w 38"/>
                <a:gd name="T39" fmla="*/ 8 h 457"/>
                <a:gd name="T40" fmla="*/ 38 w 38"/>
                <a:gd name="T41" fmla="*/ 0 h 457"/>
                <a:gd name="T42" fmla="*/ 35 w 38"/>
                <a:gd name="T43" fmla="*/ 13 h 457"/>
                <a:gd name="T44" fmla="*/ 35 w 38"/>
                <a:gd name="T45" fmla="*/ 26 h 457"/>
                <a:gd name="T46" fmla="*/ 35 w 38"/>
                <a:gd name="T47" fmla="*/ 43 h 457"/>
                <a:gd name="T48" fmla="*/ 35 w 38"/>
                <a:gd name="T49" fmla="*/ 55 h 457"/>
                <a:gd name="T50" fmla="*/ 35 w 38"/>
                <a:gd name="T51" fmla="*/ 73 h 457"/>
                <a:gd name="T52" fmla="*/ 35 w 38"/>
                <a:gd name="T53" fmla="*/ 85 h 457"/>
                <a:gd name="T54" fmla="*/ 35 w 38"/>
                <a:gd name="T55" fmla="*/ 102 h 457"/>
                <a:gd name="T56" fmla="*/ 35 w 38"/>
                <a:gd name="T57" fmla="*/ 115 h 457"/>
                <a:gd name="T58" fmla="*/ 31 w 38"/>
                <a:gd name="T59" fmla="*/ 128 h 457"/>
                <a:gd name="T60" fmla="*/ 31 w 38"/>
                <a:gd name="T61" fmla="*/ 141 h 457"/>
                <a:gd name="T62" fmla="*/ 31 w 38"/>
                <a:gd name="T63" fmla="*/ 158 h 457"/>
                <a:gd name="T64" fmla="*/ 31 w 38"/>
                <a:gd name="T65" fmla="*/ 171 h 457"/>
                <a:gd name="T66" fmla="*/ 28 w 38"/>
                <a:gd name="T67" fmla="*/ 188 h 457"/>
                <a:gd name="T68" fmla="*/ 28 w 38"/>
                <a:gd name="T69" fmla="*/ 201 h 457"/>
                <a:gd name="T70" fmla="*/ 28 w 38"/>
                <a:gd name="T71" fmla="*/ 213 h 457"/>
                <a:gd name="T72" fmla="*/ 28 w 38"/>
                <a:gd name="T73" fmla="*/ 231 h 457"/>
                <a:gd name="T74" fmla="*/ 28 w 38"/>
                <a:gd name="T75" fmla="*/ 243 h 457"/>
                <a:gd name="T76" fmla="*/ 24 w 38"/>
                <a:gd name="T77" fmla="*/ 256 h 457"/>
                <a:gd name="T78" fmla="*/ 21 w 38"/>
                <a:gd name="T79" fmla="*/ 269 h 457"/>
                <a:gd name="T80" fmla="*/ 21 w 38"/>
                <a:gd name="T81" fmla="*/ 286 h 457"/>
                <a:gd name="T82" fmla="*/ 21 w 38"/>
                <a:gd name="T83" fmla="*/ 299 h 457"/>
                <a:gd name="T84" fmla="*/ 17 w 38"/>
                <a:gd name="T85" fmla="*/ 316 h 457"/>
                <a:gd name="T86" fmla="*/ 17 w 38"/>
                <a:gd name="T87" fmla="*/ 329 h 457"/>
                <a:gd name="T88" fmla="*/ 17 w 38"/>
                <a:gd name="T89" fmla="*/ 346 h 457"/>
                <a:gd name="T90" fmla="*/ 14 w 38"/>
                <a:gd name="T91" fmla="*/ 354 h 457"/>
                <a:gd name="T92" fmla="*/ 14 w 38"/>
                <a:gd name="T93" fmla="*/ 372 h 457"/>
                <a:gd name="T94" fmla="*/ 7 w 38"/>
                <a:gd name="T95" fmla="*/ 384 h 457"/>
                <a:gd name="T96" fmla="*/ 7 w 38"/>
                <a:gd name="T97" fmla="*/ 401 h 457"/>
                <a:gd name="T98" fmla="*/ 3 w 38"/>
                <a:gd name="T99" fmla="*/ 427 h 457"/>
                <a:gd name="T100" fmla="*/ 0 w 38"/>
                <a:gd name="T101" fmla="*/ 457 h 457"/>
                <a:gd name="T102" fmla="*/ 0 w 38"/>
                <a:gd name="T103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457">
                  <a:moveTo>
                    <a:pt x="0" y="457"/>
                  </a:moveTo>
                  <a:lnTo>
                    <a:pt x="3" y="431"/>
                  </a:lnTo>
                  <a:lnTo>
                    <a:pt x="3" y="406"/>
                  </a:lnTo>
                  <a:lnTo>
                    <a:pt x="7" y="384"/>
                  </a:lnTo>
                  <a:lnTo>
                    <a:pt x="7" y="359"/>
                  </a:lnTo>
                  <a:lnTo>
                    <a:pt x="10" y="333"/>
                  </a:lnTo>
                  <a:lnTo>
                    <a:pt x="14" y="312"/>
                  </a:lnTo>
                  <a:lnTo>
                    <a:pt x="14" y="282"/>
                  </a:lnTo>
                  <a:lnTo>
                    <a:pt x="17" y="260"/>
                  </a:lnTo>
                  <a:lnTo>
                    <a:pt x="17" y="235"/>
                  </a:lnTo>
                  <a:lnTo>
                    <a:pt x="21" y="209"/>
                  </a:lnTo>
                  <a:lnTo>
                    <a:pt x="21" y="188"/>
                  </a:lnTo>
                  <a:lnTo>
                    <a:pt x="24" y="162"/>
                  </a:lnTo>
                  <a:lnTo>
                    <a:pt x="24" y="137"/>
                  </a:lnTo>
                  <a:lnTo>
                    <a:pt x="28" y="111"/>
                  </a:lnTo>
                  <a:lnTo>
                    <a:pt x="28" y="85"/>
                  </a:lnTo>
                  <a:lnTo>
                    <a:pt x="31" y="64"/>
                  </a:lnTo>
                  <a:lnTo>
                    <a:pt x="31" y="51"/>
                  </a:lnTo>
                  <a:lnTo>
                    <a:pt x="35" y="26"/>
                  </a:lnTo>
                  <a:lnTo>
                    <a:pt x="35" y="8"/>
                  </a:lnTo>
                  <a:lnTo>
                    <a:pt x="38" y="0"/>
                  </a:lnTo>
                  <a:lnTo>
                    <a:pt x="35" y="13"/>
                  </a:lnTo>
                  <a:lnTo>
                    <a:pt x="35" y="26"/>
                  </a:lnTo>
                  <a:lnTo>
                    <a:pt x="35" y="43"/>
                  </a:lnTo>
                  <a:lnTo>
                    <a:pt x="35" y="55"/>
                  </a:lnTo>
                  <a:lnTo>
                    <a:pt x="35" y="73"/>
                  </a:lnTo>
                  <a:lnTo>
                    <a:pt x="35" y="85"/>
                  </a:lnTo>
                  <a:lnTo>
                    <a:pt x="35" y="102"/>
                  </a:lnTo>
                  <a:lnTo>
                    <a:pt x="35" y="115"/>
                  </a:lnTo>
                  <a:lnTo>
                    <a:pt x="31" y="128"/>
                  </a:lnTo>
                  <a:lnTo>
                    <a:pt x="31" y="141"/>
                  </a:lnTo>
                  <a:lnTo>
                    <a:pt x="31" y="158"/>
                  </a:lnTo>
                  <a:lnTo>
                    <a:pt x="31" y="171"/>
                  </a:lnTo>
                  <a:lnTo>
                    <a:pt x="28" y="188"/>
                  </a:lnTo>
                  <a:lnTo>
                    <a:pt x="28" y="201"/>
                  </a:lnTo>
                  <a:lnTo>
                    <a:pt x="28" y="213"/>
                  </a:lnTo>
                  <a:lnTo>
                    <a:pt x="28" y="231"/>
                  </a:lnTo>
                  <a:lnTo>
                    <a:pt x="28" y="243"/>
                  </a:lnTo>
                  <a:lnTo>
                    <a:pt x="24" y="256"/>
                  </a:lnTo>
                  <a:lnTo>
                    <a:pt x="21" y="269"/>
                  </a:lnTo>
                  <a:lnTo>
                    <a:pt x="21" y="286"/>
                  </a:lnTo>
                  <a:lnTo>
                    <a:pt x="21" y="299"/>
                  </a:lnTo>
                  <a:lnTo>
                    <a:pt x="17" y="316"/>
                  </a:lnTo>
                  <a:lnTo>
                    <a:pt x="17" y="329"/>
                  </a:lnTo>
                  <a:lnTo>
                    <a:pt x="17" y="346"/>
                  </a:lnTo>
                  <a:lnTo>
                    <a:pt x="14" y="354"/>
                  </a:lnTo>
                  <a:lnTo>
                    <a:pt x="14" y="372"/>
                  </a:lnTo>
                  <a:lnTo>
                    <a:pt x="7" y="384"/>
                  </a:lnTo>
                  <a:lnTo>
                    <a:pt x="7" y="401"/>
                  </a:lnTo>
                  <a:lnTo>
                    <a:pt x="3" y="427"/>
                  </a:lnTo>
                  <a:lnTo>
                    <a:pt x="0" y="457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4918" y="812"/>
              <a:ext cx="4" cy="60"/>
            </a:xfrm>
            <a:custGeom>
              <a:avLst/>
              <a:gdLst>
                <a:gd name="T0" fmla="*/ 4 w 4"/>
                <a:gd name="T1" fmla="*/ 60 h 60"/>
                <a:gd name="T2" fmla="*/ 4 w 4"/>
                <a:gd name="T3" fmla="*/ 43 h 60"/>
                <a:gd name="T4" fmla="*/ 4 w 4"/>
                <a:gd name="T5" fmla="*/ 30 h 60"/>
                <a:gd name="T6" fmla="*/ 4 w 4"/>
                <a:gd name="T7" fmla="*/ 18 h 60"/>
                <a:gd name="T8" fmla="*/ 4 w 4"/>
                <a:gd name="T9" fmla="*/ 0 h 60"/>
                <a:gd name="T10" fmla="*/ 0 w 4"/>
                <a:gd name="T11" fmla="*/ 0 h 60"/>
                <a:gd name="T12" fmla="*/ 0 w 4"/>
                <a:gd name="T13" fmla="*/ 22 h 60"/>
                <a:gd name="T14" fmla="*/ 0 w 4"/>
                <a:gd name="T15" fmla="*/ 30 h 60"/>
                <a:gd name="T16" fmla="*/ 0 w 4"/>
                <a:gd name="T17" fmla="*/ 43 h 60"/>
                <a:gd name="T18" fmla="*/ 0 w 4"/>
                <a:gd name="T19" fmla="*/ 56 h 60"/>
                <a:gd name="T20" fmla="*/ 4 w 4"/>
                <a:gd name="T21" fmla="*/ 60 h 60"/>
                <a:gd name="T22" fmla="*/ 4 w 4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60">
                  <a:moveTo>
                    <a:pt x="4" y="60"/>
                  </a:moveTo>
                  <a:lnTo>
                    <a:pt x="4" y="43"/>
                  </a:lnTo>
                  <a:lnTo>
                    <a:pt x="4" y="30"/>
                  </a:lnTo>
                  <a:lnTo>
                    <a:pt x="4" y="1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4" y="60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4953" y="1299"/>
              <a:ext cx="10" cy="94"/>
            </a:xfrm>
            <a:custGeom>
              <a:avLst/>
              <a:gdLst>
                <a:gd name="T0" fmla="*/ 10 w 10"/>
                <a:gd name="T1" fmla="*/ 22 h 94"/>
                <a:gd name="T2" fmla="*/ 10 w 10"/>
                <a:gd name="T3" fmla="*/ 0 h 94"/>
                <a:gd name="T4" fmla="*/ 4 w 10"/>
                <a:gd name="T5" fmla="*/ 22 h 94"/>
                <a:gd name="T6" fmla="*/ 0 w 10"/>
                <a:gd name="T7" fmla="*/ 43 h 94"/>
                <a:gd name="T8" fmla="*/ 0 w 10"/>
                <a:gd name="T9" fmla="*/ 69 h 94"/>
                <a:gd name="T10" fmla="*/ 4 w 10"/>
                <a:gd name="T11" fmla="*/ 94 h 94"/>
                <a:gd name="T12" fmla="*/ 7 w 10"/>
                <a:gd name="T13" fmla="*/ 73 h 94"/>
                <a:gd name="T14" fmla="*/ 7 w 10"/>
                <a:gd name="T15" fmla="*/ 56 h 94"/>
                <a:gd name="T16" fmla="*/ 7 w 10"/>
                <a:gd name="T17" fmla="*/ 39 h 94"/>
                <a:gd name="T18" fmla="*/ 10 w 10"/>
                <a:gd name="T19" fmla="*/ 22 h 94"/>
                <a:gd name="T20" fmla="*/ 10 w 10"/>
                <a:gd name="T21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4">
                  <a:moveTo>
                    <a:pt x="10" y="22"/>
                  </a:moveTo>
                  <a:lnTo>
                    <a:pt x="10" y="0"/>
                  </a:lnTo>
                  <a:lnTo>
                    <a:pt x="4" y="22"/>
                  </a:lnTo>
                  <a:lnTo>
                    <a:pt x="0" y="43"/>
                  </a:lnTo>
                  <a:lnTo>
                    <a:pt x="0" y="69"/>
                  </a:lnTo>
                  <a:lnTo>
                    <a:pt x="4" y="94"/>
                  </a:lnTo>
                  <a:lnTo>
                    <a:pt x="7" y="73"/>
                  </a:lnTo>
                  <a:lnTo>
                    <a:pt x="7" y="56"/>
                  </a:lnTo>
                  <a:lnTo>
                    <a:pt x="7" y="39"/>
                  </a:lnTo>
                  <a:lnTo>
                    <a:pt x="10" y="22"/>
                  </a:lnTo>
                  <a:lnTo>
                    <a:pt x="10" y="2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4963" y="1146"/>
              <a:ext cx="11" cy="132"/>
            </a:xfrm>
            <a:custGeom>
              <a:avLst/>
              <a:gdLst>
                <a:gd name="T0" fmla="*/ 11 w 11"/>
                <a:gd name="T1" fmla="*/ 0 h 132"/>
                <a:gd name="T2" fmla="*/ 7 w 11"/>
                <a:gd name="T3" fmla="*/ 12 h 132"/>
                <a:gd name="T4" fmla="*/ 4 w 11"/>
                <a:gd name="T5" fmla="*/ 29 h 132"/>
                <a:gd name="T6" fmla="*/ 4 w 11"/>
                <a:gd name="T7" fmla="*/ 47 h 132"/>
                <a:gd name="T8" fmla="*/ 4 w 11"/>
                <a:gd name="T9" fmla="*/ 64 h 132"/>
                <a:gd name="T10" fmla="*/ 0 w 11"/>
                <a:gd name="T11" fmla="*/ 81 h 132"/>
                <a:gd name="T12" fmla="*/ 0 w 11"/>
                <a:gd name="T13" fmla="*/ 98 h 132"/>
                <a:gd name="T14" fmla="*/ 0 w 11"/>
                <a:gd name="T15" fmla="*/ 115 h 132"/>
                <a:gd name="T16" fmla="*/ 0 w 11"/>
                <a:gd name="T17" fmla="*/ 132 h 132"/>
                <a:gd name="T18" fmla="*/ 0 w 11"/>
                <a:gd name="T19" fmla="*/ 119 h 132"/>
                <a:gd name="T20" fmla="*/ 4 w 11"/>
                <a:gd name="T21" fmla="*/ 102 h 132"/>
                <a:gd name="T22" fmla="*/ 4 w 11"/>
                <a:gd name="T23" fmla="*/ 81 h 132"/>
                <a:gd name="T24" fmla="*/ 11 w 11"/>
                <a:gd name="T25" fmla="*/ 64 h 132"/>
                <a:gd name="T26" fmla="*/ 11 w 11"/>
                <a:gd name="T27" fmla="*/ 38 h 132"/>
                <a:gd name="T28" fmla="*/ 11 w 11"/>
                <a:gd name="T29" fmla="*/ 21 h 132"/>
                <a:gd name="T30" fmla="*/ 11 w 11"/>
                <a:gd name="T31" fmla="*/ 4 h 132"/>
                <a:gd name="T32" fmla="*/ 11 w 11"/>
                <a:gd name="T33" fmla="*/ 0 h 132"/>
                <a:gd name="T34" fmla="*/ 11 w 11"/>
                <a:gd name="T3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32">
                  <a:moveTo>
                    <a:pt x="11" y="0"/>
                  </a:moveTo>
                  <a:lnTo>
                    <a:pt x="7" y="12"/>
                  </a:lnTo>
                  <a:lnTo>
                    <a:pt x="4" y="29"/>
                  </a:lnTo>
                  <a:lnTo>
                    <a:pt x="4" y="47"/>
                  </a:lnTo>
                  <a:lnTo>
                    <a:pt x="4" y="64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0" y="115"/>
                  </a:lnTo>
                  <a:lnTo>
                    <a:pt x="0" y="132"/>
                  </a:lnTo>
                  <a:lnTo>
                    <a:pt x="0" y="119"/>
                  </a:lnTo>
                  <a:lnTo>
                    <a:pt x="4" y="102"/>
                  </a:lnTo>
                  <a:lnTo>
                    <a:pt x="4" y="81"/>
                  </a:lnTo>
                  <a:lnTo>
                    <a:pt x="11" y="64"/>
                  </a:lnTo>
                  <a:lnTo>
                    <a:pt x="11" y="38"/>
                  </a:lnTo>
                  <a:lnTo>
                    <a:pt x="11" y="21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4654" y="911"/>
              <a:ext cx="10" cy="77"/>
            </a:xfrm>
            <a:custGeom>
              <a:avLst/>
              <a:gdLst>
                <a:gd name="T0" fmla="*/ 4 w 10"/>
                <a:gd name="T1" fmla="*/ 0 h 77"/>
                <a:gd name="T2" fmla="*/ 0 w 10"/>
                <a:gd name="T3" fmla="*/ 12 h 77"/>
                <a:gd name="T4" fmla="*/ 0 w 10"/>
                <a:gd name="T5" fmla="*/ 34 h 77"/>
                <a:gd name="T6" fmla="*/ 0 w 10"/>
                <a:gd name="T7" fmla="*/ 55 h 77"/>
                <a:gd name="T8" fmla="*/ 0 w 10"/>
                <a:gd name="T9" fmla="*/ 72 h 77"/>
                <a:gd name="T10" fmla="*/ 0 w 10"/>
                <a:gd name="T11" fmla="*/ 77 h 77"/>
                <a:gd name="T12" fmla="*/ 4 w 10"/>
                <a:gd name="T13" fmla="*/ 72 h 77"/>
                <a:gd name="T14" fmla="*/ 7 w 10"/>
                <a:gd name="T15" fmla="*/ 59 h 77"/>
                <a:gd name="T16" fmla="*/ 7 w 10"/>
                <a:gd name="T17" fmla="*/ 55 h 77"/>
                <a:gd name="T18" fmla="*/ 10 w 10"/>
                <a:gd name="T19" fmla="*/ 8 h 77"/>
                <a:gd name="T20" fmla="*/ 4 w 10"/>
                <a:gd name="T21" fmla="*/ 0 h 77"/>
                <a:gd name="T22" fmla="*/ 4 w 10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77">
                  <a:moveTo>
                    <a:pt x="4" y="0"/>
                  </a:moveTo>
                  <a:lnTo>
                    <a:pt x="0" y="12"/>
                  </a:lnTo>
                  <a:lnTo>
                    <a:pt x="0" y="34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0" y="77"/>
                  </a:lnTo>
                  <a:lnTo>
                    <a:pt x="4" y="72"/>
                  </a:lnTo>
                  <a:lnTo>
                    <a:pt x="7" y="59"/>
                  </a:lnTo>
                  <a:lnTo>
                    <a:pt x="7" y="55"/>
                  </a:lnTo>
                  <a:lnTo>
                    <a:pt x="1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4651" y="706"/>
              <a:ext cx="10" cy="179"/>
            </a:xfrm>
            <a:custGeom>
              <a:avLst/>
              <a:gdLst>
                <a:gd name="T0" fmla="*/ 0 w 10"/>
                <a:gd name="T1" fmla="*/ 0 h 179"/>
                <a:gd name="T2" fmla="*/ 3 w 10"/>
                <a:gd name="T3" fmla="*/ 8 h 179"/>
                <a:gd name="T4" fmla="*/ 7 w 10"/>
                <a:gd name="T5" fmla="*/ 25 h 179"/>
                <a:gd name="T6" fmla="*/ 7 w 10"/>
                <a:gd name="T7" fmla="*/ 38 h 179"/>
                <a:gd name="T8" fmla="*/ 7 w 10"/>
                <a:gd name="T9" fmla="*/ 55 h 179"/>
                <a:gd name="T10" fmla="*/ 7 w 10"/>
                <a:gd name="T11" fmla="*/ 68 h 179"/>
                <a:gd name="T12" fmla="*/ 10 w 10"/>
                <a:gd name="T13" fmla="*/ 85 h 179"/>
                <a:gd name="T14" fmla="*/ 10 w 10"/>
                <a:gd name="T15" fmla="*/ 102 h 179"/>
                <a:gd name="T16" fmla="*/ 10 w 10"/>
                <a:gd name="T17" fmla="*/ 115 h 179"/>
                <a:gd name="T18" fmla="*/ 10 w 10"/>
                <a:gd name="T19" fmla="*/ 128 h 179"/>
                <a:gd name="T20" fmla="*/ 10 w 10"/>
                <a:gd name="T21" fmla="*/ 141 h 179"/>
                <a:gd name="T22" fmla="*/ 10 w 10"/>
                <a:gd name="T23" fmla="*/ 162 h 179"/>
                <a:gd name="T24" fmla="*/ 10 w 10"/>
                <a:gd name="T25" fmla="*/ 179 h 179"/>
                <a:gd name="T26" fmla="*/ 10 w 10"/>
                <a:gd name="T27" fmla="*/ 149 h 179"/>
                <a:gd name="T28" fmla="*/ 7 w 10"/>
                <a:gd name="T29" fmla="*/ 128 h 179"/>
                <a:gd name="T30" fmla="*/ 7 w 10"/>
                <a:gd name="T31" fmla="*/ 106 h 179"/>
                <a:gd name="T32" fmla="*/ 7 w 10"/>
                <a:gd name="T33" fmla="*/ 85 h 179"/>
                <a:gd name="T34" fmla="*/ 3 w 10"/>
                <a:gd name="T35" fmla="*/ 59 h 179"/>
                <a:gd name="T36" fmla="*/ 0 w 10"/>
                <a:gd name="T37" fmla="*/ 38 h 179"/>
                <a:gd name="T38" fmla="*/ 0 w 10"/>
                <a:gd name="T39" fmla="*/ 21 h 179"/>
                <a:gd name="T40" fmla="*/ 0 w 10"/>
                <a:gd name="T41" fmla="*/ 0 h 179"/>
                <a:gd name="T42" fmla="*/ 0 w 10"/>
                <a:gd name="T4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79">
                  <a:moveTo>
                    <a:pt x="0" y="0"/>
                  </a:moveTo>
                  <a:lnTo>
                    <a:pt x="3" y="8"/>
                  </a:lnTo>
                  <a:lnTo>
                    <a:pt x="7" y="25"/>
                  </a:lnTo>
                  <a:lnTo>
                    <a:pt x="7" y="38"/>
                  </a:lnTo>
                  <a:lnTo>
                    <a:pt x="7" y="55"/>
                  </a:lnTo>
                  <a:lnTo>
                    <a:pt x="7" y="68"/>
                  </a:lnTo>
                  <a:lnTo>
                    <a:pt x="10" y="85"/>
                  </a:lnTo>
                  <a:lnTo>
                    <a:pt x="10" y="102"/>
                  </a:lnTo>
                  <a:lnTo>
                    <a:pt x="10" y="115"/>
                  </a:lnTo>
                  <a:lnTo>
                    <a:pt x="10" y="128"/>
                  </a:lnTo>
                  <a:lnTo>
                    <a:pt x="10" y="141"/>
                  </a:lnTo>
                  <a:lnTo>
                    <a:pt x="10" y="162"/>
                  </a:lnTo>
                  <a:lnTo>
                    <a:pt x="10" y="179"/>
                  </a:lnTo>
                  <a:lnTo>
                    <a:pt x="10" y="149"/>
                  </a:lnTo>
                  <a:lnTo>
                    <a:pt x="7" y="128"/>
                  </a:lnTo>
                  <a:lnTo>
                    <a:pt x="7" y="106"/>
                  </a:lnTo>
                  <a:lnTo>
                    <a:pt x="7" y="85"/>
                  </a:lnTo>
                  <a:lnTo>
                    <a:pt x="3" y="59"/>
                  </a:lnTo>
                  <a:lnTo>
                    <a:pt x="0" y="38"/>
                  </a:ln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4112" y="244"/>
              <a:ext cx="872" cy="1354"/>
            </a:xfrm>
            <a:custGeom>
              <a:avLst/>
              <a:gdLst>
                <a:gd name="T0" fmla="*/ 772 w 872"/>
                <a:gd name="T1" fmla="*/ 581 h 1354"/>
                <a:gd name="T2" fmla="*/ 768 w 872"/>
                <a:gd name="T3" fmla="*/ 714 h 1354"/>
                <a:gd name="T4" fmla="*/ 765 w 872"/>
                <a:gd name="T5" fmla="*/ 863 h 1354"/>
                <a:gd name="T6" fmla="*/ 754 w 872"/>
                <a:gd name="T7" fmla="*/ 1000 h 1354"/>
                <a:gd name="T8" fmla="*/ 751 w 872"/>
                <a:gd name="T9" fmla="*/ 1141 h 1354"/>
                <a:gd name="T10" fmla="*/ 695 w 872"/>
                <a:gd name="T11" fmla="*/ 1269 h 1354"/>
                <a:gd name="T12" fmla="*/ 598 w 872"/>
                <a:gd name="T13" fmla="*/ 1269 h 1354"/>
                <a:gd name="T14" fmla="*/ 598 w 872"/>
                <a:gd name="T15" fmla="*/ 1145 h 1354"/>
                <a:gd name="T16" fmla="*/ 608 w 872"/>
                <a:gd name="T17" fmla="*/ 991 h 1354"/>
                <a:gd name="T18" fmla="*/ 612 w 872"/>
                <a:gd name="T19" fmla="*/ 816 h 1354"/>
                <a:gd name="T20" fmla="*/ 622 w 872"/>
                <a:gd name="T21" fmla="*/ 641 h 1354"/>
                <a:gd name="T22" fmla="*/ 619 w 872"/>
                <a:gd name="T23" fmla="*/ 470 h 1354"/>
                <a:gd name="T24" fmla="*/ 605 w 872"/>
                <a:gd name="T25" fmla="*/ 308 h 1354"/>
                <a:gd name="T26" fmla="*/ 549 w 872"/>
                <a:gd name="T27" fmla="*/ 158 h 1354"/>
                <a:gd name="T28" fmla="*/ 396 w 872"/>
                <a:gd name="T29" fmla="*/ 13 h 1354"/>
                <a:gd name="T30" fmla="*/ 219 w 872"/>
                <a:gd name="T31" fmla="*/ 35 h 1354"/>
                <a:gd name="T32" fmla="*/ 107 w 872"/>
                <a:gd name="T33" fmla="*/ 171 h 1354"/>
                <a:gd name="T34" fmla="*/ 52 w 872"/>
                <a:gd name="T35" fmla="*/ 312 h 1354"/>
                <a:gd name="T36" fmla="*/ 17 w 872"/>
                <a:gd name="T37" fmla="*/ 466 h 1354"/>
                <a:gd name="T38" fmla="*/ 3 w 872"/>
                <a:gd name="T39" fmla="*/ 628 h 1354"/>
                <a:gd name="T40" fmla="*/ 10 w 872"/>
                <a:gd name="T41" fmla="*/ 594 h 1354"/>
                <a:gd name="T42" fmla="*/ 48 w 872"/>
                <a:gd name="T43" fmla="*/ 381 h 1354"/>
                <a:gd name="T44" fmla="*/ 100 w 872"/>
                <a:gd name="T45" fmla="*/ 193 h 1354"/>
                <a:gd name="T46" fmla="*/ 160 w 872"/>
                <a:gd name="T47" fmla="*/ 111 h 1354"/>
                <a:gd name="T48" fmla="*/ 76 w 872"/>
                <a:gd name="T49" fmla="*/ 291 h 1354"/>
                <a:gd name="T50" fmla="*/ 45 w 872"/>
                <a:gd name="T51" fmla="*/ 415 h 1354"/>
                <a:gd name="T52" fmla="*/ 31 w 872"/>
                <a:gd name="T53" fmla="*/ 577 h 1354"/>
                <a:gd name="T54" fmla="*/ 17 w 872"/>
                <a:gd name="T55" fmla="*/ 722 h 1354"/>
                <a:gd name="T56" fmla="*/ 34 w 872"/>
                <a:gd name="T57" fmla="*/ 709 h 1354"/>
                <a:gd name="T58" fmla="*/ 55 w 872"/>
                <a:gd name="T59" fmla="*/ 547 h 1354"/>
                <a:gd name="T60" fmla="*/ 76 w 872"/>
                <a:gd name="T61" fmla="*/ 372 h 1354"/>
                <a:gd name="T62" fmla="*/ 135 w 872"/>
                <a:gd name="T63" fmla="*/ 218 h 1354"/>
                <a:gd name="T64" fmla="*/ 104 w 872"/>
                <a:gd name="T65" fmla="*/ 351 h 1354"/>
                <a:gd name="T66" fmla="*/ 76 w 872"/>
                <a:gd name="T67" fmla="*/ 509 h 1354"/>
                <a:gd name="T68" fmla="*/ 62 w 872"/>
                <a:gd name="T69" fmla="*/ 637 h 1354"/>
                <a:gd name="T70" fmla="*/ 52 w 872"/>
                <a:gd name="T71" fmla="*/ 833 h 1354"/>
                <a:gd name="T72" fmla="*/ 66 w 872"/>
                <a:gd name="T73" fmla="*/ 688 h 1354"/>
                <a:gd name="T74" fmla="*/ 94 w 872"/>
                <a:gd name="T75" fmla="*/ 530 h 1354"/>
                <a:gd name="T76" fmla="*/ 125 w 872"/>
                <a:gd name="T77" fmla="*/ 359 h 1354"/>
                <a:gd name="T78" fmla="*/ 160 w 872"/>
                <a:gd name="T79" fmla="*/ 329 h 1354"/>
                <a:gd name="T80" fmla="*/ 208 w 872"/>
                <a:gd name="T81" fmla="*/ 188 h 1354"/>
                <a:gd name="T82" fmla="*/ 320 w 872"/>
                <a:gd name="T83" fmla="*/ 99 h 1354"/>
                <a:gd name="T84" fmla="*/ 438 w 872"/>
                <a:gd name="T85" fmla="*/ 137 h 1354"/>
                <a:gd name="T86" fmla="*/ 518 w 872"/>
                <a:gd name="T87" fmla="*/ 282 h 1354"/>
                <a:gd name="T88" fmla="*/ 507 w 872"/>
                <a:gd name="T89" fmla="*/ 287 h 1354"/>
                <a:gd name="T90" fmla="*/ 403 w 872"/>
                <a:gd name="T91" fmla="*/ 133 h 1354"/>
                <a:gd name="T92" fmla="*/ 257 w 872"/>
                <a:gd name="T93" fmla="*/ 150 h 1354"/>
                <a:gd name="T94" fmla="*/ 281 w 872"/>
                <a:gd name="T95" fmla="*/ 146 h 1354"/>
                <a:gd name="T96" fmla="*/ 417 w 872"/>
                <a:gd name="T97" fmla="*/ 150 h 1354"/>
                <a:gd name="T98" fmla="*/ 493 w 872"/>
                <a:gd name="T99" fmla="*/ 265 h 1354"/>
                <a:gd name="T100" fmla="*/ 521 w 872"/>
                <a:gd name="T101" fmla="*/ 449 h 1354"/>
                <a:gd name="T102" fmla="*/ 535 w 872"/>
                <a:gd name="T103" fmla="*/ 615 h 1354"/>
                <a:gd name="T104" fmla="*/ 528 w 872"/>
                <a:gd name="T105" fmla="*/ 812 h 1354"/>
                <a:gd name="T106" fmla="*/ 521 w 872"/>
                <a:gd name="T107" fmla="*/ 1017 h 1354"/>
                <a:gd name="T108" fmla="*/ 507 w 872"/>
                <a:gd name="T109" fmla="*/ 1218 h 1354"/>
                <a:gd name="T110" fmla="*/ 546 w 872"/>
                <a:gd name="T111" fmla="*/ 1350 h 1354"/>
                <a:gd name="T112" fmla="*/ 692 w 872"/>
                <a:gd name="T113" fmla="*/ 1350 h 1354"/>
                <a:gd name="T114" fmla="*/ 813 w 872"/>
                <a:gd name="T115" fmla="*/ 1269 h 1354"/>
                <a:gd name="T116" fmla="*/ 838 w 872"/>
                <a:gd name="T117" fmla="*/ 1072 h 1354"/>
                <a:gd name="T118" fmla="*/ 855 w 872"/>
                <a:gd name="T119" fmla="*/ 867 h 1354"/>
                <a:gd name="T120" fmla="*/ 869 w 872"/>
                <a:gd name="T121" fmla="*/ 701 h 1354"/>
                <a:gd name="T122" fmla="*/ 869 w 872"/>
                <a:gd name="T123" fmla="*/ 573 h 1354"/>
                <a:gd name="T124" fmla="*/ 862 w 872"/>
                <a:gd name="T125" fmla="*/ 445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2" h="1354">
                  <a:moveTo>
                    <a:pt x="775" y="440"/>
                  </a:moveTo>
                  <a:lnTo>
                    <a:pt x="775" y="453"/>
                  </a:lnTo>
                  <a:lnTo>
                    <a:pt x="775" y="466"/>
                  </a:lnTo>
                  <a:lnTo>
                    <a:pt x="775" y="483"/>
                  </a:lnTo>
                  <a:lnTo>
                    <a:pt x="775" y="504"/>
                  </a:lnTo>
                  <a:lnTo>
                    <a:pt x="772" y="530"/>
                  </a:lnTo>
                  <a:lnTo>
                    <a:pt x="772" y="551"/>
                  </a:lnTo>
                  <a:lnTo>
                    <a:pt x="772" y="564"/>
                  </a:lnTo>
                  <a:lnTo>
                    <a:pt x="772" y="581"/>
                  </a:lnTo>
                  <a:lnTo>
                    <a:pt x="772" y="594"/>
                  </a:lnTo>
                  <a:lnTo>
                    <a:pt x="772" y="607"/>
                  </a:lnTo>
                  <a:lnTo>
                    <a:pt x="768" y="624"/>
                  </a:lnTo>
                  <a:lnTo>
                    <a:pt x="768" y="637"/>
                  </a:lnTo>
                  <a:lnTo>
                    <a:pt x="768" y="654"/>
                  </a:lnTo>
                  <a:lnTo>
                    <a:pt x="768" y="667"/>
                  </a:lnTo>
                  <a:lnTo>
                    <a:pt x="768" y="679"/>
                  </a:lnTo>
                  <a:lnTo>
                    <a:pt x="768" y="697"/>
                  </a:lnTo>
                  <a:lnTo>
                    <a:pt x="768" y="714"/>
                  </a:lnTo>
                  <a:lnTo>
                    <a:pt x="768" y="731"/>
                  </a:lnTo>
                  <a:lnTo>
                    <a:pt x="765" y="748"/>
                  </a:lnTo>
                  <a:lnTo>
                    <a:pt x="765" y="761"/>
                  </a:lnTo>
                  <a:lnTo>
                    <a:pt x="765" y="778"/>
                  </a:lnTo>
                  <a:lnTo>
                    <a:pt x="765" y="795"/>
                  </a:lnTo>
                  <a:lnTo>
                    <a:pt x="765" y="812"/>
                  </a:lnTo>
                  <a:lnTo>
                    <a:pt x="765" y="829"/>
                  </a:lnTo>
                  <a:lnTo>
                    <a:pt x="765" y="846"/>
                  </a:lnTo>
                  <a:lnTo>
                    <a:pt x="765" y="863"/>
                  </a:lnTo>
                  <a:lnTo>
                    <a:pt x="761" y="880"/>
                  </a:lnTo>
                  <a:lnTo>
                    <a:pt x="761" y="893"/>
                  </a:lnTo>
                  <a:lnTo>
                    <a:pt x="761" y="906"/>
                  </a:lnTo>
                  <a:lnTo>
                    <a:pt x="761" y="923"/>
                  </a:lnTo>
                  <a:lnTo>
                    <a:pt x="758" y="940"/>
                  </a:lnTo>
                  <a:lnTo>
                    <a:pt x="758" y="957"/>
                  </a:lnTo>
                  <a:lnTo>
                    <a:pt x="758" y="970"/>
                  </a:lnTo>
                  <a:lnTo>
                    <a:pt x="758" y="987"/>
                  </a:lnTo>
                  <a:lnTo>
                    <a:pt x="754" y="1000"/>
                  </a:lnTo>
                  <a:lnTo>
                    <a:pt x="754" y="1017"/>
                  </a:lnTo>
                  <a:lnTo>
                    <a:pt x="754" y="1030"/>
                  </a:lnTo>
                  <a:lnTo>
                    <a:pt x="754" y="1043"/>
                  </a:lnTo>
                  <a:lnTo>
                    <a:pt x="751" y="1055"/>
                  </a:lnTo>
                  <a:lnTo>
                    <a:pt x="751" y="1072"/>
                  </a:lnTo>
                  <a:lnTo>
                    <a:pt x="751" y="1081"/>
                  </a:lnTo>
                  <a:lnTo>
                    <a:pt x="751" y="1098"/>
                  </a:lnTo>
                  <a:lnTo>
                    <a:pt x="751" y="1119"/>
                  </a:lnTo>
                  <a:lnTo>
                    <a:pt x="751" y="1141"/>
                  </a:lnTo>
                  <a:lnTo>
                    <a:pt x="747" y="1158"/>
                  </a:lnTo>
                  <a:lnTo>
                    <a:pt x="747" y="1179"/>
                  </a:lnTo>
                  <a:lnTo>
                    <a:pt x="747" y="1192"/>
                  </a:lnTo>
                  <a:lnTo>
                    <a:pt x="747" y="1201"/>
                  </a:lnTo>
                  <a:lnTo>
                    <a:pt x="747" y="1209"/>
                  </a:lnTo>
                  <a:lnTo>
                    <a:pt x="747" y="1218"/>
                  </a:lnTo>
                  <a:lnTo>
                    <a:pt x="723" y="1269"/>
                  </a:lnTo>
                  <a:lnTo>
                    <a:pt x="709" y="1269"/>
                  </a:lnTo>
                  <a:lnTo>
                    <a:pt x="695" y="1269"/>
                  </a:lnTo>
                  <a:lnTo>
                    <a:pt x="688" y="1269"/>
                  </a:lnTo>
                  <a:lnTo>
                    <a:pt x="678" y="1269"/>
                  </a:lnTo>
                  <a:lnTo>
                    <a:pt x="664" y="1269"/>
                  </a:lnTo>
                  <a:lnTo>
                    <a:pt x="653" y="1269"/>
                  </a:lnTo>
                  <a:lnTo>
                    <a:pt x="639" y="1269"/>
                  </a:lnTo>
                  <a:lnTo>
                    <a:pt x="625" y="1269"/>
                  </a:lnTo>
                  <a:lnTo>
                    <a:pt x="615" y="1269"/>
                  </a:lnTo>
                  <a:lnTo>
                    <a:pt x="608" y="1269"/>
                  </a:lnTo>
                  <a:lnTo>
                    <a:pt x="598" y="1269"/>
                  </a:lnTo>
                  <a:lnTo>
                    <a:pt x="587" y="1269"/>
                  </a:lnTo>
                  <a:lnTo>
                    <a:pt x="587" y="1260"/>
                  </a:lnTo>
                  <a:lnTo>
                    <a:pt x="587" y="1248"/>
                  </a:lnTo>
                  <a:lnTo>
                    <a:pt x="591" y="1235"/>
                  </a:lnTo>
                  <a:lnTo>
                    <a:pt x="591" y="1222"/>
                  </a:lnTo>
                  <a:lnTo>
                    <a:pt x="591" y="1201"/>
                  </a:lnTo>
                  <a:lnTo>
                    <a:pt x="594" y="1183"/>
                  </a:lnTo>
                  <a:lnTo>
                    <a:pt x="594" y="1166"/>
                  </a:lnTo>
                  <a:lnTo>
                    <a:pt x="598" y="1145"/>
                  </a:lnTo>
                  <a:lnTo>
                    <a:pt x="598" y="1124"/>
                  </a:lnTo>
                  <a:lnTo>
                    <a:pt x="598" y="1102"/>
                  </a:lnTo>
                  <a:lnTo>
                    <a:pt x="598" y="1081"/>
                  </a:lnTo>
                  <a:lnTo>
                    <a:pt x="601" y="1064"/>
                  </a:lnTo>
                  <a:lnTo>
                    <a:pt x="601" y="1051"/>
                  </a:lnTo>
                  <a:lnTo>
                    <a:pt x="605" y="1034"/>
                  </a:lnTo>
                  <a:lnTo>
                    <a:pt x="605" y="1021"/>
                  </a:lnTo>
                  <a:lnTo>
                    <a:pt x="608" y="1017"/>
                  </a:lnTo>
                  <a:lnTo>
                    <a:pt x="608" y="991"/>
                  </a:lnTo>
                  <a:lnTo>
                    <a:pt x="608" y="974"/>
                  </a:lnTo>
                  <a:lnTo>
                    <a:pt x="608" y="953"/>
                  </a:lnTo>
                  <a:lnTo>
                    <a:pt x="608" y="936"/>
                  </a:lnTo>
                  <a:lnTo>
                    <a:pt x="608" y="914"/>
                  </a:lnTo>
                  <a:lnTo>
                    <a:pt x="612" y="897"/>
                  </a:lnTo>
                  <a:lnTo>
                    <a:pt x="612" y="876"/>
                  </a:lnTo>
                  <a:lnTo>
                    <a:pt x="612" y="859"/>
                  </a:lnTo>
                  <a:lnTo>
                    <a:pt x="612" y="838"/>
                  </a:lnTo>
                  <a:lnTo>
                    <a:pt x="612" y="816"/>
                  </a:lnTo>
                  <a:lnTo>
                    <a:pt x="615" y="799"/>
                  </a:lnTo>
                  <a:lnTo>
                    <a:pt x="619" y="778"/>
                  </a:lnTo>
                  <a:lnTo>
                    <a:pt x="619" y="761"/>
                  </a:lnTo>
                  <a:lnTo>
                    <a:pt x="619" y="739"/>
                  </a:lnTo>
                  <a:lnTo>
                    <a:pt x="619" y="722"/>
                  </a:lnTo>
                  <a:lnTo>
                    <a:pt x="622" y="705"/>
                  </a:lnTo>
                  <a:lnTo>
                    <a:pt x="622" y="679"/>
                  </a:lnTo>
                  <a:lnTo>
                    <a:pt x="622" y="662"/>
                  </a:lnTo>
                  <a:lnTo>
                    <a:pt x="622" y="641"/>
                  </a:lnTo>
                  <a:lnTo>
                    <a:pt x="622" y="624"/>
                  </a:lnTo>
                  <a:lnTo>
                    <a:pt x="622" y="603"/>
                  </a:lnTo>
                  <a:lnTo>
                    <a:pt x="622" y="586"/>
                  </a:lnTo>
                  <a:lnTo>
                    <a:pt x="622" y="564"/>
                  </a:lnTo>
                  <a:lnTo>
                    <a:pt x="622" y="547"/>
                  </a:lnTo>
                  <a:lnTo>
                    <a:pt x="619" y="526"/>
                  </a:lnTo>
                  <a:lnTo>
                    <a:pt x="619" y="509"/>
                  </a:lnTo>
                  <a:lnTo>
                    <a:pt x="619" y="487"/>
                  </a:lnTo>
                  <a:lnTo>
                    <a:pt x="619" y="470"/>
                  </a:lnTo>
                  <a:lnTo>
                    <a:pt x="619" y="449"/>
                  </a:lnTo>
                  <a:lnTo>
                    <a:pt x="619" y="432"/>
                  </a:lnTo>
                  <a:lnTo>
                    <a:pt x="619" y="410"/>
                  </a:lnTo>
                  <a:lnTo>
                    <a:pt x="619" y="393"/>
                  </a:lnTo>
                  <a:lnTo>
                    <a:pt x="612" y="372"/>
                  </a:lnTo>
                  <a:lnTo>
                    <a:pt x="612" y="355"/>
                  </a:lnTo>
                  <a:lnTo>
                    <a:pt x="608" y="338"/>
                  </a:lnTo>
                  <a:lnTo>
                    <a:pt x="608" y="325"/>
                  </a:lnTo>
                  <a:lnTo>
                    <a:pt x="605" y="308"/>
                  </a:lnTo>
                  <a:lnTo>
                    <a:pt x="598" y="291"/>
                  </a:lnTo>
                  <a:lnTo>
                    <a:pt x="594" y="278"/>
                  </a:lnTo>
                  <a:lnTo>
                    <a:pt x="594" y="261"/>
                  </a:lnTo>
                  <a:lnTo>
                    <a:pt x="587" y="248"/>
                  </a:lnTo>
                  <a:lnTo>
                    <a:pt x="584" y="235"/>
                  </a:lnTo>
                  <a:lnTo>
                    <a:pt x="577" y="218"/>
                  </a:lnTo>
                  <a:lnTo>
                    <a:pt x="573" y="205"/>
                  </a:lnTo>
                  <a:lnTo>
                    <a:pt x="563" y="180"/>
                  </a:lnTo>
                  <a:lnTo>
                    <a:pt x="549" y="158"/>
                  </a:lnTo>
                  <a:lnTo>
                    <a:pt x="535" y="133"/>
                  </a:lnTo>
                  <a:lnTo>
                    <a:pt x="521" y="116"/>
                  </a:lnTo>
                  <a:lnTo>
                    <a:pt x="504" y="94"/>
                  </a:lnTo>
                  <a:lnTo>
                    <a:pt x="490" y="77"/>
                  </a:lnTo>
                  <a:lnTo>
                    <a:pt x="473" y="60"/>
                  </a:lnTo>
                  <a:lnTo>
                    <a:pt x="452" y="47"/>
                  </a:lnTo>
                  <a:lnTo>
                    <a:pt x="434" y="35"/>
                  </a:lnTo>
                  <a:lnTo>
                    <a:pt x="417" y="26"/>
                  </a:lnTo>
                  <a:lnTo>
                    <a:pt x="396" y="13"/>
                  </a:lnTo>
                  <a:lnTo>
                    <a:pt x="375" y="9"/>
                  </a:lnTo>
                  <a:lnTo>
                    <a:pt x="354" y="0"/>
                  </a:lnTo>
                  <a:lnTo>
                    <a:pt x="337" y="0"/>
                  </a:lnTo>
                  <a:lnTo>
                    <a:pt x="313" y="0"/>
                  </a:lnTo>
                  <a:lnTo>
                    <a:pt x="295" y="0"/>
                  </a:lnTo>
                  <a:lnTo>
                    <a:pt x="274" y="9"/>
                  </a:lnTo>
                  <a:lnTo>
                    <a:pt x="257" y="18"/>
                  </a:lnTo>
                  <a:lnTo>
                    <a:pt x="236" y="26"/>
                  </a:lnTo>
                  <a:lnTo>
                    <a:pt x="219" y="35"/>
                  </a:lnTo>
                  <a:lnTo>
                    <a:pt x="201" y="47"/>
                  </a:lnTo>
                  <a:lnTo>
                    <a:pt x="180" y="64"/>
                  </a:lnTo>
                  <a:lnTo>
                    <a:pt x="163" y="82"/>
                  </a:lnTo>
                  <a:lnTo>
                    <a:pt x="146" y="103"/>
                  </a:lnTo>
                  <a:lnTo>
                    <a:pt x="139" y="116"/>
                  </a:lnTo>
                  <a:lnTo>
                    <a:pt x="132" y="129"/>
                  </a:lnTo>
                  <a:lnTo>
                    <a:pt x="121" y="146"/>
                  </a:lnTo>
                  <a:lnTo>
                    <a:pt x="118" y="158"/>
                  </a:lnTo>
                  <a:lnTo>
                    <a:pt x="107" y="171"/>
                  </a:lnTo>
                  <a:lnTo>
                    <a:pt x="100" y="184"/>
                  </a:lnTo>
                  <a:lnTo>
                    <a:pt x="94" y="201"/>
                  </a:lnTo>
                  <a:lnTo>
                    <a:pt x="87" y="214"/>
                  </a:lnTo>
                  <a:lnTo>
                    <a:pt x="80" y="227"/>
                  </a:lnTo>
                  <a:lnTo>
                    <a:pt x="73" y="244"/>
                  </a:lnTo>
                  <a:lnTo>
                    <a:pt x="66" y="261"/>
                  </a:lnTo>
                  <a:lnTo>
                    <a:pt x="62" y="278"/>
                  </a:lnTo>
                  <a:lnTo>
                    <a:pt x="59" y="295"/>
                  </a:lnTo>
                  <a:lnTo>
                    <a:pt x="52" y="312"/>
                  </a:lnTo>
                  <a:lnTo>
                    <a:pt x="48" y="329"/>
                  </a:lnTo>
                  <a:lnTo>
                    <a:pt x="45" y="346"/>
                  </a:lnTo>
                  <a:lnTo>
                    <a:pt x="38" y="363"/>
                  </a:lnTo>
                  <a:lnTo>
                    <a:pt x="34" y="381"/>
                  </a:lnTo>
                  <a:lnTo>
                    <a:pt x="31" y="398"/>
                  </a:lnTo>
                  <a:lnTo>
                    <a:pt x="31" y="415"/>
                  </a:lnTo>
                  <a:lnTo>
                    <a:pt x="24" y="432"/>
                  </a:lnTo>
                  <a:lnTo>
                    <a:pt x="21" y="449"/>
                  </a:lnTo>
                  <a:lnTo>
                    <a:pt x="17" y="466"/>
                  </a:lnTo>
                  <a:lnTo>
                    <a:pt x="17" y="487"/>
                  </a:lnTo>
                  <a:lnTo>
                    <a:pt x="10" y="500"/>
                  </a:lnTo>
                  <a:lnTo>
                    <a:pt x="10" y="521"/>
                  </a:lnTo>
                  <a:lnTo>
                    <a:pt x="7" y="539"/>
                  </a:lnTo>
                  <a:lnTo>
                    <a:pt x="7" y="556"/>
                  </a:lnTo>
                  <a:lnTo>
                    <a:pt x="7" y="573"/>
                  </a:lnTo>
                  <a:lnTo>
                    <a:pt x="3" y="590"/>
                  </a:lnTo>
                  <a:lnTo>
                    <a:pt x="3" y="607"/>
                  </a:lnTo>
                  <a:lnTo>
                    <a:pt x="3" y="628"/>
                  </a:lnTo>
                  <a:lnTo>
                    <a:pt x="0" y="645"/>
                  </a:lnTo>
                  <a:lnTo>
                    <a:pt x="0" y="662"/>
                  </a:lnTo>
                  <a:lnTo>
                    <a:pt x="0" y="679"/>
                  </a:lnTo>
                  <a:lnTo>
                    <a:pt x="0" y="701"/>
                  </a:lnTo>
                  <a:lnTo>
                    <a:pt x="3" y="692"/>
                  </a:lnTo>
                  <a:lnTo>
                    <a:pt x="3" y="662"/>
                  </a:lnTo>
                  <a:lnTo>
                    <a:pt x="7" y="641"/>
                  </a:lnTo>
                  <a:lnTo>
                    <a:pt x="7" y="615"/>
                  </a:lnTo>
                  <a:lnTo>
                    <a:pt x="10" y="594"/>
                  </a:lnTo>
                  <a:lnTo>
                    <a:pt x="14" y="568"/>
                  </a:lnTo>
                  <a:lnTo>
                    <a:pt x="21" y="547"/>
                  </a:lnTo>
                  <a:lnTo>
                    <a:pt x="21" y="521"/>
                  </a:lnTo>
                  <a:lnTo>
                    <a:pt x="27" y="500"/>
                  </a:lnTo>
                  <a:lnTo>
                    <a:pt x="31" y="474"/>
                  </a:lnTo>
                  <a:lnTo>
                    <a:pt x="34" y="449"/>
                  </a:lnTo>
                  <a:lnTo>
                    <a:pt x="38" y="428"/>
                  </a:lnTo>
                  <a:lnTo>
                    <a:pt x="45" y="406"/>
                  </a:lnTo>
                  <a:lnTo>
                    <a:pt x="48" y="381"/>
                  </a:lnTo>
                  <a:lnTo>
                    <a:pt x="52" y="355"/>
                  </a:lnTo>
                  <a:lnTo>
                    <a:pt x="59" y="329"/>
                  </a:lnTo>
                  <a:lnTo>
                    <a:pt x="66" y="308"/>
                  </a:lnTo>
                  <a:lnTo>
                    <a:pt x="69" y="287"/>
                  </a:lnTo>
                  <a:lnTo>
                    <a:pt x="73" y="269"/>
                  </a:lnTo>
                  <a:lnTo>
                    <a:pt x="80" y="248"/>
                  </a:lnTo>
                  <a:lnTo>
                    <a:pt x="87" y="231"/>
                  </a:lnTo>
                  <a:lnTo>
                    <a:pt x="94" y="210"/>
                  </a:lnTo>
                  <a:lnTo>
                    <a:pt x="100" y="193"/>
                  </a:lnTo>
                  <a:lnTo>
                    <a:pt x="107" y="176"/>
                  </a:lnTo>
                  <a:lnTo>
                    <a:pt x="118" y="163"/>
                  </a:lnTo>
                  <a:lnTo>
                    <a:pt x="125" y="146"/>
                  </a:lnTo>
                  <a:lnTo>
                    <a:pt x="135" y="133"/>
                  </a:lnTo>
                  <a:lnTo>
                    <a:pt x="146" y="116"/>
                  </a:lnTo>
                  <a:lnTo>
                    <a:pt x="160" y="107"/>
                  </a:lnTo>
                  <a:lnTo>
                    <a:pt x="167" y="94"/>
                  </a:lnTo>
                  <a:lnTo>
                    <a:pt x="173" y="94"/>
                  </a:lnTo>
                  <a:lnTo>
                    <a:pt x="160" y="111"/>
                  </a:lnTo>
                  <a:lnTo>
                    <a:pt x="146" y="133"/>
                  </a:lnTo>
                  <a:lnTo>
                    <a:pt x="132" y="150"/>
                  </a:lnTo>
                  <a:lnTo>
                    <a:pt x="121" y="171"/>
                  </a:lnTo>
                  <a:lnTo>
                    <a:pt x="111" y="193"/>
                  </a:lnTo>
                  <a:lnTo>
                    <a:pt x="100" y="218"/>
                  </a:lnTo>
                  <a:lnTo>
                    <a:pt x="90" y="240"/>
                  </a:lnTo>
                  <a:lnTo>
                    <a:pt x="83" y="269"/>
                  </a:lnTo>
                  <a:lnTo>
                    <a:pt x="76" y="278"/>
                  </a:lnTo>
                  <a:lnTo>
                    <a:pt x="76" y="291"/>
                  </a:lnTo>
                  <a:lnTo>
                    <a:pt x="73" y="308"/>
                  </a:lnTo>
                  <a:lnTo>
                    <a:pt x="69" y="321"/>
                  </a:lnTo>
                  <a:lnTo>
                    <a:pt x="62" y="334"/>
                  </a:lnTo>
                  <a:lnTo>
                    <a:pt x="62" y="346"/>
                  </a:lnTo>
                  <a:lnTo>
                    <a:pt x="59" y="359"/>
                  </a:lnTo>
                  <a:lnTo>
                    <a:pt x="55" y="376"/>
                  </a:lnTo>
                  <a:lnTo>
                    <a:pt x="52" y="389"/>
                  </a:lnTo>
                  <a:lnTo>
                    <a:pt x="48" y="402"/>
                  </a:lnTo>
                  <a:lnTo>
                    <a:pt x="45" y="415"/>
                  </a:lnTo>
                  <a:lnTo>
                    <a:pt x="45" y="428"/>
                  </a:lnTo>
                  <a:lnTo>
                    <a:pt x="41" y="453"/>
                  </a:lnTo>
                  <a:lnTo>
                    <a:pt x="38" y="479"/>
                  </a:lnTo>
                  <a:lnTo>
                    <a:pt x="38" y="504"/>
                  </a:lnTo>
                  <a:lnTo>
                    <a:pt x="38" y="530"/>
                  </a:lnTo>
                  <a:lnTo>
                    <a:pt x="41" y="534"/>
                  </a:lnTo>
                  <a:lnTo>
                    <a:pt x="34" y="547"/>
                  </a:lnTo>
                  <a:lnTo>
                    <a:pt x="34" y="564"/>
                  </a:lnTo>
                  <a:lnTo>
                    <a:pt x="31" y="577"/>
                  </a:lnTo>
                  <a:lnTo>
                    <a:pt x="27" y="594"/>
                  </a:lnTo>
                  <a:lnTo>
                    <a:pt x="24" y="607"/>
                  </a:lnTo>
                  <a:lnTo>
                    <a:pt x="24" y="624"/>
                  </a:lnTo>
                  <a:lnTo>
                    <a:pt x="21" y="641"/>
                  </a:lnTo>
                  <a:lnTo>
                    <a:pt x="21" y="658"/>
                  </a:lnTo>
                  <a:lnTo>
                    <a:pt x="21" y="675"/>
                  </a:lnTo>
                  <a:lnTo>
                    <a:pt x="17" y="692"/>
                  </a:lnTo>
                  <a:lnTo>
                    <a:pt x="17" y="705"/>
                  </a:lnTo>
                  <a:lnTo>
                    <a:pt x="17" y="722"/>
                  </a:lnTo>
                  <a:lnTo>
                    <a:pt x="14" y="739"/>
                  </a:lnTo>
                  <a:lnTo>
                    <a:pt x="14" y="756"/>
                  </a:lnTo>
                  <a:lnTo>
                    <a:pt x="14" y="773"/>
                  </a:lnTo>
                  <a:lnTo>
                    <a:pt x="14" y="791"/>
                  </a:lnTo>
                  <a:lnTo>
                    <a:pt x="17" y="773"/>
                  </a:lnTo>
                  <a:lnTo>
                    <a:pt x="24" y="756"/>
                  </a:lnTo>
                  <a:lnTo>
                    <a:pt x="27" y="744"/>
                  </a:lnTo>
                  <a:lnTo>
                    <a:pt x="31" y="726"/>
                  </a:lnTo>
                  <a:lnTo>
                    <a:pt x="34" y="709"/>
                  </a:lnTo>
                  <a:lnTo>
                    <a:pt x="38" y="692"/>
                  </a:lnTo>
                  <a:lnTo>
                    <a:pt x="41" y="675"/>
                  </a:lnTo>
                  <a:lnTo>
                    <a:pt x="45" y="658"/>
                  </a:lnTo>
                  <a:lnTo>
                    <a:pt x="45" y="641"/>
                  </a:lnTo>
                  <a:lnTo>
                    <a:pt x="48" y="620"/>
                  </a:lnTo>
                  <a:lnTo>
                    <a:pt x="48" y="603"/>
                  </a:lnTo>
                  <a:lnTo>
                    <a:pt x="52" y="586"/>
                  </a:lnTo>
                  <a:lnTo>
                    <a:pt x="52" y="564"/>
                  </a:lnTo>
                  <a:lnTo>
                    <a:pt x="55" y="547"/>
                  </a:lnTo>
                  <a:lnTo>
                    <a:pt x="59" y="526"/>
                  </a:lnTo>
                  <a:lnTo>
                    <a:pt x="62" y="509"/>
                  </a:lnTo>
                  <a:lnTo>
                    <a:pt x="62" y="487"/>
                  </a:lnTo>
                  <a:lnTo>
                    <a:pt x="66" y="466"/>
                  </a:lnTo>
                  <a:lnTo>
                    <a:pt x="66" y="449"/>
                  </a:lnTo>
                  <a:lnTo>
                    <a:pt x="69" y="428"/>
                  </a:lnTo>
                  <a:lnTo>
                    <a:pt x="73" y="410"/>
                  </a:lnTo>
                  <a:lnTo>
                    <a:pt x="76" y="389"/>
                  </a:lnTo>
                  <a:lnTo>
                    <a:pt x="76" y="372"/>
                  </a:lnTo>
                  <a:lnTo>
                    <a:pt x="83" y="355"/>
                  </a:lnTo>
                  <a:lnTo>
                    <a:pt x="87" y="334"/>
                  </a:lnTo>
                  <a:lnTo>
                    <a:pt x="90" y="316"/>
                  </a:lnTo>
                  <a:lnTo>
                    <a:pt x="97" y="295"/>
                  </a:lnTo>
                  <a:lnTo>
                    <a:pt x="104" y="282"/>
                  </a:lnTo>
                  <a:lnTo>
                    <a:pt x="107" y="261"/>
                  </a:lnTo>
                  <a:lnTo>
                    <a:pt x="118" y="248"/>
                  </a:lnTo>
                  <a:lnTo>
                    <a:pt x="125" y="235"/>
                  </a:lnTo>
                  <a:lnTo>
                    <a:pt x="135" y="218"/>
                  </a:lnTo>
                  <a:lnTo>
                    <a:pt x="128" y="231"/>
                  </a:lnTo>
                  <a:lnTo>
                    <a:pt x="125" y="244"/>
                  </a:lnTo>
                  <a:lnTo>
                    <a:pt x="121" y="257"/>
                  </a:lnTo>
                  <a:lnTo>
                    <a:pt x="121" y="274"/>
                  </a:lnTo>
                  <a:lnTo>
                    <a:pt x="118" y="287"/>
                  </a:lnTo>
                  <a:lnTo>
                    <a:pt x="114" y="299"/>
                  </a:lnTo>
                  <a:lnTo>
                    <a:pt x="111" y="312"/>
                  </a:lnTo>
                  <a:lnTo>
                    <a:pt x="107" y="325"/>
                  </a:lnTo>
                  <a:lnTo>
                    <a:pt x="104" y="351"/>
                  </a:lnTo>
                  <a:lnTo>
                    <a:pt x="97" y="376"/>
                  </a:lnTo>
                  <a:lnTo>
                    <a:pt x="94" y="389"/>
                  </a:lnTo>
                  <a:lnTo>
                    <a:pt x="94" y="406"/>
                  </a:lnTo>
                  <a:lnTo>
                    <a:pt x="90" y="415"/>
                  </a:lnTo>
                  <a:lnTo>
                    <a:pt x="90" y="432"/>
                  </a:lnTo>
                  <a:lnTo>
                    <a:pt x="83" y="453"/>
                  </a:lnTo>
                  <a:lnTo>
                    <a:pt x="80" y="483"/>
                  </a:lnTo>
                  <a:lnTo>
                    <a:pt x="76" y="496"/>
                  </a:lnTo>
                  <a:lnTo>
                    <a:pt x="76" y="509"/>
                  </a:lnTo>
                  <a:lnTo>
                    <a:pt x="73" y="521"/>
                  </a:lnTo>
                  <a:lnTo>
                    <a:pt x="73" y="534"/>
                  </a:lnTo>
                  <a:lnTo>
                    <a:pt x="73" y="547"/>
                  </a:lnTo>
                  <a:lnTo>
                    <a:pt x="69" y="564"/>
                  </a:lnTo>
                  <a:lnTo>
                    <a:pt x="66" y="577"/>
                  </a:lnTo>
                  <a:lnTo>
                    <a:pt x="66" y="590"/>
                  </a:lnTo>
                  <a:lnTo>
                    <a:pt x="66" y="607"/>
                  </a:lnTo>
                  <a:lnTo>
                    <a:pt x="62" y="620"/>
                  </a:lnTo>
                  <a:lnTo>
                    <a:pt x="62" y="637"/>
                  </a:lnTo>
                  <a:lnTo>
                    <a:pt x="62" y="650"/>
                  </a:lnTo>
                  <a:lnTo>
                    <a:pt x="55" y="675"/>
                  </a:lnTo>
                  <a:lnTo>
                    <a:pt x="52" y="701"/>
                  </a:lnTo>
                  <a:lnTo>
                    <a:pt x="48" y="726"/>
                  </a:lnTo>
                  <a:lnTo>
                    <a:pt x="48" y="752"/>
                  </a:lnTo>
                  <a:lnTo>
                    <a:pt x="45" y="769"/>
                  </a:lnTo>
                  <a:lnTo>
                    <a:pt x="45" y="791"/>
                  </a:lnTo>
                  <a:lnTo>
                    <a:pt x="45" y="812"/>
                  </a:lnTo>
                  <a:lnTo>
                    <a:pt x="52" y="833"/>
                  </a:lnTo>
                  <a:lnTo>
                    <a:pt x="52" y="825"/>
                  </a:lnTo>
                  <a:lnTo>
                    <a:pt x="55" y="812"/>
                  </a:lnTo>
                  <a:lnTo>
                    <a:pt x="55" y="799"/>
                  </a:lnTo>
                  <a:lnTo>
                    <a:pt x="59" y="786"/>
                  </a:lnTo>
                  <a:lnTo>
                    <a:pt x="59" y="765"/>
                  </a:lnTo>
                  <a:lnTo>
                    <a:pt x="62" y="748"/>
                  </a:lnTo>
                  <a:lnTo>
                    <a:pt x="62" y="731"/>
                  </a:lnTo>
                  <a:lnTo>
                    <a:pt x="66" y="709"/>
                  </a:lnTo>
                  <a:lnTo>
                    <a:pt x="66" y="688"/>
                  </a:lnTo>
                  <a:lnTo>
                    <a:pt x="73" y="667"/>
                  </a:lnTo>
                  <a:lnTo>
                    <a:pt x="73" y="645"/>
                  </a:lnTo>
                  <a:lnTo>
                    <a:pt x="76" y="628"/>
                  </a:lnTo>
                  <a:lnTo>
                    <a:pt x="76" y="611"/>
                  </a:lnTo>
                  <a:lnTo>
                    <a:pt x="80" y="598"/>
                  </a:lnTo>
                  <a:lnTo>
                    <a:pt x="80" y="586"/>
                  </a:lnTo>
                  <a:lnTo>
                    <a:pt x="87" y="577"/>
                  </a:lnTo>
                  <a:lnTo>
                    <a:pt x="90" y="551"/>
                  </a:lnTo>
                  <a:lnTo>
                    <a:pt x="94" y="530"/>
                  </a:lnTo>
                  <a:lnTo>
                    <a:pt x="100" y="509"/>
                  </a:lnTo>
                  <a:lnTo>
                    <a:pt x="104" y="487"/>
                  </a:lnTo>
                  <a:lnTo>
                    <a:pt x="107" y="466"/>
                  </a:lnTo>
                  <a:lnTo>
                    <a:pt x="114" y="445"/>
                  </a:lnTo>
                  <a:lnTo>
                    <a:pt x="118" y="423"/>
                  </a:lnTo>
                  <a:lnTo>
                    <a:pt x="121" y="398"/>
                  </a:lnTo>
                  <a:lnTo>
                    <a:pt x="118" y="393"/>
                  </a:lnTo>
                  <a:lnTo>
                    <a:pt x="121" y="372"/>
                  </a:lnTo>
                  <a:lnTo>
                    <a:pt x="125" y="359"/>
                  </a:lnTo>
                  <a:lnTo>
                    <a:pt x="132" y="346"/>
                  </a:lnTo>
                  <a:lnTo>
                    <a:pt x="135" y="338"/>
                  </a:lnTo>
                  <a:lnTo>
                    <a:pt x="139" y="338"/>
                  </a:lnTo>
                  <a:lnTo>
                    <a:pt x="128" y="428"/>
                  </a:lnTo>
                  <a:lnTo>
                    <a:pt x="139" y="393"/>
                  </a:lnTo>
                  <a:lnTo>
                    <a:pt x="142" y="376"/>
                  </a:lnTo>
                  <a:lnTo>
                    <a:pt x="146" y="363"/>
                  </a:lnTo>
                  <a:lnTo>
                    <a:pt x="153" y="346"/>
                  </a:lnTo>
                  <a:lnTo>
                    <a:pt x="160" y="329"/>
                  </a:lnTo>
                  <a:lnTo>
                    <a:pt x="163" y="308"/>
                  </a:lnTo>
                  <a:lnTo>
                    <a:pt x="167" y="291"/>
                  </a:lnTo>
                  <a:lnTo>
                    <a:pt x="173" y="274"/>
                  </a:lnTo>
                  <a:lnTo>
                    <a:pt x="180" y="257"/>
                  </a:lnTo>
                  <a:lnTo>
                    <a:pt x="184" y="240"/>
                  </a:lnTo>
                  <a:lnTo>
                    <a:pt x="191" y="227"/>
                  </a:lnTo>
                  <a:lnTo>
                    <a:pt x="194" y="218"/>
                  </a:lnTo>
                  <a:lnTo>
                    <a:pt x="201" y="210"/>
                  </a:lnTo>
                  <a:lnTo>
                    <a:pt x="208" y="188"/>
                  </a:lnTo>
                  <a:lnTo>
                    <a:pt x="219" y="171"/>
                  </a:lnTo>
                  <a:lnTo>
                    <a:pt x="229" y="154"/>
                  </a:lnTo>
                  <a:lnTo>
                    <a:pt x="240" y="146"/>
                  </a:lnTo>
                  <a:lnTo>
                    <a:pt x="253" y="129"/>
                  </a:lnTo>
                  <a:lnTo>
                    <a:pt x="264" y="120"/>
                  </a:lnTo>
                  <a:lnTo>
                    <a:pt x="278" y="116"/>
                  </a:lnTo>
                  <a:lnTo>
                    <a:pt x="292" y="111"/>
                  </a:lnTo>
                  <a:lnTo>
                    <a:pt x="306" y="103"/>
                  </a:lnTo>
                  <a:lnTo>
                    <a:pt x="320" y="99"/>
                  </a:lnTo>
                  <a:lnTo>
                    <a:pt x="333" y="99"/>
                  </a:lnTo>
                  <a:lnTo>
                    <a:pt x="347" y="99"/>
                  </a:lnTo>
                  <a:lnTo>
                    <a:pt x="361" y="99"/>
                  </a:lnTo>
                  <a:lnTo>
                    <a:pt x="375" y="103"/>
                  </a:lnTo>
                  <a:lnTo>
                    <a:pt x="389" y="111"/>
                  </a:lnTo>
                  <a:lnTo>
                    <a:pt x="403" y="116"/>
                  </a:lnTo>
                  <a:lnTo>
                    <a:pt x="417" y="120"/>
                  </a:lnTo>
                  <a:lnTo>
                    <a:pt x="427" y="129"/>
                  </a:lnTo>
                  <a:lnTo>
                    <a:pt x="438" y="137"/>
                  </a:lnTo>
                  <a:lnTo>
                    <a:pt x="452" y="150"/>
                  </a:lnTo>
                  <a:lnTo>
                    <a:pt x="462" y="163"/>
                  </a:lnTo>
                  <a:lnTo>
                    <a:pt x="473" y="176"/>
                  </a:lnTo>
                  <a:lnTo>
                    <a:pt x="483" y="193"/>
                  </a:lnTo>
                  <a:lnTo>
                    <a:pt x="493" y="210"/>
                  </a:lnTo>
                  <a:lnTo>
                    <a:pt x="497" y="223"/>
                  </a:lnTo>
                  <a:lnTo>
                    <a:pt x="507" y="244"/>
                  </a:lnTo>
                  <a:lnTo>
                    <a:pt x="511" y="261"/>
                  </a:lnTo>
                  <a:lnTo>
                    <a:pt x="518" y="282"/>
                  </a:lnTo>
                  <a:lnTo>
                    <a:pt x="521" y="304"/>
                  </a:lnTo>
                  <a:lnTo>
                    <a:pt x="525" y="325"/>
                  </a:lnTo>
                  <a:lnTo>
                    <a:pt x="525" y="346"/>
                  </a:lnTo>
                  <a:lnTo>
                    <a:pt x="528" y="372"/>
                  </a:lnTo>
                  <a:lnTo>
                    <a:pt x="521" y="351"/>
                  </a:lnTo>
                  <a:lnTo>
                    <a:pt x="518" y="338"/>
                  </a:lnTo>
                  <a:lnTo>
                    <a:pt x="514" y="316"/>
                  </a:lnTo>
                  <a:lnTo>
                    <a:pt x="511" y="304"/>
                  </a:lnTo>
                  <a:lnTo>
                    <a:pt x="507" y="287"/>
                  </a:lnTo>
                  <a:lnTo>
                    <a:pt x="507" y="269"/>
                  </a:lnTo>
                  <a:lnTo>
                    <a:pt x="504" y="252"/>
                  </a:lnTo>
                  <a:lnTo>
                    <a:pt x="497" y="235"/>
                  </a:lnTo>
                  <a:lnTo>
                    <a:pt x="486" y="210"/>
                  </a:lnTo>
                  <a:lnTo>
                    <a:pt x="473" y="188"/>
                  </a:lnTo>
                  <a:lnTo>
                    <a:pt x="459" y="171"/>
                  </a:lnTo>
                  <a:lnTo>
                    <a:pt x="441" y="154"/>
                  </a:lnTo>
                  <a:lnTo>
                    <a:pt x="420" y="141"/>
                  </a:lnTo>
                  <a:lnTo>
                    <a:pt x="403" y="133"/>
                  </a:lnTo>
                  <a:lnTo>
                    <a:pt x="379" y="124"/>
                  </a:lnTo>
                  <a:lnTo>
                    <a:pt x="361" y="120"/>
                  </a:lnTo>
                  <a:lnTo>
                    <a:pt x="347" y="120"/>
                  </a:lnTo>
                  <a:lnTo>
                    <a:pt x="337" y="120"/>
                  </a:lnTo>
                  <a:lnTo>
                    <a:pt x="323" y="120"/>
                  </a:lnTo>
                  <a:lnTo>
                    <a:pt x="313" y="120"/>
                  </a:lnTo>
                  <a:lnTo>
                    <a:pt x="292" y="129"/>
                  </a:lnTo>
                  <a:lnTo>
                    <a:pt x="274" y="137"/>
                  </a:lnTo>
                  <a:lnTo>
                    <a:pt x="257" y="150"/>
                  </a:lnTo>
                  <a:lnTo>
                    <a:pt x="240" y="167"/>
                  </a:lnTo>
                  <a:lnTo>
                    <a:pt x="233" y="176"/>
                  </a:lnTo>
                  <a:lnTo>
                    <a:pt x="226" y="188"/>
                  </a:lnTo>
                  <a:lnTo>
                    <a:pt x="222" y="205"/>
                  </a:lnTo>
                  <a:lnTo>
                    <a:pt x="219" y="218"/>
                  </a:lnTo>
                  <a:lnTo>
                    <a:pt x="247" y="184"/>
                  </a:lnTo>
                  <a:lnTo>
                    <a:pt x="257" y="167"/>
                  </a:lnTo>
                  <a:lnTo>
                    <a:pt x="267" y="154"/>
                  </a:lnTo>
                  <a:lnTo>
                    <a:pt x="281" y="146"/>
                  </a:lnTo>
                  <a:lnTo>
                    <a:pt x="295" y="141"/>
                  </a:lnTo>
                  <a:lnTo>
                    <a:pt x="306" y="133"/>
                  </a:lnTo>
                  <a:lnTo>
                    <a:pt x="323" y="133"/>
                  </a:lnTo>
                  <a:lnTo>
                    <a:pt x="337" y="133"/>
                  </a:lnTo>
                  <a:lnTo>
                    <a:pt x="354" y="137"/>
                  </a:lnTo>
                  <a:lnTo>
                    <a:pt x="368" y="137"/>
                  </a:lnTo>
                  <a:lnTo>
                    <a:pt x="386" y="137"/>
                  </a:lnTo>
                  <a:lnTo>
                    <a:pt x="399" y="141"/>
                  </a:lnTo>
                  <a:lnTo>
                    <a:pt x="417" y="150"/>
                  </a:lnTo>
                  <a:lnTo>
                    <a:pt x="424" y="154"/>
                  </a:lnTo>
                  <a:lnTo>
                    <a:pt x="438" y="167"/>
                  </a:lnTo>
                  <a:lnTo>
                    <a:pt x="448" y="176"/>
                  </a:lnTo>
                  <a:lnTo>
                    <a:pt x="459" y="188"/>
                  </a:lnTo>
                  <a:lnTo>
                    <a:pt x="466" y="201"/>
                  </a:lnTo>
                  <a:lnTo>
                    <a:pt x="476" y="218"/>
                  </a:lnTo>
                  <a:lnTo>
                    <a:pt x="483" y="235"/>
                  </a:lnTo>
                  <a:lnTo>
                    <a:pt x="490" y="252"/>
                  </a:lnTo>
                  <a:lnTo>
                    <a:pt x="493" y="265"/>
                  </a:lnTo>
                  <a:lnTo>
                    <a:pt x="500" y="287"/>
                  </a:lnTo>
                  <a:lnTo>
                    <a:pt x="504" y="304"/>
                  </a:lnTo>
                  <a:lnTo>
                    <a:pt x="511" y="325"/>
                  </a:lnTo>
                  <a:lnTo>
                    <a:pt x="511" y="342"/>
                  </a:lnTo>
                  <a:lnTo>
                    <a:pt x="514" y="363"/>
                  </a:lnTo>
                  <a:lnTo>
                    <a:pt x="518" y="385"/>
                  </a:lnTo>
                  <a:lnTo>
                    <a:pt x="521" y="406"/>
                  </a:lnTo>
                  <a:lnTo>
                    <a:pt x="521" y="428"/>
                  </a:lnTo>
                  <a:lnTo>
                    <a:pt x="521" y="449"/>
                  </a:lnTo>
                  <a:lnTo>
                    <a:pt x="525" y="466"/>
                  </a:lnTo>
                  <a:lnTo>
                    <a:pt x="525" y="487"/>
                  </a:lnTo>
                  <a:lnTo>
                    <a:pt x="525" y="504"/>
                  </a:lnTo>
                  <a:lnTo>
                    <a:pt x="528" y="526"/>
                  </a:lnTo>
                  <a:lnTo>
                    <a:pt x="528" y="547"/>
                  </a:lnTo>
                  <a:lnTo>
                    <a:pt x="532" y="564"/>
                  </a:lnTo>
                  <a:lnTo>
                    <a:pt x="532" y="581"/>
                  </a:lnTo>
                  <a:lnTo>
                    <a:pt x="532" y="598"/>
                  </a:lnTo>
                  <a:lnTo>
                    <a:pt x="535" y="615"/>
                  </a:lnTo>
                  <a:lnTo>
                    <a:pt x="535" y="633"/>
                  </a:lnTo>
                  <a:lnTo>
                    <a:pt x="535" y="654"/>
                  </a:lnTo>
                  <a:lnTo>
                    <a:pt x="535" y="675"/>
                  </a:lnTo>
                  <a:lnTo>
                    <a:pt x="532" y="697"/>
                  </a:lnTo>
                  <a:lnTo>
                    <a:pt x="532" y="722"/>
                  </a:lnTo>
                  <a:lnTo>
                    <a:pt x="532" y="744"/>
                  </a:lnTo>
                  <a:lnTo>
                    <a:pt x="532" y="765"/>
                  </a:lnTo>
                  <a:lnTo>
                    <a:pt x="528" y="786"/>
                  </a:lnTo>
                  <a:lnTo>
                    <a:pt x="528" y="812"/>
                  </a:lnTo>
                  <a:lnTo>
                    <a:pt x="525" y="833"/>
                  </a:lnTo>
                  <a:lnTo>
                    <a:pt x="525" y="855"/>
                  </a:lnTo>
                  <a:lnTo>
                    <a:pt x="525" y="876"/>
                  </a:lnTo>
                  <a:lnTo>
                    <a:pt x="525" y="902"/>
                  </a:lnTo>
                  <a:lnTo>
                    <a:pt x="521" y="923"/>
                  </a:lnTo>
                  <a:lnTo>
                    <a:pt x="521" y="949"/>
                  </a:lnTo>
                  <a:lnTo>
                    <a:pt x="521" y="970"/>
                  </a:lnTo>
                  <a:lnTo>
                    <a:pt x="521" y="991"/>
                  </a:lnTo>
                  <a:lnTo>
                    <a:pt x="521" y="1017"/>
                  </a:lnTo>
                  <a:lnTo>
                    <a:pt x="518" y="1038"/>
                  </a:lnTo>
                  <a:lnTo>
                    <a:pt x="518" y="1060"/>
                  </a:lnTo>
                  <a:lnTo>
                    <a:pt x="518" y="1081"/>
                  </a:lnTo>
                  <a:lnTo>
                    <a:pt x="514" y="1107"/>
                  </a:lnTo>
                  <a:lnTo>
                    <a:pt x="514" y="1128"/>
                  </a:lnTo>
                  <a:lnTo>
                    <a:pt x="511" y="1149"/>
                  </a:lnTo>
                  <a:lnTo>
                    <a:pt x="511" y="1175"/>
                  </a:lnTo>
                  <a:lnTo>
                    <a:pt x="511" y="1196"/>
                  </a:lnTo>
                  <a:lnTo>
                    <a:pt x="507" y="1218"/>
                  </a:lnTo>
                  <a:lnTo>
                    <a:pt x="507" y="1239"/>
                  </a:lnTo>
                  <a:lnTo>
                    <a:pt x="504" y="1265"/>
                  </a:lnTo>
                  <a:lnTo>
                    <a:pt x="504" y="1286"/>
                  </a:lnTo>
                  <a:lnTo>
                    <a:pt x="500" y="1307"/>
                  </a:lnTo>
                  <a:lnTo>
                    <a:pt x="497" y="1329"/>
                  </a:lnTo>
                  <a:lnTo>
                    <a:pt x="497" y="1354"/>
                  </a:lnTo>
                  <a:lnTo>
                    <a:pt x="511" y="1350"/>
                  </a:lnTo>
                  <a:lnTo>
                    <a:pt x="528" y="1350"/>
                  </a:lnTo>
                  <a:lnTo>
                    <a:pt x="546" y="1350"/>
                  </a:lnTo>
                  <a:lnTo>
                    <a:pt x="566" y="1350"/>
                  </a:lnTo>
                  <a:lnTo>
                    <a:pt x="584" y="1350"/>
                  </a:lnTo>
                  <a:lnTo>
                    <a:pt x="608" y="1350"/>
                  </a:lnTo>
                  <a:lnTo>
                    <a:pt x="619" y="1350"/>
                  </a:lnTo>
                  <a:lnTo>
                    <a:pt x="629" y="1350"/>
                  </a:lnTo>
                  <a:lnTo>
                    <a:pt x="639" y="1350"/>
                  </a:lnTo>
                  <a:lnTo>
                    <a:pt x="650" y="1354"/>
                  </a:lnTo>
                  <a:lnTo>
                    <a:pt x="671" y="1350"/>
                  </a:lnTo>
                  <a:lnTo>
                    <a:pt x="692" y="1350"/>
                  </a:lnTo>
                  <a:lnTo>
                    <a:pt x="709" y="1346"/>
                  </a:lnTo>
                  <a:lnTo>
                    <a:pt x="730" y="1341"/>
                  </a:lnTo>
                  <a:lnTo>
                    <a:pt x="747" y="1333"/>
                  </a:lnTo>
                  <a:lnTo>
                    <a:pt x="761" y="1329"/>
                  </a:lnTo>
                  <a:lnTo>
                    <a:pt x="775" y="1320"/>
                  </a:lnTo>
                  <a:lnTo>
                    <a:pt x="789" y="1312"/>
                  </a:lnTo>
                  <a:lnTo>
                    <a:pt x="796" y="1299"/>
                  </a:lnTo>
                  <a:lnTo>
                    <a:pt x="806" y="1286"/>
                  </a:lnTo>
                  <a:lnTo>
                    <a:pt x="813" y="1269"/>
                  </a:lnTo>
                  <a:lnTo>
                    <a:pt x="824" y="1256"/>
                  </a:lnTo>
                  <a:lnTo>
                    <a:pt x="824" y="1230"/>
                  </a:lnTo>
                  <a:lnTo>
                    <a:pt x="824" y="1209"/>
                  </a:lnTo>
                  <a:lnTo>
                    <a:pt x="824" y="1183"/>
                  </a:lnTo>
                  <a:lnTo>
                    <a:pt x="827" y="1162"/>
                  </a:lnTo>
                  <a:lnTo>
                    <a:pt x="831" y="1136"/>
                  </a:lnTo>
                  <a:lnTo>
                    <a:pt x="831" y="1115"/>
                  </a:lnTo>
                  <a:lnTo>
                    <a:pt x="834" y="1094"/>
                  </a:lnTo>
                  <a:lnTo>
                    <a:pt x="838" y="1072"/>
                  </a:lnTo>
                  <a:lnTo>
                    <a:pt x="838" y="1047"/>
                  </a:lnTo>
                  <a:lnTo>
                    <a:pt x="841" y="1025"/>
                  </a:lnTo>
                  <a:lnTo>
                    <a:pt x="841" y="1004"/>
                  </a:lnTo>
                  <a:lnTo>
                    <a:pt x="845" y="983"/>
                  </a:lnTo>
                  <a:lnTo>
                    <a:pt x="848" y="957"/>
                  </a:lnTo>
                  <a:lnTo>
                    <a:pt x="848" y="936"/>
                  </a:lnTo>
                  <a:lnTo>
                    <a:pt x="851" y="914"/>
                  </a:lnTo>
                  <a:lnTo>
                    <a:pt x="855" y="893"/>
                  </a:lnTo>
                  <a:lnTo>
                    <a:pt x="855" y="867"/>
                  </a:lnTo>
                  <a:lnTo>
                    <a:pt x="855" y="850"/>
                  </a:lnTo>
                  <a:lnTo>
                    <a:pt x="855" y="829"/>
                  </a:lnTo>
                  <a:lnTo>
                    <a:pt x="855" y="808"/>
                  </a:lnTo>
                  <a:lnTo>
                    <a:pt x="855" y="786"/>
                  </a:lnTo>
                  <a:lnTo>
                    <a:pt x="858" y="765"/>
                  </a:lnTo>
                  <a:lnTo>
                    <a:pt x="862" y="748"/>
                  </a:lnTo>
                  <a:lnTo>
                    <a:pt x="869" y="726"/>
                  </a:lnTo>
                  <a:lnTo>
                    <a:pt x="869" y="714"/>
                  </a:lnTo>
                  <a:lnTo>
                    <a:pt x="869" y="701"/>
                  </a:lnTo>
                  <a:lnTo>
                    <a:pt x="869" y="688"/>
                  </a:lnTo>
                  <a:lnTo>
                    <a:pt x="869" y="675"/>
                  </a:lnTo>
                  <a:lnTo>
                    <a:pt x="869" y="658"/>
                  </a:lnTo>
                  <a:lnTo>
                    <a:pt x="872" y="645"/>
                  </a:lnTo>
                  <a:lnTo>
                    <a:pt x="869" y="633"/>
                  </a:lnTo>
                  <a:lnTo>
                    <a:pt x="869" y="620"/>
                  </a:lnTo>
                  <a:lnTo>
                    <a:pt x="869" y="603"/>
                  </a:lnTo>
                  <a:lnTo>
                    <a:pt x="869" y="590"/>
                  </a:lnTo>
                  <a:lnTo>
                    <a:pt x="869" y="573"/>
                  </a:lnTo>
                  <a:lnTo>
                    <a:pt x="869" y="560"/>
                  </a:lnTo>
                  <a:lnTo>
                    <a:pt x="869" y="547"/>
                  </a:lnTo>
                  <a:lnTo>
                    <a:pt x="869" y="534"/>
                  </a:lnTo>
                  <a:lnTo>
                    <a:pt x="865" y="517"/>
                  </a:lnTo>
                  <a:lnTo>
                    <a:pt x="865" y="504"/>
                  </a:lnTo>
                  <a:lnTo>
                    <a:pt x="865" y="487"/>
                  </a:lnTo>
                  <a:lnTo>
                    <a:pt x="865" y="474"/>
                  </a:lnTo>
                  <a:lnTo>
                    <a:pt x="862" y="462"/>
                  </a:lnTo>
                  <a:lnTo>
                    <a:pt x="862" y="445"/>
                  </a:lnTo>
                  <a:lnTo>
                    <a:pt x="862" y="432"/>
                  </a:lnTo>
                  <a:lnTo>
                    <a:pt x="862" y="419"/>
                  </a:lnTo>
                  <a:lnTo>
                    <a:pt x="775" y="440"/>
                  </a:lnTo>
                  <a:lnTo>
                    <a:pt x="775" y="44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4251" y="355"/>
              <a:ext cx="114" cy="210"/>
            </a:xfrm>
            <a:custGeom>
              <a:avLst/>
              <a:gdLst>
                <a:gd name="T0" fmla="*/ 0 w 114"/>
                <a:gd name="T1" fmla="*/ 210 h 210"/>
                <a:gd name="T2" fmla="*/ 7 w 114"/>
                <a:gd name="T3" fmla="*/ 193 h 210"/>
                <a:gd name="T4" fmla="*/ 14 w 114"/>
                <a:gd name="T5" fmla="*/ 180 h 210"/>
                <a:gd name="T6" fmla="*/ 21 w 114"/>
                <a:gd name="T7" fmla="*/ 163 h 210"/>
                <a:gd name="T8" fmla="*/ 24 w 114"/>
                <a:gd name="T9" fmla="*/ 150 h 210"/>
                <a:gd name="T10" fmla="*/ 28 w 114"/>
                <a:gd name="T11" fmla="*/ 133 h 210"/>
                <a:gd name="T12" fmla="*/ 34 w 114"/>
                <a:gd name="T13" fmla="*/ 120 h 210"/>
                <a:gd name="T14" fmla="*/ 41 w 114"/>
                <a:gd name="T15" fmla="*/ 107 h 210"/>
                <a:gd name="T16" fmla="*/ 48 w 114"/>
                <a:gd name="T17" fmla="*/ 94 h 210"/>
                <a:gd name="T18" fmla="*/ 52 w 114"/>
                <a:gd name="T19" fmla="*/ 77 h 210"/>
                <a:gd name="T20" fmla="*/ 55 w 114"/>
                <a:gd name="T21" fmla="*/ 65 h 210"/>
                <a:gd name="T22" fmla="*/ 62 w 114"/>
                <a:gd name="T23" fmla="*/ 47 h 210"/>
                <a:gd name="T24" fmla="*/ 69 w 114"/>
                <a:gd name="T25" fmla="*/ 39 h 210"/>
                <a:gd name="T26" fmla="*/ 80 w 114"/>
                <a:gd name="T27" fmla="*/ 26 h 210"/>
                <a:gd name="T28" fmla="*/ 87 w 114"/>
                <a:gd name="T29" fmla="*/ 18 h 210"/>
                <a:gd name="T30" fmla="*/ 101 w 114"/>
                <a:gd name="T31" fmla="*/ 5 h 210"/>
                <a:gd name="T32" fmla="*/ 114 w 114"/>
                <a:gd name="T33" fmla="*/ 0 h 210"/>
                <a:gd name="T34" fmla="*/ 101 w 114"/>
                <a:gd name="T35" fmla="*/ 5 h 210"/>
                <a:gd name="T36" fmla="*/ 87 w 114"/>
                <a:gd name="T37" fmla="*/ 9 h 210"/>
                <a:gd name="T38" fmla="*/ 80 w 114"/>
                <a:gd name="T39" fmla="*/ 22 h 210"/>
                <a:gd name="T40" fmla="*/ 69 w 114"/>
                <a:gd name="T41" fmla="*/ 35 h 210"/>
                <a:gd name="T42" fmla="*/ 59 w 114"/>
                <a:gd name="T43" fmla="*/ 43 h 210"/>
                <a:gd name="T44" fmla="*/ 52 w 114"/>
                <a:gd name="T45" fmla="*/ 56 h 210"/>
                <a:gd name="T46" fmla="*/ 45 w 114"/>
                <a:gd name="T47" fmla="*/ 73 h 210"/>
                <a:gd name="T48" fmla="*/ 38 w 114"/>
                <a:gd name="T49" fmla="*/ 86 h 210"/>
                <a:gd name="T50" fmla="*/ 31 w 114"/>
                <a:gd name="T51" fmla="*/ 99 h 210"/>
                <a:gd name="T52" fmla="*/ 24 w 114"/>
                <a:gd name="T53" fmla="*/ 112 h 210"/>
                <a:gd name="T54" fmla="*/ 21 w 114"/>
                <a:gd name="T55" fmla="*/ 129 h 210"/>
                <a:gd name="T56" fmla="*/ 14 w 114"/>
                <a:gd name="T57" fmla="*/ 146 h 210"/>
                <a:gd name="T58" fmla="*/ 7 w 114"/>
                <a:gd name="T59" fmla="*/ 158 h 210"/>
                <a:gd name="T60" fmla="*/ 7 w 114"/>
                <a:gd name="T61" fmla="*/ 176 h 210"/>
                <a:gd name="T62" fmla="*/ 0 w 114"/>
                <a:gd name="T63" fmla="*/ 193 h 210"/>
                <a:gd name="T64" fmla="*/ 0 w 114"/>
                <a:gd name="T65" fmla="*/ 210 h 210"/>
                <a:gd name="T66" fmla="*/ 0 w 114"/>
                <a:gd name="T6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210">
                  <a:moveTo>
                    <a:pt x="0" y="210"/>
                  </a:moveTo>
                  <a:lnTo>
                    <a:pt x="7" y="193"/>
                  </a:lnTo>
                  <a:lnTo>
                    <a:pt x="14" y="180"/>
                  </a:lnTo>
                  <a:lnTo>
                    <a:pt x="21" y="163"/>
                  </a:lnTo>
                  <a:lnTo>
                    <a:pt x="24" y="150"/>
                  </a:lnTo>
                  <a:lnTo>
                    <a:pt x="28" y="133"/>
                  </a:lnTo>
                  <a:lnTo>
                    <a:pt x="34" y="120"/>
                  </a:lnTo>
                  <a:lnTo>
                    <a:pt x="41" y="107"/>
                  </a:lnTo>
                  <a:lnTo>
                    <a:pt x="48" y="94"/>
                  </a:lnTo>
                  <a:lnTo>
                    <a:pt x="52" y="77"/>
                  </a:lnTo>
                  <a:lnTo>
                    <a:pt x="55" y="65"/>
                  </a:lnTo>
                  <a:lnTo>
                    <a:pt x="62" y="47"/>
                  </a:lnTo>
                  <a:lnTo>
                    <a:pt x="69" y="39"/>
                  </a:lnTo>
                  <a:lnTo>
                    <a:pt x="80" y="26"/>
                  </a:lnTo>
                  <a:lnTo>
                    <a:pt x="87" y="18"/>
                  </a:lnTo>
                  <a:lnTo>
                    <a:pt x="101" y="5"/>
                  </a:lnTo>
                  <a:lnTo>
                    <a:pt x="114" y="0"/>
                  </a:lnTo>
                  <a:lnTo>
                    <a:pt x="101" y="5"/>
                  </a:lnTo>
                  <a:lnTo>
                    <a:pt x="87" y="9"/>
                  </a:lnTo>
                  <a:lnTo>
                    <a:pt x="80" y="22"/>
                  </a:lnTo>
                  <a:lnTo>
                    <a:pt x="69" y="35"/>
                  </a:lnTo>
                  <a:lnTo>
                    <a:pt x="59" y="43"/>
                  </a:lnTo>
                  <a:lnTo>
                    <a:pt x="52" y="56"/>
                  </a:lnTo>
                  <a:lnTo>
                    <a:pt x="45" y="73"/>
                  </a:lnTo>
                  <a:lnTo>
                    <a:pt x="38" y="86"/>
                  </a:lnTo>
                  <a:lnTo>
                    <a:pt x="31" y="99"/>
                  </a:lnTo>
                  <a:lnTo>
                    <a:pt x="24" y="112"/>
                  </a:lnTo>
                  <a:lnTo>
                    <a:pt x="21" y="129"/>
                  </a:lnTo>
                  <a:lnTo>
                    <a:pt x="14" y="146"/>
                  </a:lnTo>
                  <a:lnTo>
                    <a:pt x="7" y="158"/>
                  </a:lnTo>
                  <a:lnTo>
                    <a:pt x="7" y="176"/>
                  </a:lnTo>
                  <a:lnTo>
                    <a:pt x="0" y="193"/>
                  </a:lnTo>
                  <a:lnTo>
                    <a:pt x="0" y="21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4327" y="244"/>
              <a:ext cx="647" cy="496"/>
            </a:xfrm>
            <a:custGeom>
              <a:avLst/>
              <a:gdLst>
                <a:gd name="T0" fmla="*/ 626 w 647"/>
                <a:gd name="T1" fmla="*/ 329 h 496"/>
                <a:gd name="T2" fmla="*/ 595 w 647"/>
                <a:gd name="T3" fmla="*/ 223 h 496"/>
                <a:gd name="T4" fmla="*/ 553 w 647"/>
                <a:gd name="T5" fmla="*/ 137 h 496"/>
                <a:gd name="T6" fmla="*/ 490 w 647"/>
                <a:gd name="T7" fmla="*/ 73 h 496"/>
                <a:gd name="T8" fmla="*/ 421 w 647"/>
                <a:gd name="T9" fmla="*/ 35 h 496"/>
                <a:gd name="T10" fmla="*/ 341 w 647"/>
                <a:gd name="T11" fmla="*/ 9 h 496"/>
                <a:gd name="T12" fmla="*/ 282 w 647"/>
                <a:gd name="T13" fmla="*/ 0 h 496"/>
                <a:gd name="T14" fmla="*/ 219 w 647"/>
                <a:gd name="T15" fmla="*/ 0 h 496"/>
                <a:gd name="T16" fmla="*/ 150 w 647"/>
                <a:gd name="T17" fmla="*/ 0 h 496"/>
                <a:gd name="T18" fmla="*/ 150 w 647"/>
                <a:gd name="T19" fmla="*/ 9 h 496"/>
                <a:gd name="T20" fmla="*/ 205 w 647"/>
                <a:gd name="T21" fmla="*/ 13 h 496"/>
                <a:gd name="T22" fmla="*/ 264 w 647"/>
                <a:gd name="T23" fmla="*/ 13 h 496"/>
                <a:gd name="T24" fmla="*/ 320 w 647"/>
                <a:gd name="T25" fmla="*/ 18 h 496"/>
                <a:gd name="T26" fmla="*/ 393 w 647"/>
                <a:gd name="T27" fmla="*/ 35 h 496"/>
                <a:gd name="T28" fmla="*/ 466 w 647"/>
                <a:gd name="T29" fmla="*/ 77 h 496"/>
                <a:gd name="T30" fmla="*/ 504 w 647"/>
                <a:gd name="T31" fmla="*/ 103 h 496"/>
                <a:gd name="T32" fmla="*/ 428 w 647"/>
                <a:gd name="T33" fmla="*/ 60 h 496"/>
                <a:gd name="T34" fmla="*/ 379 w 647"/>
                <a:gd name="T35" fmla="*/ 43 h 496"/>
                <a:gd name="T36" fmla="*/ 407 w 647"/>
                <a:gd name="T37" fmla="*/ 60 h 496"/>
                <a:gd name="T38" fmla="*/ 473 w 647"/>
                <a:gd name="T39" fmla="*/ 94 h 496"/>
                <a:gd name="T40" fmla="*/ 546 w 647"/>
                <a:gd name="T41" fmla="*/ 167 h 496"/>
                <a:gd name="T42" fmla="*/ 588 w 647"/>
                <a:gd name="T43" fmla="*/ 252 h 496"/>
                <a:gd name="T44" fmla="*/ 557 w 647"/>
                <a:gd name="T45" fmla="*/ 197 h 496"/>
                <a:gd name="T46" fmla="*/ 480 w 647"/>
                <a:gd name="T47" fmla="*/ 111 h 496"/>
                <a:gd name="T48" fmla="*/ 428 w 647"/>
                <a:gd name="T49" fmla="*/ 82 h 496"/>
                <a:gd name="T50" fmla="*/ 348 w 647"/>
                <a:gd name="T51" fmla="*/ 56 h 496"/>
                <a:gd name="T52" fmla="*/ 254 w 647"/>
                <a:gd name="T53" fmla="*/ 35 h 496"/>
                <a:gd name="T54" fmla="*/ 157 w 647"/>
                <a:gd name="T55" fmla="*/ 26 h 496"/>
                <a:gd name="T56" fmla="*/ 70 w 647"/>
                <a:gd name="T57" fmla="*/ 26 h 496"/>
                <a:gd name="T58" fmla="*/ 0 w 647"/>
                <a:gd name="T59" fmla="*/ 60 h 496"/>
                <a:gd name="T60" fmla="*/ 73 w 647"/>
                <a:gd name="T61" fmla="*/ 52 h 496"/>
                <a:gd name="T62" fmla="*/ 132 w 647"/>
                <a:gd name="T63" fmla="*/ 52 h 496"/>
                <a:gd name="T64" fmla="*/ 191 w 647"/>
                <a:gd name="T65" fmla="*/ 47 h 496"/>
                <a:gd name="T66" fmla="*/ 251 w 647"/>
                <a:gd name="T67" fmla="*/ 52 h 496"/>
                <a:gd name="T68" fmla="*/ 317 w 647"/>
                <a:gd name="T69" fmla="*/ 64 h 496"/>
                <a:gd name="T70" fmla="*/ 393 w 647"/>
                <a:gd name="T71" fmla="*/ 94 h 496"/>
                <a:gd name="T72" fmla="*/ 459 w 647"/>
                <a:gd name="T73" fmla="*/ 129 h 496"/>
                <a:gd name="T74" fmla="*/ 518 w 647"/>
                <a:gd name="T75" fmla="*/ 180 h 496"/>
                <a:gd name="T76" fmla="*/ 550 w 647"/>
                <a:gd name="T77" fmla="*/ 248 h 496"/>
                <a:gd name="T78" fmla="*/ 563 w 647"/>
                <a:gd name="T79" fmla="*/ 316 h 496"/>
                <a:gd name="T80" fmla="*/ 563 w 647"/>
                <a:gd name="T81" fmla="*/ 338 h 496"/>
                <a:gd name="T82" fmla="*/ 536 w 647"/>
                <a:gd name="T83" fmla="*/ 257 h 496"/>
                <a:gd name="T84" fmla="*/ 480 w 647"/>
                <a:gd name="T85" fmla="*/ 163 h 496"/>
                <a:gd name="T86" fmla="*/ 407 w 647"/>
                <a:gd name="T87" fmla="*/ 103 h 496"/>
                <a:gd name="T88" fmla="*/ 348 w 647"/>
                <a:gd name="T89" fmla="*/ 82 h 496"/>
                <a:gd name="T90" fmla="*/ 278 w 647"/>
                <a:gd name="T91" fmla="*/ 69 h 496"/>
                <a:gd name="T92" fmla="*/ 205 w 647"/>
                <a:gd name="T93" fmla="*/ 64 h 496"/>
                <a:gd name="T94" fmla="*/ 132 w 647"/>
                <a:gd name="T95" fmla="*/ 77 h 496"/>
                <a:gd name="T96" fmla="*/ 160 w 647"/>
                <a:gd name="T97" fmla="*/ 82 h 496"/>
                <a:gd name="T98" fmla="*/ 258 w 647"/>
                <a:gd name="T99" fmla="*/ 82 h 496"/>
                <a:gd name="T100" fmla="*/ 341 w 647"/>
                <a:gd name="T101" fmla="*/ 99 h 496"/>
                <a:gd name="T102" fmla="*/ 400 w 647"/>
                <a:gd name="T103" fmla="*/ 129 h 496"/>
                <a:gd name="T104" fmla="*/ 459 w 647"/>
                <a:gd name="T105" fmla="*/ 176 h 496"/>
                <a:gd name="T106" fmla="*/ 515 w 647"/>
                <a:gd name="T107" fmla="*/ 257 h 496"/>
                <a:gd name="T108" fmla="*/ 539 w 647"/>
                <a:gd name="T109" fmla="*/ 329 h 496"/>
                <a:gd name="T110" fmla="*/ 553 w 647"/>
                <a:gd name="T111" fmla="*/ 41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7" h="496">
                  <a:moveTo>
                    <a:pt x="647" y="419"/>
                  </a:moveTo>
                  <a:lnTo>
                    <a:pt x="640" y="393"/>
                  </a:lnTo>
                  <a:lnTo>
                    <a:pt x="636" y="372"/>
                  </a:lnTo>
                  <a:lnTo>
                    <a:pt x="633" y="351"/>
                  </a:lnTo>
                  <a:lnTo>
                    <a:pt x="626" y="329"/>
                  </a:lnTo>
                  <a:lnTo>
                    <a:pt x="623" y="308"/>
                  </a:lnTo>
                  <a:lnTo>
                    <a:pt x="616" y="287"/>
                  </a:lnTo>
                  <a:lnTo>
                    <a:pt x="609" y="261"/>
                  </a:lnTo>
                  <a:lnTo>
                    <a:pt x="605" y="244"/>
                  </a:lnTo>
                  <a:lnTo>
                    <a:pt x="595" y="223"/>
                  </a:lnTo>
                  <a:lnTo>
                    <a:pt x="588" y="205"/>
                  </a:lnTo>
                  <a:lnTo>
                    <a:pt x="581" y="184"/>
                  </a:lnTo>
                  <a:lnTo>
                    <a:pt x="574" y="171"/>
                  </a:lnTo>
                  <a:lnTo>
                    <a:pt x="563" y="154"/>
                  </a:lnTo>
                  <a:lnTo>
                    <a:pt x="553" y="137"/>
                  </a:lnTo>
                  <a:lnTo>
                    <a:pt x="539" y="124"/>
                  </a:lnTo>
                  <a:lnTo>
                    <a:pt x="532" y="111"/>
                  </a:lnTo>
                  <a:lnTo>
                    <a:pt x="518" y="99"/>
                  </a:lnTo>
                  <a:lnTo>
                    <a:pt x="504" y="86"/>
                  </a:lnTo>
                  <a:lnTo>
                    <a:pt x="490" y="73"/>
                  </a:lnTo>
                  <a:lnTo>
                    <a:pt x="477" y="64"/>
                  </a:lnTo>
                  <a:lnTo>
                    <a:pt x="463" y="56"/>
                  </a:lnTo>
                  <a:lnTo>
                    <a:pt x="449" y="47"/>
                  </a:lnTo>
                  <a:lnTo>
                    <a:pt x="435" y="43"/>
                  </a:lnTo>
                  <a:lnTo>
                    <a:pt x="421" y="35"/>
                  </a:lnTo>
                  <a:lnTo>
                    <a:pt x="404" y="30"/>
                  </a:lnTo>
                  <a:lnTo>
                    <a:pt x="390" y="22"/>
                  </a:lnTo>
                  <a:lnTo>
                    <a:pt x="369" y="18"/>
                  </a:lnTo>
                  <a:lnTo>
                    <a:pt x="358" y="13"/>
                  </a:lnTo>
                  <a:lnTo>
                    <a:pt x="341" y="9"/>
                  </a:lnTo>
                  <a:lnTo>
                    <a:pt x="327" y="9"/>
                  </a:lnTo>
                  <a:lnTo>
                    <a:pt x="310" y="5"/>
                  </a:lnTo>
                  <a:lnTo>
                    <a:pt x="296" y="5"/>
                  </a:lnTo>
                  <a:lnTo>
                    <a:pt x="292" y="0"/>
                  </a:lnTo>
                  <a:lnTo>
                    <a:pt x="282" y="0"/>
                  </a:lnTo>
                  <a:lnTo>
                    <a:pt x="271" y="0"/>
                  </a:lnTo>
                  <a:lnTo>
                    <a:pt x="261" y="0"/>
                  </a:lnTo>
                  <a:lnTo>
                    <a:pt x="247" y="0"/>
                  </a:lnTo>
                  <a:lnTo>
                    <a:pt x="233" y="0"/>
                  </a:lnTo>
                  <a:lnTo>
                    <a:pt x="219" y="0"/>
                  </a:lnTo>
                  <a:lnTo>
                    <a:pt x="205" y="0"/>
                  </a:lnTo>
                  <a:lnTo>
                    <a:pt x="188" y="0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50" y="0"/>
                  </a:lnTo>
                  <a:lnTo>
                    <a:pt x="132" y="0"/>
                  </a:lnTo>
                  <a:lnTo>
                    <a:pt x="129" y="9"/>
                  </a:lnTo>
                  <a:lnTo>
                    <a:pt x="132" y="9"/>
                  </a:lnTo>
                  <a:lnTo>
                    <a:pt x="139" y="9"/>
                  </a:lnTo>
                  <a:lnTo>
                    <a:pt x="150" y="9"/>
                  </a:lnTo>
                  <a:lnTo>
                    <a:pt x="153" y="13"/>
                  </a:lnTo>
                  <a:lnTo>
                    <a:pt x="167" y="13"/>
                  </a:lnTo>
                  <a:lnTo>
                    <a:pt x="181" y="13"/>
                  </a:lnTo>
                  <a:lnTo>
                    <a:pt x="191" y="13"/>
                  </a:lnTo>
                  <a:lnTo>
                    <a:pt x="205" y="13"/>
                  </a:lnTo>
                  <a:lnTo>
                    <a:pt x="219" y="13"/>
                  </a:lnTo>
                  <a:lnTo>
                    <a:pt x="230" y="13"/>
                  </a:lnTo>
                  <a:lnTo>
                    <a:pt x="244" y="13"/>
                  </a:lnTo>
                  <a:lnTo>
                    <a:pt x="254" y="13"/>
                  </a:lnTo>
                  <a:lnTo>
                    <a:pt x="264" y="13"/>
                  </a:lnTo>
                  <a:lnTo>
                    <a:pt x="275" y="13"/>
                  </a:lnTo>
                  <a:lnTo>
                    <a:pt x="285" y="13"/>
                  </a:lnTo>
                  <a:lnTo>
                    <a:pt x="296" y="13"/>
                  </a:lnTo>
                  <a:lnTo>
                    <a:pt x="306" y="13"/>
                  </a:lnTo>
                  <a:lnTo>
                    <a:pt x="320" y="18"/>
                  </a:lnTo>
                  <a:lnTo>
                    <a:pt x="331" y="18"/>
                  </a:lnTo>
                  <a:lnTo>
                    <a:pt x="341" y="26"/>
                  </a:lnTo>
                  <a:lnTo>
                    <a:pt x="362" y="26"/>
                  </a:lnTo>
                  <a:lnTo>
                    <a:pt x="383" y="35"/>
                  </a:lnTo>
                  <a:lnTo>
                    <a:pt x="393" y="35"/>
                  </a:lnTo>
                  <a:lnTo>
                    <a:pt x="404" y="43"/>
                  </a:lnTo>
                  <a:lnTo>
                    <a:pt x="414" y="47"/>
                  </a:lnTo>
                  <a:lnTo>
                    <a:pt x="424" y="52"/>
                  </a:lnTo>
                  <a:lnTo>
                    <a:pt x="445" y="60"/>
                  </a:lnTo>
                  <a:lnTo>
                    <a:pt x="466" y="77"/>
                  </a:lnTo>
                  <a:lnTo>
                    <a:pt x="480" y="82"/>
                  </a:lnTo>
                  <a:lnTo>
                    <a:pt x="490" y="90"/>
                  </a:lnTo>
                  <a:lnTo>
                    <a:pt x="504" y="99"/>
                  </a:lnTo>
                  <a:lnTo>
                    <a:pt x="518" y="111"/>
                  </a:lnTo>
                  <a:lnTo>
                    <a:pt x="504" y="103"/>
                  </a:lnTo>
                  <a:lnTo>
                    <a:pt x="490" y="99"/>
                  </a:lnTo>
                  <a:lnTo>
                    <a:pt x="473" y="86"/>
                  </a:lnTo>
                  <a:lnTo>
                    <a:pt x="459" y="82"/>
                  </a:lnTo>
                  <a:lnTo>
                    <a:pt x="442" y="69"/>
                  </a:lnTo>
                  <a:lnTo>
                    <a:pt x="428" y="60"/>
                  </a:lnTo>
                  <a:lnTo>
                    <a:pt x="414" y="52"/>
                  </a:lnTo>
                  <a:lnTo>
                    <a:pt x="404" y="47"/>
                  </a:lnTo>
                  <a:lnTo>
                    <a:pt x="393" y="47"/>
                  </a:lnTo>
                  <a:lnTo>
                    <a:pt x="386" y="43"/>
                  </a:lnTo>
                  <a:lnTo>
                    <a:pt x="379" y="43"/>
                  </a:lnTo>
                  <a:lnTo>
                    <a:pt x="376" y="43"/>
                  </a:lnTo>
                  <a:lnTo>
                    <a:pt x="379" y="47"/>
                  </a:lnTo>
                  <a:lnTo>
                    <a:pt x="390" y="52"/>
                  </a:lnTo>
                  <a:lnTo>
                    <a:pt x="400" y="56"/>
                  </a:lnTo>
                  <a:lnTo>
                    <a:pt x="407" y="60"/>
                  </a:lnTo>
                  <a:lnTo>
                    <a:pt x="421" y="64"/>
                  </a:lnTo>
                  <a:lnTo>
                    <a:pt x="435" y="73"/>
                  </a:lnTo>
                  <a:lnTo>
                    <a:pt x="449" y="82"/>
                  </a:lnTo>
                  <a:lnTo>
                    <a:pt x="463" y="86"/>
                  </a:lnTo>
                  <a:lnTo>
                    <a:pt x="473" y="94"/>
                  </a:lnTo>
                  <a:lnTo>
                    <a:pt x="487" y="103"/>
                  </a:lnTo>
                  <a:lnTo>
                    <a:pt x="497" y="116"/>
                  </a:lnTo>
                  <a:lnTo>
                    <a:pt x="511" y="129"/>
                  </a:lnTo>
                  <a:lnTo>
                    <a:pt x="529" y="150"/>
                  </a:lnTo>
                  <a:lnTo>
                    <a:pt x="546" y="167"/>
                  </a:lnTo>
                  <a:lnTo>
                    <a:pt x="553" y="184"/>
                  </a:lnTo>
                  <a:lnTo>
                    <a:pt x="567" y="201"/>
                  </a:lnTo>
                  <a:lnTo>
                    <a:pt x="574" y="218"/>
                  </a:lnTo>
                  <a:lnTo>
                    <a:pt x="581" y="235"/>
                  </a:lnTo>
                  <a:lnTo>
                    <a:pt x="588" y="252"/>
                  </a:lnTo>
                  <a:lnTo>
                    <a:pt x="595" y="274"/>
                  </a:lnTo>
                  <a:lnTo>
                    <a:pt x="581" y="248"/>
                  </a:lnTo>
                  <a:lnTo>
                    <a:pt x="574" y="231"/>
                  </a:lnTo>
                  <a:lnTo>
                    <a:pt x="563" y="210"/>
                  </a:lnTo>
                  <a:lnTo>
                    <a:pt x="557" y="197"/>
                  </a:lnTo>
                  <a:lnTo>
                    <a:pt x="546" y="180"/>
                  </a:lnTo>
                  <a:lnTo>
                    <a:pt x="536" y="167"/>
                  </a:lnTo>
                  <a:lnTo>
                    <a:pt x="522" y="150"/>
                  </a:lnTo>
                  <a:lnTo>
                    <a:pt x="508" y="137"/>
                  </a:lnTo>
                  <a:lnTo>
                    <a:pt x="480" y="111"/>
                  </a:lnTo>
                  <a:lnTo>
                    <a:pt x="473" y="103"/>
                  </a:lnTo>
                  <a:lnTo>
                    <a:pt x="463" y="99"/>
                  </a:lnTo>
                  <a:lnTo>
                    <a:pt x="452" y="94"/>
                  </a:lnTo>
                  <a:lnTo>
                    <a:pt x="442" y="86"/>
                  </a:lnTo>
                  <a:lnTo>
                    <a:pt x="428" y="82"/>
                  </a:lnTo>
                  <a:lnTo>
                    <a:pt x="414" y="77"/>
                  </a:lnTo>
                  <a:lnTo>
                    <a:pt x="397" y="69"/>
                  </a:lnTo>
                  <a:lnTo>
                    <a:pt x="383" y="69"/>
                  </a:lnTo>
                  <a:lnTo>
                    <a:pt x="365" y="60"/>
                  </a:lnTo>
                  <a:lnTo>
                    <a:pt x="348" y="56"/>
                  </a:lnTo>
                  <a:lnTo>
                    <a:pt x="331" y="52"/>
                  </a:lnTo>
                  <a:lnTo>
                    <a:pt x="313" y="47"/>
                  </a:lnTo>
                  <a:lnTo>
                    <a:pt x="292" y="43"/>
                  </a:lnTo>
                  <a:lnTo>
                    <a:pt x="275" y="43"/>
                  </a:lnTo>
                  <a:lnTo>
                    <a:pt x="254" y="35"/>
                  </a:lnTo>
                  <a:lnTo>
                    <a:pt x="237" y="35"/>
                  </a:lnTo>
                  <a:lnTo>
                    <a:pt x="216" y="30"/>
                  </a:lnTo>
                  <a:lnTo>
                    <a:pt x="195" y="30"/>
                  </a:lnTo>
                  <a:lnTo>
                    <a:pt x="174" y="26"/>
                  </a:lnTo>
                  <a:lnTo>
                    <a:pt x="157" y="26"/>
                  </a:lnTo>
                  <a:lnTo>
                    <a:pt x="139" y="26"/>
                  </a:lnTo>
                  <a:lnTo>
                    <a:pt x="122" y="26"/>
                  </a:lnTo>
                  <a:lnTo>
                    <a:pt x="105" y="26"/>
                  </a:lnTo>
                  <a:lnTo>
                    <a:pt x="87" y="26"/>
                  </a:lnTo>
                  <a:lnTo>
                    <a:pt x="70" y="26"/>
                  </a:lnTo>
                  <a:lnTo>
                    <a:pt x="56" y="26"/>
                  </a:lnTo>
                  <a:lnTo>
                    <a:pt x="45" y="30"/>
                  </a:lnTo>
                  <a:lnTo>
                    <a:pt x="32" y="35"/>
                  </a:lnTo>
                  <a:lnTo>
                    <a:pt x="11" y="43"/>
                  </a:lnTo>
                  <a:lnTo>
                    <a:pt x="0" y="60"/>
                  </a:lnTo>
                  <a:lnTo>
                    <a:pt x="11" y="56"/>
                  </a:lnTo>
                  <a:lnTo>
                    <a:pt x="28" y="56"/>
                  </a:lnTo>
                  <a:lnTo>
                    <a:pt x="45" y="52"/>
                  </a:lnTo>
                  <a:lnTo>
                    <a:pt x="66" y="52"/>
                  </a:lnTo>
                  <a:lnTo>
                    <a:pt x="73" y="52"/>
                  </a:lnTo>
                  <a:lnTo>
                    <a:pt x="84" y="52"/>
                  </a:lnTo>
                  <a:lnTo>
                    <a:pt x="94" y="52"/>
                  </a:lnTo>
                  <a:lnTo>
                    <a:pt x="108" y="52"/>
                  </a:lnTo>
                  <a:lnTo>
                    <a:pt x="118" y="52"/>
                  </a:lnTo>
                  <a:lnTo>
                    <a:pt x="132" y="52"/>
                  </a:lnTo>
                  <a:lnTo>
                    <a:pt x="143" y="52"/>
                  </a:lnTo>
                  <a:lnTo>
                    <a:pt x="153" y="52"/>
                  </a:lnTo>
                  <a:lnTo>
                    <a:pt x="167" y="47"/>
                  </a:lnTo>
                  <a:lnTo>
                    <a:pt x="178" y="47"/>
                  </a:lnTo>
                  <a:lnTo>
                    <a:pt x="191" y="47"/>
                  </a:lnTo>
                  <a:lnTo>
                    <a:pt x="202" y="47"/>
                  </a:lnTo>
                  <a:lnTo>
                    <a:pt x="216" y="47"/>
                  </a:lnTo>
                  <a:lnTo>
                    <a:pt x="226" y="47"/>
                  </a:lnTo>
                  <a:lnTo>
                    <a:pt x="237" y="52"/>
                  </a:lnTo>
                  <a:lnTo>
                    <a:pt x="251" y="52"/>
                  </a:lnTo>
                  <a:lnTo>
                    <a:pt x="261" y="52"/>
                  </a:lnTo>
                  <a:lnTo>
                    <a:pt x="271" y="52"/>
                  </a:lnTo>
                  <a:lnTo>
                    <a:pt x="282" y="56"/>
                  </a:lnTo>
                  <a:lnTo>
                    <a:pt x="296" y="60"/>
                  </a:lnTo>
                  <a:lnTo>
                    <a:pt x="317" y="64"/>
                  </a:lnTo>
                  <a:lnTo>
                    <a:pt x="337" y="77"/>
                  </a:lnTo>
                  <a:lnTo>
                    <a:pt x="348" y="77"/>
                  </a:lnTo>
                  <a:lnTo>
                    <a:pt x="365" y="82"/>
                  </a:lnTo>
                  <a:lnTo>
                    <a:pt x="376" y="86"/>
                  </a:lnTo>
                  <a:lnTo>
                    <a:pt x="393" y="94"/>
                  </a:lnTo>
                  <a:lnTo>
                    <a:pt x="404" y="99"/>
                  </a:lnTo>
                  <a:lnTo>
                    <a:pt x="417" y="107"/>
                  </a:lnTo>
                  <a:lnTo>
                    <a:pt x="431" y="116"/>
                  </a:lnTo>
                  <a:lnTo>
                    <a:pt x="445" y="120"/>
                  </a:lnTo>
                  <a:lnTo>
                    <a:pt x="459" y="129"/>
                  </a:lnTo>
                  <a:lnTo>
                    <a:pt x="470" y="137"/>
                  </a:lnTo>
                  <a:lnTo>
                    <a:pt x="480" y="146"/>
                  </a:lnTo>
                  <a:lnTo>
                    <a:pt x="494" y="158"/>
                  </a:lnTo>
                  <a:lnTo>
                    <a:pt x="504" y="167"/>
                  </a:lnTo>
                  <a:lnTo>
                    <a:pt x="518" y="180"/>
                  </a:lnTo>
                  <a:lnTo>
                    <a:pt x="529" y="193"/>
                  </a:lnTo>
                  <a:lnTo>
                    <a:pt x="536" y="210"/>
                  </a:lnTo>
                  <a:lnTo>
                    <a:pt x="539" y="218"/>
                  </a:lnTo>
                  <a:lnTo>
                    <a:pt x="546" y="240"/>
                  </a:lnTo>
                  <a:lnTo>
                    <a:pt x="550" y="248"/>
                  </a:lnTo>
                  <a:lnTo>
                    <a:pt x="553" y="261"/>
                  </a:lnTo>
                  <a:lnTo>
                    <a:pt x="557" y="278"/>
                  </a:lnTo>
                  <a:lnTo>
                    <a:pt x="560" y="291"/>
                  </a:lnTo>
                  <a:lnTo>
                    <a:pt x="563" y="304"/>
                  </a:lnTo>
                  <a:lnTo>
                    <a:pt x="563" y="316"/>
                  </a:lnTo>
                  <a:lnTo>
                    <a:pt x="567" y="329"/>
                  </a:lnTo>
                  <a:lnTo>
                    <a:pt x="570" y="342"/>
                  </a:lnTo>
                  <a:lnTo>
                    <a:pt x="570" y="355"/>
                  </a:lnTo>
                  <a:lnTo>
                    <a:pt x="567" y="359"/>
                  </a:lnTo>
                  <a:lnTo>
                    <a:pt x="563" y="338"/>
                  </a:lnTo>
                  <a:lnTo>
                    <a:pt x="557" y="321"/>
                  </a:lnTo>
                  <a:lnTo>
                    <a:pt x="550" y="304"/>
                  </a:lnTo>
                  <a:lnTo>
                    <a:pt x="546" y="287"/>
                  </a:lnTo>
                  <a:lnTo>
                    <a:pt x="539" y="274"/>
                  </a:lnTo>
                  <a:lnTo>
                    <a:pt x="536" y="257"/>
                  </a:lnTo>
                  <a:lnTo>
                    <a:pt x="529" y="244"/>
                  </a:lnTo>
                  <a:lnTo>
                    <a:pt x="525" y="231"/>
                  </a:lnTo>
                  <a:lnTo>
                    <a:pt x="511" y="205"/>
                  </a:lnTo>
                  <a:lnTo>
                    <a:pt x="497" y="184"/>
                  </a:lnTo>
                  <a:lnTo>
                    <a:pt x="480" y="163"/>
                  </a:lnTo>
                  <a:lnTo>
                    <a:pt x="466" y="150"/>
                  </a:lnTo>
                  <a:lnTo>
                    <a:pt x="449" y="133"/>
                  </a:lnTo>
                  <a:lnTo>
                    <a:pt x="431" y="120"/>
                  </a:lnTo>
                  <a:lnTo>
                    <a:pt x="417" y="111"/>
                  </a:lnTo>
                  <a:lnTo>
                    <a:pt x="407" y="103"/>
                  </a:lnTo>
                  <a:lnTo>
                    <a:pt x="397" y="99"/>
                  </a:lnTo>
                  <a:lnTo>
                    <a:pt x="386" y="99"/>
                  </a:lnTo>
                  <a:lnTo>
                    <a:pt x="372" y="90"/>
                  </a:lnTo>
                  <a:lnTo>
                    <a:pt x="362" y="86"/>
                  </a:lnTo>
                  <a:lnTo>
                    <a:pt x="348" y="82"/>
                  </a:lnTo>
                  <a:lnTo>
                    <a:pt x="334" y="82"/>
                  </a:lnTo>
                  <a:lnTo>
                    <a:pt x="320" y="77"/>
                  </a:lnTo>
                  <a:lnTo>
                    <a:pt x="306" y="73"/>
                  </a:lnTo>
                  <a:lnTo>
                    <a:pt x="292" y="69"/>
                  </a:lnTo>
                  <a:lnTo>
                    <a:pt x="278" y="69"/>
                  </a:lnTo>
                  <a:lnTo>
                    <a:pt x="261" y="69"/>
                  </a:lnTo>
                  <a:lnTo>
                    <a:pt x="247" y="64"/>
                  </a:lnTo>
                  <a:lnTo>
                    <a:pt x="233" y="64"/>
                  </a:lnTo>
                  <a:lnTo>
                    <a:pt x="219" y="64"/>
                  </a:lnTo>
                  <a:lnTo>
                    <a:pt x="205" y="64"/>
                  </a:lnTo>
                  <a:lnTo>
                    <a:pt x="191" y="69"/>
                  </a:lnTo>
                  <a:lnTo>
                    <a:pt x="178" y="69"/>
                  </a:lnTo>
                  <a:lnTo>
                    <a:pt x="164" y="69"/>
                  </a:lnTo>
                  <a:lnTo>
                    <a:pt x="146" y="73"/>
                  </a:lnTo>
                  <a:lnTo>
                    <a:pt x="132" y="77"/>
                  </a:lnTo>
                  <a:lnTo>
                    <a:pt x="118" y="77"/>
                  </a:lnTo>
                  <a:lnTo>
                    <a:pt x="105" y="82"/>
                  </a:lnTo>
                  <a:lnTo>
                    <a:pt x="125" y="86"/>
                  </a:lnTo>
                  <a:lnTo>
                    <a:pt x="143" y="82"/>
                  </a:lnTo>
                  <a:lnTo>
                    <a:pt x="160" y="82"/>
                  </a:lnTo>
                  <a:lnTo>
                    <a:pt x="181" y="82"/>
                  </a:lnTo>
                  <a:lnTo>
                    <a:pt x="202" y="82"/>
                  </a:lnTo>
                  <a:lnTo>
                    <a:pt x="219" y="82"/>
                  </a:lnTo>
                  <a:lnTo>
                    <a:pt x="237" y="82"/>
                  </a:lnTo>
                  <a:lnTo>
                    <a:pt x="258" y="82"/>
                  </a:lnTo>
                  <a:lnTo>
                    <a:pt x="275" y="86"/>
                  </a:lnTo>
                  <a:lnTo>
                    <a:pt x="292" y="86"/>
                  </a:lnTo>
                  <a:lnTo>
                    <a:pt x="310" y="90"/>
                  </a:lnTo>
                  <a:lnTo>
                    <a:pt x="324" y="94"/>
                  </a:lnTo>
                  <a:lnTo>
                    <a:pt x="341" y="99"/>
                  </a:lnTo>
                  <a:lnTo>
                    <a:pt x="351" y="103"/>
                  </a:lnTo>
                  <a:lnTo>
                    <a:pt x="365" y="107"/>
                  </a:lnTo>
                  <a:lnTo>
                    <a:pt x="376" y="116"/>
                  </a:lnTo>
                  <a:lnTo>
                    <a:pt x="390" y="120"/>
                  </a:lnTo>
                  <a:lnTo>
                    <a:pt x="400" y="129"/>
                  </a:lnTo>
                  <a:lnTo>
                    <a:pt x="410" y="133"/>
                  </a:lnTo>
                  <a:lnTo>
                    <a:pt x="421" y="146"/>
                  </a:lnTo>
                  <a:lnTo>
                    <a:pt x="435" y="154"/>
                  </a:lnTo>
                  <a:lnTo>
                    <a:pt x="445" y="163"/>
                  </a:lnTo>
                  <a:lnTo>
                    <a:pt x="459" y="176"/>
                  </a:lnTo>
                  <a:lnTo>
                    <a:pt x="470" y="193"/>
                  </a:lnTo>
                  <a:lnTo>
                    <a:pt x="487" y="210"/>
                  </a:lnTo>
                  <a:lnTo>
                    <a:pt x="501" y="227"/>
                  </a:lnTo>
                  <a:lnTo>
                    <a:pt x="511" y="248"/>
                  </a:lnTo>
                  <a:lnTo>
                    <a:pt x="515" y="257"/>
                  </a:lnTo>
                  <a:lnTo>
                    <a:pt x="522" y="274"/>
                  </a:lnTo>
                  <a:lnTo>
                    <a:pt x="525" y="287"/>
                  </a:lnTo>
                  <a:lnTo>
                    <a:pt x="532" y="304"/>
                  </a:lnTo>
                  <a:lnTo>
                    <a:pt x="532" y="316"/>
                  </a:lnTo>
                  <a:lnTo>
                    <a:pt x="539" y="329"/>
                  </a:lnTo>
                  <a:lnTo>
                    <a:pt x="539" y="346"/>
                  </a:lnTo>
                  <a:lnTo>
                    <a:pt x="546" y="363"/>
                  </a:lnTo>
                  <a:lnTo>
                    <a:pt x="550" y="381"/>
                  </a:lnTo>
                  <a:lnTo>
                    <a:pt x="553" y="398"/>
                  </a:lnTo>
                  <a:lnTo>
                    <a:pt x="553" y="419"/>
                  </a:lnTo>
                  <a:lnTo>
                    <a:pt x="560" y="440"/>
                  </a:lnTo>
                  <a:lnTo>
                    <a:pt x="602" y="496"/>
                  </a:lnTo>
                  <a:lnTo>
                    <a:pt x="647" y="419"/>
                  </a:lnTo>
                  <a:lnTo>
                    <a:pt x="647" y="419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4352" y="347"/>
              <a:ext cx="208" cy="576"/>
            </a:xfrm>
            <a:custGeom>
              <a:avLst/>
              <a:gdLst>
                <a:gd name="T0" fmla="*/ 142 w 208"/>
                <a:gd name="T1" fmla="*/ 137 h 576"/>
                <a:gd name="T2" fmla="*/ 139 w 208"/>
                <a:gd name="T3" fmla="*/ 137 h 576"/>
                <a:gd name="T4" fmla="*/ 166 w 208"/>
                <a:gd name="T5" fmla="*/ 90 h 576"/>
                <a:gd name="T6" fmla="*/ 194 w 208"/>
                <a:gd name="T7" fmla="*/ 60 h 576"/>
                <a:gd name="T8" fmla="*/ 153 w 208"/>
                <a:gd name="T9" fmla="*/ 81 h 576"/>
                <a:gd name="T10" fmla="*/ 135 w 208"/>
                <a:gd name="T11" fmla="*/ 85 h 576"/>
                <a:gd name="T12" fmla="*/ 163 w 208"/>
                <a:gd name="T13" fmla="*/ 51 h 576"/>
                <a:gd name="T14" fmla="*/ 194 w 208"/>
                <a:gd name="T15" fmla="*/ 17 h 576"/>
                <a:gd name="T16" fmla="*/ 198 w 208"/>
                <a:gd name="T17" fmla="*/ 0 h 576"/>
                <a:gd name="T18" fmla="*/ 166 w 208"/>
                <a:gd name="T19" fmla="*/ 17 h 576"/>
                <a:gd name="T20" fmla="*/ 149 w 208"/>
                <a:gd name="T21" fmla="*/ 8 h 576"/>
                <a:gd name="T22" fmla="*/ 128 w 208"/>
                <a:gd name="T23" fmla="*/ 13 h 576"/>
                <a:gd name="T24" fmla="*/ 97 w 208"/>
                <a:gd name="T25" fmla="*/ 64 h 576"/>
                <a:gd name="T26" fmla="*/ 62 w 208"/>
                <a:gd name="T27" fmla="*/ 115 h 576"/>
                <a:gd name="T28" fmla="*/ 80 w 208"/>
                <a:gd name="T29" fmla="*/ 68 h 576"/>
                <a:gd name="T30" fmla="*/ 100 w 208"/>
                <a:gd name="T31" fmla="*/ 17 h 576"/>
                <a:gd name="T32" fmla="*/ 97 w 208"/>
                <a:gd name="T33" fmla="*/ 17 h 576"/>
                <a:gd name="T34" fmla="*/ 76 w 208"/>
                <a:gd name="T35" fmla="*/ 68 h 576"/>
                <a:gd name="T36" fmla="*/ 55 w 208"/>
                <a:gd name="T37" fmla="*/ 115 h 576"/>
                <a:gd name="T38" fmla="*/ 38 w 208"/>
                <a:gd name="T39" fmla="*/ 158 h 576"/>
                <a:gd name="T40" fmla="*/ 24 w 208"/>
                <a:gd name="T41" fmla="*/ 209 h 576"/>
                <a:gd name="T42" fmla="*/ 20 w 208"/>
                <a:gd name="T43" fmla="*/ 273 h 576"/>
                <a:gd name="T44" fmla="*/ 10 w 208"/>
                <a:gd name="T45" fmla="*/ 329 h 576"/>
                <a:gd name="T46" fmla="*/ 7 w 208"/>
                <a:gd name="T47" fmla="*/ 384 h 576"/>
                <a:gd name="T48" fmla="*/ 0 w 208"/>
                <a:gd name="T49" fmla="*/ 414 h 576"/>
                <a:gd name="T50" fmla="*/ 0 w 208"/>
                <a:gd name="T51" fmla="*/ 448 h 576"/>
                <a:gd name="T52" fmla="*/ 7 w 208"/>
                <a:gd name="T53" fmla="*/ 508 h 576"/>
                <a:gd name="T54" fmla="*/ 20 w 208"/>
                <a:gd name="T55" fmla="*/ 572 h 576"/>
                <a:gd name="T56" fmla="*/ 20 w 208"/>
                <a:gd name="T57" fmla="*/ 517 h 576"/>
                <a:gd name="T58" fmla="*/ 38 w 208"/>
                <a:gd name="T59" fmla="*/ 530 h 576"/>
                <a:gd name="T60" fmla="*/ 27 w 208"/>
                <a:gd name="T61" fmla="*/ 487 h 576"/>
                <a:gd name="T62" fmla="*/ 45 w 208"/>
                <a:gd name="T63" fmla="*/ 534 h 576"/>
                <a:gd name="T64" fmla="*/ 73 w 208"/>
                <a:gd name="T65" fmla="*/ 572 h 576"/>
                <a:gd name="T66" fmla="*/ 69 w 208"/>
                <a:gd name="T67" fmla="*/ 504 h 576"/>
                <a:gd name="T68" fmla="*/ 69 w 208"/>
                <a:gd name="T69" fmla="*/ 478 h 576"/>
                <a:gd name="T70" fmla="*/ 83 w 208"/>
                <a:gd name="T71" fmla="*/ 530 h 576"/>
                <a:gd name="T72" fmla="*/ 100 w 208"/>
                <a:gd name="T73" fmla="*/ 538 h 576"/>
                <a:gd name="T74" fmla="*/ 90 w 208"/>
                <a:gd name="T75" fmla="*/ 487 h 576"/>
                <a:gd name="T76" fmla="*/ 83 w 208"/>
                <a:gd name="T77" fmla="*/ 436 h 576"/>
                <a:gd name="T78" fmla="*/ 80 w 208"/>
                <a:gd name="T79" fmla="*/ 397 h 576"/>
                <a:gd name="T80" fmla="*/ 80 w 208"/>
                <a:gd name="T81" fmla="*/ 354 h 576"/>
                <a:gd name="T82" fmla="*/ 86 w 208"/>
                <a:gd name="T83" fmla="*/ 307 h 576"/>
                <a:gd name="T84" fmla="*/ 97 w 208"/>
                <a:gd name="T85" fmla="*/ 256 h 576"/>
                <a:gd name="T86" fmla="*/ 114 w 208"/>
                <a:gd name="T87" fmla="*/ 209 h 576"/>
                <a:gd name="T88" fmla="*/ 149 w 208"/>
                <a:gd name="T89" fmla="*/ 149 h 576"/>
                <a:gd name="T90" fmla="*/ 177 w 208"/>
                <a:gd name="T91" fmla="*/ 10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" h="576">
                  <a:moveTo>
                    <a:pt x="177" y="102"/>
                  </a:moveTo>
                  <a:lnTo>
                    <a:pt x="177" y="98"/>
                  </a:lnTo>
                  <a:lnTo>
                    <a:pt x="142" y="137"/>
                  </a:lnTo>
                  <a:lnTo>
                    <a:pt x="135" y="154"/>
                  </a:lnTo>
                  <a:lnTo>
                    <a:pt x="135" y="145"/>
                  </a:lnTo>
                  <a:lnTo>
                    <a:pt x="139" y="137"/>
                  </a:lnTo>
                  <a:lnTo>
                    <a:pt x="142" y="120"/>
                  </a:lnTo>
                  <a:lnTo>
                    <a:pt x="156" y="107"/>
                  </a:lnTo>
                  <a:lnTo>
                    <a:pt x="166" y="90"/>
                  </a:lnTo>
                  <a:lnTo>
                    <a:pt x="177" y="77"/>
                  </a:lnTo>
                  <a:lnTo>
                    <a:pt x="184" y="64"/>
                  </a:lnTo>
                  <a:lnTo>
                    <a:pt x="194" y="60"/>
                  </a:lnTo>
                  <a:lnTo>
                    <a:pt x="184" y="51"/>
                  </a:lnTo>
                  <a:lnTo>
                    <a:pt x="166" y="68"/>
                  </a:lnTo>
                  <a:lnTo>
                    <a:pt x="153" y="81"/>
                  </a:lnTo>
                  <a:lnTo>
                    <a:pt x="142" y="90"/>
                  </a:lnTo>
                  <a:lnTo>
                    <a:pt x="135" y="102"/>
                  </a:lnTo>
                  <a:lnTo>
                    <a:pt x="135" y="85"/>
                  </a:lnTo>
                  <a:lnTo>
                    <a:pt x="142" y="73"/>
                  </a:lnTo>
                  <a:lnTo>
                    <a:pt x="153" y="64"/>
                  </a:lnTo>
                  <a:lnTo>
                    <a:pt x="163" y="51"/>
                  </a:lnTo>
                  <a:lnTo>
                    <a:pt x="173" y="43"/>
                  </a:lnTo>
                  <a:lnTo>
                    <a:pt x="184" y="26"/>
                  </a:lnTo>
                  <a:lnTo>
                    <a:pt x="194" y="17"/>
                  </a:lnTo>
                  <a:lnTo>
                    <a:pt x="201" y="8"/>
                  </a:lnTo>
                  <a:lnTo>
                    <a:pt x="208" y="0"/>
                  </a:lnTo>
                  <a:lnTo>
                    <a:pt x="198" y="0"/>
                  </a:lnTo>
                  <a:lnTo>
                    <a:pt x="191" y="4"/>
                  </a:lnTo>
                  <a:lnTo>
                    <a:pt x="177" y="8"/>
                  </a:lnTo>
                  <a:lnTo>
                    <a:pt x="166" y="17"/>
                  </a:lnTo>
                  <a:lnTo>
                    <a:pt x="149" y="26"/>
                  </a:lnTo>
                  <a:lnTo>
                    <a:pt x="139" y="30"/>
                  </a:lnTo>
                  <a:lnTo>
                    <a:pt x="149" y="8"/>
                  </a:lnTo>
                  <a:lnTo>
                    <a:pt x="142" y="0"/>
                  </a:lnTo>
                  <a:lnTo>
                    <a:pt x="135" y="4"/>
                  </a:lnTo>
                  <a:lnTo>
                    <a:pt x="128" y="13"/>
                  </a:lnTo>
                  <a:lnTo>
                    <a:pt x="121" y="26"/>
                  </a:lnTo>
                  <a:lnTo>
                    <a:pt x="114" y="43"/>
                  </a:lnTo>
                  <a:lnTo>
                    <a:pt x="97" y="64"/>
                  </a:lnTo>
                  <a:lnTo>
                    <a:pt x="93" y="73"/>
                  </a:lnTo>
                  <a:lnTo>
                    <a:pt x="69" y="115"/>
                  </a:lnTo>
                  <a:lnTo>
                    <a:pt x="62" y="115"/>
                  </a:lnTo>
                  <a:lnTo>
                    <a:pt x="66" y="102"/>
                  </a:lnTo>
                  <a:lnTo>
                    <a:pt x="73" y="85"/>
                  </a:lnTo>
                  <a:lnTo>
                    <a:pt x="80" y="68"/>
                  </a:lnTo>
                  <a:lnTo>
                    <a:pt x="90" y="51"/>
                  </a:lnTo>
                  <a:lnTo>
                    <a:pt x="97" y="34"/>
                  </a:lnTo>
                  <a:lnTo>
                    <a:pt x="100" y="17"/>
                  </a:lnTo>
                  <a:lnTo>
                    <a:pt x="104" y="4"/>
                  </a:lnTo>
                  <a:lnTo>
                    <a:pt x="104" y="0"/>
                  </a:lnTo>
                  <a:lnTo>
                    <a:pt x="97" y="17"/>
                  </a:lnTo>
                  <a:lnTo>
                    <a:pt x="86" y="34"/>
                  </a:lnTo>
                  <a:lnTo>
                    <a:pt x="83" y="51"/>
                  </a:lnTo>
                  <a:lnTo>
                    <a:pt x="76" y="68"/>
                  </a:lnTo>
                  <a:lnTo>
                    <a:pt x="69" y="81"/>
                  </a:lnTo>
                  <a:lnTo>
                    <a:pt x="62" y="98"/>
                  </a:lnTo>
                  <a:lnTo>
                    <a:pt x="55" y="115"/>
                  </a:lnTo>
                  <a:lnTo>
                    <a:pt x="52" y="132"/>
                  </a:lnTo>
                  <a:lnTo>
                    <a:pt x="45" y="145"/>
                  </a:lnTo>
                  <a:lnTo>
                    <a:pt x="38" y="158"/>
                  </a:lnTo>
                  <a:lnTo>
                    <a:pt x="34" y="175"/>
                  </a:lnTo>
                  <a:lnTo>
                    <a:pt x="27" y="192"/>
                  </a:lnTo>
                  <a:lnTo>
                    <a:pt x="24" y="209"/>
                  </a:lnTo>
                  <a:lnTo>
                    <a:pt x="24" y="231"/>
                  </a:lnTo>
                  <a:lnTo>
                    <a:pt x="20" y="252"/>
                  </a:lnTo>
                  <a:lnTo>
                    <a:pt x="20" y="273"/>
                  </a:lnTo>
                  <a:lnTo>
                    <a:pt x="13" y="290"/>
                  </a:lnTo>
                  <a:lnTo>
                    <a:pt x="13" y="312"/>
                  </a:lnTo>
                  <a:lnTo>
                    <a:pt x="10" y="329"/>
                  </a:lnTo>
                  <a:lnTo>
                    <a:pt x="10" y="350"/>
                  </a:lnTo>
                  <a:lnTo>
                    <a:pt x="10" y="367"/>
                  </a:lnTo>
                  <a:lnTo>
                    <a:pt x="7" y="384"/>
                  </a:lnTo>
                  <a:lnTo>
                    <a:pt x="7" y="406"/>
                  </a:lnTo>
                  <a:lnTo>
                    <a:pt x="3" y="427"/>
                  </a:lnTo>
                  <a:lnTo>
                    <a:pt x="0" y="414"/>
                  </a:lnTo>
                  <a:lnTo>
                    <a:pt x="0" y="410"/>
                  </a:lnTo>
                  <a:lnTo>
                    <a:pt x="0" y="427"/>
                  </a:lnTo>
                  <a:lnTo>
                    <a:pt x="0" y="448"/>
                  </a:lnTo>
                  <a:lnTo>
                    <a:pt x="0" y="465"/>
                  </a:lnTo>
                  <a:lnTo>
                    <a:pt x="3" y="487"/>
                  </a:lnTo>
                  <a:lnTo>
                    <a:pt x="7" y="508"/>
                  </a:lnTo>
                  <a:lnTo>
                    <a:pt x="10" y="530"/>
                  </a:lnTo>
                  <a:lnTo>
                    <a:pt x="13" y="551"/>
                  </a:lnTo>
                  <a:lnTo>
                    <a:pt x="20" y="572"/>
                  </a:lnTo>
                  <a:lnTo>
                    <a:pt x="27" y="576"/>
                  </a:lnTo>
                  <a:lnTo>
                    <a:pt x="20" y="521"/>
                  </a:lnTo>
                  <a:lnTo>
                    <a:pt x="20" y="517"/>
                  </a:lnTo>
                  <a:lnTo>
                    <a:pt x="27" y="517"/>
                  </a:lnTo>
                  <a:lnTo>
                    <a:pt x="27" y="534"/>
                  </a:lnTo>
                  <a:lnTo>
                    <a:pt x="38" y="530"/>
                  </a:lnTo>
                  <a:lnTo>
                    <a:pt x="34" y="517"/>
                  </a:lnTo>
                  <a:lnTo>
                    <a:pt x="27" y="500"/>
                  </a:lnTo>
                  <a:lnTo>
                    <a:pt x="27" y="487"/>
                  </a:lnTo>
                  <a:lnTo>
                    <a:pt x="34" y="495"/>
                  </a:lnTo>
                  <a:lnTo>
                    <a:pt x="41" y="508"/>
                  </a:lnTo>
                  <a:lnTo>
                    <a:pt x="45" y="534"/>
                  </a:lnTo>
                  <a:lnTo>
                    <a:pt x="52" y="551"/>
                  </a:lnTo>
                  <a:lnTo>
                    <a:pt x="66" y="572"/>
                  </a:lnTo>
                  <a:lnTo>
                    <a:pt x="73" y="572"/>
                  </a:lnTo>
                  <a:lnTo>
                    <a:pt x="73" y="551"/>
                  </a:lnTo>
                  <a:lnTo>
                    <a:pt x="73" y="525"/>
                  </a:lnTo>
                  <a:lnTo>
                    <a:pt x="69" y="504"/>
                  </a:lnTo>
                  <a:lnTo>
                    <a:pt x="62" y="483"/>
                  </a:lnTo>
                  <a:lnTo>
                    <a:pt x="66" y="461"/>
                  </a:lnTo>
                  <a:lnTo>
                    <a:pt x="69" y="478"/>
                  </a:lnTo>
                  <a:lnTo>
                    <a:pt x="73" y="495"/>
                  </a:lnTo>
                  <a:lnTo>
                    <a:pt x="73" y="517"/>
                  </a:lnTo>
                  <a:lnTo>
                    <a:pt x="83" y="530"/>
                  </a:lnTo>
                  <a:lnTo>
                    <a:pt x="86" y="542"/>
                  </a:lnTo>
                  <a:lnTo>
                    <a:pt x="97" y="551"/>
                  </a:lnTo>
                  <a:lnTo>
                    <a:pt x="100" y="538"/>
                  </a:lnTo>
                  <a:lnTo>
                    <a:pt x="93" y="521"/>
                  </a:lnTo>
                  <a:lnTo>
                    <a:pt x="93" y="504"/>
                  </a:lnTo>
                  <a:lnTo>
                    <a:pt x="90" y="487"/>
                  </a:lnTo>
                  <a:lnTo>
                    <a:pt x="93" y="474"/>
                  </a:lnTo>
                  <a:lnTo>
                    <a:pt x="86" y="457"/>
                  </a:lnTo>
                  <a:lnTo>
                    <a:pt x="83" y="436"/>
                  </a:lnTo>
                  <a:lnTo>
                    <a:pt x="80" y="423"/>
                  </a:lnTo>
                  <a:lnTo>
                    <a:pt x="80" y="410"/>
                  </a:lnTo>
                  <a:lnTo>
                    <a:pt x="80" y="397"/>
                  </a:lnTo>
                  <a:lnTo>
                    <a:pt x="80" y="384"/>
                  </a:lnTo>
                  <a:lnTo>
                    <a:pt x="80" y="367"/>
                  </a:lnTo>
                  <a:lnTo>
                    <a:pt x="80" y="354"/>
                  </a:lnTo>
                  <a:lnTo>
                    <a:pt x="83" y="342"/>
                  </a:lnTo>
                  <a:lnTo>
                    <a:pt x="83" y="329"/>
                  </a:lnTo>
                  <a:lnTo>
                    <a:pt x="86" y="307"/>
                  </a:lnTo>
                  <a:lnTo>
                    <a:pt x="93" y="290"/>
                  </a:lnTo>
                  <a:lnTo>
                    <a:pt x="93" y="273"/>
                  </a:lnTo>
                  <a:lnTo>
                    <a:pt x="97" y="256"/>
                  </a:lnTo>
                  <a:lnTo>
                    <a:pt x="100" y="243"/>
                  </a:lnTo>
                  <a:lnTo>
                    <a:pt x="107" y="231"/>
                  </a:lnTo>
                  <a:lnTo>
                    <a:pt x="114" y="209"/>
                  </a:lnTo>
                  <a:lnTo>
                    <a:pt x="125" y="188"/>
                  </a:lnTo>
                  <a:lnTo>
                    <a:pt x="135" y="166"/>
                  </a:lnTo>
                  <a:lnTo>
                    <a:pt x="149" y="149"/>
                  </a:lnTo>
                  <a:lnTo>
                    <a:pt x="163" y="124"/>
                  </a:lnTo>
                  <a:lnTo>
                    <a:pt x="177" y="102"/>
                  </a:lnTo>
                  <a:lnTo>
                    <a:pt x="177" y="102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4404" y="680"/>
              <a:ext cx="10" cy="81"/>
            </a:xfrm>
            <a:custGeom>
              <a:avLst/>
              <a:gdLst>
                <a:gd name="T0" fmla="*/ 10 w 10"/>
                <a:gd name="T1" fmla="*/ 0 h 81"/>
                <a:gd name="T2" fmla="*/ 7 w 10"/>
                <a:gd name="T3" fmla="*/ 17 h 81"/>
                <a:gd name="T4" fmla="*/ 7 w 10"/>
                <a:gd name="T5" fmla="*/ 38 h 81"/>
                <a:gd name="T6" fmla="*/ 3 w 10"/>
                <a:gd name="T7" fmla="*/ 60 h 81"/>
                <a:gd name="T8" fmla="*/ 3 w 10"/>
                <a:gd name="T9" fmla="*/ 81 h 81"/>
                <a:gd name="T10" fmla="*/ 0 w 10"/>
                <a:gd name="T11" fmla="*/ 60 h 81"/>
                <a:gd name="T12" fmla="*/ 0 w 10"/>
                <a:gd name="T13" fmla="*/ 34 h 81"/>
                <a:gd name="T14" fmla="*/ 0 w 10"/>
                <a:gd name="T15" fmla="*/ 13 h 81"/>
                <a:gd name="T16" fmla="*/ 10 w 10"/>
                <a:gd name="T17" fmla="*/ 0 h 81"/>
                <a:gd name="T18" fmla="*/ 10 w 10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1">
                  <a:moveTo>
                    <a:pt x="10" y="0"/>
                  </a:moveTo>
                  <a:lnTo>
                    <a:pt x="7" y="17"/>
                  </a:lnTo>
                  <a:lnTo>
                    <a:pt x="7" y="38"/>
                  </a:lnTo>
                  <a:lnTo>
                    <a:pt x="3" y="60"/>
                  </a:lnTo>
                  <a:lnTo>
                    <a:pt x="3" y="81"/>
                  </a:lnTo>
                  <a:lnTo>
                    <a:pt x="0" y="60"/>
                  </a:lnTo>
                  <a:lnTo>
                    <a:pt x="0" y="34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4428" y="522"/>
              <a:ext cx="17" cy="60"/>
            </a:xfrm>
            <a:custGeom>
              <a:avLst/>
              <a:gdLst>
                <a:gd name="T0" fmla="*/ 0 w 17"/>
                <a:gd name="T1" fmla="*/ 60 h 60"/>
                <a:gd name="T2" fmla="*/ 4 w 17"/>
                <a:gd name="T3" fmla="*/ 51 h 60"/>
                <a:gd name="T4" fmla="*/ 7 w 17"/>
                <a:gd name="T5" fmla="*/ 43 h 60"/>
                <a:gd name="T6" fmla="*/ 10 w 17"/>
                <a:gd name="T7" fmla="*/ 34 h 60"/>
                <a:gd name="T8" fmla="*/ 14 w 17"/>
                <a:gd name="T9" fmla="*/ 26 h 60"/>
                <a:gd name="T10" fmla="*/ 17 w 17"/>
                <a:gd name="T11" fmla="*/ 13 h 60"/>
                <a:gd name="T12" fmla="*/ 17 w 17"/>
                <a:gd name="T13" fmla="*/ 0 h 60"/>
                <a:gd name="T14" fmla="*/ 10 w 17"/>
                <a:gd name="T15" fmla="*/ 13 h 60"/>
                <a:gd name="T16" fmla="*/ 7 w 17"/>
                <a:gd name="T17" fmla="*/ 30 h 60"/>
                <a:gd name="T18" fmla="*/ 0 w 17"/>
                <a:gd name="T19" fmla="*/ 47 h 60"/>
                <a:gd name="T20" fmla="*/ 0 w 17"/>
                <a:gd name="T21" fmla="*/ 60 h 60"/>
                <a:gd name="T22" fmla="*/ 0 w 17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60">
                  <a:moveTo>
                    <a:pt x="0" y="60"/>
                  </a:moveTo>
                  <a:lnTo>
                    <a:pt x="4" y="51"/>
                  </a:lnTo>
                  <a:lnTo>
                    <a:pt x="7" y="43"/>
                  </a:lnTo>
                  <a:lnTo>
                    <a:pt x="10" y="34"/>
                  </a:lnTo>
                  <a:lnTo>
                    <a:pt x="14" y="26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10" y="13"/>
                  </a:lnTo>
                  <a:lnTo>
                    <a:pt x="7" y="30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4463" y="385"/>
              <a:ext cx="24" cy="35"/>
            </a:xfrm>
            <a:custGeom>
              <a:avLst/>
              <a:gdLst>
                <a:gd name="T0" fmla="*/ 17 w 24"/>
                <a:gd name="T1" fmla="*/ 22 h 35"/>
                <a:gd name="T2" fmla="*/ 24 w 24"/>
                <a:gd name="T3" fmla="*/ 0 h 35"/>
                <a:gd name="T4" fmla="*/ 17 w 24"/>
                <a:gd name="T5" fmla="*/ 9 h 35"/>
                <a:gd name="T6" fmla="*/ 10 w 24"/>
                <a:gd name="T7" fmla="*/ 13 h 35"/>
                <a:gd name="T8" fmla="*/ 0 w 24"/>
                <a:gd name="T9" fmla="*/ 35 h 35"/>
                <a:gd name="T10" fmla="*/ 3 w 24"/>
                <a:gd name="T11" fmla="*/ 30 h 35"/>
                <a:gd name="T12" fmla="*/ 10 w 24"/>
                <a:gd name="T13" fmla="*/ 26 h 35"/>
                <a:gd name="T14" fmla="*/ 14 w 24"/>
                <a:gd name="T15" fmla="*/ 22 h 35"/>
                <a:gd name="T16" fmla="*/ 17 w 24"/>
                <a:gd name="T17" fmla="*/ 22 h 35"/>
                <a:gd name="T18" fmla="*/ 17 w 24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7" y="22"/>
                  </a:moveTo>
                  <a:lnTo>
                    <a:pt x="24" y="0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0" y="35"/>
                  </a:lnTo>
                  <a:lnTo>
                    <a:pt x="3" y="30"/>
                  </a:lnTo>
                  <a:lnTo>
                    <a:pt x="10" y="26"/>
                  </a:lnTo>
                  <a:lnTo>
                    <a:pt x="14" y="22"/>
                  </a:lnTo>
                  <a:lnTo>
                    <a:pt x="17" y="22"/>
                  </a:lnTo>
                  <a:lnTo>
                    <a:pt x="1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4352" y="603"/>
              <a:ext cx="10" cy="39"/>
            </a:xfrm>
            <a:custGeom>
              <a:avLst/>
              <a:gdLst>
                <a:gd name="T0" fmla="*/ 3 w 10"/>
                <a:gd name="T1" fmla="*/ 30 h 39"/>
                <a:gd name="T2" fmla="*/ 0 w 10"/>
                <a:gd name="T3" fmla="*/ 34 h 39"/>
                <a:gd name="T4" fmla="*/ 3 w 10"/>
                <a:gd name="T5" fmla="*/ 39 h 39"/>
                <a:gd name="T6" fmla="*/ 7 w 10"/>
                <a:gd name="T7" fmla="*/ 17 h 39"/>
                <a:gd name="T8" fmla="*/ 10 w 10"/>
                <a:gd name="T9" fmla="*/ 0 h 39"/>
                <a:gd name="T10" fmla="*/ 7 w 10"/>
                <a:gd name="T11" fmla="*/ 13 h 39"/>
                <a:gd name="T12" fmla="*/ 3 w 10"/>
                <a:gd name="T13" fmla="*/ 30 h 39"/>
                <a:gd name="T14" fmla="*/ 3 w 10"/>
                <a:gd name="T15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9">
                  <a:moveTo>
                    <a:pt x="3" y="30"/>
                  </a:moveTo>
                  <a:lnTo>
                    <a:pt x="0" y="34"/>
                  </a:lnTo>
                  <a:lnTo>
                    <a:pt x="3" y="39"/>
                  </a:lnTo>
                  <a:lnTo>
                    <a:pt x="7" y="17"/>
                  </a:lnTo>
                  <a:lnTo>
                    <a:pt x="10" y="0"/>
                  </a:lnTo>
                  <a:lnTo>
                    <a:pt x="7" y="13"/>
                  </a:lnTo>
                  <a:lnTo>
                    <a:pt x="3" y="3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4741" y="1607"/>
              <a:ext cx="7" cy="34"/>
            </a:xfrm>
            <a:custGeom>
              <a:avLst/>
              <a:gdLst>
                <a:gd name="T0" fmla="*/ 7 w 7"/>
                <a:gd name="T1" fmla="*/ 13 h 34"/>
                <a:gd name="T2" fmla="*/ 3 w 7"/>
                <a:gd name="T3" fmla="*/ 0 h 34"/>
                <a:gd name="T4" fmla="*/ 3 w 7"/>
                <a:gd name="T5" fmla="*/ 4 h 34"/>
                <a:gd name="T6" fmla="*/ 0 w 7"/>
                <a:gd name="T7" fmla="*/ 13 h 34"/>
                <a:gd name="T8" fmla="*/ 7 w 7"/>
                <a:gd name="T9" fmla="*/ 34 h 34"/>
                <a:gd name="T10" fmla="*/ 7 w 7"/>
                <a:gd name="T11" fmla="*/ 13 h 34"/>
                <a:gd name="T12" fmla="*/ 7 w 7"/>
                <a:gd name="T13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4">
                  <a:moveTo>
                    <a:pt x="7" y="13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13"/>
                  </a:lnTo>
                  <a:lnTo>
                    <a:pt x="7" y="34"/>
                  </a:lnTo>
                  <a:lnTo>
                    <a:pt x="7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4995" y="1278"/>
              <a:ext cx="167" cy="739"/>
            </a:xfrm>
            <a:custGeom>
              <a:avLst/>
              <a:gdLst>
                <a:gd name="T0" fmla="*/ 163 w 167"/>
                <a:gd name="T1" fmla="*/ 145 h 739"/>
                <a:gd name="T2" fmla="*/ 149 w 167"/>
                <a:gd name="T3" fmla="*/ 73 h 739"/>
                <a:gd name="T4" fmla="*/ 135 w 167"/>
                <a:gd name="T5" fmla="*/ 43 h 739"/>
                <a:gd name="T6" fmla="*/ 149 w 167"/>
                <a:gd name="T7" fmla="*/ 102 h 739"/>
                <a:gd name="T8" fmla="*/ 156 w 167"/>
                <a:gd name="T9" fmla="*/ 145 h 739"/>
                <a:gd name="T10" fmla="*/ 142 w 167"/>
                <a:gd name="T11" fmla="*/ 111 h 739"/>
                <a:gd name="T12" fmla="*/ 121 w 167"/>
                <a:gd name="T13" fmla="*/ 47 h 739"/>
                <a:gd name="T14" fmla="*/ 108 w 167"/>
                <a:gd name="T15" fmla="*/ 21 h 739"/>
                <a:gd name="T16" fmla="*/ 115 w 167"/>
                <a:gd name="T17" fmla="*/ 64 h 739"/>
                <a:gd name="T18" fmla="*/ 121 w 167"/>
                <a:gd name="T19" fmla="*/ 107 h 739"/>
                <a:gd name="T20" fmla="*/ 108 w 167"/>
                <a:gd name="T21" fmla="*/ 94 h 739"/>
                <a:gd name="T22" fmla="*/ 94 w 167"/>
                <a:gd name="T23" fmla="*/ 38 h 739"/>
                <a:gd name="T24" fmla="*/ 73 w 167"/>
                <a:gd name="T25" fmla="*/ 0 h 739"/>
                <a:gd name="T26" fmla="*/ 73 w 167"/>
                <a:gd name="T27" fmla="*/ 30 h 739"/>
                <a:gd name="T28" fmla="*/ 80 w 167"/>
                <a:gd name="T29" fmla="*/ 73 h 739"/>
                <a:gd name="T30" fmla="*/ 73 w 167"/>
                <a:gd name="T31" fmla="*/ 94 h 739"/>
                <a:gd name="T32" fmla="*/ 66 w 167"/>
                <a:gd name="T33" fmla="*/ 98 h 739"/>
                <a:gd name="T34" fmla="*/ 80 w 167"/>
                <a:gd name="T35" fmla="*/ 154 h 739"/>
                <a:gd name="T36" fmla="*/ 83 w 167"/>
                <a:gd name="T37" fmla="*/ 201 h 739"/>
                <a:gd name="T38" fmla="*/ 80 w 167"/>
                <a:gd name="T39" fmla="*/ 222 h 739"/>
                <a:gd name="T40" fmla="*/ 66 w 167"/>
                <a:gd name="T41" fmla="*/ 158 h 739"/>
                <a:gd name="T42" fmla="*/ 48 w 167"/>
                <a:gd name="T43" fmla="*/ 115 h 739"/>
                <a:gd name="T44" fmla="*/ 59 w 167"/>
                <a:gd name="T45" fmla="*/ 175 h 739"/>
                <a:gd name="T46" fmla="*/ 66 w 167"/>
                <a:gd name="T47" fmla="*/ 209 h 739"/>
                <a:gd name="T48" fmla="*/ 73 w 167"/>
                <a:gd name="T49" fmla="*/ 278 h 739"/>
                <a:gd name="T50" fmla="*/ 73 w 167"/>
                <a:gd name="T51" fmla="*/ 320 h 739"/>
                <a:gd name="T52" fmla="*/ 73 w 167"/>
                <a:gd name="T53" fmla="*/ 359 h 739"/>
                <a:gd name="T54" fmla="*/ 66 w 167"/>
                <a:gd name="T55" fmla="*/ 401 h 739"/>
                <a:gd name="T56" fmla="*/ 62 w 167"/>
                <a:gd name="T57" fmla="*/ 444 h 739"/>
                <a:gd name="T58" fmla="*/ 41 w 167"/>
                <a:gd name="T59" fmla="*/ 521 h 739"/>
                <a:gd name="T60" fmla="*/ 35 w 167"/>
                <a:gd name="T61" fmla="*/ 530 h 739"/>
                <a:gd name="T62" fmla="*/ 17 w 167"/>
                <a:gd name="T63" fmla="*/ 581 h 739"/>
                <a:gd name="T64" fmla="*/ 7 w 167"/>
                <a:gd name="T65" fmla="*/ 641 h 739"/>
                <a:gd name="T66" fmla="*/ 10 w 167"/>
                <a:gd name="T67" fmla="*/ 675 h 739"/>
                <a:gd name="T68" fmla="*/ 21 w 167"/>
                <a:gd name="T69" fmla="*/ 649 h 739"/>
                <a:gd name="T70" fmla="*/ 28 w 167"/>
                <a:gd name="T71" fmla="*/ 666 h 739"/>
                <a:gd name="T72" fmla="*/ 38 w 167"/>
                <a:gd name="T73" fmla="*/ 636 h 739"/>
                <a:gd name="T74" fmla="*/ 28 w 167"/>
                <a:gd name="T75" fmla="*/ 683 h 739"/>
                <a:gd name="T76" fmla="*/ 21 w 167"/>
                <a:gd name="T77" fmla="*/ 726 h 739"/>
                <a:gd name="T78" fmla="*/ 41 w 167"/>
                <a:gd name="T79" fmla="*/ 709 h 739"/>
                <a:gd name="T80" fmla="*/ 55 w 167"/>
                <a:gd name="T81" fmla="*/ 675 h 739"/>
                <a:gd name="T82" fmla="*/ 59 w 167"/>
                <a:gd name="T83" fmla="*/ 641 h 739"/>
                <a:gd name="T84" fmla="*/ 73 w 167"/>
                <a:gd name="T85" fmla="*/ 641 h 739"/>
                <a:gd name="T86" fmla="*/ 55 w 167"/>
                <a:gd name="T87" fmla="*/ 713 h 739"/>
                <a:gd name="T88" fmla="*/ 52 w 167"/>
                <a:gd name="T89" fmla="*/ 735 h 739"/>
                <a:gd name="T90" fmla="*/ 66 w 167"/>
                <a:gd name="T91" fmla="*/ 709 h 739"/>
                <a:gd name="T92" fmla="*/ 94 w 167"/>
                <a:gd name="T93" fmla="*/ 666 h 739"/>
                <a:gd name="T94" fmla="*/ 94 w 167"/>
                <a:gd name="T95" fmla="*/ 632 h 739"/>
                <a:gd name="T96" fmla="*/ 104 w 167"/>
                <a:gd name="T97" fmla="*/ 585 h 739"/>
                <a:gd name="T98" fmla="*/ 115 w 167"/>
                <a:gd name="T99" fmla="*/ 538 h 739"/>
                <a:gd name="T100" fmla="*/ 125 w 167"/>
                <a:gd name="T101" fmla="*/ 491 h 739"/>
                <a:gd name="T102" fmla="*/ 135 w 167"/>
                <a:gd name="T103" fmla="*/ 453 h 739"/>
                <a:gd name="T104" fmla="*/ 142 w 167"/>
                <a:gd name="T105" fmla="*/ 410 h 739"/>
                <a:gd name="T106" fmla="*/ 149 w 167"/>
                <a:gd name="T107" fmla="*/ 350 h 739"/>
                <a:gd name="T108" fmla="*/ 156 w 167"/>
                <a:gd name="T109" fmla="*/ 282 h 739"/>
                <a:gd name="T110" fmla="*/ 163 w 167"/>
                <a:gd name="T111" fmla="*/ 218 h 739"/>
                <a:gd name="T112" fmla="*/ 163 w 167"/>
                <a:gd name="T113" fmla="*/ 179 h 739"/>
                <a:gd name="T114" fmla="*/ 167 w 167"/>
                <a:gd name="T115" fmla="*/ 17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7" h="739">
                  <a:moveTo>
                    <a:pt x="167" y="175"/>
                  </a:moveTo>
                  <a:lnTo>
                    <a:pt x="163" y="162"/>
                  </a:lnTo>
                  <a:lnTo>
                    <a:pt x="163" y="145"/>
                  </a:lnTo>
                  <a:lnTo>
                    <a:pt x="156" y="120"/>
                  </a:lnTo>
                  <a:lnTo>
                    <a:pt x="156" y="94"/>
                  </a:lnTo>
                  <a:lnTo>
                    <a:pt x="149" y="73"/>
                  </a:lnTo>
                  <a:lnTo>
                    <a:pt x="146" y="55"/>
                  </a:lnTo>
                  <a:lnTo>
                    <a:pt x="139" y="38"/>
                  </a:lnTo>
                  <a:lnTo>
                    <a:pt x="135" y="43"/>
                  </a:lnTo>
                  <a:lnTo>
                    <a:pt x="142" y="64"/>
                  </a:lnTo>
                  <a:lnTo>
                    <a:pt x="146" y="90"/>
                  </a:lnTo>
                  <a:lnTo>
                    <a:pt x="149" y="102"/>
                  </a:lnTo>
                  <a:lnTo>
                    <a:pt x="149" y="115"/>
                  </a:lnTo>
                  <a:lnTo>
                    <a:pt x="153" y="132"/>
                  </a:lnTo>
                  <a:lnTo>
                    <a:pt x="156" y="145"/>
                  </a:lnTo>
                  <a:lnTo>
                    <a:pt x="153" y="141"/>
                  </a:lnTo>
                  <a:lnTo>
                    <a:pt x="149" y="132"/>
                  </a:lnTo>
                  <a:lnTo>
                    <a:pt x="142" y="111"/>
                  </a:lnTo>
                  <a:lnTo>
                    <a:pt x="135" y="94"/>
                  </a:lnTo>
                  <a:lnTo>
                    <a:pt x="128" y="68"/>
                  </a:lnTo>
                  <a:lnTo>
                    <a:pt x="121" y="47"/>
                  </a:lnTo>
                  <a:lnTo>
                    <a:pt x="115" y="26"/>
                  </a:lnTo>
                  <a:lnTo>
                    <a:pt x="115" y="17"/>
                  </a:lnTo>
                  <a:lnTo>
                    <a:pt x="108" y="21"/>
                  </a:lnTo>
                  <a:lnTo>
                    <a:pt x="108" y="34"/>
                  </a:lnTo>
                  <a:lnTo>
                    <a:pt x="111" y="47"/>
                  </a:lnTo>
                  <a:lnTo>
                    <a:pt x="115" y="64"/>
                  </a:lnTo>
                  <a:lnTo>
                    <a:pt x="115" y="81"/>
                  </a:lnTo>
                  <a:lnTo>
                    <a:pt x="121" y="94"/>
                  </a:lnTo>
                  <a:lnTo>
                    <a:pt x="121" y="107"/>
                  </a:lnTo>
                  <a:lnTo>
                    <a:pt x="121" y="124"/>
                  </a:lnTo>
                  <a:lnTo>
                    <a:pt x="115" y="111"/>
                  </a:lnTo>
                  <a:lnTo>
                    <a:pt x="108" y="94"/>
                  </a:lnTo>
                  <a:lnTo>
                    <a:pt x="104" y="77"/>
                  </a:lnTo>
                  <a:lnTo>
                    <a:pt x="101" y="60"/>
                  </a:lnTo>
                  <a:lnTo>
                    <a:pt x="94" y="38"/>
                  </a:lnTo>
                  <a:lnTo>
                    <a:pt x="90" y="21"/>
                  </a:lnTo>
                  <a:lnTo>
                    <a:pt x="83" y="4"/>
                  </a:lnTo>
                  <a:lnTo>
                    <a:pt x="73" y="0"/>
                  </a:lnTo>
                  <a:lnTo>
                    <a:pt x="73" y="4"/>
                  </a:lnTo>
                  <a:lnTo>
                    <a:pt x="73" y="17"/>
                  </a:lnTo>
                  <a:lnTo>
                    <a:pt x="73" y="30"/>
                  </a:lnTo>
                  <a:lnTo>
                    <a:pt x="76" y="47"/>
                  </a:lnTo>
                  <a:lnTo>
                    <a:pt x="76" y="60"/>
                  </a:lnTo>
                  <a:lnTo>
                    <a:pt x="80" y="73"/>
                  </a:lnTo>
                  <a:lnTo>
                    <a:pt x="80" y="81"/>
                  </a:lnTo>
                  <a:lnTo>
                    <a:pt x="80" y="85"/>
                  </a:lnTo>
                  <a:lnTo>
                    <a:pt x="73" y="94"/>
                  </a:lnTo>
                  <a:lnTo>
                    <a:pt x="66" y="77"/>
                  </a:lnTo>
                  <a:lnTo>
                    <a:pt x="59" y="85"/>
                  </a:lnTo>
                  <a:lnTo>
                    <a:pt x="66" y="98"/>
                  </a:lnTo>
                  <a:lnTo>
                    <a:pt x="69" y="115"/>
                  </a:lnTo>
                  <a:lnTo>
                    <a:pt x="73" y="132"/>
                  </a:lnTo>
                  <a:lnTo>
                    <a:pt x="80" y="154"/>
                  </a:lnTo>
                  <a:lnTo>
                    <a:pt x="80" y="167"/>
                  </a:lnTo>
                  <a:lnTo>
                    <a:pt x="83" y="184"/>
                  </a:lnTo>
                  <a:lnTo>
                    <a:pt x="83" y="201"/>
                  </a:lnTo>
                  <a:lnTo>
                    <a:pt x="87" y="222"/>
                  </a:lnTo>
                  <a:lnTo>
                    <a:pt x="80" y="231"/>
                  </a:lnTo>
                  <a:lnTo>
                    <a:pt x="80" y="222"/>
                  </a:lnTo>
                  <a:lnTo>
                    <a:pt x="76" y="205"/>
                  </a:lnTo>
                  <a:lnTo>
                    <a:pt x="69" y="179"/>
                  </a:lnTo>
                  <a:lnTo>
                    <a:pt x="66" y="158"/>
                  </a:lnTo>
                  <a:lnTo>
                    <a:pt x="59" y="137"/>
                  </a:lnTo>
                  <a:lnTo>
                    <a:pt x="55" y="124"/>
                  </a:lnTo>
                  <a:lnTo>
                    <a:pt x="48" y="115"/>
                  </a:lnTo>
                  <a:lnTo>
                    <a:pt x="45" y="128"/>
                  </a:lnTo>
                  <a:lnTo>
                    <a:pt x="52" y="149"/>
                  </a:lnTo>
                  <a:lnTo>
                    <a:pt x="59" y="175"/>
                  </a:lnTo>
                  <a:lnTo>
                    <a:pt x="59" y="184"/>
                  </a:lnTo>
                  <a:lnTo>
                    <a:pt x="66" y="196"/>
                  </a:lnTo>
                  <a:lnTo>
                    <a:pt x="66" y="209"/>
                  </a:lnTo>
                  <a:lnTo>
                    <a:pt x="69" y="226"/>
                  </a:lnTo>
                  <a:lnTo>
                    <a:pt x="73" y="248"/>
                  </a:lnTo>
                  <a:lnTo>
                    <a:pt x="73" y="278"/>
                  </a:lnTo>
                  <a:lnTo>
                    <a:pt x="73" y="290"/>
                  </a:lnTo>
                  <a:lnTo>
                    <a:pt x="73" y="303"/>
                  </a:lnTo>
                  <a:lnTo>
                    <a:pt x="73" y="320"/>
                  </a:lnTo>
                  <a:lnTo>
                    <a:pt x="76" y="333"/>
                  </a:lnTo>
                  <a:lnTo>
                    <a:pt x="73" y="346"/>
                  </a:lnTo>
                  <a:lnTo>
                    <a:pt x="73" y="359"/>
                  </a:lnTo>
                  <a:lnTo>
                    <a:pt x="69" y="376"/>
                  </a:lnTo>
                  <a:lnTo>
                    <a:pt x="69" y="389"/>
                  </a:lnTo>
                  <a:lnTo>
                    <a:pt x="66" y="401"/>
                  </a:lnTo>
                  <a:lnTo>
                    <a:pt x="66" y="419"/>
                  </a:lnTo>
                  <a:lnTo>
                    <a:pt x="62" y="431"/>
                  </a:lnTo>
                  <a:lnTo>
                    <a:pt x="62" y="444"/>
                  </a:lnTo>
                  <a:lnTo>
                    <a:pt x="55" y="470"/>
                  </a:lnTo>
                  <a:lnTo>
                    <a:pt x="48" y="495"/>
                  </a:lnTo>
                  <a:lnTo>
                    <a:pt x="41" y="521"/>
                  </a:lnTo>
                  <a:lnTo>
                    <a:pt x="35" y="547"/>
                  </a:lnTo>
                  <a:lnTo>
                    <a:pt x="35" y="538"/>
                  </a:lnTo>
                  <a:lnTo>
                    <a:pt x="35" y="530"/>
                  </a:lnTo>
                  <a:lnTo>
                    <a:pt x="28" y="547"/>
                  </a:lnTo>
                  <a:lnTo>
                    <a:pt x="24" y="564"/>
                  </a:lnTo>
                  <a:lnTo>
                    <a:pt x="17" y="581"/>
                  </a:lnTo>
                  <a:lnTo>
                    <a:pt x="14" y="602"/>
                  </a:lnTo>
                  <a:lnTo>
                    <a:pt x="10" y="619"/>
                  </a:lnTo>
                  <a:lnTo>
                    <a:pt x="7" y="641"/>
                  </a:lnTo>
                  <a:lnTo>
                    <a:pt x="3" y="658"/>
                  </a:lnTo>
                  <a:lnTo>
                    <a:pt x="0" y="683"/>
                  </a:lnTo>
                  <a:lnTo>
                    <a:pt x="10" y="675"/>
                  </a:lnTo>
                  <a:lnTo>
                    <a:pt x="14" y="670"/>
                  </a:lnTo>
                  <a:lnTo>
                    <a:pt x="21" y="658"/>
                  </a:lnTo>
                  <a:lnTo>
                    <a:pt x="21" y="649"/>
                  </a:lnTo>
                  <a:lnTo>
                    <a:pt x="24" y="649"/>
                  </a:lnTo>
                  <a:lnTo>
                    <a:pt x="21" y="666"/>
                  </a:lnTo>
                  <a:lnTo>
                    <a:pt x="28" y="666"/>
                  </a:lnTo>
                  <a:lnTo>
                    <a:pt x="28" y="645"/>
                  </a:lnTo>
                  <a:lnTo>
                    <a:pt x="38" y="628"/>
                  </a:lnTo>
                  <a:lnTo>
                    <a:pt x="38" y="636"/>
                  </a:lnTo>
                  <a:lnTo>
                    <a:pt x="38" y="649"/>
                  </a:lnTo>
                  <a:lnTo>
                    <a:pt x="35" y="666"/>
                  </a:lnTo>
                  <a:lnTo>
                    <a:pt x="28" y="683"/>
                  </a:lnTo>
                  <a:lnTo>
                    <a:pt x="24" y="696"/>
                  </a:lnTo>
                  <a:lnTo>
                    <a:pt x="21" y="713"/>
                  </a:lnTo>
                  <a:lnTo>
                    <a:pt x="21" y="726"/>
                  </a:lnTo>
                  <a:lnTo>
                    <a:pt x="24" y="735"/>
                  </a:lnTo>
                  <a:lnTo>
                    <a:pt x="35" y="722"/>
                  </a:lnTo>
                  <a:lnTo>
                    <a:pt x="41" y="709"/>
                  </a:lnTo>
                  <a:lnTo>
                    <a:pt x="48" y="700"/>
                  </a:lnTo>
                  <a:lnTo>
                    <a:pt x="52" y="688"/>
                  </a:lnTo>
                  <a:lnTo>
                    <a:pt x="55" y="675"/>
                  </a:lnTo>
                  <a:lnTo>
                    <a:pt x="55" y="666"/>
                  </a:lnTo>
                  <a:lnTo>
                    <a:pt x="59" y="653"/>
                  </a:lnTo>
                  <a:lnTo>
                    <a:pt x="59" y="641"/>
                  </a:lnTo>
                  <a:lnTo>
                    <a:pt x="66" y="628"/>
                  </a:lnTo>
                  <a:lnTo>
                    <a:pt x="73" y="619"/>
                  </a:lnTo>
                  <a:lnTo>
                    <a:pt x="73" y="641"/>
                  </a:lnTo>
                  <a:lnTo>
                    <a:pt x="69" y="666"/>
                  </a:lnTo>
                  <a:lnTo>
                    <a:pt x="59" y="688"/>
                  </a:lnTo>
                  <a:lnTo>
                    <a:pt x="55" y="713"/>
                  </a:lnTo>
                  <a:lnTo>
                    <a:pt x="52" y="717"/>
                  </a:lnTo>
                  <a:lnTo>
                    <a:pt x="52" y="726"/>
                  </a:lnTo>
                  <a:lnTo>
                    <a:pt x="52" y="735"/>
                  </a:lnTo>
                  <a:lnTo>
                    <a:pt x="52" y="739"/>
                  </a:lnTo>
                  <a:lnTo>
                    <a:pt x="59" y="730"/>
                  </a:lnTo>
                  <a:lnTo>
                    <a:pt x="66" y="709"/>
                  </a:lnTo>
                  <a:lnTo>
                    <a:pt x="73" y="692"/>
                  </a:lnTo>
                  <a:lnTo>
                    <a:pt x="83" y="675"/>
                  </a:lnTo>
                  <a:lnTo>
                    <a:pt x="94" y="666"/>
                  </a:lnTo>
                  <a:lnTo>
                    <a:pt x="94" y="653"/>
                  </a:lnTo>
                  <a:lnTo>
                    <a:pt x="94" y="641"/>
                  </a:lnTo>
                  <a:lnTo>
                    <a:pt x="94" y="632"/>
                  </a:lnTo>
                  <a:lnTo>
                    <a:pt x="97" y="619"/>
                  </a:lnTo>
                  <a:lnTo>
                    <a:pt x="101" y="602"/>
                  </a:lnTo>
                  <a:lnTo>
                    <a:pt x="104" y="585"/>
                  </a:lnTo>
                  <a:lnTo>
                    <a:pt x="108" y="572"/>
                  </a:lnTo>
                  <a:lnTo>
                    <a:pt x="111" y="559"/>
                  </a:lnTo>
                  <a:lnTo>
                    <a:pt x="115" y="538"/>
                  </a:lnTo>
                  <a:lnTo>
                    <a:pt x="118" y="525"/>
                  </a:lnTo>
                  <a:lnTo>
                    <a:pt x="121" y="508"/>
                  </a:lnTo>
                  <a:lnTo>
                    <a:pt x="125" y="491"/>
                  </a:lnTo>
                  <a:lnTo>
                    <a:pt x="128" y="478"/>
                  </a:lnTo>
                  <a:lnTo>
                    <a:pt x="132" y="461"/>
                  </a:lnTo>
                  <a:lnTo>
                    <a:pt x="135" y="453"/>
                  </a:lnTo>
                  <a:lnTo>
                    <a:pt x="139" y="444"/>
                  </a:lnTo>
                  <a:lnTo>
                    <a:pt x="142" y="427"/>
                  </a:lnTo>
                  <a:lnTo>
                    <a:pt x="142" y="410"/>
                  </a:lnTo>
                  <a:lnTo>
                    <a:pt x="146" y="393"/>
                  </a:lnTo>
                  <a:lnTo>
                    <a:pt x="149" y="372"/>
                  </a:lnTo>
                  <a:lnTo>
                    <a:pt x="149" y="350"/>
                  </a:lnTo>
                  <a:lnTo>
                    <a:pt x="153" y="325"/>
                  </a:lnTo>
                  <a:lnTo>
                    <a:pt x="153" y="303"/>
                  </a:lnTo>
                  <a:lnTo>
                    <a:pt x="156" y="282"/>
                  </a:lnTo>
                  <a:lnTo>
                    <a:pt x="156" y="260"/>
                  </a:lnTo>
                  <a:lnTo>
                    <a:pt x="160" y="239"/>
                  </a:lnTo>
                  <a:lnTo>
                    <a:pt x="163" y="218"/>
                  </a:lnTo>
                  <a:lnTo>
                    <a:pt x="163" y="205"/>
                  </a:lnTo>
                  <a:lnTo>
                    <a:pt x="163" y="192"/>
                  </a:lnTo>
                  <a:lnTo>
                    <a:pt x="163" y="179"/>
                  </a:lnTo>
                  <a:lnTo>
                    <a:pt x="163" y="175"/>
                  </a:lnTo>
                  <a:lnTo>
                    <a:pt x="167" y="175"/>
                  </a:lnTo>
                  <a:lnTo>
                    <a:pt x="167" y="175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120" y="1538"/>
              <a:ext cx="10" cy="116"/>
            </a:xfrm>
            <a:custGeom>
              <a:avLst/>
              <a:gdLst>
                <a:gd name="T0" fmla="*/ 7 w 10"/>
                <a:gd name="T1" fmla="*/ 116 h 116"/>
                <a:gd name="T2" fmla="*/ 7 w 10"/>
                <a:gd name="T3" fmla="*/ 103 h 116"/>
                <a:gd name="T4" fmla="*/ 10 w 10"/>
                <a:gd name="T5" fmla="*/ 90 h 116"/>
                <a:gd name="T6" fmla="*/ 10 w 10"/>
                <a:gd name="T7" fmla="*/ 73 h 116"/>
                <a:gd name="T8" fmla="*/ 10 w 10"/>
                <a:gd name="T9" fmla="*/ 56 h 116"/>
                <a:gd name="T10" fmla="*/ 10 w 10"/>
                <a:gd name="T11" fmla="*/ 35 h 116"/>
                <a:gd name="T12" fmla="*/ 10 w 10"/>
                <a:gd name="T13" fmla="*/ 18 h 116"/>
                <a:gd name="T14" fmla="*/ 10 w 10"/>
                <a:gd name="T15" fmla="*/ 5 h 116"/>
                <a:gd name="T16" fmla="*/ 10 w 10"/>
                <a:gd name="T17" fmla="*/ 0 h 116"/>
                <a:gd name="T18" fmla="*/ 7 w 10"/>
                <a:gd name="T19" fmla="*/ 5 h 116"/>
                <a:gd name="T20" fmla="*/ 7 w 10"/>
                <a:gd name="T21" fmla="*/ 22 h 116"/>
                <a:gd name="T22" fmla="*/ 3 w 10"/>
                <a:gd name="T23" fmla="*/ 35 h 116"/>
                <a:gd name="T24" fmla="*/ 3 w 10"/>
                <a:gd name="T25" fmla="*/ 52 h 116"/>
                <a:gd name="T26" fmla="*/ 3 w 10"/>
                <a:gd name="T27" fmla="*/ 60 h 116"/>
                <a:gd name="T28" fmla="*/ 3 w 10"/>
                <a:gd name="T29" fmla="*/ 77 h 116"/>
                <a:gd name="T30" fmla="*/ 0 w 10"/>
                <a:gd name="T31" fmla="*/ 86 h 116"/>
                <a:gd name="T32" fmla="*/ 0 w 10"/>
                <a:gd name="T33" fmla="*/ 94 h 116"/>
                <a:gd name="T34" fmla="*/ 0 w 10"/>
                <a:gd name="T35" fmla="*/ 112 h 116"/>
                <a:gd name="T36" fmla="*/ 7 w 10"/>
                <a:gd name="T37" fmla="*/ 116 h 116"/>
                <a:gd name="T38" fmla="*/ 7 w 10"/>
                <a:gd name="T3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16">
                  <a:moveTo>
                    <a:pt x="7" y="116"/>
                  </a:moveTo>
                  <a:lnTo>
                    <a:pt x="7" y="103"/>
                  </a:lnTo>
                  <a:lnTo>
                    <a:pt x="10" y="90"/>
                  </a:lnTo>
                  <a:lnTo>
                    <a:pt x="10" y="73"/>
                  </a:lnTo>
                  <a:lnTo>
                    <a:pt x="10" y="56"/>
                  </a:lnTo>
                  <a:lnTo>
                    <a:pt x="10" y="35"/>
                  </a:lnTo>
                  <a:lnTo>
                    <a:pt x="10" y="18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7" y="5"/>
                  </a:lnTo>
                  <a:lnTo>
                    <a:pt x="7" y="22"/>
                  </a:lnTo>
                  <a:lnTo>
                    <a:pt x="3" y="35"/>
                  </a:lnTo>
                  <a:lnTo>
                    <a:pt x="3" y="52"/>
                  </a:lnTo>
                  <a:lnTo>
                    <a:pt x="3" y="60"/>
                  </a:lnTo>
                  <a:lnTo>
                    <a:pt x="3" y="77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0" y="112"/>
                  </a:lnTo>
                  <a:lnTo>
                    <a:pt x="7" y="116"/>
                  </a:lnTo>
                  <a:lnTo>
                    <a:pt x="7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075" y="1761"/>
              <a:ext cx="28" cy="81"/>
            </a:xfrm>
            <a:custGeom>
              <a:avLst/>
              <a:gdLst>
                <a:gd name="T0" fmla="*/ 28 w 28"/>
                <a:gd name="T1" fmla="*/ 0 h 81"/>
                <a:gd name="T2" fmla="*/ 21 w 28"/>
                <a:gd name="T3" fmla="*/ 17 h 81"/>
                <a:gd name="T4" fmla="*/ 17 w 28"/>
                <a:gd name="T5" fmla="*/ 29 h 81"/>
                <a:gd name="T6" fmla="*/ 17 w 28"/>
                <a:gd name="T7" fmla="*/ 42 h 81"/>
                <a:gd name="T8" fmla="*/ 14 w 28"/>
                <a:gd name="T9" fmla="*/ 55 h 81"/>
                <a:gd name="T10" fmla="*/ 7 w 28"/>
                <a:gd name="T11" fmla="*/ 68 h 81"/>
                <a:gd name="T12" fmla="*/ 3 w 28"/>
                <a:gd name="T13" fmla="*/ 76 h 81"/>
                <a:gd name="T14" fmla="*/ 0 w 28"/>
                <a:gd name="T15" fmla="*/ 81 h 81"/>
                <a:gd name="T16" fmla="*/ 3 w 28"/>
                <a:gd name="T17" fmla="*/ 59 h 81"/>
                <a:gd name="T18" fmla="*/ 10 w 28"/>
                <a:gd name="T19" fmla="*/ 38 h 81"/>
                <a:gd name="T20" fmla="*/ 17 w 28"/>
                <a:gd name="T21" fmla="*/ 17 h 81"/>
                <a:gd name="T22" fmla="*/ 28 w 28"/>
                <a:gd name="T23" fmla="*/ 0 h 81"/>
                <a:gd name="T24" fmla="*/ 28 w 28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81">
                  <a:moveTo>
                    <a:pt x="28" y="0"/>
                  </a:moveTo>
                  <a:lnTo>
                    <a:pt x="21" y="17"/>
                  </a:lnTo>
                  <a:lnTo>
                    <a:pt x="17" y="29"/>
                  </a:lnTo>
                  <a:lnTo>
                    <a:pt x="17" y="42"/>
                  </a:lnTo>
                  <a:lnTo>
                    <a:pt x="14" y="55"/>
                  </a:lnTo>
                  <a:lnTo>
                    <a:pt x="7" y="68"/>
                  </a:lnTo>
                  <a:lnTo>
                    <a:pt x="3" y="76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10" y="38"/>
                  </a:lnTo>
                  <a:lnTo>
                    <a:pt x="17" y="1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4272" y="1795"/>
              <a:ext cx="69" cy="8"/>
            </a:xfrm>
            <a:custGeom>
              <a:avLst/>
              <a:gdLst>
                <a:gd name="T0" fmla="*/ 0 w 69"/>
                <a:gd name="T1" fmla="*/ 4 h 8"/>
                <a:gd name="T2" fmla="*/ 13 w 69"/>
                <a:gd name="T3" fmla="*/ 0 h 8"/>
                <a:gd name="T4" fmla="*/ 34 w 69"/>
                <a:gd name="T5" fmla="*/ 0 h 8"/>
                <a:gd name="T6" fmla="*/ 55 w 69"/>
                <a:gd name="T7" fmla="*/ 0 h 8"/>
                <a:gd name="T8" fmla="*/ 69 w 69"/>
                <a:gd name="T9" fmla="*/ 8 h 8"/>
                <a:gd name="T10" fmla="*/ 0 w 69"/>
                <a:gd name="T11" fmla="*/ 4 h 8"/>
                <a:gd name="T12" fmla="*/ 0 w 6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0" y="4"/>
                  </a:moveTo>
                  <a:lnTo>
                    <a:pt x="13" y="0"/>
                  </a:lnTo>
                  <a:lnTo>
                    <a:pt x="34" y="0"/>
                  </a:lnTo>
                  <a:lnTo>
                    <a:pt x="55" y="0"/>
                  </a:lnTo>
                  <a:lnTo>
                    <a:pt x="69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4334" y="1752"/>
              <a:ext cx="7" cy="34"/>
            </a:xfrm>
            <a:custGeom>
              <a:avLst/>
              <a:gdLst>
                <a:gd name="T0" fmla="*/ 0 w 7"/>
                <a:gd name="T1" fmla="*/ 34 h 34"/>
                <a:gd name="T2" fmla="*/ 7 w 7"/>
                <a:gd name="T3" fmla="*/ 26 h 34"/>
                <a:gd name="T4" fmla="*/ 4 w 7"/>
                <a:gd name="T5" fmla="*/ 9 h 34"/>
                <a:gd name="T6" fmla="*/ 0 w 7"/>
                <a:gd name="T7" fmla="*/ 0 h 34"/>
                <a:gd name="T8" fmla="*/ 0 w 7"/>
                <a:gd name="T9" fmla="*/ 17 h 34"/>
                <a:gd name="T10" fmla="*/ 0 w 7"/>
                <a:gd name="T11" fmla="*/ 34 h 34"/>
                <a:gd name="T12" fmla="*/ 0 w 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4">
                  <a:moveTo>
                    <a:pt x="0" y="34"/>
                  </a:moveTo>
                  <a:lnTo>
                    <a:pt x="7" y="26"/>
                  </a:lnTo>
                  <a:lnTo>
                    <a:pt x="4" y="9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4299" y="1739"/>
              <a:ext cx="233" cy="13"/>
            </a:xfrm>
            <a:custGeom>
              <a:avLst/>
              <a:gdLst>
                <a:gd name="T0" fmla="*/ 233 w 233"/>
                <a:gd name="T1" fmla="*/ 0 h 13"/>
                <a:gd name="T2" fmla="*/ 219 w 233"/>
                <a:gd name="T3" fmla="*/ 0 h 13"/>
                <a:gd name="T4" fmla="*/ 206 w 233"/>
                <a:gd name="T5" fmla="*/ 0 h 13"/>
                <a:gd name="T6" fmla="*/ 192 w 233"/>
                <a:gd name="T7" fmla="*/ 0 h 13"/>
                <a:gd name="T8" fmla="*/ 178 w 233"/>
                <a:gd name="T9" fmla="*/ 0 h 13"/>
                <a:gd name="T10" fmla="*/ 164 w 233"/>
                <a:gd name="T11" fmla="*/ 0 h 13"/>
                <a:gd name="T12" fmla="*/ 150 w 233"/>
                <a:gd name="T13" fmla="*/ 0 h 13"/>
                <a:gd name="T14" fmla="*/ 136 w 233"/>
                <a:gd name="T15" fmla="*/ 0 h 13"/>
                <a:gd name="T16" fmla="*/ 126 w 233"/>
                <a:gd name="T17" fmla="*/ 4 h 13"/>
                <a:gd name="T18" fmla="*/ 112 w 233"/>
                <a:gd name="T19" fmla="*/ 0 h 13"/>
                <a:gd name="T20" fmla="*/ 98 w 233"/>
                <a:gd name="T21" fmla="*/ 0 h 13"/>
                <a:gd name="T22" fmla="*/ 84 w 233"/>
                <a:gd name="T23" fmla="*/ 0 h 13"/>
                <a:gd name="T24" fmla="*/ 73 w 233"/>
                <a:gd name="T25" fmla="*/ 0 h 13"/>
                <a:gd name="T26" fmla="*/ 60 w 233"/>
                <a:gd name="T27" fmla="*/ 0 h 13"/>
                <a:gd name="T28" fmla="*/ 46 w 233"/>
                <a:gd name="T29" fmla="*/ 0 h 13"/>
                <a:gd name="T30" fmla="*/ 32 w 233"/>
                <a:gd name="T31" fmla="*/ 0 h 13"/>
                <a:gd name="T32" fmla="*/ 21 w 233"/>
                <a:gd name="T33" fmla="*/ 0 h 13"/>
                <a:gd name="T34" fmla="*/ 0 w 233"/>
                <a:gd name="T35" fmla="*/ 0 h 13"/>
                <a:gd name="T36" fmla="*/ 4 w 233"/>
                <a:gd name="T37" fmla="*/ 4 h 13"/>
                <a:gd name="T38" fmla="*/ 14 w 233"/>
                <a:gd name="T39" fmla="*/ 9 h 13"/>
                <a:gd name="T40" fmla="*/ 25 w 233"/>
                <a:gd name="T41" fmla="*/ 9 h 13"/>
                <a:gd name="T42" fmla="*/ 39 w 233"/>
                <a:gd name="T43" fmla="*/ 13 h 13"/>
                <a:gd name="T44" fmla="*/ 56 w 233"/>
                <a:gd name="T45" fmla="*/ 13 h 13"/>
                <a:gd name="T46" fmla="*/ 73 w 233"/>
                <a:gd name="T47" fmla="*/ 13 h 13"/>
                <a:gd name="T48" fmla="*/ 91 w 233"/>
                <a:gd name="T49" fmla="*/ 13 h 13"/>
                <a:gd name="T50" fmla="*/ 112 w 233"/>
                <a:gd name="T51" fmla="*/ 13 h 13"/>
                <a:gd name="T52" fmla="*/ 129 w 233"/>
                <a:gd name="T53" fmla="*/ 13 h 13"/>
                <a:gd name="T54" fmla="*/ 146 w 233"/>
                <a:gd name="T55" fmla="*/ 13 h 13"/>
                <a:gd name="T56" fmla="*/ 164 w 233"/>
                <a:gd name="T57" fmla="*/ 13 h 13"/>
                <a:gd name="T58" fmla="*/ 181 w 233"/>
                <a:gd name="T59" fmla="*/ 13 h 13"/>
                <a:gd name="T60" fmla="*/ 195 w 233"/>
                <a:gd name="T61" fmla="*/ 9 h 13"/>
                <a:gd name="T62" fmla="*/ 209 w 233"/>
                <a:gd name="T63" fmla="*/ 9 h 13"/>
                <a:gd name="T64" fmla="*/ 219 w 233"/>
                <a:gd name="T65" fmla="*/ 9 h 13"/>
                <a:gd name="T66" fmla="*/ 230 w 233"/>
                <a:gd name="T67" fmla="*/ 9 h 13"/>
                <a:gd name="T68" fmla="*/ 233 w 233"/>
                <a:gd name="T69" fmla="*/ 0 h 13"/>
                <a:gd name="T70" fmla="*/ 233 w 233"/>
                <a:gd name="T7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3" h="13">
                  <a:moveTo>
                    <a:pt x="233" y="0"/>
                  </a:moveTo>
                  <a:lnTo>
                    <a:pt x="219" y="0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78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26" y="4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14" y="9"/>
                  </a:lnTo>
                  <a:lnTo>
                    <a:pt x="25" y="9"/>
                  </a:lnTo>
                  <a:lnTo>
                    <a:pt x="39" y="13"/>
                  </a:lnTo>
                  <a:lnTo>
                    <a:pt x="56" y="13"/>
                  </a:lnTo>
                  <a:lnTo>
                    <a:pt x="73" y="13"/>
                  </a:lnTo>
                  <a:lnTo>
                    <a:pt x="91" y="13"/>
                  </a:lnTo>
                  <a:lnTo>
                    <a:pt x="112" y="13"/>
                  </a:lnTo>
                  <a:lnTo>
                    <a:pt x="129" y="13"/>
                  </a:lnTo>
                  <a:lnTo>
                    <a:pt x="146" y="13"/>
                  </a:lnTo>
                  <a:lnTo>
                    <a:pt x="164" y="13"/>
                  </a:lnTo>
                  <a:lnTo>
                    <a:pt x="181" y="13"/>
                  </a:lnTo>
                  <a:lnTo>
                    <a:pt x="195" y="9"/>
                  </a:lnTo>
                  <a:lnTo>
                    <a:pt x="209" y="9"/>
                  </a:lnTo>
                  <a:lnTo>
                    <a:pt x="219" y="9"/>
                  </a:lnTo>
                  <a:lnTo>
                    <a:pt x="230" y="9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4060" y="1573"/>
              <a:ext cx="13" cy="77"/>
            </a:xfrm>
            <a:custGeom>
              <a:avLst/>
              <a:gdLst>
                <a:gd name="T0" fmla="*/ 0 w 13"/>
                <a:gd name="T1" fmla="*/ 0 h 77"/>
                <a:gd name="T2" fmla="*/ 0 w 13"/>
                <a:gd name="T3" fmla="*/ 42 h 77"/>
                <a:gd name="T4" fmla="*/ 3 w 13"/>
                <a:gd name="T5" fmla="*/ 77 h 77"/>
                <a:gd name="T6" fmla="*/ 6 w 13"/>
                <a:gd name="T7" fmla="*/ 77 h 77"/>
                <a:gd name="T8" fmla="*/ 13 w 13"/>
                <a:gd name="T9" fmla="*/ 77 h 77"/>
                <a:gd name="T10" fmla="*/ 10 w 13"/>
                <a:gd name="T11" fmla="*/ 59 h 77"/>
                <a:gd name="T12" fmla="*/ 6 w 13"/>
                <a:gd name="T13" fmla="*/ 38 h 77"/>
                <a:gd name="T14" fmla="*/ 3 w 13"/>
                <a:gd name="T15" fmla="*/ 17 h 77"/>
                <a:gd name="T16" fmla="*/ 0 w 13"/>
                <a:gd name="T17" fmla="*/ 0 h 77"/>
                <a:gd name="T18" fmla="*/ 0 w 13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7">
                  <a:moveTo>
                    <a:pt x="0" y="0"/>
                  </a:moveTo>
                  <a:lnTo>
                    <a:pt x="0" y="42"/>
                  </a:lnTo>
                  <a:lnTo>
                    <a:pt x="3" y="77"/>
                  </a:lnTo>
                  <a:lnTo>
                    <a:pt x="6" y="77"/>
                  </a:lnTo>
                  <a:lnTo>
                    <a:pt x="13" y="77"/>
                  </a:lnTo>
                  <a:lnTo>
                    <a:pt x="10" y="59"/>
                  </a:lnTo>
                  <a:lnTo>
                    <a:pt x="6" y="38"/>
                  </a:lnTo>
                  <a:lnTo>
                    <a:pt x="3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073" y="1739"/>
              <a:ext cx="18" cy="73"/>
            </a:xfrm>
            <a:custGeom>
              <a:avLst/>
              <a:gdLst>
                <a:gd name="T0" fmla="*/ 4 w 18"/>
                <a:gd name="T1" fmla="*/ 0 h 73"/>
                <a:gd name="T2" fmla="*/ 4 w 18"/>
                <a:gd name="T3" fmla="*/ 17 h 73"/>
                <a:gd name="T4" fmla="*/ 11 w 18"/>
                <a:gd name="T5" fmla="*/ 34 h 73"/>
                <a:gd name="T6" fmla="*/ 14 w 18"/>
                <a:gd name="T7" fmla="*/ 51 h 73"/>
                <a:gd name="T8" fmla="*/ 18 w 18"/>
                <a:gd name="T9" fmla="*/ 73 h 73"/>
                <a:gd name="T10" fmla="*/ 11 w 18"/>
                <a:gd name="T11" fmla="*/ 51 h 73"/>
                <a:gd name="T12" fmla="*/ 4 w 18"/>
                <a:gd name="T13" fmla="*/ 34 h 73"/>
                <a:gd name="T14" fmla="*/ 0 w 18"/>
                <a:gd name="T15" fmla="*/ 13 h 73"/>
                <a:gd name="T16" fmla="*/ 4 w 18"/>
                <a:gd name="T17" fmla="*/ 0 h 73"/>
                <a:gd name="T18" fmla="*/ 4 w 18"/>
                <a:gd name="T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3">
                  <a:moveTo>
                    <a:pt x="4" y="0"/>
                  </a:moveTo>
                  <a:lnTo>
                    <a:pt x="4" y="17"/>
                  </a:lnTo>
                  <a:lnTo>
                    <a:pt x="11" y="34"/>
                  </a:lnTo>
                  <a:lnTo>
                    <a:pt x="14" y="51"/>
                  </a:lnTo>
                  <a:lnTo>
                    <a:pt x="18" y="73"/>
                  </a:lnTo>
                  <a:lnTo>
                    <a:pt x="11" y="51"/>
                  </a:lnTo>
                  <a:lnTo>
                    <a:pt x="4" y="34"/>
                  </a:lnTo>
                  <a:lnTo>
                    <a:pt x="0" y="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3980" y="1684"/>
              <a:ext cx="90" cy="38"/>
            </a:xfrm>
            <a:custGeom>
              <a:avLst/>
              <a:gdLst>
                <a:gd name="T0" fmla="*/ 0 w 90"/>
                <a:gd name="T1" fmla="*/ 0 h 38"/>
                <a:gd name="T2" fmla="*/ 20 w 90"/>
                <a:gd name="T3" fmla="*/ 13 h 38"/>
                <a:gd name="T4" fmla="*/ 41 w 90"/>
                <a:gd name="T5" fmla="*/ 25 h 38"/>
                <a:gd name="T6" fmla="*/ 52 w 90"/>
                <a:gd name="T7" fmla="*/ 30 h 38"/>
                <a:gd name="T8" fmla="*/ 62 w 90"/>
                <a:gd name="T9" fmla="*/ 34 h 38"/>
                <a:gd name="T10" fmla="*/ 76 w 90"/>
                <a:gd name="T11" fmla="*/ 34 h 38"/>
                <a:gd name="T12" fmla="*/ 90 w 90"/>
                <a:gd name="T13" fmla="*/ 38 h 38"/>
                <a:gd name="T14" fmla="*/ 0 w 90"/>
                <a:gd name="T15" fmla="*/ 0 h 38"/>
                <a:gd name="T16" fmla="*/ 0 w 9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8">
                  <a:moveTo>
                    <a:pt x="0" y="0"/>
                  </a:moveTo>
                  <a:lnTo>
                    <a:pt x="20" y="13"/>
                  </a:lnTo>
                  <a:lnTo>
                    <a:pt x="41" y="25"/>
                  </a:lnTo>
                  <a:lnTo>
                    <a:pt x="52" y="30"/>
                  </a:lnTo>
                  <a:lnTo>
                    <a:pt x="62" y="34"/>
                  </a:lnTo>
                  <a:lnTo>
                    <a:pt x="76" y="34"/>
                  </a:lnTo>
                  <a:lnTo>
                    <a:pt x="90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4480" y="936"/>
              <a:ext cx="66" cy="86"/>
            </a:xfrm>
            <a:custGeom>
              <a:avLst/>
              <a:gdLst>
                <a:gd name="T0" fmla="*/ 42 w 66"/>
                <a:gd name="T1" fmla="*/ 0 h 86"/>
                <a:gd name="T2" fmla="*/ 42 w 66"/>
                <a:gd name="T3" fmla="*/ 0 h 86"/>
                <a:gd name="T4" fmla="*/ 49 w 66"/>
                <a:gd name="T5" fmla="*/ 9 h 86"/>
                <a:gd name="T6" fmla="*/ 56 w 66"/>
                <a:gd name="T7" fmla="*/ 13 h 86"/>
                <a:gd name="T8" fmla="*/ 66 w 66"/>
                <a:gd name="T9" fmla="*/ 17 h 86"/>
                <a:gd name="T10" fmla="*/ 63 w 66"/>
                <a:gd name="T11" fmla="*/ 22 h 86"/>
                <a:gd name="T12" fmla="*/ 56 w 66"/>
                <a:gd name="T13" fmla="*/ 39 h 86"/>
                <a:gd name="T14" fmla="*/ 49 w 66"/>
                <a:gd name="T15" fmla="*/ 52 h 86"/>
                <a:gd name="T16" fmla="*/ 38 w 66"/>
                <a:gd name="T17" fmla="*/ 69 h 86"/>
                <a:gd name="T18" fmla="*/ 28 w 66"/>
                <a:gd name="T19" fmla="*/ 81 h 86"/>
                <a:gd name="T20" fmla="*/ 21 w 66"/>
                <a:gd name="T21" fmla="*/ 86 h 86"/>
                <a:gd name="T22" fmla="*/ 11 w 66"/>
                <a:gd name="T23" fmla="*/ 86 h 86"/>
                <a:gd name="T24" fmla="*/ 0 w 66"/>
                <a:gd name="T25" fmla="*/ 73 h 86"/>
                <a:gd name="T26" fmla="*/ 7 w 66"/>
                <a:gd name="T27" fmla="*/ 52 h 86"/>
                <a:gd name="T28" fmla="*/ 21 w 66"/>
                <a:gd name="T29" fmla="*/ 34 h 86"/>
                <a:gd name="T30" fmla="*/ 31 w 66"/>
                <a:gd name="T31" fmla="*/ 13 h 86"/>
                <a:gd name="T32" fmla="*/ 42 w 66"/>
                <a:gd name="T33" fmla="*/ 0 h 86"/>
                <a:gd name="T34" fmla="*/ 42 w 6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86">
                  <a:moveTo>
                    <a:pt x="42" y="0"/>
                  </a:moveTo>
                  <a:lnTo>
                    <a:pt x="42" y="0"/>
                  </a:lnTo>
                  <a:lnTo>
                    <a:pt x="49" y="9"/>
                  </a:lnTo>
                  <a:lnTo>
                    <a:pt x="56" y="13"/>
                  </a:lnTo>
                  <a:lnTo>
                    <a:pt x="66" y="17"/>
                  </a:lnTo>
                  <a:lnTo>
                    <a:pt x="63" y="22"/>
                  </a:lnTo>
                  <a:lnTo>
                    <a:pt x="56" y="39"/>
                  </a:lnTo>
                  <a:lnTo>
                    <a:pt x="49" y="52"/>
                  </a:lnTo>
                  <a:lnTo>
                    <a:pt x="38" y="69"/>
                  </a:lnTo>
                  <a:lnTo>
                    <a:pt x="28" y="81"/>
                  </a:lnTo>
                  <a:lnTo>
                    <a:pt x="21" y="86"/>
                  </a:lnTo>
                  <a:lnTo>
                    <a:pt x="11" y="86"/>
                  </a:lnTo>
                  <a:lnTo>
                    <a:pt x="0" y="73"/>
                  </a:lnTo>
                  <a:lnTo>
                    <a:pt x="7" y="52"/>
                  </a:lnTo>
                  <a:lnTo>
                    <a:pt x="21" y="34"/>
                  </a:lnTo>
                  <a:lnTo>
                    <a:pt x="31" y="13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4247" y="1009"/>
              <a:ext cx="63" cy="94"/>
            </a:xfrm>
            <a:custGeom>
              <a:avLst/>
              <a:gdLst>
                <a:gd name="T0" fmla="*/ 52 w 63"/>
                <a:gd name="T1" fmla="*/ 0 h 94"/>
                <a:gd name="T2" fmla="*/ 59 w 63"/>
                <a:gd name="T3" fmla="*/ 8 h 94"/>
                <a:gd name="T4" fmla="*/ 63 w 63"/>
                <a:gd name="T5" fmla="*/ 21 h 94"/>
                <a:gd name="T6" fmla="*/ 59 w 63"/>
                <a:gd name="T7" fmla="*/ 38 h 94"/>
                <a:gd name="T8" fmla="*/ 52 w 63"/>
                <a:gd name="T9" fmla="*/ 60 h 94"/>
                <a:gd name="T10" fmla="*/ 42 w 63"/>
                <a:gd name="T11" fmla="*/ 68 h 94"/>
                <a:gd name="T12" fmla="*/ 28 w 63"/>
                <a:gd name="T13" fmla="*/ 85 h 94"/>
                <a:gd name="T14" fmla="*/ 14 w 63"/>
                <a:gd name="T15" fmla="*/ 94 h 94"/>
                <a:gd name="T16" fmla="*/ 0 w 63"/>
                <a:gd name="T17" fmla="*/ 94 h 94"/>
                <a:gd name="T18" fmla="*/ 0 w 63"/>
                <a:gd name="T19" fmla="*/ 77 h 94"/>
                <a:gd name="T20" fmla="*/ 0 w 63"/>
                <a:gd name="T21" fmla="*/ 64 h 94"/>
                <a:gd name="T22" fmla="*/ 4 w 63"/>
                <a:gd name="T23" fmla="*/ 51 h 94"/>
                <a:gd name="T24" fmla="*/ 14 w 63"/>
                <a:gd name="T25" fmla="*/ 38 h 94"/>
                <a:gd name="T26" fmla="*/ 32 w 63"/>
                <a:gd name="T27" fmla="*/ 17 h 94"/>
                <a:gd name="T28" fmla="*/ 52 w 63"/>
                <a:gd name="T29" fmla="*/ 0 h 94"/>
                <a:gd name="T30" fmla="*/ 52 w 63"/>
                <a:gd name="T3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94">
                  <a:moveTo>
                    <a:pt x="52" y="0"/>
                  </a:moveTo>
                  <a:lnTo>
                    <a:pt x="59" y="8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2" y="60"/>
                  </a:lnTo>
                  <a:lnTo>
                    <a:pt x="42" y="68"/>
                  </a:lnTo>
                  <a:lnTo>
                    <a:pt x="28" y="85"/>
                  </a:lnTo>
                  <a:lnTo>
                    <a:pt x="14" y="94"/>
                  </a:lnTo>
                  <a:lnTo>
                    <a:pt x="0" y="94"/>
                  </a:lnTo>
                  <a:lnTo>
                    <a:pt x="0" y="77"/>
                  </a:lnTo>
                  <a:lnTo>
                    <a:pt x="0" y="64"/>
                  </a:lnTo>
                  <a:lnTo>
                    <a:pt x="4" y="51"/>
                  </a:lnTo>
                  <a:lnTo>
                    <a:pt x="14" y="38"/>
                  </a:lnTo>
                  <a:lnTo>
                    <a:pt x="32" y="17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4014" y="1043"/>
              <a:ext cx="105" cy="77"/>
            </a:xfrm>
            <a:custGeom>
              <a:avLst/>
              <a:gdLst>
                <a:gd name="T0" fmla="*/ 11 w 105"/>
                <a:gd name="T1" fmla="*/ 0 h 77"/>
                <a:gd name="T2" fmla="*/ 21 w 105"/>
                <a:gd name="T3" fmla="*/ 0 h 77"/>
                <a:gd name="T4" fmla="*/ 35 w 105"/>
                <a:gd name="T5" fmla="*/ 9 h 77"/>
                <a:gd name="T6" fmla="*/ 46 w 105"/>
                <a:gd name="T7" fmla="*/ 13 h 77"/>
                <a:gd name="T8" fmla="*/ 59 w 105"/>
                <a:gd name="T9" fmla="*/ 21 h 77"/>
                <a:gd name="T10" fmla="*/ 70 w 105"/>
                <a:gd name="T11" fmla="*/ 30 h 77"/>
                <a:gd name="T12" fmla="*/ 80 w 105"/>
                <a:gd name="T13" fmla="*/ 39 h 77"/>
                <a:gd name="T14" fmla="*/ 94 w 105"/>
                <a:gd name="T15" fmla="*/ 47 h 77"/>
                <a:gd name="T16" fmla="*/ 105 w 105"/>
                <a:gd name="T17" fmla="*/ 60 h 77"/>
                <a:gd name="T18" fmla="*/ 91 w 105"/>
                <a:gd name="T19" fmla="*/ 68 h 77"/>
                <a:gd name="T20" fmla="*/ 73 w 105"/>
                <a:gd name="T21" fmla="*/ 77 h 77"/>
                <a:gd name="T22" fmla="*/ 63 w 105"/>
                <a:gd name="T23" fmla="*/ 73 h 77"/>
                <a:gd name="T24" fmla="*/ 56 w 105"/>
                <a:gd name="T25" fmla="*/ 68 h 77"/>
                <a:gd name="T26" fmla="*/ 42 w 105"/>
                <a:gd name="T27" fmla="*/ 64 h 77"/>
                <a:gd name="T28" fmla="*/ 35 w 105"/>
                <a:gd name="T29" fmla="*/ 64 h 77"/>
                <a:gd name="T30" fmla="*/ 18 w 105"/>
                <a:gd name="T31" fmla="*/ 47 h 77"/>
                <a:gd name="T32" fmla="*/ 4 w 105"/>
                <a:gd name="T33" fmla="*/ 34 h 77"/>
                <a:gd name="T34" fmla="*/ 0 w 105"/>
                <a:gd name="T35" fmla="*/ 13 h 77"/>
                <a:gd name="T36" fmla="*/ 11 w 105"/>
                <a:gd name="T37" fmla="*/ 0 h 77"/>
                <a:gd name="T38" fmla="*/ 11 w 105"/>
                <a:gd name="T3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" h="77">
                  <a:moveTo>
                    <a:pt x="11" y="0"/>
                  </a:moveTo>
                  <a:lnTo>
                    <a:pt x="21" y="0"/>
                  </a:lnTo>
                  <a:lnTo>
                    <a:pt x="35" y="9"/>
                  </a:lnTo>
                  <a:lnTo>
                    <a:pt x="46" y="13"/>
                  </a:lnTo>
                  <a:lnTo>
                    <a:pt x="59" y="21"/>
                  </a:lnTo>
                  <a:lnTo>
                    <a:pt x="70" y="30"/>
                  </a:lnTo>
                  <a:lnTo>
                    <a:pt x="80" y="39"/>
                  </a:lnTo>
                  <a:lnTo>
                    <a:pt x="94" y="47"/>
                  </a:lnTo>
                  <a:lnTo>
                    <a:pt x="105" y="60"/>
                  </a:lnTo>
                  <a:lnTo>
                    <a:pt x="91" y="68"/>
                  </a:lnTo>
                  <a:lnTo>
                    <a:pt x="73" y="77"/>
                  </a:lnTo>
                  <a:lnTo>
                    <a:pt x="63" y="73"/>
                  </a:lnTo>
                  <a:lnTo>
                    <a:pt x="56" y="68"/>
                  </a:lnTo>
                  <a:lnTo>
                    <a:pt x="42" y="64"/>
                  </a:lnTo>
                  <a:lnTo>
                    <a:pt x="35" y="64"/>
                  </a:lnTo>
                  <a:lnTo>
                    <a:pt x="18" y="47"/>
                  </a:lnTo>
                  <a:lnTo>
                    <a:pt x="4" y="34"/>
                  </a:lnTo>
                  <a:lnTo>
                    <a:pt x="0" y="1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313" y="1163"/>
              <a:ext cx="115" cy="64"/>
            </a:xfrm>
            <a:custGeom>
              <a:avLst/>
              <a:gdLst>
                <a:gd name="T0" fmla="*/ 32 w 115"/>
                <a:gd name="T1" fmla="*/ 4 h 64"/>
                <a:gd name="T2" fmla="*/ 42 w 115"/>
                <a:gd name="T3" fmla="*/ 0 h 64"/>
                <a:gd name="T4" fmla="*/ 59 w 115"/>
                <a:gd name="T5" fmla="*/ 0 h 64"/>
                <a:gd name="T6" fmla="*/ 73 w 115"/>
                <a:gd name="T7" fmla="*/ 0 h 64"/>
                <a:gd name="T8" fmla="*/ 87 w 115"/>
                <a:gd name="T9" fmla="*/ 0 h 64"/>
                <a:gd name="T10" fmla="*/ 98 w 115"/>
                <a:gd name="T11" fmla="*/ 0 h 64"/>
                <a:gd name="T12" fmla="*/ 108 w 115"/>
                <a:gd name="T13" fmla="*/ 4 h 64"/>
                <a:gd name="T14" fmla="*/ 112 w 115"/>
                <a:gd name="T15" fmla="*/ 17 h 64"/>
                <a:gd name="T16" fmla="*/ 115 w 115"/>
                <a:gd name="T17" fmla="*/ 34 h 64"/>
                <a:gd name="T18" fmla="*/ 101 w 115"/>
                <a:gd name="T19" fmla="*/ 38 h 64"/>
                <a:gd name="T20" fmla="*/ 87 w 115"/>
                <a:gd name="T21" fmla="*/ 42 h 64"/>
                <a:gd name="T22" fmla="*/ 73 w 115"/>
                <a:gd name="T23" fmla="*/ 47 h 64"/>
                <a:gd name="T24" fmla="*/ 59 w 115"/>
                <a:gd name="T25" fmla="*/ 51 h 64"/>
                <a:gd name="T26" fmla="*/ 46 w 115"/>
                <a:gd name="T27" fmla="*/ 51 h 64"/>
                <a:gd name="T28" fmla="*/ 32 w 115"/>
                <a:gd name="T29" fmla="*/ 55 h 64"/>
                <a:gd name="T30" fmla="*/ 14 w 115"/>
                <a:gd name="T31" fmla="*/ 55 h 64"/>
                <a:gd name="T32" fmla="*/ 0 w 115"/>
                <a:gd name="T33" fmla="*/ 64 h 64"/>
                <a:gd name="T34" fmla="*/ 4 w 115"/>
                <a:gd name="T35" fmla="*/ 47 h 64"/>
                <a:gd name="T36" fmla="*/ 14 w 115"/>
                <a:gd name="T37" fmla="*/ 30 h 64"/>
                <a:gd name="T38" fmla="*/ 21 w 115"/>
                <a:gd name="T39" fmla="*/ 12 h 64"/>
                <a:gd name="T40" fmla="*/ 32 w 115"/>
                <a:gd name="T41" fmla="*/ 4 h 64"/>
                <a:gd name="T42" fmla="*/ 32 w 115"/>
                <a:gd name="T4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64">
                  <a:moveTo>
                    <a:pt x="32" y="4"/>
                  </a:moveTo>
                  <a:lnTo>
                    <a:pt x="42" y="0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0"/>
                  </a:lnTo>
                  <a:lnTo>
                    <a:pt x="108" y="4"/>
                  </a:lnTo>
                  <a:lnTo>
                    <a:pt x="112" y="17"/>
                  </a:lnTo>
                  <a:lnTo>
                    <a:pt x="115" y="34"/>
                  </a:lnTo>
                  <a:lnTo>
                    <a:pt x="101" y="38"/>
                  </a:lnTo>
                  <a:lnTo>
                    <a:pt x="87" y="42"/>
                  </a:lnTo>
                  <a:lnTo>
                    <a:pt x="73" y="47"/>
                  </a:lnTo>
                  <a:lnTo>
                    <a:pt x="59" y="51"/>
                  </a:lnTo>
                  <a:lnTo>
                    <a:pt x="46" y="51"/>
                  </a:lnTo>
                  <a:lnTo>
                    <a:pt x="32" y="55"/>
                  </a:lnTo>
                  <a:lnTo>
                    <a:pt x="14" y="55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4" y="30"/>
                  </a:lnTo>
                  <a:lnTo>
                    <a:pt x="21" y="1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136" y="1184"/>
              <a:ext cx="45" cy="94"/>
            </a:xfrm>
            <a:custGeom>
              <a:avLst/>
              <a:gdLst>
                <a:gd name="T0" fmla="*/ 28 w 45"/>
                <a:gd name="T1" fmla="*/ 0 h 94"/>
                <a:gd name="T2" fmla="*/ 38 w 45"/>
                <a:gd name="T3" fmla="*/ 0 h 94"/>
                <a:gd name="T4" fmla="*/ 45 w 45"/>
                <a:gd name="T5" fmla="*/ 13 h 94"/>
                <a:gd name="T6" fmla="*/ 45 w 45"/>
                <a:gd name="T7" fmla="*/ 26 h 94"/>
                <a:gd name="T8" fmla="*/ 45 w 45"/>
                <a:gd name="T9" fmla="*/ 43 h 94"/>
                <a:gd name="T10" fmla="*/ 38 w 45"/>
                <a:gd name="T11" fmla="*/ 56 h 94"/>
                <a:gd name="T12" fmla="*/ 35 w 45"/>
                <a:gd name="T13" fmla="*/ 73 h 94"/>
                <a:gd name="T14" fmla="*/ 24 w 45"/>
                <a:gd name="T15" fmla="*/ 85 h 94"/>
                <a:gd name="T16" fmla="*/ 21 w 45"/>
                <a:gd name="T17" fmla="*/ 94 h 94"/>
                <a:gd name="T18" fmla="*/ 7 w 45"/>
                <a:gd name="T19" fmla="*/ 81 h 94"/>
                <a:gd name="T20" fmla="*/ 3 w 45"/>
                <a:gd name="T21" fmla="*/ 68 h 94"/>
                <a:gd name="T22" fmla="*/ 0 w 45"/>
                <a:gd name="T23" fmla="*/ 60 h 94"/>
                <a:gd name="T24" fmla="*/ 0 w 45"/>
                <a:gd name="T25" fmla="*/ 47 h 94"/>
                <a:gd name="T26" fmla="*/ 10 w 45"/>
                <a:gd name="T27" fmla="*/ 17 h 94"/>
                <a:gd name="T28" fmla="*/ 28 w 45"/>
                <a:gd name="T29" fmla="*/ 0 h 94"/>
                <a:gd name="T30" fmla="*/ 28 w 45"/>
                <a:gd name="T3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4">
                  <a:moveTo>
                    <a:pt x="28" y="0"/>
                  </a:moveTo>
                  <a:lnTo>
                    <a:pt x="38" y="0"/>
                  </a:lnTo>
                  <a:lnTo>
                    <a:pt x="45" y="13"/>
                  </a:lnTo>
                  <a:lnTo>
                    <a:pt x="45" y="26"/>
                  </a:lnTo>
                  <a:lnTo>
                    <a:pt x="45" y="43"/>
                  </a:lnTo>
                  <a:lnTo>
                    <a:pt x="38" y="56"/>
                  </a:lnTo>
                  <a:lnTo>
                    <a:pt x="35" y="73"/>
                  </a:lnTo>
                  <a:lnTo>
                    <a:pt x="24" y="85"/>
                  </a:lnTo>
                  <a:lnTo>
                    <a:pt x="21" y="94"/>
                  </a:lnTo>
                  <a:lnTo>
                    <a:pt x="7" y="81"/>
                  </a:lnTo>
                  <a:lnTo>
                    <a:pt x="3" y="68"/>
                  </a:lnTo>
                  <a:lnTo>
                    <a:pt x="0" y="60"/>
                  </a:lnTo>
                  <a:lnTo>
                    <a:pt x="0" y="47"/>
                  </a:lnTo>
                  <a:lnTo>
                    <a:pt x="10" y="1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988" y="919"/>
              <a:ext cx="69" cy="86"/>
            </a:xfrm>
            <a:custGeom>
              <a:avLst/>
              <a:gdLst>
                <a:gd name="T0" fmla="*/ 7 w 69"/>
                <a:gd name="T1" fmla="*/ 0 h 86"/>
                <a:gd name="T2" fmla="*/ 17 w 69"/>
                <a:gd name="T3" fmla="*/ 4 h 86"/>
                <a:gd name="T4" fmla="*/ 31 w 69"/>
                <a:gd name="T5" fmla="*/ 13 h 86"/>
                <a:gd name="T6" fmla="*/ 42 w 69"/>
                <a:gd name="T7" fmla="*/ 17 h 86"/>
                <a:gd name="T8" fmla="*/ 55 w 69"/>
                <a:gd name="T9" fmla="*/ 30 h 86"/>
                <a:gd name="T10" fmla="*/ 62 w 69"/>
                <a:gd name="T11" fmla="*/ 39 h 86"/>
                <a:gd name="T12" fmla="*/ 66 w 69"/>
                <a:gd name="T13" fmla="*/ 51 h 86"/>
                <a:gd name="T14" fmla="*/ 69 w 69"/>
                <a:gd name="T15" fmla="*/ 69 h 86"/>
                <a:gd name="T16" fmla="*/ 66 w 69"/>
                <a:gd name="T17" fmla="*/ 86 h 86"/>
                <a:gd name="T18" fmla="*/ 55 w 69"/>
                <a:gd name="T19" fmla="*/ 86 h 86"/>
                <a:gd name="T20" fmla="*/ 42 w 69"/>
                <a:gd name="T21" fmla="*/ 81 h 86"/>
                <a:gd name="T22" fmla="*/ 28 w 69"/>
                <a:gd name="T23" fmla="*/ 69 h 86"/>
                <a:gd name="T24" fmla="*/ 17 w 69"/>
                <a:gd name="T25" fmla="*/ 60 h 86"/>
                <a:gd name="T26" fmla="*/ 3 w 69"/>
                <a:gd name="T27" fmla="*/ 47 h 86"/>
                <a:gd name="T28" fmla="*/ 0 w 69"/>
                <a:gd name="T29" fmla="*/ 30 h 86"/>
                <a:gd name="T30" fmla="*/ 0 w 69"/>
                <a:gd name="T31" fmla="*/ 17 h 86"/>
                <a:gd name="T32" fmla="*/ 7 w 69"/>
                <a:gd name="T33" fmla="*/ 0 h 86"/>
                <a:gd name="T34" fmla="*/ 7 w 69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86">
                  <a:moveTo>
                    <a:pt x="7" y="0"/>
                  </a:moveTo>
                  <a:lnTo>
                    <a:pt x="17" y="4"/>
                  </a:lnTo>
                  <a:lnTo>
                    <a:pt x="31" y="13"/>
                  </a:lnTo>
                  <a:lnTo>
                    <a:pt x="42" y="17"/>
                  </a:lnTo>
                  <a:lnTo>
                    <a:pt x="55" y="30"/>
                  </a:lnTo>
                  <a:lnTo>
                    <a:pt x="62" y="39"/>
                  </a:lnTo>
                  <a:lnTo>
                    <a:pt x="66" y="51"/>
                  </a:lnTo>
                  <a:lnTo>
                    <a:pt x="69" y="69"/>
                  </a:lnTo>
                  <a:lnTo>
                    <a:pt x="66" y="86"/>
                  </a:lnTo>
                  <a:lnTo>
                    <a:pt x="55" y="86"/>
                  </a:lnTo>
                  <a:lnTo>
                    <a:pt x="42" y="81"/>
                  </a:lnTo>
                  <a:lnTo>
                    <a:pt x="28" y="69"/>
                  </a:lnTo>
                  <a:lnTo>
                    <a:pt x="17" y="60"/>
                  </a:lnTo>
                  <a:lnTo>
                    <a:pt x="3" y="47"/>
                  </a:lnTo>
                  <a:lnTo>
                    <a:pt x="0" y="30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5019" y="1052"/>
              <a:ext cx="70" cy="72"/>
            </a:xfrm>
            <a:custGeom>
              <a:avLst/>
              <a:gdLst>
                <a:gd name="T0" fmla="*/ 59 w 70"/>
                <a:gd name="T1" fmla="*/ 0 h 72"/>
                <a:gd name="T2" fmla="*/ 70 w 70"/>
                <a:gd name="T3" fmla="*/ 12 h 72"/>
                <a:gd name="T4" fmla="*/ 70 w 70"/>
                <a:gd name="T5" fmla="*/ 34 h 72"/>
                <a:gd name="T6" fmla="*/ 56 w 70"/>
                <a:gd name="T7" fmla="*/ 51 h 72"/>
                <a:gd name="T8" fmla="*/ 38 w 70"/>
                <a:gd name="T9" fmla="*/ 68 h 72"/>
                <a:gd name="T10" fmla="*/ 17 w 70"/>
                <a:gd name="T11" fmla="*/ 72 h 72"/>
                <a:gd name="T12" fmla="*/ 4 w 70"/>
                <a:gd name="T13" fmla="*/ 72 h 72"/>
                <a:gd name="T14" fmla="*/ 0 w 70"/>
                <a:gd name="T15" fmla="*/ 68 h 72"/>
                <a:gd name="T16" fmla="*/ 0 w 70"/>
                <a:gd name="T17" fmla="*/ 59 h 72"/>
                <a:gd name="T18" fmla="*/ 4 w 70"/>
                <a:gd name="T19" fmla="*/ 51 h 72"/>
                <a:gd name="T20" fmla="*/ 14 w 70"/>
                <a:gd name="T21" fmla="*/ 34 h 72"/>
                <a:gd name="T22" fmla="*/ 24 w 70"/>
                <a:gd name="T23" fmla="*/ 21 h 72"/>
                <a:gd name="T24" fmla="*/ 38 w 70"/>
                <a:gd name="T25" fmla="*/ 12 h 72"/>
                <a:gd name="T26" fmla="*/ 49 w 70"/>
                <a:gd name="T27" fmla="*/ 4 h 72"/>
                <a:gd name="T28" fmla="*/ 59 w 70"/>
                <a:gd name="T29" fmla="*/ 0 h 72"/>
                <a:gd name="T30" fmla="*/ 59 w 70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72">
                  <a:moveTo>
                    <a:pt x="59" y="0"/>
                  </a:moveTo>
                  <a:lnTo>
                    <a:pt x="70" y="12"/>
                  </a:lnTo>
                  <a:lnTo>
                    <a:pt x="70" y="34"/>
                  </a:lnTo>
                  <a:lnTo>
                    <a:pt x="56" y="51"/>
                  </a:lnTo>
                  <a:lnTo>
                    <a:pt x="38" y="68"/>
                  </a:lnTo>
                  <a:lnTo>
                    <a:pt x="17" y="72"/>
                  </a:lnTo>
                  <a:lnTo>
                    <a:pt x="4" y="72"/>
                  </a:lnTo>
                  <a:lnTo>
                    <a:pt x="0" y="68"/>
                  </a:lnTo>
                  <a:lnTo>
                    <a:pt x="0" y="59"/>
                  </a:lnTo>
                  <a:lnTo>
                    <a:pt x="4" y="51"/>
                  </a:lnTo>
                  <a:lnTo>
                    <a:pt x="14" y="34"/>
                  </a:lnTo>
                  <a:lnTo>
                    <a:pt x="24" y="21"/>
                  </a:lnTo>
                  <a:lnTo>
                    <a:pt x="38" y="12"/>
                  </a:lnTo>
                  <a:lnTo>
                    <a:pt x="49" y="4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651" y="364"/>
              <a:ext cx="121" cy="1145"/>
            </a:xfrm>
            <a:custGeom>
              <a:avLst/>
              <a:gdLst>
                <a:gd name="T0" fmla="*/ 24 w 121"/>
                <a:gd name="T1" fmla="*/ 21 h 1145"/>
                <a:gd name="T2" fmla="*/ 55 w 121"/>
                <a:gd name="T3" fmla="*/ 60 h 1145"/>
                <a:gd name="T4" fmla="*/ 80 w 121"/>
                <a:gd name="T5" fmla="*/ 107 h 1145"/>
                <a:gd name="T6" fmla="*/ 93 w 121"/>
                <a:gd name="T7" fmla="*/ 158 h 1145"/>
                <a:gd name="T8" fmla="*/ 104 w 121"/>
                <a:gd name="T9" fmla="*/ 214 h 1145"/>
                <a:gd name="T10" fmla="*/ 111 w 121"/>
                <a:gd name="T11" fmla="*/ 273 h 1145"/>
                <a:gd name="T12" fmla="*/ 111 w 121"/>
                <a:gd name="T13" fmla="*/ 333 h 1145"/>
                <a:gd name="T14" fmla="*/ 111 w 121"/>
                <a:gd name="T15" fmla="*/ 393 h 1145"/>
                <a:gd name="T16" fmla="*/ 111 w 121"/>
                <a:gd name="T17" fmla="*/ 453 h 1145"/>
                <a:gd name="T18" fmla="*/ 111 w 121"/>
                <a:gd name="T19" fmla="*/ 517 h 1145"/>
                <a:gd name="T20" fmla="*/ 121 w 121"/>
                <a:gd name="T21" fmla="*/ 572 h 1145"/>
                <a:gd name="T22" fmla="*/ 118 w 121"/>
                <a:gd name="T23" fmla="*/ 624 h 1145"/>
                <a:gd name="T24" fmla="*/ 114 w 121"/>
                <a:gd name="T25" fmla="*/ 679 h 1145"/>
                <a:gd name="T26" fmla="*/ 114 w 121"/>
                <a:gd name="T27" fmla="*/ 730 h 1145"/>
                <a:gd name="T28" fmla="*/ 111 w 121"/>
                <a:gd name="T29" fmla="*/ 786 h 1145"/>
                <a:gd name="T30" fmla="*/ 107 w 121"/>
                <a:gd name="T31" fmla="*/ 837 h 1145"/>
                <a:gd name="T32" fmla="*/ 100 w 121"/>
                <a:gd name="T33" fmla="*/ 888 h 1145"/>
                <a:gd name="T34" fmla="*/ 97 w 121"/>
                <a:gd name="T35" fmla="*/ 940 h 1145"/>
                <a:gd name="T36" fmla="*/ 93 w 121"/>
                <a:gd name="T37" fmla="*/ 991 h 1145"/>
                <a:gd name="T38" fmla="*/ 83 w 121"/>
                <a:gd name="T39" fmla="*/ 1042 h 1145"/>
                <a:gd name="T40" fmla="*/ 80 w 121"/>
                <a:gd name="T41" fmla="*/ 1093 h 1145"/>
                <a:gd name="T42" fmla="*/ 62 w 121"/>
                <a:gd name="T43" fmla="*/ 1132 h 1145"/>
                <a:gd name="T44" fmla="*/ 48 w 121"/>
                <a:gd name="T45" fmla="*/ 1110 h 1145"/>
                <a:gd name="T46" fmla="*/ 52 w 121"/>
                <a:gd name="T47" fmla="*/ 1059 h 1145"/>
                <a:gd name="T48" fmla="*/ 55 w 121"/>
                <a:gd name="T49" fmla="*/ 1008 h 1145"/>
                <a:gd name="T50" fmla="*/ 59 w 121"/>
                <a:gd name="T51" fmla="*/ 957 h 1145"/>
                <a:gd name="T52" fmla="*/ 62 w 121"/>
                <a:gd name="T53" fmla="*/ 905 h 1145"/>
                <a:gd name="T54" fmla="*/ 66 w 121"/>
                <a:gd name="T55" fmla="*/ 854 h 1145"/>
                <a:gd name="T56" fmla="*/ 69 w 121"/>
                <a:gd name="T57" fmla="*/ 803 h 1145"/>
                <a:gd name="T58" fmla="*/ 73 w 121"/>
                <a:gd name="T59" fmla="*/ 752 h 1145"/>
                <a:gd name="T60" fmla="*/ 76 w 121"/>
                <a:gd name="T61" fmla="*/ 700 h 1145"/>
                <a:gd name="T62" fmla="*/ 80 w 121"/>
                <a:gd name="T63" fmla="*/ 649 h 1145"/>
                <a:gd name="T64" fmla="*/ 83 w 121"/>
                <a:gd name="T65" fmla="*/ 602 h 1145"/>
                <a:gd name="T66" fmla="*/ 83 w 121"/>
                <a:gd name="T67" fmla="*/ 547 h 1145"/>
                <a:gd name="T68" fmla="*/ 83 w 121"/>
                <a:gd name="T69" fmla="*/ 495 h 1145"/>
                <a:gd name="T70" fmla="*/ 80 w 121"/>
                <a:gd name="T71" fmla="*/ 444 h 1145"/>
                <a:gd name="T72" fmla="*/ 80 w 121"/>
                <a:gd name="T73" fmla="*/ 393 h 1145"/>
                <a:gd name="T74" fmla="*/ 76 w 121"/>
                <a:gd name="T75" fmla="*/ 342 h 1145"/>
                <a:gd name="T76" fmla="*/ 73 w 121"/>
                <a:gd name="T77" fmla="*/ 295 h 1145"/>
                <a:gd name="T78" fmla="*/ 66 w 121"/>
                <a:gd name="T79" fmla="*/ 243 h 1145"/>
                <a:gd name="T80" fmla="*/ 59 w 121"/>
                <a:gd name="T81" fmla="*/ 196 h 1145"/>
                <a:gd name="T82" fmla="*/ 48 w 121"/>
                <a:gd name="T83" fmla="*/ 149 h 1145"/>
                <a:gd name="T84" fmla="*/ 38 w 121"/>
                <a:gd name="T85" fmla="*/ 103 h 1145"/>
                <a:gd name="T86" fmla="*/ 20 w 121"/>
                <a:gd name="T87" fmla="*/ 56 h 1145"/>
                <a:gd name="T88" fmla="*/ 0 w 121"/>
                <a:gd name="T89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1145">
                  <a:moveTo>
                    <a:pt x="0" y="0"/>
                  </a:moveTo>
                  <a:lnTo>
                    <a:pt x="13" y="9"/>
                  </a:lnTo>
                  <a:lnTo>
                    <a:pt x="24" y="21"/>
                  </a:lnTo>
                  <a:lnTo>
                    <a:pt x="38" y="34"/>
                  </a:lnTo>
                  <a:lnTo>
                    <a:pt x="48" y="47"/>
                  </a:lnTo>
                  <a:lnTo>
                    <a:pt x="55" y="60"/>
                  </a:lnTo>
                  <a:lnTo>
                    <a:pt x="66" y="73"/>
                  </a:lnTo>
                  <a:lnTo>
                    <a:pt x="73" y="90"/>
                  </a:lnTo>
                  <a:lnTo>
                    <a:pt x="80" y="107"/>
                  </a:lnTo>
                  <a:lnTo>
                    <a:pt x="83" y="124"/>
                  </a:lnTo>
                  <a:lnTo>
                    <a:pt x="90" y="141"/>
                  </a:lnTo>
                  <a:lnTo>
                    <a:pt x="93" y="158"/>
                  </a:lnTo>
                  <a:lnTo>
                    <a:pt x="100" y="175"/>
                  </a:lnTo>
                  <a:lnTo>
                    <a:pt x="100" y="192"/>
                  </a:lnTo>
                  <a:lnTo>
                    <a:pt x="104" y="214"/>
                  </a:lnTo>
                  <a:lnTo>
                    <a:pt x="107" y="235"/>
                  </a:lnTo>
                  <a:lnTo>
                    <a:pt x="111" y="256"/>
                  </a:lnTo>
                  <a:lnTo>
                    <a:pt x="111" y="273"/>
                  </a:lnTo>
                  <a:lnTo>
                    <a:pt x="111" y="290"/>
                  </a:lnTo>
                  <a:lnTo>
                    <a:pt x="111" y="312"/>
                  </a:lnTo>
                  <a:lnTo>
                    <a:pt x="111" y="333"/>
                  </a:lnTo>
                  <a:lnTo>
                    <a:pt x="111" y="350"/>
                  </a:lnTo>
                  <a:lnTo>
                    <a:pt x="111" y="376"/>
                  </a:lnTo>
                  <a:lnTo>
                    <a:pt x="111" y="393"/>
                  </a:lnTo>
                  <a:lnTo>
                    <a:pt x="111" y="414"/>
                  </a:lnTo>
                  <a:lnTo>
                    <a:pt x="111" y="436"/>
                  </a:lnTo>
                  <a:lnTo>
                    <a:pt x="111" y="453"/>
                  </a:lnTo>
                  <a:lnTo>
                    <a:pt x="111" y="474"/>
                  </a:lnTo>
                  <a:lnTo>
                    <a:pt x="111" y="495"/>
                  </a:lnTo>
                  <a:lnTo>
                    <a:pt x="111" y="517"/>
                  </a:lnTo>
                  <a:lnTo>
                    <a:pt x="114" y="534"/>
                  </a:lnTo>
                  <a:lnTo>
                    <a:pt x="114" y="555"/>
                  </a:lnTo>
                  <a:lnTo>
                    <a:pt x="121" y="572"/>
                  </a:lnTo>
                  <a:lnTo>
                    <a:pt x="118" y="589"/>
                  </a:lnTo>
                  <a:lnTo>
                    <a:pt x="118" y="606"/>
                  </a:lnTo>
                  <a:lnTo>
                    <a:pt x="118" y="624"/>
                  </a:lnTo>
                  <a:lnTo>
                    <a:pt x="118" y="645"/>
                  </a:lnTo>
                  <a:lnTo>
                    <a:pt x="114" y="662"/>
                  </a:lnTo>
                  <a:lnTo>
                    <a:pt x="114" y="679"/>
                  </a:lnTo>
                  <a:lnTo>
                    <a:pt x="114" y="696"/>
                  </a:lnTo>
                  <a:lnTo>
                    <a:pt x="114" y="713"/>
                  </a:lnTo>
                  <a:lnTo>
                    <a:pt x="114" y="730"/>
                  </a:lnTo>
                  <a:lnTo>
                    <a:pt x="111" y="747"/>
                  </a:lnTo>
                  <a:lnTo>
                    <a:pt x="111" y="764"/>
                  </a:lnTo>
                  <a:lnTo>
                    <a:pt x="111" y="786"/>
                  </a:lnTo>
                  <a:lnTo>
                    <a:pt x="107" y="803"/>
                  </a:lnTo>
                  <a:lnTo>
                    <a:pt x="107" y="820"/>
                  </a:lnTo>
                  <a:lnTo>
                    <a:pt x="107" y="837"/>
                  </a:lnTo>
                  <a:lnTo>
                    <a:pt x="107" y="854"/>
                  </a:lnTo>
                  <a:lnTo>
                    <a:pt x="100" y="871"/>
                  </a:lnTo>
                  <a:lnTo>
                    <a:pt x="100" y="888"/>
                  </a:lnTo>
                  <a:lnTo>
                    <a:pt x="97" y="905"/>
                  </a:lnTo>
                  <a:lnTo>
                    <a:pt x="97" y="923"/>
                  </a:lnTo>
                  <a:lnTo>
                    <a:pt x="97" y="940"/>
                  </a:lnTo>
                  <a:lnTo>
                    <a:pt x="93" y="957"/>
                  </a:lnTo>
                  <a:lnTo>
                    <a:pt x="93" y="974"/>
                  </a:lnTo>
                  <a:lnTo>
                    <a:pt x="93" y="991"/>
                  </a:lnTo>
                  <a:lnTo>
                    <a:pt x="86" y="1008"/>
                  </a:lnTo>
                  <a:lnTo>
                    <a:pt x="86" y="1025"/>
                  </a:lnTo>
                  <a:lnTo>
                    <a:pt x="83" y="1042"/>
                  </a:lnTo>
                  <a:lnTo>
                    <a:pt x="83" y="1059"/>
                  </a:lnTo>
                  <a:lnTo>
                    <a:pt x="83" y="1076"/>
                  </a:lnTo>
                  <a:lnTo>
                    <a:pt x="80" y="1093"/>
                  </a:lnTo>
                  <a:lnTo>
                    <a:pt x="80" y="1110"/>
                  </a:lnTo>
                  <a:lnTo>
                    <a:pt x="80" y="1128"/>
                  </a:lnTo>
                  <a:lnTo>
                    <a:pt x="62" y="1132"/>
                  </a:lnTo>
                  <a:lnTo>
                    <a:pt x="48" y="1145"/>
                  </a:lnTo>
                  <a:lnTo>
                    <a:pt x="48" y="1123"/>
                  </a:lnTo>
                  <a:lnTo>
                    <a:pt x="48" y="1110"/>
                  </a:lnTo>
                  <a:lnTo>
                    <a:pt x="48" y="1089"/>
                  </a:lnTo>
                  <a:lnTo>
                    <a:pt x="52" y="1076"/>
                  </a:lnTo>
                  <a:lnTo>
                    <a:pt x="52" y="1059"/>
                  </a:lnTo>
                  <a:lnTo>
                    <a:pt x="52" y="1042"/>
                  </a:lnTo>
                  <a:lnTo>
                    <a:pt x="55" y="1025"/>
                  </a:lnTo>
                  <a:lnTo>
                    <a:pt x="55" y="1008"/>
                  </a:lnTo>
                  <a:lnTo>
                    <a:pt x="55" y="991"/>
                  </a:lnTo>
                  <a:lnTo>
                    <a:pt x="55" y="974"/>
                  </a:lnTo>
                  <a:lnTo>
                    <a:pt x="59" y="957"/>
                  </a:lnTo>
                  <a:lnTo>
                    <a:pt x="59" y="940"/>
                  </a:lnTo>
                  <a:lnTo>
                    <a:pt x="59" y="923"/>
                  </a:lnTo>
                  <a:lnTo>
                    <a:pt x="62" y="905"/>
                  </a:lnTo>
                  <a:lnTo>
                    <a:pt x="66" y="888"/>
                  </a:lnTo>
                  <a:lnTo>
                    <a:pt x="66" y="871"/>
                  </a:lnTo>
                  <a:lnTo>
                    <a:pt x="66" y="854"/>
                  </a:lnTo>
                  <a:lnTo>
                    <a:pt x="69" y="837"/>
                  </a:lnTo>
                  <a:lnTo>
                    <a:pt x="69" y="820"/>
                  </a:lnTo>
                  <a:lnTo>
                    <a:pt x="69" y="803"/>
                  </a:lnTo>
                  <a:lnTo>
                    <a:pt x="69" y="786"/>
                  </a:lnTo>
                  <a:lnTo>
                    <a:pt x="73" y="769"/>
                  </a:lnTo>
                  <a:lnTo>
                    <a:pt x="73" y="752"/>
                  </a:lnTo>
                  <a:lnTo>
                    <a:pt x="76" y="739"/>
                  </a:lnTo>
                  <a:lnTo>
                    <a:pt x="76" y="718"/>
                  </a:lnTo>
                  <a:lnTo>
                    <a:pt x="76" y="700"/>
                  </a:lnTo>
                  <a:lnTo>
                    <a:pt x="80" y="683"/>
                  </a:lnTo>
                  <a:lnTo>
                    <a:pt x="80" y="666"/>
                  </a:lnTo>
                  <a:lnTo>
                    <a:pt x="80" y="649"/>
                  </a:lnTo>
                  <a:lnTo>
                    <a:pt x="80" y="632"/>
                  </a:lnTo>
                  <a:lnTo>
                    <a:pt x="83" y="615"/>
                  </a:lnTo>
                  <a:lnTo>
                    <a:pt x="83" y="602"/>
                  </a:lnTo>
                  <a:lnTo>
                    <a:pt x="83" y="581"/>
                  </a:lnTo>
                  <a:lnTo>
                    <a:pt x="83" y="564"/>
                  </a:lnTo>
                  <a:lnTo>
                    <a:pt x="83" y="547"/>
                  </a:lnTo>
                  <a:lnTo>
                    <a:pt x="83" y="530"/>
                  </a:lnTo>
                  <a:lnTo>
                    <a:pt x="83" y="508"/>
                  </a:lnTo>
                  <a:lnTo>
                    <a:pt x="83" y="495"/>
                  </a:lnTo>
                  <a:lnTo>
                    <a:pt x="83" y="478"/>
                  </a:lnTo>
                  <a:lnTo>
                    <a:pt x="83" y="461"/>
                  </a:lnTo>
                  <a:lnTo>
                    <a:pt x="80" y="444"/>
                  </a:lnTo>
                  <a:lnTo>
                    <a:pt x="80" y="427"/>
                  </a:lnTo>
                  <a:lnTo>
                    <a:pt x="80" y="410"/>
                  </a:lnTo>
                  <a:lnTo>
                    <a:pt x="80" y="393"/>
                  </a:lnTo>
                  <a:lnTo>
                    <a:pt x="80" y="376"/>
                  </a:lnTo>
                  <a:lnTo>
                    <a:pt x="80" y="359"/>
                  </a:lnTo>
                  <a:lnTo>
                    <a:pt x="76" y="342"/>
                  </a:lnTo>
                  <a:lnTo>
                    <a:pt x="76" y="329"/>
                  </a:lnTo>
                  <a:lnTo>
                    <a:pt x="73" y="312"/>
                  </a:lnTo>
                  <a:lnTo>
                    <a:pt x="73" y="295"/>
                  </a:lnTo>
                  <a:lnTo>
                    <a:pt x="69" y="278"/>
                  </a:lnTo>
                  <a:lnTo>
                    <a:pt x="69" y="261"/>
                  </a:lnTo>
                  <a:lnTo>
                    <a:pt x="66" y="243"/>
                  </a:lnTo>
                  <a:lnTo>
                    <a:pt x="66" y="226"/>
                  </a:lnTo>
                  <a:lnTo>
                    <a:pt x="62" y="209"/>
                  </a:lnTo>
                  <a:lnTo>
                    <a:pt x="59" y="196"/>
                  </a:lnTo>
                  <a:lnTo>
                    <a:pt x="55" y="179"/>
                  </a:lnTo>
                  <a:lnTo>
                    <a:pt x="52" y="167"/>
                  </a:lnTo>
                  <a:lnTo>
                    <a:pt x="48" y="149"/>
                  </a:lnTo>
                  <a:lnTo>
                    <a:pt x="45" y="132"/>
                  </a:lnTo>
                  <a:lnTo>
                    <a:pt x="41" y="115"/>
                  </a:lnTo>
                  <a:lnTo>
                    <a:pt x="38" y="103"/>
                  </a:lnTo>
                  <a:lnTo>
                    <a:pt x="34" y="85"/>
                  </a:lnTo>
                  <a:lnTo>
                    <a:pt x="34" y="73"/>
                  </a:lnTo>
                  <a:lnTo>
                    <a:pt x="20" y="56"/>
                  </a:lnTo>
                  <a:lnTo>
                    <a:pt x="10" y="38"/>
                  </a:lnTo>
                  <a:lnTo>
                    <a:pt x="3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4727" y="531"/>
              <a:ext cx="80" cy="72"/>
            </a:xfrm>
            <a:custGeom>
              <a:avLst/>
              <a:gdLst>
                <a:gd name="T0" fmla="*/ 59 w 80"/>
                <a:gd name="T1" fmla="*/ 0 h 72"/>
                <a:gd name="T2" fmla="*/ 63 w 80"/>
                <a:gd name="T3" fmla="*/ 0 h 72"/>
                <a:gd name="T4" fmla="*/ 70 w 80"/>
                <a:gd name="T5" fmla="*/ 4 h 72"/>
                <a:gd name="T6" fmla="*/ 77 w 80"/>
                <a:gd name="T7" fmla="*/ 12 h 72"/>
                <a:gd name="T8" fmla="*/ 80 w 80"/>
                <a:gd name="T9" fmla="*/ 21 h 72"/>
                <a:gd name="T10" fmla="*/ 73 w 80"/>
                <a:gd name="T11" fmla="*/ 25 h 72"/>
                <a:gd name="T12" fmla="*/ 63 w 80"/>
                <a:gd name="T13" fmla="*/ 38 h 72"/>
                <a:gd name="T14" fmla="*/ 52 w 80"/>
                <a:gd name="T15" fmla="*/ 51 h 72"/>
                <a:gd name="T16" fmla="*/ 42 w 80"/>
                <a:gd name="T17" fmla="*/ 64 h 72"/>
                <a:gd name="T18" fmla="*/ 21 w 80"/>
                <a:gd name="T19" fmla="*/ 72 h 72"/>
                <a:gd name="T20" fmla="*/ 0 w 80"/>
                <a:gd name="T21" fmla="*/ 64 h 72"/>
                <a:gd name="T22" fmla="*/ 0 w 80"/>
                <a:gd name="T23" fmla="*/ 47 h 72"/>
                <a:gd name="T24" fmla="*/ 7 w 80"/>
                <a:gd name="T25" fmla="*/ 38 h 72"/>
                <a:gd name="T26" fmla="*/ 10 w 80"/>
                <a:gd name="T27" fmla="*/ 25 h 72"/>
                <a:gd name="T28" fmla="*/ 21 w 80"/>
                <a:gd name="T29" fmla="*/ 21 h 72"/>
                <a:gd name="T30" fmla="*/ 38 w 80"/>
                <a:gd name="T31" fmla="*/ 8 h 72"/>
                <a:gd name="T32" fmla="*/ 59 w 80"/>
                <a:gd name="T33" fmla="*/ 0 h 72"/>
                <a:gd name="T34" fmla="*/ 59 w 80"/>
                <a:gd name="T3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72">
                  <a:moveTo>
                    <a:pt x="59" y="0"/>
                  </a:moveTo>
                  <a:lnTo>
                    <a:pt x="63" y="0"/>
                  </a:lnTo>
                  <a:lnTo>
                    <a:pt x="70" y="4"/>
                  </a:lnTo>
                  <a:lnTo>
                    <a:pt x="77" y="12"/>
                  </a:lnTo>
                  <a:lnTo>
                    <a:pt x="80" y="21"/>
                  </a:lnTo>
                  <a:lnTo>
                    <a:pt x="73" y="25"/>
                  </a:lnTo>
                  <a:lnTo>
                    <a:pt x="63" y="38"/>
                  </a:lnTo>
                  <a:lnTo>
                    <a:pt x="52" y="51"/>
                  </a:lnTo>
                  <a:lnTo>
                    <a:pt x="42" y="64"/>
                  </a:lnTo>
                  <a:lnTo>
                    <a:pt x="21" y="72"/>
                  </a:lnTo>
                  <a:lnTo>
                    <a:pt x="0" y="64"/>
                  </a:lnTo>
                  <a:lnTo>
                    <a:pt x="0" y="47"/>
                  </a:lnTo>
                  <a:lnTo>
                    <a:pt x="7" y="38"/>
                  </a:lnTo>
                  <a:lnTo>
                    <a:pt x="10" y="25"/>
                  </a:lnTo>
                  <a:lnTo>
                    <a:pt x="21" y="21"/>
                  </a:lnTo>
                  <a:lnTo>
                    <a:pt x="38" y="8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4748" y="642"/>
              <a:ext cx="104" cy="64"/>
            </a:xfrm>
            <a:custGeom>
              <a:avLst/>
              <a:gdLst>
                <a:gd name="T0" fmla="*/ 73 w 104"/>
                <a:gd name="T1" fmla="*/ 0 h 64"/>
                <a:gd name="T2" fmla="*/ 76 w 104"/>
                <a:gd name="T3" fmla="*/ 0 h 64"/>
                <a:gd name="T4" fmla="*/ 87 w 104"/>
                <a:gd name="T5" fmla="*/ 4 h 64"/>
                <a:gd name="T6" fmla="*/ 94 w 104"/>
                <a:gd name="T7" fmla="*/ 8 h 64"/>
                <a:gd name="T8" fmla="*/ 104 w 104"/>
                <a:gd name="T9" fmla="*/ 12 h 64"/>
                <a:gd name="T10" fmla="*/ 97 w 104"/>
                <a:gd name="T11" fmla="*/ 25 h 64"/>
                <a:gd name="T12" fmla="*/ 94 w 104"/>
                <a:gd name="T13" fmla="*/ 34 h 64"/>
                <a:gd name="T14" fmla="*/ 83 w 104"/>
                <a:gd name="T15" fmla="*/ 42 h 64"/>
                <a:gd name="T16" fmla="*/ 76 w 104"/>
                <a:gd name="T17" fmla="*/ 51 h 64"/>
                <a:gd name="T18" fmla="*/ 63 w 104"/>
                <a:gd name="T19" fmla="*/ 55 h 64"/>
                <a:gd name="T20" fmla="*/ 52 w 104"/>
                <a:gd name="T21" fmla="*/ 64 h 64"/>
                <a:gd name="T22" fmla="*/ 38 w 104"/>
                <a:gd name="T23" fmla="*/ 64 h 64"/>
                <a:gd name="T24" fmla="*/ 28 w 104"/>
                <a:gd name="T25" fmla="*/ 64 h 64"/>
                <a:gd name="T26" fmla="*/ 17 w 104"/>
                <a:gd name="T27" fmla="*/ 59 h 64"/>
                <a:gd name="T28" fmla="*/ 10 w 104"/>
                <a:gd name="T29" fmla="*/ 55 h 64"/>
                <a:gd name="T30" fmla="*/ 0 w 104"/>
                <a:gd name="T31" fmla="*/ 51 h 64"/>
                <a:gd name="T32" fmla="*/ 0 w 104"/>
                <a:gd name="T33" fmla="*/ 47 h 64"/>
                <a:gd name="T34" fmla="*/ 0 w 104"/>
                <a:gd name="T35" fmla="*/ 38 h 64"/>
                <a:gd name="T36" fmla="*/ 7 w 104"/>
                <a:gd name="T37" fmla="*/ 30 h 64"/>
                <a:gd name="T38" fmla="*/ 17 w 104"/>
                <a:gd name="T39" fmla="*/ 21 h 64"/>
                <a:gd name="T40" fmla="*/ 38 w 104"/>
                <a:gd name="T41" fmla="*/ 12 h 64"/>
                <a:gd name="T42" fmla="*/ 52 w 104"/>
                <a:gd name="T43" fmla="*/ 8 h 64"/>
                <a:gd name="T44" fmla="*/ 73 w 104"/>
                <a:gd name="T45" fmla="*/ 0 h 64"/>
                <a:gd name="T46" fmla="*/ 73 w 104"/>
                <a:gd name="T4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" h="64">
                  <a:moveTo>
                    <a:pt x="73" y="0"/>
                  </a:moveTo>
                  <a:lnTo>
                    <a:pt x="76" y="0"/>
                  </a:lnTo>
                  <a:lnTo>
                    <a:pt x="87" y="4"/>
                  </a:lnTo>
                  <a:lnTo>
                    <a:pt x="94" y="8"/>
                  </a:lnTo>
                  <a:lnTo>
                    <a:pt x="104" y="12"/>
                  </a:lnTo>
                  <a:lnTo>
                    <a:pt x="97" y="25"/>
                  </a:lnTo>
                  <a:lnTo>
                    <a:pt x="94" y="34"/>
                  </a:lnTo>
                  <a:lnTo>
                    <a:pt x="83" y="42"/>
                  </a:lnTo>
                  <a:lnTo>
                    <a:pt x="76" y="51"/>
                  </a:lnTo>
                  <a:lnTo>
                    <a:pt x="63" y="55"/>
                  </a:lnTo>
                  <a:lnTo>
                    <a:pt x="52" y="64"/>
                  </a:lnTo>
                  <a:lnTo>
                    <a:pt x="38" y="64"/>
                  </a:lnTo>
                  <a:lnTo>
                    <a:pt x="28" y="64"/>
                  </a:lnTo>
                  <a:lnTo>
                    <a:pt x="17" y="59"/>
                  </a:lnTo>
                  <a:lnTo>
                    <a:pt x="10" y="55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7" y="30"/>
                  </a:lnTo>
                  <a:lnTo>
                    <a:pt x="17" y="21"/>
                  </a:lnTo>
                  <a:lnTo>
                    <a:pt x="38" y="12"/>
                  </a:lnTo>
                  <a:lnTo>
                    <a:pt x="52" y="8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758" y="770"/>
              <a:ext cx="115" cy="55"/>
            </a:xfrm>
            <a:custGeom>
              <a:avLst/>
              <a:gdLst>
                <a:gd name="T0" fmla="*/ 42 w 115"/>
                <a:gd name="T1" fmla="*/ 0 h 55"/>
                <a:gd name="T2" fmla="*/ 53 w 115"/>
                <a:gd name="T3" fmla="*/ 0 h 55"/>
                <a:gd name="T4" fmla="*/ 63 w 115"/>
                <a:gd name="T5" fmla="*/ 0 h 55"/>
                <a:gd name="T6" fmla="*/ 77 w 115"/>
                <a:gd name="T7" fmla="*/ 0 h 55"/>
                <a:gd name="T8" fmla="*/ 87 w 115"/>
                <a:gd name="T9" fmla="*/ 4 h 55"/>
                <a:gd name="T10" fmla="*/ 98 w 115"/>
                <a:gd name="T11" fmla="*/ 4 h 55"/>
                <a:gd name="T12" fmla="*/ 105 w 115"/>
                <a:gd name="T13" fmla="*/ 8 h 55"/>
                <a:gd name="T14" fmla="*/ 108 w 115"/>
                <a:gd name="T15" fmla="*/ 17 h 55"/>
                <a:gd name="T16" fmla="*/ 115 w 115"/>
                <a:gd name="T17" fmla="*/ 34 h 55"/>
                <a:gd name="T18" fmla="*/ 98 w 115"/>
                <a:gd name="T19" fmla="*/ 34 h 55"/>
                <a:gd name="T20" fmla="*/ 84 w 115"/>
                <a:gd name="T21" fmla="*/ 42 h 55"/>
                <a:gd name="T22" fmla="*/ 63 w 115"/>
                <a:gd name="T23" fmla="*/ 47 h 55"/>
                <a:gd name="T24" fmla="*/ 49 w 115"/>
                <a:gd name="T25" fmla="*/ 55 h 55"/>
                <a:gd name="T26" fmla="*/ 32 w 115"/>
                <a:gd name="T27" fmla="*/ 55 h 55"/>
                <a:gd name="T28" fmla="*/ 18 w 115"/>
                <a:gd name="T29" fmla="*/ 55 h 55"/>
                <a:gd name="T30" fmla="*/ 4 w 115"/>
                <a:gd name="T31" fmla="*/ 42 h 55"/>
                <a:gd name="T32" fmla="*/ 0 w 115"/>
                <a:gd name="T33" fmla="*/ 25 h 55"/>
                <a:gd name="T34" fmla="*/ 7 w 115"/>
                <a:gd name="T35" fmla="*/ 17 h 55"/>
                <a:gd name="T36" fmla="*/ 21 w 115"/>
                <a:gd name="T37" fmla="*/ 13 h 55"/>
                <a:gd name="T38" fmla="*/ 32 w 115"/>
                <a:gd name="T39" fmla="*/ 4 h 55"/>
                <a:gd name="T40" fmla="*/ 42 w 115"/>
                <a:gd name="T41" fmla="*/ 0 h 55"/>
                <a:gd name="T42" fmla="*/ 42 w 115"/>
                <a:gd name="T4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55">
                  <a:moveTo>
                    <a:pt x="42" y="0"/>
                  </a:moveTo>
                  <a:lnTo>
                    <a:pt x="53" y="0"/>
                  </a:lnTo>
                  <a:lnTo>
                    <a:pt x="63" y="0"/>
                  </a:lnTo>
                  <a:lnTo>
                    <a:pt x="77" y="0"/>
                  </a:lnTo>
                  <a:lnTo>
                    <a:pt x="87" y="4"/>
                  </a:lnTo>
                  <a:lnTo>
                    <a:pt x="98" y="4"/>
                  </a:lnTo>
                  <a:lnTo>
                    <a:pt x="105" y="8"/>
                  </a:lnTo>
                  <a:lnTo>
                    <a:pt x="108" y="17"/>
                  </a:lnTo>
                  <a:lnTo>
                    <a:pt x="115" y="34"/>
                  </a:lnTo>
                  <a:lnTo>
                    <a:pt x="98" y="34"/>
                  </a:lnTo>
                  <a:lnTo>
                    <a:pt x="84" y="42"/>
                  </a:lnTo>
                  <a:lnTo>
                    <a:pt x="63" y="47"/>
                  </a:lnTo>
                  <a:lnTo>
                    <a:pt x="49" y="55"/>
                  </a:lnTo>
                  <a:lnTo>
                    <a:pt x="32" y="55"/>
                  </a:lnTo>
                  <a:lnTo>
                    <a:pt x="18" y="55"/>
                  </a:lnTo>
                  <a:lnTo>
                    <a:pt x="4" y="42"/>
                  </a:lnTo>
                  <a:lnTo>
                    <a:pt x="0" y="25"/>
                  </a:lnTo>
                  <a:lnTo>
                    <a:pt x="7" y="17"/>
                  </a:lnTo>
                  <a:lnTo>
                    <a:pt x="21" y="13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4744" y="970"/>
              <a:ext cx="87" cy="60"/>
            </a:xfrm>
            <a:custGeom>
              <a:avLst/>
              <a:gdLst>
                <a:gd name="T0" fmla="*/ 63 w 87"/>
                <a:gd name="T1" fmla="*/ 0 h 60"/>
                <a:gd name="T2" fmla="*/ 73 w 87"/>
                <a:gd name="T3" fmla="*/ 5 h 60"/>
                <a:gd name="T4" fmla="*/ 80 w 87"/>
                <a:gd name="T5" fmla="*/ 9 h 60"/>
                <a:gd name="T6" fmla="*/ 84 w 87"/>
                <a:gd name="T7" fmla="*/ 18 h 60"/>
                <a:gd name="T8" fmla="*/ 87 w 87"/>
                <a:gd name="T9" fmla="*/ 22 h 60"/>
                <a:gd name="T10" fmla="*/ 80 w 87"/>
                <a:gd name="T11" fmla="*/ 35 h 60"/>
                <a:gd name="T12" fmla="*/ 70 w 87"/>
                <a:gd name="T13" fmla="*/ 47 h 60"/>
                <a:gd name="T14" fmla="*/ 53 w 87"/>
                <a:gd name="T15" fmla="*/ 52 h 60"/>
                <a:gd name="T16" fmla="*/ 35 w 87"/>
                <a:gd name="T17" fmla="*/ 60 h 60"/>
                <a:gd name="T18" fmla="*/ 18 w 87"/>
                <a:gd name="T19" fmla="*/ 60 h 60"/>
                <a:gd name="T20" fmla="*/ 4 w 87"/>
                <a:gd name="T21" fmla="*/ 56 h 60"/>
                <a:gd name="T22" fmla="*/ 0 w 87"/>
                <a:gd name="T23" fmla="*/ 39 h 60"/>
                <a:gd name="T24" fmla="*/ 0 w 87"/>
                <a:gd name="T25" fmla="*/ 22 h 60"/>
                <a:gd name="T26" fmla="*/ 14 w 87"/>
                <a:gd name="T27" fmla="*/ 18 h 60"/>
                <a:gd name="T28" fmla="*/ 32 w 87"/>
                <a:gd name="T29" fmla="*/ 13 h 60"/>
                <a:gd name="T30" fmla="*/ 49 w 87"/>
                <a:gd name="T31" fmla="*/ 5 h 60"/>
                <a:gd name="T32" fmla="*/ 63 w 87"/>
                <a:gd name="T33" fmla="*/ 0 h 60"/>
                <a:gd name="T34" fmla="*/ 63 w 87"/>
                <a:gd name="T3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60">
                  <a:moveTo>
                    <a:pt x="63" y="0"/>
                  </a:moveTo>
                  <a:lnTo>
                    <a:pt x="73" y="5"/>
                  </a:lnTo>
                  <a:lnTo>
                    <a:pt x="80" y="9"/>
                  </a:lnTo>
                  <a:lnTo>
                    <a:pt x="84" y="18"/>
                  </a:lnTo>
                  <a:lnTo>
                    <a:pt x="87" y="22"/>
                  </a:lnTo>
                  <a:lnTo>
                    <a:pt x="80" y="35"/>
                  </a:lnTo>
                  <a:lnTo>
                    <a:pt x="70" y="47"/>
                  </a:lnTo>
                  <a:lnTo>
                    <a:pt x="53" y="52"/>
                  </a:lnTo>
                  <a:lnTo>
                    <a:pt x="35" y="60"/>
                  </a:lnTo>
                  <a:lnTo>
                    <a:pt x="18" y="60"/>
                  </a:lnTo>
                  <a:lnTo>
                    <a:pt x="4" y="56"/>
                  </a:lnTo>
                  <a:lnTo>
                    <a:pt x="0" y="39"/>
                  </a:lnTo>
                  <a:lnTo>
                    <a:pt x="0" y="22"/>
                  </a:lnTo>
                  <a:lnTo>
                    <a:pt x="14" y="18"/>
                  </a:lnTo>
                  <a:lnTo>
                    <a:pt x="32" y="13"/>
                  </a:lnTo>
                  <a:lnTo>
                    <a:pt x="49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748" y="1111"/>
              <a:ext cx="87" cy="47"/>
            </a:xfrm>
            <a:custGeom>
              <a:avLst/>
              <a:gdLst>
                <a:gd name="T0" fmla="*/ 10 w 87"/>
                <a:gd name="T1" fmla="*/ 0 h 47"/>
                <a:gd name="T2" fmla="*/ 17 w 87"/>
                <a:gd name="T3" fmla="*/ 0 h 47"/>
                <a:gd name="T4" fmla="*/ 31 w 87"/>
                <a:gd name="T5" fmla="*/ 5 h 47"/>
                <a:gd name="T6" fmla="*/ 45 w 87"/>
                <a:gd name="T7" fmla="*/ 0 h 47"/>
                <a:gd name="T8" fmla="*/ 59 w 87"/>
                <a:gd name="T9" fmla="*/ 0 h 47"/>
                <a:gd name="T10" fmla="*/ 69 w 87"/>
                <a:gd name="T11" fmla="*/ 0 h 47"/>
                <a:gd name="T12" fmla="*/ 80 w 87"/>
                <a:gd name="T13" fmla="*/ 9 h 47"/>
                <a:gd name="T14" fmla="*/ 87 w 87"/>
                <a:gd name="T15" fmla="*/ 17 h 47"/>
                <a:gd name="T16" fmla="*/ 87 w 87"/>
                <a:gd name="T17" fmla="*/ 39 h 47"/>
                <a:gd name="T18" fmla="*/ 80 w 87"/>
                <a:gd name="T19" fmla="*/ 39 h 47"/>
                <a:gd name="T20" fmla="*/ 69 w 87"/>
                <a:gd name="T21" fmla="*/ 39 h 47"/>
                <a:gd name="T22" fmla="*/ 56 w 87"/>
                <a:gd name="T23" fmla="*/ 39 h 47"/>
                <a:gd name="T24" fmla="*/ 45 w 87"/>
                <a:gd name="T25" fmla="*/ 43 h 47"/>
                <a:gd name="T26" fmla="*/ 31 w 87"/>
                <a:gd name="T27" fmla="*/ 43 h 47"/>
                <a:gd name="T28" fmla="*/ 17 w 87"/>
                <a:gd name="T29" fmla="*/ 43 h 47"/>
                <a:gd name="T30" fmla="*/ 7 w 87"/>
                <a:gd name="T31" fmla="*/ 43 h 47"/>
                <a:gd name="T32" fmla="*/ 0 w 87"/>
                <a:gd name="T33" fmla="*/ 47 h 47"/>
                <a:gd name="T34" fmla="*/ 0 w 87"/>
                <a:gd name="T35" fmla="*/ 30 h 47"/>
                <a:gd name="T36" fmla="*/ 0 w 87"/>
                <a:gd name="T37" fmla="*/ 17 h 47"/>
                <a:gd name="T38" fmla="*/ 3 w 87"/>
                <a:gd name="T39" fmla="*/ 9 h 47"/>
                <a:gd name="T40" fmla="*/ 10 w 87"/>
                <a:gd name="T41" fmla="*/ 0 h 47"/>
                <a:gd name="T42" fmla="*/ 10 w 87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47">
                  <a:moveTo>
                    <a:pt x="10" y="0"/>
                  </a:moveTo>
                  <a:lnTo>
                    <a:pt x="17" y="0"/>
                  </a:lnTo>
                  <a:lnTo>
                    <a:pt x="31" y="5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80" y="9"/>
                  </a:lnTo>
                  <a:lnTo>
                    <a:pt x="87" y="17"/>
                  </a:lnTo>
                  <a:lnTo>
                    <a:pt x="87" y="39"/>
                  </a:lnTo>
                  <a:lnTo>
                    <a:pt x="80" y="39"/>
                  </a:lnTo>
                  <a:lnTo>
                    <a:pt x="69" y="39"/>
                  </a:lnTo>
                  <a:lnTo>
                    <a:pt x="56" y="39"/>
                  </a:lnTo>
                  <a:lnTo>
                    <a:pt x="45" y="43"/>
                  </a:lnTo>
                  <a:lnTo>
                    <a:pt x="31" y="43"/>
                  </a:lnTo>
                  <a:lnTo>
                    <a:pt x="17" y="43"/>
                  </a:lnTo>
                  <a:lnTo>
                    <a:pt x="7" y="43"/>
                  </a:lnTo>
                  <a:lnTo>
                    <a:pt x="0" y="47"/>
                  </a:lnTo>
                  <a:lnTo>
                    <a:pt x="0" y="30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4727" y="1274"/>
              <a:ext cx="87" cy="51"/>
            </a:xfrm>
            <a:custGeom>
              <a:avLst/>
              <a:gdLst>
                <a:gd name="T0" fmla="*/ 66 w 87"/>
                <a:gd name="T1" fmla="*/ 0 h 51"/>
                <a:gd name="T2" fmla="*/ 66 w 87"/>
                <a:gd name="T3" fmla="*/ 0 h 51"/>
                <a:gd name="T4" fmla="*/ 73 w 87"/>
                <a:gd name="T5" fmla="*/ 8 h 51"/>
                <a:gd name="T6" fmla="*/ 80 w 87"/>
                <a:gd name="T7" fmla="*/ 13 h 51"/>
                <a:gd name="T8" fmla="*/ 87 w 87"/>
                <a:gd name="T9" fmla="*/ 21 h 51"/>
                <a:gd name="T10" fmla="*/ 77 w 87"/>
                <a:gd name="T11" fmla="*/ 30 h 51"/>
                <a:gd name="T12" fmla="*/ 63 w 87"/>
                <a:gd name="T13" fmla="*/ 38 h 51"/>
                <a:gd name="T14" fmla="*/ 49 w 87"/>
                <a:gd name="T15" fmla="*/ 47 h 51"/>
                <a:gd name="T16" fmla="*/ 38 w 87"/>
                <a:gd name="T17" fmla="*/ 51 h 51"/>
                <a:gd name="T18" fmla="*/ 24 w 87"/>
                <a:gd name="T19" fmla="*/ 51 h 51"/>
                <a:gd name="T20" fmla="*/ 10 w 87"/>
                <a:gd name="T21" fmla="*/ 51 h 51"/>
                <a:gd name="T22" fmla="*/ 4 w 87"/>
                <a:gd name="T23" fmla="*/ 42 h 51"/>
                <a:gd name="T24" fmla="*/ 0 w 87"/>
                <a:gd name="T25" fmla="*/ 25 h 51"/>
                <a:gd name="T26" fmla="*/ 14 w 87"/>
                <a:gd name="T27" fmla="*/ 21 h 51"/>
                <a:gd name="T28" fmla="*/ 35 w 87"/>
                <a:gd name="T29" fmla="*/ 8 h 51"/>
                <a:gd name="T30" fmla="*/ 52 w 87"/>
                <a:gd name="T31" fmla="*/ 4 h 51"/>
                <a:gd name="T32" fmla="*/ 66 w 87"/>
                <a:gd name="T33" fmla="*/ 0 h 51"/>
                <a:gd name="T34" fmla="*/ 66 w 87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51">
                  <a:moveTo>
                    <a:pt x="66" y="0"/>
                  </a:moveTo>
                  <a:lnTo>
                    <a:pt x="66" y="0"/>
                  </a:lnTo>
                  <a:lnTo>
                    <a:pt x="73" y="8"/>
                  </a:lnTo>
                  <a:lnTo>
                    <a:pt x="80" y="13"/>
                  </a:lnTo>
                  <a:lnTo>
                    <a:pt x="87" y="21"/>
                  </a:lnTo>
                  <a:lnTo>
                    <a:pt x="77" y="30"/>
                  </a:lnTo>
                  <a:lnTo>
                    <a:pt x="63" y="38"/>
                  </a:lnTo>
                  <a:lnTo>
                    <a:pt x="49" y="47"/>
                  </a:lnTo>
                  <a:lnTo>
                    <a:pt x="38" y="51"/>
                  </a:lnTo>
                  <a:lnTo>
                    <a:pt x="24" y="51"/>
                  </a:lnTo>
                  <a:lnTo>
                    <a:pt x="10" y="51"/>
                  </a:lnTo>
                  <a:lnTo>
                    <a:pt x="4" y="42"/>
                  </a:lnTo>
                  <a:lnTo>
                    <a:pt x="0" y="25"/>
                  </a:lnTo>
                  <a:lnTo>
                    <a:pt x="14" y="21"/>
                  </a:lnTo>
                  <a:lnTo>
                    <a:pt x="35" y="8"/>
                  </a:lnTo>
                  <a:lnTo>
                    <a:pt x="52" y="4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4727" y="1389"/>
              <a:ext cx="87" cy="47"/>
            </a:xfrm>
            <a:custGeom>
              <a:avLst/>
              <a:gdLst>
                <a:gd name="T0" fmla="*/ 4 w 87"/>
                <a:gd name="T1" fmla="*/ 4 h 47"/>
                <a:gd name="T2" fmla="*/ 14 w 87"/>
                <a:gd name="T3" fmla="*/ 0 h 47"/>
                <a:gd name="T4" fmla="*/ 28 w 87"/>
                <a:gd name="T5" fmla="*/ 0 h 47"/>
                <a:gd name="T6" fmla="*/ 38 w 87"/>
                <a:gd name="T7" fmla="*/ 0 h 47"/>
                <a:gd name="T8" fmla="*/ 52 w 87"/>
                <a:gd name="T9" fmla="*/ 0 h 47"/>
                <a:gd name="T10" fmla="*/ 63 w 87"/>
                <a:gd name="T11" fmla="*/ 0 h 47"/>
                <a:gd name="T12" fmla="*/ 73 w 87"/>
                <a:gd name="T13" fmla="*/ 9 h 47"/>
                <a:gd name="T14" fmla="*/ 80 w 87"/>
                <a:gd name="T15" fmla="*/ 17 h 47"/>
                <a:gd name="T16" fmla="*/ 87 w 87"/>
                <a:gd name="T17" fmla="*/ 34 h 47"/>
                <a:gd name="T18" fmla="*/ 80 w 87"/>
                <a:gd name="T19" fmla="*/ 34 h 47"/>
                <a:gd name="T20" fmla="*/ 73 w 87"/>
                <a:gd name="T21" fmla="*/ 38 h 47"/>
                <a:gd name="T22" fmla="*/ 59 w 87"/>
                <a:gd name="T23" fmla="*/ 38 h 47"/>
                <a:gd name="T24" fmla="*/ 49 w 87"/>
                <a:gd name="T25" fmla="*/ 43 h 47"/>
                <a:gd name="T26" fmla="*/ 35 w 87"/>
                <a:gd name="T27" fmla="*/ 43 h 47"/>
                <a:gd name="T28" fmla="*/ 21 w 87"/>
                <a:gd name="T29" fmla="*/ 47 h 47"/>
                <a:gd name="T30" fmla="*/ 10 w 87"/>
                <a:gd name="T31" fmla="*/ 47 h 47"/>
                <a:gd name="T32" fmla="*/ 4 w 87"/>
                <a:gd name="T33" fmla="*/ 47 h 47"/>
                <a:gd name="T34" fmla="*/ 0 w 87"/>
                <a:gd name="T35" fmla="*/ 34 h 47"/>
                <a:gd name="T36" fmla="*/ 0 w 87"/>
                <a:gd name="T37" fmla="*/ 21 h 47"/>
                <a:gd name="T38" fmla="*/ 0 w 87"/>
                <a:gd name="T39" fmla="*/ 9 h 47"/>
                <a:gd name="T40" fmla="*/ 4 w 87"/>
                <a:gd name="T41" fmla="*/ 4 h 47"/>
                <a:gd name="T42" fmla="*/ 4 w 87"/>
                <a:gd name="T43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47">
                  <a:moveTo>
                    <a:pt x="4" y="4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52" y="0"/>
                  </a:lnTo>
                  <a:lnTo>
                    <a:pt x="63" y="0"/>
                  </a:lnTo>
                  <a:lnTo>
                    <a:pt x="73" y="9"/>
                  </a:lnTo>
                  <a:lnTo>
                    <a:pt x="80" y="17"/>
                  </a:lnTo>
                  <a:lnTo>
                    <a:pt x="87" y="34"/>
                  </a:lnTo>
                  <a:lnTo>
                    <a:pt x="80" y="34"/>
                  </a:lnTo>
                  <a:lnTo>
                    <a:pt x="73" y="38"/>
                  </a:lnTo>
                  <a:lnTo>
                    <a:pt x="59" y="38"/>
                  </a:lnTo>
                  <a:lnTo>
                    <a:pt x="49" y="43"/>
                  </a:lnTo>
                  <a:lnTo>
                    <a:pt x="35" y="43"/>
                  </a:lnTo>
                  <a:lnTo>
                    <a:pt x="21" y="47"/>
                  </a:lnTo>
                  <a:lnTo>
                    <a:pt x="10" y="47"/>
                  </a:lnTo>
                  <a:lnTo>
                    <a:pt x="4" y="47"/>
                  </a:lnTo>
                  <a:lnTo>
                    <a:pt x="0" y="34"/>
                  </a:lnTo>
                  <a:lnTo>
                    <a:pt x="0" y="21"/>
                  </a:lnTo>
                  <a:lnTo>
                    <a:pt x="0" y="9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4494" y="1543"/>
              <a:ext cx="63" cy="77"/>
            </a:xfrm>
            <a:custGeom>
              <a:avLst/>
              <a:gdLst>
                <a:gd name="T0" fmla="*/ 14 w 63"/>
                <a:gd name="T1" fmla="*/ 0 h 77"/>
                <a:gd name="T2" fmla="*/ 28 w 63"/>
                <a:gd name="T3" fmla="*/ 13 h 77"/>
                <a:gd name="T4" fmla="*/ 45 w 63"/>
                <a:gd name="T5" fmla="*/ 30 h 77"/>
                <a:gd name="T6" fmla="*/ 56 w 63"/>
                <a:gd name="T7" fmla="*/ 47 h 77"/>
                <a:gd name="T8" fmla="*/ 63 w 63"/>
                <a:gd name="T9" fmla="*/ 72 h 77"/>
                <a:gd name="T10" fmla="*/ 49 w 63"/>
                <a:gd name="T11" fmla="*/ 77 h 77"/>
                <a:gd name="T12" fmla="*/ 35 w 63"/>
                <a:gd name="T13" fmla="*/ 72 h 77"/>
                <a:gd name="T14" fmla="*/ 24 w 63"/>
                <a:gd name="T15" fmla="*/ 68 h 77"/>
                <a:gd name="T16" fmla="*/ 14 w 63"/>
                <a:gd name="T17" fmla="*/ 55 h 77"/>
                <a:gd name="T18" fmla="*/ 7 w 63"/>
                <a:gd name="T19" fmla="*/ 42 h 77"/>
                <a:gd name="T20" fmla="*/ 0 w 63"/>
                <a:gd name="T21" fmla="*/ 30 h 77"/>
                <a:gd name="T22" fmla="*/ 4 w 63"/>
                <a:gd name="T23" fmla="*/ 13 h 77"/>
                <a:gd name="T24" fmla="*/ 14 w 63"/>
                <a:gd name="T25" fmla="*/ 0 h 77"/>
                <a:gd name="T26" fmla="*/ 14 w 63"/>
                <a:gd name="T2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77">
                  <a:moveTo>
                    <a:pt x="14" y="0"/>
                  </a:moveTo>
                  <a:lnTo>
                    <a:pt x="28" y="13"/>
                  </a:lnTo>
                  <a:lnTo>
                    <a:pt x="45" y="30"/>
                  </a:lnTo>
                  <a:lnTo>
                    <a:pt x="56" y="47"/>
                  </a:lnTo>
                  <a:lnTo>
                    <a:pt x="63" y="72"/>
                  </a:lnTo>
                  <a:lnTo>
                    <a:pt x="49" y="77"/>
                  </a:lnTo>
                  <a:lnTo>
                    <a:pt x="35" y="72"/>
                  </a:lnTo>
                  <a:lnTo>
                    <a:pt x="24" y="68"/>
                  </a:lnTo>
                  <a:lnTo>
                    <a:pt x="14" y="55"/>
                  </a:lnTo>
                  <a:lnTo>
                    <a:pt x="7" y="42"/>
                  </a:lnTo>
                  <a:lnTo>
                    <a:pt x="0" y="30"/>
                  </a:lnTo>
                  <a:lnTo>
                    <a:pt x="4" y="13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9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QUESTIONS?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1524000"/>
            <a:ext cx="5181600" cy="464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sz="2400" b="1" dirty="0">
                <a:latin typeface="Century Gothic" pitchFamily="34" charset="0"/>
              </a:rPr>
              <a:t>The RFP should clearly specify the mechanism by which respondents can ask questions. </a:t>
            </a:r>
          </a:p>
          <a:p>
            <a:pPr>
              <a:spcBef>
                <a:spcPts val="2400"/>
              </a:spcBef>
            </a:pPr>
            <a:r>
              <a:rPr lang="en-US" sz="2400" b="1" dirty="0">
                <a:latin typeface="Century Gothic" pitchFamily="34" charset="0"/>
              </a:rPr>
              <a:t>RFPs may set a time period during which questions can be submitted </a:t>
            </a:r>
          </a:p>
          <a:p>
            <a:pPr>
              <a:spcBef>
                <a:spcPts val="2400"/>
              </a:spcBef>
            </a:pPr>
            <a:r>
              <a:rPr lang="en-US" sz="2400" b="1" dirty="0">
                <a:latin typeface="Century Gothic" pitchFamily="34" charset="0"/>
              </a:rPr>
              <a:t>Agencies will usually display the questions and answers on website and make them a part of the RFP as an amendment.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58" y="607036"/>
            <a:ext cx="2746642" cy="404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2438400"/>
            <a:ext cx="7924800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The Federal Government invites proposals and specifies general award terms and conditions using what instrument?</a:t>
            </a:r>
            <a:endParaRPr lang="en-US" sz="2800" b="1" dirty="0">
              <a:latin typeface="Century Gothic" pitchFamily="34" charset="0"/>
            </a:endParaRPr>
          </a:p>
        </p:txBody>
      </p:sp>
      <p:pic>
        <p:nvPicPr>
          <p:cNvPr id="11" name="Picture 10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0600" y="4191000"/>
            <a:ext cx="6922655" cy="1905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RFP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RFQ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RFO</a:t>
            </a:r>
          </a:p>
          <a:p>
            <a:pPr marL="514350" indent="-514350" algn="ctr">
              <a:spcBef>
                <a:spcPts val="0"/>
              </a:spcBef>
              <a:buAutoNum type="alphaLcPeriod"/>
            </a:pPr>
            <a:r>
              <a:rPr lang="en-US" sz="2800" b="1" dirty="0" smtClean="0">
                <a:latin typeface="Century Gothic" pitchFamily="34" charset="0"/>
              </a:rPr>
              <a:t>BAA</a:t>
            </a:r>
            <a:endParaRPr lang="en-US" sz="2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2438400"/>
            <a:ext cx="7924800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What is the purpose of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federal proposal review process?</a:t>
            </a:r>
            <a:endParaRPr lang="en-US" sz="2800" b="1" dirty="0">
              <a:latin typeface="Century Gothic" pitchFamily="34" charset="0"/>
            </a:endParaRPr>
          </a:p>
        </p:txBody>
      </p:sp>
      <p:pic>
        <p:nvPicPr>
          <p:cNvPr id="11" name="Picture 10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90600" y="4191000"/>
            <a:ext cx="6922655" cy="1447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Assures that the highest quality proposals are selected for funding in an equitable manner</a:t>
            </a:r>
            <a:endParaRPr lang="en-US" sz="2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457200" y="2438400"/>
            <a:ext cx="7924800" cy="2057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When reviewing the proposal guidelines, you notice that awards may only be made to a nonprofit organization, is UCF eligible to submit a proposal and receive an award?</a:t>
            </a:r>
            <a:endParaRPr lang="en-US" sz="2800" b="1" dirty="0">
              <a:latin typeface="Century Gothic" pitchFamily="34" charset="0"/>
            </a:endParaRPr>
          </a:p>
        </p:txBody>
      </p:sp>
      <p:pic>
        <p:nvPicPr>
          <p:cNvPr id="11" name="Picture 10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0" y="4980708"/>
            <a:ext cx="9144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b="1" dirty="0" smtClean="0">
                <a:latin typeface="Century Gothic" pitchFamily="34" charset="0"/>
              </a:rPr>
              <a:t>No, UCF is not </a:t>
            </a:r>
            <a:r>
              <a:rPr lang="en-US" sz="2800" b="1" dirty="0">
                <a:latin typeface="Century Gothic" pitchFamily="34" charset="0"/>
              </a:rPr>
              <a:t>a 501(c)(3) </a:t>
            </a:r>
            <a:r>
              <a:rPr lang="en-US" sz="2800" b="1" dirty="0" smtClean="0">
                <a:latin typeface="Century Gothic" pitchFamily="34" charset="0"/>
              </a:rPr>
              <a:t>(nonprofit) organization.</a:t>
            </a:r>
            <a:endParaRPr lang="en-US" sz="2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5267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QUESTIONS or COMMENTS?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 descr="C:\Users\LTorres\AppData\Local\Microsoft\Windows\Temporary Internet Files\Low\Content.IE5\4F1O7XFO\MC9004337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5" y="1905143"/>
            <a:ext cx="1828657" cy="18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0"/>
            <a:ext cx="77724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Federal Priorities – Who Sets Them?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The President, with advice from: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Federal agencies (ex. NSF, DHHS, US </a:t>
            </a:r>
            <a:r>
              <a:rPr lang="en-US" sz="1600" b="1" dirty="0" err="1" smtClean="0">
                <a:latin typeface="Century Gothic" pitchFamily="34" charset="0"/>
              </a:rPr>
              <a:t>Dept</a:t>
            </a:r>
            <a:r>
              <a:rPr lang="en-US" sz="1600" b="1" dirty="0" smtClean="0">
                <a:latin typeface="Century Gothic" pitchFamily="34" charset="0"/>
              </a:rPr>
              <a:t> of Ed, etc.)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The Office of Science and Technology Policy (OSTP)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Office of Management &amp; Budget (OMB)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Congress, not required to pass budget proposal</a:t>
            </a:r>
            <a:endParaRPr lang="en-US" sz="21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As part of the Congressional Budget and Impoundment Control Act of 1974, the budget resolution process was established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Allows Congress some control over the appropriations process</a:t>
            </a:r>
            <a:r>
              <a:rPr lang="en-US" sz="1600" dirty="0" smtClean="0">
                <a:latin typeface="Century Gothic" pitchFamily="34" charset="0"/>
              </a:rPr>
              <a:t> </a:t>
            </a: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696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THANKS FOR JOINING US!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Please come to the next session: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PROPOSAL DEVELOPMENT &amp; REVIEW (PART II)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May 25, 2011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10:00 am to 12:00 pm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394010"/>
            <a:ext cx="5136054" cy="2254190"/>
            <a:chOff x="2819400" y="609600"/>
            <a:chExt cx="5136054" cy="2254190"/>
          </a:xfrm>
        </p:grpSpPr>
        <p:pic>
          <p:nvPicPr>
            <p:cNvPr id="12" name="Picture 11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96985" y="1066800"/>
            <a:ext cx="8917711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Federal Priorities – Who Sets Them?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74" name="Picture 2" descr="http://static.guim.co.uk/sys-images/Guardian/Pix/maps_and_graphs/2010/2/1/1265047517982/Obama-budget-graphic-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" y="1524578"/>
            <a:ext cx="86811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96985" y="1066800"/>
            <a:ext cx="7031185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The Federal Budget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26192658"/>
              </p:ext>
            </p:extLst>
          </p:nvPr>
        </p:nvGraphicFramePr>
        <p:xfrm>
          <a:off x="223157" y="1879600"/>
          <a:ext cx="85452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40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119909"/>
            <a:ext cx="7068126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Earmarks – Why are they significant?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For you, the taxpayer: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gives Congress the power to allocate funds to specific named projects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circumvents the Executive Branch’s competitive allocation process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 smtClean="0">
                <a:latin typeface="Century Gothic" pitchFamily="34" charset="0"/>
              </a:rPr>
              <a:t>directs funds without any public hearing or review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r</a:t>
            </a:r>
            <a:r>
              <a:rPr lang="en-US" sz="1600" b="1" dirty="0" smtClean="0">
                <a:latin typeface="Century Gothic" pitchFamily="34" charset="0"/>
              </a:rPr>
              <a:t>educes/eliminates transparency in the system, though policy reform is changing that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764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119909"/>
            <a:ext cx="7068126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 smtClean="0">
                <a:latin typeface="Century Gothic" pitchFamily="34" charset="0"/>
              </a:rPr>
              <a:t>Earmarks – Why are they significant?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100" b="1" dirty="0">
                <a:latin typeface="Century Gothic" pitchFamily="34" charset="0"/>
              </a:rPr>
              <a:t>For you, the research administrator: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threaten University research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Some universities refuse to accept earmarks, citing that it “undermines national excellence in research by diverting resources” from competitive research funding</a:t>
            </a:r>
          </a:p>
          <a:p>
            <a:pPr marL="971550" lvl="1">
              <a:tabLst>
                <a:tab pos="292100" algn="l"/>
                <a:tab pos="571500" algn="l"/>
              </a:tabLst>
            </a:pPr>
            <a:r>
              <a:rPr lang="en-US" sz="1600" b="1" dirty="0">
                <a:latin typeface="Century Gothic" pitchFamily="34" charset="0"/>
              </a:rPr>
              <a:t>Faculty earmark requests often must be reviewed/approved by VP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5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685800" lvl="1" indent="0">
              <a:buNone/>
              <a:tabLst>
                <a:tab pos="292100" algn="l"/>
                <a:tab pos="571500" algn="l"/>
              </a:tabLst>
            </a:pPr>
            <a:endParaRPr lang="en-US" sz="1600" dirty="0" smtClean="0">
              <a:latin typeface="Century Gothic" pitchFamily="34" charset="0"/>
            </a:endParaRPr>
          </a:p>
          <a:p>
            <a:pPr marL="971550" lvl="1">
              <a:tabLst>
                <a:tab pos="292100" algn="l"/>
                <a:tab pos="571500" algn="l"/>
              </a:tabLst>
            </a:pPr>
            <a:endParaRPr lang="en-US" sz="1600" dirty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1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THE FUNDING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9285" y="1722582"/>
            <a:ext cx="1350824" cy="118407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639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6208</TotalTime>
  <Words>2371</Words>
  <Application>Microsoft Office PowerPoint</Application>
  <PresentationFormat>On-screen Show (4:3)</PresentationFormat>
  <Paragraphs>570</Paragraphs>
  <Slides>50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Trek</vt:lpstr>
      <vt:lpstr>PowerPoint Presentation</vt:lpstr>
      <vt:lpstr>Exploring Research Administration from Concept to Commercialization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jtorres</dc:creator>
  <cp:lastModifiedBy>Karen Norum</cp:lastModifiedBy>
  <cp:revision>187</cp:revision>
  <cp:lastPrinted>2011-05-10T17:23:47Z</cp:lastPrinted>
  <dcterms:created xsi:type="dcterms:W3CDTF">2011-04-10T19:45:53Z</dcterms:created>
  <dcterms:modified xsi:type="dcterms:W3CDTF">2011-05-12T13:45:00Z</dcterms:modified>
</cp:coreProperties>
</file>