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31"/>
  </p:notesMasterIdLst>
  <p:handoutMasterIdLst>
    <p:handoutMasterId r:id="rId32"/>
  </p:handoutMasterIdLst>
  <p:sldIdLst>
    <p:sldId id="310" r:id="rId2"/>
    <p:sldId id="330" r:id="rId3"/>
    <p:sldId id="339" r:id="rId4"/>
    <p:sldId id="556" r:id="rId5"/>
    <p:sldId id="558" r:id="rId6"/>
    <p:sldId id="555" r:id="rId7"/>
    <p:sldId id="557" r:id="rId8"/>
    <p:sldId id="606" r:id="rId9"/>
    <p:sldId id="607" r:id="rId10"/>
    <p:sldId id="608" r:id="rId11"/>
    <p:sldId id="609" r:id="rId12"/>
    <p:sldId id="610" r:id="rId13"/>
    <p:sldId id="611" r:id="rId14"/>
    <p:sldId id="562" r:id="rId15"/>
    <p:sldId id="567" r:id="rId16"/>
    <p:sldId id="563" r:id="rId17"/>
    <p:sldId id="564" r:id="rId18"/>
    <p:sldId id="565" r:id="rId19"/>
    <p:sldId id="669" r:id="rId20"/>
    <p:sldId id="667" r:id="rId21"/>
    <p:sldId id="666" r:id="rId22"/>
    <p:sldId id="668" r:id="rId23"/>
    <p:sldId id="670" r:id="rId24"/>
    <p:sldId id="671" r:id="rId25"/>
    <p:sldId id="665" r:id="rId26"/>
    <p:sldId id="672" r:id="rId27"/>
    <p:sldId id="662" r:id="rId28"/>
    <p:sldId id="327" r:id="rId29"/>
    <p:sldId id="328" r:id="rId30"/>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CA06"/>
    <a:srgbClr val="FF9900"/>
    <a:srgbClr val="FF9933"/>
    <a:srgbClr val="000000"/>
    <a:srgbClr val="00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60"/>
  </p:normalViewPr>
  <p:slideViewPr>
    <p:cSldViewPr>
      <p:cViewPr>
        <p:scale>
          <a:sx n="100" d="100"/>
          <a:sy n="100" d="100"/>
        </p:scale>
        <p:origin x="-37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38474" cy="462119"/>
          </a:xfrm>
          <a:prstGeom prst="rect">
            <a:avLst/>
          </a:prstGeom>
        </p:spPr>
        <p:txBody>
          <a:bodyPr vert="horz" lIns="91946" tIns="45972" rIns="91946" bIns="45972" rtlCol="0"/>
          <a:lstStyle>
            <a:lvl1pPr algn="l">
              <a:defRPr sz="1200"/>
            </a:lvl1pPr>
          </a:lstStyle>
          <a:p>
            <a:endParaRPr lang="en-US"/>
          </a:p>
        </p:txBody>
      </p:sp>
      <p:sp>
        <p:nvSpPr>
          <p:cNvPr id="3" name="Date Placeholder 2"/>
          <p:cNvSpPr>
            <a:spLocks noGrp="1"/>
          </p:cNvSpPr>
          <p:nvPr>
            <p:ph type="dt" sz="quarter" idx="1"/>
          </p:nvPr>
        </p:nvSpPr>
        <p:spPr>
          <a:xfrm>
            <a:off x="3970341" y="1"/>
            <a:ext cx="3038474" cy="462119"/>
          </a:xfrm>
          <a:prstGeom prst="rect">
            <a:avLst/>
          </a:prstGeom>
        </p:spPr>
        <p:txBody>
          <a:bodyPr vert="horz" lIns="91946" tIns="45972" rIns="91946" bIns="45972" rtlCol="0"/>
          <a:lstStyle>
            <a:lvl1pPr algn="r">
              <a:defRPr sz="1200"/>
            </a:lvl1pPr>
          </a:lstStyle>
          <a:p>
            <a:fld id="{45CE6703-AD6E-4BC2-9F6D-635613F707C7}" type="datetimeFigureOut">
              <a:rPr lang="en-US" smtClean="0"/>
              <a:t>9/24/2013</a:t>
            </a:fld>
            <a:endParaRPr lang="en-US"/>
          </a:p>
        </p:txBody>
      </p:sp>
      <p:sp>
        <p:nvSpPr>
          <p:cNvPr id="4" name="Footer Placeholder 3"/>
          <p:cNvSpPr>
            <a:spLocks noGrp="1"/>
          </p:cNvSpPr>
          <p:nvPr>
            <p:ph type="ftr" sz="quarter" idx="2"/>
          </p:nvPr>
        </p:nvSpPr>
        <p:spPr>
          <a:xfrm>
            <a:off x="3" y="8772380"/>
            <a:ext cx="3038474" cy="462119"/>
          </a:xfrm>
          <a:prstGeom prst="rect">
            <a:avLst/>
          </a:prstGeom>
        </p:spPr>
        <p:txBody>
          <a:bodyPr vert="horz" lIns="91946" tIns="45972" rIns="91946" bIns="45972" rtlCol="0" anchor="b"/>
          <a:lstStyle>
            <a:lvl1pPr algn="l">
              <a:defRPr sz="1200"/>
            </a:lvl1pPr>
          </a:lstStyle>
          <a:p>
            <a:endParaRPr lang="en-US"/>
          </a:p>
        </p:txBody>
      </p:sp>
      <p:sp>
        <p:nvSpPr>
          <p:cNvPr id="5" name="Slide Number Placeholder 4"/>
          <p:cNvSpPr>
            <a:spLocks noGrp="1"/>
          </p:cNvSpPr>
          <p:nvPr>
            <p:ph type="sldNum" sz="quarter" idx="3"/>
          </p:nvPr>
        </p:nvSpPr>
        <p:spPr>
          <a:xfrm>
            <a:off x="3970341" y="8772380"/>
            <a:ext cx="3038474" cy="462119"/>
          </a:xfrm>
          <a:prstGeom prst="rect">
            <a:avLst/>
          </a:prstGeom>
        </p:spPr>
        <p:txBody>
          <a:bodyPr vert="horz" lIns="91946" tIns="45972" rIns="91946" bIns="45972" rtlCol="0" anchor="b"/>
          <a:lstStyle>
            <a:lvl1pPr algn="r">
              <a:defRPr sz="1200"/>
            </a:lvl1pPr>
          </a:lstStyle>
          <a:p>
            <a:fld id="{8D13F298-C66D-4EAE-9B6C-6C27EB59762C}" type="slidenum">
              <a:rPr lang="en-US" smtClean="0"/>
              <a:t>‹#›</a:t>
            </a:fld>
            <a:endParaRPr lang="en-US"/>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38474" cy="462119"/>
          </a:xfrm>
          <a:prstGeom prst="rect">
            <a:avLst/>
          </a:prstGeom>
        </p:spPr>
        <p:txBody>
          <a:bodyPr vert="horz" lIns="91946" tIns="45972" rIns="91946" bIns="45972" rtlCol="0"/>
          <a:lstStyle>
            <a:lvl1pPr algn="l">
              <a:defRPr sz="1200"/>
            </a:lvl1pPr>
          </a:lstStyle>
          <a:p>
            <a:endParaRPr lang="en-US"/>
          </a:p>
        </p:txBody>
      </p:sp>
      <p:sp>
        <p:nvSpPr>
          <p:cNvPr id="3" name="Date Placeholder 2"/>
          <p:cNvSpPr>
            <a:spLocks noGrp="1"/>
          </p:cNvSpPr>
          <p:nvPr>
            <p:ph type="dt" idx="1"/>
          </p:nvPr>
        </p:nvSpPr>
        <p:spPr>
          <a:xfrm>
            <a:off x="3970341" y="1"/>
            <a:ext cx="3038474" cy="462119"/>
          </a:xfrm>
          <a:prstGeom prst="rect">
            <a:avLst/>
          </a:prstGeom>
        </p:spPr>
        <p:txBody>
          <a:bodyPr vert="horz" lIns="91946" tIns="45972" rIns="91946" bIns="45972" rtlCol="0"/>
          <a:lstStyle>
            <a:lvl1pPr algn="r">
              <a:defRPr sz="1200"/>
            </a:lvl1pPr>
          </a:lstStyle>
          <a:p>
            <a:fld id="{2D3B6224-E222-4BE6-97EA-BB87A8C288C8}" type="datetimeFigureOut">
              <a:rPr lang="en-US" smtClean="0"/>
              <a:t>9/24/2013</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946" tIns="45972" rIns="91946" bIns="45972" rtlCol="0" anchor="ctr"/>
          <a:lstStyle/>
          <a:p>
            <a:endParaRPr lang="en-US"/>
          </a:p>
        </p:txBody>
      </p:sp>
      <p:sp>
        <p:nvSpPr>
          <p:cNvPr id="5" name="Notes Placeholder 4"/>
          <p:cNvSpPr>
            <a:spLocks noGrp="1"/>
          </p:cNvSpPr>
          <p:nvPr>
            <p:ph type="body" sz="quarter" idx="3"/>
          </p:nvPr>
        </p:nvSpPr>
        <p:spPr>
          <a:xfrm>
            <a:off x="701676" y="4387769"/>
            <a:ext cx="5607050" cy="4155919"/>
          </a:xfrm>
          <a:prstGeom prst="rect">
            <a:avLst/>
          </a:prstGeom>
        </p:spPr>
        <p:txBody>
          <a:bodyPr vert="horz" lIns="91946" tIns="45972" rIns="91946" bIns="459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772380"/>
            <a:ext cx="3038474" cy="462119"/>
          </a:xfrm>
          <a:prstGeom prst="rect">
            <a:avLst/>
          </a:prstGeom>
        </p:spPr>
        <p:txBody>
          <a:bodyPr vert="horz" lIns="91946" tIns="45972" rIns="91946" bIns="45972" rtlCol="0" anchor="b"/>
          <a:lstStyle>
            <a:lvl1pPr algn="l">
              <a:defRPr sz="1200"/>
            </a:lvl1pPr>
          </a:lstStyle>
          <a:p>
            <a:endParaRPr lang="en-US"/>
          </a:p>
        </p:txBody>
      </p:sp>
      <p:sp>
        <p:nvSpPr>
          <p:cNvPr id="7" name="Slide Number Placeholder 6"/>
          <p:cNvSpPr>
            <a:spLocks noGrp="1"/>
          </p:cNvSpPr>
          <p:nvPr>
            <p:ph type="sldNum" sz="quarter" idx="5"/>
          </p:nvPr>
        </p:nvSpPr>
        <p:spPr>
          <a:xfrm>
            <a:off x="3970341" y="8772380"/>
            <a:ext cx="3038474" cy="462119"/>
          </a:xfrm>
          <a:prstGeom prst="rect">
            <a:avLst/>
          </a:prstGeom>
        </p:spPr>
        <p:txBody>
          <a:bodyPr vert="horz" lIns="91946" tIns="45972" rIns="91946" bIns="45972" rtlCol="0" anchor="b"/>
          <a:lstStyle>
            <a:lvl1pPr algn="r">
              <a:defRPr sz="1200"/>
            </a:lvl1pPr>
          </a:lstStyle>
          <a:p>
            <a:fld id="{731B2CB3-83F0-4ABD-88A8-EB7EAD9C3194}" type="slidenum">
              <a:rPr lang="en-US" smtClean="0"/>
              <a:t>‹#›</a:t>
            </a:fld>
            <a:endParaRPr lang="en-US"/>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6</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7</a:t>
            </a:fld>
            <a:endParaRPr lang="en-US"/>
          </a:p>
        </p:txBody>
      </p:sp>
    </p:spTree>
    <p:extLst>
      <p:ext uri="{BB962C8B-B14F-4D97-AF65-F5344CB8AC3E}">
        <p14:creationId xmlns:p14="http://schemas.microsoft.com/office/powerpoint/2010/main" val="153105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19DC3BF-4AF2-4C4B-B619-519D0279BCDD}" type="datetimeFigureOut">
              <a:rPr lang="en-US" smtClean="0"/>
              <a:t>9/24/2013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t>9/24/2013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t>9/24/2013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pic>
        <p:nvPicPr>
          <p:cNvPr id="14" name="Picture 13" descr="http://www.floridahightech.com/images/UCFlogo.gif"/>
          <p:cNvPicPr>
            <a:picLocks noChangeAspect="1"/>
          </p:cNvPicPr>
          <p:nvPr userDrawn="1"/>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9/24/2013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9" name="Picture 8" descr="http://www.floridahightech.com/images/UCFlogo.gif"/>
          <p:cNvPicPr>
            <a:picLocks noChangeAspect="1"/>
          </p:cNvPicPr>
          <p:nvPr userDrawn="1"/>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r="68983" b="44845"/>
          <a:stretch>
            <a:fillRect/>
          </a:stretch>
        </p:blipFill>
        <p:spPr bwMode="auto">
          <a:xfrm>
            <a:off x="8601212" y="6438900"/>
            <a:ext cx="378795" cy="42011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19DC3BF-4AF2-4C4B-B619-519D0279BCDD}" type="datetimeFigureOut">
              <a:rPr lang="en-US" smtClean="0"/>
              <a:t>9/24/2013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EF5A803D-91D0-4C83-BC47-911B0C282B99}"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19DC3BF-4AF2-4C4B-B619-519D0279BCDD}" type="datetimeFigureOut">
              <a:rPr lang="en-US" smtClean="0"/>
              <a:t>9/24/2013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19DC3BF-4AF2-4C4B-B619-519D0279BCDD}" type="datetimeFigureOut">
              <a:rPr lang="en-US" smtClean="0"/>
              <a:t>9/24/2013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19DC3BF-4AF2-4C4B-B619-519D0279BCDD}" type="datetimeFigureOut">
              <a:rPr lang="en-US" smtClean="0"/>
              <a:t>9/24/2013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9DC3BF-4AF2-4C4B-B619-519D0279BCDD}" type="datetimeFigureOut">
              <a:rPr lang="en-US" smtClean="0"/>
              <a:t>9/24/2013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19DC3BF-4AF2-4C4B-B619-519D0279BCDD}" type="datetimeFigureOut">
              <a:rPr lang="en-US" smtClean="0"/>
              <a:t>9/24/2013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19DC3BF-4AF2-4C4B-B619-519D0279BCDD}" type="datetimeFigureOut">
              <a:rPr lang="en-US" smtClean="0"/>
              <a:t>9/24/2013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19DC3BF-4AF2-4C4B-B619-519D0279BCDD}" type="datetimeFigureOut">
              <a:rPr lang="en-US" smtClean="0"/>
              <a:t>9/24/2013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nsf.gov/news/special_reports/i-corps/" TargetMode="External"/><Relationship Id="rId2" Type="http://schemas.openxmlformats.org/officeDocument/2006/relationships/hyperlink" Target="http://us-ignit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381000" y="0"/>
            <a:ext cx="6096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p:nvPr/>
        </p:nvSpPr>
        <p:spPr bwMode="auto">
          <a:xfrm>
            <a:off x="990600" y="0"/>
            <a:ext cx="181872" cy="6858000"/>
          </a:xfrm>
          <a:prstGeom prst="rect">
            <a:avLst/>
          </a:prstGeom>
          <a:solidFill>
            <a:srgbClr val="FFCA06">
              <a:alpha val="23000"/>
            </a:srgbClr>
          </a:solidFill>
          <a:ln w="38100" cap="rnd" cmpd="sng" algn="ctr">
            <a:solidFill>
              <a:srgbClr val="FFCA06">
                <a:alpha val="25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6" name="Rectangle 15"/>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Straight Connector 16"/>
          <p:cNvSpPr>
            <a:spLocks noChangeShapeType="1"/>
          </p:cNvSpPr>
          <p:nvPr/>
        </p:nvSpPr>
        <p:spPr bwMode="auto">
          <a:xfrm>
            <a:off x="106344"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54112"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726640" y="0"/>
            <a:ext cx="0" cy="6858000"/>
          </a:xfrm>
          <a:prstGeom prst="line">
            <a:avLst/>
          </a:prstGeom>
          <a:noFill/>
          <a:ln w="2857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Straight Connector 20"/>
          <p:cNvSpPr>
            <a:spLocks noChangeShapeType="1"/>
          </p:cNvSpPr>
          <p:nvPr/>
        </p:nvSpPr>
        <p:spPr bwMode="auto">
          <a:xfrm>
            <a:off x="1066800" y="0"/>
            <a:ext cx="0" cy="6858000"/>
          </a:xfrm>
          <a:prstGeom prst="line">
            <a:avLst/>
          </a:prstGeom>
          <a:noFill/>
          <a:ln w="952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Rectangle 21"/>
          <p:cNvSpPr/>
          <p:nvPr/>
        </p:nvSpPr>
        <p:spPr bwMode="auto">
          <a:xfrm>
            <a:off x="1219200" y="0"/>
            <a:ext cx="762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609600" y="3429000"/>
            <a:ext cx="1295400" cy="1295400"/>
          </a:xfrm>
          <a:prstGeom prst="ellipse">
            <a:avLst/>
          </a:prstGeom>
          <a:solidFill>
            <a:srgbClr val="CC99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24704" y="4866752"/>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bwMode="auto">
          <a:xfrm>
            <a:off x="1091080" y="5500632"/>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91200"/>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bwMode="auto">
          <a:xfrm>
            <a:off x="1879040" y="4479888"/>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8" name="Straight Connector 27"/>
          <p:cNvSpPr>
            <a:spLocks noChangeShapeType="1"/>
          </p:cNvSpPr>
          <p:nvPr/>
        </p:nvSpPr>
        <p:spPr bwMode="auto">
          <a:xfrm>
            <a:off x="9097944" y="0"/>
            <a:ext cx="0" cy="6858000"/>
          </a:xfrm>
          <a:prstGeom prst="line">
            <a:avLst/>
          </a:prstGeom>
          <a:noFill/>
          <a:ln w="57150" cap="flat" cmpd="thickThin" algn="ctr">
            <a:solidFill>
              <a:schemeClr val="bg2">
                <a:lumMod val="25000"/>
                <a:alpha val="5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6" name="Text Placeholder 4"/>
          <p:cNvSpPr>
            <a:spLocks noGrp="1"/>
          </p:cNvSpPr>
          <p:nvPr>
            <p:ph type="body" idx="1"/>
          </p:nvPr>
        </p:nvSpPr>
        <p:spPr>
          <a:xfrm>
            <a:off x="1726640" y="3276600"/>
            <a:ext cx="7371304" cy="3048000"/>
          </a:xfrm>
          <a:noFill/>
          <a:ln>
            <a:noFill/>
          </a:ln>
        </p:spPr>
        <p:txBody>
          <a:bodyPr>
            <a:no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INTRODUCTION TO SPaRKS2</a:t>
            </a:r>
          </a:p>
          <a:p>
            <a:pPr algn="ctr"/>
            <a:r>
              <a:rPr lang="en-US" sz="2400" dirty="0" smtClean="0">
                <a:effectLst>
                  <a:outerShdw blurRad="38100" dist="38100" dir="2700000" algn="tl">
                    <a:srgbClr val="000000">
                      <a:alpha val="43137"/>
                    </a:srgbClr>
                  </a:outerShdw>
                </a:effectLst>
                <a:latin typeface="Century Gothic" pitchFamily="34" charset="0"/>
                <a:ea typeface="Tahoma" pitchFamily="34" charset="0"/>
                <a:cs typeface="Tahoma" pitchFamily="34" charset="0"/>
              </a:rPr>
              <a:t>Hot Topics in Research Administration</a:t>
            </a:r>
          </a:p>
          <a:p>
            <a:pPr algn="ctr"/>
            <a:endParaRPr lang="en-US" sz="2800" dirty="0" smtClean="0">
              <a:latin typeface="Century Gothic" pitchFamily="34" charset="0"/>
              <a:ea typeface="Tahoma" pitchFamily="34" charset="0"/>
              <a:cs typeface="Tahoma" pitchFamily="34" charset="0"/>
            </a:endParaRP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Presented by:</a:t>
            </a: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Doug Backman</a:t>
            </a:r>
          </a:p>
        </p:txBody>
      </p:sp>
      <p:pic>
        <p:nvPicPr>
          <p:cNvPr id="41" name="Picture 40" descr="http://www.floridahightech.com/images/UCFlogo.gif"/>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r="68983" b="44845"/>
          <a:stretch>
            <a:fillRect/>
          </a:stretch>
        </p:blipFill>
        <p:spPr bwMode="auto">
          <a:xfrm>
            <a:off x="776676" y="3532385"/>
            <a:ext cx="998057" cy="1106937"/>
          </a:xfrm>
          <a:prstGeom prst="rect">
            <a:avLst/>
          </a:prstGeom>
          <a:noFill/>
          <a:ln w="9525">
            <a:noFill/>
            <a:miter lim="800000"/>
            <a:headEnd/>
            <a:tailEnd/>
          </a:ln>
        </p:spPr>
      </p:pic>
      <p:pic>
        <p:nvPicPr>
          <p:cNvPr id="29" name="Picture 28" descr="I:\SPaRKS 2013\SPaRKS2 2013 Logo\sparks2logo_colorbackground.gif"/>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0"/>
            <a:ext cx="4191000" cy="2362200"/>
          </a:xfrm>
          <a:prstGeom prst="rect">
            <a:avLst/>
          </a:prstGeom>
          <a:noFill/>
          <a:ln>
            <a:noFill/>
          </a:ln>
        </p:spPr>
      </p:pic>
    </p:spTree>
    <p:extLst>
      <p:ext uri="{BB962C8B-B14F-4D97-AF65-F5344CB8AC3E}">
        <p14:creationId xmlns:p14="http://schemas.microsoft.com/office/powerpoint/2010/main" val="2039877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4" name="Content Placeholder 3"/>
          <p:cNvSpPr>
            <a:spLocks noGrp="1"/>
          </p:cNvSpPr>
          <p:nvPr>
            <p:ph sz="quarter" idx="1"/>
          </p:nvPr>
        </p:nvSpPr>
        <p:spPr>
          <a:xfrm>
            <a:off x="457200" y="1371600"/>
            <a:ext cx="8305800" cy="4648200"/>
          </a:xfrm>
        </p:spPr>
        <p:txBody>
          <a:bodyPr>
            <a:normAutofit/>
          </a:bodyPr>
          <a:lstStyle/>
          <a:p>
            <a:pPr lvl="0" eaLnBrk="0" fontAlgn="base" hangingPunct="0">
              <a:spcAft>
                <a:spcPct val="0"/>
              </a:spcAft>
              <a:buClr>
                <a:srgbClr val="220011"/>
              </a:buClr>
              <a:buSzTx/>
              <a:buFont typeface="Wingdings" pitchFamily="2" charset="2"/>
              <a:buChar char="Ø"/>
              <a:defRPr/>
            </a:pPr>
            <a:r>
              <a:rPr lang="en-US" sz="2200" kern="0" dirty="0">
                <a:solidFill>
                  <a:srgbClr val="220011"/>
                </a:solidFill>
                <a:latin typeface="Arial"/>
              </a:rPr>
              <a:t>Science CV Demonstration (FDP) </a:t>
            </a:r>
          </a:p>
          <a:p>
            <a:pPr lvl="0" eaLnBrk="0" fontAlgn="base" hangingPunct="0">
              <a:spcAft>
                <a:spcPct val="0"/>
              </a:spcAft>
              <a:buClr>
                <a:srgbClr val="220011"/>
              </a:buClr>
              <a:buSzTx/>
              <a:buFont typeface="Wingdings" pitchFamily="2" charset="2"/>
              <a:buChar char="Ø"/>
              <a:defRPr/>
            </a:pPr>
            <a:endParaRPr lang="en-US" sz="2200" kern="0" dirty="0">
              <a:solidFill>
                <a:srgbClr val="220011"/>
              </a:solidFill>
              <a:latin typeface="Arial"/>
            </a:endParaRPr>
          </a:p>
          <a:p>
            <a:pPr lvl="1" eaLnBrk="0" fontAlgn="base" hangingPunct="0">
              <a:spcAft>
                <a:spcPct val="0"/>
              </a:spcAft>
              <a:buClr>
                <a:srgbClr val="220011"/>
              </a:buClr>
              <a:buSzTx/>
              <a:buFont typeface="Wingdings" pitchFamily="2" charset="2"/>
              <a:buChar char="Ø"/>
              <a:defRPr/>
            </a:pPr>
            <a:r>
              <a:rPr lang="en-US" sz="1800" kern="0" dirty="0">
                <a:solidFill>
                  <a:srgbClr val="220011"/>
                </a:solidFill>
                <a:latin typeface="Arial"/>
              </a:rPr>
              <a:t>Common data platform to facilitate the exchange of ideas, locate individuals &amp; advance common understanding of scientific investments – Science Experts Network and Curriculum Vitae (</a:t>
            </a:r>
            <a:r>
              <a:rPr lang="en-US" sz="1800" kern="0" dirty="0" err="1">
                <a:solidFill>
                  <a:srgbClr val="220011"/>
                </a:solidFill>
                <a:latin typeface="Arial"/>
              </a:rPr>
              <a:t>SciENVC</a:t>
            </a:r>
            <a:r>
              <a:rPr lang="en-US" sz="1800" kern="0" dirty="0">
                <a:solidFill>
                  <a:srgbClr val="220011"/>
                </a:solidFill>
                <a:latin typeface="Arial"/>
              </a:rPr>
              <a:t>)</a:t>
            </a:r>
          </a:p>
          <a:p>
            <a:pPr marL="457200" lvl="1" indent="0" eaLnBrk="0" fontAlgn="base" hangingPunct="0">
              <a:spcAft>
                <a:spcPct val="0"/>
              </a:spcAft>
              <a:buClr>
                <a:srgbClr val="220011"/>
              </a:buClr>
              <a:buSzTx/>
              <a:buNone/>
              <a:defRPr/>
            </a:pPr>
            <a:r>
              <a:rPr lang="en-US" sz="1600" kern="0" dirty="0" smtClean="0">
                <a:solidFill>
                  <a:srgbClr val="220011"/>
                </a:solidFill>
                <a:latin typeface="Arial"/>
              </a:rPr>
              <a:t>     (</a:t>
            </a:r>
            <a:r>
              <a:rPr lang="en-US" sz="1600" kern="0" dirty="0" err="1">
                <a:solidFill>
                  <a:srgbClr val="220011"/>
                </a:solidFill>
                <a:latin typeface="Arial"/>
              </a:rPr>
              <a:t>eRA</a:t>
            </a:r>
            <a:r>
              <a:rPr lang="en-US" sz="1600" kern="0" dirty="0">
                <a:solidFill>
                  <a:srgbClr val="220011"/>
                </a:solidFill>
                <a:latin typeface="Arial"/>
              </a:rPr>
              <a:t> – </a:t>
            </a:r>
            <a:r>
              <a:rPr lang="en-US" sz="1600" kern="0" dirty="0" err="1">
                <a:solidFill>
                  <a:srgbClr val="220011"/>
                </a:solidFill>
                <a:latin typeface="Arial"/>
              </a:rPr>
              <a:t>SciENCV</a:t>
            </a:r>
            <a:r>
              <a:rPr lang="en-US" sz="1600" kern="0" dirty="0">
                <a:solidFill>
                  <a:srgbClr val="220011"/>
                </a:solidFill>
                <a:latin typeface="Arial"/>
              </a:rPr>
              <a:t> – May)</a:t>
            </a:r>
          </a:p>
        </p:txBody>
      </p:sp>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INTRODUCTION TO </a:t>
            </a:r>
            <a:r>
              <a:rPr lang="en-US" b="1" dirty="0" smtClean="0">
                <a:latin typeface="Century Gothic" pitchFamily="34" charset="0"/>
              </a:rPr>
              <a:t>SPaRKS2</a:t>
            </a:r>
            <a:endParaRPr lang="en-US" b="1" dirty="0">
              <a:latin typeface="Century Gothic" pitchFamily="34" charset="0"/>
            </a:endParaRPr>
          </a:p>
        </p:txBody>
      </p:sp>
    </p:spTree>
    <p:extLst>
      <p:ext uri="{BB962C8B-B14F-4D97-AF65-F5344CB8AC3E}">
        <p14:creationId xmlns:p14="http://schemas.microsoft.com/office/powerpoint/2010/main" val="2713215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4" name="Content Placeholder 3"/>
          <p:cNvSpPr>
            <a:spLocks noGrp="1"/>
          </p:cNvSpPr>
          <p:nvPr>
            <p:ph sz="quarter" idx="1"/>
          </p:nvPr>
        </p:nvSpPr>
        <p:spPr>
          <a:xfrm>
            <a:off x="457200" y="1371600"/>
            <a:ext cx="7696200" cy="4648200"/>
          </a:xfrm>
        </p:spPr>
        <p:txBody>
          <a:bodyPr>
            <a:normAutofit/>
          </a:bodyPr>
          <a:lstStyle/>
          <a:p>
            <a:pPr lvl="0" eaLnBrk="0" fontAlgn="base" hangingPunct="0">
              <a:lnSpc>
                <a:spcPct val="90000"/>
              </a:lnSpc>
              <a:spcAft>
                <a:spcPct val="0"/>
              </a:spcAft>
              <a:buClr>
                <a:srgbClr val="220011"/>
              </a:buClr>
              <a:buSzTx/>
              <a:buFont typeface="Wingdings" pitchFamily="2" charset="2"/>
              <a:buChar char="Ø"/>
            </a:pPr>
            <a:r>
              <a:rPr lang="en-US" sz="3000" kern="0" dirty="0">
                <a:solidFill>
                  <a:srgbClr val="220011"/>
                </a:solidFill>
                <a:latin typeface="Arial"/>
              </a:rPr>
              <a:t>Open Researcher ID (FDP)</a:t>
            </a:r>
          </a:p>
          <a:p>
            <a:pPr lvl="1" eaLnBrk="0" fontAlgn="base" hangingPunct="0">
              <a:lnSpc>
                <a:spcPct val="90000"/>
              </a:lnSpc>
              <a:spcAft>
                <a:spcPct val="0"/>
              </a:spcAft>
              <a:buClr>
                <a:srgbClr val="220011"/>
              </a:buClr>
              <a:buSzTx/>
              <a:buFont typeface="Wingdings" pitchFamily="2" charset="2"/>
              <a:buChar char="Ø"/>
            </a:pPr>
            <a:r>
              <a:rPr lang="en-US" sz="2600" kern="0" dirty="0" smtClean="0">
                <a:solidFill>
                  <a:srgbClr val="220011"/>
                </a:solidFill>
                <a:latin typeface="Arial"/>
              </a:rPr>
              <a:t>1</a:t>
            </a:r>
            <a:r>
              <a:rPr lang="en-US" sz="2600" kern="0" dirty="0">
                <a:solidFill>
                  <a:srgbClr val="220011"/>
                </a:solidFill>
                <a:latin typeface="Arial"/>
              </a:rPr>
              <a:t>) </a:t>
            </a:r>
            <a:r>
              <a:rPr lang="en-US" sz="2600" kern="0" dirty="0" smtClean="0">
                <a:solidFill>
                  <a:srgbClr val="220011"/>
                </a:solidFill>
                <a:latin typeface="Arial"/>
              </a:rPr>
              <a:t>Open </a:t>
            </a:r>
            <a:r>
              <a:rPr lang="en-US" sz="2600" kern="0" dirty="0">
                <a:solidFill>
                  <a:srgbClr val="220011"/>
                </a:solidFill>
                <a:latin typeface="Arial"/>
              </a:rPr>
              <a:t>registry of unique persistent identifiers for scholars and their research associated metadata.</a:t>
            </a:r>
          </a:p>
          <a:p>
            <a:pPr lvl="1" eaLnBrk="0" fontAlgn="base" hangingPunct="0">
              <a:lnSpc>
                <a:spcPct val="90000"/>
              </a:lnSpc>
              <a:spcAft>
                <a:spcPct val="0"/>
              </a:spcAft>
              <a:buClr>
                <a:srgbClr val="220011"/>
              </a:buClr>
              <a:buSzTx/>
              <a:buFont typeface="Wingdings" pitchFamily="2" charset="2"/>
              <a:buChar char="Ø"/>
            </a:pPr>
            <a:r>
              <a:rPr lang="en-US" sz="2600" kern="0" dirty="0">
                <a:solidFill>
                  <a:srgbClr val="220011"/>
                </a:solidFill>
                <a:latin typeface="Arial"/>
              </a:rPr>
              <a:t>2) Journal publication and grant application integration to automate linkages between scholars and their documents</a:t>
            </a:r>
          </a:p>
          <a:p>
            <a:pPr lvl="1" eaLnBrk="0" fontAlgn="base" hangingPunct="0">
              <a:lnSpc>
                <a:spcPct val="90000"/>
              </a:lnSpc>
              <a:spcAft>
                <a:spcPct val="0"/>
              </a:spcAft>
              <a:buClr>
                <a:srgbClr val="220011"/>
              </a:buClr>
              <a:buSzTx/>
              <a:buFont typeface="Wingdings" pitchFamily="2" charset="2"/>
              <a:buChar char="Ø"/>
            </a:pPr>
            <a:r>
              <a:rPr lang="en-US" sz="2600" kern="0" dirty="0">
                <a:solidFill>
                  <a:srgbClr val="220011"/>
                </a:solidFill>
                <a:latin typeface="Arial"/>
              </a:rPr>
              <a:t>3) Streamline proposal applications and reporting procedures </a:t>
            </a:r>
          </a:p>
        </p:txBody>
      </p:sp>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INTRODUCTION TO </a:t>
            </a:r>
            <a:r>
              <a:rPr lang="en-US" b="1" dirty="0" smtClean="0">
                <a:latin typeface="Century Gothic" pitchFamily="34" charset="0"/>
              </a:rPr>
              <a:t>SPaRKS2</a:t>
            </a:r>
            <a:endParaRPr lang="en-US" b="1" dirty="0">
              <a:latin typeface="Century Gothic" pitchFamily="34" charset="0"/>
            </a:endParaRPr>
          </a:p>
        </p:txBody>
      </p:sp>
    </p:spTree>
    <p:extLst>
      <p:ext uri="{BB962C8B-B14F-4D97-AF65-F5344CB8AC3E}">
        <p14:creationId xmlns:p14="http://schemas.microsoft.com/office/powerpoint/2010/main" val="2198658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INTRODUCTION TO </a:t>
            </a:r>
            <a:r>
              <a:rPr lang="en-US" b="1" dirty="0" smtClean="0">
                <a:latin typeface="Century Gothic" pitchFamily="34" charset="0"/>
              </a:rPr>
              <a:t>SPaRKS2</a:t>
            </a:r>
            <a:endParaRPr lang="en-US" b="1" dirty="0">
              <a:latin typeface="Century Gothic" pitchFamily="34" charset="0"/>
            </a:endParaRPr>
          </a:p>
        </p:txBody>
      </p:sp>
      <p:sp>
        <p:nvSpPr>
          <p:cNvPr id="2" name="Content Placeholder 1"/>
          <p:cNvSpPr>
            <a:spLocks noGrp="1"/>
          </p:cNvSpPr>
          <p:nvPr>
            <p:ph idx="1"/>
          </p:nvPr>
        </p:nvSpPr>
        <p:spPr/>
        <p:txBody>
          <a:bodyPr/>
          <a:lstStyle/>
          <a:p>
            <a:pPr lvl="0" eaLnBrk="0" fontAlgn="base" hangingPunct="0">
              <a:spcAft>
                <a:spcPct val="0"/>
              </a:spcAft>
              <a:buClr>
                <a:srgbClr val="220011"/>
              </a:buClr>
              <a:buSzTx/>
              <a:buFont typeface="Wingdings" pitchFamily="2" charset="2"/>
              <a:buChar char="Ø"/>
              <a:defRPr/>
            </a:pPr>
            <a:r>
              <a:rPr lang="en-US" sz="2400" kern="0" dirty="0">
                <a:solidFill>
                  <a:srgbClr val="220011"/>
                </a:solidFill>
                <a:latin typeface="Arial"/>
              </a:rPr>
              <a:t>Dual Use Research Concern (DURC)</a:t>
            </a:r>
          </a:p>
          <a:p>
            <a:pPr lvl="1" eaLnBrk="0" fontAlgn="base" hangingPunct="0">
              <a:spcAft>
                <a:spcPct val="0"/>
              </a:spcAft>
              <a:buClr>
                <a:srgbClr val="220011"/>
              </a:buClr>
              <a:buSzTx/>
              <a:buFont typeface="Wingdings" pitchFamily="2" charset="2"/>
              <a:buChar char="Ø"/>
              <a:defRPr/>
            </a:pPr>
            <a:r>
              <a:rPr lang="en-US" sz="2000" kern="0" dirty="0">
                <a:solidFill>
                  <a:srgbClr val="220011"/>
                </a:solidFill>
                <a:latin typeface="Arial"/>
              </a:rPr>
              <a:t>U.S. Government policy for oversight of life sciences in dual use research.</a:t>
            </a:r>
          </a:p>
          <a:p>
            <a:pPr lvl="1" eaLnBrk="0" fontAlgn="base" hangingPunct="0">
              <a:spcAft>
                <a:spcPct val="0"/>
              </a:spcAft>
              <a:buClr>
                <a:srgbClr val="220011"/>
              </a:buClr>
              <a:buSzTx/>
              <a:buFont typeface="Wingdings" pitchFamily="2" charset="2"/>
              <a:buChar char="Ø"/>
              <a:defRPr/>
            </a:pPr>
            <a:r>
              <a:rPr lang="en-US" sz="2000" kern="0" dirty="0">
                <a:solidFill>
                  <a:srgbClr val="220011"/>
                </a:solidFill>
                <a:latin typeface="Arial"/>
              </a:rPr>
              <a:t>Management of life sciences research that can provide significant threats to the U.S.</a:t>
            </a:r>
          </a:p>
          <a:p>
            <a:pPr marL="0" lvl="0" indent="0" eaLnBrk="0" fontAlgn="base" hangingPunct="0">
              <a:spcAft>
                <a:spcPct val="0"/>
              </a:spcAft>
              <a:buClr>
                <a:srgbClr val="220011"/>
              </a:buClr>
              <a:buSzTx/>
              <a:buNone/>
              <a:defRPr/>
            </a:pPr>
            <a:endParaRPr lang="en-US" sz="2400" kern="0" dirty="0">
              <a:solidFill>
                <a:srgbClr val="220011"/>
              </a:solidFill>
              <a:latin typeface="Arial"/>
            </a:endParaRPr>
          </a:p>
          <a:p>
            <a:pPr lvl="0" eaLnBrk="0" fontAlgn="base" hangingPunct="0">
              <a:spcAft>
                <a:spcPct val="0"/>
              </a:spcAft>
              <a:buClr>
                <a:srgbClr val="220011"/>
              </a:buClr>
              <a:buSzTx/>
              <a:buFont typeface="Wingdings" pitchFamily="2" charset="2"/>
              <a:buChar char="Ø"/>
              <a:defRPr/>
            </a:pPr>
            <a:r>
              <a:rPr lang="en-US" sz="2400" kern="0" dirty="0">
                <a:solidFill>
                  <a:srgbClr val="220011"/>
                </a:solidFill>
                <a:latin typeface="Arial"/>
              </a:rPr>
              <a:t>Data Publications and Public Access (COGR)</a:t>
            </a:r>
          </a:p>
          <a:p>
            <a:pPr lvl="1" eaLnBrk="0" fontAlgn="base" hangingPunct="0">
              <a:spcAft>
                <a:spcPct val="0"/>
              </a:spcAft>
              <a:buClr>
                <a:srgbClr val="220011"/>
              </a:buClr>
              <a:buSzTx/>
              <a:buFont typeface="Wingdings" pitchFamily="2" charset="2"/>
              <a:buChar char="Ø"/>
              <a:defRPr/>
            </a:pPr>
            <a:r>
              <a:rPr lang="en-US" sz="2000" kern="0" dirty="0">
                <a:solidFill>
                  <a:srgbClr val="220011"/>
                </a:solidFill>
                <a:latin typeface="Arial"/>
              </a:rPr>
              <a:t>Public access vs. confidentiality</a:t>
            </a:r>
          </a:p>
          <a:p>
            <a:endParaRPr lang="en-US" dirty="0"/>
          </a:p>
        </p:txBody>
      </p:sp>
    </p:spTree>
    <p:extLst>
      <p:ext uri="{BB962C8B-B14F-4D97-AF65-F5344CB8AC3E}">
        <p14:creationId xmlns:p14="http://schemas.microsoft.com/office/powerpoint/2010/main" val="797218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4" name="Content Placeholder 3"/>
          <p:cNvSpPr>
            <a:spLocks noGrp="1"/>
          </p:cNvSpPr>
          <p:nvPr>
            <p:ph sz="quarter" idx="1"/>
          </p:nvPr>
        </p:nvSpPr>
        <p:spPr>
          <a:xfrm>
            <a:off x="457200" y="1371600"/>
            <a:ext cx="8077200" cy="4648200"/>
          </a:xfrm>
        </p:spPr>
        <p:txBody>
          <a:bodyPr>
            <a:normAutofit/>
          </a:bodyPr>
          <a:lstStyle/>
          <a:p>
            <a:pPr>
              <a:buClrTx/>
              <a:buFont typeface="Wingdings" pitchFamily="2" charset="2"/>
              <a:buChar char="Ø"/>
              <a:defRPr/>
            </a:pPr>
            <a:r>
              <a:rPr lang="en-US" sz="2400" dirty="0">
                <a:latin typeface="Arial" pitchFamily="34" charset="0"/>
                <a:cs typeface="Arial" pitchFamily="34" charset="0"/>
              </a:rPr>
              <a:t>National Center for Advancing Translational Science</a:t>
            </a:r>
          </a:p>
          <a:p>
            <a:pPr>
              <a:buClrTx/>
              <a:buFont typeface="Wingdings" pitchFamily="2" charset="2"/>
              <a:buChar char="Ø"/>
              <a:defRPr/>
            </a:pPr>
            <a:r>
              <a:rPr lang="en-US" sz="2400" dirty="0" smtClean="0">
                <a:latin typeface="Arial" pitchFamily="34" charset="0"/>
                <a:cs typeface="Arial" pitchFamily="34" charset="0"/>
              </a:rPr>
              <a:t>New </a:t>
            </a:r>
            <a:r>
              <a:rPr lang="en-US" sz="2400" dirty="0">
                <a:latin typeface="Arial" pitchFamily="34" charset="0"/>
                <a:cs typeface="Arial" pitchFamily="34" charset="0"/>
              </a:rPr>
              <a:t>therapeutic uses of </a:t>
            </a:r>
            <a:r>
              <a:rPr lang="en-US" sz="2400" dirty="0" err="1">
                <a:latin typeface="Arial" pitchFamily="34" charset="0"/>
                <a:cs typeface="Arial" pitchFamily="34" charset="0"/>
              </a:rPr>
              <a:t>pharma</a:t>
            </a:r>
            <a:r>
              <a:rPr lang="en-US" sz="2400" dirty="0">
                <a:latin typeface="Arial" pitchFamily="34" charset="0"/>
                <a:cs typeface="Arial" pitchFamily="34" charset="0"/>
              </a:rPr>
              <a:t> companies</a:t>
            </a:r>
          </a:p>
          <a:p>
            <a:pPr>
              <a:buClrTx/>
              <a:buFont typeface="Wingdings" pitchFamily="2" charset="2"/>
              <a:buChar char="Ø"/>
              <a:defRPr/>
            </a:pPr>
            <a:r>
              <a:rPr lang="en-US" sz="2400" dirty="0" smtClean="0">
                <a:latin typeface="Arial" pitchFamily="34" charset="0"/>
                <a:cs typeface="Arial" pitchFamily="34" charset="0"/>
              </a:rPr>
              <a:t>CDA’s</a:t>
            </a:r>
            <a:endParaRPr lang="en-US" sz="2400" dirty="0">
              <a:latin typeface="Arial" pitchFamily="34" charset="0"/>
              <a:cs typeface="Arial" pitchFamily="34" charset="0"/>
            </a:endParaRPr>
          </a:p>
          <a:p>
            <a:pPr>
              <a:buClrTx/>
              <a:buFont typeface="Wingdings" pitchFamily="2" charset="2"/>
              <a:buChar char="Ø"/>
              <a:defRPr/>
            </a:pPr>
            <a:r>
              <a:rPr lang="en-US" sz="2400" dirty="0" smtClean="0">
                <a:latin typeface="Arial" pitchFamily="34" charset="0"/>
                <a:cs typeface="Arial" pitchFamily="34" charset="0"/>
              </a:rPr>
              <a:t>Cooperative </a:t>
            </a:r>
            <a:r>
              <a:rPr lang="en-US" sz="2400" dirty="0">
                <a:latin typeface="Arial" pitchFamily="34" charset="0"/>
                <a:cs typeface="Arial" pitchFamily="34" charset="0"/>
              </a:rPr>
              <a:t>Research Agreements</a:t>
            </a:r>
          </a:p>
          <a:p>
            <a:pPr>
              <a:buClrTx/>
              <a:buFont typeface="Wingdings" pitchFamily="2" charset="2"/>
              <a:buChar char="Ø"/>
              <a:defRPr/>
            </a:pPr>
            <a:endParaRPr lang="en-US" sz="2400" dirty="0">
              <a:latin typeface="Arial" pitchFamily="34" charset="0"/>
              <a:cs typeface="Arial" pitchFamily="34" charset="0"/>
            </a:endParaRPr>
          </a:p>
          <a:p>
            <a:pPr>
              <a:buClrTx/>
              <a:buFont typeface="Wingdings" pitchFamily="2" charset="2"/>
              <a:buChar char="Ø"/>
              <a:defRPr/>
            </a:pPr>
            <a:r>
              <a:rPr lang="en-US" sz="2400" dirty="0">
                <a:latin typeface="Arial" pitchFamily="34" charset="0"/>
                <a:cs typeface="Arial" pitchFamily="34" charset="0"/>
              </a:rPr>
              <a:t>University – Industry Relationships</a:t>
            </a:r>
          </a:p>
          <a:p>
            <a:pPr lvl="1">
              <a:buClrTx/>
              <a:buFont typeface="Wingdings" pitchFamily="2" charset="2"/>
              <a:buChar char="Ø"/>
              <a:defRPr/>
            </a:pPr>
            <a:r>
              <a:rPr lang="en-US" sz="2400" dirty="0" smtClean="0">
                <a:latin typeface="Arial" pitchFamily="34" charset="0"/>
                <a:cs typeface="Arial" pitchFamily="34" charset="0"/>
              </a:rPr>
              <a:t>Penn </a:t>
            </a:r>
            <a:r>
              <a:rPr lang="en-US" sz="2400" dirty="0">
                <a:latin typeface="Arial" pitchFamily="34" charset="0"/>
                <a:cs typeface="Arial" pitchFamily="34" charset="0"/>
              </a:rPr>
              <a:t>State &amp; Univ. of </a:t>
            </a:r>
            <a:r>
              <a:rPr lang="en-US" sz="2400" dirty="0" err="1">
                <a:latin typeface="Arial" pitchFamily="34" charset="0"/>
                <a:cs typeface="Arial" pitchFamily="34" charset="0"/>
              </a:rPr>
              <a:t>Minn</a:t>
            </a:r>
            <a:r>
              <a:rPr lang="en-US" sz="2400" dirty="0">
                <a:latin typeface="Arial" pitchFamily="34" charset="0"/>
                <a:cs typeface="Arial" pitchFamily="34" charset="0"/>
              </a:rPr>
              <a:t> – IP Waiver</a:t>
            </a:r>
          </a:p>
        </p:txBody>
      </p:sp>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INTRODUCTION TO </a:t>
            </a:r>
            <a:r>
              <a:rPr lang="en-US" b="1" dirty="0" smtClean="0">
                <a:latin typeface="Century Gothic" pitchFamily="34" charset="0"/>
              </a:rPr>
              <a:t>SPaRKS2</a:t>
            </a:r>
            <a:endParaRPr lang="en-US" b="1" dirty="0">
              <a:latin typeface="Century Gothic" pitchFamily="34" charset="0"/>
            </a:endParaRPr>
          </a:p>
        </p:txBody>
      </p:sp>
    </p:spTree>
    <p:extLst>
      <p:ext uri="{BB962C8B-B14F-4D97-AF65-F5344CB8AC3E}">
        <p14:creationId xmlns:p14="http://schemas.microsoft.com/office/powerpoint/2010/main" val="480432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6"/>
          <p:cNvSpPr>
            <a:spLocks noGrp="1"/>
          </p:cNvSpPr>
          <p:nvPr/>
        </p:nvSpPr>
        <p:spPr>
          <a:xfrm>
            <a:off x="337457" y="1219200"/>
            <a:ext cx="8104325" cy="4305300"/>
          </a:xfrm>
          <a:prstGeom prst="rect">
            <a:avLst/>
          </a:prstGeom>
        </p:spPr>
        <p:txBody>
          <a:bodyPr vert="horz" lIns="91440" tIns="45720" rIns="91440" bIns="45720" rtlCol="0">
            <a:normAutofit/>
          </a:bodyPr>
          <a:lstStyle>
            <a:lvl1pPr marL="1730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400" b="0" kern="1200">
                <a:solidFill>
                  <a:schemeClr val="tx2">
                    <a:lumMod val="75000"/>
                  </a:schemeClr>
                </a:solidFill>
                <a:latin typeface="+mn-lt"/>
                <a:ea typeface="+mn-ea"/>
                <a:cs typeface="Segoe UI" pitchFamily="34" charset="0"/>
              </a:defRPr>
            </a:lvl1pPr>
            <a:lvl2pPr marL="684213" indent="-22701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2pPr>
            <a:lvl3pPr marL="10874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800" kern="1200">
                <a:solidFill>
                  <a:schemeClr val="tx2">
                    <a:lumMod val="75000"/>
                  </a:schemeClr>
                </a:solidFill>
                <a:latin typeface="+mn-lt"/>
                <a:ea typeface="+mn-ea"/>
                <a:cs typeface="Segoe UI" pitchFamily="34" charset="0"/>
              </a:defRPr>
            </a:lvl3pPr>
            <a:lvl4pPr marL="1541463" indent="-16986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600" kern="1200">
                <a:solidFill>
                  <a:schemeClr val="tx2">
                    <a:lumMod val="75000"/>
                  </a:schemeClr>
                </a:solidFill>
                <a:latin typeface="+mn-lt"/>
                <a:ea typeface="+mn-ea"/>
                <a:cs typeface="Segoe UI" pitchFamily="34" charset="0"/>
              </a:defRPr>
            </a:lvl4pPr>
            <a:lvl5pPr marL="20018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4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lnSpc>
                <a:spcPct val="100000"/>
              </a:lnSpc>
              <a:spcAft>
                <a:spcPct val="0"/>
              </a:spcAft>
              <a:buClr>
                <a:srgbClr val="220011"/>
              </a:buClr>
              <a:buSzTx/>
              <a:buFont typeface="Wingdings" pitchFamily="2" charset="2"/>
              <a:buChar char="Ø"/>
              <a:defRPr/>
            </a:pPr>
            <a:r>
              <a:rPr lang="en-US" sz="2800" kern="0" dirty="0">
                <a:solidFill>
                  <a:srgbClr val="220011"/>
                </a:solidFill>
                <a:latin typeface="Arial"/>
                <a:cs typeface="+mn-cs"/>
              </a:rPr>
              <a:t>NSF Initiative – Strengthening Science &amp; Engineering Enterprises</a:t>
            </a:r>
          </a:p>
          <a:p>
            <a:pPr lvl="0" eaLnBrk="0" fontAlgn="base" hangingPunct="0">
              <a:lnSpc>
                <a:spcPct val="100000"/>
              </a:lnSpc>
              <a:spcAft>
                <a:spcPct val="0"/>
              </a:spcAft>
              <a:buClr>
                <a:srgbClr val="220011"/>
              </a:buClr>
              <a:buSzTx/>
              <a:buFont typeface="Wingdings" pitchFamily="2" charset="2"/>
              <a:buChar char="Ø"/>
              <a:defRPr/>
            </a:pPr>
            <a:r>
              <a:rPr lang="en-US" sz="2800" kern="0" dirty="0" smtClean="0">
                <a:solidFill>
                  <a:srgbClr val="220011"/>
                </a:solidFill>
                <a:latin typeface="Arial"/>
                <a:cs typeface="+mn-cs"/>
              </a:rPr>
              <a:t> US-Ignite </a:t>
            </a:r>
            <a:r>
              <a:rPr lang="en-US" sz="2800" kern="0" dirty="0">
                <a:solidFill>
                  <a:srgbClr val="220011"/>
                </a:solidFill>
                <a:latin typeface="Arial"/>
                <a:cs typeface="+mn-cs"/>
              </a:rPr>
              <a:t>– public &amp; private next generation internet applications </a:t>
            </a:r>
            <a:r>
              <a:rPr lang="en-US" sz="2000" kern="0" dirty="0">
                <a:solidFill>
                  <a:srgbClr val="220011"/>
                </a:solidFill>
                <a:latin typeface="Arial"/>
                <a:cs typeface="+mn-cs"/>
              </a:rPr>
              <a:t>(</a:t>
            </a:r>
            <a:r>
              <a:rPr lang="en-US" sz="2000" kern="0" dirty="0">
                <a:solidFill>
                  <a:srgbClr val="220011"/>
                </a:solidFill>
                <a:latin typeface="Arial"/>
                <a:cs typeface="+mn-cs"/>
                <a:hlinkClick r:id="rId2"/>
              </a:rPr>
              <a:t>http://us-ignite.org/</a:t>
            </a:r>
            <a:r>
              <a:rPr lang="en-US" sz="2000" kern="0" dirty="0">
                <a:solidFill>
                  <a:srgbClr val="220011"/>
                </a:solidFill>
                <a:latin typeface="Arial"/>
                <a:cs typeface="+mn-cs"/>
              </a:rPr>
              <a:t>)</a:t>
            </a:r>
          </a:p>
          <a:p>
            <a:pPr lvl="0" eaLnBrk="0" fontAlgn="base" hangingPunct="0">
              <a:lnSpc>
                <a:spcPct val="100000"/>
              </a:lnSpc>
              <a:spcAft>
                <a:spcPct val="0"/>
              </a:spcAft>
              <a:buClr>
                <a:srgbClr val="220011"/>
              </a:buClr>
              <a:buSzTx/>
              <a:buFont typeface="Wingdings" pitchFamily="2" charset="2"/>
              <a:buChar char="Ø"/>
              <a:defRPr/>
            </a:pPr>
            <a:endParaRPr lang="en-US" sz="2800" kern="0" dirty="0">
              <a:solidFill>
                <a:srgbClr val="220011"/>
              </a:solidFill>
              <a:latin typeface="Arial"/>
              <a:cs typeface="+mn-cs"/>
            </a:endParaRPr>
          </a:p>
          <a:p>
            <a:pPr lvl="0" eaLnBrk="0" fontAlgn="base" hangingPunct="0">
              <a:lnSpc>
                <a:spcPct val="100000"/>
              </a:lnSpc>
              <a:spcAft>
                <a:spcPct val="0"/>
              </a:spcAft>
              <a:buClr>
                <a:srgbClr val="220011"/>
              </a:buClr>
              <a:buSzTx/>
              <a:buFont typeface="Wingdings" pitchFamily="2" charset="2"/>
              <a:buChar char="Ø"/>
              <a:defRPr/>
            </a:pPr>
            <a:r>
              <a:rPr lang="en-US" sz="2800" kern="0" dirty="0" smtClean="0">
                <a:solidFill>
                  <a:srgbClr val="220011"/>
                </a:solidFill>
                <a:latin typeface="Arial"/>
                <a:cs typeface="+mn-cs"/>
              </a:rPr>
              <a:t>NSF </a:t>
            </a:r>
            <a:r>
              <a:rPr lang="en-US" sz="2800" kern="0" dirty="0">
                <a:solidFill>
                  <a:srgbClr val="220011"/>
                </a:solidFill>
                <a:latin typeface="Arial"/>
                <a:cs typeface="+mn-cs"/>
              </a:rPr>
              <a:t>innovation Corporations I-Corps </a:t>
            </a:r>
          </a:p>
          <a:p>
            <a:pPr marL="0" lvl="0" indent="0" eaLnBrk="0" fontAlgn="base" hangingPunct="0">
              <a:lnSpc>
                <a:spcPct val="100000"/>
              </a:lnSpc>
              <a:spcAft>
                <a:spcPct val="0"/>
              </a:spcAft>
              <a:buClr>
                <a:srgbClr val="220011"/>
              </a:buClr>
              <a:buSzTx/>
              <a:buNone/>
              <a:defRPr/>
            </a:pPr>
            <a:r>
              <a:rPr lang="en-US" sz="2800" kern="0" dirty="0">
                <a:solidFill>
                  <a:srgbClr val="220011"/>
                </a:solidFill>
                <a:latin typeface="Arial"/>
                <a:cs typeface="+mn-cs"/>
                <a:hlinkClick r:id="rId3"/>
              </a:rPr>
              <a:t>http://www.nsf.gov/news/special_reports/i-corps/</a:t>
            </a:r>
            <a:endParaRPr lang="en-US" sz="2800" kern="0" dirty="0">
              <a:solidFill>
                <a:srgbClr val="220011"/>
              </a:solidFill>
              <a:latin typeface="Arial"/>
              <a:cs typeface="+mn-cs"/>
            </a:endParaRPr>
          </a:p>
          <a:p>
            <a:pPr marL="457200" lvl="1" indent="0">
              <a:spcBef>
                <a:spcPts val="1200"/>
              </a:spcBef>
              <a:buNone/>
            </a:pPr>
            <a:endParaRPr lang="en-US" dirty="0" smtClean="0">
              <a:latin typeface="Century Gothic" pitchFamily="34" charset="0"/>
            </a:endParaRPr>
          </a:p>
        </p:txBody>
      </p:sp>
      <p:sp>
        <p:nvSpPr>
          <p:cNvPr id="10" name="Title 2"/>
          <p:cNvSpPr txBox="1">
            <a:spLocks/>
          </p:cNvSpPr>
          <p:nvPr/>
        </p:nvSpPr>
        <p:spPr>
          <a:xfrm>
            <a:off x="304800" y="457200"/>
            <a:ext cx="8686800" cy="838200"/>
          </a:xfrm>
          <a:prstGeom prst="rect">
            <a:avLst/>
          </a:prstGeom>
        </p:spPr>
        <p:txBody>
          <a:bodyPr vert="horz" anchor="ctr">
            <a:norm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1" name="TextBox 10"/>
          <p:cNvSpPr txBox="1"/>
          <p:nvPr/>
        </p:nvSpPr>
        <p:spPr>
          <a:xfrm>
            <a:off x="190500"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INTRODUCTION TO SPARKS2</a:t>
            </a:r>
            <a:endParaRPr lang="en-US" b="1" dirty="0">
              <a:effectLst>
                <a:outerShdw blurRad="38100" dist="38100" dir="2700000" algn="tl">
                  <a:srgbClr val="000000">
                    <a:alpha val="43137"/>
                  </a:srgbClr>
                </a:outerShdw>
              </a:effectLst>
              <a:latin typeface="Century Gothic" pitchFamily="34" charset="0"/>
            </a:endParaRPr>
          </a:p>
        </p:txBody>
      </p:sp>
    </p:spTree>
    <p:extLst>
      <p:ext uri="{BB962C8B-B14F-4D97-AF65-F5344CB8AC3E}">
        <p14:creationId xmlns:p14="http://schemas.microsoft.com/office/powerpoint/2010/main" val="3352082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1" name="TextBox 10"/>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2" name="Rectangle 1"/>
          <p:cNvSpPr/>
          <p:nvPr/>
        </p:nvSpPr>
        <p:spPr>
          <a:xfrm>
            <a:off x="288471" y="1219200"/>
            <a:ext cx="8621486" cy="5115246"/>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defRPr/>
            </a:pPr>
            <a:r>
              <a:rPr lang="en-US" sz="2400" kern="0" dirty="0">
                <a:solidFill>
                  <a:srgbClr val="220011"/>
                </a:solidFill>
                <a:latin typeface="Arial"/>
              </a:rPr>
              <a:t>Council on Financial Assistance Reform (COFAR) </a:t>
            </a:r>
            <a:endParaRPr lang="en-US" sz="2400" kern="0" dirty="0" smtClean="0">
              <a:solidFill>
                <a:srgbClr val="220011"/>
              </a:solidFill>
              <a:latin typeface="Arial"/>
            </a:endParaRPr>
          </a:p>
          <a:p>
            <a:pPr lvl="0" eaLnBrk="0" fontAlgn="base" hangingPunct="0">
              <a:spcBef>
                <a:spcPct val="20000"/>
              </a:spcBef>
              <a:spcAft>
                <a:spcPct val="0"/>
              </a:spcAft>
              <a:buClr>
                <a:srgbClr val="220011"/>
              </a:buClr>
              <a:defRPr/>
            </a:pPr>
            <a:r>
              <a:rPr lang="en-US" sz="2400" kern="0" dirty="0">
                <a:solidFill>
                  <a:srgbClr val="220011"/>
                </a:solidFill>
                <a:latin typeface="Arial"/>
              </a:rPr>
              <a:t> </a:t>
            </a:r>
            <a:r>
              <a:rPr lang="en-US" sz="2400" kern="0" dirty="0" smtClean="0">
                <a:solidFill>
                  <a:srgbClr val="220011"/>
                </a:solidFill>
                <a:latin typeface="Arial"/>
              </a:rPr>
              <a:t>    </a:t>
            </a:r>
            <a:r>
              <a:rPr lang="en-US" sz="2000" kern="0" dirty="0" err="1" smtClean="0">
                <a:solidFill>
                  <a:srgbClr val="220011"/>
                </a:solidFill>
                <a:latin typeface="Arial"/>
              </a:rPr>
              <a:t>eRA</a:t>
            </a:r>
            <a:r>
              <a:rPr lang="en-US" sz="2000" kern="0" dirty="0" smtClean="0">
                <a:solidFill>
                  <a:srgbClr val="220011"/>
                </a:solidFill>
                <a:latin typeface="Arial"/>
              </a:rPr>
              <a:t> </a:t>
            </a:r>
            <a:r>
              <a:rPr lang="en-US" sz="2000" kern="0" dirty="0">
                <a:solidFill>
                  <a:srgbClr val="220011"/>
                </a:solidFill>
                <a:latin typeface="Arial"/>
              </a:rPr>
              <a:t>COFAR Reforming grants)</a:t>
            </a:r>
          </a:p>
          <a:p>
            <a:pPr marL="342900" lvl="0" indent="-342900" eaLnBrk="0" fontAlgn="base" hangingPunct="0">
              <a:spcBef>
                <a:spcPct val="20000"/>
              </a:spcBef>
              <a:spcAft>
                <a:spcPct val="0"/>
              </a:spcAft>
              <a:buClr>
                <a:srgbClr val="220011"/>
              </a:buClr>
              <a:buFont typeface="Wingdings" pitchFamily="2" charset="2"/>
              <a:buChar char="Ø"/>
              <a:defRPr/>
            </a:pPr>
            <a:endParaRPr lang="en-US" sz="24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defRPr/>
            </a:pPr>
            <a:r>
              <a:rPr lang="en-US" sz="2400" kern="0" dirty="0">
                <a:solidFill>
                  <a:srgbClr val="220011"/>
                </a:solidFill>
                <a:latin typeface="Arial"/>
              </a:rPr>
              <a:t>COFAR has led several efforts to improve delivery, management, coordination, and accountability of Federal grants and cooperative agreements. The COFAR continues to engage with stakeholders including Congress, Federal Agencies, state, local, and tribal governments, institutions of higher education, nonprofit organizations, Federal Councils including the Government Accountability and Transparency Board, and other groups to foster more efficient Federal financial management, ultimately for better outcomes for Federal grants.</a:t>
            </a:r>
          </a:p>
        </p:txBody>
      </p:sp>
    </p:spTree>
    <p:extLst>
      <p:ext uri="{BB962C8B-B14F-4D97-AF65-F5344CB8AC3E}">
        <p14:creationId xmlns:p14="http://schemas.microsoft.com/office/powerpoint/2010/main" val="2489510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6"/>
          <p:cNvSpPr>
            <a:spLocks noGrp="1"/>
          </p:cNvSpPr>
          <p:nvPr/>
        </p:nvSpPr>
        <p:spPr>
          <a:xfrm>
            <a:off x="520193" y="1447800"/>
            <a:ext cx="8158042" cy="4344182"/>
          </a:xfrm>
          <a:prstGeom prst="rect">
            <a:avLst/>
          </a:prstGeom>
        </p:spPr>
        <p:txBody>
          <a:bodyPr vert="horz" lIns="91440" tIns="45720" rIns="91440" bIns="45720" rtlCol="0">
            <a:normAutofit/>
          </a:bodyPr>
          <a:lstStyle>
            <a:lvl1pPr marL="1730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400" b="0" kern="1200">
                <a:solidFill>
                  <a:schemeClr val="tx2">
                    <a:lumMod val="75000"/>
                  </a:schemeClr>
                </a:solidFill>
                <a:latin typeface="+mn-lt"/>
                <a:ea typeface="+mn-ea"/>
                <a:cs typeface="Segoe UI" pitchFamily="34" charset="0"/>
              </a:defRPr>
            </a:lvl1pPr>
            <a:lvl2pPr marL="684213" indent="-22701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2pPr>
            <a:lvl3pPr marL="10874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800" kern="1200">
                <a:solidFill>
                  <a:schemeClr val="tx2">
                    <a:lumMod val="75000"/>
                  </a:schemeClr>
                </a:solidFill>
                <a:latin typeface="+mn-lt"/>
                <a:ea typeface="+mn-ea"/>
                <a:cs typeface="Segoe UI" pitchFamily="34" charset="0"/>
              </a:defRPr>
            </a:lvl3pPr>
            <a:lvl4pPr marL="1541463" indent="-16986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600" kern="1200">
                <a:solidFill>
                  <a:schemeClr val="tx2">
                    <a:lumMod val="75000"/>
                  </a:schemeClr>
                </a:solidFill>
                <a:latin typeface="+mn-lt"/>
                <a:ea typeface="+mn-ea"/>
                <a:cs typeface="Segoe UI" pitchFamily="34" charset="0"/>
              </a:defRPr>
            </a:lvl4pPr>
            <a:lvl5pPr marL="20018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4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lnSpc>
                <a:spcPct val="100000"/>
              </a:lnSpc>
              <a:spcAft>
                <a:spcPct val="0"/>
              </a:spcAft>
              <a:buClr>
                <a:srgbClr val="220011"/>
              </a:buClr>
              <a:buSzTx/>
              <a:buFont typeface="Wingdings" pitchFamily="2" charset="2"/>
              <a:buChar char="Ø"/>
              <a:defRPr/>
            </a:pPr>
            <a:r>
              <a:rPr lang="en-US" kern="0" dirty="0">
                <a:solidFill>
                  <a:srgbClr val="220011"/>
                </a:solidFill>
                <a:latin typeface="Arial"/>
                <a:cs typeface="+mn-cs"/>
              </a:rPr>
              <a:t>NSF Cash Management System - COGR </a:t>
            </a:r>
          </a:p>
          <a:p>
            <a:pPr marL="342900" lvl="0" indent="-342900" eaLnBrk="0" fontAlgn="base" hangingPunct="0">
              <a:lnSpc>
                <a:spcPct val="100000"/>
              </a:lnSpc>
              <a:spcAft>
                <a:spcPct val="0"/>
              </a:spcAft>
              <a:buClr>
                <a:srgbClr val="220011"/>
              </a:buClr>
              <a:buSzTx/>
              <a:buFontTx/>
              <a:buChar char="•"/>
              <a:defRPr/>
            </a:pPr>
            <a:endParaRPr lang="en-US" kern="0" dirty="0">
              <a:solidFill>
                <a:srgbClr val="220011"/>
              </a:solidFill>
              <a:latin typeface="Arial"/>
              <a:cs typeface="+mn-cs"/>
            </a:endParaRPr>
          </a:p>
          <a:p>
            <a:pPr marL="342900" lvl="0" indent="-342900" eaLnBrk="0" fontAlgn="base" hangingPunct="0">
              <a:lnSpc>
                <a:spcPct val="100000"/>
              </a:lnSpc>
              <a:spcAft>
                <a:spcPct val="0"/>
              </a:spcAft>
              <a:buClr>
                <a:srgbClr val="220011"/>
              </a:buClr>
              <a:buSzTx/>
              <a:buFont typeface="Wingdings" pitchFamily="2" charset="2"/>
              <a:buChar char="Ø"/>
              <a:defRPr/>
            </a:pPr>
            <a:r>
              <a:rPr lang="en-US" kern="0" dirty="0">
                <a:solidFill>
                  <a:srgbClr val="220011"/>
                </a:solidFill>
                <a:latin typeface="Arial"/>
                <a:cs typeface="+mn-cs"/>
              </a:rPr>
              <a:t>NSF Research Performance Progress Reports</a:t>
            </a:r>
          </a:p>
          <a:p>
            <a:pPr marL="342900" lvl="0" indent="-342900" eaLnBrk="0" fontAlgn="base" hangingPunct="0">
              <a:lnSpc>
                <a:spcPct val="100000"/>
              </a:lnSpc>
              <a:spcAft>
                <a:spcPct val="0"/>
              </a:spcAft>
              <a:buClr>
                <a:srgbClr val="220011"/>
              </a:buClr>
              <a:buSzTx/>
              <a:buFontTx/>
              <a:buChar char="•"/>
              <a:defRPr/>
            </a:pPr>
            <a:r>
              <a:rPr lang="en-US" kern="0" dirty="0">
                <a:solidFill>
                  <a:srgbClr val="220011"/>
                </a:solidFill>
                <a:latin typeface="Arial"/>
                <a:cs typeface="+mn-cs"/>
              </a:rPr>
              <a:t>OMB and OSTP mandated performance reports</a:t>
            </a:r>
          </a:p>
          <a:p>
            <a:pPr marL="0" lvl="0" indent="0" eaLnBrk="0" fontAlgn="base" hangingPunct="0">
              <a:lnSpc>
                <a:spcPct val="100000"/>
              </a:lnSpc>
              <a:spcAft>
                <a:spcPct val="0"/>
              </a:spcAft>
              <a:buClr>
                <a:srgbClr val="220011"/>
              </a:buClr>
              <a:buSzTx/>
              <a:buNone/>
              <a:defRPr/>
            </a:pPr>
            <a:r>
              <a:rPr lang="en-US" kern="0" dirty="0">
                <a:solidFill>
                  <a:srgbClr val="220011"/>
                </a:solidFill>
                <a:latin typeface="Arial"/>
                <a:cs typeface="+mn-cs"/>
              </a:rPr>
              <a:t>Effective 2013 </a:t>
            </a:r>
            <a:r>
              <a:rPr lang="en-US" sz="2000" kern="0" dirty="0">
                <a:solidFill>
                  <a:srgbClr val="220011"/>
                </a:solidFill>
                <a:latin typeface="Arial"/>
                <a:cs typeface="+mn-cs"/>
              </a:rPr>
              <a:t>(</a:t>
            </a:r>
            <a:r>
              <a:rPr lang="en-US" sz="2000" kern="0" dirty="0" err="1">
                <a:solidFill>
                  <a:srgbClr val="220011"/>
                </a:solidFill>
                <a:latin typeface="Arial"/>
                <a:cs typeface="+mn-cs"/>
              </a:rPr>
              <a:t>eRA</a:t>
            </a:r>
            <a:r>
              <a:rPr lang="en-US" sz="2000" kern="0" dirty="0">
                <a:solidFill>
                  <a:srgbClr val="220011"/>
                </a:solidFill>
                <a:latin typeface="Arial"/>
                <a:cs typeface="+mn-cs"/>
              </a:rPr>
              <a:t> RPPR-NSF)</a:t>
            </a:r>
          </a:p>
          <a:p>
            <a:pPr marL="342900" lvl="0" indent="-342900" eaLnBrk="0" fontAlgn="base" hangingPunct="0">
              <a:lnSpc>
                <a:spcPct val="100000"/>
              </a:lnSpc>
              <a:spcAft>
                <a:spcPct val="0"/>
              </a:spcAft>
              <a:buClr>
                <a:srgbClr val="220011"/>
              </a:buClr>
              <a:buSzTx/>
              <a:buFontTx/>
              <a:buChar char="•"/>
              <a:defRPr/>
            </a:pPr>
            <a:endParaRPr lang="en-US" b="1" kern="0" dirty="0">
              <a:solidFill>
                <a:srgbClr val="220011"/>
              </a:solidFill>
              <a:latin typeface="Arial"/>
              <a:cs typeface="+mn-cs"/>
            </a:endParaRPr>
          </a:p>
        </p:txBody>
      </p:sp>
      <p:sp>
        <p:nvSpPr>
          <p:cNvPr id="9"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0" name="TextBox 9"/>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Tree>
    <p:extLst>
      <p:ext uri="{BB962C8B-B14F-4D97-AF65-F5344CB8AC3E}">
        <p14:creationId xmlns:p14="http://schemas.microsoft.com/office/powerpoint/2010/main" val="608223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nvSpPr>
        <p:spPr>
          <a:xfrm>
            <a:off x="495300" y="1600200"/>
            <a:ext cx="8382000" cy="3886200"/>
          </a:xfrm>
          <a:prstGeom prst="rect">
            <a:avLst/>
          </a:prstGeom>
        </p:spPr>
        <p:txBody>
          <a:bodyPr vert="horz" lIns="91440" tIns="45720" rIns="91440" bIns="45720" rtlCol="0">
            <a:noAutofit/>
          </a:bodyPr>
          <a:lstStyle>
            <a:lvl1pPr marL="1730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400" b="0" kern="1200">
                <a:solidFill>
                  <a:schemeClr val="tx2">
                    <a:lumMod val="75000"/>
                  </a:schemeClr>
                </a:solidFill>
                <a:latin typeface="+mn-lt"/>
                <a:ea typeface="+mn-ea"/>
                <a:cs typeface="Segoe UI" pitchFamily="34" charset="0"/>
              </a:defRPr>
            </a:lvl1pPr>
            <a:lvl2pPr marL="684213" indent="-22701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2pPr>
            <a:lvl3pPr marL="10874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800" kern="1200">
                <a:solidFill>
                  <a:schemeClr val="tx2">
                    <a:lumMod val="75000"/>
                  </a:schemeClr>
                </a:solidFill>
                <a:latin typeface="+mn-lt"/>
                <a:ea typeface="+mn-ea"/>
                <a:cs typeface="Segoe UI" pitchFamily="34" charset="0"/>
              </a:defRPr>
            </a:lvl3pPr>
            <a:lvl4pPr marL="1541463" indent="-16986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600" kern="1200">
                <a:solidFill>
                  <a:schemeClr val="tx2">
                    <a:lumMod val="75000"/>
                  </a:schemeClr>
                </a:solidFill>
                <a:latin typeface="+mn-lt"/>
                <a:ea typeface="+mn-ea"/>
                <a:cs typeface="Segoe UI" pitchFamily="34" charset="0"/>
              </a:defRPr>
            </a:lvl4pPr>
            <a:lvl5pPr marL="20018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4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lnSpc>
                <a:spcPct val="100000"/>
              </a:lnSpc>
              <a:spcAft>
                <a:spcPct val="0"/>
              </a:spcAft>
              <a:buClr>
                <a:srgbClr val="220011"/>
              </a:buClr>
              <a:buSzTx/>
              <a:buFont typeface="Wingdings" pitchFamily="2" charset="2"/>
              <a:buChar char="Ø"/>
              <a:defRPr/>
            </a:pPr>
            <a:r>
              <a:rPr lang="en-US" sz="1800" dirty="0" smtClean="0">
                <a:latin typeface="Century Gothic" pitchFamily="34" charset="0"/>
              </a:rPr>
              <a:t>“</a:t>
            </a:r>
            <a:r>
              <a:rPr lang="en-US" sz="2000" kern="0" dirty="0">
                <a:solidFill>
                  <a:srgbClr val="220011"/>
                </a:solidFill>
                <a:latin typeface="Arial"/>
                <a:cs typeface="+mn-cs"/>
              </a:rPr>
              <a:t>Wide Area Work flow – </a:t>
            </a:r>
            <a:r>
              <a:rPr lang="en-US" sz="2000" kern="0" dirty="0" err="1">
                <a:solidFill>
                  <a:srgbClr val="220011"/>
                </a:solidFill>
                <a:latin typeface="Arial"/>
                <a:cs typeface="+mn-cs"/>
              </a:rPr>
              <a:t>DoD</a:t>
            </a:r>
            <a:endParaRPr lang="en-US" sz="2000" kern="0" dirty="0">
              <a:solidFill>
                <a:srgbClr val="220011"/>
              </a:solidFill>
              <a:latin typeface="Arial"/>
              <a:cs typeface="+mn-cs"/>
            </a:endParaRPr>
          </a:p>
          <a:p>
            <a:pPr lvl="1" eaLnBrk="0" fontAlgn="base" hangingPunct="0">
              <a:lnSpc>
                <a:spcPct val="100000"/>
              </a:lnSpc>
              <a:spcAft>
                <a:spcPct val="0"/>
              </a:spcAft>
              <a:buClr>
                <a:srgbClr val="220011"/>
              </a:buClr>
              <a:buSzTx/>
              <a:buFont typeface="Wingdings" pitchFamily="2" charset="2"/>
              <a:buChar char="Ø"/>
              <a:defRPr/>
            </a:pPr>
            <a:r>
              <a:rPr lang="en-US" kern="0" dirty="0">
                <a:solidFill>
                  <a:srgbClr val="220011"/>
                </a:solidFill>
                <a:latin typeface="Arial"/>
                <a:cs typeface="+mn-cs"/>
              </a:rPr>
              <a:t>Finance &amp; Accounting and ORC</a:t>
            </a:r>
          </a:p>
          <a:p>
            <a:pPr lvl="0" eaLnBrk="0" fontAlgn="base" hangingPunct="0">
              <a:lnSpc>
                <a:spcPct val="100000"/>
              </a:lnSpc>
              <a:spcAft>
                <a:spcPct val="0"/>
              </a:spcAft>
              <a:buClr>
                <a:srgbClr val="220011"/>
              </a:buClr>
              <a:buSzTx/>
              <a:buFont typeface="Wingdings" pitchFamily="2" charset="2"/>
              <a:buChar char="Ø"/>
              <a:defRPr/>
            </a:pPr>
            <a:endParaRPr lang="en-US" sz="2000" kern="0" dirty="0">
              <a:solidFill>
                <a:srgbClr val="220011"/>
              </a:solidFill>
              <a:latin typeface="Arial"/>
              <a:cs typeface="+mn-cs"/>
            </a:endParaRPr>
          </a:p>
          <a:p>
            <a:pPr lvl="0" eaLnBrk="0" fontAlgn="base" hangingPunct="0">
              <a:lnSpc>
                <a:spcPct val="100000"/>
              </a:lnSpc>
              <a:spcAft>
                <a:spcPct val="0"/>
              </a:spcAft>
              <a:buClr>
                <a:srgbClr val="220011"/>
              </a:buClr>
              <a:buSzTx/>
              <a:buFont typeface="Wingdings" pitchFamily="2" charset="2"/>
              <a:buChar char="Ø"/>
              <a:defRPr/>
            </a:pPr>
            <a:r>
              <a:rPr lang="en-US" sz="2000" kern="0" dirty="0">
                <a:solidFill>
                  <a:srgbClr val="220011"/>
                </a:solidFill>
                <a:latin typeface="Arial"/>
                <a:cs typeface="+mn-cs"/>
              </a:rPr>
              <a:t>Project Certification</a:t>
            </a:r>
          </a:p>
          <a:p>
            <a:pPr lvl="1" eaLnBrk="0" fontAlgn="base" hangingPunct="0">
              <a:lnSpc>
                <a:spcPct val="100000"/>
              </a:lnSpc>
              <a:spcAft>
                <a:spcPct val="0"/>
              </a:spcAft>
              <a:buClr>
                <a:srgbClr val="220011"/>
              </a:buClr>
              <a:buSzTx/>
              <a:buFont typeface="Wingdings" pitchFamily="2" charset="2"/>
              <a:buChar char="Ø"/>
              <a:defRPr/>
            </a:pPr>
            <a:r>
              <a:rPr lang="en-US" kern="0" dirty="0">
                <a:solidFill>
                  <a:srgbClr val="220011"/>
                </a:solidFill>
                <a:latin typeface="Arial"/>
                <a:cs typeface="+mn-cs"/>
              </a:rPr>
              <a:t>(Payroll Cert Demo – May)</a:t>
            </a:r>
          </a:p>
          <a:p>
            <a:pPr marL="0" lvl="0" indent="0" eaLnBrk="0" fontAlgn="base" hangingPunct="0">
              <a:lnSpc>
                <a:spcPct val="100000"/>
              </a:lnSpc>
              <a:spcAft>
                <a:spcPct val="0"/>
              </a:spcAft>
              <a:buClr>
                <a:srgbClr val="220011"/>
              </a:buClr>
              <a:buSzTx/>
              <a:buNone/>
              <a:defRPr/>
            </a:pPr>
            <a:endParaRPr lang="en-US" b="1" kern="0" dirty="0">
              <a:solidFill>
                <a:srgbClr val="220011"/>
              </a:solidFill>
              <a:latin typeface="Arial"/>
              <a:cs typeface="+mn-cs"/>
            </a:endParaRPr>
          </a:p>
        </p:txBody>
      </p:sp>
      <p:sp>
        <p:nvSpPr>
          <p:cNvPr id="11"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2" name="TextBox 11"/>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Tree>
    <p:extLst>
      <p:ext uri="{BB962C8B-B14F-4D97-AF65-F5344CB8AC3E}">
        <p14:creationId xmlns:p14="http://schemas.microsoft.com/office/powerpoint/2010/main" val="1151118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7946400" cy="4495800"/>
          </a:xfrm>
          <a:prstGeom prst="rect">
            <a:avLst/>
          </a:prstGeom>
        </p:spPr>
        <p:txBody>
          <a:bodyPr vert="horz" lIns="91440" tIns="45720" rIns="91440" bIns="45720" rtlCol="0">
            <a:normAutofit fontScale="92500" lnSpcReduction="10000"/>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ClrTx/>
              <a:buFont typeface="Wingdings" pitchFamily="2" charset="2"/>
              <a:buChar char="Ø"/>
            </a:pPr>
            <a:r>
              <a:rPr lang="en-US" sz="2600" dirty="0">
                <a:latin typeface="Arial" pitchFamily="34" charset="0"/>
                <a:cs typeface="Arial" pitchFamily="34" charset="0"/>
              </a:rPr>
              <a:t>Administrative Costs – charged directly</a:t>
            </a:r>
          </a:p>
          <a:p>
            <a:pPr marL="796925" lvl="1" indent="-342900">
              <a:buClrTx/>
              <a:buFont typeface="Wingdings" pitchFamily="2" charset="2"/>
              <a:buChar char="Ø"/>
            </a:pPr>
            <a:r>
              <a:rPr lang="en-US" dirty="0">
                <a:latin typeface="Arial" pitchFamily="34" charset="0"/>
                <a:cs typeface="Arial" pitchFamily="34" charset="0"/>
              </a:rPr>
              <a:t>FDP Working Group – (Admin Costs-Certification)</a:t>
            </a:r>
          </a:p>
          <a:p>
            <a:pPr marL="796925" lvl="1" indent="-342900">
              <a:buClrTx/>
              <a:buFont typeface="Wingdings" pitchFamily="2" charset="2"/>
              <a:buChar char="Ø"/>
            </a:pPr>
            <a:r>
              <a:rPr lang="en-US" dirty="0">
                <a:latin typeface="Arial" pitchFamily="34" charset="0"/>
                <a:cs typeface="Arial" pitchFamily="34" charset="0"/>
              </a:rPr>
              <a:t>Audit issues</a:t>
            </a:r>
          </a:p>
          <a:p>
            <a:pPr marL="342900" indent="-342900">
              <a:buClrTx/>
              <a:buFont typeface="Wingdings" pitchFamily="2" charset="2"/>
              <a:buChar char="Ø"/>
            </a:pPr>
            <a:endParaRPr lang="en-US" dirty="0" smtClean="0">
              <a:latin typeface="Arial" pitchFamily="34" charset="0"/>
              <a:cs typeface="Arial" pitchFamily="34" charset="0"/>
            </a:endParaRPr>
          </a:p>
          <a:p>
            <a:pPr marL="342900" indent="-342900">
              <a:buClrTx/>
              <a:buFont typeface="Wingdings" pitchFamily="2" charset="2"/>
              <a:buChar char="Ø"/>
            </a:pPr>
            <a:r>
              <a:rPr lang="en-US" sz="2600" dirty="0" smtClean="0">
                <a:latin typeface="Arial" pitchFamily="34" charset="0"/>
                <a:cs typeface="Arial" pitchFamily="34" charset="0"/>
              </a:rPr>
              <a:t>FDP </a:t>
            </a:r>
            <a:r>
              <a:rPr lang="en-US" sz="2600" dirty="0" err="1">
                <a:latin typeface="Arial" pitchFamily="34" charset="0"/>
                <a:cs typeface="Arial" pitchFamily="34" charset="0"/>
              </a:rPr>
              <a:t>Subaward</a:t>
            </a:r>
            <a:r>
              <a:rPr lang="en-US" sz="2600" dirty="0">
                <a:latin typeface="Arial" pitchFamily="34" charset="0"/>
                <a:cs typeface="Arial" pitchFamily="34" charset="0"/>
              </a:rPr>
              <a:t> Agreement Template (</a:t>
            </a:r>
            <a:r>
              <a:rPr lang="en-US" sz="2600" dirty="0" err="1">
                <a:latin typeface="Arial" pitchFamily="34" charset="0"/>
                <a:cs typeface="Arial" pitchFamily="34" charset="0"/>
              </a:rPr>
              <a:t>Subawards</a:t>
            </a:r>
            <a:r>
              <a:rPr lang="en-US" sz="2600" dirty="0">
                <a:latin typeface="Arial" pitchFamily="34" charset="0"/>
                <a:cs typeface="Arial" pitchFamily="34" charset="0"/>
              </a:rPr>
              <a:t> May</a:t>
            </a:r>
            <a:r>
              <a:rPr lang="en-US" dirty="0">
                <a:latin typeface="Arial" pitchFamily="34" charset="0"/>
                <a:cs typeface="Arial" pitchFamily="34" charset="0"/>
              </a:rPr>
              <a:t>)</a:t>
            </a:r>
          </a:p>
          <a:p>
            <a:pPr marL="796925" lvl="1" indent="-342900">
              <a:buClrTx/>
              <a:buFont typeface="Wingdings" pitchFamily="2" charset="2"/>
              <a:buChar char="Ø"/>
            </a:pPr>
            <a:r>
              <a:rPr lang="en-US" dirty="0">
                <a:latin typeface="Arial" pitchFamily="34" charset="0"/>
                <a:cs typeface="Arial" pitchFamily="34" charset="0"/>
              </a:rPr>
              <a:t>ARRA Reporting</a:t>
            </a:r>
          </a:p>
          <a:p>
            <a:pPr marL="796925" lvl="1" indent="-342900">
              <a:buClrTx/>
              <a:buFont typeface="Wingdings" pitchFamily="2" charset="2"/>
              <a:buChar char="Ø"/>
            </a:pPr>
            <a:r>
              <a:rPr lang="en-US" dirty="0">
                <a:latin typeface="Arial" pitchFamily="34" charset="0"/>
                <a:cs typeface="Arial" pitchFamily="34" charset="0"/>
              </a:rPr>
              <a:t>FFATA Reporting</a:t>
            </a:r>
          </a:p>
          <a:p>
            <a:pPr marL="796925" lvl="1" indent="-342900">
              <a:buClrTx/>
              <a:buFont typeface="Wingdings" pitchFamily="2" charset="2"/>
              <a:buChar char="Ø"/>
            </a:pPr>
            <a:r>
              <a:rPr lang="en-US" dirty="0">
                <a:latin typeface="Arial" pitchFamily="34" charset="0"/>
                <a:cs typeface="Arial" pitchFamily="34" charset="0"/>
              </a:rPr>
              <a:t>FCOI flow-down</a:t>
            </a:r>
          </a:p>
          <a:p>
            <a:pPr marL="796925" lvl="1" indent="-342900">
              <a:buClrTx/>
              <a:buFont typeface="Wingdings" pitchFamily="2" charset="2"/>
              <a:buChar char="Ø"/>
            </a:pPr>
            <a:r>
              <a:rPr lang="en-US" dirty="0">
                <a:latin typeface="Arial" pitchFamily="34" charset="0"/>
                <a:cs typeface="Arial" pitchFamily="34" charset="0"/>
              </a:rPr>
              <a:t>Troublesome Clauses</a:t>
            </a:r>
          </a:p>
        </p:txBody>
      </p:sp>
      <p:sp>
        <p:nvSpPr>
          <p:cNvPr id="16"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INTRODUCTION TO SPARKS2</a:t>
            </a:r>
            <a:endParaRPr lang="en-US" b="1" dirty="0">
              <a:effectLst>
                <a:outerShdw blurRad="38100" dist="38100" dir="2700000" algn="tl">
                  <a:srgbClr val="000000">
                    <a:alpha val="43137"/>
                  </a:srgbClr>
                </a:outerShdw>
              </a:effectLst>
              <a:latin typeface="Century Gothic" pitchFamily="34" charset="0"/>
            </a:endParaRPr>
          </a:p>
        </p:txBody>
      </p:sp>
    </p:spTree>
    <p:extLst>
      <p:ext uri="{BB962C8B-B14F-4D97-AF65-F5344CB8AC3E}">
        <p14:creationId xmlns:p14="http://schemas.microsoft.com/office/powerpoint/2010/main" val="4054293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7946400" cy="4495800"/>
          </a:xfrm>
          <a:prstGeom prst="rect">
            <a:avLst/>
          </a:prstGeom>
        </p:spPr>
        <p:txBody>
          <a:bodyPr vert="horz" lIns="91440" tIns="45720" rIns="91440" bIns="45720"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Research Misconduct</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NSF Training Requirements</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Investigations</a:t>
            </a:r>
          </a:p>
          <a:p>
            <a:pPr marL="342900" lvl="0" indent="-342900" eaLnBrk="0" fontAlgn="base" hangingPunct="0">
              <a:spcAft>
                <a:spcPct val="0"/>
              </a:spcAft>
              <a:buClr>
                <a:srgbClr val="220011"/>
              </a:buClr>
              <a:buSzTx/>
              <a:buFont typeface="Wingdings" pitchFamily="2" charset="2"/>
              <a:buChar char="Ø"/>
              <a:defRPr/>
            </a:pPr>
            <a:endParaRPr lang="en-US"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Financial Conflicts of Interests</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NIH Reporting Requirements</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Implementation</a:t>
            </a:r>
          </a:p>
          <a:p>
            <a:pPr marL="0" lvl="0" indent="0" eaLnBrk="0" fontAlgn="base" hangingPunct="0">
              <a:spcAft>
                <a:spcPct val="0"/>
              </a:spcAft>
              <a:buClr>
                <a:srgbClr val="220011"/>
              </a:buClr>
              <a:buSzTx/>
              <a:defRPr/>
            </a:pPr>
            <a:endParaRPr lang="en-US" b="1" kern="0" dirty="0">
              <a:solidFill>
                <a:srgbClr val="220011"/>
              </a:solidFill>
              <a:latin typeface="Arial"/>
              <a:cs typeface="+mn-cs"/>
            </a:endParaRPr>
          </a:p>
        </p:txBody>
      </p:sp>
      <p:sp>
        <p:nvSpPr>
          <p:cNvPr id="16"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INTRODUCTION TO SPARKS2</a:t>
            </a:r>
            <a:endParaRPr lang="en-US" b="1" dirty="0">
              <a:effectLst>
                <a:outerShdw blurRad="38100" dist="38100" dir="2700000" algn="tl">
                  <a:srgbClr val="000000">
                    <a:alpha val="43137"/>
                  </a:srgbClr>
                </a:outerShdw>
              </a:effectLst>
              <a:latin typeface="Century Gothic" pitchFamily="34" charset="0"/>
            </a:endParaRPr>
          </a:p>
        </p:txBody>
      </p:sp>
    </p:spTree>
    <p:extLst>
      <p:ext uri="{BB962C8B-B14F-4D97-AF65-F5344CB8AC3E}">
        <p14:creationId xmlns:p14="http://schemas.microsoft.com/office/powerpoint/2010/main" val="2990641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2362200"/>
            <a:ext cx="7543800" cy="2667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28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Hot </a:t>
            </a:r>
            <a:r>
              <a:rPr lang="en-US" sz="2800" b="1" dirty="0">
                <a:solidFill>
                  <a:schemeClr val="accent6">
                    <a:lumMod val="50000"/>
                  </a:schemeClr>
                </a:solidFill>
                <a:effectLst>
                  <a:outerShdw blurRad="38100" dist="38100" dir="2700000" algn="tl">
                    <a:srgbClr val="000000">
                      <a:alpha val="43137"/>
                    </a:srgbClr>
                  </a:outerShdw>
                </a:effectLst>
                <a:latin typeface="Century Gothic" pitchFamily="34" charset="0"/>
              </a:rPr>
              <a:t>Topics in Research </a:t>
            </a:r>
            <a:r>
              <a:rPr lang="en-US" sz="28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Administration</a:t>
            </a:r>
          </a:p>
          <a:p>
            <a:pPr algn="ctr"/>
            <a:r>
              <a:rPr lang="en-US" sz="2800" b="1" cap="none" dirty="0" smtClean="0">
                <a:solidFill>
                  <a:schemeClr val="accent6">
                    <a:lumMod val="50000"/>
                  </a:schemeClr>
                </a:solidFill>
                <a:effectLst>
                  <a:outerShdw blurRad="38100" dist="38100" dir="2700000" algn="tl">
                    <a:srgbClr val="000000">
                      <a:alpha val="43137"/>
                    </a:srgbClr>
                  </a:outerShdw>
                </a:effectLst>
                <a:latin typeface="Century Gothic" pitchFamily="34" charset="0"/>
              </a:rPr>
              <a:t>June 5, 2013</a:t>
            </a:r>
            <a:endParaRPr lang="en-US" sz="2800" b="1" cap="none" dirty="0" smtClean="0">
              <a:solidFill>
                <a:schemeClr val="accent6">
                  <a:lumMod val="50000"/>
                </a:schemeClr>
              </a:solidFill>
              <a:latin typeface="Century Gothic" pitchFamily="34" charset="0"/>
            </a:endParaRPr>
          </a:p>
          <a:p>
            <a:pPr algn="ctr"/>
            <a:endParaRPr lang="en-US" sz="1600" b="1" cap="none" dirty="0" smtClean="0">
              <a:solidFill>
                <a:schemeClr val="accent6">
                  <a:lumMod val="50000"/>
                </a:schemeClr>
              </a:solidFill>
              <a:latin typeface="Century Gothic" pitchFamily="34" charset="0"/>
            </a:endParaRPr>
          </a:p>
        </p:txBody>
      </p:sp>
      <p:sp>
        <p:nvSpPr>
          <p:cNvPr id="2" name="TextBox 1"/>
          <p:cNvSpPr txBox="1"/>
          <p:nvPr/>
        </p:nvSpPr>
        <p:spPr>
          <a:xfrm>
            <a:off x="19050" y="4690646"/>
            <a:ext cx="7543800" cy="830997"/>
          </a:xfrm>
          <a:prstGeom prst="rect">
            <a:avLst/>
          </a:prstGeom>
          <a:noFill/>
        </p:spPr>
        <p:txBody>
          <a:bodyPr wrap="square" rtlCol="0">
            <a:spAutoFit/>
          </a:bodyPr>
          <a:lstStyle/>
          <a:p>
            <a:pPr algn="ctr"/>
            <a:r>
              <a:rPr lang="en-US" sz="2400" b="1" dirty="0" smtClean="0">
                <a:solidFill>
                  <a:schemeClr val="accent6">
                    <a:lumMod val="75000"/>
                  </a:schemeClr>
                </a:solidFill>
                <a:latin typeface="Century Gothic" pitchFamily="34" charset="0"/>
              </a:rPr>
              <a:t>Presented by</a:t>
            </a:r>
          </a:p>
          <a:p>
            <a:pPr algn="ctr"/>
            <a:r>
              <a:rPr lang="en-US" sz="2400" b="1" dirty="0" smtClean="0">
                <a:solidFill>
                  <a:schemeClr val="accent6">
                    <a:lumMod val="75000"/>
                  </a:schemeClr>
                </a:solidFill>
                <a:latin typeface="Century Gothic" pitchFamily="34" charset="0"/>
              </a:rPr>
              <a:t>Doug Backman</a:t>
            </a:r>
            <a:endParaRPr lang="en-US" sz="2400" b="1" dirty="0">
              <a:solidFill>
                <a:schemeClr val="accent6">
                  <a:lumMod val="75000"/>
                </a:schemeClr>
              </a:solidFill>
              <a:latin typeface="Century Gothic" pitchFamily="34" charset="0"/>
            </a:endParaRPr>
          </a:p>
        </p:txBody>
      </p:sp>
      <p:sp>
        <p:nvSpPr>
          <p:cNvPr id="6" name="Title 2"/>
          <p:cNvSpPr txBox="1">
            <a:spLocks/>
          </p:cNvSpPr>
          <p:nvPr/>
        </p:nvSpPr>
        <p:spPr>
          <a:xfrm rot="5400000">
            <a:off x="5080497" y="3442199"/>
            <a:ext cx="5181600" cy="430805"/>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1100" b="1" cap="none" dirty="0" smtClean="0">
                <a:solidFill>
                  <a:schemeClr val="accent6">
                    <a:lumMod val="50000"/>
                  </a:schemeClr>
                </a:solidFill>
                <a:latin typeface="Century Gothic" pitchFamily="34" charset="0"/>
              </a:rPr>
              <a:t>Exploring Research Administration…for CONCEPT to COMMERCIALIZATION</a:t>
            </a:r>
            <a:endParaRPr lang="en-US" sz="1100" b="1" cap="none" dirty="0">
              <a:solidFill>
                <a:schemeClr val="accent6">
                  <a:lumMod val="50000"/>
                </a:schemeClr>
              </a:solidFill>
              <a:latin typeface="Century Gothic"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929238" y="995562"/>
            <a:ext cx="2971801" cy="1285477"/>
          </a:xfrm>
          <a:prstGeom prst="rect">
            <a:avLst/>
          </a:prstGeom>
        </p:spPr>
      </p:pic>
    </p:spTree>
    <p:extLst>
      <p:ext uri="{BB962C8B-B14F-4D97-AF65-F5344CB8AC3E}">
        <p14:creationId xmlns:p14="http://schemas.microsoft.com/office/powerpoint/2010/main" val="361553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7946400" cy="4495800"/>
          </a:xfrm>
          <a:prstGeom prst="rect">
            <a:avLst/>
          </a:prstGeom>
        </p:spPr>
        <p:txBody>
          <a:bodyPr vert="horz" lIns="91440" tIns="45720" rIns="91440" bIns="45720"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OMB Proposed Guidance (A-81)</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OMB Circular A-21</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OMB Circular A-110</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OMB Circular A-133</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OMB Circular A-122</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OMB Circular A-87</a:t>
            </a:r>
          </a:p>
        </p:txBody>
      </p:sp>
      <p:sp>
        <p:nvSpPr>
          <p:cNvPr id="16"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INTRODUCTION TO SPARKS2</a:t>
            </a:r>
            <a:endParaRPr lang="en-US" b="1" dirty="0">
              <a:effectLst>
                <a:outerShdw blurRad="38100" dist="38100" dir="2700000" algn="tl">
                  <a:srgbClr val="000000">
                    <a:alpha val="43137"/>
                  </a:srgbClr>
                </a:outerShdw>
              </a:effectLst>
              <a:latin typeface="Century Gothic" pitchFamily="34" charset="0"/>
            </a:endParaRPr>
          </a:p>
        </p:txBody>
      </p:sp>
    </p:spTree>
    <p:extLst>
      <p:ext uri="{BB962C8B-B14F-4D97-AF65-F5344CB8AC3E}">
        <p14:creationId xmlns:p14="http://schemas.microsoft.com/office/powerpoint/2010/main" val="2524679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7946400" cy="4495800"/>
          </a:xfrm>
          <a:prstGeom prst="rect">
            <a:avLst/>
          </a:prstGeom>
        </p:spPr>
        <p:txBody>
          <a:bodyPr vert="horz" lIns="91440" tIns="45720" rIns="91440" bIns="45720"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Administration of Service Centers</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Increased public Awareness</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Audit concerns</a:t>
            </a:r>
          </a:p>
          <a:p>
            <a:pPr marL="342900" lvl="0" indent="-342900" eaLnBrk="0" fontAlgn="base" hangingPunct="0">
              <a:spcAft>
                <a:spcPct val="0"/>
              </a:spcAft>
              <a:buClr>
                <a:srgbClr val="220011"/>
              </a:buClr>
              <a:buSzTx/>
              <a:buFont typeface="Wingdings" pitchFamily="2" charset="2"/>
              <a:buChar char="Ø"/>
              <a:defRPr/>
            </a:pPr>
            <a:endParaRPr lang="en-US"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Export Control Challenges (COGR)</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China initiative</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1-129 </a:t>
            </a:r>
            <a:r>
              <a:rPr lang="en-US" kern="0" dirty="0">
                <a:solidFill>
                  <a:srgbClr val="220011"/>
                </a:solidFill>
                <a:latin typeface="Arial"/>
                <a:cs typeface="+mn-cs"/>
              </a:rPr>
              <a:t>Visa</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 </a:t>
            </a:r>
            <a:r>
              <a:rPr lang="en-US" kern="0" dirty="0">
                <a:solidFill>
                  <a:srgbClr val="220011"/>
                </a:solidFill>
                <a:latin typeface="Arial"/>
                <a:cs typeface="+mn-cs"/>
              </a:rPr>
              <a:t>Regulatory changes</a:t>
            </a:r>
          </a:p>
          <a:p>
            <a:pPr marL="342900" lvl="0" indent="-342900" eaLnBrk="0" fontAlgn="base" hangingPunct="0">
              <a:spcAft>
                <a:spcPct val="0"/>
              </a:spcAft>
              <a:buClr>
                <a:srgbClr val="220011"/>
              </a:buClr>
              <a:buSzTx/>
              <a:buFont typeface="Wingdings" pitchFamily="2" charset="2"/>
              <a:buChar char="Ø"/>
              <a:defRPr/>
            </a:pPr>
            <a:endParaRPr lang="en-US"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endParaRPr lang="en-US" b="1" kern="0" dirty="0">
              <a:solidFill>
                <a:srgbClr val="220011"/>
              </a:solidFill>
              <a:latin typeface="Arial"/>
              <a:cs typeface="+mn-cs"/>
            </a:endParaRPr>
          </a:p>
        </p:txBody>
      </p:sp>
      <p:sp>
        <p:nvSpPr>
          <p:cNvPr id="16"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INTRODUCTION TO SPARKS2</a:t>
            </a:r>
            <a:endParaRPr lang="en-US" b="1" dirty="0">
              <a:effectLst>
                <a:outerShdw blurRad="38100" dist="38100" dir="2700000" algn="tl">
                  <a:srgbClr val="000000">
                    <a:alpha val="43137"/>
                  </a:srgbClr>
                </a:outerShdw>
              </a:effectLst>
              <a:latin typeface="Century Gothic" pitchFamily="34" charset="0"/>
            </a:endParaRPr>
          </a:p>
        </p:txBody>
      </p:sp>
    </p:spTree>
    <p:extLst>
      <p:ext uri="{BB962C8B-B14F-4D97-AF65-F5344CB8AC3E}">
        <p14:creationId xmlns:p14="http://schemas.microsoft.com/office/powerpoint/2010/main" val="2651250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7946400" cy="4495800"/>
          </a:xfrm>
          <a:prstGeom prst="rect">
            <a:avLst/>
          </a:prstGeom>
        </p:spPr>
        <p:txBody>
          <a:bodyPr vert="horz" lIns="91440" tIns="45720" rIns="91440" bIns="45720"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University-Industry Demonstration</a:t>
            </a:r>
          </a:p>
          <a:p>
            <a:pPr marL="0" lvl="0" indent="0" eaLnBrk="0" fontAlgn="base" hangingPunct="0">
              <a:spcAft>
                <a:spcPct val="0"/>
              </a:spcAft>
              <a:buClr>
                <a:srgbClr val="220011"/>
              </a:buClr>
              <a:buSzTx/>
              <a:defRPr/>
            </a:pPr>
            <a:r>
              <a:rPr lang="en-US" kern="0" dirty="0">
                <a:solidFill>
                  <a:srgbClr val="220011"/>
                </a:solidFill>
                <a:latin typeface="Arial"/>
                <a:cs typeface="+mn-cs"/>
              </a:rPr>
              <a:t>    Partnership (UIDP) </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Researcher </a:t>
            </a:r>
            <a:r>
              <a:rPr lang="en-US" kern="0" dirty="0">
                <a:solidFill>
                  <a:srgbClr val="220011"/>
                </a:solidFill>
                <a:latin typeface="Arial"/>
                <a:cs typeface="+mn-cs"/>
              </a:rPr>
              <a:t>Guidebook – (UDIP Researcher Guidebook)</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Negotiating </a:t>
            </a:r>
            <a:r>
              <a:rPr lang="en-US" kern="0" dirty="0">
                <a:solidFill>
                  <a:srgbClr val="220011"/>
                </a:solidFill>
                <a:latin typeface="Arial"/>
                <a:cs typeface="+mn-cs"/>
              </a:rPr>
              <a:t>industry contracts</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Intellectual </a:t>
            </a:r>
            <a:r>
              <a:rPr lang="en-US" kern="0" dirty="0">
                <a:solidFill>
                  <a:srgbClr val="220011"/>
                </a:solidFill>
                <a:latin typeface="Arial"/>
                <a:cs typeface="+mn-cs"/>
              </a:rPr>
              <a:t>Property</a:t>
            </a:r>
          </a:p>
        </p:txBody>
      </p:sp>
      <p:sp>
        <p:nvSpPr>
          <p:cNvPr id="16"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INTRODUCTION TO SPARKS2</a:t>
            </a:r>
            <a:endParaRPr lang="en-US" b="1" dirty="0">
              <a:effectLst>
                <a:outerShdw blurRad="38100" dist="38100" dir="2700000" algn="tl">
                  <a:srgbClr val="000000">
                    <a:alpha val="43137"/>
                  </a:srgbClr>
                </a:outerShdw>
              </a:effectLst>
              <a:latin typeface="Century Gothic" pitchFamily="34" charset="0"/>
            </a:endParaRPr>
          </a:p>
        </p:txBody>
      </p:sp>
    </p:spTree>
    <p:extLst>
      <p:ext uri="{BB962C8B-B14F-4D97-AF65-F5344CB8AC3E}">
        <p14:creationId xmlns:p14="http://schemas.microsoft.com/office/powerpoint/2010/main" val="2703090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7946400" cy="4495800"/>
          </a:xfrm>
          <a:prstGeom prst="rect">
            <a:avLst/>
          </a:prstGeom>
        </p:spPr>
        <p:txBody>
          <a:bodyPr vert="horz" lIns="91440" tIns="45720" rIns="91440" bIns="45720"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National Research Council</a:t>
            </a:r>
          </a:p>
          <a:p>
            <a:pPr marL="796925" lvl="1" indent="-342900" eaLnBrk="0" fontAlgn="base" hangingPunct="0">
              <a:spcAft>
                <a:spcPct val="0"/>
              </a:spcAft>
              <a:buClr>
                <a:srgbClr val="220011"/>
              </a:buClr>
              <a:buSzTx/>
              <a:buFont typeface="Wingdings" pitchFamily="2" charset="2"/>
              <a:buChar char="Ø"/>
              <a:defRPr/>
            </a:pPr>
            <a:r>
              <a:rPr lang="en-US" kern="0" dirty="0" smtClean="0">
                <a:solidFill>
                  <a:srgbClr val="220011"/>
                </a:solidFill>
                <a:latin typeface="Arial"/>
                <a:cs typeface="+mn-cs"/>
              </a:rPr>
              <a:t>NRC </a:t>
            </a:r>
            <a:r>
              <a:rPr lang="en-US" kern="0" dirty="0">
                <a:solidFill>
                  <a:srgbClr val="220011"/>
                </a:solidFill>
                <a:latin typeface="Arial"/>
                <a:cs typeface="+mn-cs"/>
              </a:rPr>
              <a:t>Report on Research Universities: Now </a:t>
            </a:r>
            <a:r>
              <a:rPr lang="en-US" kern="0" dirty="0" smtClean="0">
                <a:solidFill>
                  <a:srgbClr val="220011"/>
                </a:solidFill>
                <a:latin typeface="Arial"/>
                <a:cs typeface="+mn-cs"/>
              </a:rPr>
              <a:t>the </a:t>
            </a:r>
            <a:r>
              <a:rPr lang="en-US" kern="0" dirty="0">
                <a:solidFill>
                  <a:srgbClr val="220011"/>
                </a:solidFill>
                <a:latin typeface="Arial"/>
                <a:cs typeface="+mn-cs"/>
              </a:rPr>
              <a:t>Challenging Questions (10 Actions)</a:t>
            </a:r>
          </a:p>
          <a:p>
            <a:pPr marL="0" lvl="0" indent="0" eaLnBrk="0" fontAlgn="base" hangingPunct="0">
              <a:spcAft>
                <a:spcPct val="0"/>
              </a:spcAft>
              <a:buClr>
                <a:srgbClr val="220011"/>
              </a:buClr>
              <a:buSzTx/>
              <a:defRPr/>
            </a:pPr>
            <a:r>
              <a:rPr lang="en-US" kern="0" dirty="0" smtClean="0">
                <a:solidFill>
                  <a:srgbClr val="220011"/>
                </a:solidFill>
                <a:latin typeface="Arial"/>
                <a:cs typeface="+mn-cs"/>
              </a:rPr>
              <a:t>	1</a:t>
            </a:r>
            <a:r>
              <a:rPr lang="en-US" kern="0" dirty="0">
                <a:solidFill>
                  <a:srgbClr val="220011"/>
                </a:solidFill>
                <a:latin typeface="Arial"/>
                <a:cs typeface="+mn-cs"/>
              </a:rPr>
              <a:t>)  </a:t>
            </a:r>
            <a:r>
              <a:rPr lang="en-US" kern="0" dirty="0" smtClean="0">
                <a:solidFill>
                  <a:srgbClr val="220011"/>
                </a:solidFill>
                <a:latin typeface="Arial"/>
                <a:cs typeface="+mn-cs"/>
              </a:rPr>
              <a:t>Strengthening </a:t>
            </a:r>
            <a:r>
              <a:rPr lang="en-US" kern="0" dirty="0">
                <a:solidFill>
                  <a:srgbClr val="220011"/>
                </a:solidFill>
                <a:latin typeface="Arial"/>
                <a:cs typeface="+mn-cs"/>
              </a:rPr>
              <a:t>Partnerships with Business</a:t>
            </a:r>
          </a:p>
          <a:p>
            <a:pPr marL="0" lvl="0" indent="0" eaLnBrk="0" fontAlgn="base" hangingPunct="0">
              <a:spcAft>
                <a:spcPct val="0"/>
              </a:spcAft>
              <a:buClr>
                <a:srgbClr val="220011"/>
              </a:buClr>
              <a:buSzTx/>
              <a:defRPr/>
            </a:pPr>
            <a:r>
              <a:rPr lang="en-US" kern="0" dirty="0" smtClean="0">
                <a:solidFill>
                  <a:srgbClr val="220011"/>
                </a:solidFill>
                <a:latin typeface="Arial"/>
                <a:cs typeface="+mn-cs"/>
              </a:rPr>
              <a:t>	2</a:t>
            </a:r>
            <a:r>
              <a:rPr lang="en-US" kern="0" dirty="0">
                <a:solidFill>
                  <a:srgbClr val="220011"/>
                </a:solidFill>
                <a:latin typeface="Arial"/>
                <a:cs typeface="+mn-cs"/>
              </a:rPr>
              <a:t>)  </a:t>
            </a:r>
            <a:r>
              <a:rPr lang="en-US" kern="0" dirty="0" smtClean="0">
                <a:solidFill>
                  <a:srgbClr val="220011"/>
                </a:solidFill>
                <a:latin typeface="Arial"/>
                <a:cs typeface="+mn-cs"/>
              </a:rPr>
              <a:t>Improving </a:t>
            </a:r>
            <a:r>
              <a:rPr lang="en-US" kern="0" dirty="0">
                <a:solidFill>
                  <a:srgbClr val="220011"/>
                </a:solidFill>
                <a:latin typeface="Arial"/>
                <a:cs typeface="+mn-cs"/>
              </a:rPr>
              <a:t>University Productivity</a:t>
            </a:r>
          </a:p>
          <a:p>
            <a:pPr marL="0" lvl="0" indent="0" eaLnBrk="0" fontAlgn="base" hangingPunct="0">
              <a:spcAft>
                <a:spcPct val="0"/>
              </a:spcAft>
              <a:buClr>
                <a:srgbClr val="220011"/>
              </a:buClr>
              <a:buSzTx/>
              <a:defRPr/>
            </a:pPr>
            <a:r>
              <a:rPr lang="en-US" kern="0" dirty="0" smtClean="0">
                <a:solidFill>
                  <a:srgbClr val="220011"/>
                </a:solidFill>
                <a:latin typeface="Arial"/>
                <a:cs typeface="+mn-cs"/>
              </a:rPr>
              <a:t>	3</a:t>
            </a:r>
            <a:r>
              <a:rPr lang="en-US" kern="0" dirty="0">
                <a:solidFill>
                  <a:srgbClr val="220011"/>
                </a:solidFill>
                <a:latin typeface="Arial"/>
                <a:cs typeface="+mn-cs"/>
              </a:rPr>
              <a:t>)  </a:t>
            </a:r>
            <a:r>
              <a:rPr lang="en-US" kern="0" dirty="0" smtClean="0">
                <a:solidFill>
                  <a:srgbClr val="220011"/>
                </a:solidFill>
                <a:latin typeface="Arial"/>
                <a:cs typeface="+mn-cs"/>
              </a:rPr>
              <a:t>Full </a:t>
            </a:r>
            <a:r>
              <a:rPr lang="en-US" kern="0" dirty="0">
                <a:solidFill>
                  <a:srgbClr val="220011"/>
                </a:solidFill>
                <a:latin typeface="Arial"/>
                <a:cs typeface="+mn-cs"/>
              </a:rPr>
              <a:t>Federal Funding of Research</a:t>
            </a:r>
          </a:p>
          <a:p>
            <a:pPr marL="1314450" lvl="2" indent="-457200" eaLnBrk="0" fontAlgn="base" hangingPunct="0">
              <a:spcAft>
                <a:spcPct val="0"/>
              </a:spcAft>
              <a:buClr>
                <a:srgbClr val="220011"/>
              </a:buClr>
              <a:buSzTx/>
              <a:buFontTx/>
              <a:buAutoNum type="arabicParenR" startAt="4"/>
              <a:defRPr/>
            </a:pPr>
            <a:r>
              <a:rPr lang="en-US" kern="0" dirty="0">
                <a:solidFill>
                  <a:srgbClr val="220011"/>
                </a:solidFill>
                <a:latin typeface="Arial"/>
                <a:cs typeface="+mn-cs"/>
              </a:rPr>
              <a:t>Reducing Regulatory Burdens</a:t>
            </a:r>
          </a:p>
          <a:p>
            <a:pPr marL="457200" lvl="0" indent="-457200" eaLnBrk="0" fontAlgn="base" hangingPunct="0">
              <a:spcAft>
                <a:spcPct val="0"/>
              </a:spcAft>
              <a:buClr>
                <a:srgbClr val="220011"/>
              </a:buClr>
              <a:buSzTx/>
              <a:buFontTx/>
              <a:buAutoNum type="arabicParenR" startAt="4"/>
              <a:defRPr/>
            </a:pPr>
            <a:endParaRPr lang="en-US"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NIH Update – Dr. Francis Collins </a:t>
            </a:r>
            <a:r>
              <a:rPr lang="en-US" sz="2000" kern="0" dirty="0">
                <a:solidFill>
                  <a:srgbClr val="220011"/>
                </a:solidFill>
                <a:latin typeface="Arial"/>
                <a:cs typeface="+mn-cs"/>
              </a:rPr>
              <a:t>(NIH Update</a:t>
            </a:r>
            <a:endParaRPr lang="en-US" kern="0" dirty="0">
              <a:solidFill>
                <a:srgbClr val="220011"/>
              </a:solidFill>
              <a:latin typeface="Arial"/>
              <a:cs typeface="+mn-cs"/>
            </a:endParaRPr>
          </a:p>
        </p:txBody>
      </p:sp>
      <p:sp>
        <p:nvSpPr>
          <p:cNvPr id="16"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INTRODUCTION TO SPARKS2</a:t>
            </a:r>
            <a:endParaRPr lang="en-US" b="1" dirty="0">
              <a:effectLst>
                <a:outerShdw blurRad="38100" dist="38100" dir="2700000" algn="tl">
                  <a:srgbClr val="000000">
                    <a:alpha val="43137"/>
                  </a:srgbClr>
                </a:outerShdw>
              </a:effectLst>
              <a:latin typeface="Century Gothic" pitchFamily="34" charset="0"/>
            </a:endParaRPr>
          </a:p>
        </p:txBody>
      </p:sp>
    </p:spTree>
    <p:extLst>
      <p:ext uri="{BB962C8B-B14F-4D97-AF65-F5344CB8AC3E}">
        <p14:creationId xmlns:p14="http://schemas.microsoft.com/office/powerpoint/2010/main" val="3027930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2362200"/>
            <a:ext cx="7543800" cy="2667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28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Part II: Research Topics of Interest </a:t>
            </a:r>
            <a:endParaRPr lang="en-US" sz="2800" b="1" cap="none" dirty="0" smtClean="0">
              <a:solidFill>
                <a:schemeClr val="accent6">
                  <a:lumMod val="50000"/>
                </a:schemeClr>
              </a:solidFill>
              <a:latin typeface="Century Gothic" pitchFamily="34" charset="0"/>
            </a:endParaRPr>
          </a:p>
          <a:p>
            <a:pPr algn="ctr"/>
            <a:endParaRPr lang="en-US" sz="1600" b="1" cap="none" dirty="0" smtClean="0">
              <a:solidFill>
                <a:schemeClr val="accent6">
                  <a:lumMod val="50000"/>
                </a:schemeClr>
              </a:solidFill>
              <a:latin typeface="Century Gothic" pitchFamily="34" charset="0"/>
            </a:endParaRPr>
          </a:p>
        </p:txBody>
      </p:sp>
      <p:sp>
        <p:nvSpPr>
          <p:cNvPr id="2" name="TextBox 1"/>
          <p:cNvSpPr txBox="1"/>
          <p:nvPr/>
        </p:nvSpPr>
        <p:spPr>
          <a:xfrm>
            <a:off x="19050" y="4690646"/>
            <a:ext cx="7543800" cy="830997"/>
          </a:xfrm>
          <a:prstGeom prst="rect">
            <a:avLst/>
          </a:prstGeom>
          <a:noFill/>
        </p:spPr>
        <p:txBody>
          <a:bodyPr wrap="square" rtlCol="0">
            <a:spAutoFit/>
          </a:bodyPr>
          <a:lstStyle/>
          <a:p>
            <a:pPr algn="ctr"/>
            <a:r>
              <a:rPr lang="en-US" sz="2400" b="1" dirty="0">
                <a:solidFill>
                  <a:schemeClr val="accent6">
                    <a:lumMod val="75000"/>
                  </a:schemeClr>
                </a:solidFill>
                <a:latin typeface="Century Gothic" pitchFamily="34" charset="0"/>
              </a:rPr>
              <a:t>Presented by</a:t>
            </a:r>
          </a:p>
          <a:p>
            <a:pPr algn="ctr"/>
            <a:r>
              <a:rPr lang="en-US" sz="2400" b="1" dirty="0">
                <a:solidFill>
                  <a:schemeClr val="accent6">
                    <a:lumMod val="75000"/>
                  </a:schemeClr>
                </a:solidFill>
                <a:latin typeface="Century Gothic" pitchFamily="34" charset="0"/>
              </a:rPr>
              <a:t>Doug Backman</a:t>
            </a:r>
          </a:p>
        </p:txBody>
      </p:sp>
      <p:sp>
        <p:nvSpPr>
          <p:cNvPr id="6" name="Title 2"/>
          <p:cNvSpPr txBox="1">
            <a:spLocks/>
          </p:cNvSpPr>
          <p:nvPr/>
        </p:nvSpPr>
        <p:spPr>
          <a:xfrm rot="5400000">
            <a:off x="5080497" y="3442199"/>
            <a:ext cx="5181600" cy="430805"/>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1100" b="1" cap="none" dirty="0" smtClean="0">
                <a:solidFill>
                  <a:schemeClr val="accent6">
                    <a:lumMod val="50000"/>
                  </a:schemeClr>
                </a:solidFill>
                <a:latin typeface="Century Gothic" pitchFamily="34" charset="0"/>
              </a:rPr>
              <a:t>Exploring Research Administration…for CONCEPT to COMMERCIALIZATION</a:t>
            </a:r>
            <a:endParaRPr lang="en-US" sz="1100" b="1" cap="none" dirty="0">
              <a:solidFill>
                <a:schemeClr val="accent6">
                  <a:lumMod val="50000"/>
                </a:schemeClr>
              </a:solidFill>
              <a:latin typeface="Century Gothic"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929238" y="995562"/>
            <a:ext cx="2971801" cy="1285477"/>
          </a:xfrm>
          <a:prstGeom prst="rect">
            <a:avLst/>
          </a:prstGeom>
        </p:spPr>
      </p:pic>
    </p:spTree>
    <p:extLst>
      <p:ext uri="{BB962C8B-B14F-4D97-AF65-F5344CB8AC3E}">
        <p14:creationId xmlns:p14="http://schemas.microsoft.com/office/powerpoint/2010/main" val="266393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3" name="Rectangle 2"/>
          <p:cNvSpPr/>
          <p:nvPr/>
        </p:nvSpPr>
        <p:spPr>
          <a:xfrm>
            <a:off x="762000" y="1447800"/>
            <a:ext cx="7010400" cy="3120854"/>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2400" kern="0" dirty="0" err="1">
                <a:solidFill>
                  <a:srgbClr val="220011"/>
                </a:solidFill>
                <a:latin typeface="Arial"/>
              </a:rPr>
              <a:t>Subrecipient</a:t>
            </a:r>
            <a:r>
              <a:rPr lang="en-US" sz="2400" kern="0" dirty="0">
                <a:solidFill>
                  <a:srgbClr val="220011"/>
                </a:solidFill>
                <a:latin typeface="Arial"/>
              </a:rPr>
              <a:t> Monitoring</a:t>
            </a:r>
          </a:p>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NIH Salary Cap</a:t>
            </a:r>
          </a:p>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NSF 2 Month Rule</a:t>
            </a:r>
          </a:p>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Time &amp; Effort Certification</a:t>
            </a:r>
          </a:p>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Project Close-out</a:t>
            </a:r>
          </a:p>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Expenditure Review and Approval</a:t>
            </a:r>
          </a:p>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Cost Share Requirements</a:t>
            </a:r>
          </a:p>
        </p:txBody>
      </p:sp>
    </p:spTree>
    <p:extLst>
      <p:ext uri="{BB962C8B-B14F-4D97-AF65-F5344CB8AC3E}">
        <p14:creationId xmlns:p14="http://schemas.microsoft.com/office/powerpoint/2010/main" val="3656508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304800" y="457200"/>
            <a:ext cx="8686800" cy="8382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2" name="Rectangle 1"/>
          <p:cNvSpPr/>
          <p:nvPr/>
        </p:nvSpPr>
        <p:spPr>
          <a:xfrm>
            <a:off x="838200" y="1371600"/>
            <a:ext cx="6705600" cy="3625608"/>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2800" kern="0" dirty="0">
                <a:solidFill>
                  <a:srgbClr val="220011"/>
                </a:solidFill>
                <a:latin typeface="Arial"/>
              </a:rPr>
              <a:t>Use of </a:t>
            </a:r>
            <a:r>
              <a:rPr lang="en-US" sz="2800" kern="0" dirty="0" err="1">
                <a:solidFill>
                  <a:srgbClr val="220011"/>
                </a:solidFill>
                <a:latin typeface="Arial"/>
              </a:rPr>
              <a:t>iThenticate</a:t>
            </a:r>
            <a:endParaRPr lang="en-US" sz="28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2800" kern="0" dirty="0">
                <a:solidFill>
                  <a:srgbClr val="220011"/>
                </a:solidFill>
                <a:latin typeface="Arial"/>
              </a:rPr>
              <a:t>Financial Conflicts of Interest</a:t>
            </a:r>
          </a:p>
          <a:p>
            <a:pPr marL="342900" lvl="0" indent="-342900" eaLnBrk="0" fontAlgn="base" hangingPunct="0">
              <a:spcBef>
                <a:spcPct val="20000"/>
              </a:spcBef>
              <a:spcAft>
                <a:spcPct val="0"/>
              </a:spcAft>
              <a:buClr>
                <a:srgbClr val="220011"/>
              </a:buClr>
              <a:buFont typeface="Wingdings" pitchFamily="2" charset="2"/>
              <a:buChar char="Ø"/>
            </a:pPr>
            <a:r>
              <a:rPr lang="en-US" sz="2800" kern="0" dirty="0">
                <a:solidFill>
                  <a:srgbClr val="220011"/>
                </a:solidFill>
                <a:latin typeface="Arial"/>
              </a:rPr>
              <a:t>CAS Major Project</a:t>
            </a:r>
          </a:p>
          <a:p>
            <a:pPr marL="342900" lvl="0" indent="-342900" eaLnBrk="0" fontAlgn="base" hangingPunct="0">
              <a:spcBef>
                <a:spcPct val="20000"/>
              </a:spcBef>
              <a:spcAft>
                <a:spcPct val="0"/>
              </a:spcAft>
              <a:buClr>
                <a:srgbClr val="220011"/>
              </a:buClr>
              <a:buFont typeface="Wingdings" pitchFamily="2" charset="2"/>
              <a:buChar char="Ø"/>
            </a:pPr>
            <a:r>
              <a:rPr lang="en-US" sz="2800" kern="0" dirty="0">
                <a:solidFill>
                  <a:srgbClr val="220011"/>
                </a:solidFill>
                <a:latin typeface="Arial"/>
              </a:rPr>
              <a:t>ARGIS Data &amp; Field completion</a:t>
            </a:r>
          </a:p>
          <a:p>
            <a:pPr marL="342900" lvl="0" indent="-342900" eaLnBrk="0" fontAlgn="base" hangingPunct="0">
              <a:spcBef>
                <a:spcPct val="20000"/>
              </a:spcBef>
              <a:spcAft>
                <a:spcPct val="0"/>
              </a:spcAft>
              <a:buClr>
                <a:srgbClr val="220011"/>
              </a:buClr>
              <a:buFont typeface="Wingdings" pitchFamily="2" charset="2"/>
              <a:buChar char="Ø"/>
            </a:pPr>
            <a:r>
              <a:rPr lang="en-US" sz="2800" kern="0" dirty="0">
                <a:solidFill>
                  <a:srgbClr val="220011"/>
                </a:solidFill>
                <a:latin typeface="Arial"/>
              </a:rPr>
              <a:t>Technical Reports</a:t>
            </a:r>
          </a:p>
          <a:p>
            <a:pPr marL="342900" lvl="0" indent="-342900" eaLnBrk="0" fontAlgn="base" hangingPunct="0">
              <a:spcBef>
                <a:spcPct val="20000"/>
              </a:spcBef>
              <a:spcAft>
                <a:spcPct val="0"/>
              </a:spcAft>
              <a:buClr>
                <a:srgbClr val="220011"/>
              </a:buClr>
              <a:buFont typeface="Wingdings" pitchFamily="2" charset="2"/>
              <a:buChar char="Ø"/>
            </a:pPr>
            <a:r>
              <a:rPr lang="en-US" sz="2800" kern="0" dirty="0">
                <a:solidFill>
                  <a:srgbClr val="220011"/>
                </a:solidFill>
                <a:latin typeface="Arial"/>
              </a:rPr>
              <a:t>Service Centers</a:t>
            </a:r>
          </a:p>
          <a:p>
            <a:pPr marL="342900" lvl="0" indent="-342900" eaLnBrk="0" fontAlgn="base" hangingPunct="0">
              <a:spcBef>
                <a:spcPct val="20000"/>
              </a:spcBef>
              <a:spcAft>
                <a:spcPct val="0"/>
              </a:spcAft>
              <a:buClr>
                <a:srgbClr val="220011"/>
              </a:buClr>
              <a:buFontTx/>
              <a:buChar char="•"/>
            </a:pPr>
            <a:endParaRPr lang="en-US" sz="2800" b="1" kern="0" dirty="0">
              <a:solidFill>
                <a:srgbClr val="220011"/>
              </a:solidFill>
              <a:latin typeface="Arial"/>
            </a:endParaRPr>
          </a:p>
        </p:txBody>
      </p:sp>
    </p:spTree>
    <p:extLst>
      <p:ext uri="{BB962C8B-B14F-4D97-AF65-F5344CB8AC3E}">
        <p14:creationId xmlns:p14="http://schemas.microsoft.com/office/powerpoint/2010/main" val="3251062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 or comments</a:t>
            </a:r>
          </a:p>
        </p:txBody>
      </p:sp>
      <p:pic>
        <p:nvPicPr>
          <p:cNvPr id="10242" name="Picture 2" descr="C:\Users\Doshie\Desktop\Thank 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 y="1524000"/>
            <a:ext cx="8601075"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291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752671"/>
            <a:ext cx="7543800" cy="646331"/>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QUESTIONS or COMMENTS?</a:t>
            </a:r>
            <a:endParaRPr lang="en-US" sz="36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pic>
        <p:nvPicPr>
          <p:cNvPr id="1026" name="Picture 2" descr="C:\Users\LTorres\AppData\Local\Microsoft\Windows\Temporary Internet Files\Low\Content.IE5\4F1O7XFO\MC90043379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295" y="1905143"/>
            <a:ext cx="1828657" cy="182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90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00125"/>
            <a:ext cx="7543800" cy="5170646"/>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THANKS FOR JOINING US!</a:t>
            </a:r>
          </a:p>
          <a:p>
            <a:pPr algn="ctr"/>
            <a:endParaRPr lang="en-US" sz="2400" dirty="0">
              <a:solidFill>
                <a:schemeClr val="accent6">
                  <a:lumMod val="50000"/>
                </a:schemeClr>
              </a:solidFill>
              <a:latin typeface="Century Gothic" pitchFamily="34" charset="0"/>
            </a:endParaRPr>
          </a:p>
          <a:p>
            <a:pPr algn="ctr"/>
            <a:r>
              <a:rPr lang="en-US" b="1" dirty="0" smtClean="0">
                <a:solidFill>
                  <a:schemeClr val="accent6">
                    <a:lumMod val="50000"/>
                  </a:schemeClr>
                </a:solidFill>
                <a:latin typeface="Century Gothic" pitchFamily="34" charset="0"/>
              </a:rPr>
              <a:t>See you at the next session:</a:t>
            </a:r>
          </a:p>
          <a:p>
            <a:pPr algn="ctr"/>
            <a:endParaRPr lang="en-US" dirty="0" smtClean="0">
              <a:solidFill>
                <a:schemeClr val="accent6">
                  <a:lumMod val="50000"/>
                </a:schemeClr>
              </a:solidFill>
              <a:latin typeface="Century Gothic" pitchFamily="34" charset="0"/>
            </a:endParaRPr>
          </a:p>
          <a:p>
            <a:pPr algn="ctr"/>
            <a:endParaRPr lang="en-US" dirty="0">
              <a:solidFill>
                <a:schemeClr val="accent6">
                  <a:lumMod val="50000"/>
                </a:schemeClr>
              </a:solidFill>
              <a:latin typeface="Century Gothic" pitchFamily="34" charset="0"/>
            </a:endParaRPr>
          </a:p>
          <a:p>
            <a:pPr algn="ctr"/>
            <a:endParaRPr lang="en-US" dirty="0" smtClean="0">
              <a:solidFill>
                <a:schemeClr val="accent6">
                  <a:lumMod val="50000"/>
                </a:schemeClr>
              </a:solidFill>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2400" b="1" dirty="0">
                <a:solidFill>
                  <a:schemeClr val="accent6">
                    <a:lumMod val="50000"/>
                  </a:schemeClr>
                </a:solidFill>
                <a:latin typeface="Century Gothic" pitchFamily="34" charset="0"/>
              </a:rPr>
              <a:t>A-21 Cost </a:t>
            </a:r>
            <a:r>
              <a:rPr lang="en-US" sz="2400" b="1" dirty="0" smtClean="0">
                <a:solidFill>
                  <a:schemeClr val="accent6">
                    <a:lumMod val="50000"/>
                  </a:schemeClr>
                </a:solidFill>
                <a:latin typeface="Century Gothic" pitchFamily="34" charset="0"/>
              </a:rPr>
              <a:t>principles</a:t>
            </a:r>
          </a:p>
          <a:p>
            <a:pPr algn="ctr"/>
            <a:r>
              <a:rPr lang="en-US" b="1" dirty="0" smtClean="0">
                <a:solidFill>
                  <a:schemeClr val="accent6">
                    <a:lumMod val="50000"/>
                  </a:schemeClr>
                </a:solidFill>
                <a:latin typeface="Century Gothic" pitchFamily="34" charset="0"/>
              </a:rPr>
              <a:t>June 19, 2013</a:t>
            </a:r>
          </a:p>
          <a:p>
            <a:pPr algn="ctr"/>
            <a:r>
              <a:rPr lang="en-US" b="1" dirty="0" smtClean="0">
                <a:solidFill>
                  <a:schemeClr val="accent6">
                    <a:lumMod val="50000"/>
                  </a:schemeClr>
                </a:solidFill>
                <a:latin typeface="Century Gothic" pitchFamily="34" charset="0"/>
              </a:rPr>
              <a:t>9:00 am to 11:00 am</a:t>
            </a:r>
          </a:p>
          <a:p>
            <a:pPr algn="ctr"/>
            <a:r>
              <a:rPr lang="en-US" b="1" dirty="0" smtClean="0">
                <a:solidFill>
                  <a:schemeClr val="accent6">
                    <a:lumMod val="50000"/>
                  </a:schemeClr>
                </a:solidFill>
                <a:latin typeface="Century Gothic" pitchFamily="34" charset="0"/>
              </a:rPr>
              <a:t>ORC 2</a:t>
            </a:r>
            <a:r>
              <a:rPr lang="en-US" b="1" baseline="30000" dirty="0" smtClean="0">
                <a:solidFill>
                  <a:schemeClr val="accent6">
                    <a:lumMod val="50000"/>
                  </a:schemeClr>
                </a:solidFill>
                <a:latin typeface="Century Gothic" pitchFamily="34" charset="0"/>
              </a:rPr>
              <a:t>nd</a:t>
            </a:r>
            <a:r>
              <a:rPr lang="en-US" b="1" dirty="0" smtClean="0">
                <a:solidFill>
                  <a:schemeClr val="accent6">
                    <a:lumMod val="50000"/>
                  </a:schemeClr>
                </a:solidFill>
                <a:latin typeface="Century Gothic" pitchFamily="34" charset="0"/>
              </a:rPr>
              <a:t> floor large (#211)</a:t>
            </a:r>
            <a:endParaRPr lang="en-US" b="1" dirty="0">
              <a:solidFill>
                <a:schemeClr val="accent6">
                  <a:lumMod val="50000"/>
                </a:schemeClr>
              </a:solidFill>
              <a:latin typeface="Century Gothic"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49486"/>
            <a:ext cx="419417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059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INTRODUCTION TO 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Agenda</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141514" y="1181100"/>
            <a:ext cx="8915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Objective</a:t>
            </a:r>
          </a:p>
          <a:p>
            <a:pPr>
              <a:buFontTx/>
              <a:buNone/>
            </a:pPr>
            <a:endParaRPr lang="en-US" sz="1600" dirty="0" smtClean="0">
              <a:solidFill>
                <a:schemeClr val="tx1"/>
              </a:solidFill>
              <a:latin typeface="Century Gothic" pitchFamily="34" charset="0"/>
            </a:endParaRPr>
          </a:p>
          <a:p>
            <a:pPr lvl="1">
              <a:spcBef>
                <a:spcPts val="1800"/>
              </a:spcBef>
              <a:buFont typeface="Wingdings" pitchFamily="2" charset="2"/>
              <a:buChar char="Ø"/>
            </a:pPr>
            <a:r>
              <a:rPr lang="en-US" b="1" dirty="0">
                <a:solidFill>
                  <a:schemeClr val="tx1"/>
                </a:solidFill>
                <a:latin typeface="Century Gothic" pitchFamily="34" charset="0"/>
              </a:rPr>
              <a:t>Review research association(s) perspectives</a:t>
            </a:r>
          </a:p>
          <a:p>
            <a:pPr lvl="1">
              <a:spcBef>
                <a:spcPts val="1800"/>
              </a:spcBef>
              <a:buFont typeface="Wingdings" pitchFamily="2" charset="2"/>
              <a:buChar char="Ø"/>
            </a:pPr>
            <a:r>
              <a:rPr lang="en-US" b="1" dirty="0">
                <a:solidFill>
                  <a:schemeClr val="tx1"/>
                </a:solidFill>
                <a:latin typeface="Century Gothic" pitchFamily="34" charset="0"/>
              </a:rPr>
              <a:t>Review research topics of interest</a:t>
            </a:r>
          </a:p>
          <a:p>
            <a:pPr lvl="1">
              <a:spcBef>
                <a:spcPts val="1800"/>
              </a:spcBef>
              <a:buFont typeface="Wingdings" pitchFamily="2" charset="2"/>
              <a:buChar char="Ø"/>
            </a:pPr>
            <a:r>
              <a:rPr lang="en-US" b="1" dirty="0">
                <a:solidFill>
                  <a:schemeClr val="tx1"/>
                </a:solidFill>
                <a:latin typeface="Century Gothic" pitchFamily="34" charset="0"/>
              </a:rPr>
              <a:t>Analyze several proposed regulatory </a:t>
            </a:r>
            <a:r>
              <a:rPr lang="en-US" b="1" dirty="0" smtClean="0">
                <a:solidFill>
                  <a:schemeClr val="tx1"/>
                </a:solidFill>
                <a:latin typeface="Century Gothic" pitchFamily="34" charset="0"/>
              </a:rPr>
              <a:t>changes</a:t>
            </a:r>
          </a:p>
        </p:txBody>
      </p:sp>
    </p:spTree>
    <p:extLst>
      <p:ext uri="{BB962C8B-B14F-4D97-AF65-F5344CB8AC3E}">
        <p14:creationId xmlns:p14="http://schemas.microsoft.com/office/powerpoint/2010/main" val="1369626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 Hot Topics in Research Administration</a:t>
            </a:r>
          </a:p>
        </p:txBody>
      </p:sp>
      <p:sp>
        <p:nvSpPr>
          <p:cNvPr id="7"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marL="0" indent="0" algn="ctr">
              <a:buClrTx/>
              <a:buNone/>
            </a:pPr>
            <a:r>
              <a:rPr lang="en-US" dirty="0" smtClean="0">
                <a:solidFill>
                  <a:schemeClr val="tx1"/>
                </a:solidFill>
                <a:latin typeface="Century Gothic" pitchFamily="34" charset="0"/>
              </a:rPr>
              <a:t>Research Association Perspective</a:t>
            </a:r>
          </a:p>
          <a:p>
            <a:pPr marL="0" indent="0" algn="ctr">
              <a:buClrTx/>
              <a:buNone/>
            </a:pPr>
            <a:endParaRPr lang="en-US" dirty="0" smtClean="0">
              <a:solidFill>
                <a:schemeClr val="tx1"/>
              </a:solidFill>
              <a:latin typeface="Century Gothic" pitchFamily="34" charset="0"/>
            </a:endParaRPr>
          </a:p>
          <a:p>
            <a:pPr>
              <a:buClrTx/>
              <a:buFont typeface="Wingdings" pitchFamily="2" charset="2"/>
              <a:buChar char="Ø"/>
            </a:pPr>
            <a:r>
              <a:rPr lang="en-US" dirty="0" smtClean="0">
                <a:solidFill>
                  <a:schemeClr val="tx1"/>
                </a:solidFill>
                <a:latin typeface="Century Gothic" pitchFamily="34" charset="0"/>
              </a:rPr>
              <a:t>Faculty </a:t>
            </a:r>
            <a:r>
              <a:rPr lang="en-US" dirty="0">
                <a:solidFill>
                  <a:schemeClr val="tx1"/>
                </a:solidFill>
                <a:latin typeface="Century Gothic" pitchFamily="34" charset="0"/>
              </a:rPr>
              <a:t>Burden Survey - 2  (PP – FWS12)</a:t>
            </a:r>
          </a:p>
          <a:p>
            <a:pPr>
              <a:buClrTx/>
              <a:buFont typeface="Wingdings" pitchFamily="2" charset="2"/>
              <a:buChar char="Ø"/>
            </a:pPr>
            <a:endParaRPr lang="en-US" dirty="0">
              <a:solidFill>
                <a:schemeClr val="tx1"/>
              </a:solidFill>
              <a:latin typeface="Century Gothic" pitchFamily="34" charset="0"/>
            </a:endParaRPr>
          </a:p>
          <a:p>
            <a:pPr>
              <a:buClrTx/>
              <a:buFont typeface="Wingdings" pitchFamily="2" charset="2"/>
              <a:buChar char="Ø"/>
            </a:pPr>
            <a:r>
              <a:rPr lang="en-US" dirty="0">
                <a:solidFill>
                  <a:schemeClr val="tx1"/>
                </a:solidFill>
                <a:latin typeface="Century Gothic" pitchFamily="34" charset="0"/>
              </a:rPr>
              <a:t>Star Metrics</a:t>
            </a:r>
          </a:p>
          <a:p>
            <a:pPr lvl="1">
              <a:buFont typeface="Wingdings" pitchFamily="2" charset="2"/>
              <a:buChar char="Ø"/>
            </a:pPr>
            <a:r>
              <a:rPr lang="en-US" dirty="0" smtClean="0">
                <a:solidFill>
                  <a:schemeClr val="tx1"/>
                </a:solidFill>
                <a:latin typeface="Century Gothic" pitchFamily="34" charset="0"/>
              </a:rPr>
              <a:t>Research </a:t>
            </a:r>
            <a:r>
              <a:rPr lang="en-US" dirty="0">
                <a:solidFill>
                  <a:schemeClr val="tx1"/>
                </a:solidFill>
                <a:latin typeface="Century Gothic" pitchFamily="34" charset="0"/>
              </a:rPr>
              <a:t>organizations submit data to a central depository where it is aggregated and information about the effect of the federal investment in the American research enterprise is extracted. The data is extracted and submitted automatically requiring very little effort once it is in place. This is being put forward as the best model for the federal government to collect this type of data.</a:t>
            </a:r>
          </a:p>
          <a:p>
            <a:pPr marL="914400" lvl="1" indent="-457200">
              <a:spcBef>
                <a:spcPts val="1800"/>
              </a:spcBef>
            </a:pPr>
            <a:endParaRPr lang="en-US" b="1" dirty="0" smtClean="0">
              <a:solidFill>
                <a:schemeClr val="tx1"/>
              </a:solidFill>
              <a:latin typeface="Century Gothic" pitchFamily="34" charset="0"/>
            </a:endParaRPr>
          </a:p>
        </p:txBody>
      </p:sp>
    </p:spTree>
    <p:extLst>
      <p:ext uri="{BB962C8B-B14F-4D97-AF65-F5344CB8AC3E}">
        <p14:creationId xmlns:p14="http://schemas.microsoft.com/office/powerpoint/2010/main" val="373625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 Hot Topics in Research Administration</a:t>
            </a:r>
          </a:p>
        </p:txBody>
      </p:sp>
      <p:sp>
        <p:nvSpPr>
          <p:cNvPr id="7"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endParaRPr lang="en-US" sz="1600" dirty="0" smtClean="0">
              <a:solidFill>
                <a:schemeClr val="tx1"/>
              </a:solidFill>
              <a:latin typeface="Century Gothic" pitchFamily="34" charset="0"/>
            </a:endParaRPr>
          </a:p>
          <a:p>
            <a:pPr lvl="0">
              <a:buClr>
                <a:srgbClr val="220011"/>
              </a:buClr>
              <a:buFont typeface="Wingdings" pitchFamily="2" charset="2"/>
              <a:buChar char="Ø"/>
              <a:defRPr/>
            </a:pPr>
            <a:r>
              <a:rPr lang="en-US" b="0" kern="0" dirty="0">
                <a:solidFill>
                  <a:srgbClr val="220011"/>
                </a:solidFill>
                <a:latin typeface="Arial"/>
              </a:rPr>
              <a:t>Electronic Research Administration (</a:t>
            </a:r>
            <a:r>
              <a:rPr lang="en-US" b="0" kern="0" dirty="0" err="1">
                <a:solidFill>
                  <a:srgbClr val="220011"/>
                </a:solidFill>
                <a:latin typeface="Arial"/>
              </a:rPr>
              <a:t>eRA</a:t>
            </a:r>
            <a:r>
              <a:rPr lang="en-US" b="0" kern="0" dirty="0">
                <a:solidFill>
                  <a:srgbClr val="220011"/>
                </a:solidFill>
                <a:latin typeface="Arial"/>
              </a:rPr>
              <a:t>)</a:t>
            </a:r>
          </a:p>
          <a:p>
            <a:pPr lvl="1">
              <a:buClr>
                <a:srgbClr val="220011"/>
              </a:buClr>
              <a:buFont typeface="Wingdings" pitchFamily="2" charset="2"/>
              <a:buChar char="Ø"/>
              <a:defRPr/>
            </a:pPr>
            <a:r>
              <a:rPr lang="en-US" b="0" kern="0" dirty="0" smtClean="0">
                <a:solidFill>
                  <a:srgbClr val="220011"/>
                </a:solidFill>
                <a:latin typeface="Arial"/>
              </a:rPr>
              <a:t> 	System </a:t>
            </a:r>
            <a:r>
              <a:rPr lang="en-US" b="0" kern="0" dirty="0">
                <a:solidFill>
                  <a:srgbClr val="220011"/>
                </a:solidFill>
                <a:latin typeface="Arial"/>
              </a:rPr>
              <a:t>to System with Grants.gov</a:t>
            </a:r>
          </a:p>
          <a:p>
            <a:pPr marL="0" lvl="0" indent="0">
              <a:buClr>
                <a:srgbClr val="220011"/>
              </a:buClr>
              <a:buNone/>
              <a:defRPr/>
            </a:pPr>
            <a:endParaRPr lang="en-US" b="0" kern="0" dirty="0">
              <a:solidFill>
                <a:srgbClr val="220011"/>
              </a:solidFill>
              <a:latin typeface="Arial"/>
            </a:endParaRPr>
          </a:p>
          <a:p>
            <a:pPr lvl="0">
              <a:buClr>
                <a:srgbClr val="220011"/>
              </a:buClr>
              <a:buFont typeface="Wingdings" pitchFamily="2" charset="2"/>
              <a:buChar char="Ø"/>
              <a:defRPr/>
            </a:pPr>
            <a:r>
              <a:rPr lang="en-US" b="0" kern="0" dirty="0" smtClean="0">
                <a:solidFill>
                  <a:srgbClr val="220011"/>
                </a:solidFill>
                <a:latin typeface="Arial"/>
              </a:rPr>
              <a:t>GSA </a:t>
            </a:r>
            <a:r>
              <a:rPr lang="en-US" b="0" kern="0" dirty="0">
                <a:solidFill>
                  <a:srgbClr val="220011"/>
                </a:solidFill>
                <a:latin typeface="Arial"/>
              </a:rPr>
              <a:t>– System for Award Management (SAM)</a:t>
            </a:r>
          </a:p>
          <a:p>
            <a:pPr lvl="1">
              <a:buClr>
                <a:srgbClr val="220011"/>
              </a:buClr>
              <a:buFont typeface="Wingdings" pitchFamily="2" charset="2"/>
              <a:buChar char="Ø"/>
              <a:defRPr/>
            </a:pPr>
            <a:r>
              <a:rPr lang="en-US" b="0" kern="0" dirty="0">
                <a:solidFill>
                  <a:srgbClr val="220011"/>
                </a:solidFill>
                <a:latin typeface="Arial"/>
              </a:rPr>
              <a:t>Combines database systems including CCR and  ORCA – 9 systems associated with grantee registration</a:t>
            </a:r>
            <a:r>
              <a:rPr lang="en-US" b="0" kern="0" dirty="0" smtClean="0">
                <a:solidFill>
                  <a:srgbClr val="220011"/>
                </a:solidFill>
                <a:latin typeface="Arial"/>
              </a:rPr>
              <a:t>.</a:t>
            </a:r>
            <a:endParaRPr lang="en-US" b="0" kern="0" dirty="0">
              <a:solidFill>
                <a:srgbClr val="220011"/>
              </a:solidFill>
              <a:latin typeface="Arial"/>
            </a:endParaRPr>
          </a:p>
        </p:txBody>
      </p:sp>
    </p:spTree>
    <p:extLst>
      <p:ext uri="{BB962C8B-B14F-4D97-AF65-F5344CB8AC3E}">
        <p14:creationId xmlns:p14="http://schemas.microsoft.com/office/powerpoint/2010/main" val="1983632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7" name="Content Placeholder 2"/>
          <p:cNvSpPr>
            <a:spLocks noGrp="1"/>
          </p:cNvSpPr>
          <p:nvPr/>
        </p:nvSpPr>
        <p:spPr bwMode="auto">
          <a:xfrm>
            <a:off x="533400" y="118110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endParaRPr lang="en-US" b="1" dirty="0" smtClean="0">
              <a:solidFill>
                <a:schemeClr val="tx1"/>
              </a:solidFill>
              <a:latin typeface="Century Gothic" pitchFamily="34" charset="0"/>
            </a:endParaRPr>
          </a:p>
        </p:txBody>
      </p:sp>
      <p:sp>
        <p:nvSpPr>
          <p:cNvPr id="3" name="Rectangle 2"/>
          <p:cNvSpPr/>
          <p:nvPr/>
        </p:nvSpPr>
        <p:spPr>
          <a:xfrm>
            <a:off x="762000" y="1524000"/>
            <a:ext cx="7772400" cy="3785652"/>
          </a:xfrm>
          <a:prstGeom prst="rect">
            <a:avLst/>
          </a:prstGeom>
        </p:spPr>
        <p:txBody>
          <a:bodyPr wrap="square">
            <a:spAutoFit/>
          </a:bodyPr>
          <a:lstStyle/>
          <a:p>
            <a:pPr marL="342900" indent="-342900">
              <a:buFont typeface="Wingdings" pitchFamily="2" charset="2"/>
              <a:buChar char="Ø"/>
            </a:pPr>
            <a:r>
              <a:rPr lang="en-US" sz="2400" dirty="0">
                <a:latin typeface="Arial" pitchFamily="34" charset="0"/>
                <a:cs typeface="Arial" pitchFamily="34" charset="0"/>
              </a:rPr>
              <a:t>Research.gov (http://www.research.gov/)</a:t>
            </a:r>
          </a:p>
          <a:p>
            <a:pPr marL="342900" indent="-342900">
              <a:buFont typeface="Wingdings" pitchFamily="2" charset="2"/>
              <a:buChar char="Ø"/>
            </a:pPr>
            <a:endParaRPr lang="en-US" sz="2400" dirty="0">
              <a:latin typeface="Arial" pitchFamily="34" charset="0"/>
              <a:cs typeface="Arial" pitchFamily="34" charset="0"/>
            </a:endParaRPr>
          </a:p>
          <a:p>
            <a:pPr marL="800100" lvl="1" indent="-342900">
              <a:buFont typeface="Wingdings" pitchFamily="2" charset="2"/>
              <a:buChar char="Ø"/>
            </a:pPr>
            <a:r>
              <a:rPr lang="en-US" sz="2400" dirty="0">
                <a:latin typeface="Arial" pitchFamily="34" charset="0"/>
                <a:cs typeface="Arial" pitchFamily="34" charset="0"/>
              </a:rPr>
              <a:t>Research.gov is the National Science Foundation’s (NSF) grants management system that provides easy access to research-related information and grants management services in one location. Research.gov is the modernization of </a:t>
            </a:r>
            <a:r>
              <a:rPr lang="en-US" sz="2400" dirty="0" err="1">
                <a:latin typeface="Arial" pitchFamily="34" charset="0"/>
                <a:cs typeface="Arial" pitchFamily="34" charset="0"/>
              </a:rPr>
              <a:t>FastLane</a:t>
            </a:r>
            <a:r>
              <a:rPr lang="en-US" sz="2400" dirty="0">
                <a:latin typeface="Arial" pitchFamily="34" charset="0"/>
                <a:cs typeface="Arial" pitchFamily="34" charset="0"/>
              </a:rPr>
              <a:t>, providing the next generation of grants management capabilities for the research community.</a:t>
            </a:r>
          </a:p>
        </p:txBody>
      </p:sp>
    </p:spTree>
    <p:extLst>
      <p:ext uri="{BB962C8B-B14F-4D97-AF65-F5344CB8AC3E}">
        <p14:creationId xmlns:p14="http://schemas.microsoft.com/office/powerpoint/2010/main" val="321725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cap="all" dirty="0">
                <a:solidFill>
                  <a:srgbClr val="C17529"/>
                </a:solidFill>
                <a:effectLst>
                  <a:outerShdw blurRad="38100" dist="38100" dir="2700000" algn="tl">
                    <a:srgbClr val="000000">
                      <a:alpha val="43137"/>
                    </a:srgbClr>
                  </a:outerShdw>
                </a:effectLst>
                <a:latin typeface="Century Gothic" pitchFamily="34" charset="0"/>
              </a:rPr>
              <a:t>Hot Topics in Research Administration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endParaRPr lang="en-US" b="1" dirty="0" smtClean="0">
              <a:solidFill>
                <a:schemeClr val="tx1"/>
              </a:solidFill>
              <a:latin typeface="Century Gothic" pitchFamily="34" charset="0"/>
            </a:endParaRPr>
          </a:p>
        </p:txBody>
      </p:sp>
      <p:sp>
        <p:nvSpPr>
          <p:cNvPr id="2" name="Rectangle 1"/>
          <p:cNvSpPr/>
          <p:nvPr/>
        </p:nvSpPr>
        <p:spPr>
          <a:xfrm>
            <a:off x="533400" y="1524000"/>
            <a:ext cx="8153400" cy="3859518"/>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defRPr/>
            </a:pPr>
            <a:r>
              <a:rPr lang="en-US" sz="2400" kern="0" dirty="0">
                <a:solidFill>
                  <a:srgbClr val="220011"/>
                </a:solidFill>
                <a:latin typeface="Arial"/>
              </a:rPr>
              <a:t>Federal Funding Accountability &amp; Transparency Act (FFATA)</a:t>
            </a:r>
          </a:p>
          <a:p>
            <a:pPr marL="800100" lvl="1" indent="-342900" eaLnBrk="0" fontAlgn="base" hangingPunct="0">
              <a:spcBef>
                <a:spcPct val="20000"/>
              </a:spcBef>
              <a:spcAft>
                <a:spcPct val="0"/>
              </a:spcAft>
              <a:buClr>
                <a:srgbClr val="220011"/>
              </a:buClr>
              <a:buFont typeface="Wingdings" pitchFamily="2" charset="2"/>
              <a:buChar char="Ø"/>
              <a:defRPr/>
            </a:pPr>
            <a:r>
              <a:rPr lang="en-US" sz="2400" kern="0" dirty="0" smtClean="0">
                <a:solidFill>
                  <a:srgbClr val="220011"/>
                </a:solidFill>
                <a:latin typeface="Arial"/>
              </a:rPr>
              <a:t>The </a:t>
            </a:r>
            <a:r>
              <a:rPr lang="en-US" sz="2400" kern="0" dirty="0">
                <a:solidFill>
                  <a:srgbClr val="220011"/>
                </a:solidFill>
                <a:latin typeface="Arial"/>
              </a:rPr>
              <a:t>intent is to empower every American with the ability to hold the government accountable for each spending decision. The end result is to reduce wasteful spending in the government. The FFATA legislation requires information on federal awards (federal financial assistance and expenditures) be made available to the public via a single, searchable website.</a:t>
            </a:r>
          </a:p>
        </p:txBody>
      </p:sp>
    </p:spTree>
    <p:extLst>
      <p:ext uri="{BB962C8B-B14F-4D97-AF65-F5344CB8AC3E}">
        <p14:creationId xmlns:p14="http://schemas.microsoft.com/office/powerpoint/2010/main" val="470763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INTRODUCTION TO </a:t>
            </a:r>
            <a:r>
              <a:rPr lang="en-US" b="1" dirty="0" smtClean="0">
                <a:latin typeface="Century Gothic" pitchFamily="34" charset="0"/>
              </a:rPr>
              <a:t>SPaRKS2</a:t>
            </a:r>
            <a:endParaRPr lang="en-US" b="1" dirty="0">
              <a:latin typeface="Century Gothic" pitchFamily="34" charset="0"/>
            </a:endParaRPr>
          </a:p>
        </p:txBody>
      </p:sp>
      <p:sp>
        <p:nvSpPr>
          <p:cNvPr id="10" name="Rectangle 9"/>
          <p:cNvSpPr/>
          <p:nvPr/>
        </p:nvSpPr>
        <p:spPr>
          <a:xfrm>
            <a:off x="457200" y="1052425"/>
            <a:ext cx="7778469" cy="4598182"/>
          </a:xfrm>
          <a:prstGeom prst="rect">
            <a:avLst/>
          </a:prstGeom>
        </p:spPr>
        <p:txBody>
          <a:bodyPr wrap="square">
            <a:spAutoFit/>
          </a:bodyPr>
          <a:lstStyle/>
          <a:p>
            <a:pPr marL="457200" lvl="0" indent="-4572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Digital Accountability &amp; Transparency Act</a:t>
            </a:r>
          </a:p>
          <a:p>
            <a:pPr marL="914400" lvl="1" indent="-457200" eaLnBrk="0" fontAlgn="base" hangingPunct="0">
              <a:spcBef>
                <a:spcPct val="20000"/>
              </a:spcBef>
              <a:spcAft>
                <a:spcPct val="0"/>
              </a:spcAft>
              <a:buClr>
                <a:srgbClr val="220011"/>
              </a:buClr>
              <a:buFont typeface="Wingdings" pitchFamily="2" charset="2"/>
              <a:buChar char="Ø"/>
            </a:pPr>
            <a:r>
              <a:rPr lang="en-US" sz="2400" kern="0" dirty="0" smtClean="0">
                <a:solidFill>
                  <a:srgbClr val="220011"/>
                </a:solidFill>
                <a:latin typeface="Arial"/>
              </a:rPr>
              <a:t>Establishes </a:t>
            </a:r>
            <a:r>
              <a:rPr lang="en-US" sz="2400" kern="0" dirty="0">
                <a:solidFill>
                  <a:srgbClr val="220011"/>
                </a:solidFill>
                <a:latin typeface="Arial"/>
              </a:rPr>
              <a:t>an independent agency in the executive branch, to be known as the Federal Accountability and Spending Transparency Board, to improve transparency in federal spending and coordinate investigations in order to prevent fraud. The board would be responsible for making spending available to the public online. The bill would also call on the board to establish government-wide </a:t>
            </a:r>
            <a:r>
              <a:rPr lang="en-US" sz="2400" kern="0" dirty="0">
                <a:solidFill>
                  <a:srgbClr val="0070C0"/>
                </a:solidFill>
                <a:latin typeface="Arial"/>
              </a:rPr>
              <a:t>data reporting standards</a:t>
            </a:r>
            <a:r>
              <a:rPr lang="en-US" sz="2400" kern="0" dirty="0">
                <a:solidFill>
                  <a:srgbClr val="220011"/>
                </a:solidFill>
                <a:latin typeface="Arial"/>
              </a:rPr>
              <a:t> for all information that it would require to be disclosed. </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377237"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039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Hot Topics in Research Administration</a:t>
            </a:r>
          </a:p>
        </p:txBody>
      </p:sp>
      <p:sp>
        <p:nvSpPr>
          <p:cNvPr id="4" name="Content Placeholder 3"/>
          <p:cNvSpPr>
            <a:spLocks noGrp="1"/>
          </p:cNvSpPr>
          <p:nvPr>
            <p:ph sz="quarter" idx="1"/>
          </p:nvPr>
        </p:nvSpPr>
        <p:spPr>
          <a:xfrm>
            <a:off x="457200" y="1371600"/>
            <a:ext cx="7467600" cy="4343400"/>
          </a:xfrm>
        </p:spPr>
        <p:txBody>
          <a:bodyPr>
            <a:normAutofit/>
          </a:bodyPr>
          <a:lstStyle/>
          <a:p>
            <a:pPr lvl="0" eaLnBrk="0" fontAlgn="base" hangingPunct="0">
              <a:spcAft>
                <a:spcPct val="0"/>
              </a:spcAft>
              <a:buClr>
                <a:srgbClr val="220011"/>
              </a:buClr>
              <a:buSzTx/>
              <a:buFont typeface="Wingdings" pitchFamily="2" charset="2"/>
              <a:buChar char="Ø"/>
            </a:pPr>
            <a:r>
              <a:rPr lang="en-US" sz="2800" kern="0" dirty="0">
                <a:solidFill>
                  <a:srgbClr val="220011"/>
                </a:solidFill>
                <a:latin typeface="Arial"/>
              </a:rPr>
              <a:t>American Recovery &amp; Reinvestment Act</a:t>
            </a:r>
          </a:p>
          <a:p>
            <a:pPr lvl="1" eaLnBrk="0" fontAlgn="base" hangingPunct="0">
              <a:spcAft>
                <a:spcPct val="0"/>
              </a:spcAft>
              <a:buClr>
                <a:srgbClr val="220011"/>
              </a:buClr>
              <a:buSzTx/>
              <a:buFont typeface="Wingdings" pitchFamily="2" charset="2"/>
              <a:buChar char="Ø"/>
            </a:pPr>
            <a:r>
              <a:rPr lang="en-US" sz="2400" kern="0" dirty="0">
                <a:solidFill>
                  <a:srgbClr val="220011"/>
                </a:solidFill>
                <a:latin typeface="Arial"/>
              </a:rPr>
              <a:t>Data Act reporting requirements (jobs, subcontracts &amp; other benchmarking parameters </a:t>
            </a:r>
            <a:r>
              <a:rPr lang="en-US" sz="1600" kern="0" dirty="0">
                <a:solidFill>
                  <a:srgbClr val="220011"/>
                </a:solidFill>
                <a:latin typeface="Arial"/>
              </a:rPr>
              <a:t>(FDP GRIP Overview)</a:t>
            </a:r>
          </a:p>
          <a:p>
            <a:pPr lvl="0" eaLnBrk="0" fontAlgn="base" hangingPunct="0">
              <a:spcAft>
                <a:spcPct val="0"/>
              </a:spcAft>
              <a:buClr>
                <a:srgbClr val="220011"/>
              </a:buClr>
              <a:buSzTx/>
              <a:buFont typeface="Wingdings" pitchFamily="2" charset="2"/>
              <a:buChar char="Ø"/>
            </a:pPr>
            <a:endParaRPr lang="en-US" sz="2000" kern="0" dirty="0">
              <a:solidFill>
                <a:srgbClr val="220011"/>
              </a:solidFill>
              <a:latin typeface="Arial"/>
            </a:endParaRPr>
          </a:p>
          <a:p>
            <a:pPr lvl="0" eaLnBrk="0" fontAlgn="base" hangingPunct="0">
              <a:spcAft>
                <a:spcPct val="0"/>
              </a:spcAft>
              <a:buClr>
                <a:srgbClr val="220011"/>
              </a:buClr>
              <a:buSzTx/>
              <a:buFont typeface="Wingdings" pitchFamily="2" charset="2"/>
              <a:buChar char="Ø"/>
            </a:pPr>
            <a:r>
              <a:rPr lang="en-US" sz="2800" kern="0" dirty="0" smtClean="0">
                <a:solidFill>
                  <a:srgbClr val="220011"/>
                </a:solidFill>
                <a:latin typeface="Arial"/>
              </a:rPr>
              <a:t>Federal </a:t>
            </a:r>
            <a:r>
              <a:rPr lang="en-US" sz="2800" kern="0" dirty="0">
                <a:solidFill>
                  <a:srgbClr val="220011"/>
                </a:solidFill>
                <a:latin typeface="Arial"/>
              </a:rPr>
              <a:t>Wide Profiles (FDP)</a:t>
            </a:r>
          </a:p>
          <a:p>
            <a:pPr lvl="1" eaLnBrk="0" fontAlgn="base" hangingPunct="0">
              <a:spcAft>
                <a:spcPct val="0"/>
              </a:spcAft>
              <a:buClr>
                <a:srgbClr val="220011"/>
              </a:buClr>
              <a:buSzTx/>
              <a:buFont typeface="Wingdings" pitchFamily="2" charset="2"/>
              <a:buChar char="Ø"/>
            </a:pPr>
            <a:r>
              <a:rPr lang="en-US" sz="2400" kern="0" dirty="0">
                <a:solidFill>
                  <a:srgbClr val="220011"/>
                </a:solidFill>
                <a:latin typeface="Arial"/>
              </a:rPr>
              <a:t>Federal wide researcher profiles in a central depository for </a:t>
            </a:r>
            <a:r>
              <a:rPr lang="en-US" sz="2400" kern="0" dirty="0" err="1">
                <a:solidFill>
                  <a:srgbClr val="220011"/>
                </a:solidFill>
                <a:latin typeface="Arial"/>
              </a:rPr>
              <a:t>bibliometric</a:t>
            </a:r>
            <a:r>
              <a:rPr lang="en-US" sz="2400" kern="0" dirty="0">
                <a:solidFill>
                  <a:srgbClr val="220011"/>
                </a:solidFill>
                <a:latin typeface="Arial"/>
              </a:rPr>
              <a:t> data.</a:t>
            </a:r>
          </a:p>
        </p:txBody>
      </p:sp>
      <p:sp>
        <p:nvSpPr>
          <p:cNvPr id="6" name="TextBox 5"/>
          <p:cNvSpPr txBox="1"/>
          <p:nvPr/>
        </p:nvSpPr>
        <p:spPr>
          <a:xfrm>
            <a:off x="141514" y="6406055"/>
            <a:ext cx="8915400" cy="369332"/>
          </a:xfrm>
          <a:prstGeom prst="rect">
            <a:avLst/>
          </a:prstGeom>
          <a:noFill/>
        </p:spPr>
        <p:txBody>
          <a:bodyPr wrap="square" rtlCol="0">
            <a:spAutoFit/>
          </a:bodyPr>
          <a:lstStyle/>
          <a:p>
            <a:pPr algn="ctr"/>
            <a:r>
              <a:rPr lang="en-US" b="1" dirty="0">
                <a:latin typeface="Century Gothic" pitchFamily="34" charset="0"/>
              </a:rPr>
              <a:t>INTRODUCTION TO </a:t>
            </a:r>
            <a:r>
              <a:rPr lang="en-US" b="1" dirty="0" smtClean="0">
                <a:latin typeface="Century Gothic" pitchFamily="34" charset="0"/>
              </a:rPr>
              <a:t>SPaRKS2</a:t>
            </a:r>
            <a:endParaRPr lang="en-US" b="1" dirty="0">
              <a:latin typeface="Century Gothic" pitchFamily="34" charset="0"/>
            </a:endParaRPr>
          </a:p>
        </p:txBody>
      </p:sp>
    </p:spTree>
    <p:extLst>
      <p:ext uri="{BB962C8B-B14F-4D97-AF65-F5344CB8AC3E}">
        <p14:creationId xmlns:p14="http://schemas.microsoft.com/office/powerpoint/2010/main" val="255862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10034</TotalTime>
  <Words>1130</Words>
  <Application>Microsoft Office PowerPoint</Application>
  <PresentationFormat>On-screen Show (4:3)</PresentationFormat>
  <Paragraphs>206</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Hot Topics in Research Administration</vt:lpstr>
      <vt:lpstr>Hot Topics in Research Administration</vt:lpstr>
      <vt:lpstr>Hot Topics in Research Administration</vt:lpstr>
      <vt:lpstr>Hot Topics in Research Administration</vt:lpstr>
      <vt:lpstr>Hot Topics in Research Administration</vt:lpstr>
      <vt:lpstr>PowerPoint Presentation</vt:lpstr>
      <vt:lpstr>Hot Topics in Research Administration</vt:lpstr>
      <vt:lpstr>Hot Topics in Research Administration</vt:lpstr>
      <vt:lpstr>Hot Topics in Research Administration</vt:lpstr>
      <vt:lpstr>Hot Topics in Research Administration</vt:lpstr>
      <vt:lpstr>Hot Topics in Research Administration</vt:lpstr>
      <vt:lpstr>Hot Topics in Research Administration</vt:lpstr>
      <vt:lpstr>Hot Topics in Research Administration</vt:lpstr>
      <vt:lpstr>Hot Topics in Research Administration</vt:lpstr>
      <vt:lpstr>Hot Topics in Research Administration</vt:lpstr>
      <vt:lpstr>PowerPoint Presentation</vt:lpstr>
      <vt:lpstr>Hot Topics in Research Administration</vt:lpstr>
      <vt:lpstr>Hot Topics in Research Administration</vt:lpstr>
      <vt:lpstr>Questions or comments</vt:lpstr>
      <vt:lpstr>PowerPoint Presentation</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478</cp:revision>
  <cp:lastPrinted>2011-06-20T19:53:44Z</cp:lastPrinted>
  <dcterms:created xsi:type="dcterms:W3CDTF">2011-04-10T19:45:53Z</dcterms:created>
  <dcterms:modified xsi:type="dcterms:W3CDTF">2013-09-24T14:31:10Z</dcterms:modified>
</cp:coreProperties>
</file>