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84"/>
  </p:notesMasterIdLst>
  <p:handoutMasterIdLst>
    <p:handoutMasterId r:id="rId85"/>
  </p:handoutMasterIdLst>
  <p:sldIdLst>
    <p:sldId id="386" r:id="rId2"/>
    <p:sldId id="387" r:id="rId3"/>
    <p:sldId id="388" r:id="rId4"/>
    <p:sldId id="389" r:id="rId5"/>
    <p:sldId id="393" r:id="rId6"/>
    <p:sldId id="390" r:id="rId7"/>
    <p:sldId id="391" r:id="rId8"/>
    <p:sldId id="392" r:id="rId9"/>
    <p:sldId id="270" r:id="rId10"/>
    <p:sldId id="384" r:id="rId11"/>
    <p:sldId id="338" r:id="rId12"/>
    <p:sldId id="346" r:id="rId13"/>
    <p:sldId id="339" r:id="rId14"/>
    <p:sldId id="340" r:id="rId15"/>
    <p:sldId id="341" r:id="rId16"/>
    <p:sldId id="342" r:id="rId17"/>
    <p:sldId id="343" r:id="rId18"/>
    <p:sldId id="344" r:id="rId19"/>
    <p:sldId id="310" r:id="rId20"/>
    <p:sldId id="311" r:id="rId21"/>
    <p:sldId id="332" r:id="rId22"/>
    <p:sldId id="335" r:id="rId23"/>
    <p:sldId id="312" r:id="rId24"/>
    <p:sldId id="313" r:id="rId25"/>
    <p:sldId id="314" r:id="rId26"/>
    <p:sldId id="315" r:id="rId27"/>
    <p:sldId id="337" r:id="rId28"/>
    <p:sldId id="333" r:id="rId29"/>
    <p:sldId id="316" r:id="rId30"/>
    <p:sldId id="317" r:id="rId31"/>
    <p:sldId id="318" r:id="rId32"/>
    <p:sldId id="319" r:id="rId33"/>
    <p:sldId id="320" r:id="rId34"/>
    <p:sldId id="321" r:id="rId35"/>
    <p:sldId id="322" r:id="rId36"/>
    <p:sldId id="323" r:id="rId37"/>
    <p:sldId id="324" r:id="rId38"/>
    <p:sldId id="325" r:id="rId39"/>
    <p:sldId id="369" r:id="rId40"/>
    <p:sldId id="370" r:id="rId41"/>
    <p:sldId id="371" r:id="rId42"/>
    <p:sldId id="372" r:id="rId43"/>
    <p:sldId id="373" r:id="rId44"/>
    <p:sldId id="374" r:id="rId45"/>
    <p:sldId id="375" r:id="rId46"/>
    <p:sldId id="334" r:id="rId47"/>
    <p:sldId id="326" r:id="rId48"/>
    <p:sldId id="327" r:id="rId49"/>
    <p:sldId id="328" r:id="rId50"/>
    <p:sldId id="331" r:id="rId51"/>
    <p:sldId id="329" r:id="rId52"/>
    <p:sldId id="330" r:id="rId53"/>
    <p:sldId id="357" r:id="rId54"/>
    <p:sldId id="358" r:id="rId55"/>
    <p:sldId id="359" r:id="rId56"/>
    <p:sldId id="360" r:id="rId57"/>
    <p:sldId id="350" r:id="rId58"/>
    <p:sldId id="364" r:id="rId59"/>
    <p:sldId id="365" r:id="rId60"/>
    <p:sldId id="367" r:id="rId61"/>
    <p:sldId id="347" r:id="rId62"/>
    <p:sldId id="368" r:id="rId63"/>
    <p:sldId id="349" r:id="rId64"/>
    <p:sldId id="361" r:id="rId65"/>
    <p:sldId id="376" r:id="rId66"/>
    <p:sldId id="378" r:id="rId67"/>
    <p:sldId id="377" r:id="rId68"/>
    <p:sldId id="351" r:id="rId69"/>
    <p:sldId id="352" r:id="rId70"/>
    <p:sldId id="353" r:id="rId71"/>
    <p:sldId id="354" r:id="rId72"/>
    <p:sldId id="355" r:id="rId73"/>
    <p:sldId id="356" r:id="rId74"/>
    <p:sldId id="348" r:id="rId75"/>
    <p:sldId id="379" r:id="rId76"/>
    <p:sldId id="380" r:id="rId77"/>
    <p:sldId id="362" r:id="rId78"/>
    <p:sldId id="363" r:id="rId79"/>
    <p:sldId id="381" r:id="rId80"/>
    <p:sldId id="382" r:id="rId81"/>
    <p:sldId id="383" r:id="rId82"/>
    <p:sldId id="385" r:id="rId8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9933"/>
    <a:srgbClr val="CC9900"/>
    <a:srgbClr val="FFCA06"/>
    <a:srgbClr val="FF9900"/>
    <a:srgbClr val="00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9" d="100"/>
          <a:sy n="99" d="100"/>
        </p:scale>
        <p:origin x="-420"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en-US" smtClean="0"/>
              <a:t>Module 2   A-21: Beyond Section J</a:t>
            </a: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r>
              <a:rPr lang="en-US" smtClean="0"/>
              <a:t>6/17/2013</a:t>
            </a:r>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r>
              <a:rPr lang="en-US" smtClean="0"/>
              <a:t>Office of Research &amp; Commercialization</a:t>
            </a: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D13F298-C66D-4EAE-9B6C-6C27EB59762C}" type="slidenum">
              <a:rPr lang="en-US" smtClean="0"/>
              <a:t>‹#›</a:t>
            </a:fld>
            <a:endParaRPr lang="en-US" dirty="0"/>
          </a:p>
        </p:txBody>
      </p:sp>
    </p:spTree>
    <p:extLst>
      <p:ext uri="{BB962C8B-B14F-4D97-AF65-F5344CB8AC3E}">
        <p14:creationId xmlns:p14="http://schemas.microsoft.com/office/powerpoint/2010/main" val="17915613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en-US" smtClean="0"/>
              <a:t>Module 2   A-21: Beyond Section J</a:t>
            </a: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r>
              <a:rPr lang="en-US" smtClean="0"/>
              <a:t>6/17/2013</a:t>
            </a:r>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r>
              <a:rPr lang="en-US" smtClean="0"/>
              <a:t>Office of Research &amp; Commercialization</a:t>
            </a: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31B2CB3-83F0-4ABD-88A8-EB7EAD9C3194}" type="slidenum">
              <a:rPr lang="en-US" smtClean="0"/>
              <a:t>‹#›</a:t>
            </a:fld>
            <a:endParaRPr lang="en-US" dirty="0"/>
          </a:p>
        </p:txBody>
      </p:sp>
    </p:spTree>
    <p:extLst>
      <p:ext uri="{BB962C8B-B14F-4D97-AF65-F5344CB8AC3E}">
        <p14:creationId xmlns:p14="http://schemas.microsoft.com/office/powerpoint/2010/main" val="341420994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Module 2   A-21: Beyond Section J</a:t>
            </a:r>
            <a:endParaRPr lang="en-US" dirty="0"/>
          </a:p>
        </p:txBody>
      </p:sp>
      <p:sp>
        <p:nvSpPr>
          <p:cNvPr id="5" name="Date Placeholder 4"/>
          <p:cNvSpPr>
            <a:spLocks noGrp="1"/>
          </p:cNvSpPr>
          <p:nvPr>
            <p:ph type="dt" idx="11"/>
          </p:nvPr>
        </p:nvSpPr>
        <p:spPr/>
        <p:txBody>
          <a:bodyPr/>
          <a:lstStyle/>
          <a:p>
            <a:r>
              <a:rPr lang="en-US" smtClean="0"/>
              <a:t>6/17/2013</a:t>
            </a:r>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Slide Number Placeholder 6"/>
          <p:cNvSpPr>
            <a:spLocks noGrp="1"/>
          </p:cNvSpPr>
          <p:nvPr>
            <p:ph type="sldNum" sz="quarter" idx="13"/>
          </p:nvPr>
        </p:nvSpPr>
        <p:spPr/>
        <p:txBody>
          <a:bodyPr/>
          <a:lstStyle/>
          <a:p>
            <a:fld id="{731B2CB3-83F0-4ABD-88A8-EB7EAD9C3194}" type="slidenum">
              <a:rPr lang="en-US" smtClean="0"/>
              <a:t>1</a:t>
            </a:fld>
            <a:endParaRPr lang="en-US" dirty="0"/>
          </a:p>
        </p:txBody>
      </p:sp>
    </p:spTree>
    <p:extLst>
      <p:ext uri="{BB962C8B-B14F-4D97-AF65-F5344CB8AC3E}">
        <p14:creationId xmlns:p14="http://schemas.microsoft.com/office/powerpoint/2010/main" val="3974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a:t>
            </a:fld>
            <a:endParaRPr lang="en-US"/>
          </a:p>
        </p:txBody>
      </p:sp>
      <p:sp>
        <p:nvSpPr>
          <p:cNvPr id="4" name="Date Placeholder 3"/>
          <p:cNvSpPr>
            <a:spLocks noGrp="1"/>
          </p:cNvSpPr>
          <p:nvPr>
            <p:ph type="dt" idx="12"/>
          </p:nvPr>
        </p:nvSpPr>
        <p:spPr/>
        <p:txBody>
          <a:bodyPr/>
          <a:lstStyle/>
          <a:p>
            <a:r>
              <a:rPr lang="en-US" smtClean="0"/>
              <a:t>6/17/2013</a:t>
            </a:r>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2   A-21: Beyond Section J</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a:t>
            </a:fld>
            <a:endParaRPr lang="en-US"/>
          </a:p>
        </p:txBody>
      </p:sp>
      <p:sp>
        <p:nvSpPr>
          <p:cNvPr id="4" name="Date Placeholder 3"/>
          <p:cNvSpPr>
            <a:spLocks noGrp="1"/>
          </p:cNvSpPr>
          <p:nvPr>
            <p:ph type="dt" idx="12"/>
          </p:nvPr>
        </p:nvSpPr>
        <p:spPr/>
        <p:txBody>
          <a:bodyPr/>
          <a:lstStyle/>
          <a:p>
            <a:r>
              <a:rPr lang="en-US" smtClean="0"/>
              <a:t>6/17/2013</a:t>
            </a:r>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2   A-21: Beyond Section J</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Doshie will collect sign in sheets and create classes in the UCF HR online training </a:t>
            </a:r>
            <a:r>
              <a:rPr lang="en-US" smtClean="0"/>
              <a:t>history.</a:t>
            </a:r>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a:t>
            </a:fld>
            <a:endParaRPr lang="en-US"/>
          </a:p>
        </p:txBody>
      </p:sp>
      <p:sp>
        <p:nvSpPr>
          <p:cNvPr id="4" name="Date Placeholder 3"/>
          <p:cNvSpPr>
            <a:spLocks noGrp="1"/>
          </p:cNvSpPr>
          <p:nvPr>
            <p:ph type="dt" idx="12"/>
          </p:nvPr>
        </p:nvSpPr>
        <p:spPr/>
        <p:txBody>
          <a:bodyPr/>
          <a:lstStyle/>
          <a:p>
            <a:r>
              <a:rPr lang="en-US" smtClean="0"/>
              <a:t>6/17/2013</a:t>
            </a:r>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2   A-21: Beyond Section J</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Doshie will collect sign in sheets and create classes in the UCF HR online training history.</a:t>
            </a:r>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6</a:t>
            </a:fld>
            <a:endParaRPr lang="en-US"/>
          </a:p>
        </p:txBody>
      </p:sp>
      <p:sp>
        <p:nvSpPr>
          <p:cNvPr id="4" name="Date Placeholder 3"/>
          <p:cNvSpPr>
            <a:spLocks noGrp="1"/>
          </p:cNvSpPr>
          <p:nvPr>
            <p:ph type="dt" idx="12"/>
          </p:nvPr>
        </p:nvSpPr>
        <p:spPr/>
        <p:txBody>
          <a:bodyPr/>
          <a:lstStyle/>
          <a:p>
            <a:r>
              <a:rPr lang="en-US" smtClean="0"/>
              <a:t>6/17/2013</a:t>
            </a:r>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2   A-21: Beyond Section J</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7</a:t>
            </a:fld>
            <a:endParaRPr lang="en-US"/>
          </a:p>
        </p:txBody>
      </p:sp>
      <p:sp>
        <p:nvSpPr>
          <p:cNvPr id="4" name="Date Placeholder 3"/>
          <p:cNvSpPr>
            <a:spLocks noGrp="1"/>
          </p:cNvSpPr>
          <p:nvPr>
            <p:ph type="dt" idx="12"/>
          </p:nvPr>
        </p:nvSpPr>
        <p:spPr/>
        <p:txBody>
          <a:bodyPr/>
          <a:lstStyle/>
          <a:p>
            <a:r>
              <a:rPr lang="en-US" smtClean="0"/>
              <a:t>6/17/2013</a:t>
            </a:r>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2   A-21: Beyond Section J</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1B2CB3-83F0-4ABD-88A8-EB7EAD9C3194}" type="slidenum">
              <a:rPr lang="en-US" smtClean="0"/>
              <a:t>9</a:t>
            </a:fld>
            <a:endParaRPr lang="en-US" dirty="0"/>
          </a:p>
        </p:txBody>
      </p:sp>
      <p:sp>
        <p:nvSpPr>
          <p:cNvPr id="5" name="Date Placeholder 4"/>
          <p:cNvSpPr>
            <a:spLocks noGrp="1"/>
          </p:cNvSpPr>
          <p:nvPr>
            <p:ph type="dt" idx="11"/>
          </p:nvPr>
        </p:nvSpPr>
        <p:spPr/>
        <p:txBody>
          <a:bodyPr/>
          <a:lstStyle/>
          <a:p>
            <a:r>
              <a:rPr lang="en-US" smtClean="0"/>
              <a:t>6/17/2013</a:t>
            </a:r>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smtClean="0"/>
              <a:t>Module 2   A-21: Beyond Section J</a:t>
            </a:r>
            <a:endParaRPr lang="en-US" dirty="0"/>
          </a:p>
        </p:txBody>
      </p:sp>
    </p:spTree>
    <p:extLst>
      <p:ext uri="{BB962C8B-B14F-4D97-AF65-F5344CB8AC3E}">
        <p14:creationId xmlns:p14="http://schemas.microsoft.com/office/powerpoint/2010/main" val="269906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r>
              <a:rPr lang="en-US" smtClean="0"/>
              <a:t>6/17/2013</a:t>
            </a:r>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6/17/2013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6/17/2013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alphaModFix amt="5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pSp>
      <p:pic>
        <p:nvPicPr>
          <p:cNvPr id="14" name="Picture 13" descr="http://www.floridahightech.com/images/UCFlogo.gif"/>
          <p:cNvPicPr>
            <a:picLocks noChangeAspect="1"/>
          </p:cNvPicPr>
          <p:nvPr userDrawn="1"/>
        </p:nvPicPr>
        <p:blipFill>
          <a:blip r:embed="rId3" cstate="print">
            <a:biLevel thresh="75000"/>
            <a:extLst>
              <a:ext uri="{BEBA8EAE-BF5A-486C-A8C5-ECC9F3942E4B}">
                <a14:imgProps xmlns:a14="http://schemas.microsoft.com/office/drawing/2010/main">
                  <a14:imgLayer r:embed="rId4">
                    <a14:imgEffect>
                      <a14:colorTemperature colorTemp="7625"/>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pPr eaLnBrk="1" latinLnBrk="0" hangingPunct="1"/>
            <a:r>
              <a:rPr lang="en-US" smtClean="0"/>
              <a:t>6/17/2013</a:t>
            </a:r>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kumimoji="0" lang="en-US" dirty="0"/>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descr="http://www.floridahightech.com/images/UCFlogo.gif"/>
          <p:cNvPicPr>
            <a:picLocks noChangeAspect="1"/>
          </p:cNvPicPr>
          <p:nvPr userDrawn="1"/>
        </p:nvPicPr>
        <p:blipFill>
          <a:blip r:embed="rId2" cstate="print">
            <a:biLevel thresh="75000"/>
          </a:blip>
          <a:srcRect r="68983" b="44845"/>
          <a:stretch>
            <a:fillRect/>
          </a:stretch>
        </p:blipFill>
        <p:spPr bwMode="auto">
          <a:xfrm>
            <a:off x="8534400" y="6432610"/>
            <a:ext cx="412229" cy="457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r>
              <a:rPr lang="en-US" smtClean="0"/>
              <a:t>6/17/2013</a:t>
            </a:r>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EF5A803D-91D0-4C83-BC47-911B0C282B99}" type="slidenum">
              <a:rPr lang="en-US" smtClean="0"/>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r>
              <a:rPr lang="en-US" smtClean="0"/>
              <a:t>6/17/2013</a:t>
            </a:r>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r>
              <a:rPr lang="en-US" smtClean="0"/>
              <a:t>6/17/2013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r>
              <a:rPr lang="en-US" smtClean="0"/>
              <a:t>6/17/2013</a:t>
            </a:r>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6/17/2013</a:t>
            </a:r>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r>
              <a:rPr lang="en-US" smtClean="0"/>
              <a:t>6/17/2013</a:t>
            </a:r>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r>
              <a:rPr lang="en-US" smtClean="0"/>
              <a:t>6/17/2013</a:t>
            </a:r>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r>
              <a:rPr lang="en-US" smtClean="0"/>
              <a:t>6/17/2013</a:t>
            </a:r>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hf sldNum="0" hdr="0" ft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fa.ucf.edu/CG/Publications/CASB.pdf"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mailto:terri.vallery@ucf.edu" TargetMode="External"/><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381000" y="0"/>
            <a:ext cx="6096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p:nvPr/>
        </p:nvSpPr>
        <p:spPr bwMode="auto">
          <a:xfrm>
            <a:off x="990600" y="0"/>
            <a:ext cx="181872" cy="6858000"/>
          </a:xfrm>
          <a:prstGeom prst="rect">
            <a:avLst/>
          </a:prstGeom>
          <a:solidFill>
            <a:srgbClr val="FFCA06">
              <a:alpha val="23000"/>
            </a:srgbClr>
          </a:solidFill>
          <a:ln w="38100" cap="rnd" cmpd="sng" algn="ctr">
            <a:solidFill>
              <a:srgbClr val="FFCA06">
                <a:alpha val="25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6" name="Rectangle 15"/>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Straight Connector 16"/>
          <p:cNvSpPr>
            <a:spLocks noChangeShapeType="1"/>
          </p:cNvSpPr>
          <p:nvPr/>
        </p:nvSpPr>
        <p:spPr bwMode="auto">
          <a:xfrm>
            <a:off x="106344"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54112"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726640" y="0"/>
            <a:ext cx="0" cy="6858000"/>
          </a:xfrm>
          <a:prstGeom prst="line">
            <a:avLst/>
          </a:prstGeom>
          <a:noFill/>
          <a:ln w="2857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Straight Connector 20"/>
          <p:cNvSpPr>
            <a:spLocks noChangeShapeType="1"/>
          </p:cNvSpPr>
          <p:nvPr/>
        </p:nvSpPr>
        <p:spPr bwMode="auto">
          <a:xfrm>
            <a:off x="1066800" y="0"/>
            <a:ext cx="0" cy="6858000"/>
          </a:xfrm>
          <a:prstGeom prst="line">
            <a:avLst/>
          </a:prstGeom>
          <a:noFill/>
          <a:ln w="952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Rectangle 21"/>
          <p:cNvSpPr/>
          <p:nvPr/>
        </p:nvSpPr>
        <p:spPr bwMode="auto">
          <a:xfrm>
            <a:off x="1219200" y="0"/>
            <a:ext cx="762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609600" y="3429000"/>
            <a:ext cx="1295400" cy="1295400"/>
          </a:xfrm>
          <a:prstGeom prst="ellipse">
            <a:avLst/>
          </a:prstGeom>
          <a:solidFill>
            <a:srgbClr val="CC99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324704" y="4866752"/>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bwMode="auto">
          <a:xfrm>
            <a:off x="1091080" y="5500632"/>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91200"/>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bwMode="auto">
          <a:xfrm>
            <a:off x="1879040" y="4479888"/>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8" name="Straight Connector 27"/>
          <p:cNvSpPr>
            <a:spLocks noChangeShapeType="1"/>
          </p:cNvSpPr>
          <p:nvPr/>
        </p:nvSpPr>
        <p:spPr bwMode="auto">
          <a:xfrm>
            <a:off x="9097944" y="0"/>
            <a:ext cx="0" cy="6858000"/>
          </a:xfrm>
          <a:prstGeom prst="line">
            <a:avLst/>
          </a:prstGeom>
          <a:noFill/>
          <a:ln w="57150" cap="flat" cmpd="thickThin" algn="ctr">
            <a:solidFill>
              <a:schemeClr val="bg2">
                <a:lumMod val="25000"/>
                <a:alpha val="5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6" name="Text Placeholder 4"/>
          <p:cNvSpPr>
            <a:spLocks noGrp="1"/>
          </p:cNvSpPr>
          <p:nvPr>
            <p:ph type="body" idx="1"/>
          </p:nvPr>
        </p:nvSpPr>
        <p:spPr>
          <a:xfrm>
            <a:off x="1726640" y="3276600"/>
            <a:ext cx="7371304" cy="3048000"/>
          </a:xfrm>
          <a:noFill/>
          <a:ln>
            <a:noFill/>
          </a:ln>
        </p:spPr>
        <p:txBody>
          <a:bodyPr>
            <a:no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INTRODUCTION TO SPaRKS2</a:t>
            </a:r>
          </a:p>
          <a:p>
            <a:pPr algn="ctr"/>
            <a:endParaRPr lang="en-US" sz="2400" dirty="0" smtClean="0">
              <a:effectLst>
                <a:outerShdw blurRad="38100" dist="38100" dir="2700000" algn="tl">
                  <a:srgbClr val="000000">
                    <a:alpha val="43137"/>
                  </a:srgbClr>
                </a:outerShdw>
              </a:effectLst>
              <a:latin typeface="Century Gothic" pitchFamily="34" charset="0"/>
              <a:ea typeface="Tahoma" pitchFamily="34" charset="0"/>
              <a:cs typeface="Tahoma" pitchFamily="34" charset="0"/>
            </a:endParaRPr>
          </a:p>
          <a:p>
            <a:pPr algn="ctr"/>
            <a:endParaRPr lang="en-US" sz="2800" dirty="0" smtClean="0">
              <a:latin typeface="Century Gothic" pitchFamily="34" charset="0"/>
              <a:ea typeface="Tahoma" pitchFamily="34" charset="0"/>
              <a:cs typeface="Tahoma" pitchFamily="34" charset="0"/>
            </a:endParaRPr>
          </a:p>
          <a:p>
            <a:pPr algn="ctr"/>
            <a:r>
              <a:rPr lang="en-US" sz="1600" b="1" dirty="0" smtClean="0">
                <a:solidFill>
                  <a:schemeClr val="accent6">
                    <a:lumMod val="50000"/>
                  </a:schemeClr>
                </a:solidFill>
                <a:effectLst/>
                <a:latin typeface="Century Gothic" pitchFamily="34" charset="0"/>
                <a:ea typeface="Tahoma" pitchFamily="34" charset="0"/>
                <a:cs typeface="Tahoma" pitchFamily="34" charset="0"/>
              </a:rPr>
              <a:t>Presented by:</a:t>
            </a:r>
          </a:p>
          <a:p>
            <a:pPr algn="ctr"/>
            <a:r>
              <a:rPr lang="en-US" sz="1600" b="1" dirty="0" smtClean="0">
                <a:solidFill>
                  <a:schemeClr val="accent6">
                    <a:lumMod val="50000"/>
                  </a:schemeClr>
                </a:solidFill>
                <a:effectLst/>
                <a:latin typeface="Century Gothic" pitchFamily="34" charset="0"/>
                <a:ea typeface="Tahoma" pitchFamily="34" charset="0"/>
                <a:cs typeface="Tahoma" pitchFamily="34" charset="0"/>
              </a:rPr>
              <a:t>Doug Backman, Doshie Walker</a:t>
            </a:r>
          </a:p>
        </p:txBody>
      </p:sp>
      <p:pic>
        <p:nvPicPr>
          <p:cNvPr id="41" name="Picture 40" descr="http://www.floridahightech.com/images/UCFlogo.gif"/>
          <p:cNvPicPr>
            <a:picLocks noChangeAspect="1"/>
          </p:cNvPicPr>
          <p:nvPr/>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0"/>
                    </a14:imgEffect>
                  </a14:imgLayer>
                </a14:imgProps>
              </a:ext>
            </a:extLst>
          </a:blip>
          <a:srcRect r="68983" b="44845"/>
          <a:stretch>
            <a:fillRect/>
          </a:stretch>
        </p:blipFill>
        <p:spPr bwMode="auto">
          <a:xfrm>
            <a:off x="776676" y="3532385"/>
            <a:ext cx="998057" cy="1106937"/>
          </a:xfrm>
          <a:prstGeom prst="rect">
            <a:avLst/>
          </a:prstGeom>
          <a:noFill/>
          <a:ln w="9525">
            <a:noFill/>
            <a:miter lim="800000"/>
            <a:headEnd/>
            <a:tailEnd/>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57200"/>
            <a:ext cx="4194175"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6/17/2013</a:t>
            </a:r>
            <a:endParaRPr lang="en-US" dirty="0"/>
          </a:p>
        </p:txBody>
      </p:sp>
    </p:spTree>
    <p:extLst>
      <p:ext uri="{BB962C8B-B14F-4D97-AF65-F5344CB8AC3E}">
        <p14:creationId xmlns:p14="http://schemas.microsoft.com/office/powerpoint/2010/main" val="1415316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OMB A-21 FEELS LIKE THIS:</a:t>
            </a:r>
            <a:endParaRPr lang="en-US" dirty="0"/>
          </a:p>
        </p:txBody>
      </p:sp>
      <p:sp>
        <p:nvSpPr>
          <p:cNvPr id="3" name="Content Placeholder 2"/>
          <p:cNvSpPr>
            <a:spLocks noGrp="1"/>
          </p:cNvSpPr>
          <p:nvPr>
            <p:ph idx="1"/>
          </p:nvPr>
        </p:nvSpPr>
        <p:spPr>
          <a:xfrm>
            <a:off x="284559" y="1600201"/>
            <a:ext cx="8402241" cy="4343400"/>
          </a:xfrm>
        </p:spPr>
        <p:txBody>
          <a:bodyPr>
            <a:normAutofit/>
          </a:bodyPr>
          <a:lstStyle/>
          <a:p>
            <a:pPr marL="228600" indent="0" algn="ctr">
              <a:buNone/>
              <a:tabLst>
                <a:tab pos="292100" algn="l"/>
                <a:tab pos="571500" algn="l"/>
              </a:tabLst>
            </a:pPr>
            <a:r>
              <a:rPr lang="en-US" sz="2000" dirty="0">
                <a:latin typeface="Century Gothic" pitchFamily="34" charset="0"/>
              </a:rPr>
              <a:t>More is better than less because if stuff is not less if there’s more less stuff then you might you might want to have some more and your parents won’t let you because there’s only a little we want more we want more like you really like it we want </a:t>
            </a:r>
            <a:r>
              <a:rPr lang="en-US" sz="2000" dirty="0" smtClean="0">
                <a:latin typeface="Century Gothic" pitchFamily="34" charset="0"/>
              </a:rPr>
              <a:t>more</a:t>
            </a:r>
            <a:endParaRPr lang="en-US" sz="1200" dirty="0" smtClean="0">
              <a:latin typeface="Century Gothic" pitchFamily="34" charset="0"/>
            </a:endParaRPr>
          </a:p>
          <a:p>
            <a:pPr marL="228600" indent="0" algn="ctr">
              <a:buNone/>
              <a:tabLst>
                <a:tab pos="292100" algn="l"/>
                <a:tab pos="571500" algn="l"/>
              </a:tabLst>
            </a:pPr>
            <a:endParaRPr lang="en-US" sz="800" dirty="0" smtClean="0">
              <a:latin typeface="Century Gothic" pitchFamily="34" charset="0"/>
            </a:endParaRPr>
          </a:p>
          <a:p>
            <a:pPr marL="228600" indent="0" algn="ctr">
              <a:buNone/>
              <a:tabLst>
                <a:tab pos="292100" algn="l"/>
                <a:tab pos="571500" algn="l"/>
              </a:tabLst>
            </a:pPr>
            <a:r>
              <a:rPr lang="en-US" sz="2000" dirty="0" smtClean="0">
                <a:latin typeface="Century Gothic" pitchFamily="34" charset="0"/>
              </a:rPr>
              <a:t>It’s not complicated?</a:t>
            </a:r>
            <a:endParaRPr lang="en-US" sz="2000" dirty="0">
              <a:latin typeface="Century Gothic" pitchFamily="34" charset="0"/>
            </a:endParaRPr>
          </a:p>
          <a:p>
            <a:pPr marL="228600" indent="0" algn="ctr">
              <a:buNone/>
              <a:tabLst>
                <a:tab pos="292100" algn="l"/>
                <a:tab pos="571500" algn="l"/>
              </a:tabLst>
            </a:pPr>
            <a:endParaRPr lang="en-US" sz="2000" dirty="0" smtClean="0">
              <a:latin typeface="Century Gothic" pitchFamily="34" charset="0"/>
            </a:endParaRPr>
          </a:p>
          <a:p>
            <a:pPr marL="228600" indent="0" algn="ctr">
              <a:buNone/>
              <a:tabLst>
                <a:tab pos="292100" algn="l"/>
                <a:tab pos="571500" algn="l"/>
              </a:tabLst>
            </a:pPr>
            <a:endParaRPr lang="en-US" sz="1600" dirty="0">
              <a:latin typeface="Century Gothic" pitchFamily="34" charset="0"/>
            </a:endParaRPr>
          </a:p>
          <a:p>
            <a:pPr marL="228600" indent="0" algn="ctr">
              <a:buNone/>
              <a:tabLst>
                <a:tab pos="292100" algn="l"/>
                <a:tab pos="571500" algn="l"/>
              </a:tabLst>
            </a:pPr>
            <a:r>
              <a:rPr lang="en-US" sz="1600" dirty="0" smtClean="0">
                <a:latin typeface="Century Gothic" pitchFamily="34" charset="0"/>
              </a:rPr>
              <a:t> </a:t>
            </a:r>
            <a:endParaRPr lang="en-US" sz="1600" dirty="0">
              <a:latin typeface="Century Gothic"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581400"/>
            <a:ext cx="4074319" cy="2273444"/>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897" y="6067147"/>
            <a:ext cx="43465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93776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A. Purpose and Scope</a:t>
            </a:r>
            <a:endParaRPr lang="en-US" dirty="0"/>
          </a:p>
        </p:txBody>
      </p:sp>
      <p:sp>
        <p:nvSpPr>
          <p:cNvPr id="3" name="Content Placeholder 2"/>
          <p:cNvSpPr>
            <a:spLocks noGrp="1"/>
          </p:cNvSpPr>
          <p:nvPr>
            <p:ph idx="1"/>
          </p:nvPr>
        </p:nvSpPr>
        <p:spPr/>
        <p:txBody>
          <a:bodyPr/>
          <a:lstStyle/>
          <a:p>
            <a:r>
              <a:rPr lang="en-US" dirty="0" smtClean="0"/>
              <a:t>Provides cost accounting principles for federally sponsored research, training, and other sponsored work</a:t>
            </a:r>
          </a:p>
          <a:p>
            <a:r>
              <a:rPr lang="en-US" dirty="0" smtClean="0"/>
              <a:t>Institution sets their own cost policies that capture the cost objectives in A-21</a:t>
            </a:r>
          </a:p>
          <a:p>
            <a:r>
              <a:rPr lang="en-US" dirty="0" smtClean="0"/>
              <a:t>Institutions are unique and can establish policies that best meet their mission, but still maintain adherence to A-21</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660651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A. Purpose and Scope</a:t>
            </a:r>
          </a:p>
        </p:txBody>
      </p:sp>
      <p:sp>
        <p:nvSpPr>
          <p:cNvPr id="3" name="Content Placeholder 2"/>
          <p:cNvSpPr>
            <a:spLocks noGrp="1"/>
          </p:cNvSpPr>
          <p:nvPr>
            <p:ph idx="1"/>
          </p:nvPr>
        </p:nvSpPr>
        <p:spPr/>
        <p:txBody>
          <a:bodyPr>
            <a:normAutofit lnSpcReduction="10000"/>
          </a:bodyPr>
          <a:lstStyle/>
          <a:p>
            <a:r>
              <a:rPr lang="en-US" dirty="0" smtClean="0"/>
              <a:t>Does not apply to:</a:t>
            </a:r>
          </a:p>
          <a:p>
            <a:pPr lvl="1"/>
            <a:r>
              <a:rPr lang="en-US" dirty="0" smtClean="0"/>
              <a:t>Federal financing for loans, scholarships, fellowships, traineeships when such items are based on education allowance or published tuition rates/fees</a:t>
            </a:r>
          </a:p>
          <a:p>
            <a:pPr lvl="1"/>
            <a:r>
              <a:rPr lang="en-US" dirty="0" smtClean="0"/>
              <a:t>Capitation awards</a:t>
            </a:r>
          </a:p>
          <a:p>
            <a:pPr lvl="1"/>
            <a:r>
              <a:rPr lang="en-US" dirty="0" smtClean="0"/>
              <a:t>When “conditional exemptions” apply under statutorily authorized consolidated planning &amp; administrative funding – ex. HUD </a:t>
            </a:r>
          </a:p>
          <a:p>
            <a:pPr lvl="1"/>
            <a:r>
              <a:rPr lang="en-US" dirty="0" smtClean="0"/>
              <a:t>When states adopt OMB A-87</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263850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B. definition of terms</a:t>
            </a:r>
            <a:endParaRPr lang="en-US" dirty="0"/>
          </a:p>
        </p:txBody>
      </p:sp>
      <p:sp>
        <p:nvSpPr>
          <p:cNvPr id="3" name="Content Placeholder 2"/>
          <p:cNvSpPr>
            <a:spLocks noGrp="1"/>
          </p:cNvSpPr>
          <p:nvPr>
            <p:ph idx="1"/>
          </p:nvPr>
        </p:nvSpPr>
        <p:spPr/>
        <p:txBody>
          <a:bodyPr/>
          <a:lstStyle/>
          <a:p>
            <a:r>
              <a:rPr lang="en-US" dirty="0" smtClean="0"/>
              <a:t>Major Functions</a:t>
            </a:r>
          </a:p>
          <a:p>
            <a:r>
              <a:rPr lang="en-US" dirty="0" smtClean="0"/>
              <a:t>Sponsored Agreement</a:t>
            </a:r>
          </a:p>
          <a:p>
            <a:r>
              <a:rPr lang="en-US" dirty="0" smtClean="0"/>
              <a:t>Allocation</a:t>
            </a:r>
          </a:p>
          <a:p>
            <a:r>
              <a:rPr lang="en-US" dirty="0" smtClean="0"/>
              <a:t>Facilities and Administrative Cost</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125442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B. Definition of Terms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859144"/>
            <a:ext cx="8686800" cy="3916000"/>
          </a:xfrm>
        </p:spPr>
      </p:pic>
      <p:sp>
        <p:nvSpPr>
          <p:cNvPr id="3" name="Date Placeholder 2"/>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470538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B.1. Major 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Instruction</a:t>
            </a:r>
          </a:p>
          <a:p>
            <a:pPr lvl="1"/>
            <a:r>
              <a:rPr lang="en-US" dirty="0" smtClean="0"/>
              <a:t>Teaching and training activities</a:t>
            </a:r>
          </a:p>
          <a:p>
            <a:pPr lvl="1"/>
            <a:r>
              <a:rPr lang="en-US" dirty="0" smtClean="0"/>
              <a:t>Departmental research (no separate budget)</a:t>
            </a:r>
          </a:p>
          <a:p>
            <a:pPr lvl="1"/>
            <a:r>
              <a:rPr lang="en-US" dirty="0" smtClean="0"/>
              <a:t>Sponsored Instruction and Training</a:t>
            </a:r>
          </a:p>
          <a:p>
            <a:pPr lvl="2"/>
            <a:r>
              <a:rPr lang="en-US" dirty="0" smtClean="0"/>
              <a:t>Established by grant, contract, or cooperative agreement</a:t>
            </a:r>
          </a:p>
          <a:p>
            <a:pPr lvl="2"/>
            <a:r>
              <a:rPr lang="en-US" dirty="0" smtClean="0"/>
              <a:t>Can be either a major function or included in instruction</a:t>
            </a:r>
          </a:p>
          <a:p>
            <a:pPr lvl="2"/>
            <a:r>
              <a:rPr lang="en-US" dirty="0" smtClean="0"/>
              <a:t>51.3 percent and 26 percent</a:t>
            </a:r>
          </a:p>
          <a:p>
            <a:pPr lvl="2"/>
            <a:r>
              <a:rPr lang="en-US" dirty="0" smtClean="0"/>
              <a:t>Max Poole / Alfred P Sloan Foundation</a:t>
            </a:r>
          </a:p>
          <a:p>
            <a:pPr lvl="3"/>
            <a:r>
              <a:rPr lang="en-US" dirty="0" smtClean="0"/>
              <a:t>Implementation of 16 Professional Science Master’s programs in the State of Florida</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383394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B.1. Major functions</a:t>
            </a:r>
            <a:endParaRPr lang="en-US" b="1" dirty="0"/>
          </a:p>
        </p:txBody>
      </p:sp>
      <p:sp>
        <p:nvSpPr>
          <p:cNvPr id="3" name="Content Placeholder 2"/>
          <p:cNvSpPr>
            <a:spLocks noGrp="1"/>
          </p:cNvSpPr>
          <p:nvPr>
            <p:ph idx="1"/>
          </p:nvPr>
        </p:nvSpPr>
        <p:spPr/>
        <p:txBody>
          <a:bodyPr/>
          <a:lstStyle/>
          <a:p>
            <a:r>
              <a:rPr lang="en-US" dirty="0" smtClean="0"/>
              <a:t>Organized Research</a:t>
            </a:r>
          </a:p>
          <a:p>
            <a:pPr lvl="1"/>
            <a:r>
              <a:rPr lang="en-US" dirty="0" smtClean="0"/>
              <a:t>University/Department Research (separate budget)</a:t>
            </a:r>
          </a:p>
          <a:p>
            <a:pPr lvl="1"/>
            <a:r>
              <a:rPr lang="en-US" dirty="0" smtClean="0"/>
              <a:t>Sponsored Research</a:t>
            </a:r>
          </a:p>
          <a:p>
            <a:pPr lvl="2"/>
            <a:r>
              <a:rPr lang="en-US" dirty="0" smtClean="0"/>
              <a:t>R&amp;D funded by Federal and non-Federal sources</a:t>
            </a:r>
          </a:p>
          <a:p>
            <a:pPr lvl="2"/>
            <a:r>
              <a:rPr lang="en-US" dirty="0" smtClean="0"/>
              <a:t>Training of individuals in research techniques</a:t>
            </a:r>
          </a:p>
          <a:p>
            <a:pPr lvl="3"/>
            <a:r>
              <a:rPr lang="en-US" dirty="0" smtClean="0"/>
              <a:t>Must use same facilities as R&amp;D and not be considered instruction</a:t>
            </a:r>
          </a:p>
          <a:p>
            <a:pPr lvl="2"/>
            <a:r>
              <a:rPr lang="en-US" dirty="0" smtClean="0"/>
              <a:t>45 percent and 26 percent</a:t>
            </a:r>
          </a:p>
          <a:p>
            <a:pPr lvl="2"/>
            <a:endParaRPr lang="en-US" dirty="0" smtClean="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80374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B.1. Major functions</a:t>
            </a:r>
          </a:p>
        </p:txBody>
      </p:sp>
      <p:sp>
        <p:nvSpPr>
          <p:cNvPr id="3" name="Content Placeholder 2"/>
          <p:cNvSpPr>
            <a:spLocks noGrp="1"/>
          </p:cNvSpPr>
          <p:nvPr>
            <p:ph idx="1"/>
          </p:nvPr>
        </p:nvSpPr>
        <p:spPr/>
        <p:txBody>
          <a:bodyPr>
            <a:normAutofit lnSpcReduction="10000"/>
          </a:bodyPr>
          <a:lstStyle/>
          <a:p>
            <a:r>
              <a:rPr lang="en-US" dirty="0" smtClean="0"/>
              <a:t>Other Sponsored Activities</a:t>
            </a:r>
          </a:p>
          <a:p>
            <a:pPr lvl="1"/>
            <a:r>
              <a:rPr lang="en-US" dirty="0" smtClean="0"/>
              <a:t>Work sponsored by Federal and non-Federal sources that are not considered Instruction or Organized Research</a:t>
            </a:r>
          </a:p>
          <a:p>
            <a:pPr lvl="1"/>
            <a:r>
              <a:rPr lang="en-US" dirty="0" smtClean="0"/>
              <a:t>Usually health service projects and community service programs</a:t>
            </a:r>
          </a:p>
          <a:p>
            <a:pPr lvl="1"/>
            <a:r>
              <a:rPr lang="en-US" dirty="0" smtClean="0"/>
              <a:t>29 percent and 26 percent</a:t>
            </a:r>
          </a:p>
          <a:p>
            <a:pPr lvl="2"/>
            <a:r>
              <a:rPr lang="en-US" dirty="0" smtClean="0"/>
              <a:t>UCF/ Florida Commission on Community Service</a:t>
            </a:r>
          </a:p>
          <a:p>
            <a:pPr lvl="2"/>
            <a:r>
              <a:rPr lang="en-US" dirty="0" smtClean="0"/>
              <a:t>Improve levels of school readiness and success in two schools in Orange County</a:t>
            </a:r>
          </a:p>
          <a:p>
            <a:pPr lvl="3"/>
            <a:endParaRPr lang="en-US" dirty="0" smtClean="0"/>
          </a:p>
          <a:p>
            <a:pPr lvl="1"/>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225728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B.1. Major functions</a:t>
            </a:r>
          </a:p>
        </p:txBody>
      </p:sp>
      <p:sp>
        <p:nvSpPr>
          <p:cNvPr id="3" name="Content Placeholder 2"/>
          <p:cNvSpPr>
            <a:spLocks noGrp="1"/>
          </p:cNvSpPr>
          <p:nvPr>
            <p:ph idx="1"/>
          </p:nvPr>
        </p:nvSpPr>
        <p:spPr/>
        <p:txBody>
          <a:bodyPr/>
          <a:lstStyle/>
          <a:p>
            <a:r>
              <a:rPr lang="en-US" dirty="0" smtClean="0"/>
              <a:t>Other Institutional Activities</a:t>
            </a:r>
          </a:p>
          <a:p>
            <a:pPr lvl="1"/>
            <a:r>
              <a:rPr lang="en-US" dirty="0" smtClean="0"/>
              <a:t>Except other Major Functions, F&amp;A Costs and Service Centers</a:t>
            </a:r>
          </a:p>
          <a:p>
            <a:pPr lvl="1">
              <a:lnSpc>
                <a:spcPts val="2600"/>
              </a:lnSpc>
            </a:pPr>
            <a:r>
              <a:rPr lang="en-US" dirty="0" smtClean="0"/>
              <a:t>Dorms, bookstores,</a:t>
            </a:r>
          </a:p>
          <a:p>
            <a:pPr marL="457200" lvl="1" indent="0">
              <a:lnSpc>
                <a:spcPts val="2600"/>
              </a:lnSpc>
              <a:buNone/>
            </a:pPr>
            <a:r>
              <a:rPr lang="en-US" dirty="0"/>
              <a:t>	</a:t>
            </a:r>
            <a:r>
              <a:rPr lang="en-US" dirty="0" smtClean="0"/>
              <a:t>student union, theater,</a:t>
            </a:r>
          </a:p>
          <a:p>
            <a:pPr marL="457200" lvl="1" indent="0">
              <a:lnSpc>
                <a:spcPts val="2600"/>
              </a:lnSpc>
              <a:buNone/>
            </a:pPr>
            <a:r>
              <a:rPr lang="en-US" dirty="0"/>
              <a:t>	</a:t>
            </a:r>
            <a:r>
              <a:rPr lang="en-US" dirty="0" smtClean="0"/>
              <a:t>museum, athletics, </a:t>
            </a:r>
          </a:p>
          <a:p>
            <a:pPr marL="457200" lvl="1" indent="0">
              <a:lnSpc>
                <a:spcPts val="2600"/>
              </a:lnSpc>
              <a:buNone/>
            </a:pPr>
            <a:r>
              <a:rPr lang="en-US" dirty="0"/>
              <a:t>	</a:t>
            </a:r>
            <a:r>
              <a:rPr lang="en-US" dirty="0" smtClean="0"/>
              <a:t>clinics, etc.</a:t>
            </a:r>
          </a:p>
          <a:p>
            <a:pPr marL="457200" lvl="1" indent="0">
              <a:lnSpc>
                <a:spcPts val="2600"/>
              </a:lnSpc>
              <a:buNone/>
            </a:pPr>
            <a:endParaRPr lang="en-US" dirty="0" smtClean="0"/>
          </a:p>
          <a:p>
            <a:pPr marL="457200" lvl="1" indent="0">
              <a:lnSpc>
                <a:spcPts val="2600"/>
              </a:lnSpc>
              <a:buNone/>
            </a:pPr>
            <a:endParaRPr lang="en-US" dirty="0" smtClean="0"/>
          </a:p>
          <a:p>
            <a:pPr marL="457200" lvl="1" indent="0">
              <a:lnSpc>
                <a:spcPts val="2600"/>
              </a:lnSpc>
              <a:buNone/>
            </a:pPr>
            <a:endParaRPr lang="en-US" dirty="0" smtClean="0"/>
          </a:p>
          <a:p>
            <a:pPr marL="457200" lvl="1"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048000"/>
            <a:ext cx="3505200" cy="2316074"/>
          </a:xfrm>
          <a:prstGeom prst="rect">
            <a:avLst/>
          </a:prstGeom>
        </p:spPr>
      </p:pic>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230823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C. Basic Considerations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How much does research cost?</a:t>
            </a:r>
          </a:p>
          <a:p>
            <a:endParaRPr lang="en-US" dirty="0"/>
          </a:p>
          <a:p>
            <a:pPr marL="514350" indent="-514350">
              <a:buFont typeface="+mj-lt"/>
              <a:buAutoNum type="arabicPeriod"/>
            </a:pPr>
            <a:r>
              <a:rPr lang="en-US" dirty="0" smtClean="0"/>
              <a:t>Allowable direct costs needed for performance, and;</a:t>
            </a:r>
          </a:p>
          <a:p>
            <a:pPr marL="514350" indent="-514350">
              <a:buFont typeface="+mj-lt"/>
              <a:buAutoNum type="arabicPeriod"/>
            </a:pPr>
            <a:r>
              <a:rPr lang="en-US" dirty="0" smtClean="0"/>
              <a:t>Allocable portion of allowable F&amp;A costs,</a:t>
            </a:r>
          </a:p>
          <a:p>
            <a:pPr marL="514350" indent="-514350">
              <a:buFont typeface="+mj-lt"/>
              <a:buAutoNum type="arabicPeriod"/>
            </a:pPr>
            <a:r>
              <a:rPr lang="en-US" dirty="0" smtClean="0"/>
              <a:t>Less applicable credits</a:t>
            </a:r>
          </a:p>
          <a:p>
            <a:pPr marL="0" indent="0">
              <a:buNone/>
            </a:pPr>
            <a:endParaRPr lang="en-US" dirty="0" smtClean="0"/>
          </a:p>
          <a:p>
            <a:pPr marL="0" indent="0">
              <a:buNone/>
            </a:pPr>
            <a:r>
              <a:rPr lang="en-US" dirty="0"/>
              <a:t>	</a:t>
            </a:r>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4062955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2362200"/>
            <a:ext cx="7543800" cy="2667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OVERVIEW</a:t>
            </a:r>
          </a:p>
          <a:p>
            <a:pPr algn="ctr"/>
            <a:r>
              <a:rPr lang="en-US" sz="1600" b="1" cap="none" dirty="0" smtClean="0">
                <a:solidFill>
                  <a:schemeClr val="accent6">
                    <a:lumMod val="50000"/>
                  </a:schemeClr>
                </a:solidFill>
                <a:latin typeface="Century Gothic" pitchFamily="34" charset="0"/>
              </a:rPr>
              <a:t>General Information</a:t>
            </a:r>
          </a:p>
          <a:p>
            <a:pPr algn="ctr"/>
            <a:r>
              <a:rPr lang="en-US" sz="1600" b="1" cap="none" dirty="0" smtClean="0">
                <a:solidFill>
                  <a:schemeClr val="accent6">
                    <a:lumMod val="50000"/>
                  </a:schemeClr>
                </a:solidFill>
                <a:latin typeface="Century Gothic" pitchFamily="34" charset="0"/>
              </a:rPr>
              <a:t>SPaRKS2 Program Framework</a:t>
            </a:r>
          </a:p>
          <a:p>
            <a:pPr algn="ctr"/>
            <a:r>
              <a:rPr lang="en-US" sz="1600" b="1" cap="none" dirty="0" smtClean="0">
                <a:solidFill>
                  <a:schemeClr val="accent6">
                    <a:lumMod val="50000"/>
                  </a:schemeClr>
                </a:solidFill>
                <a:latin typeface="Century Gothic" pitchFamily="34" charset="0"/>
              </a:rPr>
              <a:t>Course Syllabus</a:t>
            </a:r>
          </a:p>
          <a:p>
            <a:pPr algn="ctr"/>
            <a:endParaRPr lang="en-US" sz="1600" b="1" cap="none" dirty="0" smtClean="0">
              <a:solidFill>
                <a:schemeClr val="accent6">
                  <a:lumMod val="50000"/>
                </a:schemeClr>
              </a:solidFill>
              <a:latin typeface="Century Gothic" pitchFamily="34" charset="0"/>
            </a:endParaRPr>
          </a:p>
        </p:txBody>
      </p:sp>
      <p:sp>
        <p:nvSpPr>
          <p:cNvPr id="2" name="TextBox 1"/>
          <p:cNvSpPr txBox="1"/>
          <p:nvPr/>
        </p:nvSpPr>
        <p:spPr>
          <a:xfrm>
            <a:off x="19050" y="4690646"/>
            <a:ext cx="7543800" cy="523220"/>
          </a:xfrm>
          <a:prstGeom prst="rect">
            <a:avLst/>
          </a:prstGeom>
          <a:noFill/>
        </p:spPr>
        <p:txBody>
          <a:bodyPr wrap="square" rtlCol="0">
            <a:spAutoFit/>
          </a:bodyPr>
          <a:lstStyle/>
          <a:p>
            <a:pPr algn="ctr"/>
            <a:r>
              <a:rPr lang="en-US" sz="2800" b="1" dirty="0" smtClean="0">
                <a:solidFill>
                  <a:schemeClr val="accent6">
                    <a:lumMod val="75000"/>
                  </a:schemeClr>
                </a:solidFill>
                <a:latin typeface="Century Gothic" pitchFamily="34" charset="0"/>
              </a:rPr>
              <a:t>Doshie Walker</a:t>
            </a:r>
            <a:endParaRPr lang="en-US" sz="2800" b="1" dirty="0">
              <a:solidFill>
                <a:schemeClr val="accent6">
                  <a:lumMod val="75000"/>
                </a:schemeClr>
              </a:solidFill>
              <a:latin typeface="Century Gothic" pitchFamily="34" charset="0"/>
            </a:endParaRPr>
          </a:p>
        </p:txBody>
      </p:sp>
      <p:sp>
        <p:nvSpPr>
          <p:cNvPr id="6" name="Title 2"/>
          <p:cNvSpPr txBox="1">
            <a:spLocks/>
          </p:cNvSpPr>
          <p:nvPr/>
        </p:nvSpPr>
        <p:spPr>
          <a:xfrm rot="5400000">
            <a:off x="5080497" y="3442199"/>
            <a:ext cx="5181600" cy="430805"/>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1100" b="1" cap="none" dirty="0" smtClean="0">
                <a:solidFill>
                  <a:schemeClr val="accent6">
                    <a:lumMod val="50000"/>
                  </a:schemeClr>
                </a:solidFill>
                <a:latin typeface="Century Gothic" pitchFamily="34" charset="0"/>
              </a:rPr>
              <a:t>Exploring Research Administration…for CONCEPT to COMMERCIALIZATION</a:t>
            </a:r>
            <a:endParaRPr lang="en-US" sz="1100" b="1" cap="none" dirty="0">
              <a:solidFill>
                <a:schemeClr val="accent6">
                  <a:lumMod val="50000"/>
                </a:schemeClr>
              </a:solidFill>
              <a:latin typeface="Century Gothic"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25" y="76200"/>
            <a:ext cx="1285875"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578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Allowability of Costs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“Allowable” really mean?</a:t>
            </a:r>
          </a:p>
          <a:p>
            <a:pPr marL="0" indent="0">
              <a:buNone/>
            </a:pPr>
            <a:endParaRPr lang="en-US" dirty="0" smtClean="0"/>
          </a:p>
          <a:p>
            <a:pPr marL="514350" indent="-514350">
              <a:buFont typeface="+mj-lt"/>
              <a:buAutoNum type="arabicPeriod"/>
            </a:pPr>
            <a:r>
              <a:rPr lang="en-US" dirty="0" smtClean="0"/>
              <a:t>Must be reasonable</a:t>
            </a:r>
          </a:p>
          <a:p>
            <a:pPr marL="514350" indent="-514350">
              <a:buFont typeface="+mj-lt"/>
              <a:buAutoNum type="arabicPeriod"/>
            </a:pPr>
            <a:r>
              <a:rPr lang="en-US" dirty="0" smtClean="0"/>
              <a:t>Must be allocable </a:t>
            </a:r>
          </a:p>
          <a:p>
            <a:pPr marL="514350" indent="-514350">
              <a:buFont typeface="+mj-lt"/>
              <a:buAutoNum type="arabicPeriod"/>
            </a:pPr>
            <a:r>
              <a:rPr lang="en-US" dirty="0" smtClean="0"/>
              <a:t>Must be given consistent treatment</a:t>
            </a:r>
          </a:p>
          <a:p>
            <a:pPr marL="514350" indent="-514350">
              <a:buFont typeface="+mj-lt"/>
              <a:buAutoNum type="arabicPeriod"/>
            </a:pPr>
            <a:r>
              <a:rPr lang="en-US" dirty="0" smtClean="0"/>
              <a:t>Must conform to limitations or exclusions in A-21 or the agreement</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527739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Allowability of Costs</a:t>
            </a:r>
          </a:p>
        </p:txBody>
      </p:sp>
      <p:sp>
        <p:nvSpPr>
          <p:cNvPr id="3" name="Content Placeholder 2"/>
          <p:cNvSpPr>
            <a:spLocks noGrp="1"/>
          </p:cNvSpPr>
          <p:nvPr>
            <p:ph idx="1"/>
          </p:nvPr>
        </p:nvSpPr>
        <p:spPr/>
        <p:txBody>
          <a:bodyPr/>
          <a:lstStyle/>
          <a:p>
            <a:pPr marL="0" indent="0">
              <a:buNone/>
            </a:pPr>
            <a:r>
              <a:rPr lang="en-US" dirty="0"/>
              <a:t>What does “Allowable” really mean?</a:t>
            </a:r>
          </a:p>
          <a:p>
            <a:pPr marL="0" indent="0">
              <a:buNone/>
            </a:pPr>
            <a:endParaRPr lang="en-US" dirty="0"/>
          </a:p>
          <a:p>
            <a:pPr marL="514350" indent="-514350">
              <a:buFont typeface="+mj-lt"/>
              <a:buAutoNum type="arabicPeriod"/>
            </a:pPr>
            <a:r>
              <a:rPr lang="en-US" b="1" dirty="0"/>
              <a:t>Must be reasonable</a:t>
            </a:r>
          </a:p>
          <a:p>
            <a:pPr marL="514350" indent="-514350">
              <a:buFont typeface="+mj-lt"/>
              <a:buAutoNum type="arabicPeriod"/>
            </a:pPr>
            <a:r>
              <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be allocable </a:t>
            </a:r>
          </a:p>
          <a:p>
            <a:pPr marL="514350" indent="-514350">
              <a:buFont typeface="+mj-lt"/>
              <a:buAutoNum type="arabicPeriod"/>
            </a:pPr>
            <a:r>
              <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be given consistent treatment</a:t>
            </a:r>
          </a:p>
          <a:p>
            <a:pPr marL="514350" indent="-514350">
              <a:buFont typeface="+mj-lt"/>
              <a:buAutoNum type="arabicPeriod"/>
            </a:pPr>
            <a:r>
              <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conform to limitations or exclusions in A-21 or the agreement</a:t>
            </a:r>
          </a:p>
          <a:p>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810140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286000"/>
            <a:ext cx="5200650" cy="1809750"/>
          </a:xfrm>
          <a:effectLst>
            <a:reflection blurRad="6350" stA="50000" endA="300" endPos="55500" dist="101600" dir="5400000" sy="-100000" algn="bl" rotWithShape="0"/>
          </a:effectLst>
        </p:spPr>
      </p:pic>
      <p:sp>
        <p:nvSpPr>
          <p:cNvPr id="2" name="Title 1"/>
          <p:cNvSpPr>
            <a:spLocks noGrp="1"/>
          </p:cNvSpPr>
          <p:nvPr>
            <p:ph type="title"/>
          </p:nvPr>
        </p:nvSpPr>
        <p:spPr/>
        <p:txBody>
          <a:bodyPr>
            <a:normAutofit/>
          </a:bodyPr>
          <a:lstStyle/>
          <a:p>
            <a:r>
              <a:rPr lang="en-US" dirty="0"/>
              <a:t>c.3. Reasonable </a:t>
            </a:r>
            <a:r>
              <a:rPr lang="en-US" dirty="0" smtClean="0"/>
              <a:t>Costs</a:t>
            </a:r>
            <a:endParaRPr lang="en-US" dirty="0"/>
          </a:p>
        </p:txBody>
      </p:sp>
      <p:sp>
        <p:nvSpPr>
          <p:cNvPr id="3" name="TextBox 2"/>
          <p:cNvSpPr txBox="1"/>
          <p:nvPr/>
        </p:nvSpPr>
        <p:spPr>
          <a:xfrm>
            <a:off x="750499" y="1371600"/>
            <a:ext cx="6553200" cy="646331"/>
          </a:xfrm>
          <a:prstGeom prst="rect">
            <a:avLst/>
          </a:prstGeom>
          <a:noFill/>
        </p:spPr>
        <p:txBody>
          <a:bodyPr wrap="square" rtlCol="0">
            <a:spAutoFit/>
          </a:bodyPr>
          <a:lstStyle/>
          <a:p>
            <a:r>
              <a:rPr lang="en-US" sz="3600" dirty="0" smtClean="0"/>
              <a:t>Faculty Interpretation</a:t>
            </a:r>
            <a:endParaRPr lang="en-US" sz="3600" dirty="0"/>
          </a:p>
        </p:txBody>
      </p:sp>
      <p:sp>
        <p:nvSpPr>
          <p:cNvPr id="5" name="Date Placeholder 4"/>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798079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c.3. Reasonable Costs</a:t>
            </a:r>
            <a:endParaRPr lang="en-US" dirty="0"/>
          </a:p>
        </p:txBody>
      </p:sp>
      <p:sp>
        <p:nvSpPr>
          <p:cNvPr id="3" name="Content Placeholder 2"/>
          <p:cNvSpPr>
            <a:spLocks noGrp="1"/>
          </p:cNvSpPr>
          <p:nvPr>
            <p:ph idx="1"/>
          </p:nvPr>
        </p:nvSpPr>
        <p:spPr/>
        <p:txBody>
          <a:bodyPr/>
          <a:lstStyle/>
          <a:p>
            <a:pPr marL="0" indent="0">
              <a:buNone/>
            </a:pPr>
            <a:r>
              <a:rPr lang="en-US" dirty="0" smtClean="0"/>
              <a:t>A prudent business person would have purchased this item at this price under the circumstances of the time.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581398"/>
            <a:ext cx="2183875" cy="22955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399" y="3581398"/>
            <a:ext cx="2048101" cy="2263691"/>
          </a:xfrm>
          <a:prstGeom prst="rect">
            <a:avLst/>
          </a:prstGeom>
        </p:spPr>
      </p:pic>
      <p:sp>
        <p:nvSpPr>
          <p:cNvPr id="5" name="Date Placeholder 4"/>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428932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C.3 Reasonable costs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Necessary in performance of the agreement</a:t>
            </a:r>
          </a:p>
          <a:p>
            <a:pPr marL="514350" indent="-514350">
              <a:buFont typeface="+mj-lt"/>
              <a:buAutoNum type="arabicPeriod"/>
            </a:pPr>
            <a:r>
              <a:rPr lang="en-US" dirty="0" smtClean="0"/>
              <a:t>Adheres to federal and state laws/regulations</a:t>
            </a:r>
          </a:p>
          <a:p>
            <a:pPr marL="514350" indent="-514350">
              <a:buFont typeface="+mj-lt"/>
              <a:buAutoNum type="arabicPeriod"/>
            </a:pPr>
            <a:r>
              <a:rPr lang="en-US" dirty="0" smtClean="0"/>
              <a:t>Arm’s length bargaining</a:t>
            </a:r>
          </a:p>
          <a:p>
            <a:pPr marL="514350" indent="-514350">
              <a:buFont typeface="+mj-lt"/>
              <a:buAutoNum type="arabicPeriod"/>
            </a:pPr>
            <a:r>
              <a:rPr lang="en-US" dirty="0" smtClean="0"/>
              <a:t>Consistent with institutional polices and procedures</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090247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C.3. Reasonable Costs</a:t>
            </a:r>
            <a:endParaRPr lang="en-US" dirty="0"/>
          </a:p>
        </p:txBody>
      </p:sp>
      <p:sp>
        <p:nvSpPr>
          <p:cNvPr id="3" name="Content Placeholder 2"/>
          <p:cNvSpPr>
            <a:spLocks noGrp="1"/>
          </p:cNvSpPr>
          <p:nvPr>
            <p:ph idx="1"/>
          </p:nvPr>
        </p:nvSpPr>
        <p:spPr/>
        <p:txBody>
          <a:bodyPr/>
          <a:lstStyle/>
          <a:p>
            <a:pPr marL="0" indent="0">
              <a:buNone/>
            </a:pPr>
            <a:r>
              <a:rPr lang="en-US" dirty="0" smtClean="0"/>
              <a:t>Dr. Grey received an award from the U.S. Department of Transportation to study the extent and significance of wrong-way driving on toll roads. Since wrong-way drivers may go unreported, data collection included surveying frequent toll road users asking if they had seen any wrong-way driving incidents. Does the cost of a survey company seem reasonable?</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510456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C.3. Reasonable Costs</a:t>
            </a:r>
            <a:endParaRPr lang="en-US" dirty="0"/>
          </a:p>
        </p:txBody>
      </p:sp>
      <p:sp>
        <p:nvSpPr>
          <p:cNvPr id="3" name="Content Placeholder 2"/>
          <p:cNvSpPr>
            <a:spLocks noGrp="1"/>
          </p:cNvSpPr>
          <p:nvPr>
            <p:ph idx="1"/>
          </p:nvPr>
        </p:nvSpPr>
        <p:spPr/>
        <p:txBody>
          <a:bodyPr/>
          <a:lstStyle/>
          <a:p>
            <a:r>
              <a:rPr lang="en-US" dirty="0" smtClean="0"/>
              <a:t>All things being equal, what if the survey company was owned by Dr. Grey’s brother?</a:t>
            </a:r>
          </a:p>
          <a:p>
            <a:pPr lvl="1"/>
            <a:r>
              <a:rPr lang="en-US" dirty="0" smtClean="0"/>
              <a:t>Is this still arm’s length?</a:t>
            </a:r>
          </a:p>
          <a:p>
            <a:pPr lvl="1"/>
            <a:r>
              <a:rPr lang="en-US" dirty="0" smtClean="0"/>
              <a:t>What policies at UCF need to be considered?</a:t>
            </a:r>
          </a:p>
          <a:p>
            <a:pPr lvl="1"/>
            <a:endParaRPr lang="en-US" dirty="0" smtClean="0"/>
          </a:p>
          <a:p>
            <a:pPr lvl="1"/>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065992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 Reasonable Costs</a:t>
            </a:r>
          </a:p>
        </p:txBody>
      </p:sp>
      <p:sp>
        <p:nvSpPr>
          <p:cNvPr id="3" name="Content Placeholder 2"/>
          <p:cNvSpPr>
            <a:spLocks noGrp="1"/>
          </p:cNvSpPr>
          <p:nvPr>
            <p:ph idx="1"/>
          </p:nvPr>
        </p:nvSpPr>
        <p:spPr/>
        <p:txBody>
          <a:bodyPr>
            <a:normAutofit lnSpcReduction="10000"/>
          </a:bodyPr>
          <a:lstStyle/>
          <a:p>
            <a:r>
              <a:rPr lang="en-US" sz="2800" dirty="0"/>
              <a:t>Dr. Rouge prepares a proposal to AFOSR for a DURIP award. The budget includes an X-ray diffraction instrument  at a cost of $221,000 plus $100,000 in cost share to support research of high-temperature x-ray diffraction for thermal expansion. </a:t>
            </a:r>
            <a:r>
              <a:rPr lang="en-US" sz="2800" dirty="0" smtClean="0"/>
              <a:t>Dr. Rouge is familiar with a company named Bruker AXS, Inc. and, once </a:t>
            </a:r>
            <a:r>
              <a:rPr lang="en-US" sz="2800" dirty="0"/>
              <a:t>he receives the award, </a:t>
            </a:r>
            <a:r>
              <a:rPr lang="en-US" sz="2800" dirty="0" smtClean="0"/>
              <a:t>he buys the instrument from that company.</a:t>
            </a:r>
            <a:endParaRPr lang="en-US" sz="2800" dirty="0"/>
          </a:p>
          <a:p>
            <a:pPr marL="0" indent="0">
              <a:buNone/>
            </a:pPr>
            <a:r>
              <a:rPr lang="en-US" dirty="0"/>
              <a:t>What might cause an auditor to consider this an unallowable cost?</a:t>
            </a:r>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919085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Allowability of costs</a:t>
            </a:r>
            <a:endParaRPr lang="en-US" dirty="0"/>
          </a:p>
        </p:txBody>
      </p:sp>
      <p:sp>
        <p:nvSpPr>
          <p:cNvPr id="3" name="Content Placeholder 2"/>
          <p:cNvSpPr>
            <a:spLocks noGrp="1"/>
          </p:cNvSpPr>
          <p:nvPr>
            <p:ph idx="1"/>
          </p:nvPr>
        </p:nvSpPr>
        <p:spPr/>
        <p:txBody>
          <a:bodyPr/>
          <a:lstStyle/>
          <a:p>
            <a:pPr marL="0" indent="0">
              <a:buNone/>
            </a:pPr>
            <a:r>
              <a:rPr lang="en-US" dirty="0"/>
              <a:t>What does “Allowable” really mean?</a:t>
            </a:r>
          </a:p>
          <a:p>
            <a:pPr marL="0" indent="0">
              <a:buNone/>
            </a:pPr>
            <a:endParaRPr lang="en-US" dirty="0"/>
          </a:p>
          <a:p>
            <a:pPr marL="514350" indent="-514350">
              <a:buFont typeface="+mj-lt"/>
              <a:buAutoNum type="arabicPeriod"/>
            </a:pPr>
            <a:r>
              <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be reasonable</a:t>
            </a:r>
          </a:p>
          <a:p>
            <a:pPr marL="514350" indent="-514350">
              <a:buFont typeface="+mj-lt"/>
              <a:buAutoNum type="arabicPeriod"/>
            </a:pPr>
            <a:r>
              <a:rPr lang="en-US" b="1" dirty="0">
                <a:effectLst/>
              </a:rPr>
              <a:t>Must be allocable </a:t>
            </a:r>
          </a:p>
          <a:p>
            <a:pPr marL="514350" indent="-514350">
              <a:buFont typeface="+mj-lt"/>
              <a:buAutoNum type="arabicPeriod"/>
            </a:pPr>
            <a:r>
              <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be given consistent treatment</a:t>
            </a:r>
          </a:p>
          <a:p>
            <a:pPr marL="514350" indent="-514350">
              <a:buFont typeface="+mj-lt"/>
              <a:buAutoNum type="arabicPeriod"/>
            </a:pPr>
            <a:r>
              <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conform to limitations or exclusions in A-21 or the agreement</a:t>
            </a:r>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756915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C.4. Allocable Costs</a:t>
            </a:r>
            <a:endParaRPr lang="en-US" dirty="0"/>
          </a:p>
        </p:txBody>
      </p:sp>
      <p:sp>
        <p:nvSpPr>
          <p:cNvPr id="3" name="Content Placeholder 2"/>
          <p:cNvSpPr>
            <a:spLocks noGrp="1"/>
          </p:cNvSpPr>
          <p:nvPr>
            <p:ph idx="1"/>
          </p:nvPr>
        </p:nvSpPr>
        <p:spPr/>
        <p:txBody>
          <a:bodyPr/>
          <a:lstStyle/>
          <a:p>
            <a:r>
              <a:rPr lang="en-US" dirty="0"/>
              <a:t>Assign the cost of a good or service to one or more cost objective in reasonable and realistic proportion to the benefit provided</a:t>
            </a:r>
            <a:r>
              <a:rPr lang="en-US" dirty="0" smtClean="0"/>
              <a:t>.</a:t>
            </a:r>
          </a:p>
          <a:p>
            <a:pPr marL="914400" lvl="1" indent="-514350">
              <a:buFont typeface="+mj-lt"/>
              <a:buAutoNum type="arabicPeriod"/>
            </a:pPr>
            <a:r>
              <a:rPr lang="en-US" dirty="0" smtClean="0"/>
              <a:t>Incurred solely in order to advance the work under the sponsored agreement</a:t>
            </a:r>
          </a:p>
          <a:p>
            <a:pPr marL="914400" lvl="1" indent="-514350">
              <a:buFont typeface="+mj-lt"/>
              <a:buAutoNum type="arabicPeriod"/>
            </a:pPr>
            <a:r>
              <a:rPr lang="en-US" dirty="0" smtClean="0"/>
              <a:t>Deemed assignable, at least in part, to the sponsored agreement</a:t>
            </a:r>
          </a:p>
          <a:p>
            <a:pPr marL="914400" lvl="1" indent="-514350">
              <a:buFont typeface="+mj-lt"/>
              <a:buAutoNum type="arabicPeriod"/>
            </a:pPr>
            <a:r>
              <a:rPr lang="en-US" dirty="0" smtClean="0"/>
              <a:t>Necessary to accomplish the objectives of the project</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371692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INTRODUCTION TO SPARKS2</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General Information</a:t>
            </a:r>
          </a:p>
          <a:p>
            <a:pPr>
              <a:buFontTx/>
              <a:buNone/>
            </a:pPr>
            <a:endParaRPr lang="en-US" sz="1600" dirty="0" smtClean="0">
              <a:solidFill>
                <a:schemeClr val="tx1"/>
              </a:solidFill>
              <a:latin typeface="Century Gothic" pitchFamily="34" charset="0"/>
            </a:endParaRPr>
          </a:p>
          <a:p>
            <a:pPr lvl="1">
              <a:spcBef>
                <a:spcPts val="1800"/>
              </a:spcBef>
            </a:pPr>
            <a:r>
              <a:rPr lang="en-US" b="1" dirty="0" smtClean="0">
                <a:solidFill>
                  <a:schemeClr val="tx1"/>
                </a:solidFill>
                <a:latin typeface="Century Gothic" pitchFamily="34" charset="0"/>
              </a:rPr>
              <a:t>SPaRKS2 is 14-sessions, 6-month long professional development program</a:t>
            </a:r>
          </a:p>
          <a:p>
            <a:pPr lvl="1">
              <a:spcBef>
                <a:spcPts val="1800"/>
              </a:spcBef>
            </a:pPr>
            <a:r>
              <a:rPr lang="en-US" b="1" dirty="0" smtClean="0">
                <a:solidFill>
                  <a:schemeClr val="tx1"/>
                </a:solidFill>
                <a:latin typeface="Century Gothic" pitchFamily="34" charset="0"/>
              </a:rPr>
              <a:t>Designed around the CRA Body of Knowledge, meant to give an introduction to intermediate concepts of research administration: from </a:t>
            </a:r>
            <a:r>
              <a:rPr lang="en-US" b="1" u="sng" dirty="0" smtClean="0">
                <a:solidFill>
                  <a:schemeClr val="tx1"/>
                </a:solidFill>
                <a:latin typeface="Century Gothic" pitchFamily="34" charset="0"/>
              </a:rPr>
              <a:t>Concept</a:t>
            </a:r>
            <a:r>
              <a:rPr lang="en-US" b="1" dirty="0" smtClean="0">
                <a:solidFill>
                  <a:schemeClr val="tx1"/>
                </a:solidFill>
                <a:latin typeface="Century Gothic" pitchFamily="34" charset="0"/>
              </a:rPr>
              <a:t> to </a:t>
            </a:r>
            <a:r>
              <a:rPr lang="en-US" b="1" u="sng" dirty="0" smtClean="0">
                <a:solidFill>
                  <a:schemeClr val="tx1"/>
                </a:solidFill>
                <a:latin typeface="Century Gothic" pitchFamily="34" charset="0"/>
              </a:rPr>
              <a:t>Commercialization</a:t>
            </a:r>
          </a:p>
          <a:p>
            <a:pPr lvl="1">
              <a:spcBef>
                <a:spcPts val="1800"/>
              </a:spcBef>
            </a:pPr>
            <a:r>
              <a:rPr lang="en-US" b="1" dirty="0" smtClean="0">
                <a:solidFill>
                  <a:schemeClr val="tx1"/>
                </a:solidFill>
                <a:latin typeface="Century Gothic" pitchFamily="34" charset="0"/>
              </a:rPr>
              <a:t>SPaRKS2 meets biweekly June 5 – December 4 </a:t>
            </a:r>
          </a:p>
          <a:p>
            <a:pPr lvl="1">
              <a:spcBef>
                <a:spcPts val="1800"/>
              </a:spcBef>
            </a:pPr>
            <a:r>
              <a:rPr lang="en-US" b="1" dirty="0" smtClean="0">
                <a:solidFill>
                  <a:schemeClr val="tx1"/>
                </a:solidFill>
                <a:latin typeface="Century Gothic" pitchFamily="34" charset="0"/>
              </a:rPr>
              <a:t>WHEN:	9am to 11am (every other Wednesday)</a:t>
            </a:r>
          </a:p>
          <a:p>
            <a:pPr lvl="1">
              <a:spcBef>
                <a:spcPts val="1800"/>
              </a:spcBef>
            </a:pPr>
            <a:r>
              <a:rPr lang="en-US" b="1" dirty="0" smtClean="0">
                <a:solidFill>
                  <a:schemeClr val="tx1"/>
                </a:solidFill>
                <a:latin typeface="Century Gothic" pitchFamily="34" charset="0"/>
              </a:rPr>
              <a:t>WHERE:	University Tower, 2</a:t>
            </a:r>
            <a:r>
              <a:rPr lang="en-US" b="1" baseline="30000" dirty="0" smtClean="0">
                <a:solidFill>
                  <a:schemeClr val="tx1"/>
                </a:solidFill>
                <a:latin typeface="Century Gothic" pitchFamily="34" charset="0"/>
              </a:rPr>
              <a:t>nd</a:t>
            </a:r>
            <a:r>
              <a:rPr lang="en-US" b="1" dirty="0" smtClean="0">
                <a:solidFill>
                  <a:schemeClr val="tx1"/>
                </a:solidFill>
                <a:latin typeface="Century Gothic" pitchFamily="34" charset="0"/>
              </a:rPr>
              <a:t> floor training room</a:t>
            </a:r>
          </a:p>
        </p:txBody>
      </p:sp>
      <p:sp>
        <p:nvSpPr>
          <p:cNvPr id="2" name="Date Placeholder 1"/>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600949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C.4. Allocable Costs</a:t>
            </a:r>
            <a:endParaRPr lang="en-US" dirty="0"/>
          </a:p>
        </p:txBody>
      </p:sp>
      <p:sp>
        <p:nvSpPr>
          <p:cNvPr id="3" name="Content Placeholder 2"/>
          <p:cNvSpPr>
            <a:spLocks noGrp="1"/>
          </p:cNvSpPr>
          <p:nvPr>
            <p:ph idx="1"/>
          </p:nvPr>
        </p:nvSpPr>
        <p:spPr/>
        <p:txBody>
          <a:bodyPr/>
          <a:lstStyle/>
          <a:p>
            <a:r>
              <a:rPr lang="en-US" dirty="0" smtClean="0"/>
              <a:t>The Rules: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562" y="2514600"/>
            <a:ext cx="3952875" cy="3362325"/>
          </a:xfrm>
          <a:prstGeom prst="rect">
            <a:avLst/>
          </a:prstGeom>
        </p:spPr>
      </p:pic>
      <p:sp>
        <p:nvSpPr>
          <p:cNvPr id="5" name="Date Placeholder 4"/>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8117265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C.4. Allocable Costs	</a:t>
            </a:r>
            <a:endParaRPr lang="en-US" dirty="0"/>
          </a:p>
        </p:txBody>
      </p:sp>
      <p:sp>
        <p:nvSpPr>
          <p:cNvPr id="3" name="Content Placeholder 2"/>
          <p:cNvSpPr>
            <a:spLocks noGrp="1"/>
          </p:cNvSpPr>
          <p:nvPr>
            <p:ph idx="1"/>
          </p:nvPr>
        </p:nvSpPr>
        <p:spPr/>
        <p:txBody>
          <a:bodyPr/>
          <a:lstStyle/>
          <a:p>
            <a:r>
              <a:rPr lang="en-US" dirty="0" smtClean="0"/>
              <a:t>Costs cannot be shifted between projects:</a:t>
            </a:r>
          </a:p>
          <a:p>
            <a:pPr marL="914400" lvl="1" indent="-514350">
              <a:buFont typeface="+mj-lt"/>
              <a:buAutoNum type="arabicPeriod"/>
            </a:pPr>
            <a:r>
              <a:rPr lang="en-US" dirty="0" smtClean="0"/>
              <a:t>To fix deficiencies caused by overspending, or</a:t>
            </a:r>
          </a:p>
          <a:p>
            <a:pPr marL="914400" lvl="1" indent="-514350">
              <a:buFont typeface="+mj-lt"/>
              <a:buAutoNum type="arabicPeriod"/>
            </a:pPr>
            <a:r>
              <a:rPr lang="en-US" dirty="0" smtClean="0"/>
              <a:t>To avoid laws or terms of an agreement, or</a:t>
            </a:r>
          </a:p>
          <a:p>
            <a:pPr marL="914400" lvl="1" indent="-514350">
              <a:buFont typeface="+mj-lt"/>
              <a:buAutoNum type="arabicPeriod"/>
            </a:pPr>
            <a:r>
              <a:rPr lang="en-US" dirty="0" smtClean="0"/>
              <a:t>For convenience, or</a:t>
            </a:r>
          </a:p>
          <a:p>
            <a:pPr marL="914400" lvl="1" indent="-514350">
              <a:buFont typeface="+mj-lt"/>
              <a:buAutoNum type="arabicPeriod"/>
            </a:pPr>
            <a:r>
              <a:rPr lang="en-US" dirty="0" smtClean="0"/>
              <a:t>To transfer costs sponsored by industry, foreign governments or other sponsors to federal programs</a:t>
            </a:r>
          </a:p>
          <a:p>
            <a:pPr marL="0" indent="0">
              <a:buNone/>
            </a:pPr>
            <a:endParaRPr lang="en-US" dirty="0" smtClean="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679780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C.4. allocable costs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Dr. Silver purchases a much needed piece of specialized equipment for her research on hypertension. When preparing the purchase request, she realizes the only account with enough money is her grant for research on sleep disorders. Because both grants are funded by NSF and are funded under FDP, she charges the equipment to the sleep disorder grant.</a:t>
            </a:r>
          </a:p>
          <a:p>
            <a:pPr marL="0" indent="0">
              <a:buNone/>
            </a:pPr>
            <a:r>
              <a:rPr lang="en-US" dirty="0" smtClean="0"/>
              <a:t>Is this appropriate? How would you allocate the cost?</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307577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C.4 Allocable costs	</a:t>
            </a:r>
            <a:endParaRPr lang="en-US" dirty="0"/>
          </a:p>
        </p:txBody>
      </p:sp>
      <p:sp>
        <p:nvSpPr>
          <p:cNvPr id="3" name="Content Placeholder 2"/>
          <p:cNvSpPr>
            <a:spLocks noGrp="1"/>
          </p:cNvSpPr>
          <p:nvPr>
            <p:ph idx="1"/>
          </p:nvPr>
        </p:nvSpPr>
        <p:spPr/>
        <p:txBody>
          <a:bodyPr/>
          <a:lstStyle/>
          <a:p>
            <a:pPr marL="0" lvl="0" indent="0">
              <a:buClr>
                <a:srgbClr val="F0A22E"/>
              </a:buClr>
              <a:buNone/>
            </a:pPr>
            <a:r>
              <a:rPr lang="en-US" sz="3000" dirty="0">
                <a:solidFill>
                  <a:srgbClr val="4E3B30"/>
                </a:solidFill>
              </a:rPr>
              <a:t>Dr. Silver purchases a </a:t>
            </a:r>
            <a:r>
              <a:rPr lang="en-US" sz="3000" dirty="0" smtClean="0">
                <a:solidFill>
                  <a:srgbClr val="4E3B30"/>
                </a:solidFill>
              </a:rPr>
              <a:t>$45,000 piece of specialized </a:t>
            </a:r>
            <a:r>
              <a:rPr lang="en-US" sz="3000" dirty="0">
                <a:solidFill>
                  <a:srgbClr val="4E3B30"/>
                </a:solidFill>
              </a:rPr>
              <a:t>equipment for her research on hypertension. </a:t>
            </a:r>
            <a:r>
              <a:rPr lang="en-US" sz="3000" dirty="0" smtClean="0">
                <a:solidFill>
                  <a:srgbClr val="4E3B30"/>
                </a:solidFill>
              </a:rPr>
              <a:t>This piece of equipment will also benefit her research on the linkage between high blood pressure and chronic kidney disease. She asks the department purchasing agent to charge both projects.</a:t>
            </a:r>
          </a:p>
          <a:p>
            <a:pPr marL="0" lvl="0" indent="0">
              <a:buClr>
                <a:srgbClr val="F0A22E"/>
              </a:buClr>
              <a:buNone/>
            </a:pPr>
            <a:endParaRPr lang="en-US" sz="3000" dirty="0">
              <a:solidFill>
                <a:srgbClr val="4E3B30"/>
              </a:solidFill>
            </a:endParaRPr>
          </a:p>
          <a:p>
            <a:pPr marL="0" lvl="0" indent="0">
              <a:buClr>
                <a:srgbClr val="F0A22E"/>
              </a:buClr>
              <a:buNone/>
            </a:pPr>
            <a:r>
              <a:rPr lang="en-US" sz="3000" dirty="0" smtClean="0">
                <a:solidFill>
                  <a:srgbClr val="4E3B30"/>
                </a:solidFill>
              </a:rPr>
              <a:t>Can the cost be charged to both projects? How much should each be charged?</a:t>
            </a:r>
            <a:endParaRPr lang="en-US" sz="3000" dirty="0">
              <a:solidFill>
                <a:srgbClr val="4E3B30"/>
              </a:solidFill>
            </a:endParaRPr>
          </a:p>
          <a:p>
            <a:pPr marL="0" indent="0">
              <a:buNone/>
            </a:pP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609388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C.4. Allocable Costs	</a:t>
            </a:r>
            <a:endParaRPr lang="en-US" dirty="0"/>
          </a:p>
        </p:txBody>
      </p:sp>
      <p:sp>
        <p:nvSpPr>
          <p:cNvPr id="3" name="Content Placeholder 2"/>
          <p:cNvSpPr>
            <a:spLocks noGrp="1"/>
          </p:cNvSpPr>
          <p:nvPr>
            <p:ph idx="1"/>
          </p:nvPr>
        </p:nvSpPr>
        <p:spPr/>
        <p:txBody>
          <a:bodyPr/>
          <a:lstStyle/>
          <a:p>
            <a:r>
              <a:rPr lang="en-US" dirty="0" smtClean="0"/>
              <a:t>Two methods to allocate cost</a:t>
            </a:r>
          </a:p>
          <a:p>
            <a:pPr lvl="1"/>
            <a:r>
              <a:rPr lang="en-US" dirty="0" smtClean="0"/>
              <a:t>1. The Proportional Benefit Rule</a:t>
            </a:r>
          </a:p>
          <a:p>
            <a:pPr lvl="1"/>
            <a:r>
              <a:rPr lang="en-US" dirty="0" smtClean="0"/>
              <a:t>2.</a:t>
            </a:r>
            <a:r>
              <a:rPr lang="en-US" dirty="0"/>
              <a:t> </a:t>
            </a:r>
            <a:r>
              <a:rPr lang="en-US" dirty="0" smtClean="0"/>
              <a:t>The Interrelationship Rule</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429260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c.4. Allocable costs	</a:t>
            </a:r>
            <a:endParaRPr lang="en-US" dirty="0"/>
          </a:p>
        </p:txBody>
      </p:sp>
      <p:sp>
        <p:nvSpPr>
          <p:cNvPr id="3" name="Content Placeholder 2"/>
          <p:cNvSpPr>
            <a:spLocks noGrp="1"/>
          </p:cNvSpPr>
          <p:nvPr>
            <p:ph idx="1"/>
          </p:nvPr>
        </p:nvSpPr>
        <p:spPr/>
        <p:txBody>
          <a:bodyPr/>
          <a:lstStyle/>
          <a:p>
            <a:r>
              <a:rPr lang="en-US" dirty="0" smtClean="0"/>
              <a:t>The Proportional Benefit Rule</a:t>
            </a:r>
          </a:p>
          <a:p>
            <a:pPr lvl="1"/>
            <a:r>
              <a:rPr lang="en-US" dirty="0" smtClean="0"/>
              <a:t>Applies when it is possible to determine the proportional benefit of the cost to each project. The cost is allocated according to the proportion of benefit provided to each of the projects.</a:t>
            </a:r>
          </a:p>
          <a:p>
            <a:pPr marL="457200" lvl="1" indent="0">
              <a:buNone/>
            </a:pP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245" b="99265" l="4113" r="97403"/>
                    </a14:imgEffect>
                  </a14:imgLayer>
                </a14:imgProps>
              </a:ext>
              <a:ext uri="{28A0092B-C50C-407E-A947-70E740481C1C}">
                <a14:useLocalDpi xmlns:a14="http://schemas.microsoft.com/office/drawing/2010/main" val="0"/>
              </a:ext>
            </a:extLst>
          </a:blip>
          <a:stretch>
            <a:fillRect/>
          </a:stretch>
        </p:blipFill>
        <p:spPr>
          <a:xfrm>
            <a:off x="2819400" y="3886200"/>
            <a:ext cx="2581275" cy="2279568"/>
          </a:xfrm>
          <a:prstGeom prst="rect">
            <a:avLst/>
          </a:prstGeom>
        </p:spPr>
      </p:pic>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383903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c.4. allocable costs</a:t>
            </a:r>
            <a:endParaRPr lang="en-US" dirty="0"/>
          </a:p>
        </p:txBody>
      </p:sp>
      <p:sp>
        <p:nvSpPr>
          <p:cNvPr id="3" name="Content Placeholder 2"/>
          <p:cNvSpPr>
            <a:spLocks noGrp="1"/>
          </p:cNvSpPr>
          <p:nvPr>
            <p:ph idx="1"/>
          </p:nvPr>
        </p:nvSpPr>
        <p:spPr/>
        <p:txBody>
          <a:bodyPr/>
          <a:lstStyle/>
          <a:p>
            <a:r>
              <a:rPr lang="en-US" dirty="0" smtClean="0"/>
              <a:t>Dr. Brown has two different projects about post traumatic stress disorder that require personality tests, and the same test is used on both projects. Each test costs $200. One project will use 50 tests and the other project will use 550 tests. The total cost on the requisition is $120,000. How much should be charged to each project? </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760489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10174" b="89826" l="5479" r="93379">
                        <a14:backgroundMark x1="75114" y1="75581" x2="75114" y2="75581"/>
                      </a14:backgroundRemoval>
                    </a14:imgEffect>
                  </a14:imgLayer>
                </a14:imgProps>
              </a:ext>
              <a:ext uri="{28A0092B-C50C-407E-A947-70E740481C1C}">
                <a14:useLocalDpi xmlns:a14="http://schemas.microsoft.com/office/drawing/2010/main" val="0"/>
              </a:ext>
            </a:extLst>
          </a:blip>
          <a:stretch>
            <a:fillRect/>
          </a:stretch>
        </p:blipFill>
        <p:spPr>
          <a:xfrm>
            <a:off x="4476750" y="3549770"/>
            <a:ext cx="4171950" cy="3276600"/>
          </a:xfrm>
          <a:prstGeom prst="rect">
            <a:avLst/>
          </a:prstGeom>
        </p:spPr>
      </p:pic>
      <p:sp>
        <p:nvSpPr>
          <p:cNvPr id="2" name="Title 1"/>
          <p:cNvSpPr>
            <a:spLocks noGrp="1"/>
          </p:cNvSpPr>
          <p:nvPr>
            <p:ph type="title"/>
          </p:nvPr>
        </p:nvSpPr>
        <p:spPr/>
        <p:txBody>
          <a:bodyPr/>
          <a:lstStyle/>
          <a:p>
            <a:r>
              <a:rPr lang="en-US" dirty="0" smtClean="0"/>
              <a:t>c.4. allocable costs</a:t>
            </a:r>
            <a:endParaRPr lang="en-US" dirty="0"/>
          </a:p>
        </p:txBody>
      </p:sp>
      <p:sp>
        <p:nvSpPr>
          <p:cNvPr id="3" name="Content Placeholder 2"/>
          <p:cNvSpPr>
            <a:spLocks noGrp="1"/>
          </p:cNvSpPr>
          <p:nvPr>
            <p:ph idx="1"/>
          </p:nvPr>
        </p:nvSpPr>
        <p:spPr/>
        <p:txBody>
          <a:bodyPr/>
          <a:lstStyle/>
          <a:p>
            <a:r>
              <a:rPr lang="en-US" dirty="0" smtClean="0"/>
              <a:t>The Interrelationship Rule</a:t>
            </a:r>
          </a:p>
          <a:p>
            <a:pPr lvl="1"/>
            <a:r>
              <a:rPr lang="en-US" dirty="0" smtClean="0"/>
              <a:t>Applies when it is not possible to determine the proportional benefit to each project because of the interrelationship of the work involved. The cost is distributed on any reasonable and rational basis because the proportional benefit c</a:t>
            </a:r>
            <a:r>
              <a:rPr lang="en-US" dirty="0" smtClean="0">
                <a:solidFill>
                  <a:schemeClr val="bg1"/>
                </a:solidFill>
              </a:rPr>
              <a:t>an</a:t>
            </a:r>
            <a:r>
              <a:rPr lang="en-US" dirty="0" smtClean="0"/>
              <a:t>not be identified and applied to the </a:t>
            </a:r>
            <a:r>
              <a:rPr lang="en-US" dirty="0" smtClean="0">
                <a:solidFill>
                  <a:schemeClr val="bg1"/>
                </a:solidFill>
              </a:rPr>
              <a:t>individual projec</a:t>
            </a:r>
            <a:r>
              <a:rPr lang="en-US" dirty="0" smtClean="0"/>
              <a:t>ts. </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776308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c.4. allocable costs	</a:t>
            </a:r>
            <a:endParaRPr lang="en-US" dirty="0"/>
          </a:p>
        </p:txBody>
      </p:sp>
      <p:sp>
        <p:nvSpPr>
          <p:cNvPr id="3" name="Content Placeholder 2"/>
          <p:cNvSpPr>
            <a:spLocks noGrp="1"/>
          </p:cNvSpPr>
          <p:nvPr>
            <p:ph idx="1"/>
          </p:nvPr>
        </p:nvSpPr>
        <p:spPr/>
        <p:txBody>
          <a:bodyPr/>
          <a:lstStyle/>
          <a:p>
            <a:pPr marL="0" lvl="0" indent="0">
              <a:buClr>
                <a:srgbClr val="F0A22E"/>
              </a:buClr>
              <a:buNone/>
            </a:pPr>
            <a:r>
              <a:rPr lang="en-US" dirty="0">
                <a:solidFill>
                  <a:srgbClr val="4E3B30"/>
                </a:solidFill>
              </a:rPr>
              <a:t>Dr. Silver purchases a $45,000 piece of specialized equipment for her research on hypertension. This piece of equipment will also benefit her research on the linkage between high blood pressure and chronic kidney disease.</a:t>
            </a:r>
          </a:p>
          <a:p>
            <a:pPr marL="0" lvl="0" indent="0">
              <a:buClr>
                <a:srgbClr val="F0A22E"/>
              </a:buClr>
              <a:buNone/>
            </a:pPr>
            <a:endParaRPr lang="en-US" dirty="0">
              <a:solidFill>
                <a:srgbClr val="4E3B30"/>
              </a:solidFill>
            </a:endParaRPr>
          </a:p>
          <a:p>
            <a:pPr marL="0" lvl="0" indent="0">
              <a:buClr>
                <a:srgbClr val="F0A22E"/>
              </a:buClr>
              <a:buNone/>
            </a:pPr>
            <a:r>
              <a:rPr lang="en-US" dirty="0">
                <a:solidFill>
                  <a:srgbClr val="4E3B30"/>
                </a:solidFill>
              </a:rPr>
              <a:t>Can the cost be charged to both projects? How much should each be charged?</a:t>
            </a:r>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6340390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c.5. applicable credits</a:t>
            </a:r>
            <a:endParaRPr lang="en-US" dirty="0"/>
          </a:p>
        </p:txBody>
      </p:sp>
      <p:sp>
        <p:nvSpPr>
          <p:cNvPr id="3" name="Content Placeholder 2"/>
          <p:cNvSpPr>
            <a:spLocks noGrp="1"/>
          </p:cNvSpPr>
          <p:nvPr>
            <p:ph idx="1"/>
          </p:nvPr>
        </p:nvSpPr>
        <p:spPr/>
        <p:txBody>
          <a:bodyPr>
            <a:normAutofit lnSpcReduction="10000"/>
          </a:bodyPr>
          <a:lstStyle/>
          <a:p>
            <a:r>
              <a:rPr lang="en-US" dirty="0" smtClean="0"/>
              <a:t>Credits must be applied to the sponsored agreement</a:t>
            </a:r>
          </a:p>
          <a:p>
            <a:pPr lvl="1"/>
            <a:r>
              <a:rPr lang="en-US" dirty="0" smtClean="0"/>
              <a:t>Purchase discounts, educational discounts, refunds, returns, overpayment adjustment, erroneous charges, </a:t>
            </a:r>
          </a:p>
          <a:p>
            <a:r>
              <a:rPr lang="en-US" dirty="0" smtClean="0"/>
              <a:t>Service Centers</a:t>
            </a:r>
          </a:p>
          <a:p>
            <a:pPr lvl="1"/>
            <a:r>
              <a:rPr lang="en-US" dirty="0" smtClean="0"/>
              <a:t>When using a service center financed in whole or in part by Federal funds, and charging a Federal sponsor for the use, rate must reflect a credit for the financing of the center</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81957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457200" y="1143000"/>
            <a:ext cx="8458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General Information</a:t>
            </a:r>
          </a:p>
          <a:p>
            <a:pPr lvl="1">
              <a:spcBef>
                <a:spcPts val="1800"/>
              </a:spcBef>
            </a:pPr>
            <a:r>
              <a:rPr lang="en-US" b="1" dirty="0" smtClean="0">
                <a:solidFill>
                  <a:schemeClr val="tx1"/>
                </a:solidFill>
                <a:latin typeface="Century Gothic" pitchFamily="34" charset="0"/>
              </a:rPr>
              <a:t>SPaRKS2 Intermediate Program is a certificate-based professional development program</a:t>
            </a:r>
          </a:p>
          <a:p>
            <a:pPr lvl="1">
              <a:spcBef>
                <a:spcPts val="1800"/>
              </a:spcBef>
            </a:pPr>
            <a:r>
              <a:rPr lang="en-US" b="1" dirty="0" smtClean="0">
                <a:solidFill>
                  <a:schemeClr val="tx1"/>
                </a:solidFill>
                <a:latin typeface="Century Gothic" pitchFamily="34" charset="0"/>
              </a:rPr>
              <a:t>To be eligible for the SPaRKS2- Certificate of Completion</a:t>
            </a:r>
          </a:p>
          <a:p>
            <a:pPr marL="1771650" lvl="3" indent="-457200">
              <a:spcBef>
                <a:spcPts val="600"/>
              </a:spcBef>
              <a:buFont typeface="+mj-lt"/>
              <a:buAutoNum type="arabicPeriod"/>
            </a:pPr>
            <a:r>
              <a:rPr lang="en-US" b="1" dirty="0" smtClean="0">
                <a:solidFill>
                  <a:schemeClr val="tx1"/>
                </a:solidFill>
                <a:latin typeface="Century Gothic" pitchFamily="34" charset="0"/>
              </a:rPr>
              <a:t>Attend all SPaRKS2 sessions</a:t>
            </a:r>
          </a:p>
          <a:p>
            <a:pPr marL="2228850" lvl="4" indent="-457200">
              <a:spcBef>
                <a:spcPts val="600"/>
              </a:spcBef>
            </a:pPr>
            <a:r>
              <a:rPr lang="en-US" b="1" dirty="0" smtClean="0">
                <a:solidFill>
                  <a:schemeClr val="tx1"/>
                </a:solidFill>
                <a:latin typeface="Century Gothic" pitchFamily="34" charset="0"/>
              </a:rPr>
              <a:t>Only ONE session may be missed</a:t>
            </a:r>
          </a:p>
          <a:p>
            <a:pPr marL="2228850" lvl="4" indent="-457200">
              <a:spcBef>
                <a:spcPts val="600"/>
              </a:spcBef>
            </a:pPr>
            <a:r>
              <a:rPr lang="en-US" b="1" dirty="0" smtClean="0">
                <a:solidFill>
                  <a:schemeClr val="tx1"/>
                </a:solidFill>
                <a:latin typeface="Century Gothic" pitchFamily="34" charset="0"/>
              </a:rPr>
              <a:t>Missed session must be completed prior to the next scheduled SPaRKS2 session (made up within 2 weeks)</a:t>
            </a:r>
          </a:p>
          <a:p>
            <a:pPr marL="914400" lvl="1" indent="-457200">
              <a:spcBef>
                <a:spcPts val="1800"/>
              </a:spcBef>
            </a:pPr>
            <a:r>
              <a:rPr lang="en-US" sz="1800" b="1" dirty="0" smtClean="0">
                <a:solidFill>
                  <a:schemeClr val="tx1"/>
                </a:solidFill>
                <a:latin typeface="Century Gothic" pitchFamily="34" charset="0"/>
              </a:rPr>
              <a:t>If </a:t>
            </a:r>
            <a:r>
              <a:rPr lang="en-US" sz="1800" b="1" dirty="0">
                <a:solidFill>
                  <a:schemeClr val="tx1"/>
                </a:solidFill>
                <a:latin typeface="Century Gothic" pitchFamily="34" charset="0"/>
              </a:rPr>
              <a:t>you miss one classroom session, you can make it up by contacting the lead presenter of that session. Arrangements will be made to either meet with that person and/or other </a:t>
            </a:r>
            <a:r>
              <a:rPr lang="en-US" sz="1800" b="1" dirty="0" smtClean="0">
                <a:solidFill>
                  <a:schemeClr val="tx1"/>
                </a:solidFill>
                <a:latin typeface="Century Gothic" pitchFamily="34" charset="0"/>
              </a:rPr>
              <a:t>presenter(s) </a:t>
            </a:r>
            <a:r>
              <a:rPr lang="en-US" sz="1800" b="1" dirty="0">
                <a:solidFill>
                  <a:schemeClr val="tx1"/>
                </a:solidFill>
                <a:latin typeface="Century Gothic" pitchFamily="34" charset="0"/>
              </a:rPr>
              <a:t>of that session</a:t>
            </a:r>
            <a:r>
              <a:rPr lang="en-US" sz="1800" b="1" dirty="0" smtClean="0">
                <a:solidFill>
                  <a:schemeClr val="tx1"/>
                </a:solidFill>
                <a:latin typeface="Century Gothic" pitchFamily="34" charset="0"/>
              </a:rPr>
              <a:t>.</a:t>
            </a:r>
            <a:endParaRPr lang="en-US" sz="1800" b="1" dirty="0">
              <a:solidFill>
                <a:schemeClr val="tx1"/>
              </a:solidFill>
              <a:latin typeface="Century Gothic" pitchFamily="34" charset="0"/>
            </a:endParaRPr>
          </a:p>
        </p:txBody>
      </p:sp>
      <p:pic>
        <p:nvPicPr>
          <p:cNvPr id="1026" name="Picture 2" descr="C:\Users\ltorres\AppData\Local\Microsoft\Windows\Temporary Internet Files\Content.IE5\4XW3KXTX\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250" y="325755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ltorres\AppData\Local\Microsoft\Windows\Temporary Internet Files\Content.IE5\4XW3KXTX\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9725" y="3600450"/>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365835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c.6. Costs incurred by state and local governments</a:t>
            </a:r>
            <a:endParaRPr lang="en-US" dirty="0"/>
          </a:p>
        </p:txBody>
      </p:sp>
      <p:sp>
        <p:nvSpPr>
          <p:cNvPr id="3" name="Content Placeholder 2"/>
          <p:cNvSpPr>
            <a:spLocks noGrp="1"/>
          </p:cNvSpPr>
          <p:nvPr>
            <p:ph idx="1"/>
          </p:nvPr>
        </p:nvSpPr>
        <p:spPr/>
        <p:txBody>
          <a:bodyPr/>
          <a:lstStyle/>
          <a:p>
            <a:r>
              <a:rPr lang="en-US" dirty="0" smtClean="0"/>
              <a:t>Fringe benefits are allowable</a:t>
            </a:r>
          </a:p>
          <a:p>
            <a:pPr lvl="1"/>
            <a:r>
              <a:rPr lang="en-US" dirty="0" smtClean="0"/>
              <a:t>Must be allocable</a:t>
            </a:r>
          </a:p>
          <a:p>
            <a:pPr lvl="1"/>
            <a:r>
              <a:rPr lang="en-US" dirty="0" smtClean="0"/>
              <a:t>Must follow cost accounting principles and cost allocation plans (DS-2)</a:t>
            </a:r>
          </a:p>
          <a:p>
            <a:pPr lvl="1"/>
            <a:r>
              <a:rPr lang="en-US" dirty="0" smtClean="0"/>
              <a:t>Not otherwise being charged directly or indirectly to Federal government</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513177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c.7. limitations on allowance of costs</a:t>
            </a:r>
            <a:endParaRPr lang="en-US" dirty="0"/>
          </a:p>
        </p:txBody>
      </p:sp>
      <p:sp>
        <p:nvSpPr>
          <p:cNvPr id="3" name="Content Placeholder 2"/>
          <p:cNvSpPr>
            <a:spLocks noGrp="1"/>
          </p:cNvSpPr>
          <p:nvPr>
            <p:ph idx="1"/>
          </p:nvPr>
        </p:nvSpPr>
        <p:spPr/>
        <p:txBody>
          <a:bodyPr/>
          <a:lstStyle/>
          <a:p>
            <a:r>
              <a:rPr lang="en-US" dirty="0" smtClean="0"/>
              <a:t>Statutory restrictions may limit ability to charge a sponsored agreement for a cost</a:t>
            </a:r>
          </a:p>
          <a:p>
            <a:pPr lvl="1"/>
            <a:r>
              <a:rPr lang="en-US" dirty="0" smtClean="0"/>
              <a:t>Salary caps</a:t>
            </a:r>
          </a:p>
          <a:p>
            <a:pPr lvl="1"/>
            <a:r>
              <a:rPr lang="en-US" dirty="0" smtClean="0"/>
              <a:t>When maximum amount permitted is less than actual charge, the difference cannot be charged to other sponsored agreements</a:t>
            </a:r>
          </a:p>
          <a:p>
            <a:r>
              <a:rPr lang="en-US" dirty="0" smtClean="0"/>
              <a:t>Fly America Act</a:t>
            </a:r>
          </a:p>
          <a:p>
            <a:pPr lvl="1"/>
            <a:r>
              <a:rPr lang="en-US" dirty="0" smtClean="0"/>
              <a:t>U.S. Flag Carrier</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255633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c.7. limitations on allowance of costs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95400"/>
            <a:ext cx="6553200" cy="4353263"/>
          </a:xfrm>
        </p:spPr>
      </p:pic>
      <p:sp>
        <p:nvSpPr>
          <p:cNvPr id="5" name="TextBox 4"/>
          <p:cNvSpPr txBox="1"/>
          <p:nvPr/>
        </p:nvSpPr>
        <p:spPr>
          <a:xfrm>
            <a:off x="5486400" y="5943600"/>
            <a:ext cx="2514600" cy="369332"/>
          </a:xfrm>
          <a:prstGeom prst="rect">
            <a:avLst/>
          </a:prstGeom>
          <a:noFill/>
        </p:spPr>
        <p:txBody>
          <a:bodyPr wrap="square" rtlCol="0">
            <a:spAutoFit/>
          </a:bodyPr>
          <a:lstStyle/>
          <a:p>
            <a:r>
              <a:rPr lang="en-US" dirty="0" smtClean="0"/>
              <a:t>Turks &amp; Caicos Airfield</a:t>
            </a:r>
            <a:endParaRPr lang="en-US" dirty="0"/>
          </a:p>
        </p:txBody>
      </p:sp>
      <p:sp>
        <p:nvSpPr>
          <p:cNvPr id="3" name="Date Placeholder 2"/>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741383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c.8. Collection of unallowable costs</a:t>
            </a:r>
            <a:endParaRPr lang="en-US" dirty="0"/>
          </a:p>
        </p:txBody>
      </p:sp>
      <p:sp>
        <p:nvSpPr>
          <p:cNvPr id="3" name="Content Placeholder 2"/>
          <p:cNvSpPr>
            <a:spLocks noGrp="1"/>
          </p:cNvSpPr>
          <p:nvPr>
            <p:ph idx="1"/>
          </p:nvPr>
        </p:nvSpPr>
        <p:spPr/>
        <p:txBody>
          <a:bodyPr/>
          <a:lstStyle/>
          <a:p>
            <a:r>
              <a:rPr lang="en-US" dirty="0" smtClean="0"/>
              <a:t>Discussed in future slides</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561710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c.9. adjustment of previously negotiated f&amp;a Cost rates</a:t>
            </a:r>
            <a:endParaRPr lang="en-US" dirty="0"/>
          </a:p>
        </p:txBody>
      </p:sp>
      <p:sp>
        <p:nvSpPr>
          <p:cNvPr id="3" name="Content Placeholder 2"/>
          <p:cNvSpPr>
            <a:spLocks noGrp="1"/>
          </p:cNvSpPr>
          <p:nvPr>
            <p:ph idx="1"/>
          </p:nvPr>
        </p:nvSpPr>
        <p:spPr/>
        <p:txBody>
          <a:bodyPr/>
          <a:lstStyle/>
          <a:p>
            <a:r>
              <a:rPr lang="en-US" dirty="0" smtClean="0"/>
              <a:t>What if F&amp;A rate proposal includes unallowable costs in one of the pools?</a:t>
            </a:r>
          </a:p>
          <a:p>
            <a:pPr lvl="1"/>
            <a:r>
              <a:rPr lang="en-US" dirty="0" smtClean="0"/>
              <a:t>By law</a:t>
            </a:r>
          </a:p>
          <a:p>
            <a:pPr lvl="1"/>
            <a:r>
              <a:rPr lang="en-US" dirty="0" smtClean="0"/>
              <a:t>Section J</a:t>
            </a:r>
          </a:p>
          <a:p>
            <a:pPr lvl="1"/>
            <a:r>
              <a:rPr lang="en-US" dirty="0" smtClean="0"/>
              <a:t>Not allocable to sponsored agreements</a:t>
            </a:r>
          </a:p>
          <a:p>
            <a:pPr lvl="1"/>
            <a:r>
              <a:rPr lang="en-US" dirty="0" smtClean="0"/>
              <a:t>Not allowed per T&amp;C of award</a:t>
            </a:r>
          </a:p>
          <a:p>
            <a:r>
              <a:rPr lang="en-US" dirty="0" smtClean="0"/>
              <a:t>Refunds or adjustments must be made</a:t>
            </a:r>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470479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c.9. adjustment of previously negotiated f&amp;a Cost rates</a:t>
            </a:r>
          </a:p>
        </p:txBody>
      </p:sp>
      <p:sp>
        <p:nvSpPr>
          <p:cNvPr id="3" name="Content Placeholder 2"/>
          <p:cNvSpPr>
            <a:spLocks noGrp="1"/>
          </p:cNvSpPr>
          <p:nvPr>
            <p:ph idx="1"/>
          </p:nvPr>
        </p:nvSpPr>
        <p:spPr/>
        <p:txBody>
          <a:bodyPr>
            <a:normAutofit/>
          </a:bodyPr>
          <a:lstStyle/>
          <a:p>
            <a:r>
              <a:rPr lang="en-US" dirty="0" smtClean="0"/>
              <a:t>Refunds or adjustments</a:t>
            </a:r>
          </a:p>
          <a:p>
            <a:pPr lvl="1"/>
            <a:r>
              <a:rPr lang="en-US" dirty="0" smtClean="0"/>
              <a:t>Future fiscal years – unallowable cost removed from pool and rate adjusted accordingly</a:t>
            </a:r>
          </a:p>
          <a:p>
            <a:pPr lvl="1"/>
            <a:r>
              <a:rPr lang="en-US" dirty="0" smtClean="0"/>
              <a:t>Past years – the Federal share of unallowable costs will be figured for each year and cash refunded accordingly</a:t>
            </a:r>
          </a:p>
          <a:p>
            <a:pPr lvl="1"/>
            <a:r>
              <a:rPr lang="en-US" dirty="0" smtClean="0"/>
              <a:t>Current period – cognizant agency will require a refund or rate adjustment</a:t>
            </a:r>
          </a:p>
          <a:p>
            <a:pPr lvl="2"/>
            <a:r>
              <a:rPr lang="en-US" dirty="0" smtClean="0"/>
              <a:t>Cognizant agency choice</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838651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Allowability of costs</a:t>
            </a:r>
            <a:endParaRPr lang="en-US" dirty="0"/>
          </a:p>
        </p:txBody>
      </p:sp>
      <p:sp>
        <p:nvSpPr>
          <p:cNvPr id="3" name="Content Placeholder 2"/>
          <p:cNvSpPr>
            <a:spLocks noGrp="1"/>
          </p:cNvSpPr>
          <p:nvPr>
            <p:ph idx="1"/>
          </p:nvPr>
        </p:nvSpPr>
        <p:spPr/>
        <p:txBody>
          <a:bodyPr/>
          <a:lstStyle/>
          <a:p>
            <a:pPr marL="0" indent="0">
              <a:buNone/>
            </a:pPr>
            <a:r>
              <a:rPr lang="en-US" dirty="0"/>
              <a:t>What does “Allowable” really mean?</a:t>
            </a:r>
          </a:p>
          <a:p>
            <a:pPr marL="0" indent="0">
              <a:buNone/>
            </a:pPr>
            <a:endParaRPr lang="en-US" dirty="0"/>
          </a:p>
          <a:p>
            <a:pPr marL="514350" indent="-514350">
              <a:buFont typeface="+mj-lt"/>
              <a:buAutoNum type="arabicPeriod"/>
            </a:pPr>
            <a:r>
              <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be reasonable</a:t>
            </a:r>
          </a:p>
          <a:p>
            <a:pPr marL="514350" indent="-514350">
              <a:buFont typeface="+mj-lt"/>
              <a:buAutoNum type="arabicPeriod"/>
            </a:pPr>
            <a:r>
              <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be allocable </a:t>
            </a:r>
          </a:p>
          <a:p>
            <a:pPr marL="514350" indent="-514350">
              <a:buFont typeface="+mj-lt"/>
              <a:buAutoNum type="arabicPeriod"/>
            </a:pPr>
            <a:r>
              <a:rPr lang="en-US" b="1" dirty="0"/>
              <a:t>Must be given consistent treatment</a:t>
            </a:r>
          </a:p>
          <a:p>
            <a:pPr marL="514350" indent="-514350">
              <a:buFont typeface="+mj-lt"/>
              <a:buAutoNum type="arabicPeriod"/>
            </a:pPr>
            <a:r>
              <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conform to limitations or exclusions in A-21 or the agreement</a:t>
            </a:r>
          </a:p>
          <a:p>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4366964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C.10. - c.14: consistency</a:t>
            </a:r>
            <a:endParaRPr lang="en-US" dirty="0"/>
          </a:p>
        </p:txBody>
      </p:sp>
      <p:sp>
        <p:nvSpPr>
          <p:cNvPr id="3" name="Content Placeholder 2"/>
          <p:cNvSpPr>
            <a:spLocks noGrp="1"/>
          </p:cNvSpPr>
          <p:nvPr>
            <p:ph idx="1"/>
          </p:nvPr>
        </p:nvSpPr>
        <p:spPr/>
        <p:txBody>
          <a:bodyPr/>
          <a:lstStyle/>
          <a:p>
            <a:r>
              <a:rPr lang="en-US" dirty="0" smtClean="0"/>
              <a:t>Report costs how you charge costs. </a:t>
            </a:r>
          </a:p>
          <a:p>
            <a:r>
              <a:rPr lang="en-US" dirty="0" smtClean="0"/>
              <a:t>Charge costs how you propose costs.</a:t>
            </a:r>
          </a:p>
          <a:p>
            <a:r>
              <a:rPr lang="en-US" dirty="0" smtClean="0"/>
              <a:t>Propose costs how you report costs.</a:t>
            </a:r>
          </a:p>
          <a:p>
            <a:r>
              <a:rPr lang="en-US" dirty="0" smtClean="0"/>
              <a:t>Charge as direct costs those items that are usually treated as direct costs</a:t>
            </a:r>
          </a:p>
          <a:p>
            <a:r>
              <a:rPr lang="en-US" dirty="0" smtClean="0"/>
              <a:t>Include in facilities and administrative costs those items that are usually treated as F&amp;A costs. </a:t>
            </a:r>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6437276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c.10: estimating, accumulating and reporting costs	</a:t>
            </a:r>
            <a:endParaRPr lang="en-US" dirty="0"/>
          </a:p>
        </p:txBody>
      </p:sp>
      <p:sp>
        <p:nvSpPr>
          <p:cNvPr id="3" name="Content Placeholder 2"/>
          <p:cNvSpPr>
            <a:spLocks noGrp="1"/>
          </p:cNvSpPr>
          <p:nvPr>
            <p:ph idx="1"/>
          </p:nvPr>
        </p:nvSpPr>
        <p:spPr/>
        <p:txBody>
          <a:bodyPr>
            <a:normAutofit/>
          </a:bodyPr>
          <a:lstStyle/>
          <a:p>
            <a:r>
              <a:rPr lang="en-US" dirty="0" smtClean="0"/>
              <a:t>Appendix A: CAS 9905.501 – Estimating, Accumulating and Reporting Costs</a:t>
            </a:r>
          </a:p>
          <a:p>
            <a:pPr lvl="1"/>
            <a:r>
              <a:rPr lang="en-US" dirty="0" smtClean="0"/>
              <a:t>Proposed costs should have enough detail to be compared to accumulated and reported costs</a:t>
            </a:r>
          </a:p>
          <a:p>
            <a:pPr lvl="1"/>
            <a:r>
              <a:rPr lang="en-US" dirty="0" smtClean="0"/>
              <a:t>Adherence standards determined as of date of award</a:t>
            </a:r>
          </a:p>
          <a:p>
            <a:pPr lvl="2"/>
            <a:r>
              <a:rPr lang="en-US" dirty="0" smtClean="0"/>
              <a:t>Static:	</a:t>
            </a:r>
          </a:p>
          <a:p>
            <a:pPr lvl="3"/>
            <a:r>
              <a:rPr lang="en-US" dirty="0" smtClean="0"/>
              <a:t>1. Classification of cost as either direct or indirect</a:t>
            </a:r>
          </a:p>
          <a:p>
            <a:pPr lvl="3"/>
            <a:r>
              <a:rPr lang="en-US" dirty="0" smtClean="0"/>
              <a:t>2. The indirect cost pool</a:t>
            </a:r>
          </a:p>
          <a:p>
            <a:pPr lvl="3"/>
            <a:r>
              <a:rPr lang="en-US" dirty="0" smtClean="0"/>
              <a:t>3.	 The method of allocating indirect costs to the project</a:t>
            </a:r>
          </a:p>
          <a:p>
            <a:pPr lvl="1"/>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7097588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 cAS 9905.501 </a:t>
            </a:r>
            <a:endParaRPr lang="en-US" dirty="0"/>
          </a:p>
        </p:txBody>
      </p:sp>
      <p:sp>
        <p:nvSpPr>
          <p:cNvPr id="3" name="Content Placeholder 2"/>
          <p:cNvSpPr>
            <a:spLocks noGrp="1"/>
          </p:cNvSpPr>
          <p:nvPr>
            <p:ph idx="1"/>
          </p:nvPr>
        </p:nvSpPr>
        <p:spPr/>
        <p:txBody>
          <a:bodyPr/>
          <a:lstStyle/>
          <a:p>
            <a:r>
              <a:rPr lang="en-US" dirty="0" smtClean="0"/>
              <a:t>But why?</a:t>
            </a:r>
          </a:p>
          <a:p>
            <a:pPr lvl="1"/>
            <a:r>
              <a:rPr lang="en-US" dirty="0" smtClean="0"/>
              <a:t>Enhance likelihood of costs being treated alike</a:t>
            </a:r>
          </a:p>
          <a:p>
            <a:pPr lvl="1"/>
            <a:r>
              <a:rPr lang="en-US" dirty="0" smtClean="0"/>
              <a:t>Helps prepare reliable proposal budgets</a:t>
            </a:r>
          </a:p>
          <a:p>
            <a:pPr lvl="1"/>
            <a:r>
              <a:rPr lang="en-US" dirty="0" smtClean="0"/>
              <a:t>Aids in the comparison of proposed costs to actual costs to reported costs</a:t>
            </a:r>
          </a:p>
          <a:p>
            <a:pPr lvl="2"/>
            <a:r>
              <a:rPr lang="en-US" dirty="0" smtClean="0"/>
              <a:t>Key to financial control</a:t>
            </a:r>
          </a:p>
          <a:p>
            <a:pPr lvl="2"/>
            <a:r>
              <a:rPr lang="en-US" dirty="0" smtClean="0"/>
              <a:t>Both parties know the costs from the outset</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981860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General Information</a:t>
            </a:r>
          </a:p>
          <a:p>
            <a:pPr algn="ctr">
              <a:buFontTx/>
              <a:buNone/>
            </a:pPr>
            <a:endParaRPr lang="en-US" sz="1600" dirty="0" smtClean="0">
              <a:solidFill>
                <a:schemeClr val="tx1"/>
              </a:solidFill>
              <a:latin typeface="Century Gothic" pitchFamily="34" charset="0"/>
            </a:endParaRPr>
          </a:p>
          <a:p>
            <a:pPr algn="ctr">
              <a:buFontTx/>
              <a:buNone/>
            </a:pPr>
            <a:r>
              <a:rPr lang="en-US" sz="1800" dirty="0" smtClean="0">
                <a:solidFill>
                  <a:schemeClr val="tx1"/>
                </a:solidFill>
                <a:latin typeface="Century Gothic" pitchFamily="34" charset="0"/>
              </a:rPr>
              <a:t>Please use vibrate or silent mode</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7386" y="2362200"/>
            <a:ext cx="3874027"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3353719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 CAS 9905.502</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6068" y="1554163"/>
            <a:ext cx="3124264" cy="4525962"/>
          </a:xfrm>
          <a:effectLst/>
        </p:spPr>
      </p:pic>
      <p:sp>
        <p:nvSpPr>
          <p:cNvPr id="3" name="Date Placeholder 2"/>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446810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c.11: Allocating costs for same purpose</a:t>
            </a:r>
            <a:endParaRPr lang="en-US" dirty="0"/>
          </a:p>
        </p:txBody>
      </p:sp>
      <p:sp>
        <p:nvSpPr>
          <p:cNvPr id="3" name="Content Placeholder 2"/>
          <p:cNvSpPr>
            <a:spLocks noGrp="1"/>
          </p:cNvSpPr>
          <p:nvPr>
            <p:ph idx="1"/>
          </p:nvPr>
        </p:nvSpPr>
        <p:spPr/>
        <p:txBody>
          <a:bodyPr>
            <a:normAutofit/>
          </a:bodyPr>
          <a:lstStyle/>
          <a:p>
            <a:r>
              <a:rPr lang="en-US" dirty="0" smtClean="0"/>
              <a:t>Appendix A: CAS 9905.502 – Allocating Costs Incurred for the Same Purpose</a:t>
            </a:r>
          </a:p>
          <a:p>
            <a:r>
              <a:rPr lang="en-US" dirty="0" smtClean="0"/>
              <a:t>Costs for same purpose, in like circumstances, shall be treated the same</a:t>
            </a:r>
          </a:p>
          <a:p>
            <a:r>
              <a:rPr lang="en-US" dirty="0" smtClean="0"/>
              <a:t>Two Options:</a:t>
            </a:r>
          </a:p>
          <a:p>
            <a:pPr lvl="1"/>
            <a:r>
              <a:rPr lang="en-US" dirty="0" smtClean="0"/>
              <a:t>Direct</a:t>
            </a:r>
          </a:p>
          <a:p>
            <a:pPr lvl="1"/>
            <a:r>
              <a:rPr lang="en-US" dirty="0" smtClean="0"/>
              <a:t>Indirect</a:t>
            </a:r>
          </a:p>
          <a:p>
            <a:endParaRPr lang="en-US" dirty="0" smtClean="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163162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 CAS 9905.502</a:t>
            </a:r>
            <a:endParaRPr lang="en-US" dirty="0"/>
          </a:p>
        </p:txBody>
      </p:sp>
      <p:sp>
        <p:nvSpPr>
          <p:cNvPr id="3" name="Content Placeholder 2"/>
          <p:cNvSpPr>
            <a:spLocks noGrp="1"/>
          </p:cNvSpPr>
          <p:nvPr>
            <p:ph idx="1"/>
          </p:nvPr>
        </p:nvSpPr>
        <p:spPr/>
        <p:txBody>
          <a:bodyPr>
            <a:normAutofit fontScale="92500"/>
          </a:bodyPr>
          <a:lstStyle/>
          <a:p>
            <a:r>
              <a:rPr lang="en-US" dirty="0" smtClean="0"/>
              <a:t>In like circumstances and for the same purpose, projects </a:t>
            </a:r>
            <a:r>
              <a:rPr lang="en-US" dirty="0"/>
              <a:t>shall not be charged a direct cost </a:t>
            </a:r>
            <a:r>
              <a:rPr lang="en-US" dirty="0" smtClean="0"/>
              <a:t>that is </a:t>
            </a:r>
            <a:r>
              <a:rPr lang="en-US" dirty="0"/>
              <a:t>included in facilities &amp; administrative pool, or allocated to another </a:t>
            </a:r>
            <a:r>
              <a:rPr lang="en-US" dirty="0" smtClean="0"/>
              <a:t>project</a:t>
            </a:r>
          </a:p>
          <a:p>
            <a:pPr marL="0" indent="0">
              <a:buNone/>
            </a:pPr>
            <a:endParaRPr lang="en-US" dirty="0"/>
          </a:p>
          <a:p>
            <a:r>
              <a:rPr lang="en-US" dirty="0" smtClean="0"/>
              <a:t>In like circumstances and for the same purpose, projects </a:t>
            </a:r>
            <a:r>
              <a:rPr lang="en-US" dirty="0"/>
              <a:t>shall not be charged as indirect cost a cost that is included as direct cost</a:t>
            </a:r>
          </a:p>
          <a:p>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3729155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 CAS 9905.502</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905000"/>
            <a:ext cx="3752850" cy="3790950"/>
          </a:xfrm>
        </p:spPr>
      </p:pic>
      <p:sp>
        <p:nvSpPr>
          <p:cNvPr id="6" name="TextBox 5"/>
          <p:cNvSpPr txBox="1"/>
          <p:nvPr/>
        </p:nvSpPr>
        <p:spPr>
          <a:xfrm>
            <a:off x="5791200" y="5867400"/>
            <a:ext cx="3048000" cy="381000"/>
          </a:xfrm>
          <a:prstGeom prst="rect">
            <a:avLst/>
          </a:prstGeom>
          <a:noFill/>
        </p:spPr>
        <p:txBody>
          <a:bodyPr wrap="square" rtlCol="0">
            <a:spAutoFit/>
          </a:bodyPr>
          <a:lstStyle/>
          <a:p>
            <a:r>
              <a:rPr lang="en-US" dirty="0" smtClean="0"/>
              <a:t>…let’s skip ahead</a:t>
            </a:r>
            <a:endParaRPr lang="en-US" dirty="0"/>
          </a:p>
        </p:txBody>
      </p:sp>
      <p:sp>
        <p:nvSpPr>
          <p:cNvPr id="3" name="Date Placeholder 2"/>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5538422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C.14. disclosure statement</a:t>
            </a:r>
            <a:endParaRPr lang="en-US" dirty="0"/>
          </a:p>
        </p:txBody>
      </p:sp>
      <p:sp>
        <p:nvSpPr>
          <p:cNvPr id="3" name="Content Placeholder 2"/>
          <p:cNvSpPr>
            <a:spLocks noGrp="1"/>
          </p:cNvSpPr>
          <p:nvPr>
            <p:ph idx="1"/>
          </p:nvPr>
        </p:nvSpPr>
        <p:spPr/>
        <p:txBody>
          <a:bodyPr/>
          <a:lstStyle/>
          <a:p>
            <a:r>
              <a:rPr lang="en-US" dirty="0" smtClean="0"/>
              <a:t>Submitted by institutions with $25M or more in the previous fiscal year</a:t>
            </a:r>
          </a:p>
          <a:p>
            <a:r>
              <a:rPr lang="en-US" dirty="0" smtClean="0"/>
              <a:t>Must file an amendment when accounting practices change</a:t>
            </a:r>
          </a:p>
          <a:p>
            <a:r>
              <a:rPr lang="en-US" dirty="0" smtClean="0"/>
              <a:t>Cost adjustments made if not followed</a:t>
            </a:r>
          </a:p>
          <a:p>
            <a:pPr lvl="1"/>
            <a:r>
              <a:rPr lang="en-US" dirty="0" smtClean="0"/>
              <a:t>Includes proposal and award </a:t>
            </a:r>
          </a:p>
          <a:p>
            <a:pPr lvl="2"/>
            <a:r>
              <a:rPr lang="en-US" dirty="0" smtClean="0"/>
              <a:t>Impact on future F&amp;A rates</a:t>
            </a:r>
          </a:p>
          <a:p>
            <a:pPr lvl="2"/>
            <a:r>
              <a:rPr lang="en-US" dirty="0" smtClean="0"/>
              <a:t>Repayment to Federal sponsor plus interest</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7598622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C.14. disclosure statement</a:t>
            </a:r>
          </a:p>
        </p:txBody>
      </p:sp>
      <p:sp>
        <p:nvSpPr>
          <p:cNvPr id="3" name="Content Placeholder 2"/>
          <p:cNvSpPr>
            <a:spLocks noGrp="1"/>
          </p:cNvSpPr>
          <p:nvPr>
            <p:ph idx="1"/>
          </p:nvPr>
        </p:nvSpPr>
        <p:spPr/>
        <p:txBody>
          <a:bodyPr/>
          <a:lstStyle/>
          <a:p>
            <a:r>
              <a:rPr lang="en-US" dirty="0" smtClean="0"/>
              <a:t>Can be located on Finance &amp; </a:t>
            </a:r>
            <a:r>
              <a:rPr lang="en-US" dirty="0"/>
              <a:t>Accounting website: </a:t>
            </a:r>
            <a:r>
              <a:rPr lang="en-US" dirty="0">
                <a:hlinkClick r:id="rId2"/>
              </a:rPr>
              <a:t>http://</a:t>
            </a:r>
            <a:r>
              <a:rPr lang="en-US" dirty="0" smtClean="0">
                <a:hlinkClick r:id="rId2"/>
              </a:rPr>
              <a:t>fa.ucf.edu/CG/Publications/CASB.pdf</a:t>
            </a:r>
            <a:endParaRPr lang="en-US" dirty="0" smtClean="0"/>
          </a:p>
          <a:p>
            <a:endParaRPr lang="en-US" dirty="0"/>
          </a:p>
          <a:p>
            <a:r>
              <a:rPr lang="en-US" dirty="0" smtClean="0"/>
              <a:t>If we don’t follow our own rules, we fall into the land of …</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7772627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C.12: Accounting for unallowable costs</a:t>
            </a:r>
            <a:endParaRPr lang="en-US" dirty="0"/>
          </a:p>
        </p:txBody>
      </p:sp>
      <p:sp>
        <p:nvSpPr>
          <p:cNvPr id="3" name="Content Placeholder 2"/>
          <p:cNvSpPr>
            <a:spLocks noGrp="1"/>
          </p:cNvSpPr>
          <p:nvPr>
            <p:ph idx="1"/>
          </p:nvPr>
        </p:nvSpPr>
        <p:spPr/>
        <p:txBody>
          <a:bodyPr/>
          <a:lstStyle/>
          <a:p>
            <a:r>
              <a:rPr lang="en-US" dirty="0" smtClean="0"/>
              <a:t>Three types:</a:t>
            </a:r>
          </a:p>
          <a:p>
            <a:pPr lvl="1"/>
            <a:r>
              <a:rPr lang="en-US" dirty="0" smtClean="0"/>
              <a:t>Unallowable Cost – costs that are not allocable to a project</a:t>
            </a:r>
          </a:p>
          <a:p>
            <a:pPr lvl="1"/>
            <a:r>
              <a:rPr lang="en-US" dirty="0" smtClean="0"/>
              <a:t>Expressly Unallowable Cost – costs specifically named and stated as unallowable</a:t>
            </a:r>
          </a:p>
          <a:p>
            <a:pPr lvl="1"/>
            <a:r>
              <a:rPr lang="en-US" dirty="0" smtClean="0"/>
              <a:t>Directly Associated Cost – costs borne solely as a result of an Unallowable or Expressly Unallowable Cost</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6754873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C.12. Accounting for unallowable costs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4162" y="2031206"/>
            <a:ext cx="3648075" cy="3571875"/>
          </a:xfrm>
        </p:spPr>
      </p:pic>
      <p:sp>
        <p:nvSpPr>
          <p:cNvPr id="3" name="Date Placeholder 2"/>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4111824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C.12: Accounting for unallowable costs</a:t>
            </a:r>
          </a:p>
        </p:txBody>
      </p:sp>
      <p:sp>
        <p:nvSpPr>
          <p:cNvPr id="3" name="Content Placeholder 2"/>
          <p:cNvSpPr>
            <a:spLocks noGrp="1"/>
          </p:cNvSpPr>
          <p:nvPr>
            <p:ph idx="1"/>
          </p:nvPr>
        </p:nvSpPr>
        <p:spPr/>
        <p:txBody>
          <a:bodyPr/>
          <a:lstStyle/>
          <a:p>
            <a:r>
              <a:rPr lang="en-US" dirty="0" smtClean="0"/>
              <a:t>Unallowable Cost</a:t>
            </a:r>
          </a:p>
          <a:p>
            <a:pPr lvl="1"/>
            <a:r>
              <a:rPr lang="en-US" dirty="0" smtClean="0"/>
              <a:t>Specifically not allowed per Section J</a:t>
            </a:r>
          </a:p>
          <a:p>
            <a:pPr lvl="1"/>
            <a:r>
              <a:rPr lang="en-US" dirty="0" smtClean="0"/>
              <a:t>Extra costs caused by not complying with A-21</a:t>
            </a:r>
          </a:p>
          <a:p>
            <a:pPr lvl="1"/>
            <a:r>
              <a:rPr lang="en-US" dirty="0" smtClean="0"/>
              <a:t>Noncompliant cost accounting practices used to estimate, accumulate, or report costs</a:t>
            </a:r>
          </a:p>
          <a:p>
            <a:pPr lvl="1"/>
            <a:r>
              <a:rPr lang="en-US" dirty="0" smtClean="0"/>
              <a:t>Increased cost from changing accounting practices</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135644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C.12: Accounting for unallowable costs</a:t>
            </a:r>
          </a:p>
        </p:txBody>
      </p:sp>
      <p:sp>
        <p:nvSpPr>
          <p:cNvPr id="3" name="Content Placeholder 2"/>
          <p:cNvSpPr>
            <a:spLocks noGrp="1"/>
          </p:cNvSpPr>
          <p:nvPr>
            <p:ph idx="1"/>
          </p:nvPr>
        </p:nvSpPr>
        <p:spPr/>
        <p:txBody>
          <a:bodyPr/>
          <a:lstStyle/>
          <a:p>
            <a:r>
              <a:rPr lang="en-US" dirty="0" smtClean="0"/>
              <a:t>Expressly Unallowable Costs</a:t>
            </a:r>
          </a:p>
          <a:p>
            <a:pPr lvl="1"/>
            <a:r>
              <a:rPr lang="en-US" dirty="0" smtClean="0"/>
              <a:t>Sponsor guidelines</a:t>
            </a:r>
          </a:p>
          <a:p>
            <a:pPr lvl="1"/>
            <a:r>
              <a:rPr lang="en-US" dirty="0" smtClean="0"/>
              <a:t>RFP guidelines</a:t>
            </a:r>
          </a:p>
          <a:p>
            <a:pPr lvl="1"/>
            <a:r>
              <a:rPr lang="en-US" dirty="0" smtClean="0"/>
              <a:t>Sponsored agreement</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38671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General Information</a:t>
            </a:r>
          </a:p>
          <a:p>
            <a:pPr>
              <a:buFontTx/>
              <a:buNone/>
            </a:pPr>
            <a:endParaRPr lang="en-US" sz="1600" dirty="0" smtClean="0">
              <a:solidFill>
                <a:schemeClr val="tx1"/>
              </a:solidFill>
              <a:latin typeface="Century Gothic" pitchFamily="34" charset="0"/>
            </a:endParaRPr>
          </a:p>
          <a:p>
            <a:pPr lvl="1">
              <a:spcBef>
                <a:spcPts val="1800"/>
              </a:spcBef>
            </a:pPr>
            <a:r>
              <a:rPr lang="en-US" b="1" dirty="0" smtClean="0">
                <a:solidFill>
                  <a:schemeClr val="tx1"/>
                </a:solidFill>
                <a:latin typeface="Century Gothic" pitchFamily="34" charset="0"/>
              </a:rPr>
              <a:t>What to expect:</a:t>
            </a:r>
          </a:p>
          <a:p>
            <a:pPr lvl="2">
              <a:spcBef>
                <a:spcPts val="1200"/>
              </a:spcBef>
            </a:pPr>
            <a:r>
              <a:rPr lang="en-US" b="1" dirty="0" smtClean="0">
                <a:solidFill>
                  <a:schemeClr val="tx1"/>
                </a:solidFill>
                <a:latin typeface="Century Gothic" pitchFamily="34" charset="0"/>
              </a:rPr>
              <a:t>SIGN IN!!!                     Be ON TIME!</a:t>
            </a:r>
          </a:p>
          <a:p>
            <a:pPr lvl="2">
              <a:spcBef>
                <a:spcPts val="600"/>
              </a:spcBef>
            </a:pPr>
            <a:r>
              <a:rPr lang="en-US" b="1" dirty="0" smtClean="0">
                <a:solidFill>
                  <a:schemeClr val="tx1"/>
                </a:solidFill>
                <a:latin typeface="Century Gothic" pitchFamily="34" charset="0"/>
              </a:rPr>
              <a:t>2 hours of instruction, with a ~10 minute break</a:t>
            </a:r>
          </a:p>
          <a:p>
            <a:pPr lvl="2">
              <a:spcBef>
                <a:spcPts val="600"/>
              </a:spcBef>
            </a:pPr>
            <a:r>
              <a:rPr lang="en-US" b="1" dirty="0" smtClean="0">
                <a:solidFill>
                  <a:schemeClr val="tx1"/>
                </a:solidFill>
                <a:latin typeface="Century Gothic" pitchFamily="34" charset="0"/>
              </a:rPr>
              <a:t>Question/Answer period, as time allows</a:t>
            </a:r>
          </a:p>
          <a:p>
            <a:pPr lvl="2">
              <a:spcBef>
                <a:spcPts val="600"/>
              </a:spcBef>
            </a:pPr>
            <a:r>
              <a:rPr lang="en-US" b="1" dirty="0" smtClean="0">
                <a:solidFill>
                  <a:schemeClr val="tx1"/>
                </a:solidFill>
                <a:latin typeface="Century Gothic" pitchFamily="34" charset="0"/>
              </a:rPr>
              <a:t>Followed by Advanced series in the future </a:t>
            </a:r>
          </a:p>
          <a:p>
            <a:pPr lvl="1">
              <a:spcBef>
                <a:spcPts val="1800"/>
              </a:spcBef>
            </a:pPr>
            <a:r>
              <a:rPr lang="en-US" b="1" dirty="0" smtClean="0">
                <a:solidFill>
                  <a:schemeClr val="tx1"/>
                </a:solidFill>
                <a:latin typeface="Century Gothic" pitchFamily="34" charset="0"/>
              </a:rPr>
              <a:t>Interested in sitting for the CRA Exam?</a:t>
            </a:r>
          </a:p>
          <a:p>
            <a:pPr lvl="2">
              <a:spcBef>
                <a:spcPts val="600"/>
              </a:spcBef>
            </a:pPr>
            <a:r>
              <a:rPr lang="en-US" b="1" dirty="0" smtClean="0">
                <a:solidFill>
                  <a:schemeClr val="tx1"/>
                </a:solidFill>
                <a:latin typeface="Century Gothic" pitchFamily="34" charset="0"/>
              </a:rPr>
              <a:t>CRA Study Group will be scheduled for personnel interested in siting for the Dec 2013 CRA exam.</a:t>
            </a:r>
          </a:p>
        </p:txBody>
      </p:sp>
      <p:pic>
        <p:nvPicPr>
          <p:cNvPr id="2065" name="Picture 17" descr="C:\Users\ltorres\AppData\Local\Microsoft\Windows\Temporary Internet Files\Content.IE5\Q7974THU\MC90043260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3468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nnisbett\AppData\Local\Microsoft\Windows\Temporary Internet Files\Content.IE5\WSZ1WZO1\MC90044214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0374" y="2470772"/>
            <a:ext cx="561975" cy="55817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6147036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C.12: Accounting for unallowable costs</a:t>
            </a:r>
          </a:p>
        </p:txBody>
      </p:sp>
      <p:sp>
        <p:nvSpPr>
          <p:cNvPr id="3" name="Content Placeholder 2"/>
          <p:cNvSpPr>
            <a:spLocks noGrp="1"/>
          </p:cNvSpPr>
          <p:nvPr>
            <p:ph idx="1"/>
          </p:nvPr>
        </p:nvSpPr>
        <p:spPr/>
        <p:txBody>
          <a:bodyPr/>
          <a:lstStyle/>
          <a:p>
            <a:r>
              <a:rPr lang="en-US" dirty="0" smtClean="0"/>
              <a:t>Directly Associated Costs</a:t>
            </a:r>
          </a:p>
          <a:p>
            <a:pPr lvl="1"/>
            <a:r>
              <a:rPr lang="en-US" dirty="0" smtClean="0"/>
              <a:t>Actual unallowable cost PLUS</a:t>
            </a:r>
          </a:p>
          <a:p>
            <a:pPr lvl="1"/>
            <a:r>
              <a:rPr lang="en-US" dirty="0" smtClean="0"/>
              <a:t>Any incidental charges related to the unallowable cost</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8586066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C.12: Accounting for unallowable costs</a:t>
            </a:r>
            <a:endParaRPr lang="en-US" dirty="0"/>
          </a:p>
        </p:txBody>
      </p:sp>
      <p:sp>
        <p:nvSpPr>
          <p:cNvPr id="3" name="Content Placeholder 2"/>
          <p:cNvSpPr>
            <a:spLocks noGrp="1"/>
          </p:cNvSpPr>
          <p:nvPr>
            <p:ph idx="1"/>
          </p:nvPr>
        </p:nvSpPr>
        <p:spPr/>
        <p:txBody>
          <a:bodyPr>
            <a:normAutofit/>
          </a:bodyPr>
          <a:lstStyle/>
          <a:p>
            <a:r>
              <a:rPr lang="en-US" dirty="0" smtClean="0"/>
              <a:t>Appendix A: CAS 9905.505 – Accounting for Unallowable Costs</a:t>
            </a:r>
          </a:p>
          <a:p>
            <a:r>
              <a:rPr lang="en-US" dirty="0" smtClean="0"/>
              <a:t>Once determined by Federal official dispute it shall include any other cost for same purpose under like circumstances</a:t>
            </a:r>
          </a:p>
          <a:p>
            <a:pPr lvl="2"/>
            <a:r>
              <a:rPr lang="en-US" dirty="0" smtClean="0"/>
              <a:t>Check the same costs in other awards for allowability</a:t>
            </a:r>
          </a:p>
          <a:p>
            <a:r>
              <a:rPr lang="en-US" dirty="0" smtClean="0"/>
              <a:t>Any charges for work not contractually authorized by scope or by project period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6423979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Appendix A: CAS 9905.505 – Accounting for Unallowable Costs</a:t>
            </a:r>
            <a:br>
              <a:rPr lang="en-US" dirty="0"/>
            </a:br>
            <a:endParaRPr lang="en-US" dirty="0"/>
          </a:p>
        </p:txBody>
      </p:sp>
      <p:sp>
        <p:nvSpPr>
          <p:cNvPr id="3" name="Content Placeholder 2"/>
          <p:cNvSpPr>
            <a:spLocks noGrp="1"/>
          </p:cNvSpPr>
          <p:nvPr>
            <p:ph idx="1"/>
          </p:nvPr>
        </p:nvSpPr>
        <p:spPr/>
        <p:txBody>
          <a:bodyPr/>
          <a:lstStyle/>
          <a:p>
            <a:r>
              <a:rPr lang="en-US" dirty="0" smtClean="0"/>
              <a:t>Allocability remains the same as allowable costs</a:t>
            </a:r>
          </a:p>
          <a:p>
            <a:r>
              <a:rPr lang="en-US" dirty="0"/>
              <a:t>Unallowable costs maintain their status of a direct cost or indirect cost regardless of how it was charged</a:t>
            </a:r>
          </a:p>
          <a:p>
            <a:r>
              <a:rPr lang="en-US" dirty="0" smtClean="0"/>
              <a:t>Cost overruns are treated as a cumulative and not as individual cost items</a:t>
            </a:r>
          </a:p>
          <a:p>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669077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C.14. Accounting for unallowable Costs</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7200" dirty="0" smtClean="0">
                <a:latin typeface="Chiller" pitchFamily="82" charset="0"/>
              </a:rPr>
              <a:t>“But Terri,” you say, “Unallowable per Section J? That’s no problem. I’ll just process a CAS exemption!”</a:t>
            </a:r>
            <a:endParaRPr lang="en-US" sz="7200" dirty="0">
              <a:latin typeface="Chiller" pitchFamily="82" charset="0"/>
            </a:endParaRPr>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0748592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Exhibit C: </a:t>
            </a:r>
            <a:endParaRPr lang="en-US" dirty="0"/>
          </a:p>
        </p:txBody>
      </p:sp>
      <p:sp>
        <p:nvSpPr>
          <p:cNvPr id="3" name="Content Placeholder 2"/>
          <p:cNvSpPr>
            <a:spLocks noGrp="1"/>
          </p:cNvSpPr>
          <p:nvPr>
            <p:ph idx="1"/>
          </p:nvPr>
        </p:nvSpPr>
        <p:spPr/>
        <p:txBody>
          <a:bodyPr>
            <a:normAutofit/>
          </a:bodyPr>
          <a:lstStyle/>
          <a:p>
            <a:r>
              <a:rPr lang="en-US" dirty="0" smtClean="0"/>
              <a:t>Note the title: </a:t>
            </a:r>
          </a:p>
          <a:p>
            <a:pPr marL="0" indent="0">
              <a:buNone/>
            </a:pPr>
            <a:endParaRPr lang="en-US" dirty="0" smtClean="0"/>
          </a:p>
          <a:p>
            <a:pPr marL="0" indent="0">
              <a:buNone/>
            </a:pPr>
            <a:r>
              <a:rPr lang="en-US" b="1" dirty="0" smtClean="0"/>
              <a:t>Examples of “major projects” where direct charging of administrative or clerical staff salaries may be appropriate.</a:t>
            </a:r>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3778762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C: Major Projects</a:t>
            </a:r>
            <a:endParaRPr lang="en-US" dirty="0"/>
          </a:p>
        </p:txBody>
      </p:sp>
      <p:sp>
        <p:nvSpPr>
          <p:cNvPr id="3" name="Content Placeholder 2"/>
          <p:cNvSpPr>
            <a:spLocks noGrp="1"/>
          </p:cNvSpPr>
          <p:nvPr>
            <p:ph idx="1"/>
          </p:nvPr>
        </p:nvSpPr>
        <p:spPr/>
        <p:txBody>
          <a:bodyPr/>
          <a:lstStyle/>
          <a:p>
            <a:r>
              <a:rPr lang="en-US" dirty="0"/>
              <a:t>“It would be inappropriate to charge the cost of such activities (F&amp;A cost pool items) directly to specific sponsored agreements if, in similar circumstances, the costs of performing the same type of activity for other sponsored agreements were included as allocable costs in the institutions F&amp;A cost pool.”</a:t>
            </a:r>
          </a:p>
          <a:p>
            <a:pPr marL="0" indent="0">
              <a:buNone/>
            </a:pP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8849036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C: Major Projects</a:t>
            </a:r>
          </a:p>
        </p:txBody>
      </p:sp>
      <p:sp>
        <p:nvSpPr>
          <p:cNvPr id="3" name="Content Placeholder 2"/>
          <p:cNvSpPr>
            <a:spLocks noGrp="1"/>
          </p:cNvSpPr>
          <p:nvPr>
            <p:ph idx="1"/>
          </p:nvPr>
        </p:nvSpPr>
        <p:spPr/>
        <p:txBody>
          <a:bodyPr/>
          <a:lstStyle/>
          <a:p>
            <a:r>
              <a:rPr lang="en-US" dirty="0" smtClean="0"/>
              <a:t>Does it qualify as a major project?</a:t>
            </a:r>
          </a:p>
          <a:p>
            <a:r>
              <a:rPr lang="en-US" dirty="0" smtClean="0"/>
              <a:t>Yes, continue on with form</a:t>
            </a:r>
          </a:p>
          <a:p>
            <a:r>
              <a:rPr lang="en-US" dirty="0" smtClean="0"/>
              <a:t>No,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971800"/>
            <a:ext cx="4181475" cy="2886075"/>
          </a:xfrm>
          <a:prstGeom prst="rect">
            <a:avLst/>
          </a:prstGeom>
          <a:effectLst>
            <a:softEdge rad="63500"/>
          </a:effectLst>
        </p:spPr>
      </p:pic>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9986277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C: Major projects</a:t>
            </a:r>
            <a:endParaRPr lang="en-US" dirty="0"/>
          </a:p>
        </p:txBody>
      </p:sp>
      <p:sp>
        <p:nvSpPr>
          <p:cNvPr id="3" name="Content Placeholder 2"/>
          <p:cNvSpPr>
            <a:spLocks noGrp="1"/>
          </p:cNvSpPr>
          <p:nvPr>
            <p:ph idx="1"/>
          </p:nvPr>
        </p:nvSpPr>
        <p:spPr/>
        <p:txBody>
          <a:bodyPr>
            <a:normAutofit lnSpcReduction="10000"/>
          </a:bodyPr>
          <a:lstStyle/>
          <a:p>
            <a:r>
              <a:rPr lang="en-US" dirty="0" smtClean="0"/>
              <a:t>But what about local telephones or postage or software or printing, or … or … or</a:t>
            </a:r>
          </a:p>
          <a:p>
            <a:r>
              <a:rPr lang="en-US" dirty="0" smtClean="0"/>
              <a:t>Is the cost:</a:t>
            </a:r>
          </a:p>
          <a:p>
            <a:pPr lvl="1"/>
            <a:r>
              <a:rPr lang="en-US" dirty="0" smtClean="0"/>
              <a:t>Allowable</a:t>
            </a:r>
          </a:p>
          <a:p>
            <a:pPr lvl="1"/>
            <a:r>
              <a:rPr lang="en-US" dirty="0" smtClean="0"/>
              <a:t>Allocable</a:t>
            </a:r>
          </a:p>
          <a:p>
            <a:pPr lvl="1"/>
            <a:r>
              <a:rPr lang="en-US" dirty="0" smtClean="0"/>
              <a:t>Reasonable</a:t>
            </a:r>
          </a:p>
          <a:p>
            <a:r>
              <a:rPr lang="en-US" dirty="0" smtClean="0"/>
              <a:t>Propose and charge it as a direct cost</a:t>
            </a:r>
          </a:p>
          <a:p>
            <a:r>
              <a:rPr lang="en-US" dirty="0" smtClean="0"/>
              <a:t>The more we use CAS Exemption the more we are deviating from our reported practices</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8427177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D: Direct Cost</a:t>
            </a:r>
            <a:endParaRPr lang="en-US" dirty="0"/>
          </a:p>
        </p:txBody>
      </p:sp>
      <p:sp>
        <p:nvSpPr>
          <p:cNvPr id="3" name="Content Placeholder 2"/>
          <p:cNvSpPr>
            <a:spLocks noGrp="1"/>
          </p:cNvSpPr>
          <p:nvPr>
            <p:ph idx="1"/>
          </p:nvPr>
        </p:nvSpPr>
        <p:spPr/>
        <p:txBody>
          <a:bodyPr/>
          <a:lstStyle/>
          <a:p>
            <a:r>
              <a:rPr lang="en-US" dirty="0" smtClean="0"/>
              <a:t>Must be specifically identifiable with a particular project</a:t>
            </a:r>
          </a:p>
          <a:p>
            <a:r>
              <a:rPr lang="en-US" dirty="0" smtClean="0"/>
              <a:t>Consistency!</a:t>
            </a:r>
          </a:p>
          <a:p>
            <a:pPr lvl="1"/>
            <a:r>
              <a:rPr lang="en-US" dirty="0" smtClean="0"/>
              <a:t>Direct or F&amp;A</a:t>
            </a:r>
          </a:p>
          <a:p>
            <a:pPr lvl="1"/>
            <a:r>
              <a:rPr lang="en-US" dirty="0" smtClean="0"/>
              <a:t>Same purpose and like circumstance</a:t>
            </a:r>
          </a:p>
          <a:p>
            <a:r>
              <a:rPr lang="en-US" dirty="0" smtClean="0"/>
              <a:t>Identification with the work, not the type of cost is the distinguishing factor between direct and F&amp;A</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3607256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E: F&amp;A Costs</a:t>
            </a:r>
            <a:endParaRPr lang="en-US" dirty="0"/>
          </a:p>
        </p:txBody>
      </p:sp>
      <p:sp>
        <p:nvSpPr>
          <p:cNvPr id="3" name="Content Placeholder 2"/>
          <p:cNvSpPr>
            <a:spLocks noGrp="1"/>
          </p:cNvSpPr>
          <p:nvPr>
            <p:ph idx="1"/>
          </p:nvPr>
        </p:nvSpPr>
        <p:spPr/>
        <p:txBody>
          <a:bodyPr/>
          <a:lstStyle/>
          <a:p>
            <a:r>
              <a:rPr lang="en-US" dirty="0" smtClean="0"/>
              <a:t>Costs incurred for common or joint objective that cannot be readily and specifically identified with a particular project.</a:t>
            </a:r>
          </a:p>
          <a:p>
            <a:r>
              <a:rPr lang="en-US" dirty="0" smtClean="0"/>
              <a:t>Section E includes:</a:t>
            </a:r>
          </a:p>
          <a:p>
            <a:pPr lvl="1"/>
            <a:r>
              <a:rPr lang="en-US" dirty="0" smtClean="0"/>
              <a:t>Criteria for distribution</a:t>
            </a:r>
          </a:p>
          <a:p>
            <a:pPr lvl="1"/>
            <a:r>
              <a:rPr lang="en-US" dirty="0" smtClean="0"/>
              <a:t>Selection of a distribution method</a:t>
            </a:r>
          </a:p>
          <a:p>
            <a:pPr lvl="1"/>
            <a:r>
              <a:rPr lang="en-US" dirty="0" smtClean="0"/>
              <a:t>Order of distribution</a:t>
            </a:r>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88580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INTRODUCTION TO </a:t>
            </a:r>
            <a:r>
              <a:rPr lang="en-US" b="1" dirty="0" smtClean="0">
                <a:effectLst>
                  <a:outerShdw blurRad="38100" dist="38100" dir="2700000" algn="tl">
                    <a:srgbClr val="000000">
                      <a:alpha val="43137"/>
                    </a:srgbClr>
                  </a:outerShdw>
                </a:effectLst>
                <a:latin typeface="Century Gothic" pitchFamily="34" charset="0"/>
              </a:rPr>
              <a:t>SPARKS2</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SPaRKS2 Course Syllabus</a:t>
            </a:r>
            <a:endParaRPr lang="en-US" b="1" dirty="0" smtClean="0">
              <a:solidFill>
                <a:schemeClr val="tx1"/>
              </a:solidFill>
              <a:latin typeface="Century Gothic"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21403">
            <a:off x="2922404" y="1606035"/>
            <a:ext cx="3454751" cy="4494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7440869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F: Identification and Assignment of F&amp;a Costs</a:t>
            </a:r>
            <a:endParaRPr lang="en-US" dirty="0"/>
          </a:p>
        </p:txBody>
      </p:sp>
      <p:sp>
        <p:nvSpPr>
          <p:cNvPr id="3" name="Content Placeholder 2"/>
          <p:cNvSpPr>
            <a:spLocks noGrp="1"/>
          </p:cNvSpPr>
          <p:nvPr>
            <p:ph idx="1"/>
          </p:nvPr>
        </p:nvSpPr>
        <p:spPr/>
        <p:txBody>
          <a:bodyPr>
            <a:normAutofit/>
          </a:bodyPr>
          <a:lstStyle/>
          <a:p>
            <a:r>
              <a:rPr lang="en-US" dirty="0" smtClean="0"/>
              <a:t>Discusses the pools</a:t>
            </a:r>
          </a:p>
          <a:p>
            <a:pPr lvl="1"/>
            <a:r>
              <a:rPr lang="en-US" dirty="0" smtClean="0"/>
              <a:t>Depreciation and use allowance</a:t>
            </a:r>
          </a:p>
          <a:p>
            <a:pPr lvl="1"/>
            <a:r>
              <a:rPr lang="en-US" dirty="0" smtClean="0"/>
              <a:t>Interest on debt (certain buildings, equipment and capital improvements)</a:t>
            </a:r>
          </a:p>
          <a:p>
            <a:pPr lvl="1"/>
            <a:r>
              <a:rPr lang="en-US" dirty="0" smtClean="0"/>
              <a:t>Operation and maintenance expenses</a:t>
            </a:r>
          </a:p>
          <a:p>
            <a:pPr lvl="1"/>
            <a:r>
              <a:rPr lang="en-US" dirty="0" smtClean="0"/>
              <a:t>General administration and general expense</a:t>
            </a:r>
          </a:p>
          <a:p>
            <a:pPr lvl="1"/>
            <a:r>
              <a:rPr lang="en-US" dirty="0" smtClean="0"/>
              <a:t>Departmental administration expense</a:t>
            </a:r>
          </a:p>
          <a:p>
            <a:pPr lvl="1"/>
            <a:r>
              <a:rPr lang="en-US" dirty="0" smtClean="0"/>
              <a:t>Sponsored project administration</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511411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smtClean="0"/>
              <a:t>Section G: Determination and Application of F&amp;A cost rate or rates</a:t>
            </a:r>
            <a:endParaRPr lang="en-US" sz="3400" dirty="0"/>
          </a:p>
        </p:txBody>
      </p:sp>
      <p:sp>
        <p:nvSpPr>
          <p:cNvPr id="3" name="Content Placeholder 2"/>
          <p:cNvSpPr>
            <a:spLocks noGrp="1"/>
          </p:cNvSpPr>
          <p:nvPr>
            <p:ph idx="1"/>
          </p:nvPr>
        </p:nvSpPr>
        <p:spPr/>
        <p:txBody>
          <a:bodyPr/>
          <a:lstStyle/>
          <a:p>
            <a:r>
              <a:rPr lang="en-US" dirty="0" smtClean="0"/>
              <a:t>Discusses cost pool, different rate types, and the negotiation and approval of the F&amp;A</a:t>
            </a:r>
          </a:p>
          <a:p>
            <a:pPr lvl="1"/>
            <a:r>
              <a:rPr lang="en-US" dirty="0" smtClean="0"/>
              <a:t>Interesting Note:</a:t>
            </a:r>
          </a:p>
          <a:p>
            <a:pPr lvl="2"/>
            <a:r>
              <a:rPr lang="en-US" dirty="0" smtClean="0"/>
              <a:t>G.2 Defines MTDC in the distribution basis</a:t>
            </a:r>
          </a:p>
          <a:p>
            <a:pPr lvl="2"/>
            <a:r>
              <a:rPr lang="en-US" dirty="0" smtClean="0"/>
              <a:t>G.7 Initial F&amp;A rate holds the for life of award. “Life” is 	competitive portion</a:t>
            </a:r>
          </a:p>
          <a:p>
            <a:pPr lvl="2"/>
            <a:r>
              <a:rPr lang="en-US" dirty="0" smtClean="0"/>
              <a:t>G.7 Last rate stands until renegotiated</a:t>
            </a:r>
          </a:p>
          <a:p>
            <a:pPr lvl="2"/>
            <a:r>
              <a:rPr lang="en-US" dirty="0" smtClean="0"/>
              <a:t>G.8. Standardizes the “A” at 26 percent MTDC</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1381289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H: simplified method for small institutions</a:t>
            </a:r>
            <a:endParaRPr lang="en-US" dirty="0"/>
          </a:p>
        </p:txBody>
      </p:sp>
      <p:sp>
        <p:nvSpPr>
          <p:cNvPr id="3" name="Content Placeholder 2"/>
          <p:cNvSpPr>
            <a:spLocks noGrp="1"/>
          </p:cNvSpPr>
          <p:nvPr>
            <p:ph idx="1"/>
          </p:nvPr>
        </p:nvSpPr>
        <p:spPr/>
        <p:txBody>
          <a:bodyPr/>
          <a:lstStyle/>
          <a:p>
            <a:r>
              <a:rPr lang="en-US" dirty="0" smtClean="0"/>
              <a:t>Less than $10 million federal funding per fiscal year</a:t>
            </a:r>
          </a:p>
          <a:p>
            <a:r>
              <a:rPr lang="en-US" dirty="0" smtClean="0"/>
              <a:t>Salaries &amp; Wage base or Simplified MTDC base</a:t>
            </a:r>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1400244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219" y="1554163"/>
            <a:ext cx="4525962" cy="4525962"/>
          </a:xfrm>
        </p:spPr>
      </p:pic>
      <p:sp>
        <p:nvSpPr>
          <p:cNvPr id="3" name="Date Placeholder 2"/>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2681331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ln>
            <a:noFill/>
          </a:ln>
        </p:spPr>
        <p:txBody>
          <a:bodyPr>
            <a:normAutofit/>
          </a:bodyPr>
          <a:lstStyle/>
          <a:p>
            <a:pPr marL="0" indent="0">
              <a:buNone/>
            </a:pPr>
            <a:r>
              <a:rPr lang="en-US" dirty="0"/>
              <a:t>What does “Allowable” really mean?</a:t>
            </a:r>
          </a:p>
          <a:p>
            <a:pPr marL="0" indent="0">
              <a:buNone/>
            </a:pPr>
            <a:endParaRPr lang="en-US" dirty="0"/>
          </a:p>
          <a:p>
            <a:pPr marL="514350" indent="-514350">
              <a:buFont typeface="+mj-lt"/>
              <a:buAutoNum type="arabicPeriod"/>
            </a:pPr>
            <a:r>
              <a:rPr lang="en-US" dirty="0" smtClean="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be reasonable</a:t>
            </a:r>
          </a:p>
          <a:p>
            <a:pPr marL="514350" indent="-514350">
              <a:buFont typeface="+mj-lt"/>
              <a:buAutoNum type="arabicPeriod"/>
            </a:pPr>
            <a:r>
              <a:rPr lang="en-US" dirty="0" smtClean="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be allocable</a:t>
            </a:r>
            <a:r>
              <a:rPr lang="en-US" b="1" dirty="0" smtClean="0">
                <a:effectLst>
                  <a:glow rad="228600">
                    <a:schemeClr val="accent1">
                      <a:satMod val="175000"/>
                      <a:alpha val="40000"/>
                    </a:schemeClr>
                  </a:glow>
                </a:effectLst>
              </a:rPr>
              <a:t> </a:t>
            </a:r>
            <a:endParaRPr lang="en-US" b="1" dirty="0">
              <a:effectLst>
                <a:glow rad="228600">
                  <a:schemeClr val="accent1">
                    <a:satMod val="175000"/>
                    <a:alpha val="40000"/>
                  </a:schemeClr>
                </a:glow>
              </a:effectLst>
            </a:endParaRPr>
          </a:p>
          <a:p>
            <a:pPr marL="514350" indent="-514350">
              <a:buFont typeface="+mj-lt"/>
              <a:buAutoNum type="arabicPeriod"/>
            </a:pPr>
            <a:r>
              <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rad="228600">
                    <a:schemeClr val="accent1">
                      <a:satMod val="175000"/>
                      <a:alpha val="40000"/>
                    </a:schemeClr>
                  </a:glow>
                </a:effectLst>
              </a:rPr>
              <a:t>Must be given consistent treatment</a:t>
            </a:r>
          </a:p>
          <a:p>
            <a:pPr marL="514350" indent="-514350">
              <a:buFont typeface="+mj-lt"/>
              <a:buAutoNum type="arabicPeriod"/>
            </a:pPr>
            <a:r>
              <a:rPr lang="en-US" dirty="0">
                <a:solidFill>
                  <a:srgbClr val="000000"/>
                </a:solidFill>
                <a:effectLst/>
              </a:rPr>
              <a:t>Must conform to limitations or exclusions in A-21 or the agreement</a:t>
            </a:r>
          </a:p>
          <a:p>
            <a:pPr marL="0" indent="0">
              <a:buNone/>
            </a:pP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2004776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J: General provisions for selected items of cost</a:t>
            </a:r>
            <a:endParaRPr lang="en-US" dirty="0"/>
          </a:p>
        </p:txBody>
      </p:sp>
      <p:sp>
        <p:nvSpPr>
          <p:cNvPr id="3" name="Content Placeholder 2"/>
          <p:cNvSpPr>
            <a:spLocks noGrp="1"/>
          </p:cNvSpPr>
          <p:nvPr>
            <p:ph idx="1"/>
          </p:nvPr>
        </p:nvSpPr>
        <p:spPr/>
        <p:txBody>
          <a:bodyPr>
            <a:normAutofit lnSpcReduction="10000"/>
          </a:bodyPr>
          <a:lstStyle/>
          <a:p>
            <a:r>
              <a:rPr lang="en-US" dirty="0" smtClean="0"/>
              <a:t>Establishes the allowability of certain items</a:t>
            </a:r>
          </a:p>
          <a:p>
            <a:r>
              <a:rPr lang="en-US" dirty="0" smtClean="0"/>
              <a:t>Applies irrespective of whether cost is a direct or indirect cost</a:t>
            </a:r>
          </a:p>
          <a:p>
            <a:r>
              <a:rPr lang="en-US" dirty="0" smtClean="0"/>
              <a:t>Exclusion of an item does not meet it’s unallowable</a:t>
            </a:r>
          </a:p>
          <a:p>
            <a:pPr lvl="1"/>
            <a:r>
              <a:rPr lang="en-US" dirty="0" smtClean="0"/>
              <a:t>Allowability is based on treatment for similar or related costs</a:t>
            </a:r>
          </a:p>
          <a:p>
            <a:r>
              <a:rPr lang="en-US" dirty="0" smtClean="0"/>
              <a:t>Discrepancy? Sponsored agreement always governs</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4087033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promise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905000"/>
            <a:ext cx="4810125" cy="3335488"/>
          </a:xfrm>
        </p:spPr>
      </p:pic>
      <p:sp>
        <p:nvSpPr>
          <p:cNvPr id="3" name="Date Placeholder 2"/>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39994270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K: Certification of charges</a:t>
            </a:r>
            <a:endParaRPr lang="en-US" dirty="0"/>
          </a:p>
        </p:txBody>
      </p:sp>
      <p:sp>
        <p:nvSpPr>
          <p:cNvPr id="3" name="Content Placeholder 2"/>
          <p:cNvSpPr>
            <a:spLocks noGrp="1"/>
          </p:cNvSpPr>
          <p:nvPr>
            <p:ph idx="1"/>
          </p:nvPr>
        </p:nvSpPr>
        <p:spPr/>
        <p:txBody>
          <a:bodyPr>
            <a:normAutofit lnSpcReduction="10000"/>
          </a:bodyPr>
          <a:lstStyle/>
          <a:p>
            <a:r>
              <a:rPr lang="en-US" dirty="0" smtClean="0"/>
              <a:t>Required certification by authorized official for financial reports and invoicing:</a:t>
            </a:r>
          </a:p>
          <a:p>
            <a:pPr lvl="2"/>
            <a:r>
              <a:rPr lang="en-US" dirty="0" smtClean="0"/>
              <a:t>“I certify that all expenditures reported (or payment requested) are for appropriate purposes and in accordance with the provisions of the application and award documents.”</a:t>
            </a:r>
          </a:p>
          <a:p>
            <a:endParaRPr lang="en-US" dirty="0"/>
          </a:p>
          <a:p>
            <a:r>
              <a:rPr lang="en-US" dirty="0" smtClean="0"/>
              <a:t>Includes specific certification for DS-2 educational institutions regarding F&amp;A cost proposal</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8680264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 </a:t>
            </a:r>
            <a:endParaRPr lang="en-US" dirty="0"/>
          </a:p>
        </p:txBody>
      </p:sp>
      <p:sp>
        <p:nvSpPr>
          <p:cNvPr id="3" name="Content Placeholder 2"/>
          <p:cNvSpPr>
            <a:spLocks noGrp="1"/>
          </p:cNvSpPr>
          <p:nvPr>
            <p:ph idx="1"/>
          </p:nvPr>
        </p:nvSpPr>
        <p:spPr/>
        <p:txBody>
          <a:bodyPr>
            <a:normAutofit lnSpcReduction="10000"/>
          </a:bodyPr>
          <a:lstStyle/>
          <a:p>
            <a:r>
              <a:rPr lang="en-US" dirty="0" smtClean="0"/>
              <a:t>List of Colleges and Universities Subject to Section J.14.h of Circular A-21</a:t>
            </a:r>
          </a:p>
          <a:p>
            <a:r>
              <a:rPr lang="en-US" dirty="0" smtClean="0"/>
              <a:t>Largest recipients of Federal R&amp;D</a:t>
            </a:r>
          </a:p>
          <a:p>
            <a:r>
              <a:rPr lang="en-US" dirty="0" smtClean="0"/>
              <a:t>Must retain the portion of F&amp;A for depreciation or use from Federal sponsored agreements at full indirect cost rate</a:t>
            </a:r>
          </a:p>
          <a:p>
            <a:r>
              <a:rPr lang="en-US" dirty="0" smtClean="0"/>
              <a:t>Within next five years, that must be spent to repair, renovate, improve, purchase or liquidate the principal debts of research facilities</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79972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b:</a:t>
            </a:r>
            <a:endParaRPr lang="en-US" dirty="0"/>
          </a:p>
        </p:txBody>
      </p:sp>
      <p:sp>
        <p:nvSpPr>
          <p:cNvPr id="3" name="Content Placeholder 2"/>
          <p:cNvSpPr>
            <a:spLocks noGrp="1"/>
          </p:cNvSpPr>
          <p:nvPr>
            <p:ph idx="1"/>
          </p:nvPr>
        </p:nvSpPr>
        <p:spPr/>
        <p:txBody>
          <a:bodyPr/>
          <a:lstStyle/>
          <a:p>
            <a:r>
              <a:rPr lang="en-US" dirty="0" smtClean="0"/>
              <a:t>Listing of institutions that are eligible for the utility cost adjustment</a:t>
            </a:r>
          </a:p>
          <a:p>
            <a:r>
              <a:rPr lang="en-US" dirty="0" smtClean="0"/>
              <a:t>Can add 1.3 percent to indirect cost rate</a:t>
            </a:r>
          </a:p>
          <a:p>
            <a:r>
              <a:rPr lang="en-US" dirty="0" smtClean="0"/>
              <a:t>Prior to July 1, 1998 certain institutions were involved in special cost study </a:t>
            </a:r>
          </a:p>
          <a:p>
            <a:pPr lvl="1"/>
            <a:r>
              <a:rPr lang="en-US" dirty="0" smtClean="0"/>
              <a:t>Recovery of utility costs and recovery of library costs</a:t>
            </a:r>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99650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0415" y="407634"/>
            <a:ext cx="7543800" cy="646331"/>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QUESTIONS or COMMENTS?</a:t>
            </a:r>
            <a:endParaRPr lang="en-US" sz="36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pic>
        <p:nvPicPr>
          <p:cNvPr id="5" name="Content Placeholder 3" descr="wodle white background4.jpg"/>
          <p:cNvPicPr>
            <a:picLocks noChangeAspect="1"/>
          </p:cNvPicPr>
          <p:nvPr/>
        </p:nvPicPr>
        <p:blipFill rotWithShape="1">
          <a:blip r:embed="rId2" cstate="print">
            <a:extLst/>
          </a:blip>
          <a:srcRect l="6703" t="32643" r="6639" b="32750"/>
          <a:stretch/>
        </p:blipFill>
        <p:spPr>
          <a:xfrm>
            <a:off x="304800" y="1066799"/>
            <a:ext cx="7239000" cy="3422363"/>
          </a:xfrm>
          <a:prstGeom prst="rect">
            <a:avLst/>
          </a:prstGeom>
          <a:ln>
            <a:noFill/>
          </a:ln>
          <a:effectLst>
            <a:softEdge rad="317500"/>
          </a:effectLst>
        </p:spPr>
      </p:pic>
      <p:sp>
        <p:nvSpPr>
          <p:cNvPr id="2" name="TextBox 1"/>
          <p:cNvSpPr txBox="1"/>
          <p:nvPr/>
        </p:nvSpPr>
        <p:spPr>
          <a:xfrm>
            <a:off x="228600" y="4580171"/>
            <a:ext cx="4412555" cy="1754326"/>
          </a:xfrm>
          <a:prstGeom prst="rect">
            <a:avLst/>
          </a:prstGeom>
          <a:noFill/>
        </p:spPr>
        <p:txBody>
          <a:bodyPr wrap="none" rtlCol="0">
            <a:spAutoFit/>
          </a:bodyPr>
          <a:lstStyle/>
          <a:p>
            <a:r>
              <a:rPr lang="en-US" dirty="0" smtClean="0"/>
              <a:t>Contact Information:</a:t>
            </a:r>
          </a:p>
          <a:p>
            <a:endParaRPr lang="en-US" dirty="0" smtClean="0"/>
          </a:p>
          <a:p>
            <a:r>
              <a:rPr lang="en-US" dirty="0" smtClean="0"/>
              <a:t>Doshie Walker</a:t>
            </a:r>
          </a:p>
          <a:p>
            <a:r>
              <a:rPr lang="en-US" dirty="0" smtClean="0"/>
              <a:t>Coordinator, Education &amp; Training Programs</a:t>
            </a:r>
          </a:p>
          <a:p>
            <a:r>
              <a:rPr lang="en-US" dirty="0" smtClean="0"/>
              <a:t>Email: </a:t>
            </a:r>
            <a:r>
              <a:rPr lang="en-US" dirty="0" err="1" smtClean="0"/>
              <a:t>Doshie.Walker</a:t>
            </a:r>
            <a:r>
              <a:rPr lang="en-US" dirty="0" smtClean="0"/>
              <a:t> @ UCF.edu</a:t>
            </a:r>
          </a:p>
          <a:p>
            <a:r>
              <a:rPr lang="en-US" dirty="0" smtClean="0"/>
              <a:t>Office: #407-882-1115 </a:t>
            </a:r>
            <a:endParaRPr lang="en-US" dirty="0"/>
          </a:p>
        </p:txBody>
      </p:sp>
    </p:spTree>
    <p:extLst>
      <p:ext uri="{BB962C8B-B14F-4D97-AF65-F5344CB8AC3E}">
        <p14:creationId xmlns:p14="http://schemas.microsoft.com/office/powerpoint/2010/main" val="30423442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a-21</a:t>
            </a:r>
            <a:endParaRPr lang="en-US" dirty="0"/>
          </a:p>
        </p:txBody>
      </p:sp>
      <p:sp>
        <p:nvSpPr>
          <p:cNvPr id="3" name="Content Placeholder 2"/>
          <p:cNvSpPr>
            <a:spLocks noGrp="1"/>
          </p:cNvSpPr>
          <p:nvPr>
            <p:ph idx="1"/>
          </p:nvPr>
        </p:nvSpPr>
        <p:spPr/>
        <p:txBody>
          <a:bodyPr/>
          <a:lstStyle/>
          <a:p>
            <a:r>
              <a:rPr lang="en-US" dirty="0" smtClean="0"/>
              <a:t>Combined into “A-81”</a:t>
            </a:r>
          </a:p>
          <a:p>
            <a:pPr lvl="2"/>
            <a:r>
              <a:rPr lang="en-US" dirty="0" smtClean="0"/>
              <a:t>A-110</a:t>
            </a:r>
          </a:p>
          <a:p>
            <a:pPr lvl="2"/>
            <a:r>
              <a:rPr lang="en-US" dirty="0" smtClean="0"/>
              <a:t>A-21</a:t>
            </a:r>
          </a:p>
          <a:p>
            <a:pPr lvl="2"/>
            <a:r>
              <a:rPr lang="en-US" dirty="0" smtClean="0"/>
              <a:t>A-87</a:t>
            </a:r>
          </a:p>
          <a:p>
            <a:pPr lvl="2"/>
            <a:r>
              <a:rPr lang="en-US" dirty="0" smtClean="0"/>
              <a:t>A-122</a:t>
            </a:r>
          </a:p>
          <a:p>
            <a:pPr lvl="2"/>
            <a:r>
              <a:rPr lang="en-US" dirty="0" smtClean="0"/>
              <a:t>A-133</a:t>
            </a:r>
          </a:p>
          <a:p>
            <a:r>
              <a:rPr lang="en-US" dirty="0" smtClean="0"/>
              <a:t>Changes to CAS, DS-2, Equipment, Effort, Subaward monitoring, Single audit threshold, Residual inventories, and more!</a:t>
            </a:r>
          </a:p>
          <a:p>
            <a:endParaRPr lang="en-US" dirty="0"/>
          </a:p>
        </p:txBody>
      </p:sp>
      <p:sp>
        <p:nvSpPr>
          <p:cNvPr id="4" name="Date Placeholder 3"/>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21073186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143000"/>
            <a:ext cx="5386388" cy="3276513"/>
          </a:xfrm>
        </p:spPr>
      </p:pic>
      <p:sp>
        <p:nvSpPr>
          <p:cNvPr id="6" name="TextBox 5"/>
          <p:cNvSpPr txBox="1"/>
          <p:nvPr/>
        </p:nvSpPr>
        <p:spPr>
          <a:xfrm>
            <a:off x="304800" y="4724400"/>
            <a:ext cx="8001001" cy="1200329"/>
          </a:xfrm>
          <a:prstGeom prst="rect">
            <a:avLst/>
          </a:prstGeom>
          <a:noFill/>
        </p:spPr>
        <p:txBody>
          <a:bodyPr wrap="square" rtlCol="0">
            <a:spAutoFit/>
          </a:bodyPr>
          <a:lstStyle/>
          <a:p>
            <a:pPr algn="ctr"/>
            <a:r>
              <a:rPr lang="en-US" b="1" dirty="0"/>
              <a:t>Terri Vallery, CRA</a:t>
            </a:r>
            <a:r>
              <a:rPr lang="en-US" dirty="0"/>
              <a:t> | </a:t>
            </a:r>
            <a:r>
              <a:rPr lang="en-US" i="1" dirty="0"/>
              <a:t>Assistant Director | </a:t>
            </a:r>
            <a:r>
              <a:rPr lang="en-US" dirty="0"/>
              <a:t>407.882.1186 | </a:t>
            </a:r>
            <a:r>
              <a:rPr lang="en-US" u="sng" dirty="0">
                <a:hlinkClick r:id="rId3"/>
              </a:rPr>
              <a:t>terri.vallery@ucf.edu</a:t>
            </a:r>
            <a:endParaRPr lang="en-US" dirty="0"/>
          </a:p>
          <a:p>
            <a:pPr algn="ctr"/>
            <a:r>
              <a:rPr lang="en-US" dirty="0"/>
              <a:t>University of Central Florida | Office of Research </a:t>
            </a:r>
            <a:r>
              <a:rPr lang="en-US" dirty="0" smtClean="0"/>
              <a:t>&amp; Commercialization</a:t>
            </a:r>
          </a:p>
          <a:p>
            <a:pPr algn="ctr"/>
            <a:r>
              <a:rPr lang="en-US" dirty="0" smtClean="0"/>
              <a:t>12201 </a:t>
            </a:r>
            <a:r>
              <a:rPr lang="en-US" dirty="0"/>
              <a:t>Research Parkway, Suite 501| Orlando, FL 32826</a:t>
            </a:r>
          </a:p>
          <a:p>
            <a:endParaRPr lang="en-US" dirty="0"/>
          </a:p>
        </p:txBody>
      </p:sp>
      <p:sp>
        <p:nvSpPr>
          <p:cNvPr id="3" name="Date Placeholder 2"/>
          <p:cNvSpPr>
            <a:spLocks noGrp="1"/>
          </p:cNvSpPr>
          <p:nvPr>
            <p:ph type="dt" sz="half" idx="10"/>
          </p:nvPr>
        </p:nvSpPr>
        <p:spPr/>
        <p:txBody>
          <a:bodyPr/>
          <a:lstStyle/>
          <a:p>
            <a:pPr eaLnBrk="1" latinLnBrk="0" hangingPunct="1"/>
            <a:r>
              <a:rPr lang="en-US" smtClean="0"/>
              <a:t>6/17/2013</a:t>
            </a:r>
            <a:endParaRPr lang="en-US" dirty="0"/>
          </a:p>
        </p:txBody>
      </p:sp>
    </p:spTree>
    <p:extLst>
      <p:ext uri="{BB962C8B-B14F-4D97-AF65-F5344CB8AC3E}">
        <p14:creationId xmlns:p14="http://schemas.microsoft.com/office/powerpoint/2010/main" val="11287471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00125"/>
            <a:ext cx="7543800" cy="5109091"/>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THANKS FOR JOINING US!</a:t>
            </a:r>
          </a:p>
          <a:p>
            <a:pPr algn="ctr"/>
            <a:endParaRPr lang="en-US" sz="2400" dirty="0">
              <a:solidFill>
                <a:schemeClr val="accent6">
                  <a:lumMod val="50000"/>
                </a:schemeClr>
              </a:solidFill>
              <a:latin typeface="Century Gothic" pitchFamily="34" charset="0"/>
            </a:endParaRPr>
          </a:p>
          <a:p>
            <a:pPr algn="ctr"/>
            <a:r>
              <a:rPr lang="en-US" b="1" dirty="0" smtClean="0">
                <a:solidFill>
                  <a:schemeClr val="accent6">
                    <a:lumMod val="50000"/>
                  </a:schemeClr>
                </a:solidFill>
                <a:latin typeface="Century Gothic" pitchFamily="34" charset="0"/>
              </a:rPr>
              <a:t>See you at the next session:</a:t>
            </a:r>
          </a:p>
          <a:p>
            <a:pPr algn="ctr"/>
            <a:endParaRPr lang="en-US" dirty="0" smtClean="0">
              <a:solidFill>
                <a:schemeClr val="accent6">
                  <a:lumMod val="50000"/>
                </a:schemeClr>
              </a:solidFill>
              <a:latin typeface="Century Gothic" pitchFamily="34" charset="0"/>
            </a:endParaRPr>
          </a:p>
          <a:p>
            <a:pPr algn="ctr"/>
            <a:endParaRPr lang="en-US" dirty="0">
              <a:solidFill>
                <a:schemeClr val="accent6">
                  <a:lumMod val="50000"/>
                </a:schemeClr>
              </a:solidFill>
              <a:latin typeface="Century Gothic" pitchFamily="34" charset="0"/>
            </a:endParaRPr>
          </a:p>
          <a:p>
            <a:pPr algn="ctr"/>
            <a:endParaRPr lang="en-US" dirty="0" smtClean="0">
              <a:solidFill>
                <a:schemeClr val="accent6">
                  <a:lumMod val="50000"/>
                </a:schemeClr>
              </a:solidFill>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1400" b="1" dirty="0" smtClean="0">
              <a:solidFill>
                <a:schemeClr val="accent6">
                  <a:lumMod val="50000"/>
                </a:schemeClr>
              </a:solidFill>
              <a:latin typeface="Century Gothic" pitchFamily="34" charset="0"/>
            </a:endParaRPr>
          </a:p>
          <a:p>
            <a:pPr algn="ctr"/>
            <a:r>
              <a:rPr lang="en-US" sz="1400" b="1" dirty="0" smtClean="0">
                <a:solidFill>
                  <a:schemeClr val="accent6">
                    <a:lumMod val="50000"/>
                  </a:schemeClr>
                </a:solidFill>
                <a:latin typeface="Century Gothic" pitchFamily="34" charset="0"/>
              </a:rPr>
              <a:t>A-110</a:t>
            </a:r>
          </a:p>
          <a:p>
            <a:pPr algn="ctr"/>
            <a:r>
              <a:rPr lang="en-US" sz="1400" b="1" dirty="0" smtClean="0">
                <a:solidFill>
                  <a:schemeClr val="accent6">
                    <a:lumMod val="50000"/>
                  </a:schemeClr>
                </a:solidFill>
                <a:latin typeface="Century Gothic" pitchFamily="34" charset="0"/>
              </a:rPr>
              <a:t> Uniformed Administrative Requirements for Grants and Agreements with institutions of Higher Education, Hospitals, and Other Nonprofit Organizations</a:t>
            </a:r>
          </a:p>
          <a:p>
            <a:pPr algn="ctr"/>
            <a:r>
              <a:rPr lang="en-US" sz="1400" b="1" dirty="0" smtClean="0">
                <a:solidFill>
                  <a:schemeClr val="accent6">
                    <a:lumMod val="50000"/>
                  </a:schemeClr>
                </a:solidFill>
                <a:latin typeface="Century Gothic" pitchFamily="34" charset="0"/>
              </a:rPr>
              <a:t>July 10, 2013</a:t>
            </a:r>
          </a:p>
          <a:p>
            <a:pPr algn="ctr"/>
            <a:r>
              <a:rPr lang="en-US" sz="1400" b="1" dirty="0" smtClean="0">
                <a:solidFill>
                  <a:schemeClr val="accent6">
                    <a:lumMod val="50000"/>
                  </a:schemeClr>
                </a:solidFill>
                <a:latin typeface="Century Gothic" pitchFamily="34" charset="0"/>
              </a:rPr>
              <a:t>9:00 am to 11:00 am</a:t>
            </a:r>
          </a:p>
          <a:p>
            <a:pPr algn="ctr"/>
            <a:r>
              <a:rPr lang="en-US" sz="1400" b="1" dirty="0" smtClean="0">
                <a:solidFill>
                  <a:schemeClr val="accent6">
                    <a:lumMod val="50000"/>
                  </a:schemeClr>
                </a:solidFill>
                <a:latin typeface="Century Gothic" pitchFamily="34" charset="0"/>
              </a:rPr>
              <a:t>ORC 2</a:t>
            </a:r>
            <a:r>
              <a:rPr lang="en-US" sz="1400" b="1" baseline="30000" dirty="0" smtClean="0">
                <a:solidFill>
                  <a:schemeClr val="accent6">
                    <a:lumMod val="50000"/>
                  </a:schemeClr>
                </a:solidFill>
                <a:latin typeface="Century Gothic" pitchFamily="34" charset="0"/>
              </a:rPr>
              <a:t>nd</a:t>
            </a:r>
            <a:r>
              <a:rPr lang="en-US" sz="1400" b="1" dirty="0" smtClean="0">
                <a:solidFill>
                  <a:schemeClr val="accent6">
                    <a:lumMod val="50000"/>
                  </a:schemeClr>
                </a:solidFill>
                <a:latin typeface="Century Gothic" pitchFamily="34" charset="0"/>
              </a:rPr>
              <a:t> floor large (#211)</a:t>
            </a:r>
            <a:endParaRPr lang="en-US" sz="1400" b="1" dirty="0">
              <a:solidFill>
                <a:schemeClr val="accent6">
                  <a:lumMod val="50000"/>
                </a:schemeClr>
              </a:solidFill>
              <a:latin typeface="Century Gothic"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49486"/>
            <a:ext cx="4194175"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2383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sp>
        <p:nvSpPr>
          <p:cNvPr id="5" name="Title 2"/>
          <p:cNvSpPr txBox="1">
            <a:spLocks/>
          </p:cNvSpPr>
          <p:nvPr/>
        </p:nvSpPr>
        <p:spPr>
          <a:xfrm>
            <a:off x="0" y="2149416"/>
            <a:ext cx="7543800" cy="1143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Module 2</a:t>
            </a:r>
          </a:p>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A-21: Beyond Section J</a:t>
            </a:r>
            <a:endParaRPr lang="en-US" sz="32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2" name="TextBox 1"/>
          <p:cNvSpPr txBox="1"/>
          <p:nvPr/>
        </p:nvSpPr>
        <p:spPr>
          <a:xfrm>
            <a:off x="0" y="3962400"/>
            <a:ext cx="7543800" cy="830997"/>
          </a:xfrm>
          <a:prstGeom prst="rect">
            <a:avLst/>
          </a:prstGeom>
          <a:noFill/>
        </p:spPr>
        <p:txBody>
          <a:bodyPr wrap="square" rtlCol="0">
            <a:spAutoFit/>
          </a:bodyPr>
          <a:lstStyle/>
          <a:p>
            <a:pPr algn="ctr"/>
            <a:r>
              <a:rPr lang="en-US" sz="1600" dirty="0" smtClean="0">
                <a:solidFill>
                  <a:schemeClr val="accent6">
                    <a:lumMod val="75000"/>
                  </a:schemeClr>
                </a:solidFill>
                <a:latin typeface="Century Gothic" pitchFamily="34" charset="0"/>
              </a:rPr>
              <a:t>Terri Vallery</a:t>
            </a:r>
          </a:p>
          <a:p>
            <a:pPr algn="ctr"/>
            <a:r>
              <a:rPr lang="en-US" sz="1600" dirty="0" smtClean="0">
                <a:solidFill>
                  <a:schemeClr val="accent6">
                    <a:lumMod val="75000"/>
                  </a:schemeClr>
                </a:solidFill>
                <a:latin typeface="Century Gothic" pitchFamily="34" charset="0"/>
              </a:rPr>
              <a:t>Assistant Director</a:t>
            </a:r>
          </a:p>
          <a:p>
            <a:pPr algn="ctr"/>
            <a:r>
              <a:rPr lang="en-US" sz="1600" dirty="0" smtClean="0">
                <a:solidFill>
                  <a:schemeClr val="accent6">
                    <a:lumMod val="75000"/>
                  </a:schemeClr>
                </a:solidFill>
                <a:latin typeface="Century Gothic" pitchFamily="34" charset="0"/>
              </a:rPr>
              <a:t>Office of Research &amp; Commercialization</a:t>
            </a:r>
            <a:endParaRPr lang="en-US" sz="1600" dirty="0">
              <a:solidFill>
                <a:schemeClr val="accent6">
                  <a:lumMod val="75000"/>
                </a:schemeClr>
              </a:solidFill>
              <a:latin typeface="Century Gothic"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015361" y="1147962"/>
            <a:ext cx="2971801" cy="1285477"/>
          </a:xfrm>
          <a:prstGeom prst="rect">
            <a:avLst/>
          </a:prstGeom>
        </p:spPr>
      </p:pic>
    </p:spTree>
    <p:extLst>
      <p:ext uri="{BB962C8B-B14F-4D97-AF65-F5344CB8AC3E}">
        <p14:creationId xmlns:p14="http://schemas.microsoft.com/office/powerpoint/2010/main" val="14994691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13572</TotalTime>
  <Words>3410</Words>
  <Application>Microsoft Office PowerPoint</Application>
  <PresentationFormat>On-screen Show (4:3)</PresentationFormat>
  <Paragraphs>531</Paragraphs>
  <Slides>82</Slides>
  <Notes>7</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Exploring Research Administration from Concept to Commercialization</vt:lpstr>
      <vt:lpstr>OMB A-21 FEELS LIKE THIS:</vt:lpstr>
      <vt:lpstr>Section A. Purpose and Scope</vt:lpstr>
      <vt:lpstr>Section A. Purpose and Scope</vt:lpstr>
      <vt:lpstr>Section B. definition of terms</vt:lpstr>
      <vt:lpstr>Section B. Definition of Terms</vt:lpstr>
      <vt:lpstr>B.1. Major functions</vt:lpstr>
      <vt:lpstr>B.1. Major functions</vt:lpstr>
      <vt:lpstr>B.1. Major functions</vt:lpstr>
      <vt:lpstr>B.1. Major functions</vt:lpstr>
      <vt:lpstr>Section C. Basic Considerations</vt:lpstr>
      <vt:lpstr>Allowability of Costs</vt:lpstr>
      <vt:lpstr>Allowability of Costs</vt:lpstr>
      <vt:lpstr>c.3. Reasonable Costs</vt:lpstr>
      <vt:lpstr>c.3. Reasonable Costs</vt:lpstr>
      <vt:lpstr>C.3 Reasonable costs</vt:lpstr>
      <vt:lpstr>C.3. Reasonable Costs</vt:lpstr>
      <vt:lpstr>C.3. Reasonable Costs</vt:lpstr>
      <vt:lpstr>c.3. Reasonable Costs</vt:lpstr>
      <vt:lpstr>Allowability of costs</vt:lpstr>
      <vt:lpstr>C.4. Allocable Costs</vt:lpstr>
      <vt:lpstr>C.4. Allocable Costs</vt:lpstr>
      <vt:lpstr>C.4. Allocable Costs </vt:lpstr>
      <vt:lpstr>C.4. allocable costs </vt:lpstr>
      <vt:lpstr>C.4 Allocable costs </vt:lpstr>
      <vt:lpstr>C.4. Allocable Costs </vt:lpstr>
      <vt:lpstr>c.4. Allocable costs </vt:lpstr>
      <vt:lpstr>c.4. allocable costs</vt:lpstr>
      <vt:lpstr>c.4. allocable costs</vt:lpstr>
      <vt:lpstr>c.4. allocable costs </vt:lpstr>
      <vt:lpstr>c.5. applicable credits</vt:lpstr>
      <vt:lpstr>c.6. Costs incurred by state and local governments</vt:lpstr>
      <vt:lpstr>c.7. limitations on allowance of costs</vt:lpstr>
      <vt:lpstr>c.7. limitations on allowance of costs</vt:lpstr>
      <vt:lpstr>c.8. Collection of unallowable costs</vt:lpstr>
      <vt:lpstr>c.9. adjustment of previously negotiated f&amp;a Cost rates</vt:lpstr>
      <vt:lpstr>c.9. adjustment of previously negotiated f&amp;a Cost rates</vt:lpstr>
      <vt:lpstr>Allowability of costs</vt:lpstr>
      <vt:lpstr>C.10. - c.14: consistency</vt:lpstr>
      <vt:lpstr>c.10: estimating, accumulating and reporting costs </vt:lpstr>
      <vt:lpstr>Appendix a: cAS 9905.501 </vt:lpstr>
      <vt:lpstr>Appendix a: CAS 9905.502</vt:lpstr>
      <vt:lpstr>c.11: Allocating costs for same purpose</vt:lpstr>
      <vt:lpstr>Appendix a: CAS 9905.502</vt:lpstr>
      <vt:lpstr>Appendix a: CAS 9905.502</vt:lpstr>
      <vt:lpstr>C.14. disclosure statement</vt:lpstr>
      <vt:lpstr>C.14. disclosure statement</vt:lpstr>
      <vt:lpstr>C.12: Accounting for unallowable costs</vt:lpstr>
      <vt:lpstr>C.12. Accounting for unallowable costs </vt:lpstr>
      <vt:lpstr>C.12: Accounting for unallowable costs</vt:lpstr>
      <vt:lpstr>C.12: Accounting for unallowable costs</vt:lpstr>
      <vt:lpstr>C.12: Accounting for unallowable costs</vt:lpstr>
      <vt:lpstr>C.12: Accounting for unallowable costs</vt:lpstr>
      <vt:lpstr>Appendix A: CAS 9905.505 – Accounting for Unallowable Costs </vt:lpstr>
      <vt:lpstr>C.14. Accounting for unallowable Costs</vt:lpstr>
      <vt:lpstr>Exhibit C: </vt:lpstr>
      <vt:lpstr>Exhibit C: Major Projects</vt:lpstr>
      <vt:lpstr>Exhibit C: Major Projects</vt:lpstr>
      <vt:lpstr>Exhibit C: Major projects</vt:lpstr>
      <vt:lpstr>Section D: Direct Cost</vt:lpstr>
      <vt:lpstr>Section E: F&amp;A Costs</vt:lpstr>
      <vt:lpstr>Section F: Identification and Assignment of F&amp;a Costs</vt:lpstr>
      <vt:lpstr>Section G: Determination and Application of F&amp;A cost rate or rates</vt:lpstr>
      <vt:lpstr>Section H: simplified method for small institutions</vt:lpstr>
      <vt:lpstr>Section I:</vt:lpstr>
      <vt:lpstr>PowerPoint Presentation</vt:lpstr>
      <vt:lpstr>Section J: General provisions for selected items of cost</vt:lpstr>
      <vt:lpstr>I promise ….</vt:lpstr>
      <vt:lpstr>Section K: Certification of charges</vt:lpstr>
      <vt:lpstr>Exhibit A: </vt:lpstr>
      <vt:lpstr>Exhibit b:</vt:lpstr>
      <vt:lpstr>The future of a-21</vt:lpstr>
      <vt:lpstr>Thank you!</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jtorres</dc:creator>
  <cp:lastModifiedBy>Karen Norum</cp:lastModifiedBy>
  <cp:revision>223</cp:revision>
  <cp:lastPrinted>2013-06-18T15:12:09Z</cp:lastPrinted>
  <dcterms:created xsi:type="dcterms:W3CDTF">2011-04-10T19:45:53Z</dcterms:created>
  <dcterms:modified xsi:type="dcterms:W3CDTF">2013-09-24T14:31:53Z</dcterms:modified>
</cp:coreProperties>
</file>