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0" r:id="rId1"/>
  </p:sldMasterIdLst>
  <p:notesMasterIdLst>
    <p:notesMasterId r:id="rId40"/>
  </p:notesMasterIdLst>
  <p:handoutMasterIdLst>
    <p:handoutMasterId r:id="rId41"/>
  </p:handoutMasterIdLst>
  <p:sldIdLst>
    <p:sldId id="270" r:id="rId2"/>
    <p:sldId id="309" r:id="rId3"/>
    <p:sldId id="311" r:id="rId4"/>
    <p:sldId id="320" r:id="rId5"/>
    <p:sldId id="312" r:id="rId6"/>
    <p:sldId id="315" r:id="rId7"/>
    <p:sldId id="328" r:id="rId8"/>
    <p:sldId id="316" r:id="rId9"/>
    <p:sldId id="317" r:id="rId10"/>
    <p:sldId id="329" r:id="rId11"/>
    <p:sldId id="318" r:id="rId12"/>
    <p:sldId id="319" r:id="rId13"/>
    <p:sldId id="330" r:id="rId14"/>
    <p:sldId id="321" r:id="rId15"/>
    <p:sldId id="322" r:id="rId16"/>
    <p:sldId id="331" r:id="rId17"/>
    <p:sldId id="313" r:id="rId18"/>
    <p:sldId id="332" r:id="rId19"/>
    <p:sldId id="333" r:id="rId20"/>
    <p:sldId id="334" r:id="rId21"/>
    <p:sldId id="335" r:id="rId22"/>
    <p:sldId id="336" r:id="rId23"/>
    <p:sldId id="337" r:id="rId24"/>
    <p:sldId id="339" r:id="rId25"/>
    <p:sldId id="340" r:id="rId26"/>
    <p:sldId id="341" r:id="rId27"/>
    <p:sldId id="342" r:id="rId28"/>
    <p:sldId id="325" r:id="rId29"/>
    <p:sldId id="343" r:id="rId30"/>
    <p:sldId id="344" r:id="rId31"/>
    <p:sldId id="345" r:id="rId32"/>
    <p:sldId id="346" r:id="rId33"/>
    <p:sldId id="324" r:id="rId34"/>
    <p:sldId id="347" r:id="rId35"/>
    <p:sldId id="348" r:id="rId36"/>
    <p:sldId id="326" r:id="rId37"/>
    <p:sldId id="350" r:id="rId38"/>
    <p:sldId id="349"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277" autoAdjust="0"/>
  </p:normalViewPr>
  <p:slideViewPr>
    <p:cSldViewPr>
      <p:cViewPr varScale="1">
        <p:scale>
          <a:sx n="89" d="100"/>
          <a:sy n="89" d="100"/>
        </p:scale>
        <p:origin x="-72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dirty="0" smtClean="0"/>
              <a:t>Managing Compliance Issues At Pre-Award: Beyond The RFP </a:t>
            </a: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5CE6703-AD6E-4BC2-9F6D-635613F707C7}" type="datetimeFigureOut">
              <a:rPr lang="en-US" smtClean="0"/>
              <a:t>9/24/2013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Office of Research &amp; Commercialization</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dirty="0" smtClean="0"/>
              <a:t>Managing Compliance Issues At Pre-Award: Beyond The RFP </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D3B6224-E222-4BE6-97EA-BB87A8C288C8}" type="datetimeFigureOut">
              <a:rPr lang="en-US" smtClean="0"/>
              <a:t>9/24/2013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Office of Research &amp; Commercialization</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a:t>
            </a:fld>
            <a:endParaRPr lang="en-US" dirty="0"/>
          </a:p>
        </p:txBody>
      </p:sp>
      <p:sp>
        <p:nvSpPr>
          <p:cNvPr id="5" name="Date Placeholder 4"/>
          <p:cNvSpPr>
            <a:spLocks noGrp="1"/>
          </p:cNvSpPr>
          <p:nvPr>
            <p:ph type="dt" idx="11"/>
          </p:nvPr>
        </p:nvSpPr>
        <p:spPr/>
        <p:txBody>
          <a:bodyPr/>
          <a:lstStyle/>
          <a:p>
            <a:fld id="{41020C4C-312B-46B1-BA3B-AA480E078754}"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08789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a:t>
            </a:fld>
            <a:endParaRPr lang="en-US" dirty="0"/>
          </a:p>
        </p:txBody>
      </p:sp>
      <p:sp>
        <p:nvSpPr>
          <p:cNvPr id="4" name="Date Placeholder 3"/>
          <p:cNvSpPr>
            <a:spLocks noGrp="1"/>
          </p:cNvSpPr>
          <p:nvPr>
            <p:ph type="dt" idx="12"/>
          </p:nvPr>
        </p:nvSpPr>
        <p:spPr/>
        <p:txBody>
          <a:bodyPr/>
          <a:lstStyle/>
          <a:p>
            <a:fld id="{DE902582-1794-4EB7-AAAE-EF87957C0373}"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FSEC</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11</a:t>
            </a:fld>
            <a:endParaRPr lang="en-US" dirty="0"/>
          </a:p>
        </p:txBody>
      </p:sp>
      <p:sp>
        <p:nvSpPr>
          <p:cNvPr id="5" name="Date Placeholder 4"/>
          <p:cNvSpPr>
            <a:spLocks noGrp="1"/>
          </p:cNvSpPr>
          <p:nvPr>
            <p:ph type="dt" idx="11"/>
          </p:nvPr>
        </p:nvSpPr>
        <p:spPr/>
        <p:txBody>
          <a:bodyPr/>
          <a:lstStyle/>
          <a:p>
            <a:fld id="{526A37F3-1FC0-433E-9A5E-5B4ABB6EBBF2}"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158821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12</a:t>
            </a:fld>
            <a:endParaRPr lang="en-US" dirty="0"/>
          </a:p>
        </p:txBody>
      </p:sp>
      <p:sp>
        <p:nvSpPr>
          <p:cNvPr id="5" name="Date Placeholder 4"/>
          <p:cNvSpPr>
            <a:spLocks noGrp="1"/>
          </p:cNvSpPr>
          <p:nvPr>
            <p:ph type="dt" idx="11"/>
          </p:nvPr>
        </p:nvSpPr>
        <p:spPr/>
        <p:txBody>
          <a:bodyPr/>
          <a:lstStyle/>
          <a:p>
            <a:fld id="{233B52E8-5469-4A61-8E0E-2D764620878D}"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00144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35</a:t>
            </a:fld>
            <a:endParaRPr lang="en-US" dirty="0"/>
          </a:p>
        </p:txBody>
      </p:sp>
      <p:sp>
        <p:nvSpPr>
          <p:cNvPr id="5" name="Date Placeholder 4"/>
          <p:cNvSpPr>
            <a:spLocks noGrp="1"/>
          </p:cNvSpPr>
          <p:nvPr>
            <p:ph type="dt" idx="11"/>
          </p:nvPr>
        </p:nvSpPr>
        <p:spPr/>
        <p:txBody>
          <a:bodyPr/>
          <a:lstStyle/>
          <a:p>
            <a:fld id="{0BD75435-0693-4FAE-B738-46C7B76B6815}"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279508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38</a:t>
            </a:fld>
            <a:endParaRPr lang="en-US" dirty="0"/>
          </a:p>
        </p:txBody>
      </p:sp>
      <p:sp>
        <p:nvSpPr>
          <p:cNvPr id="5" name="Date Placeholder 4"/>
          <p:cNvSpPr>
            <a:spLocks noGrp="1"/>
          </p:cNvSpPr>
          <p:nvPr>
            <p:ph type="dt" idx="11"/>
          </p:nvPr>
        </p:nvSpPr>
        <p:spPr/>
        <p:txBody>
          <a:bodyPr/>
          <a:lstStyle/>
          <a:p>
            <a:fld id="{42EDCAD3-5FB9-4AEF-A12A-61C90F6392AC}"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89596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r>
              <a:rPr lang="en-US" dirty="0" smtClean="0"/>
              <a:t>Pre-Award Services</a:t>
            </a:r>
            <a:endParaRPr lang="en-US" dirty="0"/>
          </a:p>
        </p:txBody>
      </p:sp>
      <p:sp>
        <p:nvSpPr>
          <p:cNvPr id="2" name="Footer Placeholder 1"/>
          <p:cNvSpPr>
            <a:spLocks noGrp="1"/>
          </p:cNvSpPr>
          <p:nvPr>
            <p:ph type="ftr" sz="quarter" idx="11"/>
          </p:nvPr>
        </p:nvSpPr>
        <p:spPr/>
        <p:txBody>
          <a:bodyPr/>
          <a:lstStyle/>
          <a:p>
            <a:r>
              <a:rPr lang="en-US" dirty="0" smtClean="0"/>
              <a:t>Office of Research &amp; Commercialization</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r>
              <a:rPr lang="en-US" dirty="0" smtClean="0"/>
              <a:t>Pre-Award Services</a:t>
            </a:r>
            <a:endParaRPr lang="en-US" dirty="0"/>
          </a:p>
        </p:txBody>
      </p:sp>
      <p:sp>
        <p:nvSpPr>
          <p:cNvPr id="19" name="Footer Placeholder 18"/>
          <p:cNvSpPr>
            <a:spLocks noGrp="1"/>
          </p:cNvSpPr>
          <p:nvPr>
            <p:ph type="ftr" sz="quarter" idx="11"/>
          </p:nvPr>
        </p:nvSpPr>
        <p:spPr>
          <a:xfrm>
            <a:off x="3581400" y="76200"/>
            <a:ext cx="2895600" cy="288925"/>
          </a:xfrm>
        </p:spPr>
        <p:txBody>
          <a:bodyPr/>
          <a:lstStyle/>
          <a:p>
            <a:r>
              <a:rPr kumimoji="0" lang="en-US" dirty="0" smtClean="0"/>
              <a:t>Office of Research &amp; Commercialization</a:t>
            </a:r>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r>
              <a:rPr lang="en-US" dirty="0" smtClean="0"/>
              <a:t>Pre-Award Services</a:t>
            </a:r>
            <a:endParaRPr lang="en-US" dirty="0"/>
          </a:p>
        </p:txBody>
      </p:sp>
      <p:sp>
        <p:nvSpPr>
          <p:cNvPr id="11" name="Footer Placeholder 10"/>
          <p:cNvSpPr>
            <a:spLocks noGrp="1"/>
          </p:cNvSpPr>
          <p:nvPr>
            <p:ph type="ftr" sz="quarter" idx="11"/>
          </p:nvPr>
        </p:nvSpPr>
        <p:spPr/>
        <p:txBody>
          <a:bodyPr/>
          <a:lstStyle/>
          <a:p>
            <a:r>
              <a:rPr lang="en-US" dirty="0" smtClean="0"/>
              <a:t>Office of Research &amp; Commercialization</a:t>
            </a:r>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r>
              <a:rPr lang="en-US" dirty="0" smtClean="0"/>
              <a:t>Pre-Award Services</a:t>
            </a:r>
            <a:endParaRPr lang="en-US" dirty="0"/>
          </a:p>
        </p:txBody>
      </p:sp>
      <p:sp>
        <p:nvSpPr>
          <p:cNvPr id="10" name="Footer Placeholder 9"/>
          <p:cNvSpPr>
            <a:spLocks noGrp="1"/>
          </p:cNvSpPr>
          <p:nvPr>
            <p:ph type="ftr" sz="quarter" idx="11"/>
          </p:nvPr>
        </p:nvSpPr>
        <p:spPr/>
        <p:txBody>
          <a:bodyPr/>
          <a:lstStyle/>
          <a:p>
            <a:r>
              <a:rPr lang="en-US" dirty="0" smtClean="0"/>
              <a:t>Office of Research &amp; Commercialization</a:t>
            </a:r>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r>
              <a:rPr lang="en-US" dirty="0" smtClean="0"/>
              <a:t>Pre-Award Services</a:t>
            </a:r>
            <a:endParaRPr lang="en-US" dirty="0"/>
          </a:p>
        </p:txBody>
      </p:sp>
      <p:sp>
        <p:nvSpPr>
          <p:cNvPr id="6" name="Footer Placeholder 5"/>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r>
              <a:rPr lang="en-US" dirty="0" smtClean="0"/>
              <a:t>Pre-Award Services</a:t>
            </a:r>
            <a:endParaRPr lang="en-US" dirty="0"/>
          </a:p>
        </p:txBody>
      </p:sp>
      <p:sp>
        <p:nvSpPr>
          <p:cNvPr id="21" name="Footer Placeholder 20"/>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Pre-Award Services</a:t>
            </a:r>
            <a:endParaRPr lang="en-US" dirty="0"/>
          </a:p>
        </p:txBody>
      </p:sp>
      <p:sp>
        <p:nvSpPr>
          <p:cNvPr id="24" name="Footer Placeholder 23"/>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r>
              <a:rPr lang="en-US" dirty="0" smtClean="0"/>
              <a:t>Pre-Award Services</a:t>
            </a:r>
            <a:endParaRPr lang="en-US" dirty="0"/>
          </a:p>
        </p:txBody>
      </p:sp>
      <p:sp>
        <p:nvSpPr>
          <p:cNvPr id="29" name="Footer Placeholder 28"/>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en-US" dirty="0" smtClean="0"/>
              <a:t>Pre-Award Services</a:t>
            </a:r>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Office of Research &amp; Commercialization</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hd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rPr>
              <a:t>Managing Compliance </a:t>
            </a: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 Issues </a:t>
            </a:r>
            <a:r>
              <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rPr>
              <a:t>at </a:t>
            </a:r>
            <a:endPar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Pre-Award:</a:t>
            </a:r>
          </a:p>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Beyond the RFP</a:t>
            </a:r>
            <a:endPar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10391" y="4456819"/>
            <a:ext cx="7543800" cy="830997"/>
          </a:xfrm>
          <a:prstGeom prst="rect">
            <a:avLst/>
          </a:prstGeom>
          <a:noFill/>
        </p:spPr>
        <p:txBody>
          <a:bodyPr wrap="square" rtlCol="0">
            <a:spAutoFit/>
          </a:bodyPr>
          <a:lstStyle/>
          <a:p>
            <a:pPr algn="ctr"/>
            <a:r>
              <a:rPr lang="en-US" sz="1600" dirty="0" smtClean="0">
                <a:solidFill>
                  <a:schemeClr val="accent6">
                    <a:lumMod val="75000"/>
                  </a:schemeClr>
                </a:solidFill>
                <a:latin typeface="Century Gothic" pitchFamily="34" charset="0"/>
              </a:rPr>
              <a:t>Elise Dantuma</a:t>
            </a:r>
          </a:p>
          <a:p>
            <a:pPr algn="ctr"/>
            <a:r>
              <a:rPr lang="en-US" sz="1600" dirty="0" smtClean="0">
                <a:solidFill>
                  <a:schemeClr val="accent6">
                    <a:lumMod val="75000"/>
                  </a:schemeClr>
                </a:solidFill>
                <a:latin typeface="Century Gothic" pitchFamily="34" charset="0"/>
              </a:rPr>
              <a:t>Tamara Gabrus</a:t>
            </a:r>
          </a:p>
          <a:p>
            <a:pPr algn="ctr"/>
            <a:r>
              <a:rPr lang="en-US" sz="1600" dirty="0" smtClean="0">
                <a:solidFill>
                  <a:schemeClr val="accent6">
                    <a:lumMod val="75000"/>
                  </a:schemeClr>
                </a:solidFill>
                <a:latin typeface="Century Gothic" pitchFamily="34" charset="0"/>
              </a:rPr>
              <a:t>Mindy Solivan</a:t>
            </a:r>
            <a:endParaRPr lang="en-US" sz="1600" dirty="0">
              <a:solidFill>
                <a:schemeClr val="accent6">
                  <a:lumMod val="75000"/>
                </a:schemeClr>
              </a:solidFill>
              <a:latin typeface="Century Gothic"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149946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is preparing a proposal with a colleague within UCF and they want to include animals studies. The animal species they wish to use are mice and rabbits (approximately 500 mice and 100 rabbits). In addition, the rabbits will undergo survival surgery and after this is complete, he wants to ship the rabbits to a collaborator in another state for their observation. </a:t>
            </a:r>
          </a:p>
          <a:p>
            <a:pPr marL="457200" lvl="1" indent="0">
              <a:buNone/>
            </a:pPr>
            <a:endParaRPr lang="en-US" sz="2400" i="1" dirty="0" smtClean="0"/>
          </a:p>
          <a:p>
            <a:pPr lvl="2"/>
            <a:r>
              <a:rPr lang="en-US" sz="2000" i="1" dirty="0" smtClean="0"/>
              <a:t>What are some concerns that come to your mind for this scenario?</a:t>
            </a:r>
          </a:p>
          <a:p>
            <a:pPr lvl="2"/>
            <a:endParaRPr lang="en-US" sz="1200" i="1" dirty="0"/>
          </a:p>
          <a:p>
            <a:pPr lvl="1"/>
            <a:endParaRPr lang="en-US" sz="1600" i="1"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10</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9369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Intellectual Property (IP)</a:t>
            </a:r>
          </a:p>
          <a:p>
            <a:pPr lvl="1"/>
            <a:r>
              <a:rPr lang="en-US" dirty="0" smtClean="0"/>
              <a:t>Thorough review of the IP a faculty would be using on project should be performed at the proposal stage. </a:t>
            </a:r>
          </a:p>
          <a:p>
            <a:pPr lvl="2"/>
            <a:r>
              <a:rPr lang="en-US" dirty="0" smtClean="0"/>
              <a:t>Is this UCF’s IP? </a:t>
            </a:r>
          </a:p>
          <a:p>
            <a:pPr lvl="3"/>
            <a:r>
              <a:rPr lang="en-US" dirty="0" smtClean="0"/>
              <a:t>Is it protected? Do we need to protect it prior to proposal submission? – remember new rules under AIA!</a:t>
            </a:r>
          </a:p>
          <a:p>
            <a:pPr lvl="2"/>
            <a:r>
              <a:rPr lang="en-US" dirty="0" smtClean="0"/>
              <a:t>Is this a third party’s IP?</a:t>
            </a:r>
          </a:p>
          <a:p>
            <a:pPr lvl="3"/>
            <a:r>
              <a:rPr lang="en-US" dirty="0" smtClean="0"/>
              <a:t>Do we have permission to use it?</a:t>
            </a:r>
          </a:p>
          <a:p>
            <a:pPr lvl="3"/>
            <a:r>
              <a:rPr lang="en-US" dirty="0" smtClean="0"/>
              <a:t>Are we disclosing a third party’s proprietary information in our proposal?	</a:t>
            </a:r>
          </a:p>
          <a:p>
            <a:pPr lvl="1"/>
            <a:r>
              <a:rPr lang="en-US" dirty="0" smtClean="0"/>
              <a:t>Understanding of your faculty’s IP portfolio can be essential when reviewing their proposals to be sure we are not infringing or giving away any IP in a proposal. </a:t>
            </a:r>
          </a:p>
          <a:p>
            <a:pPr lvl="1"/>
            <a:r>
              <a:rPr lang="en-US" dirty="0" smtClean="0"/>
              <a:t>Be aware of what is written into proposals. Make sure we are not disclosing too much!</a:t>
            </a:r>
          </a:p>
          <a:p>
            <a:pPr lvl="2"/>
            <a:r>
              <a:rPr lang="en-US" i="1" dirty="0" smtClean="0"/>
              <a:t>Example: Specifically writing out source code or algorithm verse a report</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11</a:t>
            </a:fld>
            <a:endParaRPr lang="en-US" dirty="0"/>
          </a:p>
        </p:txBody>
      </p:sp>
      <p:sp>
        <p:nvSpPr>
          <p:cNvPr id="7" name="Rectangle 6"/>
          <p:cNvSpPr/>
          <p:nvPr/>
        </p:nvSpPr>
        <p:spPr>
          <a:xfrm>
            <a:off x="29718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7057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Intellectual Property (IP)</a:t>
            </a:r>
          </a:p>
          <a:p>
            <a:pPr lvl="1"/>
            <a:r>
              <a:rPr lang="en-US" dirty="0" smtClean="0"/>
              <a:t>Example #1:</a:t>
            </a:r>
          </a:p>
          <a:p>
            <a:pPr lvl="2"/>
            <a:r>
              <a:rPr lang="en-US" dirty="0" smtClean="0"/>
              <a:t>PI is writing a proposal that includes know-how they developed that would lead to a possible new invention</a:t>
            </a:r>
          </a:p>
          <a:p>
            <a:pPr lvl="3"/>
            <a:r>
              <a:rPr lang="en-US" dirty="0" smtClean="0"/>
              <a:t>Has this information been disclosed to the University yet?</a:t>
            </a:r>
          </a:p>
          <a:p>
            <a:pPr lvl="3"/>
            <a:r>
              <a:rPr lang="en-US" dirty="0" smtClean="0"/>
              <a:t>Is it protected yet?</a:t>
            </a:r>
          </a:p>
          <a:p>
            <a:pPr lvl="3"/>
            <a:r>
              <a:rPr lang="en-US" dirty="0" smtClean="0"/>
              <a:t>Do we reveal too much in the proposal?</a:t>
            </a:r>
          </a:p>
          <a:p>
            <a:pPr lvl="3"/>
            <a:r>
              <a:rPr lang="en-US" dirty="0" smtClean="0"/>
              <a:t>Who do we contact?</a:t>
            </a:r>
          </a:p>
          <a:p>
            <a:pPr lvl="1"/>
            <a:r>
              <a:rPr lang="en-US" dirty="0" smtClean="0"/>
              <a:t>Example #2:</a:t>
            </a:r>
          </a:p>
          <a:p>
            <a:pPr lvl="2"/>
            <a:r>
              <a:rPr lang="en-US" dirty="0" smtClean="0"/>
              <a:t>PI wants to work with a local small business on improving a program developed by the small business.</a:t>
            </a:r>
          </a:p>
          <a:p>
            <a:pPr lvl="3"/>
            <a:r>
              <a:rPr lang="en-US" dirty="0" smtClean="0"/>
              <a:t>Does the small business have their program protected? Do we need to map out background IP?</a:t>
            </a:r>
          </a:p>
          <a:p>
            <a:pPr lvl="3"/>
            <a:r>
              <a:rPr lang="en-US" dirty="0" smtClean="0"/>
              <a:t>Does UCF have permission to use the program if funded?</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IP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12</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49539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Case Study</a:t>
            </a:r>
          </a:p>
          <a:p>
            <a:pPr lvl="1"/>
            <a:r>
              <a:rPr lang="en-US" sz="2400" i="1" dirty="0" smtClean="0"/>
              <a:t>Dr. Smith has developed a new assay, that he is very excited about, and has an exclusive license for the use of the assay with a local small business for drug discovery purposes. Dr. Smith is preparing a proposal for a project for which he will use his assay to do validations of his own drugs for drug discovery purposes. Also, he has included a subcontract to another local research institution in the proposal who will also use the assay to do validations on their own library of compounds for drug discovery. </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13</a:t>
            </a:fld>
            <a:endParaRPr lang="en-US" dirty="0"/>
          </a:p>
        </p:txBody>
      </p:sp>
      <p:sp>
        <p:nvSpPr>
          <p:cNvPr id="7" name="Rectangle 6"/>
          <p:cNvSpPr/>
          <p:nvPr/>
        </p:nvSpPr>
        <p:spPr>
          <a:xfrm>
            <a:off x="3048000" y="646450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9895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Export Control</a:t>
            </a:r>
          </a:p>
          <a:p>
            <a:pPr lvl="1"/>
            <a:r>
              <a:rPr lang="en-US" dirty="0" smtClean="0"/>
              <a:t>Export control concerns are important to be addressed at the proposal stage so:</a:t>
            </a:r>
          </a:p>
          <a:p>
            <a:pPr lvl="2"/>
            <a:r>
              <a:rPr lang="en-US" dirty="0" smtClean="0"/>
              <a:t>Faculty are aware of the additional steps that may need to be taken when the project is funded</a:t>
            </a:r>
          </a:p>
          <a:p>
            <a:pPr lvl="2"/>
            <a:r>
              <a:rPr lang="en-US" dirty="0" smtClean="0"/>
              <a:t>Make sure we are even capable of performing the project</a:t>
            </a:r>
          </a:p>
          <a:p>
            <a:pPr marL="457200" lvl="1" indent="0">
              <a:buNone/>
            </a:pPr>
            <a:endParaRPr lang="en-US" dirty="0" smtClean="0"/>
          </a:p>
          <a:p>
            <a:pPr marL="457200" lvl="1" indent="0">
              <a:buNone/>
            </a:pPr>
            <a:endParaRPr lang="en-US" dirty="0" smtClean="0"/>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14</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42785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Export Control</a:t>
            </a:r>
          </a:p>
          <a:p>
            <a:pPr lvl="1"/>
            <a:r>
              <a:rPr lang="en-US" dirty="0" smtClean="0"/>
              <a:t>Example #1:</a:t>
            </a:r>
          </a:p>
          <a:p>
            <a:pPr lvl="2"/>
            <a:r>
              <a:rPr lang="en-US" dirty="0" smtClean="0"/>
              <a:t>PI wishes to have a foreign national on the project which, if funded, would be funded with applied research dollars from DoD (not considered fundamental research)</a:t>
            </a:r>
          </a:p>
          <a:p>
            <a:pPr lvl="3"/>
            <a:r>
              <a:rPr lang="en-US" dirty="0" smtClean="0"/>
              <a:t>Is the research considered controlled by EAR and/or ITAR?</a:t>
            </a:r>
          </a:p>
          <a:p>
            <a:pPr lvl="3"/>
            <a:r>
              <a:rPr lang="en-US" dirty="0" smtClean="0"/>
              <a:t>Will the foreign national need to apply for a license to perform the work?</a:t>
            </a:r>
          </a:p>
          <a:p>
            <a:pPr lvl="3"/>
            <a:r>
              <a:rPr lang="en-US" dirty="0" smtClean="0"/>
              <a:t>Who should you reach out to?</a:t>
            </a:r>
          </a:p>
          <a:p>
            <a:pPr lvl="1"/>
            <a:r>
              <a:rPr lang="en-US" dirty="0" smtClean="0"/>
              <a:t>Example #2:</a:t>
            </a:r>
          </a:p>
          <a:p>
            <a:pPr lvl="2"/>
            <a:r>
              <a:rPr lang="en-US" dirty="0" smtClean="0"/>
              <a:t>PI wishes to work with Syria on developing a vaccination for Polio.</a:t>
            </a:r>
          </a:p>
          <a:p>
            <a:pPr lvl="3"/>
            <a:r>
              <a:rPr lang="en-US" dirty="0" smtClean="0"/>
              <a:t>Is this country under restrictions under OFAC?</a:t>
            </a:r>
          </a:p>
          <a:p>
            <a:pPr lvl="3"/>
            <a:r>
              <a:rPr lang="en-US" dirty="0" smtClean="0"/>
              <a:t>Is the nature of work considered a ‘prohibited activity’?</a:t>
            </a:r>
          </a:p>
          <a:p>
            <a:pPr lvl="3"/>
            <a:r>
              <a:rPr lang="en-US" dirty="0" smtClean="0"/>
              <a:t>Who should you reach out to?</a:t>
            </a:r>
          </a:p>
          <a:p>
            <a:pPr lvl="2"/>
            <a:endParaRPr lang="en-US" dirty="0" smtClean="0"/>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Export Control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15</a:t>
            </a:fld>
            <a:endParaRPr lang="en-US" dirty="0"/>
          </a:p>
        </p:txBody>
      </p:sp>
      <p:sp>
        <p:nvSpPr>
          <p:cNvPr id="7" name="Rectangle 6"/>
          <p:cNvSpPr/>
          <p:nvPr/>
        </p:nvSpPr>
        <p:spPr>
          <a:xfrm>
            <a:off x="3124200" y="6483964"/>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4826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dirty="0" smtClean="0"/>
              <a:t>Dr. Smith is working on a proposal which will involve identifying anti-toxin components of grape abstracts. One of the toxins he wishes to test these on is ricin. </a:t>
            </a:r>
          </a:p>
          <a:p>
            <a:pPr lvl="1"/>
            <a:endParaRPr lang="en-US" dirty="0"/>
          </a:p>
          <a:p>
            <a:pPr lvl="1"/>
            <a:r>
              <a:rPr lang="en-US" i="1" dirty="0"/>
              <a:t>What concerns come to mind in this scenario?</a:t>
            </a:r>
          </a:p>
          <a:p>
            <a:pPr marL="457200" lvl="1" indent="0">
              <a:buNone/>
            </a:pPr>
            <a:endParaRPr lang="en-US" dirty="0" smtClean="0"/>
          </a:p>
          <a:p>
            <a:pPr lvl="1"/>
            <a:endParaRPr lang="en-US" sz="1600" i="1"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16</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15768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Conflict of Interest</a:t>
            </a:r>
          </a:p>
          <a:p>
            <a:pPr lvl="1"/>
            <a:r>
              <a:rPr lang="en-US" dirty="0"/>
              <a:t>Thorough review of potential conflicts of interest on a project should be performed at the proposal stage. </a:t>
            </a:r>
          </a:p>
          <a:p>
            <a:pPr lvl="2"/>
            <a:r>
              <a:rPr lang="en-US" dirty="0"/>
              <a:t>Ensure compliance with agency guidelines/reporting requirements</a:t>
            </a:r>
          </a:p>
          <a:p>
            <a:pPr lvl="2"/>
            <a:r>
              <a:rPr lang="en-US" dirty="0"/>
              <a:t>Ensure there are no outside activities which will cause a COI in regards to this particular project</a:t>
            </a:r>
          </a:p>
          <a:p>
            <a:pPr lvl="2"/>
            <a:r>
              <a:rPr lang="en-US" dirty="0"/>
              <a:t>Ensure the research is not biased</a:t>
            </a:r>
          </a:p>
          <a:p>
            <a:pPr lvl="1"/>
            <a:r>
              <a:rPr lang="en-US" dirty="0"/>
              <a:t>For PHS (certain Non-PHS agencies) a Financial COI review is required and any FCOIs found must be disclosed at the proposal stage for all individuals involved in the design, conduct and reporting of research.</a:t>
            </a:r>
          </a:p>
          <a:p>
            <a:pPr lvl="1"/>
            <a:endParaRPr lang="en-US" dirty="0" smtClean="0"/>
          </a:p>
        </p:txBody>
      </p:sp>
      <p:sp>
        <p:nvSpPr>
          <p:cNvPr id="7"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17</a:t>
            </a:fld>
            <a:endParaRPr lang="en-US" dirty="0"/>
          </a:p>
        </p:txBody>
      </p:sp>
      <p:sp>
        <p:nvSpPr>
          <p:cNvPr id="6" name="Rectangle 5"/>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93225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Conflict of Interest</a:t>
            </a:r>
          </a:p>
          <a:p>
            <a:pPr lvl="1"/>
            <a:r>
              <a:rPr lang="en-US" dirty="0"/>
              <a:t>Key things to note about COI resources</a:t>
            </a:r>
          </a:p>
          <a:p>
            <a:pPr lvl="2"/>
            <a:r>
              <a:rPr lang="en-US" dirty="0"/>
              <a:t>ARGIS Compliance tab lists the status of COI disclosures for faculty (by faculty name or college/department)</a:t>
            </a:r>
          </a:p>
          <a:p>
            <a:pPr lvl="2"/>
            <a:r>
              <a:rPr lang="en-US" dirty="0"/>
              <a:t>Hard copy COI disclosures have to be completed for UCF A&amp;P, OPS, Students, USPS, Courtesy Appointments, Affiliate/volunteer faculty and visiting scientists.</a:t>
            </a:r>
          </a:p>
          <a:p>
            <a:pPr lvl="2"/>
            <a:r>
              <a:rPr lang="en-US" dirty="0"/>
              <a:t>A subrecipient hard copy form has to be completed for subawards who do not have their own FCOI policies (indicated on the Subaward Commitment Form) and consultants.</a:t>
            </a:r>
          </a:p>
          <a:p>
            <a:pPr marL="914400" lvl="2" indent="0">
              <a:buNone/>
            </a:pPr>
            <a:endParaRPr lang="en-US" dirty="0"/>
          </a:p>
          <a:p>
            <a:pPr marL="914400" lvl="2" indent="0">
              <a:buNone/>
            </a:pPr>
            <a:r>
              <a:rPr lang="en-US" i="1" dirty="0"/>
              <a:t>We may have to ask the PI and COI Team additional questions to find the answers.</a:t>
            </a:r>
            <a:endParaRPr lang="en-US" i="1" dirty="0" smtClean="0"/>
          </a:p>
        </p:txBody>
      </p:sp>
      <p:sp>
        <p:nvSpPr>
          <p:cNvPr id="7"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18</a:t>
            </a:fld>
            <a:endParaRPr lang="en-US" dirty="0"/>
          </a:p>
        </p:txBody>
      </p:sp>
      <p:sp>
        <p:nvSpPr>
          <p:cNvPr id="6" name="Rectangle 5"/>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79543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Managing Compliance Issues at Pre-Award</a:t>
            </a:r>
          </a:p>
        </p:txBody>
      </p:sp>
      <p:sp>
        <p:nvSpPr>
          <p:cNvPr id="3" name="Content Placeholder 2"/>
          <p:cNvSpPr>
            <a:spLocks noGrp="1"/>
          </p:cNvSpPr>
          <p:nvPr>
            <p:ph idx="1"/>
          </p:nvPr>
        </p:nvSpPr>
        <p:spPr/>
        <p:txBody>
          <a:bodyPr>
            <a:normAutofit fontScale="85000" lnSpcReduction="10000"/>
          </a:bodyPr>
          <a:lstStyle/>
          <a:p>
            <a:r>
              <a:rPr lang="en-US" dirty="0" smtClean="0"/>
              <a:t>Conflict of Interest</a:t>
            </a:r>
          </a:p>
          <a:p>
            <a:pPr lvl="1"/>
            <a:r>
              <a:rPr lang="en-US" dirty="0" smtClean="0"/>
              <a:t>Example #1:</a:t>
            </a:r>
          </a:p>
          <a:p>
            <a:pPr lvl="2"/>
            <a:r>
              <a:rPr lang="en-US" dirty="0" smtClean="0"/>
              <a:t>PI wishes to submit a proposal to the American Cancer Society.</a:t>
            </a:r>
          </a:p>
          <a:p>
            <a:pPr lvl="3"/>
            <a:r>
              <a:rPr lang="en-US" dirty="0" smtClean="0"/>
              <a:t>Does this agency follow the FCOI policies?</a:t>
            </a:r>
          </a:p>
          <a:p>
            <a:pPr lvl="3"/>
            <a:r>
              <a:rPr lang="en-US" dirty="0" smtClean="0"/>
              <a:t>If yes, will the FCOI policies apply to a student working on the project?</a:t>
            </a:r>
          </a:p>
          <a:p>
            <a:pPr lvl="3"/>
            <a:r>
              <a:rPr lang="en-US" dirty="0" smtClean="0"/>
              <a:t>Are there other considerations we should be looking for?</a:t>
            </a:r>
          </a:p>
          <a:p>
            <a:pPr lvl="1"/>
            <a:r>
              <a:rPr lang="en-US" dirty="0" smtClean="0"/>
              <a:t>Example #2:</a:t>
            </a:r>
          </a:p>
          <a:p>
            <a:pPr lvl="2"/>
            <a:r>
              <a:rPr lang="en-US" dirty="0" smtClean="0"/>
              <a:t>A PI at the Institute for Simulation and Training wishes to submit a proposal to the Department of Defense and includes several Co-PIs and subcontractors.</a:t>
            </a:r>
          </a:p>
          <a:p>
            <a:pPr lvl="3"/>
            <a:r>
              <a:rPr lang="en-US" dirty="0" smtClean="0"/>
              <a:t>Outside of the initial review of the budget/statement of work for all entities what COI information should we be looking for?</a:t>
            </a:r>
          </a:p>
          <a:p>
            <a:pPr lvl="3"/>
            <a:r>
              <a:rPr lang="en-US" dirty="0" smtClean="0"/>
              <a:t>Who should you reach out to if there are possible conflicts?</a:t>
            </a:r>
          </a:p>
          <a:p>
            <a:pPr lvl="3"/>
            <a:r>
              <a:rPr lang="en-US" dirty="0" smtClean="0"/>
              <a:t>What solutions could be used if there is a possible COI?</a:t>
            </a:r>
          </a:p>
          <a:p>
            <a:pPr lvl="2"/>
            <a:endParaRPr lang="en-US" dirty="0" smtClean="0"/>
          </a:p>
        </p:txBody>
      </p:sp>
      <p:sp>
        <p:nvSpPr>
          <p:cNvPr id="6" name="Slide Number Placeholder 5"/>
          <p:cNvSpPr>
            <a:spLocks noGrp="1"/>
          </p:cNvSpPr>
          <p:nvPr>
            <p:ph type="sldNum" sz="quarter" idx="12"/>
          </p:nvPr>
        </p:nvSpPr>
        <p:spPr/>
        <p:txBody>
          <a:bodyPr/>
          <a:lstStyle/>
          <a:p>
            <a:fld id="{EF5A803D-91D0-4C83-BC47-911B0C282B99}" type="slidenum">
              <a:rPr lang="en-US" smtClean="0"/>
              <a:t>19</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8908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Objectives</a:t>
            </a:r>
            <a:endParaRPr lang="en-US" dirty="0"/>
          </a:p>
        </p:txBody>
      </p:sp>
      <p:sp>
        <p:nvSpPr>
          <p:cNvPr id="17410"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571500">
              <a:tabLst>
                <a:tab pos="292100" algn="l"/>
                <a:tab pos="571500" algn="l"/>
              </a:tabLst>
            </a:pPr>
            <a:r>
              <a:rPr lang="en-US" sz="2000" dirty="0" smtClean="0">
                <a:latin typeface="Century Gothic" pitchFamily="34" charset="0"/>
              </a:rPr>
              <a:t>Identify </a:t>
            </a:r>
            <a:r>
              <a:rPr lang="en-US" sz="2000" dirty="0">
                <a:latin typeface="Century Gothic" pitchFamily="34" charset="0"/>
              </a:rPr>
              <a:t>the various compliance issues at the pre-award stage.</a:t>
            </a:r>
          </a:p>
          <a:p>
            <a:pPr marL="571500">
              <a:tabLst>
                <a:tab pos="292100" algn="l"/>
                <a:tab pos="571500" algn="l"/>
              </a:tabLst>
            </a:pPr>
            <a:r>
              <a:rPr lang="en-US" sz="2000" dirty="0" smtClean="0">
                <a:latin typeface="Century Gothic" pitchFamily="34" charset="0"/>
              </a:rPr>
              <a:t>Apply </a:t>
            </a:r>
            <a:r>
              <a:rPr lang="en-US" sz="2000" dirty="0">
                <a:latin typeface="Century Gothic" pitchFamily="34" charset="0"/>
              </a:rPr>
              <a:t>knowledge of compliance issues to proposal </a:t>
            </a:r>
            <a:r>
              <a:rPr lang="en-US" sz="2000" dirty="0" smtClean="0">
                <a:latin typeface="Century Gothic" pitchFamily="34" charset="0"/>
              </a:rPr>
              <a:t>development/review/management </a:t>
            </a:r>
            <a:r>
              <a:rPr lang="en-US" sz="2000" dirty="0">
                <a:latin typeface="Century Gothic" pitchFamily="34" charset="0"/>
              </a:rPr>
              <a:t>procedures. </a:t>
            </a:r>
          </a:p>
          <a:p>
            <a:pPr marL="571500">
              <a:tabLst>
                <a:tab pos="292100" algn="l"/>
                <a:tab pos="571500" algn="l"/>
              </a:tabLst>
            </a:pPr>
            <a:r>
              <a:rPr lang="en-US" sz="2000" dirty="0" smtClean="0">
                <a:latin typeface="Century Gothic" pitchFamily="34" charset="0"/>
              </a:rPr>
              <a:t>Analyze </a:t>
            </a:r>
            <a:r>
              <a:rPr lang="en-US" sz="2000" dirty="0">
                <a:latin typeface="Century Gothic" pitchFamily="34" charset="0"/>
              </a:rPr>
              <a:t>the cause/effect of compliance issues identified in proposals in order to effectively manage these issues at the pre-award </a:t>
            </a:r>
            <a:r>
              <a:rPr lang="en-US" sz="2000" dirty="0" smtClean="0">
                <a:latin typeface="Century Gothic" pitchFamily="34" charset="0"/>
              </a:rPr>
              <a:t>and post-award stage.</a:t>
            </a:r>
            <a:endParaRPr lang="en-US" sz="2000" dirty="0">
              <a:latin typeface="Century Gothic" pitchFamily="34" charset="0"/>
            </a:endParaRPr>
          </a:p>
          <a:p>
            <a:pPr marL="571500">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Slide Number Placeholder 4"/>
          <p:cNvSpPr>
            <a:spLocks noGrp="1"/>
          </p:cNvSpPr>
          <p:nvPr>
            <p:ph type="sldNum" sz="quarter" idx="12"/>
          </p:nvPr>
        </p:nvSpPr>
        <p:spPr/>
        <p:txBody>
          <a:bodyPr/>
          <a:lstStyle/>
          <a:p>
            <a:fld id="{EF5A803D-91D0-4C83-BC47-911B0C282B99}" type="slidenum">
              <a:rPr lang="en-US" smtClean="0"/>
              <a:t>2</a:t>
            </a:fld>
            <a:endParaRPr lang="en-US" dirty="0"/>
          </a:p>
        </p:txBody>
      </p:sp>
      <p:sp>
        <p:nvSpPr>
          <p:cNvPr id="6" name="TextBox 5"/>
          <p:cNvSpPr txBox="1"/>
          <p:nvPr/>
        </p:nvSpPr>
        <p:spPr>
          <a:xfrm>
            <a:off x="0" y="6488668"/>
            <a:ext cx="8305800" cy="369332"/>
          </a:xfrm>
          <a:prstGeom prst="rect">
            <a:avLst/>
          </a:prstGeom>
          <a:noFill/>
        </p:spPr>
        <p:txBody>
          <a:bodyPr wrap="square" rtlCol="0">
            <a:spAutoFit/>
          </a:bodyPr>
          <a:lstStyle/>
          <a:p>
            <a:pPr algn="ctr"/>
            <a:r>
              <a:rPr lang="en-US" b="1" dirty="0" smtClean="0">
                <a:solidFill>
                  <a:schemeClr val="bg2">
                    <a:lumMod val="10000"/>
                  </a:schemeClr>
                </a:solidFill>
              </a:rPr>
              <a:t>Pre-Award Services</a:t>
            </a:r>
            <a:endParaRPr lang="en-US" b="1" dirty="0">
              <a:solidFill>
                <a:schemeClr val="bg2">
                  <a:lumMod val="10000"/>
                </a:schemeClr>
              </a:solidFill>
            </a:endParaRPr>
          </a:p>
        </p:txBody>
      </p:sp>
    </p:spTree>
    <p:extLst>
      <p:ext uri="{BB962C8B-B14F-4D97-AF65-F5344CB8AC3E}">
        <p14:creationId xmlns:p14="http://schemas.microsoft.com/office/powerpoint/2010/main" val="267619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Managing Compliance Issues at Pre-Award</a:t>
            </a:r>
          </a:p>
        </p:txBody>
      </p:sp>
      <p:sp>
        <p:nvSpPr>
          <p:cNvPr id="3" name="Content Placeholder 2"/>
          <p:cNvSpPr>
            <a:spLocks noGrp="1"/>
          </p:cNvSpPr>
          <p:nvPr>
            <p:ph idx="1"/>
          </p:nvPr>
        </p:nvSpPr>
        <p:spPr/>
        <p:txBody>
          <a:bodyPr>
            <a:normAutofit fontScale="85000" lnSpcReduction="20000"/>
          </a:bodyPr>
          <a:lstStyle/>
          <a:p>
            <a:r>
              <a:rPr lang="en-US" dirty="0" smtClean="0"/>
              <a:t>Conflict of Interest</a:t>
            </a:r>
          </a:p>
          <a:p>
            <a:pPr lvl="1"/>
            <a:r>
              <a:rPr lang="en-US" dirty="0" smtClean="0"/>
              <a:t>Example #</a:t>
            </a:r>
            <a:r>
              <a:rPr lang="en-US" dirty="0"/>
              <a:t>3</a:t>
            </a:r>
            <a:r>
              <a:rPr lang="en-US" dirty="0" smtClean="0"/>
              <a:t>:</a:t>
            </a:r>
          </a:p>
          <a:p>
            <a:pPr lvl="2"/>
            <a:r>
              <a:rPr lang="en-US" dirty="0" smtClean="0"/>
              <a:t>PI wishes to submit a proposal to a private entity for an internship for one of his graduate students. He is not claiming any salary on the budget, but will be involved with the students to help guide them. In addition, the PI explains he may enter into a consulting agreement if his involvement with the direction of the students work becomes more significant.</a:t>
            </a:r>
          </a:p>
          <a:p>
            <a:pPr lvl="3"/>
            <a:r>
              <a:rPr lang="en-US" dirty="0" smtClean="0"/>
              <a:t>Would this be a conflict of interest?</a:t>
            </a:r>
          </a:p>
          <a:p>
            <a:pPr lvl="3"/>
            <a:r>
              <a:rPr lang="en-US" dirty="0" smtClean="0"/>
              <a:t>What possible options can suggest in this scenario in regards to the proposal submission?</a:t>
            </a:r>
          </a:p>
          <a:p>
            <a:pPr lvl="2"/>
            <a:endParaRPr lang="en-US" dirty="0" smtClean="0"/>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Conflict of Interest was addressed in further detail in a previous session</a:t>
            </a:r>
          </a:p>
        </p:txBody>
      </p:sp>
      <p:sp>
        <p:nvSpPr>
          <p:cNvPr id="6" name="Slide Number Placeholder 5"/>
          <p:cNvSpPr>
            <a:spLocks noGrp="1"/>
          </p:cNvSpPr>
          <p:nvPr>
            <p:ph type="sldNum" sz="quarter" idx="12"/>
          </p:nvPr>
        </p:nvSpPr>
        <p:spPr/>
        <p:txBody>
          <a:bodyPr/>
          <a:lstStyle/>
          <a:p>
            <a:fld id="{EF5A803D-91D0-4C83-BC47-911B0C282B99}" type="slidenum">
              <a:rPr lang="en-US" smtClean="0"/>
              <a:t>20</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83761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will be submitting a proposal to the Center for Disease Control and Prevention and wants to include a subcontract to Dynamic Solutions, which is a business he started in the incubator program a few years ago. While reviewing the proposal you see Dr. Smith has also included a Co-PI, Ph.D. student and a consultant on the project. </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21</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5679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Facilities/Space</a:t>
            </a:r>
          </a:p>
          <a:p>
            <a:pPr lvl="1"/>
            <a:r>
              <a:rPr lang="en-US" dirty="0"/>
              <a:t>In most proposals facilities/space is not a </a:t>
            </a:r>
            <a:r>
              <a:rPr lang="en-US" dirty="0" smtClean="0"/>
              <a:t>concern and easily overlooked. </a:t>
            </a:r>
            <a:r>
              <a:rPr lang="en-US" dirty="0"/>
              <a:t>Typically, PIs conduct work in their designated lab space, however we must always be aware to review the proposed work to determine:</a:t>
            </a:r>
          </a:p>
          <a:p>
            <a:pPr lvl="2"/>
            <a:r>
              <a:rPr lang="en-US" dirty="0"/>
              <a:t>Where the work will be </a:t>
            </a:r>
            <a:r>
              <a:rPr lang="en-US" dirty="0" smtClean="0"/>
              <a:t>conducted (on or off campus)?</a:t>
            </a:r>
            <a:endParaRPr lang="en-US" dirty="0"/>
          </a:p>
          <a:p>
            <a:pPr lvl="2"/>
            <a:r>
              <a:rPr lang="en-US" dirty="0"/>
              <a:t>Will additional space be needed?</a:t>
            </a:r>
          </a:p>
          <a:p>
            <a:pPr lvl="2"/>
            <a:r>
              <a:rPr lang="en-US" dirty="0"/>
              <a:t>Is the facility/space part of our space </a:t>
            </a:r>
            <a:r>
              <a:rPr lang="en-US" dirty="0" smtClean="0"/>
              <a:t>survey </a:t>
            </a:r>
            <a:r>
              <a:rPr lang="en-US" dirty="0"/>
              <a:t>in our indirect rate agreement?</a:t>
            </a:r>
          </a:p>
          <a:p>
            <a:pPr lvl="2"/>
            <a:r>
              <a:rPr lang="en-US" dirty="0"/>
              <a:t>What approvals may we need?</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22</a:t>
            </a:fld>
            <a:endParaRPr lang="en-US" dirty="0"/>
          </a:p>
        </p:txBody>
      </p:sp>
      <p:sp>
        <p:nvSpPr>
          <p:cNvPr id="7" name="Rectangle 6"/>
          <p:cNvSpPr/>
          <p:nvPr/>
        </p:nvSpPr>
        <p:spPr>
          <a:xfrm>
            <a:off x="32766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89305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Additional Space</a:t>
            </a:r>
          </a:p>
          <a:p>
            <a:pPr lvl="2"/>
            <a:r>
              <a:rPr lang="en-US" dirty="0" smtClean="0"/>
              <a:t>In some instances additional space may be needed (i.e. human subjects interview/counseling space or space for equipment, space to develop a new center, etc.) </a:t>
            </a:r>
          </a:p>
          <a:p>
            <a:pPr lvl="2"/>
            <a:r>
              <a:rPr lang="en-US" dirty="0" smtClean="0"/>
              <a:t>When reviewing a proposal where and what do we look for?</a:t>
            </a:r>
          </a:p>
          <a:p>
            <a:pPr lvl="3"/>
            <a:r>
              <a:rPr lang="en-US" dirty="0" smtClean="0"/>
              <a:t>If a PTF has been started we look to see if they have marked additional space is needed and if the approvals (Chair, Dean, etc.) are in place.</a:t>
            </a:r>
          </a:p>
          <a:p>
            <a:pPr lvl="3"/>
            <a:r>
              <a:rPr lang="en-US" dirty="0" smtClean="0"/>
              <a:t>Review the proposal including the budget, facilities section, methods, etc. to determine if there is an item that may need additional space. If there is something you feel may need additional space confirm with the PI and seek approvals at the proposal stage.</a:t>
            </a:r>
          </a:p>
          <a:p>
            <a:pPr lvl="3"/>
            <a:endParaRPr lang="en-US" dirty="0" smtClean="0"/>
          </a:p>
          <a:p>
            <a:pPr lvl="3"/>
            <a:endParaRPr lang="en-US" dirty="0" smtClean="0"/>
          </a:p>
          <a:p>
            <a:pPr lvl="2"/>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23</a:t>
            </a:fld>
            <a:endParaRPr lang="en-US" dirty="0"/>
          </a:p>
        </p:txBody>
      </p:sp>
      <p:sp>
        <p:nvSpPr>
          <p:cNvPr id="7" name="Rectangle 6"/>
          <p:cNvSpPr/>
          <p:nvPr/>
        </p:nvSpPr>
        <p:spPr>
          <a:xfrm>
            <a:off x="1752600" y="6428900"/>
            <a:ext cx="4552950" cy="369332"/>
          </a:xfrm>
          <a:prstGeom prst="rect">
            <a:avLst/>
          </a:prstGeom>
        </p:spPr>
        <p:txBody>
          <a:bodyPr wrap="square">
            <a:spAutoFit/>
          </a:bodyPr>
          <a:lstStyle/>
          <a:p>
            <a:pPr lvl="2" algn="ctr">
              <a:spcBef>
                <a:spcPct val="20000"/>
              </a:spcBef>
              <a:buClr>
                <a:srgbClr val="F0A22E"/>
              </a:buClr>
              <a:buSzPct val="70000"/>
            </a:pPr>
            <a:r>
              <a:rPr lang="en-US" b="1" dirty="0">
                <a:solidFill>
                  <a:srgbClr val="4E3B30"/>
                </a:solidFill>
              </a:rPr>
              <a:t>Pre-Award Services</a:t>
            </a:r>
          </a:p>
        </p:txBody>
      </p:sp>
    </p:spTree>
    <p:extLst>
      <p:ext uri="{BB962C8B-B14F-4D97-AF65-F5344CB8AC3E}">
        <p14:creationId xmlns:p14="http://schemas.microsoft.com/office/powerpoint/2010/main" val="236770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Space Survey in Indirect Rate Agreement</a:t>
            </a:r>
          </a:p>
          <a:p>
            <a:pPr lvl="1"/>
            <a:r>
              <a:rPr lang="en-US" dirty="0" smtClean="0"/>
              <a:t>Why is this important at the proposal stage?</a:t>
            </a:r>
          </a:p>
          <a:p>
            <a:pPr lvl="2"/>
            <a:r>
              <a:rPr lang="en-US" dirty="0" smtClean="0"/>
              <a:t>It can be used to determine if any facility costs may be directly or indirectly charged to the project.</a:t>
            </a:r>
          </a:p>
          <a:p>
            <a:pPr lvl="2"/>
            <a:r>
              <a:rPr lang="en-US" dirty="0" smtClean="0"/>
              <a:t>It can also assist in determining if the on-campus or off-campus rate should be used at the proposal stage.</a:t>
            </a:r>
            <a:r>
              <a:rPr lang="en-US" dirty="0"/>
              <a:t> </a:t>
            </a:r>
            <a:r>
              <a:rPr lang="en-US" dirty="0" smtClean="0"/>
              <a:t>Especially, with so many satellite locations.</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24</a:t>
            </a:fld>
            <a:endParaRPr lang="en-US" dirty="0"/>
          </a:p>
        </p:txBody>
      </p:sp>
      <p:sp>
        <p:nvSpPr>
          <p:cNvPr id="7" name="Rectangle 6"/>
          <p:cNvSpPr/>
          <p:nvPr/>
        </p:nvSpPr>
        <p:spPr>
          <a:xfrm>
            <a:off x="30480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32443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Facility/Space</a:t>
            </a:r>
          </a:p>
          <a:p>
            <a:pPr lvl="1"/>
            <a:r>
              <a:rPr lang="en-US" dirty="0" smtClean="0"/>
              <a:t>Example #1</a:t>
            </a:r>
          </a:p>
          <a:p>
            <a:pPr lvl="2"/>
            <a:r>
              <a:rPr lang="en-US" dirty="0" smtClean="0"/>
              <a:t>Dr. Smith is submitting a proposal to Department of Education and indicates they are going to test a new counseling model on human subjects. The teaching model entails group and one-on-one interviews. </a:t>
            </a:r>
          </a:p>
          <a:p>
            <a:pPr lvl="3"/>
            <a:r>
              <a:rPr lang="en-US" dirty="0" smtClean="0"/>
              <a:t>Does the PIs department currently have space set up for group and individual interviews?</a:t>
            </a:r>
          </a:p>
          <a:p>
            <a:pPr lvl="3"/>
            <a:r>
              <a:rPr lang="en-US" dirty="0" smtClean="0"/>
              <a:t>Will the individual interviews need a private room in addition to a group space?</a:t>
            </a:r>
          </a:p>
          <a:p>
            <a:pPr lvl="3"/>
            <a:r>
              <a:rPr lang="en-US" dirty="0" smtClean="0"/>
              <a:t>If the department does not have the space, is there space on campus available and does the PI have approvals to use it?</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25</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62802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Facility/Space</a:t>
            </a:r>
          </a:p>
          <a:p>
            <a:pPr lvl="1"/>
            <a:r>
              <a:rPr lang="en-US" dirty="0" smtClean="0"/>
              <a:t>Example #2</a:t>
            </a:r>
          </a:p>
          <a:p>
            <a:pPr lvl="2"/>
            <a:r>
              <a:rPr lang="en-US" dirty="0" smtClean="0"/>
              <a:t>Dr. Smith is submitting a proposal to DoD and wants to use the off-campus rate since the majority of the work is conducted in a facility off-Campus. What would happen if the facility the PI intended to use was unavailable and they found an alternate facility on-campus?</a:t>
            </a:r>
          </a:p>
          <a:p>
            <a:pPr lvl="3"/>
            <a:r>
              <a:rPr lang="en-US" dirty="0" smtClean="0"/>
              <a:t>Adjust the indirect rate</a:t>
            </a:r>
          </a:p>
          <a:p>
            <a:pPr lvl="3"/>
            <a:r>
              <a:rPr lang="en-US" dirty="0" smtClean="0"/>
              <a:t>Adjust the budget if rental fees where included as a direct cost</a:t>
            </a:r>
          </a:p>
          <a:p>
            <a:pPr marL="1371600" lvl="3" indent="0">
              <a:buNone/>
            </a:pPr>
            <a:endParaRPr lang="en-US" dirty="0" smtClean="0"/>
          </a:p>
          <a:p>
            <a:pPr lvl="1"/>
            <a:r>
              <a:rPr lang="en-US" dirty="0"/>
              <a:t>What experiences have you encountered? </a:t>
            </a:r>
          </a:p>
          <a:p>
            <a:pPr lvl="2">
              <a:buFont typeface="Wingdings" pitchFamily="2" charset="2"/>
              <a:buChar char="v"/>
            </a:pPr>
            <a:endParaRPr lang="en-US" sz="2000" i="1" dirty="0"/>
          </a:p>
          <a:p>
            <a:pPr lvl="2">
              <a:buFont typeface="Wingdings" pitchFamily="2" charset="2"/>
              <a:buChar char="v"/>
            </a:pPr>
            <a:r>
              <a:rPr lang="en-US" sz="2000" i="1" dirty="0" smtClean="0"/>
              <a:t>Space Survey in regards to the F&amp;A agreement will be </a:t>
            </a:r>
            <a:r>
              <a:rPr lang="en-US" sz="2000" i="1" dirty="0"/>
              <a:t>addressed in further detail in a </a:t>
            </a:r>
            <a:r>
              <a:rPr lang="en-US" sz="2000" i="1" dirty="0" smtClean="0"/>
              <a:t>future </a:t>
            </a:r>
            <a:r>
              <a:rPr lang="en-US" sz="2000" i="1" dirty="0"/>
              <a:t>session</a:t>
            </a:r>
          </a:p>
          <a:p>
            <a:pPr lvl="3"/>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26</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69885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has developed a new technique, which will include the purchase of a new piece of equipment. The equipment is budgeted properly and justified in the proposal. There is no indication in the proposal of special requirements for the equipment and a PTF has not yet been entered.</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27</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3167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Cost Share</a:t>
            </a:r>
          </a:p>
          <a:p>
            <a:pPr lvl="1"/>
            <a:r>
              <a:rPr lang="en-US" dirty="0"/>
              <a:t>“If the sponsor isn’t paying for it, but it’s </a:t>
            </a:r>
            <a:r>
              <a:rPr lang="en-US" u="sng" dirty="0"/>
              <a:t>required </a:t>
            </a:r>
            <a:r>
              <a:rPr lang="en-US" dirty="0"/>
              <a:t>for the project, it’s </a:t>
            </a:r>
            <a:r>
              <a:rPr lang="en-US" i="1" dirty="0"/>
              <a:t>probably</a:t>
            </a:r>
            <a:r>
              <a:rPr lang="en-US" dirty="0"/>
              <a:t> cost share.” </a:t>
            </a:r>
            <a:endParaRPr lang="en-US" u="sng" dirty="0"/>
          </a:p>
          <a:p>
            <a:pPr lvl="1"/>
            <a:r>
              <a:rPr lang="en-US" dirty="0"/>
              <a:t>Three Types (Re-Cap):</a:t>
            </a:r>
          </a:p>
          <a:p>
            <a:pPr lvl="2"/>
            <a:r>
              <a:rPr lang="en-US" dirty="0"/>
              <a:t>Mandatory: required by the sponsor. Becomes an obligation which must be tracked and reported to the sponsor if/when awarded.</a:t>
            </a:r>
          </a:p>
          <a:p>
            <a:pPr lvl="2"/>
            <a:r>
              <a:rPr lang="en-US" dirty="0"/>
              <a:t>Voluntarily Committed: NOT required by the sponsor but proposed in the proposal. Becomes an obligation which must be tracked and reported to the sponsor if/when awarded.</a:t>
            </a:r>
          </a:p>
          <a:p>
            <a:pPr lvl="2"/>
            <a:r>
              <a:rPr lang="en-US" dirty="0"/>
              <a:t>Voluntarily Uncommitted: NOT required, NOR is it required to be tracked and reported to the sponsor.</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28</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9942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fontScale="55000" lnSpcReduction="20000"/>
          </a:bodyPr>
          <a:lstStyle/>
          <a:p>
            <a:r>
              <a:rPr lang="en-US" sz="5100" dirty="0" smtClean="0"/>
              <a:t>Cost Share</a:t>
            </a:r>
          </a:p>
          <a:p>
            <a:pPr lvl="1"/>
            <a:r>
              <a:rPr lang="en-US" sz="3600" dirty="0"/>
              <a:t>Must be applicable to project</a:t>
            </a:r>
          </a:p>
          <a:p>
            <a:pPr lvl="1"/>
            <a:r>
              <a:rPr lang="en-US" sz="3600" dirty="0"/>
              <a:t>Must have the same period of performance as prime award</a:t>
            </a:r>
          </a:p>
          <a:p>
            <a:pPr lvl="1"/>
            <a:r>
              <a:rPr lang="en-US" sz="3600" dirty="0"/>
              <a:t>Sponsor must approve of the cost share being provided</a:t>
            </a:r>
          </a:p>
          <a:p>
            <a:pPr lvl="1"/>
            <a:r>
              <a:rPr lang="en-US" sz="3600" dirty="0"/>
              <a:t>Must be a true &amp; new cost borne by the entity (i.e. cannot use existing facilities)</a:t>
            </a:r>
          </a:p>
          <a:p>
            <a:pPr lvl="1"/>
            <a:r>
              <a:rPr lang="en-US" sz="3600" dirty="0"/>
              <a:t>If the cost is not allowable on the prime award it is NOT </a:t>
            </a:r>
            <a:r>
              <a:rPr lang="en-US" sz="3600" i="1" dirty="0"/>
              <a:t>generally</a:t>
            </a:r>
            <a:r>
              <a:rPr lang="en-US" sz="3600" dirty="0"/>
              <a:t> allowable as cost share</a:t>
            </a:r>
          </a:p>
          <a:p>
            <a:pPr lvl="1"/>
            <a:r>
              <a:rPr lang="en-US" sz="3600" dirty="0"/>
              <a:t>If the PI writes it into the proposal, but does not quantify it – STILL cost share</a:t>
            </a:r>
          </a:p>
          <a:p>
            <a:pPr lvl="1"/>
            <a:r>
              <a:rPr lang="en-US" sz="3600" dirty="0"/>
              <a:t>Cannot cost share federal to federal dollar (includes federal flow-through dollars!)</a:t>
            </a:r>
          </a:p>
          <a:p>
            <a:pPr lvl="1"/>
            <a:r>
              <a:rPr lang="en-US" sz="3600" dirty="0"/>
              <a:t>Know your approvers (must be someone authorized to commit resource) – DOCUMENT, DOCUMENT, DOCUMENT!!!</a:t>
            </a:r>
          </a:p>
          <a:p>
            <a:pPr lvl="1"/>
            <a:r>
              <a:rPr lang="en-US" sz="3600" dirty="0"/>
              <a:t>If the breakdown is extremely complex, help your future self by providing a cost share break-down for the file </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29</a:t>
            </a:fld>
            <a:endParaRPr lang="en-US" dirty="0"/>
          </a:p>
        </p:txBody>
      </p:sp>
      <p:sp>
        <p:nvSpPr>
          <p:cNvPr id="7" name="Rectangle 6"/>
          <p:cNvSpPr/>
          <p:nvPr/>
        </p:nvSpPr>
        <p:spPr>
          <a:xfrm>
            <a:off x="30480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08321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The proposal is not even funded – so it does not matter at this point, right?</a:t>
            </a:r>
          </a:p>
          <a:p>
            <a:pPr lvl="1"/>
            <a:r>
              <a:rPr lang="en-US" dirty="0" smtClean="0"/>
              <a:t>No way! Compliance begins at the proposal stage</a:t>
            </a:r>
          </a:p>
          <a:p>
            <a:pPr lvl="1"/>
            <a:r>
              <a:rPr lang="en-US" dirty="0" smtClean="0"/>
              <a:t>By managing these issues at the forefront, the funding process will hopefully proceed smoothly (stress ‘hopefully’) and we safeguard our faculty and the University from being non-compliant</a:t>
            </a:r>
          </a:p>
          <a:p>
            <a:pPr lvl="1"/>
            <a:r>
              <a:rPr lang="en-US" dirty="0" smtClean="0"/>
              <a:t>So what compliance issues would one see at the proposal stage?</a:t>
            </a:r>
          </a:p>
          <a:p>
            <a:pPr lvl="2"/>
            <a:r>
              <a:rPr lang="en-US" dirty="0" smtClean="0"/>
              <a:t>Almost everything!</a:t>
            </a:r>
          </a:p>
          <a:p>
            <a:pPr lvl="1"/>
            <a:endParaRPr lang="en-US" dirty="0" smtClean="0"/>
          </a:p>
        </p:txBody>
      </p:sp>
      <p:sp>
        <p:nvSpPr>
          <p:cNvPr id="6" name="Slide Number Placeholder 5"/>
          <p:cNvSpPr>
            <a:spLocks noGrp="1"/>
          </p:cNvSpPr>
          <p:nvPr>
            <p:ph type="sldNum" sz="quarter" idx="12"/>
          </p:nvPr>
        </p:nvSpPr>
        <p:spPr/>
        <p:txBody>
          <a:bodyPr/>
          <a:lstStyle/>
          <a:p>
            <a:fld id="{EF5A803D-91D0-4C83-BC47-911B0C282B99}" type="slidenum">
              <a:rPr lang="en-US" smtClean="0"/>
              <a:t>3</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62181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fontScale="85000" lnSpcReduction="20000"/>
          </a:bodyPr>
          <a:lstStyle/>
          <a:p>
            <a:r>
              <a:rPr lang="en-US" dirty="0" smtClean="0"/>
              <a:t>Cost Share</a:t>
            </a:r>
          </a:p>
          <a:p>
            <a:pPr lvl="1"/>
            <a:r>
              <a:rPr lang="en-US" dirty="0"/>
              <a:t>Example #1:</a:t>
            </a:r>
          </a:p>
          <a:p>
            <a:pPr lvl="2"/>
            <a:r>
              <a:rPr lang="en-US" dirty="0" smtClean="0"/>
              <a:t>PI is submitting a proposal that requires mandatory cost share that must be at least 10% of the federal requested budget. He wishes to use his state funded project to meet this match. </a:t>
            </a:r>
          </a:p>
          <a:p>
            <a:pPr lvl="3"/>
            <a:r>
              <a:rPr lang="en-US" dirty="0" smtClean="0"/>
              <a:t>Is this allowable to be used as match from the state agency?</a:t>
            </a:r>
          </a:p>
          <a:p>
            <a:pPr lvl="3"/>
            <a:r>
              <a:rPr lang="en-US" dirty="0" smtClean="0"/>
              <a:t>Does the state funding truly benefit this project?</a:t>
            </a:r>
          </a:p>
          <a:p>
            <a:pPr lvl="1"/>
            <a:r>
              <a:rPr lang="en-US" dirty="0" smtClean="0"/>
              <a:t>Example #2:</a:t>
            </a:r>
          </a:p>
          <a:p>
            <a:pPr lvl="2"/>
            <a:r>
              <a:rPr lang="en-US" dirty="0" smtClean="0"/>
              <a:t>PI is writing a proposal and mentions that a student will be working on the project and their salary will be covered from another source. </a:t>
            </a:r>
          </a:p>
          <a:p>
            <a:pPr lvl="3"/>
            <a:r>
              <a:rPr lang="en-US" dirty="0" smtClean="0"/>
              <a:t>What is the other source of funding for the student?</a:t>
            </a:r>
          </a:p>
          <a:p>
            <a:pPr lvl="3"/>
            <a:r>
              <a:rPr lang="en-US" dirty="0" smtClean="0"/>
              <a:t>Do we have appropriate approvals for this?</a:t>
            </a:r>
          </a:p>
          <a:p>
            <a:pPr lvl="3"/>
            <a:r>
              <a:rPr lang="en-US" dirty="0" smtClean="0"/>
              <a:t>Is it allowable to be used as match?</a:t>
            </a:r>
          </a:p>
          <a:p>
            <a:pPr lvl="1"/>
            <a:r>
              <a:rPr lang="en-US" dirty="0" smtClean="0"/>
              <a:t>What </a:t>
            </a:r>
            <a:r>
              <a:rPr lang="en-US" dirty="0"/>
              <a:t>experiences have you encountered? </a:t>
            </a:r>
          </a:p>
          <a:p>
            <a:pPr lvl="2">
              <a:buFont typeface="Wingdings" pitchFamily="2" charset="2"/>
              <a:buChar char="v"/>
            </a:pPr>
            <a:endParaRPr lang="en-US" sz="2000" i="1" dirty="0"/>
          </a:p>
          <a:p>
            <a:pPr lvl="2">
              <a:buFont typeface="Wingdings" pitchFamily="2" charset="2"/>
              <a:buChar char="v"/>
            </a:pPr>
            <a:r>
              <a:rPr lang="en-US" sz="2000" i="1" dirty="0" smtClean="0"/>
              <a:t>Cost Share </a:t>
            </a:r>
            <a:r>
              <a:rPr lang="en-US" sz="2000" i="1" dirty="0"/>
              <a:t>will be addressed in further detail in a future session</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30</a:t>
            </a:fld>
            <a:endParaRPr lang="en-US" dirty="0"/>
          </a:p>
        </p:txBody>
      </p:sp>
      <p:sp>
        <p:nvSpPr>
          <p:cNvPr id="7" name="Rectangle 6"/>
          <p:cNvSpPr/>
          <p:nvPr/>
        </p:nvSpPr>
        <p:spPr>
          <a:xfrm>
            <a:off x="30480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96047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a:bodyPr>
          <a:lstStyle/>
          <a:p>
            <a:r>
              <a:rPr lang="en-US" dirty="0" smtClean="0"/>
              <a:t>Case Study #1</a:t>
            </a:r>
          </a:p>
          <a:p>
            <a:r>
              <a:rPr lang="en-US" sz="2400" i="1" dirty="0" smtClean="0"/>
              <a:t>Dr. Smith has </a:t>
            </a:r>
            <a:r>
              <a:rPr lang="en-US" sz="2400" i="1" dirty="0"/>
              <a:t>written the following paragraph in his proposal </a:t>
            </a:r>
            <a:r>
              <a:rPr lang="en-US" sz="2400" i="1" dirty="0" smtClean="0"/>
              <a:t>submission:</a:t>
            </a:r>
            <a:endParaRPr lang="en-US" sz="2400" i="1" dirty="0"/>
          </a:p>
          <a:p>
            <a:pPr lvl="1"/>
            <a:r>
              <a:rPr lang="en-US" sz="2400" i="1" dirty="0"/>
              <a:t>Sponsor will provide lathe to PI at UCF. UCF is responsible for the housing and maintenance of lathe during the project period. PI and Consultant will run associated tests and submit monthly reports to sponsor with lathe data. Consultants’ time on the project will be provided by Equipment Savvy Inc. </a:t>
            </a:r>
            <a:endParaRPr lang="en-US" sz="2400" i="1" dirty="0" smtClean="0"/>
          </a:p>
          <a:p>
            <a:pPr lvl="1"/>
            <a:endParaRPr lang="en-US" sz="2400" i="1" dirty="0"/>
          </a:p>
          <a:p>
            <a:pPr lvl="2"/>
            <a:r>
              <a:rPr lang="en-US" i="1" dirty="0"/>
              <a:t>What concerns come to mind in this scenario?</a:t>
            </a:r>
          </a:p>
          <a:p>
            <a:endParaRPr lang="en-US" sz="2000" i="1" dirty="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31</a:t>
            </a:fld>
            <a:endParaRPr lang="en-US" dirty="0"/>
          </a:p>
        </p:txBody>
      </p:sp>
      <p:sp>
        <p:nvSpPr>
          <p:cNvPr id="7" name="Rectangle 6"/>
          <p:cNvSpPr/>
          <p:nvPr/>
        </p:nvSpPr>
        <p:spPr>
          <a:xfrm>
            <a:off x="2514601" y="6507135"/>
            <a:ext cx="4114800" cy="701731"/>
          </a:xfrm>
          <a:prstGeom prst="rect">
            <a:avLst/>
          </a:prstGeom>
        </p:spPr>
        <p:txBody>
          <a:bodyPr wrap="square">
            <a:spAutoFit/>
          </a:bodyPr>
          <a:lstStyle/>
          <a:p>
            <a:pPr lvl="1">
              <a:spcBef>
                <a:spcPct val="20000"/>
              </a:spcBef>
              <a:buClr>
                <a:srgbClr val="F0A22E"/>
              </a:buClr>
              <a:buSzPct val="70000"/>
            </a:pPr>
            <a:r>
              <a:rPr lang="en-US" b="1" dirty="0">
                <a:solidFill>
                  <a:schemeClr val="bg2">
                    <a:lumMod val="10000"/>
                  </a:schemeClr>
                </a:solidFill>
              </a:rPr>
              <a:t>Pre-Award Services</a:t>
            </a:r>
          </a:p>
          <a:p>
            <a:pPr marL="742950" lvl="1" indent="-285750">
              <a:spcBef>
                <a:spcPct val="20000"/>
              </a:spcBef>
              <a:buClr>
                <a:srgbClr val="F0A22E"/>
              </a:buClr>
              <a:buSzPct val="70000"/>
              <a:buFont typeface="Wingdings 2"/>
              <a:buChar char=""/>
            </a:pPr>
            <a:endParaRPr lang="en-US" b="1" dirty="0">
              <a:solidFill>
                <a:schemeClr val="bg2">
                  <a:lumMod val="10000"/>
                </a:schemeClr>
              </a:solidFill>
            </a:endParaRPr>
          </a:p>
        </p:txBody>
      </p:sp>
    </p:spTree>
    <p:extLst>
      <p:ext uri="{BB962C8B-B14F-4D97-AF65-F5344CB8AC3E}">
        <p14:creationId xmlns:p14="http://schemas.microsoft.com/office/powerpoint/2010/main" val="669702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a:bodyPr>
          <a:lstStyle/>
          <a:p>
            <a:r>
              <a:rPr lang="en-US" dirty="0" smtClean="0"/>
              <a:t>Case Study #2</a:t>
            </a:r>
          </a:p>
          <a:p>
            <a:r>
              <a:rPr lang="en-US" sz="2400" i="1" dirty="0" smtClean="0"/>
              <a:t>Dr. Smith has </a:t>
            </a:r>
            <a:r>
              <a:rPr lang="en-US" sz="2400" i="1" dirty="0"/>
              <a:t>written the following paragraph in his proposal </a:t>
            </a:r>
            <a:r>
              <a:rPr lang="en-US" sz="2400" i="1" dirty="0" smtClean="0"/>
              <a:t>submission:</a:t>
            </a:r>
            <a:endParaRPr lang="en-US" sz="2400" i="1" dirty="0"/>
          </a:p>
          <a:p>
            <a:pPr lvl="1"/>
            <a:r>
              <a:rPr lang="en-US" sz="2400" i="1" dirty="0"/>
              <a:t>PI will train four companies in establishing a commercialization plan. PI from the Economics department will coordinate with the university Technology Transfer office, if/when awarded, for commercialization guidance and training materials.</a:t>
            </a:r>
          </a:p>
          <a:p>
            <a:pPr marL="457200" lvl="1" indent="0">
              <a:buNone/>
            </a:pPr>
            <a:endParaRPr lang="en-US" sz="2400" i="1" dirty="0"/>
          </a:p>
          <a:p>
            <a:pPr lvl="2"/>
            <a:r>
              <a:rPr lang="en-US" i="1" dirty="0"/>
              <a:t>What concerns come to mind in this scenario?</a:t>
            </a:r>
          </a:p>
          <a:p>
            <a:endParaRPr lang="en-US" sz="2000" i="1" dirty="0"/>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32</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91036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922838"/>
          </a:xfrm>
        </p:spPr>
        <p:txBody>
          <a:bodyPr>
            <a:normAutofit fontScale="77500" lnSpcReduction="20000"/>
          </a:bodyPr>
          <a:lstStyle/>
          <a:p>
            <a:r>
              <a:rPr lang="en-US" dirty="0" smtClean="0"/>
              <a:t>Subawards</a:t>
            </a:r>
          </a:p>
          <a:p>
            <a:pPr lvl="1"/>
            <a:r>
              <a:rPr lang="en-US" dirty="0"/>
              <a:t>Differentiating between a Subcontractor, Consultant and </a:t>
            </a:r>
            <a:r>
              <a:rPr lang="en-US" dirty="0" smtClean="0"/>
              <a:t>Vendor</a:t>
            </a:r>
            <a:r>
              <a:rPr lang="en-US" baseline="30000" dirty="0" smtClean="0"/>
              <a:t>1</a:t>
            </a:r>
            <a:endParaRPr lang="en-US" baseline="30000" dirty="0"/>
          </a:p>
          <a:p>
            <a:pPr lvl="2"/>
            <a:r>
              <a:rPr lang="en-US" u="sng" dirty="0"/>
              <a:t>Subcontractor</a:t>
            </a:r>
            <a:r>
              <a:rPr lang="en-US" dirty="0"/>
              <a:t>: programmatic involvement with a distinct scope of work, budget and organization approval. Has a set of objectives for the sub-award portion of the project and has the option to develop patentable technology and share in IP resulting from project.</a:t>
            </a:r>
          </a:p>
          <a:p>
            <a:pPr lvl="2"/>
            <a:r>
              <a:rPr lang="en-US" u="sng" dirty="0"/>
              <a:t>Consultant</a:t>
            </a:r>
            <a:r>
              <a:rPr lang="en-US" dirty="0"/>
              <a:t>: a consultant (individual or company) is an expert advisor, paid for time spent on a fixed hourly/daily basis (including travel, expense, supplies, indirect). Considered “work-for-hire.” Not involved in the programmatic work on the project (including the deliverables such as </a:t>
            </a:r>
            <a:r>
              <a:rPr lang="en-US" dirty="0" smtClean="0"/>
              <a:t>reports). </a:t>
            </a:r>
            <a:endParaRPr lang="en-US" dirty="0"/>
          </a:p>
          <a:p>
            <a:pPr lvl="2"/>
            <a:r>
              <a:rPr lang="en-US" u="sng" dirty="0"/>
              <a:t>Vendor</a:t>
            </a:r>
            <a:r>
              <a:rPr lang="en-US" dirty="0"/>
              <a:t>: a vendor provides goods and/or services to the project. Provides similar goods or services to many different customers; not involved in the programmatic effort (including the deliverables such as reports</a:t>
            </a:r>
            <a:r>
              <a:rPr lang="en-US" dirty="0" smtClean="0"/>
              <a:t>).</a:t>
            </a:r>
          </a:p>
          <a:p>
            <a:pPr lvl="2"/>
            <a:endParaRPr lang="en-US" dirty="0"/>
          </a:p>
          <a:p>
            <a:pPr lvl="1"/>
            <a:r>
              <a:rPr lang="en-US" sz="2000" baseline="30000" dirty="0" smtClean="0"/>
              <a:t>1</a:t>
            </a:r>
            <a:r>
              <a:rPr lang="en-US" sz="2000" dirty="0" smtClean="0"/>
              <a:t>Excerpt </a:t>
            </a:r>
            <a:r>
              <a:rPr lang="en-US" sz="2000" dirty="0"/>
              <a:t>from GSU: </a:t>
            </a:r>
            <a:r>
              <a:rPr lang="en-US" sz="2000" dirty="0" smtClean="0"/>
              <a:t> http</a:t>
            </a:r>
            <a:r>
              <a:rPr lang="en-US" sz="2000" dirty="0"/>
              <a:t>://ursa.research.gsu.edu/files/2013/04/differentiating_subawardees_contracts_vendors.pdf </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33</a:t>
            </a:fld>
            <a:endParaRPr lang="en-US" dirty="0"/>
          </a:p>
        </p:txBody>
      </p:sp>
      <p:sp>
        <p:nvSpPr>
          <p:cNvPr id="7" name="Rectangle 6"/>
          <p:cNvSpPr/>
          <p:nvPr/>
        </p:nvSpPr>
        <p:spPr>
          <a:xfrm>
            <a:off x="32004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138901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Subawards</a:t>
            </a:r>
          </a:p>
          <a:p>
            <a:pPr lvl="1"/>
            <a:r>
              <a:rPr lang="en-US" dirty="0" smtClean="0"/>
              <a:t>Example #1:</a:t>
            </a:r>
          </a:p>
          <a:p>
            <a:pPr lvl="2"/>
            <a:r>
              <a:rPr lang="en-US" sz="2300" dirty="0" smtClean="0"/>
              <a:t>PI wants to submit a proposal with a small university. The small university would run tests on cells that involves use of specialized equipment. Part of their subaward budget includes the purchase of these pieces of equipment. However, on the subaward commitment form, they marked that they do not have a government-approved property control system. </a:t>
            </a:r>
          </a:p>
          <a:p>
            <a:pPr lvl="3"/>
            <a:r>
              <a:rPr lang="en-US" sz="2100" i="1" dirty="0" smtClean="0"/>
              <a:t>Do we need to have our oversight for the reporting of this equipment?</a:t>
            </a:r>
          </a:p>
          <a:p>
            <a:pPr lvl="3"/>
            <a:r>
              <a:rPr lang="en-US" sz="2100" i="1" dirty="0" smtClean="0"/>
              <a:t>Who will own the equipment?</a:t>
            </a:r>
          </a:p>
          <a:p>
            <a:pPr lvl="1"/>
            <a:r>
              <a:rPr lang="en-US" sz="2600" dirty="0" smtClean="0"/>
              <a:t>Example #2:</a:t>
            </a:r>
          </a:p>
          <a:p>
            <a:pPr lvl="2"/>
            <a:r>
              <a:rPr lang="en-US" sz="2300" dirty="0" smtClean="0"/>
              <a:t>PI wants to submit a proposal with subaward to a USA company and a foreign research institute. However, UCF will be subcontracting over 80% of the funding (which is federal) to the foreign entity for the work they will be performing with human subjects. </a:t>
            </a:r>
          </a:p>
          <a:p>
            <a:pPr lvl="3"/>
            <a:r>
              <a:rPr lang="en-US" sz="2100" i="1" dirty="0" smtClean="0"/>
              <a:t>What is the risk involved?</a:t>
            </a:r>
          </a:p>
          <a:p>
            <a:pPr lvl="3"/>
            <a:r>
              <a:rPr lang="en-US" sz="2100" i="1" dirty="0" smtClean="0"/>
              <a:t>Does the PI want to assume this risk?</a:t>
            </a:r>
          </a:p>
          <a:p>
            <a:pPr lvl="3"/>
            <a:r>
              <a:rPr lang="en-US" sz="2100" i="1" dirty="0" smtClean="0"/>
              <a:t>Is this how the proposal should be structured?</a:t>
            </a:r>
            <a:endParaRPr lang="en-US" sz="2100" i="1" dirty="0"/>
          </a:p>
          <a:p>
            <a:pPr lvl="1"/>
            <a:endParaRPr lang="en-US" dirty="0" smtClean="0"/>
          </a:p>
          <a:p>
            <a:pPr lvl="1"/>
            <a:r>
              <a:rPr lang="en-US" sz="2200" i="1" dirty="0" smtClean="0"/>
              <a:t>Subawards will </a:t>
            </a:r>
            <a:r>
              <a:rPr lang="en-US" sz="2200" i="1" dirty="0"/>
              <a:t>be addressed in further detail in a future session</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34</a:t>
            </a:fld>
            <a:endParaRPr lang="en-US" dirty="0"/>
          </a:p>
        </p:txBody>
      </p:sp>
      <p:sp>
        <p:nvSpPr>
          <p:cNvPr id="7" name="Rectangle 6"/>
          <p:cNvSpPr/>
          <p:nvPr/>
        </p:nvSpPr>
        <p:spPr>
          <a:xfrm>
            <a:off x="3276600" y="6503419"/>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226282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dirty="0" smtClean="0"/>
              <a:t>Dr. Smith is working on a proposal to the National Institutes of Health and he wishes to include a subcontract to an investigator in Germany,  this individual has specific expertise in an assay. The Germany investigator works at a private company that developed this assay. In addition, the company will be working with animals. The company is not registered in SAM and is not experienced in working on sponsored projects. </a:t>
            </a:r>
          </a:p>
          <a:p>
            <a:pPr lvl="1"/>
            <a:endParaRPr lang="en-US" sz="2400" i="1" dirty="0"/>
          </a:p>
          <a:p>
            <a:pPr lvl="2"/>
            <a:r>
              <a:rPr lang="en-US" i="1" dirty="0"/>
              <a:t>What concerns come to mind in this scenario?</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35</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717322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UCF Research Foundation</a:t>
            </a:r>
          </a:p>
          <a:p>
            <a:pPr lvl="1"/>
            <a:r>
              <a:rPr lang="en-US" dirty="0" smtClean="0"/>
              <a:t>At the proposal stage, it is important to be mindful of which entity the project will be housed under, if awarded</a:t>
            </a:r>
          </a:p>
          <a:p>
            <a:pPr lvl="1"/>
            <a:r>
              <a:rPr lang="en-US" dirty="0" smtClean="0"/>
              <a:t>UCF and UCFRF are very different entities!</a:t>
            </a:r>
          </a:p>
          <a:p>
            <a:pPr lvl="2"/>
            <a:r>
              <a:rPr lang="en-US" dirty="0" smtClean="0"/>
              <a:t>Things to consider:</a:t>
            </a:r>
          </a:p>
          <a:p>
            <a:pPr lvl="3"/>
            <a:r>
              <a:rPr lang="en-US" dirty="0" smtClean="0"/>
              <a:t>Liability</a:t>
            </a:r>
          </a:p>
          <a:p>
            <a:pPr lvl="3"/>
            <a:r>
              <a:rPr lang="en-US" dirty="0" smtClean="0"/>
              <a:t>Risk</a:t>
            </a:r>
          </a:p>
          <a:p>
            <a:pPr lvl="3"/>
            <a:r>
              <a:rPr lang="en-US" dirty="0" smtClean="0"/>
              <a:t>Source of funds (federal?)</a:t>
            </a:r>
          </a:p>
          <a:p>
            <a:pPr lvl="2"/>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36</a:t>
            </a:fld>
            <a:endParaRPr lang="en-US" dirty="0"/>
          </a:p>
        </p:txBody>
      </p:sp>
      <p:sp>
        <p:nvSpPr>
          <p:cNvPr id="7" name="Rectangle 6"/>
          <p:cNvSpPr/>
          <p:nvPr/>
        </p:nvSpPr>
        <p:spPr>
          <a:xfrm>
            <a:off x="29718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72244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 or comments</a:t>
            </a:r>
          </a:p>
        </p:txBody>
      </p:sp>
      <p:pic>
        <p:nvPicPr>
          <p:cNvPr id="10242" name="Picture 2" descr="C:\Users\Doshie\Desktop\Thank 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 y="1524000"/>
            <a:ext cx="860107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97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170646"/>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chemeClr val="accent6">
                    <a:lumMod val="50000"/>
                  </a:schemeClr>
                </a:solidFill>
                <a:latin typeface="Century Gothic" pitchFamily="34" charset="0"/>
              </a:rPr>
              <a:t>Post Award (Session 1)</a:t>
            </a:r>
          </a:p>
          <a:p>
            <a:pPr algn="ctr"/>
            <a:r>
              <a:rPr lang="en-US" b="1" dirty="0" smtClean="0">
                <a:solidFill>
                  <a:schemeClr val="accent6">
                    <a:lumMod val="50000"/>
                  </a:schemeClr>
                </a:solidFill>
                <a:latin typeface="Century Gothic" pitchFamily="34" charset="0"/>
              </a:rPr>
              <a:t>August 28, 2013</a:t>
            </a:r>
          </a:p>
          <a:p>
            <a:pPr algn="ctr"/>
            <a:r>
              <a:rPr lang="en-US" b="1" dirty="0" smtClean="0">
                <a:solidFill>
                  <a:schemeClr val="accent6">
                    <a:lumMod val="50000"/>
                  </a:schemeClr>
                </a:solidFill>
                <a:latin typeface="Century Gothic" pitchFamily="34" charset="0"/>
              </a:rPr>
              <a:t>10:00am-12:00pm</a:t>
            </a:r>
          </a:p>
          <a:p>
            <a:pPr algn="ctr"/>
            <a:r>
              <a:rPr lang="en-US" b="1" dirty="0" smtClean="0">
                <a:solidFill>
                  <a:schemeClr val="accent6">
                    <a:lumMod val="50000"/>
                  </a:schemeClr>
                </a:solidFill>
                <a:latin typeface="Century Gothic" pitchFamily="34" charset="0"/>
              </a:rPr>
              <a:t>ORC 2</a:t>
            </a:r>
            <a:r>
              <a:rPr lang="en-US" b="1" baseline="30000" dirty="0" smtClean="0">
                <a:solidFill>
                  <a:schemeClr val="accent6">
                    <a:lumMod val="50000"/>
                  </a:schemeClr>
                </a:solidFill>
                <a:latin typeface="Century Gothic" pitchFamily="34" charset="0"/>
              </a:rPr>
              <a:t>nd</a:t>
            </a:r>
            <a:r>
              <a:rPr lang="en-US" b="1" dirty="0" smtClean="0">
                <a:solidFill>
                  <a:schemeClr val="accent6">
                    <a:lumMod val="50000"/>
                  </a:schemeClr>
                </a:solidFill>
                <a:latin typeface="Century Gothic" pitchFamily="34" charset="0"/>
              </a:rPr>
              <a:t> floor large (#211)</a:t>
            </a:r>
            <a:endParaRPr lang="en-US"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71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Compliance Issues at Pre-Award</a:t>
            </a:r>
          </a:p>
          <a:p>
            <a:pPr lvl="1"/>
            <a:r>
              <a:rPr lang="en-US" dirty="0" smtClean="0"/>
              <a:t>Human Subjects</a:t>
            </a:r>
          </a:p>
          <a:p>
            <a:pPr lvl="1"/>
            <a:r>
              <a:rPr lang="en-US" dirty="0" smtClean="0"/>
              <a:t>Animal Subjects</a:t>
            </a:r>
          </a:p>
          <a:p>
            <a:pPr lvl="1"/>
            <a:r>
              <a:rPr lang="en-US" dirty="0" smtClean="0"/>
              <a:t>Intellectual Property</a:t>
            </a:r>
          </a:p>
          <a:p>
            <a:pPr lvl="1"/>
            <a:r>
              <a:rPr lang="en-US" dirty="0" smtClean="0"/>
              <a:t>Export Control</a:t>
            </a:r>
          </a:p>
          <a:p>
            <a:pPr lvl="1"/>
            <a:r>
              <a:rPr lang="en-US" dirty="0" smtClean="0"/>
              <a:t>Conflict of Interest</a:t>
            </a:r>
          </a:p>
          <a:p>
            <a:pPr lvl="1"/>
            <a:r>
              <a:rPr lang="en-US" dirty="0" smtClean="0"/>
              <a:t>Facilities/Space</a:t>
            </a:r>
          </a:p>
          <a:p>
            <a:pPr lvl="1"/>
            <a:r>
              <a:rPr lang="en-US" dirty="0" smtClean="0"/>
              <a:t>Cost Share</a:t>
            </a:r>
          </a:p>
          <a:p>
            <a:pPr lvl="1"/>
            <a:r>
              <a:rPr lang="en-US" dirty="0" smtClean="0"/>
              <a:t>Subawards</a:t>
            </a:r>
          </a:p>
          <a:p>
            <a:pPr lvl="1"/>
            <a:r>
              <a:rPr lang="en-US" dirty="0" smtClean="0"/>
              <a:t>UCFRF</a:t>
            </a:r>
          </a:p>
          <a:p>
            <a:pPr lvl="1"/>
            <a:endParaRPr lang="en-US" dirty="0"/>
          </a:p>
          <a:p>
            <a:pPr lvl="2"/>
            <a:r>
              <a:rPr lang="en-US" sz="2200" i="1" dirty="0" smtClean="0"/>
              <a:t>This is not an exhaustive list – other compliance concerns with other matters may be present in proposals – therefore is it key to understand the scope of the research project</a:t>
            </a:r>
          </a:p>
          <a:p>
            <a:pPr lvl="1"/>
            <a:endParaRPr lang="en-US" dirty="0" smtClean="0"/>
          </a:p>
          <a:p>
            <a:pPr lvl="1"/>
            <a:endParaRPr lang="en-US" dirty="0" smtClean="0"/>
          </a:p>
        </p:txBody>
      </p:sp>
      <p:sp>
        <p:nvSpPr>
          <p:cNvPr id="6" name="Title 1"/>
          <p:cNvSpPr txBox="1">
            <a:spLocks/>
          </p:cNvSpPr>
          <p:nvPr/>
        </p:nvSpPr>
        <p:spPr>
          <a:xfrm>
            <a:off x="304800" y="249380"/>
            <a:ext cx="8686800" cy="838200"/>
          </a:xfrm>
          <a:prstGeom prst="rect">
            <a:avLst/>
          </a:prstGeom>
        </p:spPr>
        <p:txBody>
          <a:bodyPr vert="horz" anchor="ct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800" dirty="0" smtClean="0"/>
              <a:t>Managing Compliance Issues at 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4</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46081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Human Subjects</a:t>
            </a:r>
          </a:p>
          <a:p>
            <a:pPr lvl="1"/>
            <a:r>
              <a:rPr lang="en-US" dirty="0" smtClean="0"/>
              <a:t>If the investigator is using human cell lines, tissue, data about human subjects, conducting surveys, etc – our IRB should be involved. </a:t>
            </a:r>
          </a:p>
          <a:p>
            <a:pPr lvl="1"/>
            <a:r>
              <a:rPr lang="en-US" dirty="0" smtClean="0"/>
              <a:t>If an IRB approved protocol is not required at the time of proposal submission, it is best to understand how the human subjects are involved in the project</a:t>
            </a:r>
          </a:p>
          <a:p>
            <a:pPr lvl="2"/>
            <a:r>
              <a:rPr lang="en-US" dirty="0" smtClean="0"/>
              <a:t>Is human subject involvement high-risk?</a:t>
            </a:r>
          </a:p>
          <a:p>
            <a:pPr lvl="2"/>
            <a:r>
              <a:rPr lang="en-US" dirty="0" smtClean="0"/>
              <a:t>Is the university even able to accommodate this work?</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5</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93225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Human Subjects</a:t>
            </a:r>
          </a:p>
          <a:p>
            <a:pPr lvl="1"/>
            <a:r>
              <a:rPr lang="en-US" dirty="0" smtClean="0"/>
              <a:t>Example #1:</a:t>
            </a:r>
          </a:p>
          <a:p>
            <a:pPr lvl="2"/>
            <a:r>
              <a:rPr lang="en-US" dirty="0" smtClean="0"/>
              <a:t>PI wishes to work with local hospital for obtaining human breast cancer tissue to test a new nanoparticle on the effectiveness of identifying a cancer biomarker in the tissue</a:t>
            </a:r>
          </a:p>
          <a:p>
            <a:pPr lvl="3"/>
            <a:r>
              <a:rPr lang="en-US" dirty="0" smtClean="0"/>
              <a:t>Risk level to UCF?</a:t>
            </a:r>
          </a:p>
          <a:p>
            <a:pPr lvl="3"/>
            <a:r>
              <a:rPr lang="en-US" dirty="0" smtClean="0"/>
              <a:t>Who should we reach out to?</a:t>
            </a:r>
          </a:p>
          <a:p>
            <a:pPr lvl="1"/>
            <a:r>
              <a:rPr lang="en-US" dirty="0" smtClean="0"/>
              <a:t>Example #2:</a:t>
            </a:r>
          </a:p>
          <a:p>
            <a:pPr lvl="2"/>
            <a:r>
              <a:rPr lang="en-US" dirty="0" smtClean="0"/>
              <a:t>PI wished to demonstrate healthy eating habits to a specific population by cooking food for the participants to eat at an off-campus location. </a:t>
            </a:r>
          </a:p>
          <a:p>
            <a:pPr lvl="3"/>
            <a:r>
              <a:rPr lang="en-US" dirty="0" smtClean="0"/>
              <a:t>Risk level to UCF?</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Human Subject Compliance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6</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12915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is writing a proposal and the research project will involve surveying students at UCF and at Valencia Community College. The survey will ask students questions about the rating of a professor’s instruction abilities and how effective they believe their instruction is. The students he will be surveying will be students in his own class and he will walk around Valencia’s campus to random select participants. </a:t>
            </a:r>
          </a:p>
          <a:p>
            <a:pPr marL="457200" lvl="1" indent="0">
              <a:buNone/>
            </a:pPr>
            <a:endParaRPr lang="en-US" sz="2400" i="1" dirty="0" smtClean="0"/>
          </a:p>
          <a:p>
            <a:pPr lvl="2"/>
            <a:r>
              <a:rPr lang="en-US" sz="2000" i="1" dirty="0" smtClean="0"/>
              <a:t>What are some concerns that come to your mind with this project?</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7</a:t>
            </a:fld>
            <a:endParaRPr lang="en-US" dirty="0"/>
          </a:p>
        </p:txBody>
      </p:sp>
      <p:sp>
        <p:nvSpPr>
          <p:cNvPr id="7" name="Rectangle 6"/>
          <p:cNvSpPr/>
          <p:nvPr/>
        </p:nvSpPr>
        <p:spPr>
          <a:xfrm>
            <a:off x="3200400" y="6474236"/>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7087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Animal Subjects</a:t>
            </a:r>
          </a:p>
          <a:p>
            <a:pPr lvl="1"/>
            <a:r>
              <a:rPr lang="en-US" dirty="0" smtClean="0"/>
              <a:t>If the investigator is using vertebrate animals (including field studies)– our IACUC should be involved. </a:t>
            </a:r>
          </a:p>
          <a:p>
            <a:pPr lvl="1"/>
            <a:r>
              <a:rPr lang="en-US" dirty="0" smtClean="0"/>
              <a:t>If an IACUC approved protocol is not required at the time of proposal submission, it is best to understand how the animal subjects are involved in the project</a:t>
            </a:r>
          </a:p>
          <a:p>
            <a:pPr lvl="2"/>
            <a:r>
              <a:rPr lang="en-US" dirty="0" smtClean="0"/>
              <a:t>Is animal subject involvement high-risk?</a:t>
            </a:r>
          </a:p>
          <a:p>
            <a:pPr lvl="2"/>
            <a:r>
              <a:rPr lang="en-US" dirty="0" smtClean="0"/>
              <a:t>Is the university even able to accommodate this work?</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2" name="Date Placeholder 1"/>
          <p:cNvSpPr>
            <a:spLocks noGrp="1"/>
          </p:cNvSpPr>
          <p:nvPr>
            <p:ph type="dt" sz="half" idx="10"/>
          </p:nvPr>
        </p:nvSpPr>
        <p:spPr/>
        <p:txBody>
          <a:bodyPr/>
          <a:lstStyle/>
          <a:p>
            <a:pPr eaLnBrk="1" latinLnBrk="0" hangingPunct="1"/>
            <a:r>
              <a:rPr lang="en-US" dirty="0" smtClean="0"/>
              <a:t>Pre-Award Services</a:t>
            </a:r>
            <a:endParaRPr lang="en-US" dirty="0"/>
          </a:p>
        </p:txBody>
      </p:sp>
      <p:sp>
        <p:nvSpPr>
          <p:cNvPr id="4" name="Footer Placeholder 3"/>
          <p:cNvSpPr>
            <a:spLocks noGrp="1"/>
          </p:cNvSpPr>
          <p:nvPr>
            <p:ph type="ftr" sz="quarter" idx="11"/>
          </p:nvPr>
        </p:nvSpPr>
        <p:spPr/>
        <p:txBody>
          <a:bodyPr/>
          <a:lstStyle/>
          <a:p>
            <a:r>
              <a:rPr kumimoji="0" lang="en-US" dirty="0" smtClean="0"/>
              <a:t>Office of Research &amp; Commercialization</a:t>
            </a:r>
            <a:endParaRPr kumimoji="0"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8</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61730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Animal Subjects</a:t>
            </a:r>
          </a:p>
          <a:p>
            <a:pPr lvl="1"/>
            <a:r>
              <a:rPr lang="en-US" dirty="0" smtClean="0"/>
              <a:t>Example #1:</a:t>
            </a:r>
          </a:p>
          <a:p>
            <a:pPr lvl="2"/>
            <a:r>
              <a:rPr lang="en-US" dirty="0" smtClean="0"/>
              <a:t>PI wishes to work with mice to develop a diabetes mouse model for analysis of cell signaling between beta cells </a:t>
            </a:r>
          </a:p>
          <a:p>
            <a:pPr lvl="3"/>
            <a:r>
              <a:rPr lang="en-US" dirty="0" smtClean="0"/>
              <a:t>Risk level to UCF?</a:t>
            </a:r>
          </a:p>
          <a:p>
            <a:pPr lvl="3"/>
            <a:r>
              <a:rPr lang="en-US" dirty="0" smtClean="0"/>
              <a:t>Who should we reach out to?</a:t>
            </a:r>
          </a:p>
          <a:p>
            <a:pPr lvl="1"/>
            <a:r>
              <a:rPr lang="en-US" dirty="0" smtClean="0"/>
              <a:t>Example #2:</a:t>
            </a:r>
          </a:p>
          <a:p>
            <a:pPr lvl="2"/>
            <a:r>
              <a:rPr lang="en-US" dirty="0" smtClean="0"/>
              <a:t>PI wished to work with horses at an off-campus location to analyze the therapeutic effect of horsing riding on individuals with autism.</a:t>
            </a:r>
          </a:p>
          <a:p>
            <a:pPr lvl="3"/>
            <a:r>
              <a:rPr lang="en-US" dirty="0" smtClean="0"/>
              <a:t>Risk level to UCF?</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Animal Subject Compliance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9</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1107361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1442</TotalTime>
  <Words>3786</Words>
  <Application>Microsoft Office PowerPoint</Application>
  <PresentationFormat>On-screen Show (4:3)</PresentationFormat>
  <Paragraphs>417</Paragraphs>
  <Slides>38</Slides>
  <Notes>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Trek</vt:lpstr>
      <vt:lpstr>Exploring Research Administration from Concept to Commercialization</vt:lpstr>
      <vt:lpstr>Objectives</vt:lpstr>
      <vt:lpstr>Managing Compliance Issues at Pre-Award: Beyond the RFP</vt:lpstr>
      <vt:lpstr>PowerPoint Presentation</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vt:lpstr>
      <vt:lpstr>Managing Compliance Issues at Pre-Award</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Questions or comments</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152</cp:revision>
  <cp:lastPrinted>2011-04-12T16:48:07Z</cp:lastPrinted>
  <dcterms:created xsi:type="dcterms:W3CDTF">2011-04-10T19:45:53Z</dcterms:created>
  <dcterms:modified xsi:type="dcterms:W3CDTF">2013-09-24T14:35:08Z</dcterms:modified>
</cp:coreProperties>
</file>