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30"/>
  </p:notesMasterIdLst>
  <p:handoutMasterIdLst>
    <p:handoutMasterId r:id="rId31"/>
  </p:handoutMasterIdLst>
  <p:sldIdLst>
    <p:sldId id="386" r:id="rId2"/>
    <p:sldId id="387" r:id="rId3"/>
    <p:sldId id="388" r:id="rId4"/>
    <p:sldId id="389" r:id="rId5"/>
    <p:sldId id="393" r:id="rId6"/>
    <p:sldId id="390" r:id="rId7"/>
    <p:sldId id="391" r:id="rId8"/>
    <p:sldId id="394" r:id="rId9"/>
    <p:sldId id="395" r:id="rId10"/>
    <p:sldId id="396" r:id="rId11"/>
    <p:sldId id="397"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385" r:id="rId2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33"/>
    <a:srgbClr val="CC9900"/>
    <a:srgbClr val="FFCA06"/>
    <a:srgbClr val="FF99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9" d="100"/>
          <a:sy n="99" d="100"/>
        </p:scale>
        <p:origin x="-42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smtClean="0"/>
              <a:t>Module 8: Subawards and Other Types of Agreements</a:t>
            </a: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B55AD32E-5B29-4D5F-95E9-0EC057CAA067}" type="datetime1">
              <a:rPr lang="en-US" smtClean="0"/>
              <a:t>9/24/2013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smtClean="0"/>
              <a:t>Office of Research &amp; Commercialization</a:t>
            </a: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D13F298-C66D-4EAE-9B6C-6C27EB59762C}" type="slidenum">
              <a:rPr lang="en-US" smtClean="0"/>
              <a:t>‹#›</a:t>
            </a:fld>
            <a:endParaRPr lang="en-US" dirty="0"/>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smtClean="0"/>
              <a:t>Module 8: Subawards and Other Types of Agreements</a:t>
            </a: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10E63732-4FDF-4C8F-86ED-E2302CA9A30D}" type="datetime1">
              <a:rPr lang="en-US" smtClean="0"/>
              <a:t>9/24/2013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r>
              <a:rPr lang="en-US" smtClean="0"/>
              <a:t>Office of Research &amp; Commercialization</a:t>
            </a: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31B2CB3-83F0-4ABD-88A8-EB7EAD9C3194}" type="slidenum">
              <a:rPr lang="en-US" smtClean="0"/>
              <a:t>‹#›</a:t>
            </a:fld>
            <a:endParaRPr lang="en-US" dirty="0"/>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Module 8: Subawards and Other Types of Agreements</a:t>
            </a:r>
            <a:endParaRPr lang="en-US" dirty="0"/>
          </a:p>
        </p:txBody>
      </p:sp>
      <p:sp>
        <p:nvSpPr>
          <p:cNvPr id="5" name="Date Placeholder 4"/>
          <p:cNvSpPr>
            <a:spLocks noGrp="1"/>
          </p:cNvSpPr>
          <p:nvPr>
            <p:ph type="dt" idx="11"/>
          </p:nvPr>
        </p:nvSpPr>
        <p:spPr/>
        <p:txBody>
          <a:bodyPr/>
          <a:lstStyle/>
          <a:p>
            <a:fld id="{CCC26515-8F27-403D-9498-A68E81A30EDC}"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Slide Number Placeholder 6"/>
          <p:cNvSpPr>
            <a:spLocks noGrp="1"/>
          </p:cNvSpPr>
          <p:nvPr>
            <p:ph type="sldNum" sz="quarter" idx="13"/>
          </p:nvPr>
        </p:nvSpPr>
        <p:spPr/>
        <p:txBody>
          <a:bodyPr/>
          <a:lstStyle/>
          <a:p>
            <a:fld id="{731B2CB3-83F0-4ABD-88A8-EB7EAD9C3194}" type="slidenum">
              <a:rPr lang="en-US" smtClean="0"/>
              <a:t>1</a:t>
            </a:fld>
            <a:endParaRPr lang="en-US" dirty="0"/>
          </a:p>
        </p:txBody>
      </p:sp>
    </p:spTree>
    <p:extLst>
      <p:ext uri="{BB962C8B-B14F-4D97-AF65-F5344CB8AC3E}">
        <p14:creationId xmlns:p14="http://schemas.microsoft.com/office/powerpoint/2010/main" val="3974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10</a:t>
            </a:fld>
            <a:endParaRPr lang="en-US">
              <a:solidFill>
                <a:prstClr val="black"/>
              </a:solidFill>
            </a:endParaRPr>
          </a:p>
        </p:txBody>
      </p:sp>
      <p:sp>
        <p:nvSpPr>
          <p:cNvPr id="4" name="Date Placeholder 3"/>
          <p:cNvSpPr>
            <a:spLocks noGrp="1"/>
          </p:cNvSpPr>
          <p:nvPr>
            <p:ph type="dt" idx="12"/>
          </p:nvPr>
        </p:nvSpPr>
        <p:spPr/>
        <p:txBody>
          <a:bodyPr/>
          <a:lstStyle/>
          <a:p>
            <a:fld id="{4E53191A-903B-452E-BF20-2646895DF628}"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11</a:t>
            </a:fld>
            <a:endParaRPr lang="en-US">
              <a:solidFill>
                <a:prstClr val="black"/>
              </a:solidFill>
            </a:endParaRPr>
          </a:p>
        </p:txBody>
      </p:sp>
      <p:sp>
        <p:nvSpPr>
          <p:cNvPr id="4" name="Date Placeholder 3"/>
          <p:cNvSpPr>
            <a:spLocks noGrp="1"/>
          </p:cNvSpPr>
          <p:nvPr>
            <p:ph type="dt" idx="12"/>
          </p:nvPr>
        </p:nvSpPr>
        <p:spPr/>
        <p:txBody>
          <a:bodyPr/>
          <a:lstStyle/>
          <a:p>
            <a:fld id="{94BAFFCF-5F3A-45CB-9B78-0195BDBE73D4}"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12</a:t>
            </a:fld>
            <a:endParaRPr lang="en-US">
              <a:solidFill>
                <a:prstClr val="black"/>
              </a:solidFill>
            </a:endParaRPr>
          </a:p>
        </p:txBody>
      </p:sp>
      <p:sp>
        <p:nvSpPr>
          <p:cNvPr id="4" name="Date Placeholder 3"/>
          <p:cNvSpPr>
            <a:spLocks noGrp="1"/>
          </p:cNvSpPr>
          <p:nvPr>
            <p:ph type="dt" idx="12"/>
          </p:nvPr>
        </p:nvSpPr>
        <p:spPr/>
        <p:txBody>
          <a:bodyPr/>
          <a:lstStyle/>
          <a:p>
            <a:fld id="{1858BCA0-58B4-4620-8781-C1CDF5CA6D4C}"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13</a:t>
            </a:fld>
            <a:endParaRPr lang="en-US"/>
          </a:p>
        </p:txBody>
      </p:sp>
      <p:sp>
        <p:nvSpPr>
          <p:cNvPr id="4" name="Date Placeholder 3"/>
          <p:cNvSpPr>
            <a:spLocks noGrp="1"/>
          </p:cNvSpPr>
          <p:nvPr>
            <p:ph type="dt" idx="12"/>
          </p:nvPr>
        </p:nvSpPr>
        <p:spPr/>
        <p:txBody>
          <a:bodyPr/>
          <a:lstStyle/>
          <a:p>
            <a:fld id="{C6613B65-F5EC-46F5-9C41-60F66C3FA6EA}"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14</a:t>
            </a:fld>
            <a:endParaRPr lang="en-US">
              <a:solidFill>
                <a:prstClr val="black"/>
              </a:solidFill>
            </a:endParaRPr>
          </a:p>
        </p:txBody>
      </p:sp>
      <p:sp>
        <p:nvSpPr>
          <p:cNvPr id="4" name="Date Placeholder 3"/>
          <p:cNvSpPr>
            <a:spLocks noGrp="1"/>
          </p:cNvSpPr>
          <p:nvPr>
            <p:ph type="dt" idx="12"/>
          </p:nvPr>
        </p:nvSpPr>
        <p:spPr/>
        <p:txBody>
          <a:bodyPr/>
          <a:lstStyle/>
          <a:p>
            <a:fld id="{45816709-96B3-473A-8A42-D7B51118467D}"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15</a:t>
            </a:fld>
            <a:endParaRPr lang="en-US">
              <a:solidFill>
                <a:prstClr val="black"/>
              </a:solidFill>
            </a:endParaRPr>
          </a:p>
        </p:txBody>
      </p:sp>
      <p:sp>
        <p:nvSpPr>
          <p:cNvPr id="4" name="Date Placeholder 3"/>
          <p:cNvSpPr>
            <a:spLocks noGrp="1"/>
          </p:cNvSpPr>
          <p:nvPr>
            <p:ph type="dt" idx="12"/>
          </p:nvPr>
        </p:nvSpPr>
        <p:spPr/>
        <p:txBody>
          <a:bodyPr/>
          <a:lstStyle/>
          <a:p>
            <a:fld id="{30CF60D0-B310-4EAD-B1E0-FF52A0C17A58}"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16</a:t>
            </a:fld>
            <a:endParaRPr lang="en-US">
              <a:solidFill>
                <a:prstClr val="black"/>
              </a:solidFill>
            </a:endParaRPr>
          </a:p>
        </p:txBody>
      </p:sp>
      <p:sp>
        <p:nvSpPr>
          <p:cNvPr id="4" name="Date Placeholder 3"/>
          <p:cNvSpPr>
            <a:spLocks noGrp="1"/>
          </p:cNvSpPr>
          <p:nvPr>
            <p:ph type="dt" idx="12"/>
          </p:nvPr>
        </p:nvSpPr>
        <p:spPr/>
        <p:txBody>
          <a:bodyPr/>
          <a:lstStyle/>
          <a:p>
            <a:fld id="{454802B3-FCA7-42FA-A086-0BD6FDCA3784}"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17</a:t>
            </a:fld>
            <a:endParaRPr lang="en-US"/>
          </a:p>
        </p:txBody>
      </p:sp>
      <p:sp>
        <p:nvSpPr>
          <p:cNvPr id="4" name="Date Placeholder 3"/>
          <p:cNvSpPr>
            <a:spLocks noGrp="1"/>
          </p:cNvSpPr>
          <p:nvPr>
            <p:ph type="dt" idx="12"/>
          </p:nvPr>
        </p:nvSpPr>
        <p:spPr/>
        <p:txBody>
          <a:bodyPr/>
          <a:lstStyle/>
          <a:p>
            <a:fld id="{062982D6-8D1B-46DA-AC11-B044B22F5A62}"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18</a:t>
            </a:fld>
            <a:endParaRPr lang="en-US">
              <a:solidFill>
                <a:prstClr val="black"/>
              </a:solidFill>
            </a:endParaRPr>
          </a:p>
        </p:txBody>
      </p:sp>
      <p:sp>
        <p:nvSpPr>
          <p:cNvPr id="4" name="Date Placeholder 3"/>
          <p:cNvSpPr>
            <a:spLocks noGrp="1"/>
          </p:cNvSpPr>
          <p:nvPr>
            <p:ph type="dt" idx="12"/>
          </p:nvPr>
        </p:nvSpPr>
        <p:spPr/>
        <p:txBody>
          <a:bodyPr/>
          <a:lstStyle/>
          <a:p>
            <a:fld id="{B204AEBD-CBB4-4E88-B45D-2FD90C28997A}"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19</a:t>
            </a:fld>
            <a:endParaRPr lang="en-US"/>
          </a:p>
        </p:txBody>
      </p:sp>
      <p:sp>
        <p:nvSpPr>
          <p:cNvPr id="4" name="Date Placeholder 3"/>
          <p:cNvSpPr>
            <a:spLocks noGrp="1"/>
          </p:cNvSpPr>
          <p:nvPr>
            <p:ph type="dt" idx="12"/>
          </p:nvPr>
        </p:nvSpPr>
        <p:spPr/>
        <p:txBody>
          <a:bodyPr/>
          <a:lstStyle/>
          <a:p>
            <a:fld id="{543DADAD-074D-46A6-B528-64234A8F84DF}"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Module 8: Subawards and Other Types of Agreements</a:t>
            </a:r>
            <a:endParaRPr lang="en-US" dirty="0"/>
          </a:p>
        </p:txBody>
      </p:sp>
      <p:sp>
        <p:nvSpPr>
          <p:cNvPr id="5" name="Date Placeholder 4"/>
          <p:cNvSpPr>
            <a:spLocks noGrp="1"/>
          </p:cNvSpPr>
          <p:nvPr>
            <p:ph type="dt" idx="11"/>
          </p:nvPr>
        </p:nvSpPr>
        <p:spPr/>
        <p:txBody>
          <a:bodyPr/>
          <a:lstStyle/>
          <a:p>
            <a:fld id="{39A68D33-DCED-42D1-8C3B-E6DBD113851B}"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Slide Number Placeholder 6"/>
          <p:cNvSpPr>
            <a:spLocks noGrp="1"/>
          </p:cNvSpPr>
          <p:nvPr>
            <p:ph type="sldNum" sz="quarter" idx="13"/>
          </p:nvPr>
        </p:nvSpPr>
        <p:spPr/>
        <p:txBody>
          <a:bodyPr/>
          <a:lstStyle/>
          <a:p>
            <a:fld id="{731B2CB3-83F0-4ABD-88A8-EB7EAD9C3194}" type="slidenum">
              <a:rPr lang="en-US" smtClean="0"/>
              <a:t>2</a:t>
            </a:fld>
            <a:endParaRPr lang="en-US" dirty="0"/>
          </a:p>
        </p:txBody>
      </p:sp>
    </p:spTree>
    <p:extLst>
      <p:ext uri="{BB962C8B-B14F-4D97-AF65-F5344CB8AC3E}">
        <p14:creationId xmlns:p14="http://schemas.microsoft.com/office/powerpoint/2010/main" val="2173878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20</a:t>
            </a:fld>
            <a:endParaRPr lang="en-US"/>
          </a:p>
        </p:txBody>
      </p:sp>
      <p:sp>
        <p:nvSpPr>
          <p:cNvPr id="4" name="Date Placeholder 3"/>
          <p:cNvSpPr>
            <a:spLocks noGrp="1"/>
          </p:cNvSpPr>
          <p:nvPr>
            <p:ph type="dt" idx="12"/>
          </p:nvPr>
        </p:nvSpPr>
        <p:spPr/>
        <p:txBody>
          <a:bodyPr/>
          <a:lstStyle/>
          <a:p>
            <a:fld id="{54BC5142-CB3E-44E8-9E46-04EE59530A5C}"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21</a:t>
            </a:fld>
            <a:endParaRPr lang="en-US"/>
          </a:p>
        </p:txBody>
      </p:sp>
      <p:sp>
        <p:nvSpPr>
          <p:cNvPr id="4" name="Date Placeholder 3"/>
          <p:cNvSpPr>
            <a:spLocks noGrp="1"/>
          </p:cNvSpPr>
          <p:nvPr>
            <p:ph type="dt" idx="12"/>
          </p:nvPr>
        </p:nvSpPr>
        <p:spPr/>
        <p:txBody>
          <a:bodyPr/>
          <a:lstStyle/>
          <a:p>
            <a:fld id="{352FFDE9-0EB8-4843-BF06-8F6E3682BBF9}"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22</a:t>
            </a:fld>
            <a:endParaRPr lang="en-US"/>
          </a:p>
        </p:txBody>
      </p:sp>
      <p:sp>
        <p:nvSpPr>
          <p:cNvPr id="4" name="Date Placeholder 3"/>
          <p:cNvSpPr>
            <a:spLocks noGrp="1"/>
          </p:cNvSpPr>
          <p:nvPr>
            <p:ph type="dt" idx="12"/>
          </p:nvPr>
        </p:nvSpPr>
        <p:spPr/>
        <p:txBody>
          <a:bodyPr/>
          <a:lstStyle/>
          <a:p>
            <a:fld id="{07A728A0-D95C-4857-AAC0-F9BEDF01DC87}"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23</a:t>
            </a:fld>
            <a:endParaRPr lang="en-US">
              <a:solidFill>
                <a:prstClr val="black"/>
              </a:solidFill>
            </a:endParaRPr>
          </a:p>
        </p:txBody>
      </p:sp>
      <p:sp>
        <p:nvSpPr>
          <p:cNvPr id="4" name="Date Placeholder 3"/>
          <p:cNvSpPr>
            <a:spLocks noGrp="1"/>
          </p:cNvSpPr>
          <p:nvPr>
            <p:ph type="dt" idx="12"/>
          </p:nvPr>
        </p:nvSpPr>
        <p:spPr/>
        <p:txBody>
          <a:bodyPr/>
          <a:lstStyle/>
          <a:p>
            <a:fld id="{C003D394-48F7-4959-8EB9-7D9461589AF4}"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24</a:t>
            </a:fld>
            <a:endParaRPr lang="en-US">
              <a:solidFill>
                <a:prstClr val="black"/>
              </a:solidFill>
            </a:endParaRPr>
          </a:p>
        </p:txBody>
      </p:sp>
      <p:sp>
        <p:nvSpPr>
          <p:cNvPr id="4" name="Date Placeholder 3"/>
          <p:cNvSpPr>
            <a:spLocks noGrp="1"/>
          </p:cNvSpPr>
          <p:nvPr>
            <p:ph type="dt" idx="12"/>
          </p:nvPr>
        </p:nvSpPr>
        <p:spPr/>
        <p:txBody>
          <a:bodyPr/>
          <a:lstStyle/>
          <a:p>
            <a:fld id="{F7CB9FF2-8E88-4FE2-9723-667D034A0E44}"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25</a:t>
            </a:fld>
            <a:endParaRPr lang="en-US"/>
          </a:p>
        </p:txBody>
      </p:sp>
      <p:sp>
        <p:nvSpPr>
          <p:cNvPr id="4" name="Date Placeholder 3"/>
          <p:cNvSpPr>
            <a:spLocks noGrp="1"/>
          </p:cNvSpPr>
          <p:nvPr>
            <p:ph type="dt" idx="12"/>
          </p:nvPr>
        </p:nvSpPr>
        <p:spPr/>
        <p:txBody>
          <a:bodyPr/>
          <a:lstStyle/>
          <a:p>
            <a:fld id="{CA42670D-8B17-4C2E-9670-1E044BEC1F83}"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26</a:t>
            </a:fld>
            <a:endParaRPr lang="en-US"/>
          </a:p>
        </p:txBody>
      </p:sp>
      <p:sp>
        <p:nvSpPr>
          <p:cNvPr id="4" name="Date Placeholder 3"/>
          <p:cNvSpPr>
            <a:spLocks noGrp="1"/>
          </p:cNvSpPr>
          <p:nvPr>
            <p:ph type="dt" idx="12"/>
          </p:nvPr>
        </p:nvSpPr>
        <p:spPr/>
        <p:txBody>
          <a:bodyPr/>
          <a:lstStyle/>
          <a:p>
            <a:fld id="{0FC96DF7-03DE-437F-BF87-961C017CBADC}"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27</a:t>
            </a:fld>
            <a:endParaRPr lang="en-US"/>
          </a:p>
        </p:txBody>
      </p:sp>
      <p:sp>
        <p:nvSpPr>
          <p:cNvPr id="4" name="Date Placeholder 3"/>
          <p:cNvSpPr>
            <a:spLocks noGrp="1"/>
          </p:cNvSpPr>
          <p:nvPr>
            <p:ph type="dt" idx="12"/>
          </p:nvPr>
        </p:nvSpPr>
        <p:spPr/>
        <p:txBody>
          <a:bodyPr/>
          <a:lstStyle/>
          <a:p>
            <a:fld id="{05FE6DF5-6920-4EE7-A487-4162DE84BDB7}"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Module 8: Subawards and Other Types of Agreements</a:t>
            </a:r>
            <a:endParaRPr lang="en-US" dirty="0"/>
          </a:p>
        </p:txBody>
      </p:sp>
      <p:sp>
        <p:nvSpPr>
          <p:cNvPr id="5" name="Date Placeholder 4"/>
          <p:cNvSpPr>
            <a:spLocks noGrp="1"/>
          </p:cNvSpPr>
          <p:nvPr>
            <p:ph type="dt" idx="11"/>
          </p:nvPr>
        </p:nvSpPr>
        <p:spPr/>
        <p:txBody>
          <a:bodyPr/>
          <a:lstStyle/>
          <a:p>
            <a:fld id="{CA0267E9-0BAC-483E-955A-0F8EEFFA3CC6}"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smtClean="0"/>
              <a:t>Office of Research &amp; Commercialization</a:t>
            </a:r>
            <a:endParaRPr lang="en-US" dirty="0"/>
          </a:p>
        </p:txBody>
      </p:sp>
      <p:sp>
        <p:nvSpPr>
          <p:cNvPr id="7" name="Slide Number Placeholder 6"/>
          <p:cNvSpPr>
            <a:spLocks noGrp="1"/>
          </p:cNvSpPr>
          <p:nvPr>
            <p:ph type="sldNum" sz="quarter" idx="13"/>
          </p:nvPr>
        </p:nvSpPr>
        <p:spPr/>
        <p:txBody>
          <a:bodyPr/>
          <a:lstStyle/>
          <a:p>
            <a:fld id="{731B2CB3-83F0-4ABD-88A8-EB7EAD9C3194}" type="slidenum">
              <a:rPr lang="en-US" smtClean="0"/>
              <a:t>28</a:t>
            </a:fld>
            <a:endParaRPr lang="en-US" dirty="0"/>
          </a:p>
        </p:txBody>
      </p:sp>
    </p:spTree>
    <p:extLst>
      <p:ext uri="{BB962C8B-B14F-4D97-AF65-F5344CB8AC3E}">
        <p14:creationId xmlns:p14="http://schemas.microsoft.com/office/powerpoint/2010/main" val="81061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3</a:t>
            </a:fld>
            <a:endParaRPr lang="en-US"/>
          </a:p>
        </p:txBody>
      </p:sp>
      <p:sp>
        <p:nvSpPr>
          <p:cNvPr id="4" name="Date Placeholder 3"/>
          <p:cNvSpPr>
            <a:spLocks noGrp="1"/>
          </p:cNvSpPr>
          <p:nvPr>
            <p:ph type="dt" idx="12"/>
          </p:nvPr>
        </p:nvSpPr>
        <p:spPr/>
        <p:txBody>
          <a:bodyPr/>
          <a:lstStyle/>
          <a:p>
            <a:fld id="{4D2BDF67-8D12-4BAA-AC47-D7E7893106A1}"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4</a:t>
            </a:fld>
            <a:endParaRPr lang="en-US"/>
          </a:p>
        </p:txBody>
      </p:sp>
      <p:sp>
        <p:nvSpPr>
          <p:cNvPr id="4" name="Date Placeholder 3"/>
          <p:cNvSpPr>
            <a:spLocks noGrp="1"/>
          </p:cNvSpPr>
          <p:nvPr>
            <p:ph type="dt" idx="12"/>
          </p:nvPr>
        </p:nvSpPr>
        <p:spPr/>
        <p:txBody>
          <a:bodyPr/>
          <a:lstStyle/>
          <a:p>
            <a:fld id="{80179579-5DD3-4AC6-B7E5-76DED176D2B9}"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Doshie will collect sign in sheets and create classes in the UCF HR online training </a:t>
            </a:r>
            <a:r>
              <a:rPr lang="en-US" smtClean="0"/>
              <a:t>history.</a:t>
            </a:r>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5</a:t>
            </a:fld>
            <a:endParaRPr lang="en-US"/>
          </a:p>
        </p:txBody>
      </p:sp>
      <p:sp>
        <p:nvSpPr>
          <p:cNvPr id="4" name="Date Placeholder 3"/>
          <p:cNvSpPr>
            <a:spLocks noGrp="1"/>
          </p:cNvSpPr>
          <p:nvPr>
            <p:ph type="dt" idx="12"/>
          </p:nvPr>
        </p:nvSpPr>
        <p:spPr/>
        <p:txBody>
          <a:bodyPr/>
          <a:lstStyle/>
          <a:p>
            <a:fld id="{95111D2C-ABB5-4069-BAE5-95ED58B88485}"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Doshie will collect sign in sheets and create classes in the UCF HR online training history.</a:t>
            </a:r>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6</a:t>
            </a:fld>
            <a:endParaRPr lang="en-US"/>
          </a:p>
        </p:txBody>
      </p:sp>
      <p:sp>
        <p:nvSpPr>
          <p:cNvPr id="4" name="Date Placeholder 3"/>
          <p:cNvSpPr>
            <a:spLocks noGrp="1"/>
          </p:cNvSpPr>
          <p:nvPr>
            <p:ph type="dt" idx="12"/>
          </p:nvPr>
        </p:nvSpPr>
        <p:spPr/>
        <p:txBody>
          <a:bodyPr/>
          <a:lstStyle/>
          <a:p>
            <a:fld id="{B1A2D81D-0B79-43A7-8B80-05A4E860DB93}"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7</a:t>
            </a:fld>
            <a:endParaRPr lang="en-US"/>
          </a:p>
        </p:txBody>
      </p:sp>
      <p:sp>
        <p:nvSpPr>
          <p:cNvPr id="4" name="Date Placeholder 3"/>
          <p:cNvSpPr>
            <a:spLocks noGrp="1"/>
          </p:cNvSpPr>
          <p:nvPr>
            <p:ph type="dt" idx="12"/>
          </p:nvPr>
        </p:nvSpPr>
        <p:spPr/>
        <p:txBody>
          <a:bodyPr/>
          <a:lstStyle/>
          <a:p>
            <a:fld id="{1B555E54-065E-4BE2-8FDE-A4A9E5CF261A}"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smtClean="0"/>
              <a:t>Module 8: Subawards and Other Types of Agreements</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8</a:t>
            </a:fld>
            <a:endParaRPr lang="en-US">
              <a:solidFill>
                <a:prstClr val="black"/>
              </a:solidFill>
            </a:endParaRPr>
          </a:p>
        </p:txBody>
      </p:sp>
      <p:sp>
        <p:nvSpPr>
          <p:cNvPr id="4" name="Date Placeholder 3"/>
          <p:cNvSpPr>
            <a:spLocks noGrp="1"/>
          </p:cNvSpPr>
          <p:nvPr>
            <p:ph type="dt" idx="12"/>
          </p:nvPr>
        </p:nvSpPr>
        <p:spPr/>
        <p:txBody>
          <a:bodyPr/>
          <a:lstStyle/>
          <a:p>
            <a:fld id="{EB0BFACD-FAE8-473F-B644-3181E9FB94BE}"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solidFill>
                  <a:prstClr val="black"/>
                </a:solidFill>
              </a:rPr>
              <a:pPr>
                <a:defRPr/>
              </a:pPr>
              <a:t>9</a:t>
            </a:fld>
            <a:endParaRPr lang="en-US">
              <a:solidFill>
                <a:prstClr val="black"/>
              </a:solidFill>
            </a:endParaRPr>
          </a:p>
        </p:txBody>
      </p:sp>
      <p:sp>
        <p:nvSpPr>
          <p:cNvPr id="4" name="Date Placeholder 3"/>
          <p:cNvSpPr>
            <a:spLocks noGrp="1"/>
          </p:cNvSpPr>
          <p:nvPr>
            <p:ph type="dt" idx="12"/>
          </p:nvPr>
        </p:nvSpPr>
        <p:spPr/>
        <p:txBody>
          <a:bodyPr/>
          <a:lstStyle/>
          <a:p>
            <a:fld id="{825DB435-E392-4EFE-94F5-3CB43F251FB7}" type="datetime1">
              <a:rPr lang="en-US" smtClean="0">
                <a:solidFill>
                  <a:prstClr val="black"/>
                </a:solidFill>
              </a:rPr>
              <a:t>9/24/2013</a:t>
            </a:fld>
            <a:endParaRPr lang="en-US" dirty="0">
              <a:solidFill>
                <a:prstClr val="black"/>
              </a:solidFill>
            </a:endParaRPr>
          </a:p>
        </p:txBody>
      </p:sp>
      <p:sp>
        <p:nvSpPr>
          <p:cNvPr id="6" name="Footer Placeholder 5"/>
          <p:cNvSpPr>
            <a:spLocks noGrp="1"/>
          </p:cNvSpPr>
          <p:nvPr>
            <p:ph type="ftr" sz="quarter" idx="13"/>
          </p:nvPr>
        </p:nvSpPr>
        <p:spPr/>
        <p:txBody>
          <a:bodyPr/>
          <a:lstStyle/>
          <a:p>
            <a:r>
              <a:rPr lang="en-US" smtClean="0">
                <a:solidFill>
                  <a:prstClr val="black"/>
                </a:solidFill>
              </a:rPr>
              <a:t>Office of Research &amp; Commercialization</a:t>
            </a:r>
            <a:endParaRPr lang="en-US" dirty="0">
              <a:solidFill>
                <a:prstClr val="black"/>
              </a:solidFill>
            </a:endParaRPr>
          </a:p>
        </p:txBody>
      </p:sp>
      <p:sp>
        <p:nvSpPr>
          <p:cNvPr id="7" name="Header Placeholder 6"/>
          <p:cNvSpPr>
            <a:spLocks noGrp="1"/>
          </p:cNvSpPr>
          <p:nvPr>
            <p:ph type="hdr" sz="quarter" idx="14"/>
          </p:nvPr>
        </p:nvSpPr>
        <p:spPr/>
        <p:txBody>
          <a:bodyPr/>
          <a:lstStyle/>
          <a:p>
            <a:r>
              <a:rPr lang="en-US" smtClean="0">
                <a:solidFill>
                  <a:prstClr val="black"/>
                </a:solidFill>
              </a:rPr>
              <a:t>Module 8: Subawards and Other Types of Agreements</a:t>
            </a:r>
            <a:endParaRPr lang="en-US" dirty="0">
              <a:solidFill>
                <a:prstClr val="black"/>
              </a:solidFill>
            </a:endParaRPr>
          </a:p>
        </p:txBody>
      </p:sp>
    </p:spTree>
    <p:extLst>
      <p:ext uri="{BB962C8B-B14F-4D97-AF65-F5344CB8AC3E}">
        <p14:creationId xmlns:p14="http://schemas.microsoft.com/office/powerpoint/2010/main" val="153105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r>
              <a:rPr lang="en-US" smtClean="0"/>
              <a:t>6/17/2013</a:t>
            </a:r>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6/17/2013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6/17/2013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3" cstate="print">
            <a:biLevel thresh="75000"/>
            <a:extLst>
              <a:ext uri="{BEBA8EAE-BF5A-486C-A8C5-ECC9F3942E4B}">
                <a14:imgProps xmlns:a14="http://schemas.microsoft.com/office/drawing/2010/main">
                  <a14:imgLayer r:embed="rId4">
                    <a14:imgEffect>
                      <a14:colorTemperature colorTemp="7625"/>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r>
              <a:rPr lang="en-US" smtClean="0"/>
              <a:t>6/17/2013</a:t>
            </a:r>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kumimoji="0" lang="en-US" dirty="0"/>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descr="http://www.floridahightech.com/images/UCFlogo.gif"/>
          <p:cNvPicPr>
            <a:picLocks noChangeAspect="1"/>
          </p:cNvPicPr>
          <p:nvPr userDrawn="1"/>
        </p:nvPicPr>
        <p:blipFill>
          <a:blip r:embed="rId2" cstate="print">
            <a:biLevel thresh="75000"/>
          </a:blip>
          <a:srcRect r="68983" b="44845"/>
          <a:stretch>
            <a:fillRect/>
          </a:stretch>
        </p:blipFill>
        <p:spPr bwMode="auto">
          <a:xfrm>
            <a:off x="8534400" y="6432610"/>
            <a:ext cx="412229" cy="457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r>
              <a:rPr lang="en-US" smtClean="0"/>
              <a:t>6/17/2013</a:t>
            </a:r>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EF5A803D-91D0-4C83-BC47-911B0C282B99}" type="slidenum">
              <a:rPr lang="en-US" smtClean="0"/>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r>
              <a:rPr lang="en-US" smtClean="0"/>
              <a:t>6/17/2013</a:t>
            </a:r>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r>
              <a:rPr lang="en-US" smtClean="0"/>
              <a:t>6/17/2013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r>
              <a:rPr lang="en-US" smtClean="0"/>
              <a:t>6/17/2013</a:t>
            </a:r>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6/17/2013</a:t>
            </a:r>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r>
              <a:rPr lang="en-US" smtClean="0"/>
              <a:t>6/17/2013</a:t>
            </a:r>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r>
              <a:rPr lang="en-US" smtClean="0"/>
              <a:t>6/17/2013</a:t>
            </a:r>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r>
              <a:rPr lang="en-US" smtClean="0"/>
              <a:t>6/17/2013</a:t>
            </a:r>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hf sldNum="0" hdr="0" ft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381000" y="0"/>
            <a:ext cx="6096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p:nvPr/>
        </p:nvSpPr>
        <p:spPr bwMode="auto">
          <a:xfrm>
            <a:off x="990600" y="0"/>
            <a:ext cx="181872" cy="6858000"/>
          </a:xfrm>
          <a:prstGeom prst="rect">
            <a:avLst/>
          </a:prstGeom>
          <a:solidFill>
            <a:srgbClr val="FFCA06">
              <a:alpha val="23000"/>
            </a:srgbClr>
          </a:solidFill>
          <a:ln w="38100" cap="rnd" cmpd="sng" algn="ctr">
            <a:solidFill>
              <a:srgbClr val="FFCA06">
                <a:alpha val="25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6" name="Rectangle 15"/>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Straight Connector 16"/>
          <p:cNvSpPr>
            <a:spLocks noChangeShapeType="1"/>
          </p:cNvSpPr>
          <p:nvPr/>
        </p:nvSpPr>
        <p:spPr bwMode="auto">
          <a:xfrm>
            <a:off x="106344"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54112" y="0"/>
            <a:ext cx="0" cy="6858000"/>
          </a:xfrm>
          <a:prstGeom prst="line">
            <a:avLst/>
          </a:prstGeom>
          <a:noFill/>
          <a:ln w="57150"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726640" y="0"/>
            <a:ext cx="0" cy="6858000"/>
          </a:xfrm>
          <a:prstGeom prst="line">
            <a:avLst/>
          </a:prstGeom>
          <a:noFill/>
          <a:ln w="2857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Straight Connector 20"/>
          <p:cNvSpPr>
            <a:spLocks noChangeShapeType="1"/>
          </p:cNvSpPr>
          <p:nvPr/>
        </p:nvSpPr>
        <p:spPr bwMode="auto">
          <a:xfrm>
            <a:off x="1066800" y="0"/>
            <a:ext cx="0" cy="6858000"/>
          </a:xfrm>
          <a:prstGeom prst="line">
            <a:avLst/>
          </a:prstGeom>
          <a:noFill/>
          <a:ln w="9525" cap="flat" cmpd="sng" algn="ctr">
            <a:solidFill>
              <a:schemeClr val="bg2">
                <a:lumMod val="25000"/>
                <a:alpha val="25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Rectangle 21"/>
          <p:cNvSpPr/>
          <p:nvPr/>
        </p:nvSpPr>
        <p:spPr bwMode="auto">
          <a:xfrm>
            <a:off x="1219200" y="0"/>
            <a:ext cx="76200" cy="6858000"/>
          </a:xfrm>
          <a:prstGeom prst="rect">
            <a:avLst/>
          </a:prstGeom>
          <a:solidFill>
            <a:srgbClr val="CC9900">
              <a:alpha val="40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609600" y="3429000"/>
            <a:ext cx="1295400" cy="1295400"/>
          </a:xfrm>
          <a:prstGeom prst="ellipse">
            <a:avLst/>
          </a:prstGeom>
          <a:solidFill>
            <a:srgbClr val="CC9900"/>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324704" y="4866752"/>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bwMode="auto">
          <a:xfrm>
            <a:off x="1091080" y="5500632"/>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91200"/>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bwMode="auto">
          <a:xfrm>
            <a:off x="1879040" y="4479888"/>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8" name="Straight Connector 27"/>
          <p:cNvSpPr>
            <a:spLocks noChangeShapeType="1"/>
          </p:cNvSpPr>
          <p:nvPr/>
        </p:nvSpPr>
        <p:spPr bwMode="auto">
          <a:xfrm>
            <a:off x="9097944" y="0"/>
            <a:ext cx="0" cy="6858000"/>
          </a:xfrm>
          <a:prstGeom prst="line">
            <a:avLst/>
          </a:prstGeom>
          <a:noFill/>
          <a:ln w="57150" cap="flat" cmpd="thickThin" algn="ctr">
            <a:solidFill>
              <a:schemeClr val="bg2">
                <a:lumMod val="25000"/>
                <a:alpha val="5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6" name="Text Placeholder 4"/>
          <p:cNvSpPr>
            <a:spLocks noGrp="1"/>
          </p:cNvSpPr>
          <p:nvPr>
            <p:ph type="body" idx="1"/>
          </p:nvPr>
        </p:nvSpPr>
        <p:spPr>
          <a:xfrm>
            <a:off x="1726640" y="3276600"/>
            <a:ext cx="7371304" cy="3048000"/>
          </a:xfrm>
          <a:noFill/>
          <a:ln>
            <a:noFill/>
          </a:ln>
        </p:spPr>
        <p:txBody>
          <a:bodyPr>
            <a:noAutofit/>
          </a:bodyPr>
          <a:lstStyle/>
          <a:p>
            <a:pPr algn="ctr"/>
            <a:r>
              <a:rPr lang="en-US" b="1" dirty="0" smtClean="0">
                <a:solidFill>
                  <a:schemeClr val="accent6">
                    <a:lumMod val="50000"/>
                  </a:schemeClr>
                </a:solidFill>
                <a:effectLst>
                  <a:outerShdw blurRad="38100" dist="38100" dir="2700000" algn="tl">
                    <a:srgbClr val="000000">
                      <a:alpha val="43137"/>
                    </a:srgbClr>
                  </a:outerShdw>
                </a:effectLst>
                <a:latin typeface="Century Gothic" pitchFamily="34" charset="0"/>
                <a:ea typeface="Tahoma" pitchFamily="34" charset="0"/>
                <a:cs typeface="Tahoma" pitchFamily="34" charset="0"/>
              </a:rPr>
              <a:t>Subawards and Other Types of Agreements</a:t>
            </a:r>
          </a:p>
          <a:p>
            <a:pPr algn="ctr"/>
            <a:endParaRPr lang="en-US" sz="2400" dirty="0" smtClean="0">
              <a:effectLst>
                <a:outerShdw blurRad="38100" dist="38100" dir="2700000" algn="tl">
                  <a:srgbClr val="000000">
                    <a:alpha val="43137"/>
                  </a:srgbClr>
                </a:outerShdw>
              </a:effectLst>
              <a:latin typeface="Century Gothic" pitchFamily="34" charset="0"/>
              <a:ea typeface="Tahoma" pitchFamily="34" charset="0"/>
              <a:cs typeface="Tahoma" pitchFamily="34" charset="0"/>
            </a:endParaRPr>
          </a:p>
          <a:p>
            <a:pPr algn="ctr"/>
            <a:endParaRPr lang="en-US" sz="2800" dirty="0" smtClean="0">
              <a:latin typeface="Century Gothic" pitchFamily="34" charset="0"/>
              <a:ea typeface="Tahoma" pitchFamily="34" charset="0"/>
              <a:cs typeface="Tahoma" pitchFamily="34" charset="0"/>
            </a:endParaRP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Presented by:</a:t>
            </a:r>
          </a:p>
          <a:p>
            <a:pPr algn="ctr"/>
            <a:r>
              <a:rPr lang="en-US" sz="1600" b="1" dirty="0" smtClean="0">
                <a:solidFill>
                  <a:schemeClr val="accent6">
                    <a:lumMod val="50000"/>
                  </a:schemeClr>
                </a:solidFill>
                <a:effectLst/>
                <a:latin typeface="Century Gothic" pitchFamily="34" charset="0"/>
                <a:ea typeface="Tahoma" pitchFamily="34" charset="0"/>
                <a:cs typeface="Tahoma" pitchFamily="34" charset="0"/>
              </a:rPr>
              <a:t>Mandy Wilcox</a:t>
            </a:r>
          </a:p>
        </p:txBody>
      </p:sp>
      <p:pic>
        <p:nvPicPr>
          <p:cNvPr id="41" name="Picture 40" descr="http://www.floridahightech.com/images/UCFlogo.gif"/>
          <p:cNvPicPr>
            <a:picLocks noChangeAspect="1"/>
          </p:cNvPicPr>
          <p:nvPr/>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0"/>
                    </a14:imgEffect>
                  </a14:imgLayer>
                </a14:imgProps>
              </a:ext>
            </a:extLst>
          </a:blip>
          <a:srcRect r="68983" b="44845"/>
          <a:stretch>
            <a:fillRect/>
          </a:stretch>
        </p:blipFill>
        <p:spPr bwMode="auto">
          <a:xfrm>
            <a:off x="776676" y="3532385"/>
            <a:ext cx="998057" cy="1106937"/>
          </a:xfrm>
          <a:prstGeom prst="rect">
            <a:avLst/>
          </a:prstGeom>
          <a:noFill/>
          <a:ln w="9525">
            <a:noFill/>
            <a:miter lim="800000"/>
            <a:headEnd/>
            <a:tailEnd/>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57200"/>
            <a:ext cx="4194175"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dirty="0" smtClean="0"/>
              <a:t>9/11/2013</a:t>
            </a:r>
            <a:endParaRPr lang="en-US" dirty="0"/>
          </a:p>
        </p:txBody>
      </p:sp>
    </p:spTree>
    <p:extLst>
      <p:ext uri="{BB962C8B-B14F-4D97-AF65-F5344CB8AC3E}">
        <p14:creationId xmlns:p14="http://schemas.microsoft.com/office/powerpoint/2010/main" val="1415316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prstClr val="black"/>
                </a:solidFill>
                <a:effectLst>
                  <a:outerShdw blurRad="38100" dist="38100" dir="2700000" algn="tl">
                    <a:srgbClr val="000000">
                      <a:alpha val="43137"/>
                    </a:srgbClr>
                  </a:outerShdw>
                </a:effectLst>
                <a:latin typeface="Century Gothic" pitchFamily="34" charset="0"/>
              </a:rPr>
              <a:t>Subawards and Other Types of Agreements</a:t>
            </a:r>
            <a:endParaRPr lang="en-US" b="1" dirty="0">
              <a:solidFill>
                <a:prstClr val="black"/>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Other Agreements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Equipment Loan Agreement</a:t>
            </a:r>
          </a:p>
          <a:p>
            <a:pPr marL="457200" lvl="1" indent="0">
              <a:buFontTx/>
              <a:buNone/>
            </a:pPr>
            <a:endParaRPr lang="en-US" b="1" dirty="0" smtClean="0">
              <a:solidFill>
                <a:prstClr val="black"/>
              </a:solidFill>
              <a:latin typeface="Century Gothic" pitchFamily="34" charset="0"/>
            </a:endParaRPr>
          </a:p>
          <a:p>
            <a:pPr marL="457200" lvl="1" indent="0">
              <a:buFontTx/>
              <a:buNone/>
            </a:pPr>
            <a:r>
              <a:rPr lang="en-US" b="1" dirty="0">
                <a:solidFill>
                  <a:prstClr val="black"/>
                </a:solidFill>
                <a:latin typeface="Century Gothic" pitchFamily="34" charset="0"/>
              </a:rPr>
              <a:t>An agreement used when one party agrees to allow another party to use equipment in connection with a research project for a specified period of time.</a:t>
            </a: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3746169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prstClr val="black"/>
                </a:solidFill>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Other Agreements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Things to Consider</a:t>
            </a:r>
          </a:p>
          <a:p>
            <a:pPr lvl="2"/>
            <a:r>
              <a:rPr lang="en-US" b="1" dirty="0" smtClean="0">
                <a:solidFill>
                  <a:prstClr val="black"/>
                </a:solidFill>
                <a:latin typeface="Century Gothic" pitchFamily="34" charset="0"/>
              </a:rPr>
              <a:t>UCF specific - How was the item purchased (sponsored project, department account, etc.)?</a:t>
            </a:r>
          </a:p>
          <a:p>
            <a:pPr lvl="2"/>
            <a:r>
              <a:rPr lang="en-US" b="1" dirty="0" smtClean="0">
                <a:solidFill>
                  <a:prstClr val="black"/>
                </a:solidFill>
                <a:latin typeface="Century Gothic" pitchFamily="34" charset="0"/>
              </a:rPr>
              <a:t>UCF specific - Is it decaled?</a:t>
            </a:r>
          </a:p>
          <a:p>
            <a:pPr lvl="2"/>
            <a:r>
              <a:rPr lang="en-US" b="1" dirty="0" smtClean="0">
                <a:solidFill>
                  <a:prstClr val="black"/>
                </a:solidFill>
                <a:latin typeface="Century Gothic" pitchFamily="34" charset="0"/>
              </a:rPr>
              <a:t>Do we have access to the equipment while loaned?</a:t>
            </a:r>
          </a:p>
          <a:p>
            <a:pPr lvl="2"/>
            <a:r>
              <a:rPr lang="en-US" b="1" dirty="0" smtClean="0">
                <a:solidFill>
                  <a:prstClr val="black"/>
                </a:solidFill>
                <a:latin typeface="Century Gothic" pitchFamily="34" charset="0"/>
              </a:rPr>
              <a:t>Who will be responsible for shipping, maintenance, etc.?</a:t>
            </a:r>
          </a:p>
          <a:p>
            <a:pPr lvl="2"/>
            <a:r>
              <a:rPr lang="en-US" b="1" dirty="0" smtClean="0">
                <a:solidFill>
                  <a:prstClr val="black"/>
                </a:solidFill>
                <a:latin typeface="Century Gothic" pitchFamily="34" charset="0"/>
              </a:rPr>
              <a:t>What happens if there is damage to the equipment?</a:t>
            </a:r>
          </a:p>
          <a:p>
            <a:pPr lvl="2"/>
            <a:r>
              <a:rPr lang="en-US" b="1" dirty="0" smtClean="0">
                <a:solidFill>
                  <a:prstClr val="black"/>
                </a:solidFill>
                <a:latin typeface="Century Gothic" pitchFamily="34" charset="0"/>
              </a:rPr>
              <a:t>Is there a provision regarding the difference between damage and normal wear and tear?</a:t>
            </a:r>
          </a:p>
          <a:p>
            <a:pPr lvl="2"/>
            <a:r>
              <a:rPr lang="en-US" b="1" dirty="0" smtClean="0">
                <a:solidFill>
                  <a:prstClr val="black"/>
                </a:solidFill>
                <a:latin typeface="Century Gothic" pitchFamily="34" charset="0"/>
              </a:rPr>
              <a:t>Who pays for installation/de-installation and related costs?</a:t>
            </a:r>
            <a:endParaRPr lang="en-US" b="1" dirty="0">
              <a:solidFill>
                <a:prstClr val="black"/>
              </a:solidFill>
              <a:latin typeface="Century Gothic" pitchFamily="34" charset="0"/>
            </a:endParaRPr>
          </a:p>
          <a:p>
            <a:pPr marL="457200" lvl="1" indent="0">
              <a:buFontTx/>
              <a:buNone/>
            </a:pPr>
            <a:endParaRPr lang="en-US" b="1" dirty="0">
              <a:solidFill>
                <a:prstClr val="black"/>
              </a:solidFill>
              <a:latin typeface="Century Gothic" pitchFamily="34" charset="0"/>
            </a:endParaRP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3746169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prstClr val="black"/>
                </a:solidFill>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Other Agreements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Material Transfer Agreement</a:t>
            </a:r>
          </a:p>
          <a:p>
            <a:pPr>
              <a:buClr>
                <a:srgbClr val="FBEEC9"/>
              </a:buClr>
              <a:buFontTx/>
              <a:buNone/>
            </a:pPr>
            <a:endParaRPr lang="en-US" dirty="0" smtClean="0">
              <a:solidFill>
                <a:prstClr val="black"/>
              </a:solidFill>
              <a:latin typeface="Century Gothic" pitchFamily="34" charset="0"/>
            </a:endParaRPr>
          </a:p>
          <a:p>
            <a:pPr marL="457200" lvl="1" indent="0">
              <a:buFontTx/>
              <a:buNone/>
            </a:pPr>
            <a:r>
              <a:rPr lang="en-US" b="1" dirty="0" smtClean="0">
                <a:solidFill>
                  <a:prstClr val="black"/>
                </a:solidFill>
                <a:latin typeface="Century Gothic" pitchFamily="34" charset="0"/>
              </a:rPr>
              <a:t>A contract that governs that transfer of tangible research materials between two organizations, when the recipient intends to use it for their own research purposes.</a:t>
            </a:r>
            <a:endParaRPr lang="en-US" b="1" dirty="0">
              <a:solidFill>
                <a:prstClr val="black"/>
              </a:solidFill>
              <a:latin typeface="Century Gothic" pitchFamily="34" charset="0"/>
            </a:endParaRP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1464566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Other Agreements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Things to Consider</a:t>
            </a:r>
          </a:p>
          <a:p>
            <a:pPr lvl="1"/>
            <a:r>
              <a:rPr lang="en-US" b="1" dirty="0" smtClean="0">
                <a:solidFill>
                  <a:schemeClr val="tx1"/>
                </a:solidFill>
                <a:latin typeface="Century Gothic" pitchFamily="34" charset="0"/>
              </a:rPr>
              <a:t>Who is providing/receiving the material?</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What are the terms/restrictions on the use of the materials?</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Are there compliance issues (i.e. export control, IRB, IACUC)?</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What about potential IP/derivatives made from the material?</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Will the material be required to be returned?</a:t>
            </a:r>
            <a:endParaRPr lang="en-US" b="1" dirty="0">
              <a:solidFill>
                <a:schemeClr val="tx1"/>
              </a:solidFill>
              <a:latin typeface="Century Gothic" pitchFamily="34" charset="0"/>
            </a:endParaRP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78886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prstClr val="black"/>
                </a:solidFill>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Other Agreements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Memorandum of Understanding</a:t>
            </a:r>
          </a:p>
          <a:p>
            <a:pPr>
              <a:buClr>
                <a:srgbClr val="FBEEC9"/>
              </a:buClr>
              <a:buFontTx/>
              <a:buNone/>
            </a:pPr>
            <a:endParaRPr lang="en-US" dirty="0" smtClean="0">
              <a:solidFill>
                <a:prstClr val="black"/>
              </a:solidFill>
              <a:latin typeface="Century Gothic" pitchFamily="34" charset="0"/>
            </a:endParaRPr>
          </a:p>
          <a:p>
            <a:pPr marL="457200" lvl="1" indent="0">
              <a:buFontTx/>
              <a:buNone/>
            </a:pPr>
            <a:r>
              <a:rPr lang="en-US" b="1" dirty="0" smtClean="0">
                <a:solidFill>
                  <a:prstClr val="black"/>
                </a:solidFill>
                <a:latin typeface="Century Gothic" pitchFamily="34" charset="0"/>
              </a:rPr>
              <a:t>A document describing joint agreement between two or more parties.  It expresses shared viewpoints between the parties, indicating an intended common line of action</a:t>
            </a:r>
            <a:endParaRPr lang="en-US" b="1" dirty="0">
              <a:solidFill>
                <a:prstClr val="black"/>
              </a:solidFill>
              <a:latin typeface="Century Gothic" pitchFamily="34" charset="0"/>
            </a:endParaRP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3982786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prstClr val="black"/>
                </a:solidFill>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Other Agreements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Question</a:t>
            </a:r>
          </a:p>
          <a:p>
            <a:pPr>
              <a:buClr>
                <a:srgbClr val="FBEEC9"/>
              </a:buClr>
              <a:buFontTx/>
              <a:buNone/>
            </a:pPr>
            <a:endParaRPr lang="en-US" dirty="0" smtClean="0">
              <a:solidFill>
                <a:prstClr val="black"/>
              </a:solidFill>
              <a:latin typeface="Century Gothic" pitchFamily="34" charset="0"/>
            </a:endParaRPr>
          </a:p>
          <a:p>
            <a:pPr marL="457200" lvl="1" indent="0">
              <a:buFontTx/>
              <a:buNone/>
            </a:pPr>
            <a:r>
              <a:rPr lang="en-US" b="1" dirty="0">
                <a:solidFill>
                  <a:prstClr val="black"/>
                </a:solidFill>
                <a:latin typeface="Century Gothic" pitchFamily="34" charset="0"/>
              </a:rPr>
              <a:t>As with other agreements an MOU is duly signed by authorized representatives of the parties.  With this said, does that make an MOU a legally binding agreement?</a:t>
            </a: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3015516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prstClr val="black"/>
                </a:solidFill>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Other Agreements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Answer</a:t>
            </a:r>
          </a:p>
          <a:p>
            <a:pPr>
              <a:buClr>
                <a:srgbClr val="FBEEC9"/>
              </a:buClr>
              <a:buFontTx/>
              <a:buNone/>
            </a:pPr>
            <a:endParaRPr lang="en-US" dirty="0" smtClean="0">
              <a:solidFill>
                <a:prstClr val="black"/>
              </a:solidFill>
              <a:latin typeface="Century Gothic" pitchFamily="34" charset="0"/>
            </a:endParaRPr>
          </a:p>
          <a:p>
            <a:pPr marL="457200" lvl="1" indent="0">
              <a:buFontTx/>
              <a:buNone/>
            </a:pPr>
            <a:r>
              <a:rPr lang="en-US" b="1" dirty="0" smtClean="0">
                <a:solidFill>
                  <a:prstClr val="black"/>
                </a:solidFill>
                <a:latin typeface="Century Gothic" pitchFamily="34" charset="0"/>
              </a:rPr>
              <a:t>No.  A binding contract depends only on the presence or absence of well-defined legal elements in the text of the document.</a:t>
            </a:r>
            <a:endParaRPr lang="en-US" b="1" dirty="0">
              <a:solidFill>
                <a:prstClr val="black"/>
              </a:solidFill>
              <a:latin typeface="Century Gothic" pitchFamily="34" charset="0"/>
            </a:endParaRP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3063704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Other Agreements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Things to Consider</a:t>
            </a:r>
          </a:p>
          <a:p>
            <a:pPr lvl="1"/>
            <a:r>
              <a:rPr lang="en-US" b="1" dirty="0" smtClean="0">
                <a:solidFill>
                  <a:schemeClr val="tx1"/>
                </a:solidFill>
                <a:latin typeface="Century Gothic" pitchFamily="34" charset="0"/>
              </a:rPr>
              <a:t>What is the anticipated outcome of executing an MOU?</a:t>
            </a:r>
          </a:p>
          <a:p>
            <a:pPr lvl="1"/>
            <a:r>
              <a:rPr lang="en-US" b="1" dirty="0" smtClean="0">
                <a:solidFill>
                  <a:schemeClr val="tx1"/>
                </a:solidFill>
                <a:latin typeface="Century Gothic" pitchFamily="34" charset="0"/>
              </a:rPr>
              <a:t>Do we have agreements for consideration with the other party?</a:t>
            </a:r>
          </a:p>
          <a:p>
            <a:pPr lvl="1"/>
            <a:r>
              <a:rPr lang="en-US" b="1" dirty="0" smtClean="0">
                <a:solidFill>
                  <a:schemeClr val="tx1"/>
                </a:solidFill>
                <a:latin typeface="Century Gothic" pitchFamily="34" charset="0"/>
              </a:rPr>
              <a:t>Is this a requirement of a solicitation?</a:t>
            </a:r>
          </a:p>
          <a:p>
            <a:pPr lvl="1"/>
            <a:r>
              <a:rPr lang="en-US" b="1" dirty="0" smtClean="0">
                <a:solidFill>
                  <a:schemeClr val="tx1"/>
                </a:solidFill>
                <a:latin typeface="Century Gothic" pitchFamily="34" charset="0"/>
              </a:rPr>
              <a:t>Is there a project in mind?</a:t>
            </a:r>
          </a:p>
          <a:p>
            <a:pPr lvl="1"/>
            <a:r>
              <a:rPr lang="en-US" b="1" dirty="0" smtClean="0">
                <a:solidFill>
                  <a:schemeClr val="tx1"/>
                </a:solidFill>
                <a:latin typeface="Century Gothic" pitchFamily="34" charset="0"/>
              </a:rPr>
              <a:t>Is this the best document to establish a relationship?</a:t>
            </a:r>
            <a:endParaRPr lang="en-US" b="1" dirty="0">
              <a:solidFill>
                <a:schemeClr val="tx1"/>
              </a:solidFill>
              <a:latin typeface="Century Gothic" pitchFamily="34" charset="0"/>
            </a:endParaRP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842196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prstClr val="black"/>
                </a:solidFill>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Subawards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Who is a </a:t>
            </a:r>
            <a:r>
              <a:rPr lang="en-US" dirty="0" err="1" smtClean="0">
                <a:solidFill>
                  <a:prstClr val="black"/>
                </a:solidFill>
                <a:latin typeface="Century Gothic" pitchFamily="34" charset="0"/>
              </a:rPr>
              <a:t>Subrecipient</a:t>
            </a:r>
            <a:r>
              <a:rPr lang="en-US" dirty="0" smtClean="0">
                <a:solidFill>
                  <a:prstClr val="black"/>
                </a:solidFill>
                <a:latin typeface="Century Gothic" pitchFamily="34" charset="0"/>
              </a:rPr>
              <a:t>?</a:t>
            </a:r>
          </a:p>
          <a:p>
            <a:pPr>
              <a:buClr>
                <a:srgbClr val="FBEEC9"/>
              </a:buClr>
              <a:buFontTx/>
              <a:buNone/>
            </a:pPr>
            <a:endParaRPr lang="en-US" dirty="0" smtClean="0">
              <a:solidFill>
                <a:prstClr val="black"/>
              </a:solidFill>
              <a:latin typeface="Century Gothic" pitchFamily="34" charset="0"/>
            </a:endParaRPr>
          </a:p>
          <a:p>
            <a:pPr marL="457200" lvl="1" indent="0">
              <a:buFontTx/>
              <a:buNone/>
            </a:pPr>
            <a:r>
              <a:rPr lang="en-US" b="1" dirty="0">
                <a:solidFill>
                  <a:prstClr val="black"/>
                </a:solidFill>
                <a:latin typeface="Century Gothic" pitchFamily="34" charset="0"/>
              </a:rPr>
              <a:t>Per OMB Circular A-133 a </a:t>
            </a:r>
            <a:r>
              <a:rPr lang="en-US" b="1" dirty="0" err="1">
                <a:solidFill>
                  <a:prstClr val="black"/>
                </a:solidFill>
                <a:latin typeface="Century Gothic" pitchFamily="34" charset="0"/>
              </a:rPr>
              <a:t>subrecipient</a:t>
            </a:r>
            <a:r>
              <a:rPr lang="en-US" b="1" dirty="0">
                <a:solidFill>
                  <a:prstClr val="black"/>
                </a:solidFill>
                <a:latin typeface="Century Gothic" pitchFamily="34" charset="0"/>
              </a:rPr>
              <a:t> is: </a:t>
            </a:r>
            <a:r>
              <a:rPr lang="en-US" b="1" dirty="0" smtClean="0">
                <a:solidFill>
                  <a:prstClr val="black"/>
                </a:solidFill>
                <a:latin typeface="Century Gothic" pitchFamily="34" charset="0"/>
              </a:rPr>
              <a:t>“A </a:t>
            </a:r>
            <a:r>
              <a:rPr lang="en-US" b="1" dirty="0">
                <a:solidFill>
                  <a:prstClr val="black"/>
                </a:solidFill>
                <a:latin typeface="Century Gothic" pitchFamily="34" charset="0"/>
              </a:rPr>
              <a:t>non-Federal entity that expends Federal awards received from a pass-through entity to carry out a Federal program, but does not include an individual that is a beneficiary of such a program. A </a:t>
            </a:r>
            <a:r>
              <a:rPr lang="en-US" b="1" dirty="0" err="1">
                <a:solidFill>
                  <a:prstClr val="black"/>
                </a:solidFill>
                <a:latin typeface="Century Gothic" pitchFamily="34" charset="0"/>
              </a:rPr>
              <a:t>subrecipient</a:t>
            </a:r>
            <a:r>
              <a:rPr lang="en-US" b="1" dirty="0">
                <a:solidFill>
                  <a:prstClr val="black"/>
                </a:solidFill>
                <a:latin typeface="Century Gothic" pitchFamily="34" charset="0"/>
              </a:rPr>
              <a:t> may also be a recipient of other Federal awards directly from a Federal awarding agency.”</a:t>
            </a: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1515442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Subawards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What are the Types of </a:t>
            </a:r>
            <a:r>
              <a:rPr lang="en-US" dirty="0" err="1" smtClean="0">
                <a:solidFill>
                  <a:schemeClr val="tx1"/>
                </a:solidFill>
                <a:latin typeface="Century Gothic" pitchFamily="34" charset="0"/>
              </a:rPr>
              <a:t>Subrecipients</a:t>
            </a:r>
            <a:endParaRPr lang="en-US" dirty="0" smtClean="0">
              <a:solidFill>
                <a:schemeClr val="tx1"/>
              </a:solidFill>
              <a:latin typeface="Century Gothic" pitchFamily="34" charset="0"/>
            </a:endParaRPr>
          </a:p>
          <a:p>
            <a:pPr>
              <a:buFontTx/>
              <a:buNone/>
            </a:pPr>
            <a:endParaRPr lang="en-US" dirty="0" smtClean="0">
              <a:solidFill>
                <a:schemeClr val="tx1"/>
              </a:solidFill>
              <a:latin typeface="Century Gothic" pitchFamily="34" charset="0"/>
            </a:endParaRPr>
          </a:p>
          <a:p>
            <a:pPr lvl="1"/>
            <a:r>
              <a:rPr lang="en-US" b="1" dirty="0" smtClean="0">
                <a:solidFill>
                  <a:schemeClr val="tx1"/>
                </a:solidFill>
                <a:latin typeface="Century Gothic" pitchFamily="34" charset="0"/>
              </a:rPr>
              <a:t>Subcontractor/</a:t>
            </a:r>
            <a:r>
              <a:rPr lang="en-US" b="1" dirty="0" err="1" smtClean="0">
                <a:solidFill>
                  <a:schemeClr val="tx1"/>
                </a:solidFill>
                <a:latin typeface="Century Gothic" pitchFamily="34" charset="0"/>
              </a:rPr>
              <a:t>Subgrantee</a:t>
            </a:r>
            <a:endParaRPr lang="en-US" b="1" dirty="0" smtClean="0">
              <a:solidFill>
                <a:schemeClr val="tx1"/>
              </a:solidFill>
              <a:latin typeface="Century Gothic" pitchFamily="34" charset="0"/>
            </a:endParaRPr>
          </a:p>
          <a:p>
            <a:pPr lvl="1"/>
            <a:r>
              <a:rPr lang="en-US" b="1" dirty="0" smtClean="0">
                <a:solidFill>
                  <a:schemeClr val="tx1"/>
                </a:solidFill>
                <a:latin typeface="Century Gothic" pitchFamily="34" charset="0"/>
              </a:rPr>
              <a:t>Consultant</a:t>
            </a:r>
          </a:p>
          <a:p>
            <a:pPr lvl="1"/>
            <a:r>
              <a:rPr lang="en-US" b="1" dirty="0" smtClean="0">
                <a:solidFill>
                  <a:schemeClr val="tx1"/>
                </a:solidFill>
                <a:latin typeface="Century Gothic" pitchFamily="34" charset="0"/>
              </a:rPr>
              <a:t>Vendor</a:t>
            </a:r>
          </a:p>
          <a:p>
            <a:pPr marL="457200" lvl="1" indent="0">
              <a:buNone/>
            </a:pPr>
            <a:endParaRPr lang="en-US" b="1" dirty="0" smtClean="0">
              <a:solidFill>
                <a:schemeClr val="tx1"/>
              </a:solidFill>
              <a:latin typeface="Century Gothic" pitchFamily="34" charset="0"/>
            </a:endParaRPr>
          </a:p>
          <a:p>
            <a:pPr lvl="1"/>
            <a:r>
              <a:rPr lang="en-US" b="1" dirty="0" smtClean="0">
                <a:solidFill>
                  <a:schemeClr val="tx1"/>
                </a:solidFill>
                <a:latin typeface="Century Gothic" pitchFamily="34" charset="0"/>
              </a:rPr>
              <a:t>What is the difference?</a:t>
            </a:r>
            <a:endParaRPr lang="en-US" b="1" dirty="0">
              <a:solidFill>
                <a:schemeClr val="tx1"/>
              </a:solidFill>
              <a:latin typeface="Century Gothic" pitchFamily="34" charset="0"/>
            </a:endParaRP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2896758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0" y="2362200"/>
            <a:ext cx="7543800" cy="2667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Module 8</a:t>
            </a:r>
          </a:p>
          <a:p>
            <a:pPr algn="ctr"/>
            <a:r>
              <a:rPr lang="en-US" sz="1600" b="1" cap="none" dirty="0" smtClean="0">
                <a:solidFill>
                  <a:schemeClr val="accent6">
                    <a:lumMod val="50000"/>
                  </a:schemeClr>
                </a:solidFill>
                <a:latin typeface="Century Gothic" pitchFamily="34" charset="0"/>
              </a:rPr>
              <a:t>Post-Award (Session 2)</a:t>
            </a:r>
          </a:p>
          <a:p>
            <a:pPr algn="ctr"/>
            <a:r>
              <a:rPr lang="en-US" sz="1600" b="1" cap="none" dirty="0" smtClean="0">
                <a:solidFill>
                  <a:schemeClr val="accent6">
                    <a:lumMod val="50000"/>
                  </a:schemeClr>
                </a:solidFill>
                <a:latin typeface="Century Gothic" pitchFamily="34" charset="0"/>
              </a:rPr>
              <a:t>Subawards and Other Types of Agreements</a:t>
            </a:r>
          </a:p>
          <a:p>
            <a:pPr algn="ctr"/>
            <a:endParaRPr lang="en-US" sz="1600" b="1" cap="none" dirty="0" smtClean="0">
              <a:solidFill>
                <a:schemeClr val="accent6">
                  <a:lumMod val="50000"/>
                </a:schemeClr>
              </a:solidFill>
              <a:latin typeface="Century Gothic" pitchFamily="34" charset="0"/>
            </a:endParaRPr>
          </a:p>
          <a:p>
            <a:pPr algn="ctr"/>
            <a:endParaRPr lang="en-US" sz="1600" b="1" cap="none" dirty="0" smtClean="0">
              <a:solidFill>
                <a:schemeClr val="accent6">
                  <a:lumMod val="50000"/>
                </a:schemeClr>
              </a:solidFill>
              <a:latin typeface="Century Gothic" pitchFamily="34" charset="0"/>
            </a:endParaRPr>
          </a:p>
        </p:txBody>
      </p:sp>
      <p:sp>
        <p:nvSpPr>
          <p:cNvPr id="6" name="Title 2"/>
          <p:cNvSpPr txBox="1">
            <a:spLocks/>
          </p:cNvSpPr>
          <p:nvPr/>
        </p:nvSpPr>
        <p:spPr>
          <a:xfrm rot="5400000">
            <a:off x="5080497" y="3442199"/>
            <a:ext cx="5181600" cy="430805"/>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1100" b="1" cap="none" dirty="0" smtClean="0">
                <a:solidFill>
                  <a:schemeClr val="accent6">
                    <a:lumMod val="50000"/>
                  </a:schemeClr>
                </a:solidFill>
                <a:latin typeface="Century Gothic" pitchFamily="34" charset="0"/>
              </a:rPr>
              <a:t>Exploring Research Administration…for CONCEPT to COMMERCIALIZATION</a:t>
            </a:r>
            <a:endParaRPr lang="en-US" sz="1100" b="1" cap="none" dirty="0">
              <a:solidFill>
                <a:schemeClr val="accent6">
                  <a:lumMod val="50000"/>
                </a:schemeClr>
              </a:solidFill>
              <a:latin typeface="Century Gothic"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5" y="76200"/>
            <a:ext cx="128587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578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err="1">
                <a:solidFill>
                  <a:schemeClr val="accent6"/>
                </a:solidFill>
                <a:effectLst>
                  <a:outerShdw blurRad="38100" dist="38100" dir="2700000" algn="tl">
                    <a:srgbClr val="000000">
                      <a:alpha val="43137"/>
                    </a:srgbClr>
                  </a:outerShdw>
                </a:effectLst>
                <a:latin typeface="Century Gothic" pitchFamily="34" charset="0"/>
              </a:rPr>
              <a:t>Subaward</a:t>
            </a:r>
            <a:r>
              <a:rPr lang="en-US" b="1" dirty="0">
                <a:solidFill>
                  <a:schemeClr val="accent6"/>
                </a:solidFill>
                <a:effectLst>
                  <a:outerShdw blurRad="38100" dist="38100" dir="2700000" algn="tl">
                    <a:srgbClr val="000000">
                      <a:alpha val="43137"/>
                    </a:srgbClr>
                  </a:outerShdw>
                </a:effectLst>
                <a:latin typeface="Century Gothic" pitchFamily="34" charset="0"/>
              </a:rPr>
              <a:t> v. Vendor v. Consultant</a:t>
            </a: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marL="457200" lvl="1" indent="0">
              <a:buNone/>
            </a:pPr>
            <a:endParaRPr lang="en-US" b="1" dirty="0" smtClean="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990601"/>
            <a:ext cx="83883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3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Subawards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What Information do We Need?</a:t>
            </a:r>
          </a:p>
          <a:p>
            <a:pPr>
              <a:buFontTx/>
              <a:buNone/>
            </a:pPr>
            <a:endParaRPr lang="en-US" dirty="0" smtClean="0">
              <a:solidFill>
                <a:schemeClr val="tx1"/>
              </a:solidFill>
              <a:latin typeface="Century Gothic" pitchFamily="34" charset="0"/>
            </a:endParaRPr>
          </a:p>
          <a:p>
            <a:pPr lvl="1"/>
            <a:r>
              <a:rPr lang="en-US" b="1" dirty="0" smtClean="0">
                <a:solidFill>
                  <a:schemeClr val="tx1"/>
                </a:solidFill>
                <a:latin typeface="Century Gothic" pitchFamily="34" charset="0"/>
              </a:rPr>
              <a:t>Pre-Award</a:t>
            </a:r>
          </a:p>
          <a:p>
            <a:pPr lvl="2"/>
            <a:r>
              <a:rPr lang="en-US" b="1" dirty="0" err="1" smtClean="0">
                <a:solidFill>
                  <a:schemeClr val="tx1"/>
                </a:solidFill>
                <a:latin typeface="Century Gothic" pitchFamily="34" charset="0"/>
              </a:rPr>
              <a:t>Subrecipient</a:t>
            </a:r>
            <a:r>
              <a:rPr lang="en-US" b="1" dirty="0" smtClean="0">
                <a:solidFill>
                  <a:schemeClr val="tx1"/>
                </a:solidFill>
                <a:latin typeface="Century Gothic" pitchFamily="34" charset="0"/>
              </a:rPr>
              <a:t> Commitment Form</a:t>
            </a:r>
          </a:p>
          <a:p>
            <a:pPr lvl="2"/>
            <a:r>
              <a:rPr lang="en-US" b="1" dirty="0" smtClean="0">
                <a:solidFill>
                  <a:schemeClr val="tx1"/>
                </a:solidFill>
                <a:latin typeface="Century Gothic" pitchFamily="34" charset="0"/>
              </a:rPr>
              <a:t>Budget/Budget Justification</a:t>
            </a:r>
          </a:p>
          <a:p>
            <a:pPr lvl="2"/>
            <a:r>
              <a:rPr lang="en-US" b="1" dirty="0">
                <a:solidFill>
                  <a:schemeClr val="tx1"/>
                </a:solidFill>
                <a:latin typeface="Century Gothic" pitchFamily="34" charset="0"/>
              </a:rPr>
              <a:t>a clearly defined, intellectually significant Statement of Work (SOW) to be performed</a:t>
            </a: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3185215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Subawards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What Information do We Need?</a:t>
            </a:r>
          </a:p>
          <a:p>
            <a:pPr>
              <a:buFontTx/>
              <a:buNone/>
            </a:pPr>
            <a:endParaRPr lang="en-US" dirty="0" smtClean="0">
              <a:solidFill>
                <a:schemeClr val="tx1"/>
              </a:solidFill>
              <a:latin typeface="Century Gothic" pitchFamily="34" charset="0"/>
            </a:endParaRPr>
          </a:p>
          <a:p>
            <a:pPr lvl="1"/>
            <a:r>
              <a:rPr lang="en-US" b="1" dirty="0" smtClean="0">
                <a:solidFill>
                  <a:schemeClr val="tx1"/>
                </a:solidFill>
                <a:latin typeface="Century Gothic" pitchFamily="34" charset="0"/>
              </a:rPr>
              <a:t>Post-Award</a:t>
            </a:r>
          </a:p>
          <a:p>
            <a:pPr lvl="2"/>
            <a:r>
              <a:rPr lang="en-US" b="1" dirty="0" smtClean="0">
                <a:solidFill>
                  <a:schemeClr val="tx1"/>
                </a:solidFill>
                <a:latin typeface="Century Gothic" pitchFamily="34" charset="0"/>
              </a:rPr>
              <a:t>Formal written agreement</a:t>
            </a:r>
          </a:p>
          <a:p>
            <a:pPr lvl="2"/>
            <a:r>
              <a:rPr lang="en-US" b="1" dirty="0">
                <a:solidFill>
                  <a:schemeClr val="tx1"/>
                </a:solidFill>
                <a:latin typeface="Century Gothic" pitchFamily="34" charset="0"/>
              </a:rPr>
              <a:t>a clearly defined, intellectually significant Statement of Work (SOW) to be performed</a:t>
            </a:r>
          </a:p>
          <a:p>
            <a:pPr lvl="2"/>
            <a:r>
              <a:rPr lang="en-US" b="1" dirty="0" smtClean="0">
                <a:solidFill>
                  <a:schemeClr val="tx1"/>
                </a:solidFill>
                <a:latin typeface="Century Gothic" pitchFamily="34" charset="0"/>
              </a:rPr>
              <a:t>Deliverables</a:t>
            </a:r>
          </a:p>
          <a:p>
            <a:pPr lvl="2"/>
            <a:r>
              <a:rPr lang="en-US" b="1" dirty="0" smtClean="0">
                <a:solidFill>
                  <a:schemeClr val="tx1"/>
                </a:solidFill>
                <a:latin typeface="Century Gothic" pitchFamily="34" charset="0"/>
              </a:rPr>
              <a:t>Monitor!</a:t>
            </a: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341094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prstClr val="black"/>
                </a:solidFill>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Subawards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Scenario</a:t>
            </a: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
        <p:nvSpPr>
          <p:cNvPr id="3" name="Rectangle 2"/>
          <p:cNvSpPr/>
          <p:nvPr/>
        </p:nvSpPr>
        <p:spPr>
          <a:xfrm>
            <a:off x="381000" y="1600200"/>
            <a:ext cx="8458200" cy="4247317"/>
          </a:xfrm>
          <a:prstGeom prst="rect">
            <a:avLst/>
          </a:prstGeom>
        </p:spPr>
        <p:txBody>
          <a:bodyPr wrap="square">
            <a:spAutoFit/>
          </a:bodyPr>
          <a:lstStyle/>
          <a:p>
            <a:r>
              <a:rPr lang="en-US" b="1" dirty="0">
                <a:latin typeface="Century Gothic" panose="020B0502020202020204" pitchFamily="34" charset="0"/>
              </a:rPr>
              <a:t>UCF </a:t>
            </a:r>
            <a:r>
              <a:rPr lang="en-US" b="1" dirty="0" smtClean="0">
                <a:latin typeface="Century Gothic" panose="020B0502020202020204" pitchFamily="34" charset="0"/>
              </a:rPr>
              <a:t>was </a:t>
            </a:r>
            <a:r>
              <a:rPr lang="en-US" b="1" dirty="0">
                <a:latin typeface="Century Gothic" panose="020B0502020202020204" pitchFamily="34" charset="0"/>
              </a:rPr>
              <a:t>awarded a $55 million NASA grant to build and launch into space an instrument the size of a microwave oven that will provide unprecedented imaging of the Earth’s upper atmosphere. The award is the largest single grant in UCF’s history, and UCF will become the first Florida university to lead a NASA mission.</a:t>
            </a:r>
          </a:p>
          <a:p>
            <a:endParaRPr lang="en-US" b="1" dirty="0">
              <a:latin typeface="Century Gothic" panose="020B0502020202020204" pitchFamily="34" charset="0"/>
            </a:endParaRPr>
          </a:p>
          <a:p>
            <a:r>
              <a:rPr lang="en-US" b="1" dirty="0">
                <a:latin typeface="Century Gothic" panose="020B0502020202020204" pitchFamily="34" charset="0"/>
              </a:rPr>
              <a:t>The information collected by the Global-scale Observations of the Limb and Disk (GOLD) mission will have a direct impact on understanding space weather – such as solar wind – and its impact on communication and navigation satellites, which we’ve come to rely on for everything from television programming to cell phone coverage and GPS in our vehicles.</a:t>
            </a:r>
          </a:p>
          <a:p>
            <a:endParaRPr lang="en-US" b="1" dirty="0">
              <a:latin typeface="Century Gothic" panose="020B0502020202020204" pitchFamily="34" charset="0"/>
            </a:endParaRPr>
          </a:p>
          <a:p>
            <a:r>
              <a:rPr lang="en-US" b="1" dirty="0">
                <a:latin typeface="Century Gothic" panose="020B0502020202020204" pitchFamily="34" charset="0"/>
              </a:rPr>
              <a:t>The information may also lead to advances in directing airline traffic in a safer manner by providing a greater understanding of how space elements impact communication signals.</a:t>
            </a:r>
          </a:p>
        </p:txBody>
      </p:sp>
    </p:spTree>
    <p:extLst>
      <p:ext uri="{BB962C8B-B14F-4D97-AF65-F5344CB8AC3E}">
        <p14:creationId xmlns:p14="http://schemas.microsoft.com/office/powerpoint/2010/main" val="807188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solidFill>
                  <a:prstClr val="black"/>
                </a:solidFill>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Subawards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graphicFrame>
        <p:nvGraphicFramePr>
          <p:cNvPr id="11" name="Content Placeholder 3"/>
          <p:cNvGraphicFramePr>
            <a:graphicFrameLocks noGrp="1"/>
          </p:cNvGraphicFramePr>
          <p:nvPr>
            <p:ph idx="1"/>
            <p:extLst>
              <p:ext uri="{D42A27DB-BD31-4B8C-83A1-F6EECF244321}">
                <p14:modId xmlns:p14="http://schemas.microsoft.com/office/powerpoint/2010/main" val="2787852371"/>
              </p:ext>
            </p:extLst>
          </p:nvPr>
        </p:nvGraphicFramePr>
        <p:xfrm>
          <a:off x="228600" y="929615"/>
          <a:ext cx="8686800" cy="5529802"/>
        </p:xfrm>
        <a:graphic>
          <a:graphicData uri="http://schemas.openxmlformats.org/drawingml/2006/table">
            <a:tbl>
              <a:tblPr>
                <a:tableStyleId>{5C22544A-7EE6-4342-B048-85BDC9FD1C3A}</a:tableStyleId>
              </a:tblPr>
              <a:tblGrid>
                <a:gridCol w="974780"/>
                <a:gridCol w="2339476"/>
                <a:gridCol w="3003076"/>
                <a:gridCol w="2369468"/>
              </a:tblGrid>
              <a:tr h="179852">
                <a:tc>
                  <a:txBody>
                    <a:bodyPr/>
                    <a:lstStyle/>
                    <a:p>
                      <a:pPr algn="l" fontAlgn="t"/>
                      <a:r>
                        <a:rPr lang="en-US" sz="1200" u="none" strike="noStrike" dirty="0">
                          <a:effectLst/>
                        </a:rPr>
                        <a:t> </a:t>
                      </a:r>
                      <a:endParaRPr lang="en-US" sz="1200" b="0" i="0" u="none" strike="noStrike" dirty="0">
                        <a:effectLst/>
                        <a:latin typeface="Arial"/>
                      </a:endParaRPr>
                    </a:p>
                  </a:txBody>
                  <a:tcPr marL="6995" marR="6995" marT="6994" marB="0"/>
                </a:tc>
                <a:tc>
                  <a:txBody>
                    <a:bodyPr/>
                    <a:lstStyle/>
                    <a:p>
                      <a:pPr algn="ctr" fontAlgn="t"/>
                      <a:r>
                        <a:rPr lang="en-US" sz="1200" u="none" strike="noStrike" dirty="0" err="1" smtClean="0">
                          <a:effectLst/>
                        </a:rPr>
                        <a:t>Subaward</a:t>
                      </a:r>
                      <a:r>
                        <a:rPr lang="en-US" sz="1200" u="none" strike="noStrike" dirty="0" smtClean="0">
                          <a:effectLst/>
                        </a:rPr>
                        <a:t> (LASP)</a:t>
                      </a:r>
                      <a:endParaRPr lang="en-US" sz="1200" b="1" i="0" u="none" strike="noStrike" dirty="0">
                        <a:effectLst/>
                        <a:latin typeface="Arial"/>
                      </a:endParaRPr>
                    </a:p>
                  </a:txBody>
                  <a:tcPr marL="6995" marR="6995" marT="6994" marB="0"/>
                </a:tc>
                <a:tc>
                  <a:txBody>
                    <a:bodyPr/>
                    <a:lstStyle/>
                    <a:p>
                      <a:pPr algn="ctr" fontAlgn="t"/>
                      <a:r>
                        <a:rPr lang="en-US" sz="1200" u="none" strike="noStrike" dirty="0" smtClean="0">
                          <a:effectLst/>
                        </a:rPr>
                        <a:t>Vendor (SES)</a:t>
                      </a:r>
                      <a:endParaRPr lang="en-US" sz="1200" b="1" i="0" u="none" strike="noStrike" dirty="0">
                        <a:effectLst/>
                        <a:latin typeface="Arial"/>
                      </a:endParaRPr>
                    </a:p>
                  </a:txBody>
                  <a:tcPr marL="6995" marR="6995" marT="6994" marB="0"/>
                </a:tc>
                <a:tc>
                  <a:txBody>
                    <a:bodyPr/>
                    <a:lstStyle/>
                    <a:p>
                      <a:pPr algn="l" fontAlgn="t"/>
                      <a:r>
                        <a:rPr lang="en-US" sz="1200" u="none" strike="noStrike" dirty="0" smtClean="0">
                          <a:effectLst/>
                        </a:rPr>
                        <a:t>Consultant (Dr. Harvey)</a:t>
                      </a:r>
                      <a:endParaRPr lang="en-US" sz="1200" b="1" i="0" u="none" strike="noStrike" dirty="0">
                        <a:effectLst/>
                        <a:latin typeface="Arial"/>
                      </a:endParaRPr>
                    </a:p>
                  </a:txBody>
                  <a:tcPr marL="6995" marR="6995" marT="6994" marB="0"/>
                </a:tc>
              </a:tr>
              <a:tr h="1392441">
                <a:tc>
                  <a:txBody>
                    <a:bodyPr/>
                    <a:lstStyle/>
                    <a:p>
                      <a:pPr algn="l" fontAlgn="ctr"/>
                      <a:r>
                        <a:rPr lang="en-US" sz="1200" u="none" strike="noStrike" dirty="0">
                          <a:effectLst/>
                        </a:rPr>
                        <a:t>Involvement</a:t>
                      </a:r>
                      <a:endParaRPr lang="en-US" sz="1200" b="1" i="0" u="none" strike="noStrike" dirty="0">
                        <a:effectLst/>
                        <a:latin typeface="Arial"/>
                      </a:endParaRPr>
                    </a:p>
                  </a:txBody>
                  <a:tcPr marL="6995" marR="6995" marT="6994" marB="0" anchor="ctr"/>
                </a:tc>
                <a:tc>
                  <a:txBody>
                    <a:bodyPr/>
                    <a:lstStyle/>
                    <a:p>
                      <a:pPr algn="l" fontAlgn="ctr"/>
                      <a:r>
                        <a:rPr lang="en-US" sz="1200" u="none" strike="noStrike" dirty="0" smtClean="0">
                          <a:effectLst/>
                        </a:rPr>
                        <a:t>Responsible for Project Management, development and implementation of the GOLD instrument (a two-channel Far Ultraviolet [FUV] spectrograph), system engineering, safety and mission assurance, instrument operations, and science support. </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smtClean="0">
                          <a:effectLst/>
                        </a:rPr>
                        <a:t>spacecraft accommodation</a:t>
                      </a:r>
                      <a:endParaRPr lang="en-US" sz="1200" b="0" i="0" u="none" strike="noStrike" dirty="0">
                        <a:effectLst/>
                        <a:latin typeface="Arial"/>
                      </a:endParaRPr>
                    </a:p>
                  </a:txBody>
                  <a:tcPr marL="6995" marR="6995" marT="6994" marB="0" anchor="ctr"/>
                </a:tc>
                <a:tc>
                  <a:txBody>
                    <a:bodyPr/>
                    <a:lstStyle/>
                    <a:p>
                      <a:pPr algn="l" fontAlgn="ctr"/>
                      <a:r>
                        <a:rPr lang="en-US" sz="1200" u="none" strike="noStrike">
                          <a:effectLst/>
                        </a:rPr>
                        <a:t>May perform work, analyze results, evaluate project accomplishment, or provide advice</a:t>
                      </a:r>
                      <a:endParaRPr lang="en-US" sz="1200" b="0" i="0" u="none" strike="noStrike">
                        <a:effectLst/>
                        <a:latin typeface="Arial"/>
                      </a:endParaRPr>
                    </a:p>
                  </a:txBody>
                  <a:tcPr marL="6995" marR="6995" marT="6994" marB="0" anchor="ctr"/>
                </a:tc>
              </a:tr>
              <a:tr h="813263">
                <a:tc>
                  <a:txBody>
                    <a:bodyPr/>
                    <a:lstStyle/>
                    <a:p>
                      <a:pPr algn="l" fontAlgn="ctr"/>
                      <a:r>
                        <a:rPr lang="en-US" sz="1200" u="none" strike="noStrike">
                          <a:effectLst/>
                        </a:rPr>
                        <a:t>F&amp;A  (IDC)</a:t>
                      </a:r>
                      <a:endParaRPr lang="en-US" sz="1200" b="1" i="0" u="none" strike="noStrike">
                        <a:effectLst/>
                        <a:latin typeface="Arial"/>
                      </a:endParaRPr>
                    </a:p>
                  </a:txBody>
                  <a:tcPr marL="6995" marR="6995" marT="6994" marB="0" anchor="ctr"/>
                </a:tc>
                <a:tc>
                  <a:txBody>
                    <a:bodyPr/>
                    <a:lstStyle/>
                    <a:p>
                      <a:pPr algn="l" fontAlgn="ctr"/>
                      <a:r>
                        <a:rPr lang="en-US" sz="1200" u="none" strike="noStrike" dirty="0">
                          <a:effectLst/>
                        </a:rPr>
                        <a:t>F&amp;A costs apply only to the first $25,000 of the </a:t>
                      </a:r>
                      <a:r>
                        <a:rPr lang="en-US" sz="1200" u="none" strike="noStrike" dirty="0" err="1" smtClean="0">
                          <a:effectLst/>
                        </a:rPr>
                        <a:t>subaward</a:t>
                      </a:r>
                      <a:r>
                        <a:rPr lang="en-US" sz="1200" u="none" strike="noStrike" dirty="0" smtClean="0">
                          <a:effectLst/>
                        </a:rPr>
                        <a:t>.</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a:effectLst/>
                        </a:rPr>
                        <a:t>F&amp;A costs apply to entire figure and these fees are considered "other direct costs" on the budget</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a:effectLst/>
                        </a:rPr>
                        <a:t>F&amp;A costs apply to the entire figure and are recorded on the consultant line of the </a:t>
                      </a:r>
                      <a:r>
                        <a:rPr lang="en-US" sz="1200" u="none" strike="noStrike" dirty="0" smtClean="0">
                          <a:effectLst/>
                        </a:rPr>
                        <a:t>budget</a:t>
                      </a:r>
                      <a:endParaRPr lang="en-US" sz="1200" b="0" i="0" u="none" strike="noStrike" dirty="0">
                        <a:effectLst/>
                        <a:latin typeface="Arial"/>
                      </a:endParaRPr>
                    </a:p>
                  </a:txBody>
                  <a:tcPr marL="6995" marR="6995" marT="6994" marB="0" anchor="ctr"/>
                </a:tc>
              </a:tr>
              <a:tr h="475329">
                <a:tc>
                  <a:txBody>
                    <a:bodyPr/>
                    <a:lstStyle/>
                    <a:p>
                      <a:pPr algn="l" fontAlgn="ctr"/>
                      <a:r>
                        <a:rPr lang="en-US" sz="1200" u="none" strike="noStrike">
                          <a:effectLst/>
                        </a:rPr>
                        <a:t>PI/CoPI</a:t>
                      </a:r>
                      <a:endParaRPr lang="en-US" sz="1200" b="1" i="0" u="none" strike="noStrike">
                        <a:effectLst/>
                        <a:latin typeface="Arial"/>
                      </a:endParaRPr>
                    </a:p>
                  </a:txBody>
                  <a:tcPr marL="6995" marR="6995" marT="6994" marB="0" anchor="ctr"/>
                </a:tc>
                <a:tc>
                  <a:txBody>
                    <a:bodyPr/>
                    <a:lstStyle/>
                    <a:p>
                      <a:pPr algn="l" fontAlgn="ctr"/>
                      <a:r>
                        <a:rPr lang="en-US" sz="1200" u="none" strike="noStrike" dirty="0" smtClean="0">
                          <a:effectLst/>
                        </a:rPr>
                        <a:t>Dr. McClintock, Rory Barrett and Mark Lankton</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smtClean="0">
                          <a:effectLst/>
                        </a:rPr>
                        <a:t>None identified</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smtClean="0">
                          <a:effectLst/>
                        </a:rPr>
                        <a:t>Dr. Harvey</a:t>
                      </a:r>
                      <a:endParaRPr lang="en-US" sz="1200" b="0" i="0" u="none" strike="noStrike" dirty="0">
                        <a:effectLst/>
                        <a:latin typeface="Arial"/>
                      </a:endParaRPr>
                    </a:p>
                  </a:txBody>
                  <a:tcPr marL="6995" marR="6995" marT="6994" marB="0" anchor="ctr"/>
                </a:tc>
              </a:tr>
              <a:tr h="536785">
                <a:tc>
                  <a:txBody>
                    <a:bodyPr/>
                    <a:lstStyle/>
                    <a:p>
                      <a:pPr algn="l" fontAlgn="ctr"/>
                      <a:r>
                        <a:rPr lang="en-US" sz="1200" u="none" strike="noStrike">
                          <a:effectLst/>
                        </a:rPr>
                        <a:t>Technology Transfer</a:t>
                      </a:r>
                      <a:endParaRPr lang="en-US" sz="1200" b="1" i="0" u="none" strike="noStrike">
                        <a:effectLst/>
                        <a:latin typeface="Arial"/>
                      </a:endParaRPr>
                    </a:p>
                  </a:txBody>
                  <a:tcPr marL="6995" marR="6995" marT="6994" marB="0" anchor="ctr"/>
                </a:tc>
                <a:tc>
                  <a:txBody>
                    <a:bodyPr/>
                    <a:lstStyle/>
                    <a:p>
                      <a:pPr algn="l" fontAlgn="ctr"/>
                      <a:r>
                        <a:rPr lang="en-US" sz="1200" u="none" strike="noStrike" dirty="0" smtClean="0">
                          <a:effectLst/>
                        </a:rPr>
                        <a:t>Instrument based on background IP and improvements</a:t>
                      </a:r>
                      <a:r>
                        <a:rPr lang="en-US" sz="1200" u="none" strike="noStrike" baseline="0" dirty="0" smtClean="0">
                          <a:effectLst/>
                        </a:rPr>
                        <a:t> thereof for this project.</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a:effectLst/>
                        </a:rPr>
                        <a:t>No potential for patentable or copyrightable technology to be created through project</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a:effectLst/>
                        </a:rPr>
                        <a:t>slight potential for patentable or </a:t>
                      </a:r>
                      <a:r>
                        <a:rPr lang="en-US" sz="1200" u="none" strike="noStrike" dirty="0" err="1">
                          <a:effectLst/>
                        </a:rPr>
                        <a:t>copyrightedable</a:t>
                      </a:r>
                      <a:r>
                        <a:rPr lang="en-US" sz="1200" u="none" strike="noStrike" dirty="0">
                          <a:effectLst/>
                        </a:rPr>
                        <a:t> material depending on their involvement in the </a:t>
                      </a:r>
                      <a:r>
                        <a:rPr lang="en-US" sz="1200" u="none" strike="noStrike" dirty="0" smtClean="0">
                          <a:effectLst/>
                        </a:rPr>
                        <a:t>project</a:t>
                      </a:r>
                      <a:endParaRPr lang="en-US" sz="1200" b="0" i="0" u="none" strike="noStrike" dirty="0">
                        <a:effectLst/>
                        <a:latin typeface="Arial"/>
                      </a:endParaRPr>
                    </a:p>
                  </a:txBody>
                  <a:tcPr marL="6995" marR="6995" marT="6994" marB="0" anchor="ctr"/>
                </a:tc>
              </a:tr>
              <a:tr h="526306">
                <a:tc>
                  <a:txBody>
                    <a:bodyPr/>
                    <a:lstStyle/>
                    <a:p>
                      <a:pPr algn="l" fontAlgn="ctr"/>
                      <a:r>
                        <a:rPr lang="en-US" sz="1200" u="none" strike="noStrike">
                          <a:effectLst/>
                        </a:rPr>
                        <a:t>Publications</a:t>
                      </a:r>
                      <a:endParaRPr lang="en-US" sz="1200" b="1" i="0" u="none" strike="noStrike">
                        <a:effectLst/>
                        <a:latin typeface="Arial"/>
                      </a:endParaRPr>
                    </a:p>
                  </a:txBody>
                  <a:tcPr marL="6995" marR="6995" marT="6994" marB="0" anchor="ctr"/>
                </a:tc>
                <a:tc>
                  <a:txBody>
                    <a:bodyPr/>
                    <a:lstStyle/>
                    <a:p>
                      <a:pPr algn="l" fontAlgn="ctr"/>
                      <a:r>
                        <a:rPr lang="en-US" sz="1200" u="none" strike="noStrike" dirty="0">
                          <a:effectLst/>
                        </a:rPr>
                        <a:t>Publication of results expected; investigator to author, or be co-author</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a:effectLst/>
                        </a:rPr>
                        <a:t>none</a:t>
                      </a:r>
                      <a:endParaRPr lang="en-US" sz="1200" b="0" i="0" u="none" strike="noStrike" dirty="0">
                        <a:effectLst/>
                        <a:latin typeface="Arial"/>
                      </a:endParaRPr>
                    </a:p>
                  </a:txBody>
                  <a:tcPr marL="6995" marR="6995" marT="6994" marB="0" anchor="ctr"/>
                </a:tc>
                <a:tc>
                  <a:txBody>
                    <a:bodyPr/>
                    <a:lstStyle/>
                    <a:p>
                      <a:pPr algn="l" fontAlgn="ctr"/>
                      <a:r>
                        <a:rPr lang="en-US" sz="1200" u="none" strike="noStrike">
                          <a:effectLst/>
                        </a:rPr>
                        <a:t>very minimal to none</a:t>
                      </a:r>
                      <a:endParaRPr lang="en-US" sz="1200" b="0" i="0" u="none" strike="noStrike">
                        <a:effectLst/>
                        <a:latin typeface="Arial"/>
                      </a:endParaRPr>
                    </a:p>
                  </a:txBody>
                  <a:tcPr marL="6995" marR="6995" marT="6994" marB="0" anchor="ctr"/>
                </a:tc>
              </a:tr>
              <a:tr h="1392441">
                <a:tc>
                  <a:txBody>
                    <a:bodyPr/>
                    <a:lstStyle/>
                    <a:p>
                      <a:pPr algn="l" fontAlgn="ctr"/>
                      <a:r>
                        <a:rPr lang="en-US" sz="1200" u="none" strike="noStrike" dirty="0">
                          <a:effectLst/>
                        </a:rPr>
                        <a:t>Internal Paperwork for routing</a:t>
                      </a:r>
                      <a:endParaRPr lang="en-US" sz="1200" b="1" i="0" u="none" strike="noStrike" dirty="0">
                        <a:effectLst/>
                        <a:latin typeface="Arial"/>
                      </a:endParaRPr>
                    </a:p>
                  </a:txBody>
                  <a:tcPr marL="6995" marR="6995" marT="6994" marB="0" anchor="ctr"/>
                </a:tc>
                <a:tc>
                  <a:txBody>
                    <a:bodyPr/>
                    <a:lstStyle/>
                    <a:p>
                      <a:pPr algn="l" fontAlgn="ctr"/>
                      <a:r>
                        <a:rPr lang="en-US" sz="1200" b="0" i="0" u="none" strike="noStrike" dirty="0" smtClean="0">
                          <a:effectLst/>
                          <a:latin typeface="Arial"/>
                        </a:rPr>
                        <a:t>Detailed</a:t>
                      </a:r>
                      <a:r>
                        <a:rPr lang="en-US" sz="1200" b="0" i="0" u="none" strike="noStrike" baseline="0" dirty="0" smtClean="0">
                          <a:effectLst/>
                          <a:latin typeface="Arial"/>
                        </a:rPr>
                        <a:t> budget in terms of calendar year, government fiscal year, FTE, WBS, by category, etc., Budget justification, </a:t>
                      </a:r>
                      <a:r>
                        <a:rPr lang="en-US" sz="1200" b="0" i="0" u="none" strike="noStrike" baseline="0" dirty="0" err="1" smtClean="0">
                          <a:effectLst/>
                          <a:latin typeface="Arial"/>
                        </a:rPr>
                        <a:t>subrecipient</a:t>
                      </a:r>
                      <a:r>
                        <a:rPr lang="en-US" sz="1200" b="0" i="0" u="none" strike="noStrike" baseline="0" dirty="0" smtClean="0">
                          <a:effectLst/>
                          <a:latin typeface="Arial"/>
                        </a:rPr>
                        <a:t> commitment form, rate agreement, fringe benefits rate memo, procurement quotes, etc. </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smtClean="0">
                          <a:effectLst/>
                        </a:rPr>
                        <a:t>Quote</a:t>
                      </a:r>
                      <a:r>
                        <a:rPr lang="en-US" sz="1200" u="none" strike="noStrike" baseline="0" dirty="0" smtClean="0">
                          <a:effectLst/>
                        </a:rPr>
                        <a:t> for service</a:t>
                      </a:r>
                      <a:endParaRPr lang="en-US" sz="1200" b="0" i="0" u="none" strike="noStrike" dirty="0">
                        <a:effectLst/>
                        <a:latin typeface="Arial"/>
                      </a:endParaRPr>
                    </a:p>
                  </a:txBody>
                  <a:tcPr marL="6995" marR="6995" marT="6994" marB="0" anchor="ctr"/>
                </a:tc>
                <a:tc>
                  <a:txBody>
                    <a:bodyPr/>
                    <a:lstStyle/>
                    <a:p>
                      <a:pPr algn="l" fontAlgn="ctr"/>
                      <a:r>
                        <a:rPr lang="en-US" sz="1200" u="none" strike="noStrike" dirty="0" smtClean="0">
                          <a:effectLst/>
                        </a:rPr>
                        <a:t>Quote for tasks to be complete</a:t>
                      </a:r>
                      <a:r>
                        <a:rPr lang="en-US" sz="1200" u="none" strike="noStrike" baseline="0" dirty="0" smtClean="0">
                          <a:effectLst/>
                        </a:rPr>
                        <a:t> (to include number of hours per task and amount per hour)</a:t>
                      </a:r>
                      <a:endParaRPr lang="en-US" sz="1200" b="0" i="0" u="none" strike="noStrike" dirty="0">
                        <a:effectLst/>
                        <a:latin typeface="Arial"/>
                      </a:endParaRPr>
                    </a:p>
                  </a:txBody>
                  <a:tcPr marL="6995" marR="6995" marT="6994" marB="0" anchor="ctr"/>
                </a:tc>
              </a:tr>
            </a:tbl>
          </a:graphicData>
        </a:graphic>
      </p:graphicFrame>
    </p:spTree>
    <p:extLst>
      <p:ext uri="{BB962C8B-B14F-4D97-AF65-F5344CB8AC3E}">
        <p14:creationId xmlns:p14="http://schemas.microsoft.com/office/powerpoint/2010/main" val="235807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Subawards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Things to Consider</a:t>
            </a:r>
          </a:p>
          <a:p>
            <a:pPr>
              <a:buFontTx/>
              <a:buNone/>
            </a:pPr>
            <a:endParaRPr lang="en-US" dirty="0" smtClean="0">
              <a:solidFill>
                <a:schemeClr val="tx1"/>
              </a:solidFill>
              <a:latin typeface="Century Gothic" pitchFamily="34" charset="0"/>
            </a:endParaRPr>
          </a:p>
          <a:p>
            <a:pPr lvl="1"/>
            <a:r>
              <a:rPr lang="en-US" b="1" dirty="0" smtClean="0">
                <a:solidFill>
                  <a:schemeClr val="tx1"/>
                </a:solidFill>
                <a:latin typeface="Century Gothic" pitchFamily="34" charset="0"/>
              </a:rPr>
              <a:t>Flow-Down Provisions</a:t>
            </a:r>
          </a:p>
          <a:p>
            <a:pPr lvl="2"/>
            <a:r>
              <a:rPr lang="en-US" b="1" dirty="0" smtClean="0">
                <a:solidFill>
                  <a:schemeClr val="tx1"/>
                </a:solidFill>
                <a:latin typeface="Century Gothic" pitchFamily="34" charset="0"/>
              </a:rPr>
              <a:t>What are the terms that were given to UCF?</a:t>
            </a:r>
          </a:p>
          <a:p>
            <a:pPr lvl="2"/>
            <a:r>
              <a:rPr lang="en-US" b="1" dirty="0" smtClean="0">
                <a:solidFill>
                  <a:schemeClr val="tx1"/>
                </a:solidFill>
                <a:latin typeface="Century Gothic" pitchFamily="34" charset="0"/>
              </a:rPr>
              <a:t>What type of entity will receive the subcontract?</a:t>
            </a:r>
          </a:p>
          <a:p>
            <a:pPr lvl="2"/>
            <a:r>
              <a:rPr lang="en-US" b="1" dirty="0" smtClean="0">
                <a:solidFill>
                  <a:schemeClr val="tx1"/>
                </a:solidFill>
                <a:latin typeface="Century Gothic" pitchFamily="34" charset="0"/>
              </a:rPr>
              <a:t>Does the subcontract meet any specific dollar threshold that trigger the inclusion of certain terms?</a:t>
            </a:r>
          </a:p>
          <a:p>
            <a:pPr lvl="2"/>
            <a:r>
              <a:rPr lang="en-US" b="1" dirty="0" smtClean="0">
                <a:solidFill>
                  <a:schemeClr val="tx1"/>
                </a:solidFill>
                <a:latin typeface="Century Gothic" pitchFamily="34" charset="0"/>
              </a:rPr>
              <a:t>What are the requirements of the Federal Acquisition Regulations (and any subsequent supplements?</a:t>
            </a:r>
            <a:endParaRPr lang="en-US" b="1" dirty="0">
              <a:solidFill>
                <a:schemeClr val="tx1"/>
              </a:solidFill>
              <a:latin typeface="Century Gothic" pitchFamily="34" charset="0"/>
            </a:endParaRP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1565129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Subawards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Things to Consider</a:t>
            </a:r>
          </a:p>
          <a:p>
            <a:pPr>
              <a:buFontTx/>
              <a:buNone/>
            </a:pPr>
            <a:endParaRPr lang="en-US" dirty="0" smtClean="0">
              <a:solidFill>
                <a:schemeClr val="tx1"/>
              </a:solidFill>
              <a:latin typeface="Century Gothic" pitchFamily="34" charset="0"/>
            </a:endParaRPr>
          </a:p>
          <a:p>
            <a:pPr lvl="1"/>
            <a:r>
              <a:rPr lang="en-US" b="1" dirty="0" smtClean="0">
                <a:solidFill>
                  <a:schemeClr val="tx1"/>
                </a:solidFill>
                <a:latin typeface="Century Gothic" pitchFamily="34" charset="0"/>
              </a:rPr>
              <a:t>Pre-Award</a:t>
            </a:r>
          </a:p>
          <a:p>
            <a:pPr lvl="2"/>
            <a:r>
              <a:rPr lang="en-US" b="1" dirty="0" smtClean="0">
                <a:solidFill>
                  <a:schemeClr val="tx1"/>
                </a:solidFill>
                <a:latin typeface="Century Gothic" pitchFamily="34" charset="0"/>
              </a:rPr>
              <a:t>What documents need to be collected prior to submission?</a:t>
            </a:r>
          </a:p>
          <a:p>
            <a:pPr lvl="2"/>
            <a:r>
              <a:rPr lang="en-US" b="1" dirty="0" smtClean="0">
                <a:solidFill>
                  <a:schemeClr val="tx1"/>
                </a:solidFill>
                <a:latin typeface="Century Gothic" pitchFamily="34" charset="0"/>
              </a:rPr>
              <a:t>Is the subcontractor entered into ARGIS?</a:t>
            </a:r>
          </a:p>
          <a:p>
            <a:pPr lvl="2"/>
            <a:r>
              <a:rPr lang="en-US" b="1" dirty="0" smtClean="0">
                <a:solidFill>
                  <a:schemeClr val="tx1"/>
                </a:solidFill>
                <a:latin typeface="Century Gothic" pitchFamily="34" charset="0"/>
              </a:rPr>
              <a:t>What RFP terms need to be discussed at time of proposal?</a:t>
            </a:r>
          </a:p>
          <a:p>
            <a:pPr lvl="2"/>
            <a:r>
              <a:rPr lang="en-US" b="1" dirty="0" smtClean="0">
                <a:solidFill>
                  <a:schemeClr val="tx1"/>
                </a:solidFill>
                <a:latin typeface="Century Gothic" pitchFamily="34" charset="0"/>
              </a:rPr>
              <a:t>Do limited rights need to </a:t>
            </a:r>
            <a:r>
              <a:rPr lang="en-US" b="1" smtClean="0">
                <a:solidFill>
                  <a:schemeClr val="tx1"/>
                </a:solidFill>
                <a:latin typeface="Century Gothic" pitchFamily="34" charset="0"/>
              </a:rPr>
              <a:t>be asserted to </a:t>
            </a:r>
            <a:r>
              <a:rPr lang="en-US" b="1" dirty="0" smtClean="0">
                <a:solidFill>
                  <a:schemeClr val="tx1"/>
                </a:solidFill>
                <a:latin typeface="Century Gothic" pitchFamily="34" charset="0"/>
              </a:rPr>
              <a:t>the Government?</a:t>
            </a:r>
            <a:endParaRPr lang="en-US" b="1" dirty="0">
              <a:solidFill>
                <a:schemeClr val="tx1"/>
              </a:solidFill>
              <a:latin typeface="Century Gothic" pitchFamily="34" charset="0"/>
            </a:endParaRP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1705607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Subawards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Things to Consider</a:t>
            </a:r>
          </a:p>
          <a:p>
            <a:pPr>
              <a:buFontTx/>
              <a:buNone/>
            </a:pPr>
            <a:endParaRPr lang="en-US" dirty="0" smtClean="0">
              <a:solidFill>
                <a:schemeClr val="tx1"/>
              </a:solidFill>
              <a:latin typeface="Century Gothic" pitchFamily="34" charset="0"/>
            </a:endParaRPr>
          </a:p>
          <a:p>
            <a:pPr lvl="1"/>
            <a:r>
              <a:rPr lang="en-US" b="1" dirty="0" smtClean="0">
                <a:solidFill>
                  <a:schemeClr val="tx1"/>
                </a:solidFill>
                <a:latin typeface="Century Gothic" pitchFamily="34" charset="0"/>
              </a:rPr>
              <a:t>Post-Award</a:t>
            </a:r>
          </a:p>
          <a:p>
            <a:pPr lvl="2"/>
            <a:r>
              <a:rPr lang="en-US" b="1" dirty="0" smtClean="0">
                <a:solidFill>
                  <a:schemeClr val="tx1"/>
                </a:solidFill>
                <a:latin typeface="Century Gothic" pitchFamily="34" charset="0"/>
              </a:rPr>
              <a:t>What type of </a:t>
            </a:r>
            <a:r>
              <a:rPr lang="en-US" b="1" dirty="0" err="1" smtClean="0">
                <a:solidFill>
                  <a:schemeClr val="tx1"/>
                </a:solidFill>
                <a:latin typeface="Century Gothic" pitchFamily="34" charset="0"/>
              </a:rPr>
              <a:t>subrecipient</a:t>
            </a:r>
            <a:r>
              <a:rPr lang="en-US" b="1" dirty="0" smtClean="0">
                <a:solidFill>
                  <a:schemeClr val="tx1"/>
                </a:solidFill>
                <a:latin typeface="Century Gothic" pitchFamily="34" charset="0"/>
              </a:rPr>
              <a:t> are we awarding?</a:t>
            </a:r>
          </a:p>
          <a:p>
            <a:pPr lvl="2"/>
            <a:r>
              <a:rPr lang="en-US" b="1" dirty="0" smtClean="0">
                <a:solidFill>
                  <a:schemeClr val="tx1"/>
                </a:solidFill>
                <a:latin typeface="Century Gothic" pitchFamily="34" charset="0"/>
              </a:rPr>
              <a:t>What is the most appropriate award type?</a:t>
            </a:r>
          </a:p>
          <a:p>
            <a:pPr lvl="2"/>
            <a:r>
              <a:rPr lang="en-US" b="1" dirty="0" smtClean="0">
                <a:solidFill>
                  <a:schemeClr val="tx1"/>
                </a:solidFill>
                <a:latin typeface="Century Gothic" pitchFamily="34" charset="0"/>
              </a:rPr>
              <a:t>Do the budget and SOW need to be renegotiated?</a:t>
            </a:r>
          </a:p>
          <a:p>
            <a:pPr lvl="2"/>
            <a:r>
              <a:rPr lang="en-US" b="1" dirty="0" smtClean="0">
                <a:solidFill>
                  <a:schemeClr val="tx1"/>
                </a:solidFill>
                <a:latin typeface="Century Gothic" pitchFamily="34" charset="0"/>
              </a:rPr>
              <a:t>Are all commitment forms and information on file?</a:t>
            </a:r>
          </a:p>
          <a:p>
            <a:pPr lvl="2"/>
            <a:r>
              <a:rPr lang="en-US" b="1" dirty="0" smtClean="0">
                <a:solidFill>
                  <a:schemeClr val="tx1"/>
                </a:solidFill>
                <a:latin typeface="Century Gothic" pitchFamily="34" charset="0"/>
              </a:rPr>
              <a:t>What terms are we required to flow down?</a:t>
            </a:r>
            <a:endParaRPr lang="en-US" b="1" dirty="0">
              <a:solidFill>
                <a:schemeClr val="tx1"/>
              </a:solidFill>
              <a:latin typeface="Century Gothic" pitchFamily="34" charset="0"/>
            </a:endParaRP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2844570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00125"/>
            <a:ext cx="7543800" cy="4678204"/>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chemeClr val="accent6">
                  <a:lumMod val="50000"/>
                </a:schemeClr>
              </a:solidFill>
              <a:latin typeface="Century Gothic" pitchFamily="34" charset="0"/>
            </a:endParaRPr>
          </a:p>
          <a:p>
            <a:pPr algn="ctr"/>
            <a:r>
              <a:rPr lang="en-US" b="1" dirty="0" smtClean="0">
                <a:solidFill>
                  <a:schemeClr val="accent6">
                    <a:lumMod val="50000"/>
                  </a:schemeClr>
                </a:solidFill>
                <a:latin typeface="Century Gothic" pitchFamily="34" charset="0"/>
              </a:rPr>
              <a:t>See you at the next session:</a:t>
            </a:r>
          </a:p>
          <a:p>
            <a:pPr algn="ctr"/>
            <a:endParaRPr lang="en-US" dirty="0" smtClean="0">
              <a:solidFill>
                <a:schemeClr val="accent6">
                  <a:lumMod val="50000"/>
                </a:schemeClr>
              </a:solidFill>
              <a:latin typeface="Century Gothic" pitchFamily="34" charset="0"/>
            </a:endParaRPr>
          </a:p>
          <a:p>
            <a:pPr algn="ctr"/>
            <a:endParaRPr lang="en-US" dirty="0">
              <a:solidFill>
                <a:schemeClr val="accent6">
                  <a:lumMod val="50000"/>
                </a:schemeClr>
              </a:solidFill>
              <a:latin typeface="Century Gothic" pitchFamily="34" charset="0"/>
            </a:endParaRPr>
          </a:p>
          <a:p>
            <a:pPr algn="ctr"/>
            <a:endParaRPr lang="en-US" dirty="0" smtClean="0">
              <a:solidFill>
                <a:schemeClr val="accent6">
                  <a:lumMod val="50000"/>
                </a:schemeClr>
              </a:solidFill>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1400" b="1" dirty="0" smtClean="0">
              <a:solidFill>
                <a:schemeClr val="accent6">
                  <a:lumMod val="50000"/>
                </a:schemeClr>
              </a:solidFill>
              <a:latin typeface="Century Gothic" pitchFamily="34" charset="0"/>
            </a:endParaRPr>
          </a:p>
          <a:p>
            <a:pPr algn="ctr"/>
            <a:r>
              <a:rPr lang="en-US" sz="1400" b="1" dirty="0" smtClean="0">
                <a:solidFill>
                  <a:schemeClr val="accent6">
                    <a:lumMod val="50000"/>
                  </a:schemeClr>
                </a:solidFill>
                <a:latin typeface="Century Gothic" pitchFamily="34" charset="0"/>
              </a:rPr>
              <a:t>F&amp;A Rates and Service Centers</a:t>
            </a:r>
          </a:p>
          <a:p>
            <a:pPr algn="ctr"/>
            <a:r>
              <a:rPr lang="en-US" sz="1400" b="1" dirty="0" smtClean="0">
                <a:solidFill>
                  <a:schemeClr val="accent6">
                    <a:lumMod val="50000"/>
                  </a:schemeClr>
                </a:solidFill>
                <a:latin typeface="Century Gothic" pitchFamily="34" charset="0"/>
              </a:rPr>
              <a:t>September 25, 2013</a:t>
            </a:r>
          </a:p>
          <a:p>
            <a:pPr algn="ctr"/>
            <a:r>
              <a:rPr lang="en-US" sz="1400" b="1" dirty="0" smtClean="0">
                <a:solidFill>
                  <a:schemeClr val="accent6">
                    <a:lumMod val="50000"/>
                  </a:schemeClr>
                </a:solidFill>
                <a:latin typeface="Century Gothic" pitchFamily="34" charset="0"/>
              </a:rPr>
              <a:t>10:00 am to </a:t>
            </a:r>
            <a:r>
              <a:rPr lang="en-US" sz="1400" b="1" smtClean="0">
                <a:solidFill>
                  <a:schemeClr val="accent6">
                    <a:lumMod val="50000"/>
                  </a:schemeClr>
                </a:solidFill>
                <a:latin typeface="Century Gothic" pitchFamily="34" charset="0"/>
              </a:rPr>
              <a:t>12:00 pm</a:t>
            </a:r>
            <a:endParaRPr lang="en-US" sz="1400" b="1" dirty="0" smtClean="0">
              <a:solidFill>
                <a:schemeClr val="accent6">
                  <a:lumMod val="50000"/>
                </a:schemeClr>
              </a:solidFill>
              <a:latin typeface="Century Gothic" pitchFamily="34" charset="0"/>
            </a:endParaRPr>
          </a:p>
          <a:p>
            <a:pPr algn="ctr"/>
            <a:r>
              <a:rPr lang="en-US" sz="1400" b="1" dirty="0" smtClean="0">
                <a:solidFill>
                  <a:schemeClr val="accent6">
                    <a:lumMod val="50000"/>
                  </a:schemeClr>
                </a:solidFill>
                <a:latin typeface="Century Gothic" pitchFamily="34" charset="0"/>
              </a:rPr>
              <a:t>ORC 2</a:t>
            </a:r>
            <a:r>
              <a:rPr lang="en-US" sz="1400" b="1" baseline="30000" dirty="0" smtClean="0">
                <a:solidFill>
                  <a:schemeClr val="accent6">
                    <a:lumMod val="50000"/>
                  </a:schemeClr>
                </a:solidFill>
                <a:latin typeface="Century Gothic" pitchFamily="34" charset="0"/>
              </a:rPr>
              <a:t>nd</a:t>
            </a:r>
            <a:r>
              <a:rPr lang="en-US" sz="1400" b="1" dirty="0" smtClean="0">
                <a:solidFill>
                  <a:schemeClr val="accent6">
                    <a:lumMod val="50000"/>
                  </a:schemeClr>
                </a:solidFill>
                <a:latin typeface="Century Gothic" pitchFamily="34" charset="0"/>
              </a:rPr>
              <a:t> floor large (#211)</a:t>
            </a:r>
            <a:endParaRPr lang="en-US" sz="1400" b="1" dirty="0">
              <a:solidFill>
                <a:schemeClr val="accent6">
                  <a:lumMod val="50000"/>
                </a:schemeClr>
              </a:solidFill>
              <a:latin typeface="Century Gothic"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49486"/>
            <a:ext cx="41941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383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 y="6488668"/>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Other Agreements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381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General Information</a:t>
            </a:r>
          </a:p>
          <a:p>
            <a:pPr lvl="1">
              <a:spcBef>
                <a:spcPts val="600"/>
              </a:spcBef>
            </a:pPr>
            <a:r>
              <a:rPr lang="en-US" sz="1800" b="1" dirty="0" smtClean="0">
                <a:solidFill>
                  <a:schemeClr val="tx1"/>
                </a:solidFill>
                <a:latin typeface="Century Gothic" pitchFamily="34" charset="0"/>
              </a:rPr>
              <a:t>An “Other Agreement” is an agreement in which there is no funding and is also referred to as a “non-consideration agreement”</a:t>
            </a:r>
          </a:p>
          <a:p>
            <a:pPr lvl="1">
              <a:spcBef>
                <a:spcPts val="1800"/>
              </a:spcBef>
            </a:pPr>
            <a:r>
              <a:rPr lang="en-US" sz="1800" b="1" dirty="0" smtClean="0">
                <a:solidFill>
                  <a:schemeClr val="tx1"/>
                </a:solidFill>
                <a:latin typeface="Century Gothic" pitchFamily="34" charset="0"/>
              </a:rPr>
              <a:t>Examples</a:t>
            </a:r>
          </a:p>
          <a:p>
            <a:pPr lvl="2">
              <a:spcBef>
                <a:spcPts val="1800"/>
              </a:spcBef>
            </a:pPr>
            <a:r>
              <a:rPr lang="en-US" sz="1800" b="1" dirty="0" smtClean="0">
                <a:solidFill>
                  <a:schemeClr val="tx1"/>
                </a:solidFill>
                <a:latin typeface="Century Gothic" pitchFamily="34" charset="0"/>
              </a:rPr>
              <a:t>Non-Disclosure Agreement (aka Confidentiality Agreement, Proprietary Information Agreement, etc.)</a:t>
            </a:r>
          </a:p>
          <a:p>
            <a:pPr lvl="2">
              <a:spcBef>
                <a:spcPts val="1800"/>
              </a:spcBef>
            </a:pPr>
            <a:r>
              <a:rPr lang="en-US" sz="1800" b="1" dirty="0" smtClean="0">
                <a:solidFill>
                  <a:schemeClr val="tx1"/>
                </a:solidFill>
                <a:latin typeface="Century Gothic" pitchFamily="34" charset="0"/>
              </a:rPr>
              <a:t>Teaming Agreement</a:t>
            </a:r>
          </a:p>
          <a:p>
            <a:pPr lvl="2">
              <a:spcBef>
                <a:spcPts val="1800"/>
              </a:spcBef>
            </a:pPr>
            <a:r>
              <a:rPr lang="en-US" sz="1800" b="1" dirty="0" smtClean="0">
                <a:solidFill>
                  <a:schemeClr val="tx1"/>
                </a:solidFill>
                <a:latin typeface="Century Gothic" pitchFamily="34" charset="0"/>
              </a:rPr>
              <a:t>Master Agreement</a:t>
            </a:r>
          </a:p>
          <a:p>
            <a:pPr lvl="2">
              <a:spcBef>
                <a:spcPts val="1800"/>
              </a:spcBef>
            </a:pPr>
            <a:r>
              <a:rPr lang="en-US" sz="1800" b="1" dirty="0" smtClean="0">
                <a:solidFill>
                  <a:schemeClr val="tx1"/>
                </a:solidFill>
                <a:latin typeface="Century Gothic" pitchFamily="34" charset="0"/>
              </a:rPr>
              <a:t>Equipment Loan Agreement</a:t>
            </a:r>
          </a:p>
          <a:p>
            <a:pPr lvl="2">
              <a:spcBef>
                <a:spcPts val="1800"/>
              </a:spcBef>
            </a:pPr>
            <a:r>
              <a:rPr lang="en-US" sz="1800" b="1" dirty="0" smtClean="0">
                <a:solidFill>
                  <a:schemeClr val="tx1"/>
                </a:solidFill>
                <a:latin typeface="Century Gothic" pitchFamily="34" charset="0"/>
              </a:rPr>
              <a:t>Material Transfer Agreement (Biological/Non-biological)</a:t>
            </a:r>
          </a:p>
          <a:p>
            <a:pPr lvl="2">
              <a:spcBef>
                <a:spcPts val="1800"/>
              </a:spcBef>
            </a:pPr>
            <a:r>
              <a:rPr lang="en-US" sz="1800" b="1" dirty="0" smtClean="0">
                <a:solidFill>
                  <a:schemeClr val="tx1"/>
                </a:solidFill>
                <a:latin typeface="Century Gothic" pitchFamily="34" charset="0"/>
              </a:rPr>
              <a:t>Memorandum of Understanding</a:t>
            </a: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Tree>
    <p:extLst>
      <p:ext uri="{BB962C8B-B14F-4D97-AF65-F5344CB8AC3E}">
        <p14:creationId xmlns:p14="http://schemas.microsoft.com/office/powerpoint/2010/main" val="600949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6476198"/>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Other Agreements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457200" y="1143000"/>
            <a:ext cx="8458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Non-Disclosure Agreement</a:t>
            </a: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3" name="TextBox 2"/>
          <p:cNvSpPr txBox="1"/>
          <p:nvPr/>
        </p:nvSpPr>
        <p:spPr>
          <a:xfrm>
            <a:off x="1219200" y="2057400"/>
            <a:ext cx="6781800" cy="2246769"/>
          </a:xfrm>
          <a:prstGeom prst="rect">
            <a:avLst/>
          </a:prstGeom>
          <a:noFill/>
        </p:spPr>
        <p:txBody>
          <a:bodyPr wrap="square" rtlCol="0">
            <a:spAutoFit/>
          </a:bodyPr>
          <a:lstStyle/>
          <a:p>
            <a:r>
              <a:rPr lang="en-US" altLang="en-US" sz="2000" b="1" dirty="0" smtClean="0">
                <a:latin typeface="Century Gothic" panose="020B0502020202020204" pitchFamily="34" charset="0"/>
              </a:rPr>
              <a:t>A</a:t>
            </a:r>
            <a:r>
              <a:rPr lang="en-US" altLang="en-US" sz="2000" b="1" dirty="0">
                <a:latin typeface="Century Gothic" panose="020B0502020202020204" pitchFamily="34" charset="0"/>
              </a:rPr>
              <a:t> legal contract between at least two parties that outlines confidential material, knowledge, or information that the parties wish to share with one another for certain purposes, but wish to restrict access to or by third parties. It's a contract through which the parties agree not to disclose information covered by the agreement.</a:t>
            </a:r>
            <a:endParaRPr lang="en-US" sz="2000" b="1" dirty="0">
              <a:latin typeface="Century Gothic" panose="020B0502020202020204" pitchFamily="34" charset="0"/>
            </a:endParaRPr>
          </a:p>
        </p:txBody>
      </p:sp>
    </p:spTree>
    <p:extLst>
      <p:ext uri="{BB962C8B-B14F-4D97-AF65-F5344CB8AC3E}">
        <p14:creationId xmlns:p14="http://schemas.microsoft.com/office/powerpoint/2010/main" val="136583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Other Agreements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Things to Consider</a:t>
            </a:r>
          </a:p>
          <a:p>
            <a:pPr lvl="1"/>
            <a:r>
              <a:rPr lang="en-US" b="1" dirty="0">
                <a:solidFill>
                  <a:schemeClr val="tx1"/>
                </a:solidFill>
                <a:latin typeface="Century Gothic" pitchFamily="34" charset="0"/>
              </a:rPr>
              <a:t>Who is disclosing/receiving the information?</a:t>
            </a:r>
          </a:p>
          <a:p>
            <a:pPr lvl="1"/>
            <a:r>
              <a:rPr lang="en-US" b="1" dirty="0">
                <a:solidFill>
                  <a:schemeClr val="tx1"/>
                </a:solidFill>
                <a:latin typeface="Century Gothic" pitchFamily="34" charset="0"/>
              </a:rPr>
              <a:t>What is confidential information?</a:t>
            </a:r>
          </a:p>
          <a:p>
            <a:pPr lvl="1"/>
            <a:r>
              <a:rPr lang="en-US" b="1" dirty="0">
                <a:solidFill>
                  <a:schemeClr val="tx1"/>
                </a:solidFill>
                <a:latin typeface="Century Gothic" pitchFamily="34" charset="0"/>
              </a:rPr>
              <a:t>What isn’t confidential information?</a:t>
            </a:r>
          </a:p>
          <a:p>
            <a:pPr lvl="1"/>
            <a:r>
              <a:rPr lang="en-US" b="1" dirty="0">
                <a:solidFill>
                  <a:schemeClr val="tx1"/>
                </a:solidFill>
                <a:latin typeface="Century Gothic" pitchFamily="34" charset="0"/>
              </a:rPr>
              <a:t>What is the term?</a:t>
            </a:r>
          </a:p>
          <a:p>
            <a:pPr lvl="1"/>
            <a:r>
              <a:rPr lang="en-US" b="1" dirty="0">
                <a:solidFill>
                  <a:schemeClr val="tx1"/>
                </a:solidFill>
                <a:latin typeface="Century Gothic" pitchFamily="34" charset="0"/>
              </a:rPr>
              <a:t>How long does the receiving party have to keep the confidential information confidential?</a:t>
            </a:r>
          </a:p>
          <a:p>
            <a:pPr lvl="1"/>
            <a:r>
              <a:rPr lang="en-US" b="1" dirty="0">
                <a:solidFill>
                  <a:schemeClr val="tx1"/>
                </a:solidFill>
                <a:latin typeface="Century Gothic" pitchFamily="34" charset="0"/>
              </a:rPr>
              <a:t>What happens to the information once the obligations of the agreement are over?</a:t>
            </a: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Tree>
    <p:extLst>
      <p:ext uri="{BB962C8B-B14F-4D97-AF65-F5344CB8AC3E}">
        <p14:creationId xmlns:p14="http://schemas.microsoft.com/office/powerpoint/2010/main" val="2335371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9430" y="6468359"/>
            <a:ext cx="891540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Century Gothic" pitchFamily="34" charset="0"/>
              </a:rPr>
              <a:t>Subawards and Other Types of Agreements</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5032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Other Agreements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7"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Teaming Agreement</a:t>
            </a:r>
          </a:p>
          <a:p>
            <a:pPr>
              <a:buFontTx/>
              <a:buNone/>
            </a:pPr>
            <a:endParaRPr lang="en-US" sz="1600" dirty="0" smtClean="0">
              <a:solidFill>
                <a:schemeClr val="tx1"/>
              </a:solidFill>
              <a:latin typeface="Century Gothic" pitchFamily="34" charset="0"/>
            </a:endParaRPr>
          </a:p>
          <a:p>
            <a:pPr>
              <a:buFontTx/>
              <a:buNone/>
            </a:pPr>
            <a:r>
              <a:rPr lang="en-US" sz="1600" dirty="0">
                <a:solidFill>
                  <a:schemeClr val="tx1"/>
                </a:solidFill>
                <a:latin typeface="Century Gothic" pitchFamily="34" charset="0"/>
              </a:rPr>
              <a:t>	</a:t>
            </a:r>
            <a:r>
              <a:rPr lang="en-US" sz="2000" dirty="0" smtClean="0">
                <a:solidFill>
                  <a:schemeClr val="tx1"/>
                </a:solidFill>
                <a:latin typeface="Century Gothic" pitchFamily="34" charset="0"/>
              </a:rPr>
              <a:t>A Teaming Agreement involves two or more entities    combining resources to bid on a government contract that they may not be able to obtain and perform individually.</a:t>
            </a:r>
          </a:p>
          <a:p>
            <a:pPr lvl="2"/>
            <a:r>
              <a:rPr lang="en-US" sz="1600" b="1" dirty="0" smtClean="0">
                <a:solidFill>
                  <a:schemeClr val="tx1"/>
                </a:solidFill>
                <a:latin typeface="Century Gothic" pitchFamily="34" charset="0"/>
              </a:rPr>
              <a:t>Identifies:</a:t>
            </a:r>
          </a:p>
          <a:p>
            <a:pPr lvl="3"/>
            <a:r>
              <a:rPr lang="en-US" sz="1400" b="1" dirty="0" smtClean="0">
                <a:solidFill>
                  <a:schemeClr val="tx1"/>
                </a:solidFill>
                <a:latin typeface="Century Gothic" pitchFamily="34" charset="0"/>
              </a:rPr>
              <a:t>the prime recipient</a:t>
            </a:r>
          </a:p>
          <a:p>
            <a:pPr lvl="3"/>
            <a:r>
              <a:rPr lang="en-US" sz="1400" b="1" dirty="0" smtClean="0">
                <a:solidFill>
                  <a:schemeClr val="tx1"/>
                </a:solidFill>
                <a:latin typeface="Century Gothic" pitchFamily="34" charset="0"/>
              </a:rPr>
              <a:t>Responsibilities of each party for proposal preparation</a:t>
            </a:r>
          </a:p>
          <a:p>
            <a:pPr lvl="3"/>
            <a:r>
              <a:rPr lang="en-US" sz="1400" b="1" dirty="0" smtClean="0">
                <a:solidFill>
                  <a:schemeClr val="tx1"/>
                </a:solidFill>
                <a:latin typeface="Century Gothic" pitchFamily="34" charset="0"/>
              </a:rPr>
              <a:t>Assignment of proposal costs</a:t>
            </a:r>
            <a:r>
              <a:rPr lang="en-US" sz="1400" dirty="0">
                <a:solidFill>
                  <a:schemeClr val="tx1"/>
                </a:solidFill>
                <a:latin typeface="Century Gothic" pitchFamily="34" charset="0"/>
              </a:rPr>
              <a:t>	</a:t>
            </a:r>
            <a:r>
              <a:rPr lang="en-US" sz="1400" dirty="0" smtClean="0">
                <a:solidFill>
                  <a:schemeClr val="tx1"/>
                </a:solidFill>
                <a:latin typeface="Century Gothic" pitchFamily="34" charset="0"/>
              </a:rPr>
              <a:t>	</a:t>
            </a: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Tree>
    <p:extLst>
      <p:ext uri="{BB962C8B-B14F-4D97-AF65-F5344CB8AC3E}">
        <p14:creationId xmlns:p14="http://schemas.microsoft.com/office/powerpoint/2010/main" val="614703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latin typeface="Century Gothic" pitchFamily="34" charset="0"/>
              </a:rPr>
              <a:t>Subawards and Other Types of Agreements</a:t>
            </a:r>
            <a:endParaRPr lang="en-US" b="1" dirty="0">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chemeClr val="accent6"/>
                </a:solidFill>
                <a:effectLst>
                  <a:outerShdw blurRad="38100" dist="38100" dir="2700000" algn="tl">
                    <a:srgbClr val="000000">
                      <a:alpha val="43137"/>
                    </a:srgbClr>
                  </a:outerShdw>
                </a:effectLst>
                <a:latin typeface="Century Gothic" pitchFamily="34" charset="0"/>
              </a:rPr>
              <a:t>Other Agreements</a:t>
            </a:r>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pPr eaLnBrk="1" latinLnBrk="0" hangingPunct="1"/>
            <a:r>
              <a:rPr lang="en-US" dirty="0" smtClean="0"/>
              <a:t>9/11/2013</a:t>
            </a:r>
            <a:endParaRPr lang="en-US" dirty="0"/>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FontTx/>
              <a:buNone/>
            </a:pPr>
            <a:r>
              <a:rPr lang="en-US" dirty="0" smtClean="0">
                <a:solidFill>
                  <a:schemeClr val="tx1"/>
                </a:solidFill>
                <a:latin typeface="Century Gothic" pitchFamily="34" charset="0"/>
              </a:rPr>
              <a:t>Things to Consider</a:t>
            </a:r>
          </a:p>
          <a:p>
            <a:pPr lvl="1"/>
            <a:r>
              <a:rPr lang="en-US" b="1" dirty="0" smtClean="0">
                <a:solidFill>
                  <a:schemeClr val="tx1"/>
                </a:solidFill>
                <a:latin typeface="Century Gothic" pitchFamily="34" charset="0"/>
              </a:rPr>
              <a:t>Are we eligible to submit a proposal under the solicitation?</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Does the PI agree to be included in the proposed relationship?</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What happens during the proposal period?</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What happens if the proposal is awarded?</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What happens if the proposal is declined?</a:t>
            </a:r>
            <a:endParaRPr lang="en-US" b="1" dirty="0">
              <a:solidFill>
                <a:schemeClr val="tx1"/>
              </a:solidFill>
              <a:latin typeface="Century Gothic" pitchFamily="34" charset="0"/>
            </a:endParaRPr>
          </a:p>
          <a:p>
            <a:pPr lvl="1"/>
            <a:r>
              <a:rPr lang="en-US" b="1" dirty="0" smtClean="0">
                <a:solidFill>
                  <a:schemeClr val="tx1"/>
                </a:solidFill>
                <a:latin typeface="Century Gothic" pitchFamily="34" charset="0"/>
              </a:rPr>
              <a:t>Are there restrictions for other teaming opportunities?</a:t>
            </a:r>
          </a:p>
          <a:p>
            <a:pPr marL="457200" lvl="1" indent="0">
              <a:buNone/>
            </a:pPr>
            <a:endParaRPr lang="en-US" b="1" dirty="0">
              <a:solidFill>
                <a:schemeClr val="tx1"/>
              </a:solidFill>
              <a:latin typeface="Century Gothic" pitchFamily="34" charset="0"/>
            </a:endParaRPr>
          </a:p>
          <a:p>
            <a:endParaRPr lang="en-US" dirty="0" smtClean="0">
              <a:solidFill>
                <a:schemeClr val="tx1"/>
              </a:solidFill>
              <a:latin typeface="Century Gothic" pitchFamily="34" charset="0"/>
            </a:endParaRPr>
          </a:p>
          <a:p>
            <a:pPr algn="ctr">
              <a:buFontTx/>
              <a:buNone/>
            </a:pPr>
            <a:endParaRPr lang="en-US" sz="1600" dirty="0" smtClean="0">
              <a:solidFill>
                <a:schemeClr val="tx1"/>
              </a:solidFill>
              <a:latin typeface="Century Gothic" pitchFamily="34" charset="0"/>
            </a:endParaRPr>
          </a:p>
        </p:txBody>
      </p:sp>
    </p:spTree>
    <p:extLst>
      <p:ext uri="{BB962C8B-B14F-4D97-AF65-F5344CB8AC3E}">
        <p14:creationId xmlns:p14="http://schemas.microsoft.com/office/powerpoint/2010/main" val="3744086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prstClr val="black"/>
                </a:solidFill>
                <a:effectLst>
                  <a:outerShdw blurRad="38100" dist="38100" dir="2700000" algn="tl">
                    <a:srgbClr val="000000">
                      <a:alpha val="43137"/>
                    </a:srgbClr>
                  </a:outerShdw>
                </a:effectLst>
                <a:latin typeface="Century Gothic" pitchFamily="34" charset="0"/>
              </a:rPr>
              <a:t>Subawards and Other Types of Agreements</a:t>
            </a:r>
            <a:endParaRPr lang="en-US" b="1" dirty="0">
              <a:solidFill>
                <a:prstClr val="black"/>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Other Agreements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Master Agreement</a:t>
            </a:r>
          </a:p>
          <a:p>
            <a:pPr marL="457200" lvl="1" indent="0">
              <a:buFontTx/>
              <a:buNone/>
            </a:pPr>
            <a:endParaRPr lang="en-US" b="1" dirty="0" smtClean="0">
              <a:solidFill>
                <a:prstClr val="black"/>
              </a:solidFill>
              <a:latin typeface="Century Gothic" pitchFamily="34" charset="0"/>
            </a:endParaRPr>
          </a:p>
          <a:p>
            <a:pPr marL="457200" lvl="1" indent="0">
              <a:buFontTx/>
              <a:buNone/>
            </a:pPr>
            <a:r>
              <a:rPr lang="en-US" b="1" dirty="0" smtClean="0">
                <a:solidFill>
                  <a:prstClr val="black"/>
                </a:solidFill>
                <a:latin typeface="Century Gothic" pitchFamily="34" charset="0"/>
              </a:rPr>
              <a:t>Type of contract used to consolidate multiple contracts between the same </a:t>
            </a:r>
            <a:r>
              <a:rPr lang="en-US" b="1" dirty="0">
                <a:solidFill>
                  <a:prstClr val="black"/>
                </a:solidFill>
                <a:latin typeface="Century Gothic" pitchFamily="34" charset="0"/>
              </a:rPr>
              <a:t>two </a:t>
            </a:r>
            <a:r>
              <a:rPr lang="en-US" b="1" dirty="0" smtClean="0">
                <a:solidFill>
                  <a:prstClr val="black"/>
                </a:solidFill>
                <a:latin typeface="Century Gothic" pitchFamily="34" charset="0"/>
              </a:rPr>
              <a:t>parties.  This agreement </a:t>
            </a:r>
            <a:r>
              <a:rPr lang="en-US" b="1" dirty="0">
                <a:solidFill>
                  <a:prstClr val="black"/>
                </a:solidFill>
                <a:latin typeface="Century Gothic" pitchFamily="34" charset="0"/>
              </a:rPr>
              <a:t>can serve as an agreement between the parties to </a:t>
            </a:r>
            <a:r>
              <a:rPr lang="en-US" b="1" dirty="0" smtClean="0">
                <a:solidFill>
                  <a:prstClr val="black"/>
                </a:solidFill>
                <a:latin typeface="Century Gothic" pitchFamily="34" charset="0"/>
              </a:rPr>
              <a:t>address most </a:t>
            </a:r>
            <a:r>
              <a:rPr lang="en-US" b="1" dirty="0">
                <a:solidFill>
                  <a:prstClr val="black"/>
                </a:solidFill>
                <a:latin typeface="Century Gothic" pitchFamily="34" charset="0"/>
              </a:rPr>
              <a:t>of the terms governing  future transactions, </a:t>
            </a:r>
            <a:r>
              <a:rPr lang="en-US" b="1" dirty="0" smtClean="0">
                <a:solidFill>
                  <a:prstClr val="black"/>
                </a:solidFill>
                <a:latin typeface="Century Gothic" pitchFamily="34" charset="0"/>
              </a:rPr>
              <a:t>which will allow the </a:t>
            </a:r>
            <a:r>
              <a:rPr lang="en-US" b="1" dirty="0">
                <a:solidFill>
                  <a:prstClr val="black"/>
                </a:solidFill>
                <a:latin typeface="Century Gothic" pitchFamily="34" charset="0"/>
              </a:rPr>
              <a:t>parties to quickly put in place future transactions because they rely on the terms of the master and only need to negotiate </a:t>
            </a:r>
            <a:r>
              <a:rPr lang="en-US" b="1" dirty="0" smtClean="0">
                <a:solidFill>
                  <a:prstClr val="black"/>
                </a:solidFill>
                <a:latin typeface="Century Gothic" pitchFamily="34" charset="0"/>
              </a:rPr>
              <a:t>project-specific terms.</a:t>
            </a:r>
            <a:endParaRPr lang="en-US" b="1" dirty="0">
              <a:solidFill>
                <a:prstClr val="black"/>
              </a:solidFill>
              <a:latin typeface="Century Gothic" pitchFamily="34" charset="0"/>
            </a:endParaRP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3746169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1514" y="6477000"/>
            <a:ext cx="8915400" cy="369332"/>
          </a:xfrm>
          <a:prstGeom prst="rect">
            <a:avLst/>
          </a:prstGeom>
          <a:noFill/>
        </p:spPr>
        <p:txBody>
          <a:bodyPr wrap="square" rtlCol="0">
            <a:spAutoFit/>
          </a:bodyPr>
          <a:lstStyle/>
          <a:p>
            <a:pPr algn="ctr"/>
            <a:r>
              <a:rPr lang="en-US" b="1" dirty="0" smtClean="0">
                <a:solidFill>
                  <a:prstClr val="black"/>
                </a:solidFill>
                <a:effectLst>
                  <a:outerShdw blurRad="38100" dist="38100" dir="2700000" algn="tl">
                    <a:srgbClr val="000000">
                      <a:alpha val="43137"/>
                    </a:srgbClr>
                  </a:outerShdw>
                </a:effectLst>
                <a:latin typeface="Century Gothic" pitchFamily="34" charset="0"/>
              </a:rPr>
              <a:t>Subawards and Other Types of Agreements</a:t>
            </a:r>
            <a:endParaRPr lang="en-US" b="1" dirty="0">
              <a:solidFill>
                <a:prstClr val="black"/>
              </a:solidFill>
              <a:effectLst>
                <a:outerShdw blurRad="38100" dist="38100" dir="2700000" algn="tl">
                  <a:srgbClr val="000000">
                    <a:alpha val="43137"/>
                  </a:srgbClr>
                </a:outerShdw>
              </a:effectLst>
              <a:latin typeface="Century Gothic" pitchFamily="34" charset="0"/>
            </a:endParaRP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10"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b="1" dirty="0" smtClean="0">
                <a:solidFill>
                  <a:srgbClr val="C17529"/>
                </a:solidFill>
                <a:effectLst>
                  <a:outerShdw blurRad="38100" dist="38100" dir="2700000" algn="tl">
                    <a:srgbClr val="000000">
                      <a:alpha val="43137"/>
                    </a:srgbClr>
                  </a:outerShdw>
                </a:effectLst>
                <a:latin typeface="Century Gothic" pitchFamily="34" charset="0"/>
              </a:rPr>
              <a:t>Other Agreements</a:t>
            </a:r>
            <a:endParaRPr lang="en-US" b="1" dirty="0">
              <a:solidFill>
                <a:srgbClr val="C17529"/>
              </a:solidFill>
              <a:effectLst>
                <a:outerShdw blurRad="38100" dist="38100" dir="2700000" algn="tl">
                  <a:srgbClr val="000000">
                    <a:alpha val="43137"/>
                  </a:srgbClr>
                </a:outerShdw>
              </a:effectLst>
              <a:latin typeface="Century Gothic" pitchFamily="34" charset="0"/>
            </a:endParaRPr>
          </a:p>
        </p:txBody>
      </p:sp>
      <p:sp>
        <p:nvSpPr>
          <p:cNvPr id="2" name="Date Placeholder 1"/>
          <p:cNvSpPr>
            <a:spLocks noGrp="1"/>
          </p:cNvSpPr>
          <p:nvPr>
            <p:ph type="dt" sz="half" idx="10"/>
          </p:nvPr>
        </p:nvSpPr>
        <p:spPr/>
        <p:txBody>
          <a:bodyPr/>
          <a:lstStyle/>
          <a:p>
            <a:r>
              <a:rPr lang="en-US" dirty="0" smtClean="0">
                <a:solidFill>
                  <a:srgbClr val="F0A22E">
                    <a:shade val="75000"/>
                  </a:srgbClr>
                </a:solidFill>
              </a:rPr>
              <a:t>9/11/2013</a:t>
            </a:r>
            <a:endParaRPr lang="en-US" dirty="0">
              <a:solidFill>
                <a:srgbClr val="F0A22E">
                  <a:shade val="75000"/>
                </a:srgbClr>
              </a:solidFill>
            </a:endParaRPr>
          </a:p>
        </p:txBody>
      </p:sp>
      <p:sp>
        <p:nvSpPr>
          <p:cNvPr id="8" name="Content Placeholder 2"/>
          <p:cNvSpPr>
            <a:spLocks noGrp="1"/>
          </p:cNvSpPr>
          <p:nvPr/>
        </p:nvSpPr>
        <p:spPr bwMode="auto">
          <a:xfrm>
            <a:off x="533400" y="11811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Char char="•"/>
              <a:defRPr sz="2400" b="1">
                <a:solidFill>
                  <a:schemeClr val="bg2"/>
                </a:solidFill>
                <a:latin typeface="+mn-lt"/>
                <a:ea typeface="+mn-ea"/>
                <a:cs typeface="+mn-cs"/>
              </a:defRPr>
            </a:lvl1pPr>
            <a:lvl2pPr marL="742950" indent="-285750" algn="l" rtl="0" eaLnBrk="0" fontAlgn="base" hangingPunct="0">
              <a:spcBef>
                <a:spcPct val="20000"/>
              </a:spcBef>
              <a:spcAft>
                <a:spcPct val="0"/>
              </a:spcAft>
              <a:buChar char="•"/>
              <a:defRPr sz="2000">
                <a:solidFill>
                  <a:schemeClr val="bg2"/>
                </a:solidFill>
                <a:latin typeface="+mn-lt"/>
              </a:defRPr>
            </a:lvl2pPr>
            <a:lvl3pPr marL="1143000" indent="-228600" algn="l" rtl="0" eaLnBrk="0" fontAlgn="base" hangingPunct="0">
              <a:spcBef>
                <a:spcPct val="20000"/>
              </a:spcBef>
              <a:spcAft>
                <a:spcPct val="0"/>
              </a:spcAft>
              <a:buChar char="•"/>
              <a:defRPr sz="2000">
                <a:solidFill>
                  <a:schemeClr val="bg2"/>
                </a:solidFill>
                <a:latin typeface="+mn-lt"/>
              </a:defRPr>
            </a:lvl3pPr>
            <a:lvl4pPr marL="1600200" indent="-228600" algn="l" rtl="0" eaLnBrk="0" fontAlgn="base" hangingPunct="0">
              <a:spcBef>
                <a:spcPct val="20000"/>
              </a:spcBef>
              <a:spcAft>
                <a:spcPct val="0"/>
              </a:spcAft>
              <a:buChar char="•"/>
              <a:defRPr>
                <a:solidFill>
                  <a:schemeClr val="bg2"/>
                </a:solidFill>
                <a:latin typeface="+mn-lt"/>
              </a:defRPr>
            </a:lvl4pPr>
            <a:lvl5pPr marL="2057400" indent="-228600" algn="l" rtl="0" eaLnBrk="0" fontAlgn="base" hangingPunct="0">
              <a:spcBef>
                <a:spcPct val="20000"/>
              </a:spcBef>
              <a:spcAft>
                <a:spcPct val="0"/>
              </a:spcAft>
              <a:buChar char="•"/>
              <a:defRPr sz="1600">
                <a:solidFill>
                  <a:schemeClr val="bg2"/>
                </a:solidFill>
                <a:latin typeface="+mn-lt"/>
              </a:defRPr>
            </a:lvl5pPr>
            <a:lvl6pPr marL="2514600" indent="-228600" algn="l" rtl="0" fontAlgn="base">
              <a:spcBef>
                <a:spcPct val="20000"/>
              </a:spcBef>
              <a:spcAft>
                <a:spcPct val="0"/>
              </a:spcAft>
              <a:buChar char="•"/>
              <a:defRPr sz="1600">
                <a:solidFill>
                  <a:schemeClr val="bg2"/>
                </a:solidFill>
                <a:latin typeface="+mn-lt"/>
              </a:defRPr>
            </a:lvl6pPr>
            <a:lvl7pPr marL="2971800" indent="-228600" algn="l" rtl="0" fontAlgn="base">
              <a:spcBef>
                <a:spcPct val="20000"/>
              </a:spcBef>
              <a:spcAft>
                <a:spcPct val="0"/>
              </a:spcAft>
              <a:buChar char="•"/>
              <a:defRPr sz="1600">
                <a:solidFill>
                  <a:schemeClr val="bg2"/>
                </a:solidFill>
                <a:latin typeface="+mn-lt"/>
              </a:defRPr>
            </a:lvl7pPr>
            <a:lvl8pPr marL="3429000" indent="-228600" algn="l" rtl="0" fontAlgn="base">
              <a:spcBef>
                <a:spcPct val="20000"/>
              </a:spcBef>
              <a:spcAft>
                <a:spcPct val="0"/>
              </a:spcAft>
              <a:buChar char="•"/>
              <a:defRPr sz="1600">
                <a:solidFill>
                  <a:schemeClr val="bg2"/>
                </a:solidFill>
                <a:latin typeface="+mn-lt"/>
              </a:defRPr>
            </a:lvl8pPr>
            <a:lvl9pPr marL="3886200" indent="-228600" algn="l" rtl="0" fontAlgn="base">
              <a:spcBef>
                <a:spcPct val="20000"/>
              </a:spcBef>
              <a:spcAft>
                <a:spcPct val="0"/>
              </a:spcAft>
              <a:buChar char="•"/>
              <a:defRPr sz="1600">
                <a:solidFill>
                  <a:schemeClr val="bg2"/>
                </a:solidFill>
                <a:latin typeface="+mn-lt"/>
              </a:defRPr>
            </a:lvl9pPr>
          </a:lstStyle>
          <a:p>
            <a:pPr>
              <a:buClr>
                <a:srgbClr val="FBEEC9"/>
              </a:buClr>
              <a:buFontTx/>
              <a:buNone/>
            </a:pPr>
            <a:r>
              <a:rPr lang="en-US" dirty="0" smtClean="0">
                <a:solidFill>
                  <a:prstClr val="black"/>
                </a:solidFill>
                <a:latin typeface="Century Gothic" pitchFamily="34" charset="0"/>
              </a:rPr>
              <a:t>Things to Consider</a:t>
            </a:r>
          </a:p>
          <a:p>
            <a:pPr lvl="1"/>
            <a:r>
              <a:rPr lang="en-US" b="1" dirty="0" smtClean="0">
                <a:solidFill>
                  <a:prstClr val="black"/>
                </a:solidFill>
                <a:latin typeface="Century Gothic" pitchFamily="34" charset="0"/>
              </a:rPr>
              <a:t>Remember, this contract will potentially affect faculty across campus.</a:t>
            </a:r>
          </a:p>
          <a:p>
            <a:pPr lvl="1"/>
            <a:r>
              <a:rPr lang="en-US" b="1" dirty="0" smtClean="0">
                <a:solidFill>
                  <a:prstClr val="black"/>
                </a:solidFill>
                <a:latin typeface="Century Gothic" pitchFamily="34" charset="0"/>
              </a:rPr>
              <a:t>How are the individual tasks awarded?</a:t>
            </a:r>
          </a:p>
          <a:p>
            <a:pPr marL="457200" lvl="1" indent="0">
              <a:buFontTx/>
              <a:buNone/>
            </a:pPr>
            <a:endParaRPr lang="en-US" b="1" dirty="0">
              <a:solidFill>
                <a:prstClr val="black"/>
              </a:solidFill>
              <a:latin typeface="Century Gothic" pitchFamily="34" charset="0"/>
            </a:endParaRPr>
          </a:p>
          <a:p>
            <a:pPr>
              <a:buClr>
                <a:srgbClr val="FBEEC9"/>
              </a:buClr>
            </a:pPr>
            <a:endParaRPr lang="en-US" dirty="0" smtClean="0">
              <a:solidFill>
                <a:prstClr val="black"/>
              </a:solidFill>
              <a:latin typeface="Century Gothic" pitchFamily="34" charset="0"/>
            </a:endParaRPr>
          </a:p>
          <a:p>
            <a:pPr algn="ctr">
              <a:buClr>
                <a:srgbClr val="FBEEC9"/>
              </a:buClr>
              <a:buFontTx/>
              <a:buNone/>
            </a:pPr>
            <a:endParaRPr lang="en-US" sz="1600" dirty="0" smtClean="0">
              <a:solidFill>
                <a:prstClr val="black"/>
              </a:solidFill>
              <a:latin typeface="Century Gothic" pitchFamily="34" charset="0"/>
            </a:endParaRPr>
          </a:p>
        </p:txBody>
      </p:sp>
    </p:spTree>
    <p:extLst>
      <p:ext uri="{BB962C8B-B14F-4D97-AF65-F5344CB8AC3E}">
        <p14:creationId xmlns:p14="http://schemas.microsoft.com/office/powerpoint/2010/main" val="37461699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13805</TotalTime>
  <Words>2042</Words>
  <Application>Microsoft Office PowerPoint</Application>
  <PresentationFormat>On-screen Show (4:3)</PresentationFormat>
  <Paragraphs>378</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239</cp:revision>
  <cp:lastPrinted>2013-09-10T17:56:22Z</cp:lastPrinted>
  <dcterms:created xsi:type="dcterms:W3CDTF">2011-04-10T19:45:53Z</dcterms:created>
  <dcterms:modified xsi:type="dcterms:W3CDTF">2013-09-24T14:36:52Z</dcterms:modified>
</cp:coreProperties>
</file>