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42"/>
  </p:notesMasterIdLst>
  <p:handoutMasterIdLst>
    <p:handoutMasterId r:id="rId43"/>
  </p:handoutMasterIdLst>
  <p:sldIdLst>
    <p:sldId id="310" r:id="rId2"/>
    <p:sldId id="330" r:id="rId3"/>
    <p:sldId id="674" r:id="rId4"/>
    <p:sldId id="675" r:id="rId5"/>
    <p:sldId id="685" r:id="rId6"/>
    <p:sldId id="686" r:id="rId7"/>
    <p:sldId id="687" r:id="rId8"/>
    <p:sldId id="676" r:id="rId9"/>
    <p:sldId id="677" r:id="rId10"/>
    <p:sldId id="678" r:id="rId11"/>
    <p:sldId id="680" r:id="rId12"/>
    <p:sldId id="689" r:id="rId13"/>
    <p:sldId id="692" r:id="rId14"/>
    <p:sldId id="691" r:id="rId15"/>
    <p:sldId id="688" r:id="rId16"/>
    <p:sldId id="681" r:id="rId17"/>
    <p:sldId id="682" r:id="rId18"/>
    <p:sldId id="683" r:id="rId19"/>
    <p:sldId id="693" r:id="rId20"/>
    <p:sldId id="712" r:id="rId21"/>
    <p:sldId id="694" r:id="rId22"/>
    <p:sldId id="706" r:id="rId23"/>
    <p:sldId id="707" r:id="rId24"/>
    <p:sldId id="684" r:id="rId25"/>
    <p:sldId id="662" r:id="rId26"/>
    <p:sldId id="695" r:id="rId27"/>
    <p:sldId id="696" r:id="rId28"/>
    <p:sldId id="705" r:id="rId29"/>
    <p:sldId id="697" r:id="rId30"/>
    <p:sldId id="698" r:id="rId31"/>
    <p:sldId id="709" r:id="rId32"/>
    <p:sldId id="708" r:id="rId33"/>
    <p:sldId id="699" r:id="rId34"/>
    <p:sldId id="713" r:id="rId35"/>
    <p:sldId id="703" r:id="rId36"/>
    <p:sldId id="704" r:id="rId37"/>
    <p:sldId id="710" r:id="rId38"/>
    <p:sldId id="700" r:id="rId39"/>
    <p:sldId id="702" r:id="rId40"/>
    <p:sldId id="328"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99"/>
    <a:srgbClr val="993366"/>
    <a:srgbClr val="FF9933"/>
    <a:srgbClr val="FF9900"/>
    <a:srgbClr val="000000"/>
    <a:srgbClr val="CC9900"/>
    <a:srgbClr val="FFC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p:cViewPr>
        <p:scale>
          <a:sx n="90" d="100"/>
          <a:sy n="90" d="100"/>
        </p:scale>
        <p:origin x="-672" y="-1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35DB9-145C-4C23-ABF0-1BF2859A56EE}"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en-US"/>
        </a:p>
      </dgm:t>
    </dgm:pt>
    <dgm:pt modelId="{105259B0-A195-4EC2-BC4F-D4A7D7EEA988}">
      <dgm:prSet/>
      <dgm:spPr/>
      <dgm:t>
        <a:bodyPr/>
        <a:lstStyle/>
        <a:p>
          <a:pPr rtl="0"/>
          <a:r>
            <a:rPr lang="en-US" b="1" dirty="0" smtClean="0"/>
            <a:t>RCR Training by doctoral students:</a:t>
          </a:r>
          <a:endParaRPr lang="en-US" dirty="0"/>
        </a:p>
      </dgm:t>
    </dgm:pt>
    <dgm:pt modelId="{61B18563-BFDD-463B-B379-E25DE101F8E8}" type="parTrans" cxnId="{62E0E1C7-BE7D-42D7-BC2B-81CFF913FBAA}">
      <dgm:prSet/>
      <dgm:spPr/>
      <dgm:t>
        <a:bodyPr/>
        <a:lstStyle/>
        <a:p>
          <a:endParaRPr lang="en-US"/>
        </a:p>
      </dgm:t>
    </dgm:pt>
    <dgm:pt modelId="{DB44379E-1BE0-4DB5-863C-407471ED1FB8}" type="sibTrans" cxnId="{62E0E1C7-BE7D-42D7-BC2B-81CFF913FBAA}">
      <dgm:prSet/>
      <dgm:spPr/>
      <dgm:t>
        <a:bodyPr/>
        <a:lstStyle/>
        <a:p>
          <a:endParaRPr lang="en-US"/>
        </a:p>
      </dgm:t>
    </dgm:pt>
    <dgm:pt modelId="{7EDAD5CF-AEDE-4EF5-B49B-A1ED64AE6ED2}">
      <dgm:prSet/>
      <dgm:spPr/>
      <dgm:t>
        <a:bodyPr/>
        <a:lstStyle/>
        <a:p>
          <a:pPr rtl="0"/>
          <a:r>
            <a:rPr lang="en-US" b="1" dirty="0" smtClean="0"/>
            <a:t>The UCF’s Office of Graduate Studies requires completion of  CITI Program RCR Training Courses by all enrolled doctoral students. Training must be completed in/or by the time of thesis presentation.   Students select the RCR training course of their interest taking into consideration their field of study.</a:t>
          </a:r>
          <a:endParaRPr lang="en-US" dirty="0"/>
        </a:p>
      </dgm:t>
    </dgm:pt>
    <dgm:pt modelId="{12C42940-5388-4E6C-9EB4-027BBA467412}" type="parTrans" cxnId="{A53DAAFA-A627-4942-A4BD-3268D5CF86F4}">
      <dgm:prSet/>
      <dgm:spPr/>
      <dgm:t>
        <a:bodyPr/>
        <a:lstStyle/>
        <a:p>
          <a:endParaRPr lang="en-US"/>
        </a:p>
      </dgm:t>
    </dgm:pt>
    <dgm:pt modelId="{2E9B5C1E-0FE4-4E7A-9FB0-49EA3FE4FFAC}" type="sibTrans" cxnId="{A53DAAFA-A627-4942-A4BD-3268D5CF86F4}">
      <dgm:prSet/>
      <dgm:spPr/>
      <dgm:t>
        <a:bodyPr/>
        <a:lstStyle/>
        <a:p>
          <a:endParaRPr lang="en-US"/>
        </a:p>
      </dgm:t>
    </dgm:pt>
    <dgm:pt modelId="{0B424457-A1C3-4DE5-971B-04F478FDDAE2}" type="pres">
      <dgm:prSet presAssocID="{54835DB9-145C-4C23-ABF0-1BF2859A56EE}" presName="composite" presStyleCnt="0">
        <dgm:presLayoutVars>
          <dgm:chMax val="3"/>
          <dgm:animLvl val="lvl"/>
          <dgm:resizeHandles val="exact"/>
        </dgm:presLayoutVars>
      </dgm:prSet>
      <dgm:spPr/>
      <dgm:t>
        <a:bodyPr/>
        <a:lstStyle/>
        <a:p>
          <a:endParaRPr lang="en-US"/>
        </a:p>
      </dgm:t>
    </dgm:pt>
    <dgm:pt modelId="{734A43AF-E3AC-4442-906A-0A39459000EF}" type="pres">
      <dgm:prSet presAssocID="{105259B0-A195-4EC2-BC4F-D4A7D7EEA988}" presName="gear1" presStyleLbl="node1" presStyleIdx="0" presStyleCnt="2" custScaleX="105517" custScaleY="103729" custLinFactX="-97980" custLinFactNeighborX="-100000" custLinFactNeighborY="-97745">
        <dgm:presLayoutVars>
          <dgm:chMax val="1"/>
          <dgm:bulletEnabled val="1"/>
        </dgm:presLayoutVars>
      </dgm:prSet>
      <dgm:spPr/>
      <dgm:t>
        <a:bodyPr/>
        <a:lstStyle/>
        <a:p>
          <a:endParaRPr lang="en-US"/>
        </a:p>
      </dgm:t>
    </dgm:pt>
    <dgm:pt modelId="{09248C1A-CFBD-429A-BFC0-9D2F73B1EE87}" type="pres">
      <dgm:prSet presAssocID="{105259B0-A195-4EC2-BC4F-D4A7D7EEA988}" presName="gear1srcNode" presStyleLbl="node1" presStyleIdx="0" presStyleCnt="2"/>
      <dgm:spPr/>
      <dgm:t>
        <a:bodyPr/>
        <a:lstStyle/>
        <a:p>
          <a:endParaRPr lang="en-US"/>
        </a:p>
      </dgm:t>
    </dgm:pt>
    <dgm:pt modelId="{D1758FB3-DFCE-4639-8FAF-B646BC57DE86}" type="pres">
      <dgm:prSet presAssocID="{105259B0-A195-4EC2-BC4F-D4A7D7EEA988}" presName="gear1dstNode" presStyleLbl="node1" presStyleIdx="0" presStyleCnt="2"/>
      <dgm:spPr/>
      <dgm:t>
        <a:bodyPr/>
        <a:lstStyle/>
        <a:p>
          <a:endParaRPr lang="en-US"/>
        </a:p>
      </dgm:t>
    </dgm:pt>
    <dgm:pt modelId="{483E864F-2CD3-47A9-9624-BCDD90EEB4F7}" type="pres">
      <dgm:prSet presAssocID="{7EDAD5CF-AEDE-4EF5-B49B-A1ED64AE6ED2}" presName="gear2" presStyleLbl="node1" presStyleIdx="1" presStyleCnt="2" custScaleX="218057" custScaleY="250000" custLinFactNeighborX="19505" custLinFactNeighborY="27346">
        <dgm:presLayoutVars>
          <dgm:chMax val="1"/>
          <dgm:bulletEnabled val="1"/>
        </dgm:presLayoutVars>
      </dgm:prSet>
      <dgm:spPr/>
      <dgm:t>
        <a:bodyPr/>
        <a:lstStyle/>
        <a:p>
          <a:endParaRPr lang="en-US"/>
        </a:p>
      </dgm:t>
    </dgm:pt>
    <dgm:pt modelId="{ABC8CA05-4F61-4A7E-BD43-94A92C5B977C}" type="pres">
      <dgm:prSet presAssocID="{7EDAD5CF-AEDE-4EF5-B49B-A1ED64AE6ED2}" presName="gear2srcNode" presStyleLbl="node1" presStyleIdx="1" presStyleCnt="2"/>
      <dgm:spPr/>
      <dgm:t>
        <a:bodyPr/>
        <a:lstStyle/>
        <a:p>
          <a:endParaRPr lang="en-US"/>
        </a:p>
      </dgm:t>
    </dgm:pt>
    <dgm:pt modelId="{5E4AC6DA-4C65-4DF7-9DAE-B45FEE623A8C}" type="pres">
      <dgm:prSet presAssocID="{7EDAD5CF-AEDE-4EF5-B49B-A1ED64AE6ED2}" presName="gear2dstNode" presStyleLbl="node1" presStyleIdx="1" presStyleCnt="2"/>
      <dgm:spPr/>
      <dgm:t>
        <a:bodyPr/>
        <a:lstStyle/>
        <a:p>
          <a:endParaRPr lang="en-US"/>
        </a:p>
      </dgm:t>
    </dgm:pt>
    <dgm:pt modelId="{452E2B48-9DF6-4C88-AD3C-30D19E00E27E}" type="pres">
      <dgm:prSet presAssocID="{DB44379E-1BE0-4DB5-863C-407471ED1FB8}" presName="connector1" presStyleLbl="sibTrans2D1" presStyleIdx="0" presStyleCnt="2"/>
      <dgm:spPr/>
      <dgm:t>
        <a:bodyPr/>
        <a:lstStyle/>
        <a:p>
          <a:endParaRPr lang="en-US"/>
        </a:p>
      </dgm:t>
    </dgm:pt>
    <dgm:pt modelId="{0C903204-B2DB-41D6-B152-7BD5B644A949}" type="pres">
      <dgm:prSet presAssocID="{2E9B5C1E-0FE4-4E7A-9FB0-49EA3FE4FFAC}" presName="connector2" presStyleLbl="sibTrans2D1" presStyleIdx="1" presStyleCnt="2"/>
      <dgm:spPr/>
      <dgm:t>
        <a:bodyPr/>
        <a:lstStyle/>
        <a:p>
          <a:endParaRPr lang="en-US"/>
        </a:p>
      </dgm:t>
    </dgm:pt>
  </dgm:ptLst>
  <dgm:cxnLst>
    <dgm:cxn modelId="{29DCD07C-A09E-441D-8E3B-99CAE5094E2C}" type="presOf" srcId="{DB44379E-1BE0-4DB5-863C-407471ED1FB8}" destId="{452E2B48-9DF6-4C88-AD3C-30D19E00E27E}" srcOrd="0" destOrd="0" presId="urn:microsoft.com/office/officeart/2005/8/layout/gear1"/>
    <dgm:cxn modelId="{35DA92C0-F549-4C03-879F-1487CCD0AD56}" type="presOf" srcId="{54835DB9-145C-4C23-ABF0-1BF2859A56EE}" destId="{0B424457-A1C3-4DE5-971B-04F478FDDAE2}" srcOrd="0" destOrd="0" presId="urn:microsoft.com/office/officeart/2005/8/layout/gear1"/>
    <dgm:cxn modelId="{A81F70A2-BA73-4AEA-9103-33342158B990}" type="presOf" srcId="{2E9B5C1E-0FE4-4E7A-9FB0-49EA3FE4FFAC}" destId="{0C903204-B2DB-41D6-B152-7BD5B644A949}" srcOrd="0" destOrd="0" presId="urn:microsoft.com/office/officeart/2005/8/layout/gear1"/>
    <dgm:cxn modelId="{8F7E527D-7784-43BA-90B9-425CFF8790BC}" type="presOf" srcId="{7EDAD5CF-AEDE-4EF5-B49B-A1ED64AE6ED2}" destId="{5E4AC6DA-4C65-4DF7-9DAE-B45FEE623A8C}" srcOrd="2" destOrd="0" presId="urn:microsoft.com/office/officeart/2005/8/layout/gear1"/>
    <dgm:cxn modelId="{14DD7EE6-DB37-4C2D-885B-830CB0933E5E}" type="presOf" srcId="{105259B0-A195-4EC2-BC4F-D4A7D7EEA988}" destId="{734A43AF-E3AC-4442-906A-0A39459000EF}" srcOrd="0" destOrd="0" presId="urn:microsoft.com/office/officeart/2005/8/layout/gear1"/>
    <dgm:cxn modelId="{E353E9FB-5419-474D-A06A-F9C5B49D2660}" type="presOf" srcId="{7EDAD5CF-AEDE-4EF5-B49B-A1ED64AE6ED2}" destId="{ABC8CA05-4F61-4A7E-BD43-94A92C5B977C}" srcOrd="1" destOrd="0" presId="urn:microsoft.com/office/officeart/2005/8/layout/gear1"/>
    <dgm:cxn modelId="{05C10D09-0DED-49D7-961C-AB91CC92C2F7}" type="presOf" srcId="{7EDAD5CF-AEDE-4EF5-B49B-A1ED64AE6ED2}" destId="{483E864F-2CD3-47A9-9624-BCDD90EEB4F7}" srcOrd="0" destOrd="0" presId="urn:microsoft.com/office/officeart/2005/8/layout/gear1"/>
    <dgm:cxn modelId="{07C03315-6521-4D8D-9251-5182BE737924}" type="presOf" srcId="{105259B0-A195-4EC2-BC4F-D4A7D7EEA988}" destId="{D1758FB3-DFCE-4639-8FAF-B646BC57DE86}" srcOrd="2" destOrd="0" presId="urn:microsoft.com/office/officeart/2005/8/layout/gear1"/>
    <dgm:cxn modelId="{62E0E1C7-BE7D-42D7-BC2B-81CFF913FBAA}" srcId="{54835DB9-145C-4C23-ABF0-1BF2859A56EE}" destId="{105259B0-A195-4EC2-BC4F-D4A7D7EEA988}" srcOrd="0" destOrd="0" parTransId="{61B18563-BFDD-463B-B379-E25DE101F8E8}" sibTransId="{DB44379E-1BE0-4DB5-863C-407471ED1FB8}"/>
    <dgm:cxn modelId="{A53DAAFA-A627-4942-A4BD-3268D5CF86F4}" srcId="{54835DB9-145C-4C23-ABF0-1BF2859A56EE}" destId="{7EDAD5CF-AEDE-4EF5-B49B-A1ED64AE6ED2}" srcOrd="1" destOrd="0" parTransId="{12C42940-5388-4E6C-9EB4-027BBA467412}" sibTransId="{2E9B5C1E-0FE4-4E7A-9FB0-49EA3FE4FFAC}"/>
    <dgm:cxn modelId="{19FD56DA-6E1F-4401-90D8-A28FB81C0CE6}" type="presOf" srcId="{105259B0-A195-4EC2-BC4F-D4A7D7EEA988}" destId="{09248C1A-CFBD-429A-BFC0-9D2F73B1EE87}" srcOrd="1" destOrd="0" presId="urn:microsoft.com/office/officeart/2005/8/layout/gear1"/>
    <dgm:cxn modelId="{0FDD5786-61BF-4F93-B7A6-AC13C16DB206}" type="presParOf" srcId="{0B424457-A1C3-4DE5-971B-04F478FDDAE2}" destId="{734A43AF-E3AC-4442-906A-0A39459000EF}" srcOrd="0" destOrd="0" presId="urn:microsoft.com/office/officeart/2005/8/layout/gear1"/>
    <dgm:cxn modelId="{BAE05F15-1ABF-40E9-88A7-39874EDFFAA9}" type="presParOf" srcId="{0B424457-A1C3-4DE5-971B-04F478FDDAE2}" destId="{09248C1A-CFBD-429A-BFC0-9D2F73B1EE87}" srcOrd="1" destOrd="0" presId="urn:microsoft.com/office/officeart/2005/8/layout/gear1"/>
    <dgm:cxn modelId="{6FA3E7BE-BBEF-472A-B141-461DCA33FE63}" type="presParOf" srcId="{0B424457-A1C3-4DE5-971B-04F478FDDAE2}" destId="{D1758FB3-DFCE-4639-8FAF-B646BC57DE86}" srcOrd="2" destOrd="0" presId="urn:microsoft.com/office/officeart/2005/8/layout/gear1"/>
    <dgm:cxn modelId="{1D77BE20-D1B4-4DCA-B8DA-1DCC79D8EA61}" type="presParOf" srcId="{0B424457-A1C3-4DE5-971B-04F478FDDAE2}" destId="{483E864F-2CD3-47A9-9624-BCDD90EEB4F7}" srcOrd="3" destOrd="0" presId="urn:microsoft.com/office/officeart/2005/8/layout/gear1"/>
    <dgm:cxn modelId="{25BCB561-AF6D-4727-8ECF-E92385261542}" type="presParOf" srcId="{0B424457-A1C3-4DE5-971B-04F478FDDAE2}" destId="{ABC8CA05-4F61-4A7E-BD43-94A92C5B977C}" srcOrd="4" destOrd="0" presId="urn:microsoft.com/office/officeart/2005/8/layout/gear1"/>
    <dgm:cxn modelId="{62834647-8D6C-45FD-8A37-6ED4A6D21AFD}" type="presParOf" srcId="{0B424457-A1C3-4DE5-971B-04F478FDDAE2}" destId="{5E4AC6DA-4C65-4DF7-9DAE-B45FEE623A8C}" srcOrd="5" destOrd="0" presId="urn:microsoft.com/office/officeart/2005/8/layout/gear1"/>
    <dgm:cxn modelId="{02D825F9-4694-449F-B2D7-668871626CD2}" type="presParOf" srcId="{0B424457-A1C3-4DE5-971B-04F478FDDAE2}" destId="{452E2B48-9DF6-4C88-AD3C-30D19E00E27E}" srcOrd="6" destOrd="0" presId="urn:microsoft.com/office/officeart/2005/8/layout/gear1"/>
    <dgm:cxn modelId="{38AFE206-AE4F-44BD-9C1B-DA1684DD8A01}" type="presParOf" srcId="{0B424457-A1C3-4DE5-971B-04F478FDDAE2}" destId="{0C903204-B2DB-41D6-B152-7BD5B644A949}"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B4E3A-0505-49C7-8666-F951D9ABD7A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1B725C94-B056-40C5-BEEB-D33C0A43AF92}">
      <dgm:prSet/>
      <dgm:spPr/>
      <dgm:t>
        <a:bodyPr/>
        <a:lstStyle/>
        <a:p>
          <a:pPr rtl="0"/>
          <a:r>
            <a:rPr lang="en-US" b="1" dirty="0" smtClean="0">
              <a:solidFill>
                <a:schemeClr val="tx1"/>
              </a:solidFill>
            </a:rPr>
            <a:t>The Nine (9)  Cores of RCR</a:t>
          </a:r>
          <a:endParaRPr lang="en-US" dirty="0">
            <a:solidFill>
              <a:schemeClr val="tx1"/>
            </a:solidFill>
          </a:endParaRPr>
        </a:p>
      </dgm:t>
    </dgm:pt>
    <dgm:pt modelId="{9C7786F2-363C-4CE9-8288-9F7A3C7D0699}" type="parTrans" cxnId="{490FEE96-2739-49AE-BB34-D31E2D1B12CF}">
      <dgm:prSet/>
      <dgm:spPr/>
      <dgm:t>
        <a:bodyPr/>
        <a:lstStyle/>
        <a:p>
          <a:endParaRPr lang="en-US">
            <a:solidFill>
              <a:schemeClr val="tx1"/>
            </a:solidFill>
          </a:endParaRPr>
        </a:p>
      </dgm:t>
    </dgm:pt>
    <dgm:pt modelId="{949E6A90-1D68-44C7-B48E-8F76A013447D}" type="sibTrans" cxnId="{490FEE96-2739-49AE-BB34-D31E2D1B12CF}">
      <dgm:prSet/>
      <dgm:spPr/>
      <dgm:t>
        <a:bodyPr/>
        <a:lstStyle/>
        <a:p>
          <a:endParaRPr lang="en-US">
            <a:solidFill>
              <a:schemeClr val="tx1"/>
            </a:solidFill>
          </a:endParaRPr>
        </a:p>
      </dgm:t>
    </dgm:pt>
    <dgm:pt modelId="{B390A54F-C51E-4618-A502-05264CDC5F89}">
      <dgm:prSet/>
      <dgm:spPr/>
      <dgm:t>
        <a:bodyPr/>
        <a:lstStyle/>
        <a:p>
          <a:pPr rtl="0"/>
          <a:endParaRPr lang="en-US" sz="1600" dirty="0">
            <a:solidFill>
              <a:schemeClr val="tx1"/>
            </a:solidFill>
          </a:endParaRPr>
        </a:p>
      </dgm:t>
    </dgm:pt>
    <dgm:pt modelId="{637912C1-CA8B-4A99-85C8-67F2C0CA9E53}" type="parTrans" cxnId="{CE9E08EF-1D59-4662-8B48-B2A54049ACB8}">
      <dgm:prSet/>
      <dgm:spPr/>
      <dgm:t>
        <a:bodyPr/>
        <a:lstStyle/>
        <a:p>
          <a:endParaRPr lang="en-US">
            <a:solidFill>
              <a:schemeClr val="tx1"/>
            </a:solidFill>
          </a:endParaRPr>
        </a:p>
      </dgm:t>
    </dgm:pt>
    <dgm:pt modelId="{30456882-6669-4472-8C98-9E5222A768F1}" type="sibTrans" cxnId="{CE9E08EF-1D59-4662-8B48-B2A54049ACB8}">
      <dgm:prSet/>
      <dgm:spPr/>
      <dgm:t>
        <a:bodyPr/>
        <a:lstStyle/>
        <a:p>
          <a:endParaRPr lang="en-US">
            <a:solidFill>
              <a:schemeClr val="tx1"/>
            </a:solidFill>
          </a:endParaRPr>
        </a:p>
      </dgm:t>
    </dgm:pt>
    <dgm:pt modelId="{607E213D-8E5E-42E4-B547-0C650F398844}">
      <dgm:prSet custT="1"/>
      <dgm:spPr/>
      <dgm:t>
        <a:bodyPr/>
        <a:lstStyle/>
        <a:p>
          <a:pPr rtl="0"/>
          <a:r>
            <a:rPr lang="en-US" sz="1400" b="1" dirty="0" smtClean="0">
              <a:solidFill>
                <a:schemeClr val="tx1"/>
              </a:solidFill>
            </a:rPr>
            <a:t>Data Acquisition, Management, Sharing and Ownership</a:t>
          </a:r>
          <a:endParaRPr lang="en-US" sz="1400" dirty="0">
            <a:solidFill>
              <a:schemeClr val="tx1"/>
            </a:solidFill>
          </a:endParaRPr>
        </a:p>
      </dgm:t>
    </dgm:pt>
    <dgm:pt modelId="{591D3B90-ACB2-420F-9255-D9450E3588FA}" type="parTrans" cxnId="{E3C9E87A-865A-4BFF-8F5C-4F9C027D72EC}">
      <dgm:prSet/>
      <dgm:spPr/>
      <dgm:t>
        <a:bodyPr/>
        <a:lstStyle/>
        <a:p>
          <a:endParaRPr lang="en-US">
            <a:solidFill>
              <a:schemeClr val="tx1"/>
            </a:solidFill>
          </a:endParaRPr>
        </a:p>
      </dgm:t>
    </dgm:pt>
    <dgm:pt modelId="{ABF587D4-11A6-4A88-B297-2B1032D9037C}" type="sibTrans" cxnId="{E3C9E87A-865A-4BFF-8F5C-4F9C027D72EC}">
      <dgm:prSet/>
      <dgm:spPr/>
      <dgm:t>
        <a:bodyPr/>
        <a:lstStyle/>
        <a:p>
          <a:endParaRPr lang="en-US">
            <a:solidFill>
              <a:schemeClr val="tx1"/>
            </a:solidFill>
          </a:endParaRPr>
        </a:p>
      </dgm:t>
    </dgm:pt>
    <dgm:pt modelId="{E9379E8A-4AB4-4998-B291-CD64F3099D1C}">
      <dgm:prSet custT="1"/>
      <dgm:spPr/>
      <dgm:t>
        <a:bodyPr/>
        <a:lstStyle/>
        <a:p>
          <a:pPr rtl="0"/>
          <a:r>
            <a:rPr lang="en-US" sz="1400" b="1" dirty="0" smtClean="0">
              <a:solidFill>
                <a:schemeClr val="tx1"/>
              </a:solidFill>
            </a:rPr>
            <a:t>Mentor/Trainee relationships</a:t>
          </a:r>
          <a:endParaRPr lang="en-US" sz="1400" dirty="0">
            <a:solidFill>
              <a:schemeClr val="tx1"/>
            </a:solidFill>
          </a:endParaRPr>
        </a:p>
      </dgm:t>
    </dgm:pt>
    <dgm:pt modelId="{35892487-49AA-43A2-A162-58098496B411}" type="parTrans" cxnId="{0514F1B3-C3FD-4FD6-A6D4-D6BA45C10BEA}">
      <dgm:prSet/>
      <dgm:spPr/>
      <dgm:t>
        <a:bodyPr/>
        <a:lstStyle/>
        <a:p>
          <a:endParaRPr lang="en-US">
            <a:solidFill>
              <a:schemeClr val="tx1"/>
            </a:solidFill>
          </a:endParaRPr>
        </a:p>
      </dgm:t>
    </dgm:pt>
    <dgm:pt modelId="{E1A7F0E2-80B8-4E6D-90F6-B721C009AF55}" type="sibTrans" cxnId="{0514F1B3-C3FD-4FD6-A6D4-D6BA45C10BEA}">
      <dgm:prSet/>
      <dgm:spPr/>
      <dgm:t>
        <a:bodyPr/>
        <a:lstStyle/>
        <a:p>
          <a:endParaRPr lang="en-US">
            <a:solidFill>
              <a:schemeClr val="tx1"/>
            </a:solidFill>
          </a:endParaRPr>
        </a:p>
      </dgm:t>
    </dgm:pt>
    <dgm:pt modelId="{E623B2A2-4DD2-4426-8FA1-CA5B0F369283}">
      <dgm:prSet custT="1"/>
      <dgm:spPr/>
      <dgm:t>
        <a:bodyPr/>
        <a:lstStyle/>
        <a:p>
          <a:pPr rtl="0"/>
          <a:r>
            <a:rPr lang="en-US" sz="1400" b="1" dirty="0" smtClean="0">
              <a:solidFill>
                <a:schemeClr val="tx1"/>
              </a:solidFill>
            </a:rPr>
            <a:t>Peer Review</a:t>
          </a:r>
          <a:endParaRPr lang="en-US" sz="1400" dirty="0">
            <a:solidFill>
              <a:schemeClr val="tx1"/>
            </a:solidFill>
          </a:endParaRPr>
        </a:p>
      </dgm:t>
    </dgm:pt>
    <dgm:pt modelId="{41775861-AC1E-40AC-8CB8-B3F30C130A24}" type="parTrans" cxnId="{0A55DE3C-E85F-415E-9E84-013F260A8176}">
      <dgm:prSet/>
      <dgm:spPr/>
      <dgm:t>
        <a:bodyPr/>
        <a:lstStyle/>
        <a:p>
          <a:endParaRPr lang="en-US">
            <a:solidFill>
              <a:schemeClr val="tx1"/>
            </a:solidFill>
          </a:endParaRPr>
        </a:p>
      </dgm:t>
    </dgm:pt>
    <dgm:pt modelId="{0C037B4D-7B6A-4243-8B81-1050211DCEA7}" type="sibTrans" cxnId="{0A55DE3C-E85F-415E-9E84-013F260A8176}">
      <dgm:prSet/>
      <dgm:spPr/>
      <dgm:t>
        <a:bodyPr/>
        <a:lstStyle/>
        <a:p>
          <a:endParaRPr lang="en-US">
            <a:solidFill>
              <a:schemeClr val="tx1"/>
            </a:solidFill>
          </a:endParaRPr>
        </a:p>
      </dgm:t>
    </dgm:pt>
    <dgm:pt modelId="{379BAB63-7A42-4FBD-8BF7-7847FFDD4BFC}">
      <dgm:prSet custT="1"/>
      <dgm:spPr/>
      <dgm:t>
        <a:bodyPr/>
        <a:lstStyle/>
        <a:p>
          <a:pPr rtl="0"/>
          <a:r>
            <a:rPr lang="en-US" sz="1400" b="1" dirty="0" smtClean="0">
              <a:solidFill>
                <a:schemeClr val="tx1"/>
              </a:solidFill>
            </a:rPr>
            <a:t>Collaborative Science</a:t>
          </a:r>
          <a:endParaRPr lang="en-US" sz="1400" dirty="0">
            <a:solidFill>
              <a:schemeClr val="tx1"/>
            </a:solidFill>
          </a:endParaRPr>
        </a:p>
      </dgm:t>
    </dgm:pt>
    <dgm:pt modelId="{E83CA845-381D-45E7-8F30-ED8F9211BFFA}" type="parTrans" cxnId="{6A356CF7-892C-433A-B6AC-019D3F39DEF3}">
      <dgm:prSet/>
      <dgm:spPr/>
      <dgm:t>
        <a:bodyPr/>
        <a:lstStyle/>
        <a:p>
          <a:endParaRPr lang="en-US">
            <a:solidFill>
              <a:schemeClr val="tx1"/>
            </a:solidFill>
          </a:endParaRPr>
        </a:p>
      </dgm:t>
    </dgm:pt>
    <dgm:pt modelId="{3B3EEA22-5E9B-4876-9637-59F5D5D05BF0}" type="sibTrans" cxnId="{6A356CF7-892C-433A-B6AC-019D3F39DEF3}">
      <dgm:prSet/>
      <dgm:spPr/>
      <dgm:t>
        <a:bodyPr/>
        <a:lstStyle/>
        <a:p>
          <a:endParaRPr lang="en-US">
            <a:solidFill>
              <a:schemeClr val="tx1"/>
            </a:solidFill>
          </a:endParaRPr>
        </a:p>
      </dgm:t>
    </dgm:pt>
    <dgm:pt modelId="{7D1D5B79-2562-4C87-A2F3-CDBEB53921E5}">
      <dgm:prSet custT="1"/>
      <dgm:spPr/>
      <dgm:t>
        <a:bodyPr/>
        <a:lstStyle/>
        <a:p>
          <a:pPr rtl="0"/>
          <a:r>
            <a:rPr lang="en-US" sz="1400" b="1" dirty="0" smtClean="0">
              <a:solidFill>
                <a:schemeClr val="tx1"/>
              </a:solidFill>
            </a:rPr>
            <a:t>Laboratory Animal Welfare (Research Involving Animals)</a:t>
          </a:r>
          <a:endParaRPr lang="en-US" sz="1400" dirty="0">
            <a:solidFill>
              <a:schemeClr val="tx1"/>
            </a:solidFill>
          </a:endParaRPr>
        </a:p>
      </dgm:t>
    </dgm:pt>
    <dgm:pt modelId="{8DF9534E-F8EF-4FF4-B0F4-54478D0F05E1}" type="parTrans" cxnId="{23F73595-DB03-4BF8-9E8D-72D058DC270E}">
      <dgm:prSet/>
      <dgm:spPr/>
      <dgm:t>
        <a:bodyPr/>
        <a:lstStyle/>
        <a:p>
          <a:endParaRPr lang="en-US">
            <a:solidFill>
              <a:schemeClr val="tx1"/>
            </a:solidFill>
          </a:endParaRPr>
        </a:p>
      </dgm:t>
    </dgm:pt>
    <dgm:pt modelId="{4BEBF995-60F0-4EE9-9E6C-58287F7FFD8E}" type="sibTrans" cxnId="{23F73595-DB03-4BF8-9E8D-72D058DC270E}">
      <dgm:prSet/>
      <dgm:spPr/>
      <dgm:t>
        <a:bodyPr/>
        <a:lstStyle/>
        <a:p>
          <a:endParaRPr lang="en-US">
            <a:solidFill>
              <a:schemeClr val="tx1"/>
            </a:solidFill>
          </a:endParaRPr>
        </a:p>
      </dgm:t>
    </dgm:pt>
    <dgm:pt modelId="{091DB513-69B5-4735-9CA7-1F7BAE4FEAFC}">
      <dgm:prSet custT="1"/>
      <dgm:spPr/>
      <dgm:t>
        <a:bodyPr/>
        <a:lstStyle/>
        <a:p>
          <a:pPr rtl="0"/>
          <a:r>
            <a:rPr lang="en-US" sz="1400" b="1" dirty="0" smtClean="0">
              <a:solidFill>
                <a:schemeClr val="tx1"/>
              </a:solidFill>
            </a:rPr>
            <a:t>Research Misconduct</a:t>
          </a:r>
          <a:endParaRPr lang="en-US" sz="1400" dirty="0">
            <a:solidFill>
              <a:schemeClr val="tx1"/>
            </a:solidFill>
          </a:endParaRPr>
        </a:p>
      </dgm:t>
    </dgm:pt>
    <dgm:pt modelId="{CED391D9-EC31-4B43-BAEA-D4178DDF0F90}" type="parTrans" cxnId="{DB92F3BF-D3AA-4D67-8104-78F43A0D601C}">
      <dgm:prSet/>
      <dgm:spPr/>
      <dgm:t>
        <a:bodyPr/>
        <a:lstStyle/>
        <a:p>
          <a:endParaRPr lang="en-US">
            <a:solidFill>
              <a:schemeClr val="tx1"/>
            </a:solidFill>
          </a:endParaRPr>
        </a:p>
      </dgm:t>
    </dgm:pt>
    <dgm:pt modelId="{C43DC249-ED80-44A3-85BD-F4CFD3948BC4}" type="sibTrans" cxnId="{DB92F3BF-D3AA-4D67-8104-78F43A0D601C}">
      <dgm:prSet/>
      <dgm:spPr/>
      <dgm:t>
        <a:bodyPr/>
        <a:lstStyle/>
        <a:p>
          <a:endParaRPr lang="en-US">
            <a:solidFill>
              <a:schemeClr val="tx1"/>
            </a:solidFill>
          </a:endParaRPr>
        </a:p>
      </dgm:t>
    </dgm:pt>
    <dgm:pt modelId="{E65F779D-8AF9-487A-B5D4-14AF7D321C12}">
      <dgm:prSet custT="1"/>
      <dgm:spPr/>
      <dgm:t>
        <a:bodyPr/>
        <a:lstStyle/>
        <a:p>
          <a:pPr rtl="0"/>
          <a:r>
            <a:rPr lang="en-US" sz="1400" b="1" dirty="0" smtClean="0">
              <a:solidFill>
                <a:schemeClr val="tx1"/>
              </a:solidFill>
            </a:rPr>
            <a:t>Conflict of Interest and Conflicts of Commitment</a:t>
          </a:r>
          <a:endParaRPr lang="en-US" sz="1400" dirty="0">
            <a:solidFill>
              <a:schemeClr val="tx1"/>
            </a:solidFill>
          </a:endParaRPr>
        </a:p>
      </dgm:t>
    </dgm:pt>
    <dgm:pt modelId="{519DEE05-EE8E-4016-AE9D-51B9B849A43E}" type="parTrans" cxnId="{B7D33815-3342-46C6-9379-3FCBBF9568D9}">
      <dgm:prSet/>
      <dgm:spPr/>
      <dgm:t>
        <a:bodyPr/>
        <a:lstStyle/>
        <a:p>
          <a:endParaRPr lang="en-US"/>
        </a:p>
      </dgm:t>
    </dgm:pt>
    <dgm:pt modelId="{DE31CFEC-2FD4-4E03-BDE8-6613953B90BD}" type="sibTrans" cxnId="{B7D33815-3342-46C6-9379-3FCBBF9568D9}">
      <dgm:prSet/>
      <dgm:spPr/>
      <dgm:t>
        <a:bodyPr/>
        <a:lstStyle/>
        <a:p>
          <a:endParaRPr lang="en-US"/>
        </a:p>
      </dgm:t>
    </dgm:pt>
    <dgm:pt modelId="{48525741-D914-4F6D-8A85-FD9305D1FEE6}">
      <dgm:prSet custT="1"/>
      <dgm:spPr/>
      <dgm:t>
        <a:bodyPr/>
        <a:lstStyle/>
        <a:p>
          <a:pPr rtl="0"/>
          <a:r>
            <a:rPr lang="en-US" sz="1400" b="1" dirty="0" smtClean="0">
              <a:solidFill>
                <a:schemeClr val="tx1"/>
              </a:solidFill>
            </a:rPr>
            <a:t>Publications- Practices and Responsible Authorship</a:t>
          </a:r>
          <a:endParaRPr lang="en-US" sz="1400" dirty="0">
            <a:solidFill>
              <a:schemeClr val="tx1"/>
            </a:solidFill>
          </a:endParaRPr>
        </a:p>
      </dgm:t>
    </dgm:pt>
    <dgm:pt modelId="{A1970FF5-9382-484D-8A9E-2CA502F78146}" type="parTrans" cxnId="{26D2B0D5-0F3D-41FB-9AFE-0AE3618C7064}">
      <dgm:prSet/>
      <dgm:spPr/>
      <dgm:t>
        <a:bodyPr/>
        <a:lstStyle/>
        <a:p>
          <a:endParaRPr lang="en-US"/>
        </a:p>
      </dgm:t>
    </dgm:pt>
    <dgm:pt modelId="{A6BC3C02-6C34-42A4-B98B-93DF69E3BCA7}" type="sibTrans" cxnId="{26D2B0D5-0F3D-41FB-9AFE-0AE3618C7064}">
      <dgm:prSet/>
      <dgm:spPr/>
      <dgm:t>
        <a:bodyPr/>
        <a:lstStyle/>
        <a:p>
          <a:endParaRPr lang="en-US"/>
        </a:p>
      </dgm:t>
    </dgm:pt>
    <dgm:pt modelId="{9927F8D9-5C55-4945-8C9F-4ED5FE34B12D}">
      <dgm:prSet custT="1"/>
      <dgm:spPr/>
      <dgm:t>
        <a:bodyPr/>
        <a:lstStyle/>
        <a:p>
          <a:pPr rtl="0"/>
          <a:r>
            <a:rPr lang="en-US" sz="1400" b="1" dirty="0" smtClean="0">
              <a:solidFill>
                <a:schemeClr val="tx1"/>
              </a:solidFill>
            </a:rPr>
            <a:t>Human Research Protections (Human Subjects)</a:t>
          </a:r>
          <a:endParaRPr lang="en-US" sz="1400" dirty="0">
            <a:solidFill>
              <a:schemeClr val="tx1"/>
            </a:solidFill>
          </a:endParaRPr>
        </a:p>
      </dgm:t>
    </dgm:pt>
    <dgm:pt modelId="{80B77F40-A4BC-4A70-8800-69C060E93C02}" type="parTrans" cxnId="{7324457A-5D2D-4963-9712-17AAB52FE2C4}">
      <dgm:prSet/>
      <dgm:spPr/>
      <dgm:t>
        <a:bodyPr/>
        <a:lstStyle/>
        <a:p>
          <a:endParaRPr lang="en-US"/>
        </a:p>
      </dgm:t>
    </dgm:pt>
    <dgm:pt modelId="{B3D5FCE2-EA83-460A-92C8-BC8895E30165}" type="sibTrans" cxnId="{7324457A-5D2D-4963-9712-17AAB52FE2C4}">
      <dgm:prSet/>
      <dgm:spPr/>
      <dgm:t>
        <a:bodyPr/>
        <a:lstStyle/>
        <a:p>
          <a:endParaRPr lang="en-US"/>
        </a:p>
      </dgm:t>
    </dgm:pt>
    <dgm:pt modelId="{C49C193E-DD21-4E63-989E-796DFAAAB90A}" type="pres">
      <dgm:prSet presAssocID="{388B4E3A-0505-49C7-8666-F951D9ABD7A9}" presName="cycle" presStyleCnt="0">
        <dgm:presLayoutVars>
          <dgm:dir/>
          <dgm:resizeHandles val="exact"/>
        </dgm:presLayoutVars>
      </dgm:prSet>
      <dgm:spPr/>
      <dgm:t>
        <a:bodyPr/>
        <a:lstStyle/>
        <a:p>
          <a:endParaRPr lang="en-US"/>
        </a:p>
      </dgm:t>
    </dgm:pt>
    <dgm:pt modelId="{8F8B005B-EA74-4ACC-A8D1-B75E8195644C}" type="pres">
      <dgm:prSet presAssocID="{1B725C94-B056-40C5-BEEB-D33C0A43AF92}" presName="node" presStyleLbl="node1" presStyleIdx="0" presStyleCnt="2">
        <dgm:presLayoutVars>
          <dgm:bulletEnabled val="1"/>
        </dgm:presLayoutVars>
      </dgm:prSet>
      <dgm:spPr/>
      <dgm:t>
        <a:bodyPr/>
        <a:lstStyle/>
        <a:p>
          <a:endParaRPr lang="en-US"/>
        </a:p>
      </dgm:t>
    </dgm:pt>
    <dgm:pt modelId="{F2CD5EAE-7D5E-4E38-B0AB-CEA128794D2A}" type="pres">
      <dgm:prSet presAssocID="{949E6A90-1D68-44C7-B48E-8F76A013447D}" presName="sibTrans" presStyleLbl="sibTrans2D1" presStyleIdx="0" presStyleCnt="2" custScaleX="92445" custScaleY="113349" custLinFactNeighborX="14122" custLinFactNeighborY="6547"/>
      <dgm:spPr/>
      <dgm:t>
        <a:bodyPr/>
        <a:lstStyle/>
        <a:p>
          <a:endParaRPr lang="en-US"/>
        </a:p>
      </dgm:t>
    </dgm:pt>
    <dgm:pt modelId="{0C4852F3-8895-464C-8F93-BEA6D6652CBF}" type="pres">
      <dgm:prSet presAssocID="{949E6A90-1D68-44C7-B48E-8F76A013447D}" presName="connectorText" presStyleLbl="sibTrans2D1" presStyleIdx="0" presStyleCnt="2"/>
      <dgm:spPr/>
      <dgm:t>
        <a:bodyPr/>
        <a:lstStyle/>
        <a:p>
          <a:endParaRPr lang="en-US"/>
        </a:p>
      </dgm:t>
    </dgm:pt>
    <dgm:pt modelId="{70861138-5B3B-4230-A46C-0EB5F62A0DB4}" type="pres">
      <dgm:prSet presAssocID="{B390A54F-C51E-4618-A502-05264CDC5F89}" presName="node" presStyleLbl="node1" presStyleIdx="1" presStyleCnt="2" custScaleX="110784" custScaleY="134837">
        <dgm:presLayoutVars>
          <dgm:bulletEnabled val="1"/>
        </dgm:presLayoutVars>
      </dgm:prSet>
      <dgm:spPr/>
      <dgm:t>
        <a:bodyPr/>
        <a:lstStyle/>
        <a:p>
          <a:endParaRPr lang="en-US"/>
        </a:p>
      </dgm:t>
    </dgm:pt>
    <dgm:pt modelId="{7FB2E768-5CA7-4F01-A797-8FA74945F640}" type="pres">
      <dgm:prSet presAssocID="{30456882-6669-4472-8C98-9E5222A768F1}" presName="sibTrans" presStyleLbl="sibTrans2D1" presStyleIdx="1" presStyleCnt="2" custScaleX="116057" custScaleY="49976" custLinFactNeighborX="-5838" custLinFactNeighborY="-3063"/>
      <dgm:spPr/>
      <dgm:t>
        <a:bodyPr/>
        <a:lstStyle/>
        <a:p>
          <a:endParaRPr lang="en-US"/>
        </a:p>
      </dgm:t>
    </dgm:pt>
    <dgm:pt modelId="{CF46D768-FA6A-4FD3-80BF-BE6CE1B4D942}" type="pres">
      <dgm:prSet presAssocID="{30456882-6669-4472-8C98-9E5222A768F1}" presName="connectorText" presStyleLbl="sibTrans2D1" presStyleIdx="1" presStyleCnt="2"/>
      <dgm:spPr/>
      <dgm:t>
        <a:bodyPr/>
        <a:lstStyle/>
        <a:p>
          <a:endParaRPr lang="en-US"/>
        </a:p>
      </dgm:t>
    </dgm:pt>
  </dgm:ptLst>
  <dgm:cxnLst>
    <dgm:cxn modelId="{718E7E22-DCE2-4F1E-8669-3D727037EFED}" type="presOf" srcId="{379BAB63-7A42-4FBD-8BF7-7847FFDD4BFC}" destId="{70861138-5B3B-4230-A46C-0EB5F62A0DB4}" srcOrd="0" destOrd="5" presId="urn:microsoft.com/office/officeart/2005/8/layout/cycle2"/>
    <dgm:cxn modelId="{0A55DE3C-E85F-415E-9E84-013F260A8176}" srcId="{B390A54F-C51E-4618-A502-05264CDC5F89}" destId="{E623B2A2-4DD2-4426-8FA1-CA5B0F369283}" srcOrd="3" destOrd="0" parTransId="{41775861-AC1E-40AC-8CB8-B3F30C130A24}" sibTransId="{0C037B4D-7B6A-4243-8B81-1050211DCEA7}"/>
    <dgm:cxn modelId="{30C5C7D7-132A-4697-B03A-4D96813CDAEB}" type="presOf" srcId="{949E6A90-1D68-44C7-B48E-8F76A013447D}" destId="{F2CD5EAE-7D5E-4E38-B0AB-CEA128794D2A}" srcOrd="0" destOrd="0" presId="urn:microsoft.com/office/officeart/2005/8/layout/cycle2"/>
    <dgm:cxn modelId="{C0E594ED-39FE-4926-973A-ACAC29D4CB45}" type="presOf" srcId="{E9379E8A-4AB4-4998-B291-CD64F3099D1C}" destId="{70861138-5B3B-4230-A46C-0EB5F62A0DB4}" srcOrd="0" destOrd="2" presId="urn:microsoft.com/office/officeart/2005/8/layout/cycle2"/>
    <dgm:cxn modelId="{6B300628-11FA-4F2D-8EC4-C55CEF33AB90}" type="presOf" srcId="{E65F779D-8AF9-487A-B5D4-14AF7D321C12}" destId="{70861138-5B3B-4230-A46C-0EB5F62A0DB4}" srcOrd="0" destOrd="9" presId="urn:microsoft.com/office/officeart/2005/8/layout/cycle2"/>
    <dgm:cxn modelId="{26D2B0D5-0F3D-41FB-9AFE-0AE3618C7064}" srcId="{B390A54F-C51E-4618-A502-05264CDC5F89}" destId="{48525741-D914-4F6D-8A85-FD9305D1FEE6}" srcOrd="2" destOrd="0" parTransId="{A1970FF5-9382-484D-8A9E-2CA502F78146}" sibTransId="{A6BC3C02-6C34-42A4-B98B-93DF69E3BCA7}"/>
    <dgm:cxn modelId="{490FEE96-2739-49AE-BB34-D31E2D1B12CF}" srcId="{388B4E3A-0505-49C7-8666-F951D9ABD7A9}" destId="{1B725C94-B056-40C5-BEEB-D33C0A43AF92}" srcOrd="0" destOrd="0" parTransId="{9C7786F2-363C-4CE9-8288-9F7A3C7D0699}" sibTransId="{949E6A90-1D68-44C7-B48E-8F76A013447D}"/>
    <dgm:cxn modelId="{4BF01932-20A5-49CF-8FE2-5AB5B5D69FC9}" type="presOf" srcId="{7D1D5B79-2562-4C87-A2F3-CDBEB53921E5}" destId="{70861138-5B3B-4230-A46C-0EB5F62A0DB4}" srcOrd="0" destOrd="7" presId="urn:microsoft.com/office/officeart/2005/8/layout/cycle2"/>
    <dgm:cxn modelId="{22D97D8F-049F-4647-9E93-A42B0ECDDCB6}" type="presOf" srcId="{091DB513-69B5-4735-9CA7-1F7BAE4FEAFC}" destId="{70861138-5B3B-4230-A46C-0EB5F62A0DB4}" srcOrd="0" destOrd="8" presId="urn:microsoft.com/office/officeart/2005/8/layout/cycle2"/>
    <dgm:cxn modelId="{2A3D1496-28BD-449F-909D-B88B6954F6D2}" type="presOf" srcId="{B390A54F-C51E-4618-A502-05264CDC5F89}" destId="{70861138-5B3B-4230-A46C-0EB5F62A0DB4}" srcOrd="0" destOrd="0" presId="urn:microsoft.com/office/officeart/2005/8/layout/cycle2"/>
    <dgm:cxn modelId="{23F73595-DB03-4BF8-9E8D-72D058DC270E}" srcId="{B390A54F-C51E-4618-A502-05264CDC5F89}" destId="{7D1D5B79-2562-4C87-A2F3-CDBEB53921E5}" srcOrd="6" destOrd="0" parTransId="{8DF9534E-F8EF-4FF4-B0F4-54478D0F05E1}" sibTransId="{4BEBF995-60F0-4EE9-9E6C-58287F7FFD8E}"/>
    <dgm:cxn modelId="{67E0F487-AA39-44CE-9EB0-82B2BC1E12A0}" type="presOf" srcId="{9927F8D9-5C55-4945-8C9F-4ED5FE34B12D}" destId="{70861138-5B3B-4230-A46C-0EB5F62A0DB4}" srcOrd="0" destOrd="6" presId="urn:microsoft.com/office/officeart/2005/8/layout/cycle2"/>
    <dgm:cxn modelId="{61D515F4-9980-46F1-BA01-73D67AEAE6C1}" type="presOf" srcId="{388B4E3A-0505-49C7-8666-F951D9ABD7A9}" destId="{C49C193E-DD21-4E63-989E-796DFAAAB90A}" srcOrd="0" destOrd="0" presId="urn:microsoft.com/office/officeart/2005/8/layout/cycle2"/>
    <dgm:cxn modelId="{B7D33815-3342-46C6-9379-3FCBBF9568D9}" srcId="{B390A54F-C51E-4618-A502-05264CDC5F89}" destId="{E65F779D-8AF9-487A-B5D4-14AF7D321C12}" srcOrd="8" destOrd="0" parTransId="{519DEE05-EE8E-4016-AE9D-51B9B849A43E}" sibTransId="{DE31CFEC-2FD4-4E03-BDE8-6613953B90BD}"/>
    <dgm:cxn modelId="{E3C9E87A-865A-4BFF-8F5C-4F9C027D72EC}" srcId="{B390A54F-C51E-4618-A502-05264CDC5F89}" destId="{607E213D-8E5E-42E4-B547-0C650F398844}" srcOrd="0" destOrd="0" parTransId="{591D3B90-ACB2-420F-9255-D9450E3588FA}" sibTransId="{ABF587D4-11A6-4A88-B297-2B1032D9037C}"/>
    <dgm:cxn modelId="{CE9E08EF-1D59-4662-8B48-B2A54049ACB8}" srcId="{388B4E3A-0505-49C7-8666-F951D9ABD7A9}" destId="{B390A54F-C51E-4618-A502-05264CDC5F89}" srcOrd="1" destOrd="0" parTransId="{637912C1-CA8B-4A99-85C8-67F2C0CA9E53}" sibTransId="{30456882-6669-4472-8C98-9E5222A768F1}"/>
    <dgm:cxn modelId="{601460AD-B467-47F9-9524-D2615782C016}" type="presOf" srcId="{607E213D-8E5E-42E4-B547-0C650F398844}" destId="{70861138-5B3B-4230-A46C-0EB5F62A0DB4}" srcOrd="0" destOrd="1" presId="urn:microsoft.com/office/officeart/2005/8/layout/cycle2"/>
    <dgm:cxn modelId="{7324457A-5D2D-4963-9712-17AAB52FE2C4}" srcId="{B390A54F-C51E-4618-A502-05264CDC5F89}" destId="{9927F8D9-5C55-4945-8C9F-4ED5FE34B12D}" srcOrd="5" destOrd="0" parTransId="{80B77F40-A4BC-4A70-8800-69C060E93C02}" sibTransId="{B3D5FCE2-EA83-460A-92C8-BC8895E30165}"/>
    <dgm:cxn modelId="{D36BF96C-65BE-4645-A536-53B3F68F4D8F}" type="presOf" srcId="{30456882-6669-4472-8C98-9E5222A768F1}" destId="{7FB2E768-5CA7-4F01-A797-8FA74945F640}" srcOrd="0" destOrd="0" presId="urn:microsoft.com/office/officeart/2005/8/layout/cycle2"/>
    <dgm:cxn modelId="{BF7117A4-2EFF-414A-9213-D62D0515A13A}" type="presOf" srcId="{30456882-6669-4472-8C98-9E5222A768F1}" destId="{CF46D768-FA6A-4FD3-80BF-BE6CE1B4D942}" srcOrd="1" destOrd="0" presId="urn:microsoft.com/office/officeart/2005/8/layout/cycle2"/>
    <dgm:cxn modelId="{D2886CDF-22CC-48D1-957F-AA6B551C3807}" type="presOf" srcId="{E623B2A2-4DD2-4426-8FA1-CA5B0F369283}" destId="{70861138-5B3B-4230-A46C-0EB5F62A0DB4}" srcOrd="0" destOrd="4" presId="urn:microsoft.com/office/officeart/2005/8/layout/cycle2"/>
    <dgm:cxn modelId="{F5695AA3-A5D7-41EF-90C8-85B9072A1BDA}" type="presOf" srcId="{48525741-D914-4F6D-8A85-FD9305D1FEE6}" destId="{70861138-5B3B-4230-A46C-0EB5F62A0DB4}" srcOrd="0" destOrd="3" presId="urn:microsoft.com/office/officeart/2005/8/layout/cycle2"/>
    <dgm:cxn modelId="{B91A00D2-0393-4E61-893D-83BBCD37BAE9}" type="presOf" srcId="{949E6A90-1D68-44C7-B48E-8F76A013447D}" destId="{0C4852F3-8895-464C-8F93-BEA6D6652CBF}" srcOrd="1" destOrd="0" presId="urn:microsoft.com/office/officeart/2005/8/layout/cycle2"/>
    <dgm:cxn modelId="{0514F1B3-C3FD-4FD6-A6D4-D6BA45C10BEA}" srcId="{B390A54F-C51E-4618-A502-05264CDC5F89}" destId="{E9379E8A-4AB4-4998-B291-CD64F3099D1C}" srcOrd="1" destOrd="0" parTransId="{35892487-49AA-43A2-A162-58098496B411}" sibTransId="{E1A7F0E2-80B8-4E6D-90F6-B721C009AF55}"/>
    <dgm:cxn modelId="{6A356CF7-892C-433A-B6AC-019D3F39DEF3}" srcId="{B390A54F-C51E-4618-A502-05264CDC5F89}" destId="{379BAB63-7A42-4FBD-8BF7-7847FFDD4BFC}" srcOrd="4" destOrd="0" parTransId="{E83CA845-381D-45E7-8F30-ED8F9211BFFA}" sibTransId="{3B3EEA22-5E9B-4876-9637-59F5D5D05BF0}"/>
    <dgm:cxn modelId="{D2CB838B-82AF-42BC-A16F-FE6A710046C4}" type="presOf" srcId="{1B725C94-B056-40C5-BEEB-D33C0A43AF92}" destId="{8F8B005B-EA74-4ACC-A8D1-B75E8195644C}" srcOrd="0" destOrd="0" presId="urn:microsoft.com/office/officeart/2005/8/layout/cycle2"/>
    <dgm:cxn modelId="{DB92F3BF-D3AA-4D67-8104-78F43A0D601C}" srcId="{B390A54F-C51E-4618-A502-05264CDC5F89}" destId="{091DB513-69B5-4735-9CA7-1F7BAE4FEAFC}" srcOrd="7" destOrd="0" parTransId="{CED391D9-EC31-4B43-BAEA-D4178DDF0F90}" sibTransId="{C43DC249-ED80-44A3-85BD-F4CFD3948BC4}"/>
    <dgm:cxn modelId="{80E4D85E-4B29-4B20-8CED-37C9145C551C}" type="presParOf" srcId="{C49C193E-DD21-4E63-989E-796DFAAAB90A}" destId="{8F8B005B-EA74-4ACC-A8D1-B75E8195644C}" srcOrd="0" destOrd="0" presId="urn:microsoft.com/office/officeart/2005/8/layout/cycle2"/>
    <dgm:cxn modelId="{B94DDDB1-2414-4CC0-A3E9-88F4EF760491}" type="presParOf" srcId="{C49C193E-DD21-4E63-989E-796DFAAAB90A}" destId="{F2CD5EAE-7D5E-4E38-B0AB-CEA128794D2A}" srcOrd="1" destOrd="0" presId="urn:microsoft.com/office/officeart/2005/8/layout/cycle2"/>
    <dgm:cxn modelId="{E696C800-9D42-4C08-8AB2-56B78D4C07CF}" type="presParOf" srcId="{F2CD5EAE-7D5E-4E38-B0AB-CEA128794D2A}" destId="{0C4852F3-8895-464C-8F93-BEA6D6652CBF}" srcOrd="0" destOrd="0" presId="urn:microsoft.com/office/officeart/2005/8/layout/cycle2"/>
    <dgm:cxn modelId="{85C96DC3-4679-45C6-8DEE-4E2972910581}" type="presParOf" srcId="{C49C193E-DD21-4E63-989E-796DFAAAB90A}" destId="{70861138-5B3B-4230-A46C-0EB5F62A0DB4}" srcOrd="2" destOrd="0" presId="urn:microsoft.com/office/officeart/2005/8/layout/cycle2"/>
    <dgm:cxn modelId="{5321A59C-1BC5-4A46-A848-82BC6299801E}" type="presParOf" srcId="{C49C193E-DD21-4E63-989E-796DFAAAB90A}" destId="{7FB2E768-5CA7-4F01-A797-8FA74945F640}" srcOrd="3" destOrd="0" presId="urn:microsoft.com/office/officeart/2005/8/layout/cycle2"/>
    <dgm:cxn modelId="{71041A19-A841-48E1-BB61-26047609404D}" type="presParOf" srcId="{7FB2E768-5CA7-4F01-A797-8FA74945F640}" destId="{CF46D768-FA6A-4FD3-80BF-BE6CE1B4D942}" srcOrd="0" destOrd="0" presId="urn:microsoft.com/office/officeart/2005/8/layout/cycle2"/>
  </dgm:cxnLst>
  <dgm:bg>
    <a:solidFill>
      <a:schemeClr val="bg2">
        <a:lumMod val="9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r>
              <a:rPr lang="en-US" smtClean="0"/>
              <a:t>OMB Circular A-110</a:t>
            </a:r>
            <a:endParaRPr lang="en-US"/>
          </a:p>
        </p:txBody>
      </p:sp>
      <p:sp>
        <p:nvSpPr>
          <p:cNvPr id="3" name="Date Placeholder 2"/>
          <p:cNvSpPr>
            <a:spLocks noGrp="1"/>
          </p:cNvSpPr>
          <p:nvPr>
            <p:ph type="dt" sz="quarter" idx="1"/>
          </p:nvPr>
        </p:nvSpPr>
        <p:spPr>
          <a:xfrm>
            <a:off x="3970341" y="2"/>
            <a:ext cx="3038474" cy="465137"/>
          </a:xfrm>
          <a:prstGeom prst="rect">
            <a:avLst/>
          </a:prstGeom>
        </p:spPr>
        <p:txBody>
          <a:bodyPr vert="horz" lIns="91946" tIns="45972" rIns="91946" bIns="45972" rtlCol="0"/>
          <a:lstStyle>
            <a:lvl1pPr algn="r">
              <a:defRPr sz="1200"/>
            </a:lvl1pPr>
          </a:lstStyle>
          <a:p>
            <a:r>
              <a:rPr lang="en-US" smtClean="0"/>
              <a:t>7/9/2013</a:t>
            </a:r>
            <a:endParaRPr lang="en-US"/>
          </a:p>
        </p:txBody>
      </p:sp>
      <p:sp>
        <p:nvSpPr>
          <p:cNvPr id="4" name="Footer Placeholder 3"/>
          <p:cNvSpPr>
            <a:spLocks noGrp="1"/>
          </p:cNvSpPr>
          <p:nvPr>
            <p:ph type="ftr" sz="quarter" idx="2"/>
          </p:nvPr>
        </p:nvSpPr>
        <p:spPr>
          <a:xfrm>
            <a:off x="3" y="8829677"/>
            <a:ext cx="3038474" cy="465137"/>
          </a:xfrm>
          <a:prstGeom prst="rect">
            <a:avLst/>
          </a:prstGeom>
        </p:spPr>
        <p:txBody>
          <a:bodyPr vert="horz" lIns="91946" tIns="45972" rIns="91946" bIns="45972" rtlCol="0" anchor="b"/>
          <a:lstStyle>
            <a:lvl1pPr algn="l">
              <a:defRPr sz="1200"/>
            </a:lvl1pPr>
          </a:lstStyle>
          <a:p>
            <a:r>
              <a:rPr lang="en-US" smtClean="0"/>
              <a:t>Office of Research &amp; Commercialization</a:t>
            </a:r>
            <a:endParaRPr lang="en-US"/>
          </a:p>
        </p:txBody>
      </p:sp>
      <p:sp>
        <p:nvSpPr>
          <p:cNvPr id="5" name="Slide Number Placeholder 4"/>
          <p:cNvSpPr>
            <a:spLocks noGrp="1"/>
          </p:cNvSpPr>
          <p:nvPr>
            <p:ph type="sldNum" sz="quarter" idx="3"/>
          </p:nvPr>
        </p:nvSpPr>
        <p:spPr>
          <a:xfrm>
            <a:off x="3970341" y="8829677"/>
            <a:ext cx="3038474" cy="465137"/>
          </a:xfrm>
          <a:prstGeom prst="rect">
            <a:avLst/>
          </a:prstGeom>
        </p:spPr>
        <p:txBody>
          <a:bodyPr vert="horz" lIns="91946" tIns="45972" rIns="91946" bIns="45972" rtlCol="0" anchor="b"/>
          <a:lstStyle>
            <a:lvl1pPr algn="r">
              <a:defRPr sz="1200"/>
            </a:lvl1pPr>
          </a:lstStyle>
          <a:p>
            <a:fld id="{8D13F298-C66D-4EAE-9B6C-6C27EB59762C}" type="slidenum">
              <a:rPr lang="en-US" smtClean="0"/>
              <a:pPr/>
              <a:t>‹#›</a:t>
            </a:fld>
            <a:endParaRPr lang="en-US"/>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38474" cy="465137"/>
          </a:xfrm>
          <a:prstGeom prst="rect">
            <a:avLst/>
          </a:prstGeom>
        </p:spPr>
        <p:txBody>
          <a:bodyPr vert="horz" lIns="91946" tIns="45972" rIns="91946" bIns="45972" rtlCol="0"/>
          <a:lstStyle>
            <a:lvl1pPr algn="l">
              <a:defRPr sz="1200"/>
            </a:lvl1pPr>
          </a:lstStyle>
          <a:p>
            <a:r>
              <a:rPr lang="en-US" smtClean="0"/>
              <a:t>OMB Circular A-110</a:t>
            </a:r>
            <a:endParaRPr lang="en-US"/>
          </a:p>
        </p:txBody>
      </p:sp>
      <p:sp>
        <p:nvSpPr>
          <p:cNvPr id="3" name="Date Placeholder 2"/>
          <p:cNvSpPr>
            <a:spLocks noGrp="1"/>
          </p:cNvSpPr>
          <p:nvPr>
            <p:ph type="dt" idx="1"/>
          </p:nvPr>
        </p:nvSpPr>
        <p:spPr>
          <a:xfrm>
            <a:off x="3970341" y="2"/>
            <a:ext cx="3038474" cy="465137"/>
          </a:xfrm>
          <a:prstGeom prst="rect">
            <a:avLst/>
          </a:prstGeom>
        </p:spPr>
        <p:txBody>
          <a:bodyPr vert="horz" lIns="91946" tIns="45972" rIns="91946" bIns="45972" rtlCol="0"/>
          <a:lstStyle>
            <a:lvl1pPr algn="r">
              <a:defRPr sz="1200"/>
            </a:lvl1pPr>
          </a:lstStyle>
          <a:p>
            <a:r>
              <a:rPr lang="en-US" smtClean="0"/>
              <a:t>7/9/2013</a:t>
            </a:r>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46" tIns="45972" rIns="91946" bIns="45972" rtlCol="0" anchor="ctr"/>
          <a:lstStyle/>
          <a:p>
            <a:endParaRPr lang="en-US"/>
          </a:p>
        </p:txBody>
      </p:sp>
      <p:sp>
        <p:nvSpPr>
          <p:cNvPr id="5" name="Notes Placeholder 4"/>
          <p:cNvSpPr>
            <a:spLocks noGrp="1"/>
          </p:cNvSpPr>
          <p:nvPr>
            <p:ph type="body" sz="quarter" idx="3"/>
          </p:nvPr>
        </p:nvSpPr>
        <p:spPr>
          <a:xfrm>
            <a:off x="701676" y="4416428"/>
            <a:ext cx="5607050" cy="4183063"/>
          </a:xfrm>
          <a:prstGeom prst="rect">
            <a:avLst/>
          </a:prstGeom>
        </p:spPr>
        <p:txBody>
          <a:bodyPr vert="horz" lIns="91946" tIns="45972" rIns="91946" bIns="459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829677"/>
            <a:ext cx="3038474" cy="465137"/>
          </a:xfrm>
          <a:prstGeom prst="rect">
            <a:avLst/>
          </a:prstGeom>
        </p:spPr>
        <p:txBody>
          <a:bodyPr vert="horz" lIns="91946" tIns="45972" rIns="91946" bIns="45972" rtlCol="0" anchor="b"/>
          <a:lstStyle>
            <a:lvl1pPr algn="l">
              <a:defRPr sz="1200"/>
            </a:lvl1pPr>
          </a:lstStyle>
          <a:p>
            <a:r>
              <a:rPr lang="en-US" smtClean="0"/>
              <a:t>Office of Research &amp; Commercialization</a:t>
            </a:r>
            <a:endParaRPr lang="en-US"/>
          </a:p>
        </p:txBody>
      </p:sp>
      <p:sp>
        <p:nvSpPr>
          <p:cNvPr id="7" name="Slide Number Placeholder 6"/>
          <p:cNvSpPr>
            <a:spLocks noGrp="1"/>
          </p:cNvSpPr>
          <p:nvPr>
            <p:ph type="sldNum" sz="quarter" idx="5"/>
          </p:nvPr>
        </p:nvSpPr>
        <p:spPr>
          <a:xfrm>
            <a:off x="3970341" y="8829677"/>
            <a:ext cx="3038474" cy="465137"/>
          </a:xfrm>
          <a:prstGeom prst="rect">
            <a:avLst/>
          </a:prstGeom>
        </p:spPr>
        <p:txBody>
          <a:bodyPr vert="horz" lIns="91946" tIns="45972" rIns="91946" bIns="45972" rtlCol="0" anchor="b"/>
          <a:lstStyle>
            <a:lvl1pPr algn="r">
              <a:defRPr sz="1200"/>
            </a:lvl1pPr>
          </a:lstStyle>
          <a:p>
            <a:fld id="{731B2CB3-83F0-4ABD-88A8-EB7EAD9C3194}" type="slidenum">
              <a:rPr lang="en-US" smtClean="0"/>
              <a:pPr/>
              <a:t>‹#›</a:t>
            </a:fld>
            <a:endParaRPr lang="en-US"/>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1B2CB3-83F0-4ABD-88A8-EB7EAD9C3194}" type="slidenum">
              <a:rPr lang="en-US" smtClean="0"/>
              <a:pPr/>
              <a:t>16</a:t>
            </a:fld>
            <a:endParaRPr lang="en-US"/>
          </a:p>
        </p:txBody>
      </p:sp>
      <p:sp>
        <p:nvSpPr>
          <p:cNvPr id="5" name="Date Placeholder 4"/>
          <p:cNvSpPr>
            <a:spLocks noGrp="1"/>
          </p:cNvSpPr>
          <p:nvPr>
            <p:ph type="dt" idx="11"/>
          </p:nvPr>
        </p:nvSpPr>
        <p:spPr/>
        <p:txBody>
          <a:bodyPr/>
          <a:lstStyle/>
          <a:p>
            <a:r>
              <a:rPr lang="en-US" smtClean="0"/>
              <a:t>7/9/2013</a:t>
            </a:r>
            <a:endParaRPr lang="en-US"/>
          </a:p>
        </p:txBody>
      </p:sp>
      <p:sp>
        <p:nvSpPr>
          <p:cNvPr id="6" name="Footer Placeholder 5"/>
          <p:cNvSpPr>
            <a:spLocks noGrp="1"/>
          </p:cNvSpPr>
          <p:nvPr>
            <p:ph type="ftr" sz="quarter" idx="12"/>
          </p:nvPr>
        </p:nvSpPr>
        <p:spPr/>
        <p:txBody>
          <a:bodyPr/>
          <a:lstStyle/>
          <a:p>
            <a:r>
              <a:rPr lang="en-US" smtClean="0"/>
              <a:t>Office of Research &amp; Commercialization</a:t>
            </a:r>
            <a:endParaRPr lang="en-US"/>
          </a:p>
        </p:txBody>
      </p:sp>
      <p:sp>
        <p:nvSpPr>
          <p:cNvPr id="7" name="Header Placeholder 6"/>
          <p:cNvSpPr>
            <a:spLocks noGrp="1"/>
          </p:cNvSpPr>
          <p:nvPr>
            <p:ph type="hdr" sz="quarter" idx="13"/>
          </p:nvPr>
        </p:nvSpPr>
        <p:spPr/>
        <p:txBody>
          <a:bodyPr/>
          <a:lstStyle/>
          <a:p>
            <a:r>
              <a:rPr lang="en-US" smtClean="0"/>
              <a:t>OMB Circular A-110</a:t>
            </a:r>
            <a:endParaRPr lang="en-US"/>
          </a:p>
        </p:txBody>
      </p:sp>
    </p:spTree>
    <p:extLst>
      <p:ext uri="{BB962C8B-B14F-4D97-AF65-F5344CB8AC3E}">
        <p14:creationId xmlns:p14="http://schemas.microsoft.com/office/powerpoint/2010/main" val="120994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3F756A0-33FD-41D4-865D-8FE9C0330FF7}" type="datetime1">
              <a:rPr lang="en-US" smtClean="0"/>
              <a:t>9/24/2013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83221F-16DF-4E9A-BAA1-91A7FB65BEE6}" type="datetime1">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24722-A0DD-4CC5-9BA2-FBCC9DB0438B}" type="datetime1">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cstate="print">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fld id="{28D29735-41BC-4710-BC46-463C96658104}" type="datetime1">
              <a:rPr lang="en-US" smtClean="0"/>
              <a:t>9/24/2013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pPr/>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9" name="Picture 8" descr="http://www.floridahightech.com/images/UCFlogo.gif"/>
          <p:cNvPicPr>
            <a:picLocks noChangeAspect="1"/>
          </p:cNvPicPr>
          <p:nvPr userDrawn="1"/>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8601212" y="6438900"/>
            <a:ext cx="378795" cy="42011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524A18B-776F-4C4C-9485-7C89F8B408FB}" type="datetime1">
              <a:rPr lang="en-US" smtClean="0"/>
              <a:t>9/24/2013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F5A803D-91D0-4C83-BC47-911B0C282B99}"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BC76900-4F18-4296-BB9B-0D70D19462A3}" type="datetime1">
              <a:rPr lang="en-US" smtClean="0"/>
              <a:t>9/24/2013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4935818-131B-4669-A9E5-A8415C759ED1}" type="datetime1">
              <a:rPr lang="en-US" smtClean="0"/>
              <a:t>9/24/2013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4B98F6A-FF9B-4C6D-A3BC-D9822BE741D3}" type="datetime1">
              <a:rPr lang="en-US" smtClean="0"/>
              <a:t>9/24/2013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E7FB15-8C02-488D-AE22-6AD24AB06B7C}" type="datetime1">
              <a:rPr lang="en-US" smtClean="0"/>
              <a:t>9/24/2013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3039F48-7F19-4AD8-AAB6-70A96B9F9A11}" type="datetime1">
              <a:rPr lang="en-US" smtClean="0"/>
              <a:t>9/24/2013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40AECD2-5459-4EEC-ADB6-B270B0CFB2E3}" type="datetime1">
              <a:rPr lang="en-US" smtClean="0"/>
              <a:t>9/24/2013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F638A60-902C-4F4C-830E-4D4041A544EA}" type="datetime1">
              <a:rPr lang="en-US" smtClean="0"/>
              <a:t>9/24/2013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www.coi.ucf.edu/Forms/COI/COI_COC_2013.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itiprogram.org/default.asp?language=english"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rants.nih.gov/grants/research_integrity/whatis.htm" TargetMode="External"/><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nsf.gov/oig/resmisreg.pdf"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hyperlink" Target="http://policies.ucf.edu/documents/4-211ResearchMisconductFinalonLetterhead11-16-11.pdf" TargetMode="External"/><Relationship Id="rId5" Type="http://schemas.openxmlformats.org/officeDocument/2006/relationships/hyperlink" Target="http://ori.dhhs.gov/federal-policies" TargetMode="External"/><Relationship Id="rId4" Type="http://schemas.openxmlformats.org/officeDocument/2006/relationships/hyperlink" Target="http://ori.dhhs.gov/sites/default/files/42_cfr_parts_50_and_93_200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itiprogram.org/default.asp?language=english"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hyperlink" Target="http://ori.hhs.gov/education/products/RCRintro/index.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pp.ithenticate.com/en_us/login"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mailto:rcr-ucf@ucf.edu" TargetMode="External"/><Relationship Id="rId4" Type="http://schemas.openxmlformats.org/officeDocument/2006/relationships/hyperlink" Target="http://www.rcr.ucf.edu/"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po.gov/fdsys/pkg/FR-2011-08-25/pdf/2011-21633.pdf"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leg.state.fl.us/statutes/index.cfm?App_mode=Display_Statute&amp;URL=Ch0112/part03.htm&amp;StatuteYear=2009&amp;%20Title=-%3e2009-%3eChapter%20112-%3ePart%20III"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olicies.ucf.edu/documents/4-504.2ReportingaPotentialConflictofInterestorConflictofCommitmentinReseachFinalonLetterhead08-20-12.pdf" TargetMode="External"/><Relationship Id="rId7" Type="http://schemas.openxmlformats.org/officeDocument/2006/relationships/hyperlink" Target="http://www.coi.ucf.edu/Documents/Graduate%20Faculty%20and%20Graduate%20Faculty%20Scholars.pdf"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hyperlink" Target="http://www.coi.ucf.edu/Documents/IACUC-excerptPolicyManual_III.8.pdf" TargetMode="External"/><Relationship Id="rId5" Type="http://schemas.openxmlformats.org/officeDocument/2006/relationships/hyperlink" Target="http://www.coi.ucf.edu/Documents/HRP-080%20-%20SOP%20-%20Conflicting%20Interests%20of%20IRB%20Members%20and%20Consultants.pdf" TargetMode="External"/><Relationship Id="rId4" Type="http://schemas.openxmlformats.org/officeDocument/2006/relationships/hyperlink" Target="http://www.coi.ucf.edu/Documents/Financial%20Conflict%20of%20Interest%20Guidelines.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oi.ucf.edu/Documents/IACUC-excerptPolicyManual_Appendix%207_III_D.6.pdf" TargetMode="Externa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hyperlink" Target="http://www.coi.ucf.edu/Documents/Excerpts_20122013_GraduateCatalogFacultyAndGraduateFacultyScholars.pdf" TargetMode="External"/><Relationship Id="rId5" Type="http://schemas.openxmlformats.org/officeDocument/2006/relationships/hyperlink" Target="http://www.coi.ucf.edu/Documents/CBA_Article%2019_Conflict%20of%20Interest%20or%20Commitment_Outside%20Activity.pdf" TargetMode="External"/><Relationship Id="rId4" Type="http://schemas.openxmlformats.org/officeDocument/2006/relationships/hyperlink" Target="http://med.ucf.edu/media/2011/08/UCF-COM-Industry-Relations-Policy-and-Guidelines.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grants.nih.gov/grants/compliance/42_CFR_50_Subpart_F.htm" TargetMode="External"/><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hyperlink" Target="http://sites.nationalacademies.org/PGA/fdp/PGA_070596" TargetMode="External"/><Relationship Id="rId4" Type="http://schemas.openxmlformats.org/officeDocument/2006/relationships/hyperlink" Target="http://www.gpo.gov/fdsys/pkg/FR-2011-08-25/pdf/2011-21633.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kumimoji="0" lang="en-US" dirty="0" smtClean="0"/>
              <a:t> </a:t>
            </a:r>
            <a:endParaRPr kumimoji="0" lang="en-US" dirty="0"/>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6" name="Text Placeholder 4"/>
          <p:cNvSpPr>
            <a:spLocks noGrp="1"/>
          </p:cNvSpPr>
          <p:nvPr>
            <p:ph type="body" idx="1"/>
          </p:nvPr>
        </p:nvSpPr>
        <p:spPr>
          <a:xfrm>
            <a:off x="1726640" y="3276600"/>
            <a:ext cx="7371304" cy="3429000"/>
          </a:xfrm>
          <a:noFill/>
          <a:ln>
            <a:noFill/>
          </a:ln>
        </p:spPr>
        <p:txBody>
          <a:bodyPr>
            <a:noAutofit/>
          </a:bodyPr>
          <a:lstStyle/>
          <a:p>
            <a:pPr algn="ctr"/>
            <a:r>
              <a:rPr lang="en-US" b="1" dirty="0" smtClean="0">
                <a:solidFill>
                  <a:srgbClr val="7030A0"/>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Conflict of Interest (COI)</a:t>
            </a:r>
          </a:p>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&amp; </a:t>
            </a:r>
          </a:p>
          <a:p>
            <a:pPr algn="ctr"/>
            <a:r>
              <a:rPr lang="en-US" b="1" dirty="0" smtClean="0">
                <a:solidFill>
                  <a:srgbClr val="FF0000"/>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Research Integrity </a:t>
            </a:r>
          </a:p>
          <a:p>
            <a:pPr algn="ctr"/>
            <a:r>
              <a:rPr lang="en-US" sz="2800" b="1" dirty="0" smtClean="0">
                <a:solidFill>
                  <a:schemeClr val="accent6">
                    <a:lumMod val="50000"/>
                  </a:schemeClr>
                </a:solidFill>
                <a:effectLst/>
                <a:latin typeface="Century Gothic" pitchFamily="34" charset="0"/>
                <a:ea typeface="Tahoma" pitchFamily="34" charset="0"/>
                <a:cs typeface="Tahoma" pitchFamily="34" charset="0"/>
              </a:rPr>
              <a:t>(RCR &amp; RM)</a:t>
            </a:r>
          </a:p>
          <a:p>
            <a:pPr algn="ctr"/>
            <a:endParaRPr lang="en-US" sz="2400" b="1" dirty="0" smtClean="0">
              <a:solidFill>
                <a:schemeClr val="accent6">
                  <a:lumMod val="50000"/>
                </a:schemeClr>
              </a:solidFill>
              <a:effectLst/>
              <a:latin typeface="Century Gothic" pitchFamily="34" charset="0"/>
              <a:ea typeface="Tahoma" pitchFamily="34" charset="0"/>
              <a:cs typeface="Tahoma" pitchFamily="34" charset="0"/>
            </a:endParaRPr>
          </a:p>
          <a:p>
            <a:pPr algn="ctr"/>
            <a:r>
              <a:rPr lang="en-US" sz="18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800" b="1" dirty="0" smtClean="0">
                <a:solidFill>
                  <a:schemeClr val="accent6">
                    <a:lumMod val="50000"/>
                  </a:schemeClr>
                </a:solidFill>
                <a:effectLst/>
                <a:latin typeface="Century Gothic" pitchFamily="34" charset="0"/>
                <a:ea typeface="Tahoma" pitchFamily="34" charset="0"/>
                <a:cs typeface="Tahoma" pitchFamily="34" charset="0"/>
              </a:rPr>
              <a:t>Griselle </a:t>
            </a:r>
            <a:r>
              <a:rPr lang="en-US" sz="1800" b="1" dirty="0" err="1" smtClean="0">
                <a:solidFill>
                  <a:schemeClr val="accent6">
                    <a:lumMod val="50000"/>
                  </a:schemeClr>
                </a:solidFill>
                <a:effectLst/>
                <a:latin typeface="Century Gothic" pitchFamily="34" charset="0"/>
                <a:ea typeface="Tahoma" pitchFamily="34" charset="0"/>
                <a:cs typeface="Tahoma" pitchFamily="34" charset="0"/>
              </a:rPr>
              <a:t>Báez</a:t>
            </a:r>
            <a:r>
              <a:rPr lang="en-US" sz="1800" b="1" dirty="0" smtClean="0">
                <a:solidFill>
                  <a:schemeClr val="accent6">
                    <a:lumMod val="50000"/>
                  </a:schemeClr>
                </a:solidFill>
                <a:effectLst/>
                <a:latin typeface="Century Gothic" pitchFamily="34" charset="0"/>
                <a:ea typeface="Tahoma" pitchFamily="34" charset="0"/>
                <a:cs typeface="Tahoma" pitchFamily="34" charset="0"/>
              </a:rPr>
              <a:t>-Muñoz</a:t>
            </a:r>
          </a:p>
        </p:txBody>
      </p:sp>
      <p:pic>
        <p:nvPicPr>
          <p:cNvPr id="41" name="Picture 40" descr="http://www.floridahightech.com/images/UCFlogo.gif"/>
          <p:cNvPicPr>
            <a:picLocks noChangeAspect="1"/>
          </p:cNvPicPr>
          <p:nvPr/>
        </p:nvPicPr>
        <p:blipFill>
          <a:blip r:embed="rId2" cstate="print">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29" name="Picture 28" descr="I:\SPaRKS 2013\SPaRKS2 2013 Logo\sparks2logo_colorbackground.g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762000"/>
            <a:ext cx="4191000" cy="2362200"/>
          </a:xfrm>
          <a:prstGeom prst="rect">
            <a:avLst/>
          </a:prstGeom>
          <a:noFill/>
          <a:ln>
            <a:noFill/>
          </a:ln>
        </p:spPr>
      </p:pic>
      <p:sp>
        <p:nvSpPr>
          <p:cNvPr id="3" name="Slide Number Placeholder 2"/>
          <p:cNvSpPr>
            <a:spLocks noGrp="1"/>
          </p:cNvSpPr>
          <p:nvPr>
            <p:ph type="sldNum" sz="quarter" idx="12"/>
          </p:nvPr>
        </p:nvSpPr>
        <p:spPr/>
        <p:txBody>
          <a:bodyPr/>
          <a:lstStyle/>
          <a:p>
            <a:fld id="{EF5A803D-91D0-4C83-BC47-911B0C282B99}" type="slidenum">
              <a:rPr lang="en-US" smtClean="0"/>
              <a:pPr/>
              <a:t>1</a:t>
            </a:fld>
            <a:endParaRPr lang="en-US"/>
          </a:p>
        </p:txBody>
      </p:sp>
    </p:spTree>
    <p:extLst>
      <p:ext uri="{BB962C8B-B14F-4D97-AF65-F5344CB8AC3E}">
        <p14:creationId xmlns:p14="http://schemas.microsoft.com/office/powerpoint/2010/main" val="20398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r>
              <a:rPr lang="en-US" sz="1800" b="1" dirty="0" smtClean="0">
                <a:solidFill>
                  <a:srgbClr val="7030A0"/>
                </a:solidFill>
                <a:effectLst>
                  <a:outerShdw blurRad="60007" dist="310007" dir="7680000" sy="30000" kx="1300200" algn="ctr" rotWithShape="0">
                    <a:prstClr val="black">
                      <a:alpha val="32000"/>
                    </a:prstClr>
                  </a:outerShdw>
                </a:effectLst>
              </a:rPr>
              <a:t>                    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idx="1"/>
          </p:nvPr>
        </p:nvSpPr>
        <p:spPr>
          <a:xfrm>
            <a:off x="304800" y="1066800"/>
            <a:ext cx="8382000" cy="5638800"/>
          </a:xfrm>
        </p:spPr>
        <p:txBody>
          <a:bodyPr>
            <a:normAutofit/>
          </a:bodyPr>
          <a:lstStyle/>
          <a:p>
            <a:pPr marL="0" indent="0" algn="ctr">
              <a:lnSpc>
                <a:spcPct val="110000"/>
              </a:lnSpc>
              <a:spcBef>
                <a:spcPts val="0"/>
              </a:spcBef>
              <a:buFont typeface="Wingdings" pitchFamily="2" charset="2"/>
              <a:buChar char="v"/>
            </a:pPr>
            <a:r>
              <a:rPr lang="en-US" sz="2400" b="1" dirty="0" smtClean="0">
                <a:solidFill>
                  <a:srgbClr val="7030A0"/>
                </a:solidFill>
              </a:rPr>
              <a:t>Applicability</a:t>
            </a:r>
            <a:endParaRPr lang="en-US" sz="2600" b="1" i="1" dirty="0" smtClean="0">
              <a:solidFill>
                <a:srgbClr val="7030A0"/>
              </a:solidFill>
            </a:endParaRPr>
          </a:p>
          <a:p>
            <a:pPr marL="0" indent="0" algn="ctr">
              <a:lnSpc>
                <a:spcPct val="110000"/>
              </a:lnSpc>
              <a:spcBef>
                <a:spcPts val="0"/>
              </a:spcBef>
              <a:buFont typeface="Wingdings" pitchFamily="2" charset="2"/>
              <a:buChar char="v"/>
            </a:pPr>
            <a:endParaRPr lang="en-US" sz="2600" b="1" i="1" dirty="0" smtClean="0">
              <a:solidFill>
                <a:srgbClr val="7030A0"/>
              </a:solidFill>
            </a:endParaRPr>
          </a:p>
          <a:p>
            <a:pPr lvl="0">
              <a:lnSpc>
                <a:spcPct val="110000"/>
              </a:lnSpc>
              <a:spcBef>
                <a:spcPts val="0"/>
              </a:spcBef>
              <a:buFont typeface="Wingdings" pitchFamily="2" charset="2"/>
              <a:buChar char="v"/>
            </a:pPr>
            <a:r>
              <a:rPr lang="en-US" sz="2400" b="1" dirty="0" smtClean="0"/>
              <a:t>The </a:t>
            </a:r>
            <a:r>
              <a:rPr lang="en-US" sz="2400" b="1" dirty="0"/>
              <a:t>new FCOI requirements apply </a:t>
            </a:r>
            <a:r>
              <a:rPr lang="en-US" sz="2400" b="1" dirty="0" smtClean="0"/>
              <a:t>to:</a:t>
            </a:r>
          </a:p>
          <a:p>
            <a:pPr lvl="1">
              <a:buBlip>
                <a:blip r:embed="rId2"/>
              </a:buBlip>
            </a:pPr>
            <a:r>
              <a:rPr lang="en-US" sz="2000" b="1" dirty="0" smtClean="0"/>
              <a:t>Any </a:t>
            </a:r>
            <a:r>
              <a:rPr lang="en-US" sz="2000" b="1" dirty="0"/>
              <a:t>institution applying for funding or receiving funding from any of the DHHS, PHS or NIH units </a:t>
            </a:r>
            <a:r>
              <a:rPr lang="en-US" sz="2000" dirty="0"/>
              <a:t>[either </a:t>
            </a:r>
            <a:r>
              <a:rPr lang="en-US" sz="2000" dirty="0" smtClean="0"/>
              <a:t>Domestic</a:t>
            </a:r>
            <a:r>
              <a:rPr lang="en-US" sz="2000" dirty="0"/>
              <a:t> </a:t>
            </a:r>
            <a:r>
              <a:rPr lang="en-US" sz="2000" dirty="0" smtClean="0"/>
              <a:t> (Public or Private) &amp; Foreign]</a:t>
            </a:r>
          </a:p>
          <a:p>
            <a:pPr marL="457200" lvl="1" indent="0">
              <a:buNone/>
            </a:pPr>
            <a:endParaRPr lang="en-US" sz="2000" b="1" dirty="0" smtClean="0"/>
          </a:p>
          <a:p>
            <a:pPr lvl="1">
              <a:buBlip>
                <a:blip r:embed="rId2"/>
              </a:buBlip>
            </a:pPr>
            <a:r>
              <a:rPr lang="en-US" sz="2000" b="1" dirty="0"/>
              <a:t>A</a:t>
            </a:r>
            <a:r>
              <a:rPr lang="en-US" sz="2000" b="1" dirty="0" smtClean="0"/>
              <a:t>ll </a:t>
            </a:r>
            <a:r>
              <a:rPr lang="en-US" sz="2000" b="1" dirty="0"/>
              <a:t>SBIR &amp; STTR Phase II recipients, HOWEVER, it </a:t>
            </a:r>
            <a:r>
              <a:rPr lang="en-US" sz="2000" b="1" dirty="0" smtClean="0"/>
              <a:t>does </a:t>
            </a:r>
            <a:r>
              <a:rPr lang="en-US" sz="2000" b="1" dirty="0"/>
              <a:t>not apply to  SBIR &amp; STTR </a:t>
            </a:r>
            <a:r>
              <a:rPr lang="en-US" sz="2000" b="1" u="sng" dirty="0"/>
              <a:t>Phase I</a:t>
            </a:r>
            <a:r>
              <a:rPr lang="en-US" sz="2000" b="1" dirty="0"/>
              <a:t> </a:t>
            </a:r>
            <a:r>
              <a:rPr lang="en-US" sz="2000" b="1" dirty="0" smtClean="0"/>
              <a:t>recipients</a:t>
            </a:r>
          </a:p>
          <a:p>
            <a:pPr marL="457200" lvl="1" indent="0">
              <a:buNone/>
            </a:pPr>
            <a:endParaRPr lang="en-US" sz="2000" b="1" dirty="0" smtClean="0"/>
          </a:p>
          <a:p>
            <a:pPr lvl="1">
              <a:buBlip>
                <a:blip r:embed="rId2"/>
              </a:buBlip>
            </a:pPr>
            <a:r>
              <a:rPr lang="en-US" sz="2000" b="1" dirty="0" err="1" smtClean="0"/>
              <a:t>Subrecipients</a:t>
            </a:r>
            <a:r>
              <a:rPr lang="en-US" sz="2000" b="1" dirty="0" smtClean="0"/>
              <a:t>  (</a:t>
            </a:r>
            <a:r>
              <a:rPr lang="en-US" sz="2000" dirty="0" smtClean="0"/>
              <a:t>Compensated or uncompensated subcontractors, consultants, or other third-party entities (affiliates) performing research services for UCF under a written or verbal agreement).</a:t>
            </a:r>
            <a:endParaRPr lang="en-US" sz="2000" b="1" dirty="0" smtClean="0"/>
          </a:p>
          <a:p>
            <a:pPr lvl="1">
              <a:buBlip>
                <a:blip r:embed="rId2"/>
              </a:buBlip>
            </a:pPr>
            <a:endParaRPr lang="en-US" sz="2600" dirty="0"/>
          </a:p>
          <a:p>
            <a:pPr marL="457200" indent="-457200">
              <a:buAutoNum type="arabicPeriod"/>
            </a:pPr>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10</a:t>
            </a:fld>
            <a:endParaRPr lang="en-US" dirty="0"/>
          </a:p>
        </p:txBody>
      </p:sp>
    </p:spTree>
    <p:extLst>
      <p:ext uri="{BB962C8B-B14F-4D97-AF65-F5344CB8AC3E}">
        <p14:creationId xmlns:p14="http://schemas.microsoft.com/office/powerpoint/2010/main" val="183593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idx="1"/>
          </p:nvPr>
        </p:nvSpPr>
        <p:spPr>
          <a:xfrm>
            <a:off x="304800" y="1554162"/>
            <a:ext cx="8686800" cy="4770438"/>
          </a:xfrm>
        </p:spPr>
        <p:txBody>
          <a:bodyPr>
            <a:normAutofit lnSpcReduction="10000"/>
          </a:bodyPr>
          <a:lstStyle/>
          <a:p>
            <a:pPr algn="ctr">
              <a:buFont typeface="Wingdings" pitchFamily="2" charset="2"/>
              <a:buChar char="v"/>
            </a:pPr>
            <a:r>
              <a:rPr lang="en-US" b="1" dirty="0" smtClean="0">
                <a:solidFill>
                  <a:srgbClr val="7030A0"/>
                </a:solidFill>
              </a:rPr>
              <a:t>RELEVANT DEFINITIONS</a:t>
            </a:r>
          </a:p>
          <a:p>
            <a:pPr algn="ctr">
              <a:buNone/>
            </a:pPr>
            <a:endParaRPr lang="en-US" b="1" dirty="0" smtClean="0"/>
          </a:p>
          <a:p>
            <a:pPr marL="2403475" indent="392113">
              <a:lnSpc>
                <a:spcPct val="120000"/>
              </a:lnSpc>
              <a:spcBef>
                <a:spcPts val="0"/>
              </a:spcBef>
              <a:buBlip>
                <a:blip r:embed="rId2"/>
              </a:buBlip>
            </a:pPr>
            <a:r>
              <a:rPr lang="en-US" sz="2000" b="1" dirty="0" smtClean="0"/>
              <a:t>Conflict of Interest </a:t>
            </a:r>
          </a:p>
          <a:p>
            <a:pPr marL="2403475" indent="392113">
              <a:lnSpc>
                <a:spcPct val="120000"/>
              </a:lnSpc>
              <a:spcBef>
                <a:spcPts val="0"/>
              </a:spcBef>
              <a:buBlip>
                <a:blip r:embed="rId2"/>
              </a:buBlip>
            </a:pPr>
            <a:r>
              <a:rPr lang="en-US" sz="2000" b="1" dirty="0" smtClean="0"/>
              <a:t>Disclosure</a:t>
            </a:r>
          </a:p>
          <a:p>
            <a:pPr marL="2403475" indent="392113">
              <a:lnSpc>
                <a:spcPct val="120000"/>
              </a:lnSpc>
              <a:spcBef>
                <a:spcPts val="0"/>
              </a:spcBef>
              <a:buBlip>
                <a:blip r:embed="rId2"/>
              </a:buBlip>
            </a:pPr>
            <a:r>
              <a:rPr lang="en-US" sz="2000" b="1" dirty="0"/>
              <a:t>Financial Conflict of Interest (FCOI)</a:t>
            </a:r>
            <a:endParaRPr lang="en-US" sz="2000" b="1" dirty="0" smtClean="0"/>
          </a:p>
          <a:p>
            <a:pPr marL="2403475" indent="392113">
              <a:lnSpc>
                <a:spcPct val="120000"/>
              </a:lnSpc>
              <a:spcBef>
                <a:spcPts val="0"/>
              </a:spcBef>
              <a:buBlip>
                <a:blip r:embed="rId2"/>
              </a:buBlip>
            </a:pPr>
            <a:r>
              <a:rPr lang="en-US" sz="2000" b="1" dirty="0" smtClean="0"/>
              <a:t>Significant Financial Interest (SFI)</a:t>
            </a:r>
          </a:p>
          <a:p>
            <a:pPr marL="2403475" indent="392113">
              <a:lnSpc>
                <a:spcPct val="120000"/>
              </a:lnSpc>
              <a:spcBef>
                <a:spcPts val="0"/>
              </a:spcBef>
              <a:buBlip>
                <a:blip r:embed="rId2"/>
              </a:buBlip>
            </a:pPr>
            <a:r>
              <a:rPr lang="en-US" sz="2000" b="1" dirty="0" smtClean="0"/>
              <a:t>SFI exclusions </a:t>
            </a:r>
          </a:p>
          <a:p>
            <a:pPr marL="2403475" indent="392113">
              <a:lnSpc>
                <a:spcPct val="120000"/>
              </a:lnSpc>
              <a:spcBef>
                <a:spcPts val="0"/>
              </a:spcBef>
              <a:buBlip>
                <a:blip r:embed="rId2"/>
              </a:buBlip>
            </a:pPr>
            <a:r>
              <a:rPr lang="en-US" sz="2000" b="1" dirty="0" smtClean="0"/>
              <a:t>Outside Activity</a:t>
            </a:r>
          </a:p>
          <a:p>
            <a:pPr marL="2403475" indent="392113">
              <a:lnSpc>
                <a:spcPct val="120000"/>
              </a:lnSpc>
              <a:spcBef>
                <a:spcPts val="0"/>
              </a:spcBef>
              <a:buBlip>
                <a:blip r:embed="rId2"/>
              </a:buBlip>
            </a:pPr>
            <a:r>
              <a:rPr lang="en-US" sz="2000" b="1" dirty="0" smtClean="0"/>
              <a:t>Conflicts of Commitment</a:t>
            </a:r>
          </a:p>
          <a:p>
            <a:pPr marL="2403475" indent="392113">
              <a:lnSpc>
                <a:spcPct val="120000"/>
              </a:lnSpc>
              <a:spcBef>
                <a:spcPts val="0"/>
              </a:spcBef>
              <a:buBlip>
                <a:blip r:embed="rId2"/>
              </a:buBlip>
            </a:pPr>
            <a:r>
              <a:rPr lang="en-US" sz="2000" b="1" dirty="0" smtClean="0"/>
              <a:t>Consulting</a:t>
            </a:r>
          </a:p>
          <a:p>
            <a:pPr marL="2403475" indent="392113">
              <a:lnSpc>
                <a:spcPct val="120000"/>
              </a:lnSpc>
              <a:spcBef>
                <a:spcPts val="0"/>
              </a:spcBef>
              <a:buBlip>
                <a:blip r:embed="rId2"/>
              </a:buBlip>
            </a:pPr>
            <a:r>
              <a:rPr lang="en-US" sz="2000" b="1" dirty="0" smtClean="0"/>
              <a:t>Investigator</a:t>
            </a:r>
            <a:endParaRPr lang="en-US" sz="2000" b="1" dirty="0"/>
          </a:p>
          <a:p>
            <a:pPr marL="2403475" indent="392113">
              <a:lnSpc>
                <a:spcPct val="120000"/>
              </a:lnSpc>
              <a:spcBef>
                <a:spcPts val="0"/>
              </a:spcBef>
              <a:buBlip>
                <a:blip r:embed="rId2"/>
              </a:buBlip>
            </a:pPr>
            <a:r>
              <a:rPr lang="en-US" sz="2000" b="1" dirty="0" smtClean="0"/>
              <a:t>Institutional Responsibilities</a:t>
            </a:r>
            <a:endParaRPr lang="en-US" sz="2000" b="1" dirty="0"/>
          </a:p>
          <a:p>
            <a:pPr marL="0" indent="0">
              <a:lnSpc>
                <a:spcPct val="120000"/>
              </a:lnSpc>
              <a:spcBef>
                <a:spcPts val="0"/>
              </a:spcBef>
              <a:buNone/>
            </a:pPr>
            <a:endParaRPr lang="en-US" b="1" dirty="0" smtClean="0"/>
          </a:p>
        </p:txBody>
      </p:sp>
      <p:sp>
        <p:nvSpPr>
          <p:cNvPr id="4" name="Slide Number Placeholder 3"/>
          <p:cNvSpPr>
            <a:spLocks noGrp="1"/>
          </p:cNvSpPr>
          <p:nvPr>
            <p:ph type="sldNum" sz="quarter" idx="12"/>
          </p:nvPr>
        </p:nvSpPr>
        <p:spPr/>
        <p:txBody>
          <a:bodyPr/>
          <a:lstStyle/>
          <a:p>
            <a:fld id="{EF5A803D-91D0-4C83-BC47-911B0C282B99}" type="slidenum">
              <a:rPr lang="en-US" smtClean="0"/>
              <a:pPr/>
              <a:t>11</a:t>
            </a:fld>
            <a:endParaRPr lang="en-US" dirty="0"/>
          </a:p>
        </p:txBody>
      </p:sp>
    </p:spTree>
    <p:extLst>
      <p:ext uri="{BB962C8B-B14F-4D97-AF65-F5344CB8AC3E}">
        <p14:creationId xmlns:p14="http://schemas.microsoft.com/office/powerpoint/2010/main" val="269517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a:bodyPr>
          <a:lstStyle/>
          <a:p>
            <a:pPr algn="ctr"/>
            <a:r>
              <a:rPr lang="en-US" sz="1800" b="1" dirty="0" smtClean="0">
                <a:solidFill>
                  <a:srgbClr val="7030A0"/>
                </a:solidFill>
                <a:effectLst>
                  <a:outerShdw blurRad="60007" dist="310007" dir="7680000" sy="30000" kx="1300200" algn="ctr" rotWithShape="0">
                    <a:prstClr val="black">
                      <a:alpha val="32000"/>
                    </a:prstClr>
                  </a:outerShdw>
                </a:effectLst>
              </a:rPr>
              <a:t>                    Conflict of Interest (COI) </a:t>
            </a: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1800" dirty="0"/>
          </a:p>
        </p:txBody>
      </p:sp>
      <p:sp>
        <p:nvSpPr>
          <p:cNvPr id="3" name="Content Placeholder 2"/>
          <p:cNvSpPr>
            <a:spLocks noGrp="1"/>
          </p:cNvSpPr>
          <p:nvPr>
            <p:ph idx="1"/>
          </p:nvPr>
        </p:nvSpPr>
        <p:spPr/>
        <p:txBody>
          <a:bodyPr>
            <a:normAutofit/>
          </a:bodyPr>
          <a:lstStyle/>
          <a:p>
            <a:pPr>
              <a:buBlip>
                <a:blip r:embed="rId2"/>
              </a:buBlip>
            </a:pPr>
            <a:r>
              <a:rPr lang="en-US" sz="1800" b="1" u="sng" dirty="0" smtClean="0"/>
              <a:t>UCF’s Collective Bargaining Agreement</a:t>
            </a:r>
            <a:r>
              <a:rPr lang="en-US" sz="1800" b="1" dirty="0" smtClean="0"/>
              <a:t>  defines </a:t>
            </a:r>
            <a:r>
              <a:rPr lang="en-US" sz="1800" b="1" u="sng" dirty="0" smtClean="0"/>
              <a:t>Conflicts of Interest</a:t>
            </a:r>
            <a:r>
              <a:rPr lang="en-US" sz="1800" u="sng" dirty="0" smtClean="0"/>
              <a:t> </a:t>
            </a:r>
            <a:r>
              <a:rPr lang="en-US" sz="1800" dirty="0" smtClean="0"/>
              <a:t>as:</a:t>
            </a:r>
          </a:p>
          <a:p>
            <a:pPr marL="0" indent="0">
              <a:buNone/>
            </a:pPr>
            <a:r>
              <a:rPr lang="en-US" sz="1800" dirty="0" smtClean="0"/>
              <a:t>	(1) </a:t>
            </a:r>
            <a:r>
              <a:rPr lang="en-US" sz="1800" dirty="0" smtClean="0">
                <a:solidFill>
                  <a:srgbClr val="0070C0"/>
                </a:solidFill>
              </a:rPr>
              <a:t>Any conflict between private interests of the employee and the public 	interests of the university, the Board of Governors, or the State of Florida, 	</a:t>
            </a:r>
            <a:r>
              <a:rPr lang="en-US" sz="1800" dirty="0" smtClean="0"/>
              <a:t>including conflicts of interest specified under Florida Statutes; or </a:t>
            </a:r>
          </a:p>
          <a:p>
            <a:pPr marL="0" indent="0">
              <a:buNone/>
            </a:pPr>
            <a:r>
              <a:rPr lang="en-US" sz="1800" dirty="0" smtClean="0"/>
              <a:t>	(2) </a:t>
            </a:r>
            <a:r>
              <a:rPr lang="en-US" sz="1800" dirty="0" smtClean="0">
                <a:solidFill>
                  <a:srgbClr val="FF0000"/>
                </a:solidFill>
              </a:rPr>
              <a:t>Any activity which interferes with the full performance of the employee's </a:t>
            </a:r>
            <a:r>
              <a:rPr lang="en-US" sz="1800" dirty="0">
                <a:solidFill>
                  <a:srgbClr val="FF0000"/>
                </a:solidFill>
              </a:rPr>
              <a:t>	</a:t>
            </a:r>
            <a:r>
              <a:rPr lang="en-US" sz="1800" dirty="0" smtClean="0">
                <a:solidFill>
                  <a:srgbClr val="FF0000"/>
                </a:solidFill>
              </a:rPr>
              <a:t>	professional or institutional responsibilities or obligations.</a:t>
            </a:r>
          </a:p>
          <a:p>
            <a:pPr>
              <a:buBlip>
                <a:blip r:embed="rId2"/>
              </a:buBlip>
            </a:pPr>
            <a:endParaRPr lang="en-US" sz="1800" b="1" dirty="0" smtClean="0"/>
          </a:p>
          <a:p>
            <a:pPr>
              <a:lnSpc>
                <a:spcPct val="120000"/>
              </a:lnSpc>
              <a:spcBef>
                <a:spcPts val="0"/>
              </a:spcBef>
              <a:buBlip>
                <a:blip r:embed="rId2"/>
              </a:buBlip>
            </a:pPr>
            <a:r>
              <a:rPr lang="en-US" sz="1800" b="1" u="sng" dirty="0" smtClean="0"/>
              <a:t>UCF’s COI Policy in Research </a:t>
            </a:r>
            <a:r>
              <a:rPr lang="en-US" sz="1800" b="1" dirty="0" smtClean="0"/>
              <a:t>defines </a:t>
            </a:r>
            <a:r>
              <a:rPr lang="en-US" sz="1800" b="1" u="sng" dirty="0" smtClean="0"/>
              <a:t>Conflict of Interest </a:t>
            </a:r>
            <a:r>
              <a:rPr lang="en-US" sz="1800" b="1" dirty="0" smtClean="0"/>
              <a:t>as:</a:t>
            </a:r>
          </a:p>
          <a:p>
            <a:pPr marL="0" indent="0">
              <a:buNone/>
            </a:pPr>
            <a:r>
              <a:rPr lang="en-US" sz="1800" dirty="0"/>
              <a:t>	</a:t>
            </a:r>
            <a:r>
              <a:rPr lang="en-US" sz="1800" dirty="0" smtClean="0">
                <a:solidFill>
                  <a:srgbClr val="0070C0"/>
                </a:solidFill>
              </a:rPr>
              <a:t>A divergence between </a:t>
            </a:r>
            <a:r>
              <a:rPr lang="en-US" sz="1800" dirty="0" smtClean="0">
                <a:solidFill>
                  <a:srgbClr val="FF0000"/>
                </a:solidFill>
              </a:rPr>
              <a:t>an individual’s private interests </a:t>
            </a:r>
            <a:r>
              <a:rPr lang="en-US" sz="1800" dirty="0" smtClean="0">
                <a:solidFill>
                  <a:srgbClr val="0070C0"/>
                </a:solidFill>
              </a:rPr>
              <a:t>and his or her 	employment obligations to the university </a:t>
            </a:r>
            <a:r>
              <a:rPr lang="en-US" sz="1800" dirty="0" smtClean="0">
                <a:solidFill>
                  <a:srgbClr val="FF0000"/>
                </a:solidFill>
              </a:rPr>
              <a:t>such that an independent observer 	may reasonably question </a:t>
            </a:r>
            <a:r>
              <a:rPr lang="en-US" sz="1800" dirty="0" smtClean="0">
                <a:solidFill>
                  <a:srgbClr val="0070C0"/>
                </a:solidFill>
              </a:rPr>
              <a:t>whether the </a:t>
            </a:r>
            <a:r>
              <a:rPr lang="en-US" sz="1800" dirty="0" smtClean="0">
                <a:solidFill>
                  <a:srgbClr val="FF0000"/>
                </a:solidFill>
              </a:rPr>
              <a:t>individual’s actions or decisions </a:t>
            </a:r>
            <a:r>
              <a:rPr lang="en-US" sz="1800" dirty="0" smtClean="0">
                <a:solidFill>
                  <a:srgbClr val="00B050"/>
                </a:solidFill>
              </a:rPr>
              <a:t>are 	influenced or determined by considerations other than</a:t>
            </a:r>
            <a:r>
              <a:rPr lang="en-US" sz="1800" dirty="0" smtClean="0">
                <a:solidFill>
                  <a:srgbClr val="0070C0"/>
                </a:solidFill>
              </a:rPr>
              <a:t> the best interest of the 	university. </a:t>
            </a:r>
          </a:p>
        </p:txBody>
      </p:sp>
      <p:sp>
        <p:nvSpPr>
          <p:cNvPr id="4" name="Slide Number Placeholder 3"/>
          <p:cNvSpPr>
            <a:spLocks noGrp="1"/>
          </p:cNvSpPr>
          <p:nvPr>
            <p:ph type="sldNum" sz="quarter" idx="12"/>
          </p:nvPr>
        </p:nvSpPr>
        <p:spPr/>
        <p:txBody>
          <a:bodyPr/>
          <a:lstStyle/>
          <a:p>
            <a:fld id="{EF5A803D-91D0-4C83-BC47-911B0C282B99}"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a:bodyPr>
          <a:lstStyle/>
          <a:p>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Conflict of Interest (COI) &amp; Research Integrity (RCR &amp; RM)</a:t>
            </a:r>
            <a:endParaRPr lang="en-US" sz="1800" dirty="0"/>
          </a:p>
        </p:txBody>
      </p:sp>
      <p:sp>
        <p:nvSpPr>
          <p:cNvPr id="3" name="Content Placeholder 2"/>
          <p:cNvSpPr>
            <a:spLocks noGrp="1"/>
          </p:cNvSpPr>
          <p:nvPr>
            <p:ph idx="1"/>
          </p:nvPr>
        </p:nvSpPr>
        <p:spPr>
          <a:xfrm>
            <a:off x="304800" y="1219200"/>
            <a:ext cx="8458200" cy="4860925"/>
          </a:xfrm>
        </p:spPr>
        <p:txBody>
          <a:bodyPr>
            <a:normAutofit fontScale="85000" lnSpcReduction="20000"/>
          </a:bodyPr>
          <a:lstStyle/>
          <a:p>
            <a:pPr indent="-55563">
              <a:lnSpc>
                <a:spcPct val="120000"/>
              </a:lnSpc>
              <a:spcBef>
                <a:spcPts val="0"/>
              </a:spcBef>
              <a:buBlip>
                <a:blip r:embed="rId2"/>
              </a:buBlip>
            </a:pPr>
            <a:r>
              <a:rPr lang="en-US" sz="1800" b="1" dirty="0" smtClean="0"/>
              <a:t>  Disclosure:</a:t>
            </a:r>
          </a:p>
          <a:p>
            <a:pPr marL="749300" indent="0">
              <a:spcBef>
                <a:spcPts val="0"/>
              </a:spcBef>
              <a:buNone/>
              <a:tabLst>
                <a:tab pos="339725" algn="l"/>
              </a:tabLst>
            </a:pPr>
            <a:r>
              <a:rPr lang="en-US" sz="1800" dirty="0" smtClean="0">
                <a:solidFill>
                  <a:srgbClr val="0070C0"/>
                </a:solidFill>
              </a:rPr>
              <a:t>A disclosure is a form used by an employee to disclose any actual or potential conflict of interest or conflicts of commitment any time that a personal or financial interest could potentially  influence the employee’s objectivity and performance of his/her institutional responsibilities</a:t>
            </a:r>
            <a:r>
              <a:rPr lang="en-US" sz="1800" dirty="0" smtClean="0"/>
              <a:t>. Disclosure is required on an annual basis and/or within 30 days of discovering, acquiring, or committing to a new financial interest or commitment. </a:t>
            </a:r>
          </a:p>
          <a:p>
            <a:pPr marL="749300" indent="0">
              <a:spcBef>
                <a:spcPts val="0"/>
              </a:spcBef>
              <a:buNone/>
              <a:tabLst>
                <a:tab pos="339725" algn="l"/>
              </a:tabLst>
            </a:pPr>
            <a:r>
              <a:rPr lang="en-US" sz="1800" dirty="0" smtClean="0"/>
              <a:t>	</a:t>
            </a:r>
          </a:p>
          <a:p>
            <a:pPr marL="749300" indent="0">
              <a:spcBef>
                <a:spcPts val="0"/>
              </a:spcBef>
              <a:buNone/>
              <a:tabLst>
                <a:tab pos="339725" algn="l"/>
              </a:tabLst>
            </a:pPr>
            <a:r>
              <a:rPr lang="en-US" sz="1800" dirty="0" smtClean="0"/>
              <a:t>The “Final Rule” requires submission of a COI disclosure by investigators and any other project participant identified by the PI as responsible for the design, conduct or reporting of research </a:t>
            </a:r>
            <a:r>
              <a:rPr lang="en-US" sz="1800" dirty="0" smtClean="0">
                <a:solidFill>
                  <a:srgbClr val="0070C0"/>
                </a:solidFill>
              </a:rPr>
              <a:t>prior</a:t>
            </a:r>
            <a:r>
              <a:rPr lang="en-US" sz="1800" dirty="0" smtClean="0"/>
              <a:t> to proposal submission to any of the DHHS/PHS/NIH units. The ORC’s Pre-Award Staff verifies completion of this requirement.</a:t>
            </a:r>
          </a:p>
          <a:p>
            <a:pPr marL="749300" indent="0">
              <a:spcBef>
                <a:spcPts val="0"/>
              </a:spcBef>
              <a:buNone/>
              <a:tabLst>
                <a:tab pos="339725" algn="l"/>
              </a:tabLst>
            </a:pPr>
            <a:r>
              <a:rPr lang="en-US" sz="1800" dirty="0" smtClean="0"/>
              <a:t>	</a:t>
            </a:r>
          </a:p>
          <a:p>
            <a:pPr marL="749300" indent="0">
              <a:spcBef>
                <a:spcPts val="0"/>
              </a:spcBef>
              <a:buNone/>
              <a:tabLst>
                <a:tab pos="339725" algn="l"/>
              </a:tabLst>
            </a:pPr>
            <a:r>
              <a:rPr lang="en-US" sz="1800" dirty="0" smtClean="0"/>
              <a:t>This requirement also applies to disclosure actions initiated by </a:t>
            </a:r>
            <a:r>
              <a:rPr lang="en-US" sz="1800" dirty="0" err="1" smtClean="0"/>
              <a:t>subrecipients</a:t>
            </a:r>
            <a:r>
              <a:rPr lang="en-US" sz="1800" dirty="0" smtClean="0"/>
              <a:t> and other affiliates.  </a:t>
            </a:r>
          </a:p>
          <a:p>
            <a:pPr marL="1035050" indent="-285750">
              <a:spcBef>
                <a:spcPts val="0"/>
              </a:spcBef>
              <a:buBlip>
                <a:blip r:embed="rId2"/>
              </a:buBlip>
              <a:tabLst>
                <a:tab pos="339725" algn="l"/>
              </a:tabLst>
            </a:pPr>
            <a:endParaRPr lang="en-US" sz="1800" dirty="0"/>
          </a:p>
          <a:p>
            <a:pPr marL="568325" indent="-285750">
              <a:lnSpc>
                <a:spcPct val="120000"/>
              </a:lnSpc>
              <a:spcBef>
                <a:spcPts val="0"/>
              </a:spcBef>
              <a:buBlip>
                <a:blip r:embed="rId2"/>
              </a:buBlip>
              <a:tabLst>
                <a:tab pos="339725" algn="l"/>
              </a:tabLst>
            </a:pPr>
            <a:r>
              <a:rPr lang="en-US" sz="1800" b="1" dirty="0" smtClean="0"/>
              <a:t>Financial Conflict of Interest (FCOI) :</a:t>
            </a:r>
          </a:p>
          <a:p>
            <a:pPr marL="796925" indent="-514350">
              <a:lnSpc>
                <a:spcPct val="120000"/>
              </a:lnSpc>
              <a:spcBef>
                <a:spcPts val="0"/>
              </a:spcBef>
              <a:buNone/>
              <a:tabLst>
                <a:tab pos="339725" algn="l"/>
              </a:tabLst>
            </a:pPr>
            <a:r>
              <a:rPr lang="en-US" sz="1800" b="1" dirty="0"/>
              <a:t>	 </a:t>
            </a:r>
            <a:r>
              <a:rPr lang="en-US" sz="1800" b="1" dirty="0" smtClean="0"/>
              <a:t>        </a:t>
            </a:r>
            <a:r>
              <a:rPr lang="en-US" sz="1800" dirty="0" smtClean="0"/>
              <a:t>A significant financial interest (SFI) that could directly and significantly affect the </a:t>
            </a:r>
            <a:r>
              <a:rPr lang="en-US" sz="1800" dirty="0" smtClean="0">
                <a:solidFill>
                  <a:srgbClr val="0070C0"/>
                </a:solidFill>
              </a:rPr>
              <a:t>design, conduct, or reporting</a:t>
            </a:r>
            <a:r>
              <a:rPr lang="en-US" sz="1800" dirty="0" smtClean="0"/>
              <a:t> of PHS- funded research.	</a:t>
            </a:r>
          </a:p>
          <a:p>
            <a:pPr marL="377190" indent="-285750">
              <a:spcBef>
                <a:spcPts val="0"/>
              </a:spcBef>
              <a:buBlip>
                <a:blip r:embed="rId2"/>
              </a:buBlip>
            </a:pPr>
            <a:endParaRPr lang="en-US" sz="1800" b="1" dirty="0" smtClean="0"/>
          </a:p>
          <a:p>
            <a:pPr indent="-109538">
              <a:lnSpc>
                <a:spcPct val="120000"/>
              </a:lnSpc>
              <a:spcBef>
                <a:spcPts val="0"/>
              </a:spcBef>
              <a:buBlip>
                <a:blip r:embed="rId2"/>
              </a:buBlip>
            </a:pPr>
            <a:r>
              <a:rPr lang="en-US" sz="1800" b="1" dirty="0" smtClean="0"/>
              <a:t>     </a:t>
            </a:r>
            <a:r>
              <a:rPr lang="en-US" sz="1800" b="1" u="sng" dirty="0" smtClean="0"/>
              <a:t>Significant Financial Interest (SFI</a:t>
            </a:r>
            <a:r>
              <a:rPr lang="en-US" sz="1800" b="1" dirty="0" smtClean="0"/>
              <a:t>):</a:t>
            </a:r>
          </a:p>
          <a:p>
            <a:pPr marL="796925" indent="-222250">
              <a:lnSpc>
                <a:spcPct val="120000"/>
              </a:lnSpc>
              <a:spcBef>
                <a:spcPts val="0"/>
              </a:spcBef>
              <a:buNone/>
              <a:tabLst>
                <a:tab pos="796925" algn="l"/>
                <a:tab pos="966788" algn="l"/>
              </a:tabLst>
            </a:pPr>
            <a:r>
              <a:rPr lang="en-US" sz="1800" b="1" dirty="0"/>
              <a:t> </a:t>
            </a:r>
            <a:r>
              <a:rPr lang="en-US" sz="1800" b="1" dirty="0" smtClean="0"/>
              <a:t>   </a:t>
            </a:r>
            <a:r>
              <a:rPr lang="en-US" sz="1800" dirty="0" smtClean="0"/>
              <a:t>Consists of </a:t>
            </a:r>
            <a:r>
              <a:rPr lang="en-US" sz="1800" dirty="0" smtClean="0">
                <a:solidFill>
                  <a:srgbClr val="0070C0"/>
                </a:solidFill>
              </a:rPr>
              <a:t>one or more of the following interests of the investigator </a:t>
            </a:r>
            <a:r>
              <a:rPr lang="en-US" sz="1800" dirty="0" smtClean="0"/>
              <a:t>(</a:t>
            </a:r>
            <a:r>
              <a:rPr lang="en-US" sz="1800" dirty="0" smtClean="0">
                <a:solidFill>
                  <a:srgbClr val="0070C0"/>
                </a:solidFill>
              </a:rPr>
              <a:t>and those of the  investigator's spouse and dependent children</a:t>
            </a:r>
            <a:r>
              <a:rPr lang="en-US" sz="1800" dirty="0" smtClean="0"/>
              <a:t>) </a:t>
            </a:r>
            <a:r>
              <a:rPr lang="en-US" sz="1800" dirty="0" smtClean="0">
                <a:solidFill>
                  <a:srgbClr val="FF0000"/>
                </a:solidFill>
              </a:rPr>
              <a:t>that </a:t>
            </a:r>
            <a:r>
              <a:rPr lang="en-US" sz="1800" b="1" dirty="0" smtClean="0">
                <a:solidFill>
                  <a:srgbClr val="FF0000"/>
                </a:solidFill>
              </a:rPr>
              <a:t>reasonably</a:t>
            </a:r>
            <a:r>
              <a:rPr lang="en-US" sz="1800" dirty="0" smtClean="0">
                <a:solidFill>
                  <a:srgbClr val="FF0000"/>
                </a:solidFill>
              </a:rPr>
              <a:t> appears to be</a:t>
            </a:r>
            <a:r>
              <a:rPr lang="en-US" sz="1800" dirty="0" smtClean="0"/>
              <a:t> </a:t>
            </a:r>
            <a:r>
              <a:rPr lang="en-US" sz="1800" dirty="0" smtClean="0">
                <a:solidFill>
                  <a:srgbClr val="FF0000"/>
                </a:solidFill>
              </a:rPr>
              <a:t>related to the investigator's university (institutional) responsibilities:</a:t>
            </a:r>
          </a:p>
          <a:p>
            <a:pPr marL="91440" indent="0">
              <a:spcBef>
                <a:spcPts val="0"/>
              </a:spcBef>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F5A803D-91D0-4C83-BC47-911B0C282B99}"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of Interest (COI) </a:t>
            </a: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1800" dirty="0"/>
          </a:p>
        </p:txBody>
      </p:sp>
      <p:sp>
        <p:nvSpPr>
          <p:cNvPr id="3" name="Content Placeholder 2"/>
          <p:cNvSpPr>
            <a:spLocks noGrp="1"/>
          </p:cNvSpPr>
          <p:nvPr>
            <p:ph idx="1"/>
          </p:nvPr>
        </p:nvSpPr>
        <p:spPr>
          <a:xfrm>
            <a:off x="152400" y="1143000"/>
            <a:ext cx="8686800" cy="5486400"/>
          </a:xfrm>
        </p:spPr>
        <p:txBody>
          <a:bodyPr>
            <a:noAutofit/>
          </a:bodyPr>
          <a:lstStyle/>
          <a:p>
            <a:pPr marL="627063" indent="-627063">
              <a:spcBef>
                <a:spcPts val="0"/>
              </a:spcBef>
              <a:buNone/>
            </a:pPr>
            <a:r>
              <a:rPr lang="en-US" sz="1800" dirty="0" smtClean="0"/>
              <a:t>	</a:t>
            </a:r>
          </a:p>
          <a:p>
            <a:pPr marL="627063" indent="-627063">
              <a:spcBef>
                <a:spcPts val="0"/>
              </a:spcBef>
              <a:buNone/>
            </a:pPr>
            <a:r>
              <a:rPr lang="en-US" sz="1800" dirty="0" smtClean="0"/>
              <a:t>(Continuation: SFI)</a:t>
            </a:r>
          </a:p>
          <a:p>
            <a:pPr marL="627063" indent="-627063">
              <a:spcBef>
                <a:spcPts val="0"/>
              </a:spcBef>
              <a:buNone/>
            </a:pPr>
            <a:endParaRPr lang="en-US" sz="1800" dirty="0"/>
          </a:p>
          <a:p>
            <a:pPr marL="627063" indent="-627063">
              <a:spcBef>
                <a:spcPts val="0"/>
              </a:spcBef>
              <a:buNone/>
            </a:pPr>
            <a:r>
              <a:rPr lang="en-US" sz="1800" dirty="0" smtClean="0"/>
              <a:t>	1. with regard to any publicly traded entity, a significant financial interest exists if the value of any remuneration received from the entity </a:t>
            </a:r>
            <a:r>
              <a:rPr lang="en-US" sz="1800" dirty="0" smtClean="0">
                <a:solidFill>
                  <a:srgbClr val="0070C0"/>
                </a:solidFill>
              </a:rPr>
              <a:t>in the 12 months preceding the disclosure</a:t>
            </a:r>
            <a:r>
              <a:rPr lang="en-US" sz="1800" dirty="0" smtClean="0"/>
              <a:t> and the value of any equity interest or fixed asset value of the entity as of the date of disclosure, </a:t>
            </a:r>
            <a:r>
              <a:rPr lang="en-US" sz="1800" dirty="0" smtClean="0">
                <a:solidFill>
                  <a:srgbClr val="0070C0"/>
                </a:solidFill>
              </a:rPr>
              <a:t>when aggregated</a:t>
            </a:r>
            <a:r>
              <a:rPr lang="en-US" sz="1800" dirty="0" smtClean="0"/>
              <a:t>, </a:t>
            </a:r>
            <a:r>
              <a:rPr lang="en-US" sz="1800" dirty="0" smtClean="0">
                <a:solidFill>
                  <a:srgbClr val="0070C0"/>
                </a:solidFill>
              </a:rPr>
              <a:t>equals or exceeds $5,000;</a:t>
            </a:r>
          </a:p>
          <a:p>
            <a:pPr marL="627063" indent="-627063">
              <a:spcBef>
                <a:spcPts val="0"/>
              </a:spcBef>
              <a:buNone/>
            </a:pPr>
            <a:endParaRPr lang="en-US" sz="1800" dirty="0" smtClean="0">
              <a:solidFill>
                <a:srgbClr val="0070C0"/>
              </a:solidFill>
            </a:endParaRPr>
          </a:p>
          <a:p>
            <a:pPr marL="627063" indent="-627063">
              <a:spcBef>
                <a:spcPts val="0"/>
              </a:spcBef>
              <a:buNone/>
            </a:pPr>
            <a:r>
              <a:rPr lang="en-US" sz="1800" dirty="0" smtClean="0"/>
              <a:t>	2. with regard to any non-publically traded entity, a significant financial interest exists if the value of any remuneration received from the entity </a:t>
            </a:r>
            <a:r>
              <a:rPr lang="en-US" sz="1800" dirty="0" smtClean="0">
                <a:solidFill>
                  <a:srgbClr val="0070C0"/>
                </a:solidFill>
              </a:rPr>
              <a:t>in the 12 months preceding the disclosure, when aggregated, equals or exceeds $5,000</a:t>
            </a:r>
            <a:r>
              <a:rPr lang="en-US" sz="1800" dirty="0" smtClean="0"/>
              <a:t> </a:t>
            </a:r>
            <a:r>
              <a:rPr lang="en-US" sz="1800" dirty="0" smtClean="0">
                <a:solidFill>
                  <a:srgbClr val="FF0000"/>
                </a:solidFill>
              </a:rPr>
              <a:t>or</a:t>
            </a:r>
            <a:r>
              <a:rPr lang="en-US" sz="1800" dirty="0" smtClean="0"/>
              <a:t> when the investigator (or the investigator's spouse and dependent children) holds any equity interest (e.g., stock, stock options, or other ownership interest); </a:t>
            </a:r>
            <a:r>
              <a:rPr lang="en-US" sz="1800" dirty="0" smtClean="0">
                <a:solidFill>
                  <a:srgbClr val="FF0000"/>
                </a:solidFill>
              </a:rPr>
              <a:t>or </a:t>
            </a:r>
            <a:r>
              <a:rPr lang="en-US" sz="1800" dirty="0" smtClean="0"/>
              <a:t>intellectual property rights and interests (e.g., patents, copyrights, trademarks) upon receipt of income related to such rights and interests. </a:t>
            </a:r>
            <a:endParaRPr lang="en-US" sz="1800"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a:bodyPr>
          <a:lstStyle/>
          <a:p>
            <a:pPr algn="ctr"/>
            <a:r>
              <a:rPr lang="en-US" sz="1800" b="1" dirty="0" smtClean="0">
                <a:solidFill>
                  <a:srgbClr val="7030A0"/>
                </a:solidFill>
                <a:effectLst>
                  <a:outerShdw blurRad="60007" dist="310007" dir="7680000" sy="30000" kx="1300200" algn="ctr" rotWithShape="0">
                    <a:prstClr val="black">
                      <a:alpha val="32000"/>
                    </a:prstClr>
                  </a:outerShdw>
                </a:effectLst>
              </a:rPr>
              <a:t>Conflict of Interest (COI) </a:t>
            </a: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1800" dirty="0"/>
          </a:p>
        </p:txBody>
      </p:sp>
      <p:sp>
        <p:nvSpPr>
          <p:cNvPr id="3" name="Content Placeholder 2"/>
          <p:cNvSpPr>
            <a:spLocks noGrp="1"/>
          </p:cNvSpPr>
          <p:nvPr>
            <p:ph idx="1"/>
          </p:nvPr>
        </p:nvSpPr>
        <p:spPr/>
        <p:txBody>
          <a:bodyPr>
            <a:normAutofit fontScale="62500" lnSpcReduction="20000"/>
          </a:bodyPr>
          <a:lstStyle/>
          <a:p>
            <a:pPr>
              <a:buBlip>
                <a:blip r:embed="rId2"/>
              </a:buBlip>
            </a:pPr>
            <a:r>
              <a:rPr lang="en-US" b="1" dirty="0" smtClean="0"/>
              <a:t> SFI exclusions:</a:t>
            </a:r>
          </a:p>
          <a:p>
            <a:pPr>
              <a:buNone/>
            </a:pPr>
            <a:r>
              <a:rPr lang="en-US" b="1" dirty="0" smtClean="0"/>
              <a:t> </a:t>
            </a:r>
          </a:p>
          <a:p>
            <a:pPr>
              <a:buNone/>
            </a:pPr>
            <a:r>
              <a:rPr lang="en-US" dirty="0" smtClean="0"/>
              <a:t>      The term significant financial interest </a:t>
            </a:r>
            <a:r>
              <a:rPr lang="en-US" dirty="0" smtClean="0">
                <a:solidFill>
                  <a:srgbClr val="FF0000"/>
                </a:solidFill>
              </a:rPr>
              <a:t>does not include</a:t>
            </a:r>
            <a:r>
              <a:rPr lang="en-US" dirty="0" smtClean="0"/>
              <a:t> the following: </a:t>
            </a:r>
          </a:p>
          <a:p>
            <a:pPr>
              <a:buNone/>
            </a:pPr>
            <a:endParaRPr lang="en-US" dirty="0" smtClean="0"/>
          </a:p>
          <a:p>
            <a:pPr>
              <a:buNone/>
            </a:pPr>
            <a:r>
              <a:rPr lang="en-US" dirty="0" smtClean="0"/>
              <a:t>       (</a:t>
            </a:r>
            <a:r>
              <a:rPr lang="en-US" dirty="0" err="1" smtClean="0"/>
              <a:t>i</a:t>
            </a:r>
            <a:r>
              <a:rPr lang="en-US" dirty="0" smtClean="0"/>
              <a:t>) </a:t>
            </a:r>
            <a:r>
              <a:rPr lang="en-US" dirty="0" smtClean="0">
                <a:solidFill>
                  <a:srgbClr val="0070C0"/>
                </a:solidFill>
              </a:rPr>
              <a:t>salary, royalties, or other remuneration</a:t>
            </a:r>
            <a:r>
              <a:rPr lang="en-US" dirty="0" smtClean="0">
                <a:solidFill>
                  <a:schemeClr val="tx1"/>
                </a:solidFill>
              </a:rPr>
              <a:t> </a:t>
            </a:r>
            <a:r>
              <a:rPr lang="en-US" u="sng" dirty="0" smtClean="0">
                <a:solidFill>
                  <a:srgbClr val="0070C0"/>
                </a:solidFill>
              </a:rPr>
              <a:t>paid by the university</a:t>
            </a:r>
            <a:r>
              <a:rPr lang="en-US" dirty="0" smtClean="0"/>
              <a:t>, </a:t>
            </a:r>
          </a:p>
          <a:p>
            <a:pPr>
              <a:buNone/>
            </a:pPr>
            <a:endParaRPr lang="en-US" dirty="0" smtClean="0"/>
          </a:p>
          <a:p>
            <a:pPr marL="514350" indent="-514350">
              <a:buNone/>
            </a:pPr>
            <a:r>
              <a:rPr lang="en-US" dirty="0" smtClean="0"/>
              <a:t>       (ii) </a:t>
            </a:r>
            <a:r>
              <a:rPr lang="en-US" dirty="0" smtClean="0">
                <a:solidFill>
                  <a:srgbClr val="0070C0"/>
                </a:solidFill>
              </a:rPr>
              <a:t>income from </a:t>
            </a:r>
            <a:r>
              <a:rPr lang="en-US" dirty="0" smtClean="0"/>
              <a:t>seminars, lectures, or teaching engagements  sponsored by a federal, state, or local government agency, an institution of higher education, an academic teaching hospital, a medical center, or a research institute that is affiliated with the university, </a:t>
            </a:r>
          </a:p>
          <a:p>
            <a:pPr>
              <a:buNone/>
            </a:pPr>
            <a:endParaRPr lang="en-US" dirty="0" smtClean="0"/>
          </a:p>
          <a:p>
            <a:pPr marL="514350" indent="-514350">
              <a:buNone/>
            </a:pPr>
            <a:r>
              <a:rPr lang="en-US" dirty="0" smtClean="0"/>
              <a:t>        (iii) </a:t>
            </a:r>
            <a:r>
              <a:rPr lang="en-US" dirty="0" smtClean="0">
                <a:solidFill>
                  <a:srgbClr val="0070C0"/>
                </a:solidFill>
              </a:rPr>
              <a:t>income from </a:t>
            </a:r>
            <a:r>
              <a:rPr lang="en-US" dirty="0" smtClean="0"/>
              <a:t>service on advisory committees, review panels for a  federal, state, or local government agency, institution of higher education, an academic teaching hospital, medical center, or research institute affiliated with the university. </a:t>
            </a:r>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86800" cy="838200"/>
          </a:xfrm>
        </p:spPr>
        <p:txBody>
          <a:bodyPr>
            <a:normAutofit/>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a:t>
            </a:r>
            <a:r>
              <a:rPr lang="en-US" sz="1800" b="1" dirty="0">
                <a:solidFill>
                  <a:schemeClr val="tx2">
                    <a:lumMod val="50000"/>
                  </a:schemeClr>
                </a:solidFill>
                <a:effectLst>
                  <a:outerShdw blurRad="60007" dist="310007" dir="7680000" sy="30000" kx="1300200" algn="ctr" rotWithShape="0">
                    <a:prstClr val="black">
                      <a:alpha val="32000"/>
                    </a:prstClr>
                  </a:outerShdw>
                </a:effectLst>
              </a:rPr>
              <a:t> &amp; Research Integrity (RCR &amp; RM)</a:t>
            </a:r>
          </a:p>
        </p:txBody>
      </p:sp>
      <p:sp>
        <p:nvSpPr>
          <p:cNvPr id="3" name="Content Placeholder 2"/>
          <p:cNvSpPr>
            <a:spLocks noGrp="1"/>
          </p:cNvSpPr>
          <p:nvPr>
            <p:ph idx="1"/>
          </p:nvPr>
        </p:nvSpPr>
        <p:spPr>
          <a:xfrm>
            <a:off x="228600" y="1295400"/>
            <a:ext cx="8610600" cy="4784725"/>
          </a:xfrm>
        </p:spPr>
        <p:txBody>
          <a:bodyPr>
            <a:normAutofit fontScale="70000" lnSpcReduction="20000"/>
          </a:bodyPr>
          <a:lstStyle/>
          <a:p>
            <a:pPr marL="0" indent="0">
              <a:buNone/>
            </a:pPr>
            <a:endParaRPr lang="en-US" b="1" dirty="0"/>
          </a:p>
          <a:p>
            <a:pPr marL="966788" indent="-446088">
              <a:buBlip>
                <a:blip r:embed="rId3"/>
              </a:buBlip>
            </a:pPr>
            <a:r>
              <a:rPr lang="en-US" b="1" dirty="0" smtClean="0"/>
              <a:t>Outside Activity or Employment:</a:t>
            </a:r>
          </a:p>
          <a:p>
            <a:pPr marL="966788" indent="-446088">
              <a:buNone/>
            </a:pPr>
            <a:r>
              <a:rPr lang="en-US" sz="2200" b="1" dirty="0" smtClean="0"/>
              <a:t>	</a:t>
            </a:r>
            <a:r>
              <a:rPr lang="en-US" sz="2200" b="1" u="sng" dirty="0" smtClean="0"/>
              <a:t>UCF’s COI Policy in Research </a:t>
            </a:r>
            <a:r>
              <a:rPr lang="en-US" sz="2200" b="1" dirty="0" smtClean="0"/>
              <a:t>defines </a:t>
            </a:r>
            <a:r>
              <a:rPr lang="en-US" sz="2200" b="1" u="sng" dirty="0" smtClean="0"/>
              <a:t>Outside Activity or Employment </a:t>
            </a:r>
            <a:r>
              <a:rPr lang="en-US" sz="2200" b="1" dirty="0" smtClean="0"/>
              <a:t>as:</a:t>
            </a:r>
          </a:p>
          <a:p>
            <a:pPr marL="966788" indent="-446088">
              <a:buNone/>
            </a:pPr>
            <a:r>
              <a:rPr lang="en-US" dirty="0" smtClean="0"/>
              <a:t>	</a:t>
            </a:r>
            <a:r>
              <a:rPr lang="en-US" sz="2600" dirty="0" smtClean="0">
                <a:solidFill>
                  <a:srgbClr val="0070C0"/>
                </a:solidFill>
                <a:latin typeface="+mj-lt"/>
              </a:rPr>
              <a:t>Any compensated or uncompensated secondary employment or activity</a:t>
            </a:r>
            <a:r>
              <a:rPr lang="en-US" sz="2600" dirty="0" smtClean="0">
                <a:latin typeface="+mj-lt"/>
              </a:rPr>
              <a:t>, private practice, private consulting, teaching, research, or other activity </a:t>
            </a:r>
            <a:r>
              <a:rPr lang="en-US" sz="2600" dirty="0" smtClean="0">
                <a:solidFill>
                  <a:srgbClr val="0070C0"/>
                </a:solidFill>
                <a:latin typeface="+mj-lt"/>
              </a:rPr>
              <a:t>that </a:t>
            </a:r>
          </a:p>
          <a:p>
            <a:pPr marL="966788" indent="-446088">
              <a:buNone/>
            </a:pPr>
            <a:r>
              <a:rPr lang="en-US" sz="2600" dirty="0">
                <a:solidFill>
                  <a:srgbClr val="0070C0"/>
                </a:solidFill>
                <a:latin typeface="+mj-lt"/>
              </a:rPr>
              <a:t>	</a:t>
            </a:r>
            <a:r>
              <a:rPr lang="en-US" sz="2600" dirty="0" smtClean="0">
                <a:solidFill>
                  <a:srgbClr val="0070C0"/>
                </a:solidFill>
                <a:latin typeface="+mj-lt"/>
              </a:rPr>
              <a:t>is not part of the employee's assigned duties at the university</a:t>
            </a:r>
            <a:r>
              <a:rPr lang="en-US" sz="2600" dirty="0" smtClean="0">
                <a:latin typeface="+mj-lt"/>
              </a:rPr>
              <a:t>. If the amount of time spent on paid or unpaid activities outside the university interferes </a:t>
            </a:r>
            <a:endParaRPr lang="en-US" sz="2600" dirty="0">
              <a:latin typeface="+mj-lt"/>
            </a:endParaRPr>
          </a:p>
          <a:p>
            <a:pPr marL="966788" indent="-446088">
              <a:buNone/>
            </a:pPr>
            <a:r>
              <a:rPr lang="en-US" sz="2600" dirty="0" smtClean="0">
                <a:latin typeface="+mj-lt"/>
              </a:rPr>
              <a:t>	with one's teaching, research, or service work for UCF, it is a potential conflict of commitment. </a:t>
            </a:r>
          </a:p>
          <a:p>
            <a:pPr marL="966788" indent="-446088" algn="ctr">
              <a:lnSpc>
                <a:spcPct val="120000"/>
              </a:lnSpc>
              <a:spcBef>
                <a:spcPts val="0"/>
              </a:spcBef>
              <a:buBlip>
                <a:blip r:embed="rId3"/>
              </a:buBlip>
            </a:pPr>
            <a:endParaRPr lang="en-US" b="1" dirty="0" smtClean="0"/>
          </a:p>
          <a:p>
            <a:pPr marL="966788" indent="-446088">
              <a:lnSpc>
                <a:spcPct val="120000"/>
              </a:lnSpc>
              <a:spcBef>
                <a:spcPts val="0"/>
              </a:spcBef>
              <a:buBlip>
                <a:blip r:embed="rId3"/>
              </a:buBlip>
            </a:pPr>
            <a:r>
              <a:rPr lang="en-US" b="1" dirty="0" smtClean="0"/>
              <a:t> Potential Conflicts of Commitment (COC):</a:t>
            </a:r>
          </a:p>
          <a:p>
            <a:pPr marL="0" indent="0">
              <a:lnSpc>
                <a:spcPct val="120000"/>
              </a:lnSpc>
              <a:spcBef>
                <a:spcPts val="0"/>
              </a:spcBef>
              <a:buNone/>
            </a:pPr>
            <a:r>
              <a:rPr lang="en-US" b="1" dirty="0" smtClean="0"/>
              <a:t>	 </a:t>
            </a:r>
            <a:r>
              <a:rPr lang="en-US" sz="2200" b="1" u="sng" dirty="0" smtClean="0"/>
              <a:t>UCF’s COI Policy in Research </a:t>
            </a:r>
            <a:r>
              <a:rPr lang="en-US" sz="2200" b="1" dirty="0" smtClean="0"/>
              <a:t>defines </a:t>
            </a:r>
            <a:r>
              <a:rPr lang="en-US" sz="2200" b="1" u="sng" dirty="0" smtClean="0"/>
              <a:t>Conflicts of Commitment</a:t>
            </a:r>
            <a:r>
              <a:rPr lang="en-US" sz="2200" b="1" dirty="0" smtClean="0"/>
              <a:t>  as:</a:t>
            </a:r>
          </a:p>
          <a:p>
            <a:pPr indent="61913">
              <a:buNone/>
              <a:tabLst>
                <a:tab pos="966788" algn="l"/>
              </a:tabLst>
            </a:pPr>
            <a:r>
              <a:rPr lang="en-US" sz="2600" dirty="0" smtClean="0">
                <a:latin typeface="+mj-lt"/>
              </a:rPr>
              <a:t>	 </a:t>
            </a:r>
            <a:r>
              <a:rPr lang="en-US" sz="2600" dirty="0" smtClean="0">
                <a:solidFill>
                  <a:srgbClr val="0070C0"/>
                </a:solidFill>
                <a:latin typeface="+mj-lt"/>
              </a:rPr>
              <a:t>An employee’s devotion of time to activities that adversely affect his or her 	 capability to meet their primary university responsibilities</a:t>
            </a:r>
            <a:r>
              <a:rPr lang="en-US" sz="2600" dirty="0" smtClean="0">
                <a:latin typeface="+mj-lt"/>
              </a:rPr>
              <a:t>. Examples may 	 	 include but are not limited to outside employment, </a:t>
            </a:r>
            <a:r>
              <a:rPr lang="en-US" sz="2600" i="1" dirty="0" smtClean="0">
                <a:latin typeface="+mj-lt"/>
              </a:rPr>
              <a:t>pro bono or volunteer 	  	 work, and government service in the public interest. </a:t>
            </a:r>
            <a:endParaRPr lang="en-US" sz="2600" dirty="0" smtClean="0">
              <a:latin typeface="+mj-lt"/>
            </a:endParaRPr>
          </a:p>
        </p:txBody>
      </p:sp>
      <p:sp>
        <p:nvSpPr>
          <p:cNvPr id="4" name="Slide Number Placeholder 3"/>
          <p:cNvSpPr>
            <a:spLocks noGrp="1"/>
          </p:cNvSpPr>
          <p:nvPr>
            <p:ph type="sldNum" sz="quarter" idx="12"/>
          </p:nvPr>
        </p:nvSpPr>
        <p:spPr/>
        <p:txBody>
          <a:bodyPr/>
          <a:lstStyle/>
          <a:p>
            <a:fld id="{EF5A803D-91D0-4C83-BC47-911B0C282B99}" type="slidenum">
              <a:rPr lang="en-US" smtClean="0"/>
              <a:pPr/>
              <a:t>16</a:t>
            </a:fld>
            <a:endParaRPr lang="en-US" dirty="0"/>
          </a:p>
        </p:txBody>
      </p:sp>
    </p:spTree>
    <p:extLst>
      <p:ext uri="{BB962C8B-B14F-4D97-AF65-F5344CB8AC3E}">
        <p14:creationId xmlns:p14="http://schemas.microsoft.com/office/powerpoint/2010/main" val="32453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idx="1"/>
          </p:nvPr>
        </p:nvSpPr>
        <p:spPr>
          <a:xfrm>
            <a:off x="304800" y="1295400"/>
            <a:ext cx="8686800" cy="4525963"/>
          </a:xfrm>
        </p:spPr>
        <p:txBody>
          <a:bodyPr>
            <a:normAutofit/>
          </a:bodyPr>
          <a:lstStyle/>
          <a:p>
            <a:pPr>
              <a:lnSpc>
                <a:spcPct val="120000"/>
              </a:lnSpc>
              <a:spcBef>
                <a:spcPts val="0"/>
              </a:spcBef>
            </a:pPr>
            <a:endParaRPr lang="en-US" sz="1900" b="1" dirty="0" smtClean="0"/>
          </a:p>
          <a:p>
            <a:pPr>
              <a:buBlip>
                <a:blip r:embed="rId2"/>
              </a:buBlip>
            </a:pPr>
            <a:r>
              <a:rPr lang="en-US" sz="1900" b="1" dirty="0" smtClean="0"/>
              <a:t> </a:t>
            </a:r>
            <a:r>
              <a:rPr lang="en-US" sz="1900" b="1" u="sng" dirty="0" smtClean="0"/>
              <a:t>Consulting</a:t>
            </a:r>
            <a:r>
              <a:rPr lang="en-US" sz="1900" b="1" dirty="0" smtClean="0"/>
              <a:t>:</a:t>
            </a:r>
          </a:p>
          <a:p>
            <a:pPr marL="0" indent="0">
              <a:buNone/>
            </a:pPr>
            <a:r>
              <a:rPr lang="en-US" sz="1900" b="1" dirty="0"/>
              <a:t> </a:t>
            </a:r>
            <a:r>
              <a:rPr lang="en-US" sz="1900" b="1" dirty="0" smtClean="0"/>
              <a:t>      </a:t>
            </a:r>
            <a:r>
              <a:rPr lang="en-US" sz="1900" dirty="0" smtClean="0"/>
              <a:t>The </a:t>
            </a:r>
            <a:r>
              <a:rPr lang="en-US" sz="1900" dirty="0" smtClean="0">
                <a:solidFill>
                  <a:schemeClr val="tx1"/>
                </a:solidFill>
              </a:rPr>
              <a:t>use of scholarly and scientific expertise for the benefit of </a:t>
            </a:r>
          </a:p>
          <a:p>
            <a:pPr marL="91440" indent="0">
              <a:spcBef>
                <a:spcPts val="0"/>
              </a:spcBef>
              <a:buNone/>
              <a:tabLst>
                <a:tab pos="457200" algn="l"/>
                <a:tab pos="628650" algn="l"/>
                <a:tab pos="857250" algn="l"/>
                <a:tab pos="1028700" algn="l"/>
              </a:tabLst>
            </a:pPr>
            <a:r>
              <a:rPr lang="en-US" sz="1900" dirty="0" smtClean="0">
                <a:solidFill>
                  <a:schemeClr val="tx1"/>
                </a:solidFill>
              </a:rPr>
              <a:t>     organizations  </a:t>
            </a:r>
            <a:r>
              <a:rPr lang="en-US" sz="1900" u="sng" dirty="0" smtClean="0">
                <a:solidFill>
                  <a:schemeClr val="tx1"/>
                </a:solidFill>
              </a:rPr>
              <a:t>outside </a:t>
            </a:r>
            <a:r>
              <a:rPr lang="en-US" sz="1900" dirty="0" smtClean="0">
                <a:solidFill>
                  <a:schemeClr val="tx1"/>
                </a:solidFill>
              </a:rPr>
              <a:t>of the university </a:t>
            </a:r>
            <a:r>
              <a:rPr lang="en-US" sz="1900" dirty="0" smtClean="0">
                <a:solidFill>
                  <a:srgbClr val="0070C0"/>
                </a:solidFill>
              </a:rPr>
              <a:t>in return for </a:t>
            </a:r>
            <a:r>
              <a:rPr lang="en-US" sz="1900" u="sng" dirty="0" smtClean="0">
                <a:solidFill>
                  <a:srgbClr val="0070C0"/>
                </a:solidFill>
              </a:rPr>
              <a:t>compensatio</a:t>
            </a:r>
            <a:r>
              <a:rPr lang="en-US" sz="1900" dirty="0" smtClean="0">
                <a:solidFill>
                  <a:srgbClr val="0070C0"/>
                </a:solidFill>
              </a:rPr>
              <a:t>n</a:t>
            </a:r>
            <a:r>
              <a:rPr lang="en-US" sz="1900" dirty="0" smtClean="0"/>
              <a:t>.   </a:t>
            </a:r>
          </a:p>
          <a:p>
            <a:pPr marL="0" indent="0">
              <a:buNone/>
            </a:pPr>
            <a:r>
              <a:rPr lang="en-US" sz="1900" dirty="0" smtClean="0"/>
              <a:t> </a:t>
            </a:r>
            <a:endParaRPr lang="en-US" sz="2000" b="1" dirty="0" smtClean="0"/>
          </a:p>
          <a:p>
            <a:pPr>
              <a:buBlip>
                <a:blip r:embed="rId2"/>
              </a:buBlip>
            </a:pPr>
            <a:r>
              <a:rPr lang="en-US" sz="2000" b="1" dirty="0" smtClean="0"/>
              <a:t> </a:t>
            </a:r>
            <a:r>
              <a:rPr lang="en-US" sz="2000" b="1" u="sng" dirty="0" smtClean="0"/>
              <a:t>Investigator</a:t>
            </a:r>
            <a:r>
              <a:rPr lang="en-US" sz="2000" dirty="0" smtClean="0"/>
              <a:t>:</a:t>
            </a:r>
          </a:p>
          <a:p>
            <a:pPr marL="404813" indent="-404813">
              <a:buNone/>
            </a:pPr>
            <a:r>
              <a:rPr lang="en-US" sz="2000" dirty="0" smtClean="0"/>
              <a:t>      [FINAL RULE]:  </a:t>
            </a:r>
            <a:r>
              <a:rPr lang="en-US" sz="1900" dirty="0" smtClean="0"/>
              <a:t>The </a:t>
            </a:r>
            <a:r>
              <a:rPr lang="en-US" sz="1900" dirty="0" smtClean="0">
                <a:solidFill>
                  <a:srgbClr val="0070C0"/>
                </a:solidFill>
              </a:rPr>
              <a:t>Project Director (PD)</a:t>
            </a:r>
            <a:r>
              <a:rPr lang="en-US" sz="1900" dirty="0" smtClean="0"/>
              <a:t> </a:t>
            </a:r>
            <a:r>
              <a:rPr lang="en-US" sz="1900" dirty="0" smtClean="0">
                <a:solidFill>
                  <a:srgbClr val="FF0000"/>
                </a:solidFill>
              </a:rPr>
              <a:t>or</a:t>
            </a:r>
            <a:r>
              <a:rPr lang="en-US" sz="1900" dirty="0" smtClean="0"/>
              <a:t> </a:t>
            </a:r>
            <a:r>
              <a:rPr lang="en-US" sz="1900" dirty="0" smtClean="0">
                <a:solidFill>
                  <a:srgbClr val="0070C0"/>
                </a:solidFill>
              </a:rPr>
              <a:t>Principal Investigator </a:t>
            </a:r>
            <a:r>
              <a:rPr lang="en-US" sz="1900" dirty="0" smtClean="0"/>
              <a:t>(PI) </a:t>
            </a:r>
            <a:r>
              <a:rPr lang="en-US" sz="1900" dirty="0" smtClean="0">
                <a:solidFill>
                  <a:srgbClr val="0070C0"/>
                </a:solidFill>
              </a:rPr>
              <a:t>and any other person,</a:t>
            </a:r>
            <a:r>
              <a:rPr lang="en-US" sz="1900" dirty="0" smtClean="0"/>
              <a:t>   regardless of title or position </a:t>
            </a:r>
            <a:r>
              <a:rPr lang="en-US" sz="1900" dirty="0" smtClean="0">
                <a:solidFill>
                  <a:schemeClr val="tx1"/>
                </a:solidFill>
              </a:rPr>
              <a:t>who is </a:t>
            </a:r>
            <a:r>
              <a:rPr lang="en-US" sz="1900" dirty="0" smtClean="0">
                <a:solidFill>
                  <a:srgbClr val="FF0000"/>
                </a:solidFill>
              </a:rPr>
              <a:t>responsible for the </a:t>
            </a:r>
            <a:r>
              <a:rPr lang="en-US" sz="1900" i="1" dirty="0" smtClean="0">
                <a:solidFill>
                  <a:srgbClr val="FF0000"/>
                </a:solidFill>
              </a:rPr>
              <a:t>design, conduct, or reporting </a:t>
            </a:r>
            <a:r>
              <a:rPr lang="en-US" sz="1900" dirty="0" smtClean="0">
                <a:solidFill>
                  <a:srgbClr val="FF0000"/>
                </a:solidFill>
              </a:rPr>
              <a:t>of research (funded by PHS) or proposed for such funding, which may include, for example, </a:t>
            </a:r>
            <a:r>
              <a:rPr lang="en-US" sz="1900" dirty="0" smtClean="0"/>
              <a:t>collaborators or consultants.</a:t>
            </a:r>
          </a:p>
          <a:p>
            <a:pPr>
              <a:buNone/>
            </a:pPr>
            <a:r>
              <a:rPr lang="en-US" dirty="0" smtClean="0"/>
              <a:t>	</a:t>
            </a:r>
            <a:r>
              <a:rPr lang="en-US" sz="2000" dirty="0" smtClean="0"/>
              <a:t> [UCF]: Expanded the definition to also include non-sponsored research.</a:t>
            </a:r>
            <a:endParaRPr lang="en-US" sz="2000" b="1" dirty="0" smtClean="0"/>
          </a:p>
          <a:p>
            <a:pPr>
              <a:lnSpc>
                <a:spcPct val="120000"/>
              </a:lnSpc>
              <a:spcBef>
                <a:spcPts val="0"/>
              </a:spcBef>
              <a:buNone/>
              <a:tabLst>
                <a:tab pos="7258050" algn="l"/>
              </a:tabLst>
            </a:pPr>
            <a:endParaRPr lang="en-US" b="1" dirty="0" smtClean="0"/>
          </a:p>
          <a:p>
            <a:pPr>
              <a:lnSpc>
                <a:spcPct val="120000"/>
              </a:lnSpc>
              <a:spcBef>
                <a:spcPts val="0"/>
              </a:spcBef>
            </a:pPr>
            <a:endParaRPr lang="en-US" b="1" dirty="0" smtClean="0"/>
          </a:p>
          <a:p>
            <a:pPr>
              <a:lnSpc>
                <a:spcPct val="120000"/>
              </a:lnSpc>
              <a:spcBef>
                <a:spcPts val="0"/>
              </a:spcBef>
            </a:pPr>
            <a:endParaRPr lang="en-US" b="1" dirty="0" smtClean="0"/>
          </a:p>
        </p:txBody>
      </p:sp>
      <p:sp>
        <p:nvSpPr>
          <p:cNvPr id="4" name="Slide Number Placeholder 3"/>
          <p:cNvSpPr>
            <a:spLocks noGrp="1"/>
          </p:cNvSpPr>
          <p:nvPr>
            <p:ph type="sldNum" sz="quarter" idx="12"/>
          </p:nvPr>
        </p:nvSpPr>
        <p:spPr/>
        <p:txBody>
          <a:bodyPr/>
          <a:lstStyle/>
          <a:p>
            <a:fld id="{EF5A803D-91D0-4C83-BC47-911B0C282B99}" type="slidenum">
              <a:rPr lang="en-US" smtClean="0"/>
              <a:pPr/>
              <a:t>17</a:t>
            </a:fld>
            <a:endParaRPr lang="en-US" dirty="0"/>
          </a:p>
        </p:txBody>
      </p:sp>
    </p:spTree>
    <p:extLst>
      <p:ext uri="{BB962C8B-B14F-4D97-AF65-F5344CB8AC3E}">
        <p14:creationId xmlns:p14="http://schemas.microsoft.com/office/powerpoint/2010/main" val="349677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idx="1"/>
          </p:nvPr>
        </p:nvSpPr>
        <p:spPr/>
        <p:txBody>
          <a:bodyPr>
            <a:normAutofit/>
          </a:bodyPr>
          <a:lstStyle/>
          <a:p>
            <a:pPr marL="0" indent="0">
              <a:buNone/>
            </a:pPr>
            <a:endParaRPr lang="en-US" sz="1800" b="1" dirty="0" smtClean="0"/>
          </a:p>
          <a:p>
            <a:pPr>
              <a:buBlip>
                <a:blip r:embed="rId2"/>
              </a:buBlip>
            </a:pPr>
            <a:r>
              <a:rPr lang="en-US" sz="1800" b="1" u="sng" dirty="0" smtClean="0"/>
              <a:t>Institutional Responsibilities:</a:t>
            </a:r>
          </a:p>
          <a:p>
            <a:pPr>
              <a:buNone/>
            </a:pPr>
            <a:r>
              <a:rPr lang="en-US" sz="1800" b="1" dirty="0" smtClean="0"/>
              <a:t>	</a:t>
            </a:r>
            <a:r>
              <a:rPr lang="en-US" sz="1800" dirty="0" smtClean="0"/>
              <a:t>Refer to </a:t>
            </a:r>
            <a:r>
              <a:rPr lang="en-US" sz="1800" dirty="0" smtClean="0">
                <a:solidFill>
                  <a:srgbClr val="0070C0"/>
                </a:solidFill>
              </a:rPr>
              <a:t>an investigator's professional responsibilities on behalf of the university</a:t>
            </a:r>
            <a:r>
              <a:rPr lang="en-US" sz="1800" dirty="0" smtClean="0"/>
              <a:t>. </a:t>
            </a:r>
          </a:p>
          <a:p>
            <a:pPr>
              <a:buNone/>
            </a:pPr>
            <a:r>
              <a:rPr lang="en-US" sz="1800" dirty="0"/>
              <a:t>	</a:t>
            </a:r>
            <a:r>
              <a:rPr lang="en-US" sz="1800" dirty="0" smtClean="0"/>
              <a:t>The activities outlined in an employee’s annual assignment or position description </a:t>
            </a:r>
            <a:r>
              <a:rPr lang="en-US" sz="1800" dirty="0" smtClean="0">
                <a:solidFill>
                  <a:srgbClr val="0070C0"/>
                </a:solidFill>
              </a:rPr>
              <a:t>may </a:t>
            </a:r>
            <a:r>
              <a:rPr lang="en-US" sz="1800" dirty="0" smtClean="0"/>
              <a:t>include: </a:t>
            </a:r>
            <a:r>
              <a:rPr lang="en-US" sz="1800" dirty="0" smtClean="0">
                <a:solidFill>
                  <a:srgbClr val="0070C0"/>
                </a:solidFill>
              </a:rPr>
              <a:t>administration, teaching, research and creative activities, course preparation, curriculum development, lectures, evaluation of student efforts, academic advising, committee meetings and memberships, service on panels </a:t>
            </a:r>
          </a:p>
          <a:p>
            <a:pPr>
              <a:buNone/>
            </a:pPr>
            <a:r>
              <a:rPr lang="en-US" sz="1800" dirty="0">
                <a:solidFill>
                  <a:srgbClr val="0070C0"/>
                </a:solidFill>
              </a:rPr>
              <a:t>	</a:t>
            </a:r>
            <a:r>
              <a:rPr lang="en-US" sz="1800" dirty="0" smtClean="0">
                <a:solidFill>
                  <a:srgbClr val="0070C0"/>
                </a:solidFill>
              </a:rPr>
              <a:t>such as university review boards or data and safety monitoring boards, public </a:t>
            </a:r>
          </a:p>
          <a:p>
            <a:pPr>
              <a:buNone/>
            </a:pPr>
            <a:r>
              <a:rPr lang="en-US" sz="1800" dirty="0">
                <a:solidFill>
                  <a:srgbClr val="0070C0"/>
                </a:solidFill>
              </a:rPr>
              <a:t>	</a:t>
            </a:r>
            <a:r>
              <a:rPr lang="en-US" sz="1800" dirty="0" smtClean="0">
                <a:solidFill>
                  <a:srgbClr val="0070C0"/>
                </a:solidFill>
              </a:rPr>
              <a:t>service to include service on advisory committees or review panels, and any</a:t>
            </a:r>
          </a:p>
          <a:p>
            <a:pPr>
              <a:buNone/>
            </a:pPr>
            <a:r>
              <a:rPr lang="en-US" sz="1800" dirty="0">
                <a:solidFill>
                  <a:srgbClr val="0070C0"/>
                </a:solidFill>
              </a:rPr>
              <a:t>	</a:t>
            </a:r>
            <a:r>
              <a:rPr lang="en-US" sz="1800" dirty="0" smtClean="0">
                <a:solidFill>
                  <a:srgbClr val="0070C0"/>
                </a:solidFill>
              </a:rPr>
              <a:t> other activity assigned by the employee’s supervisor </a:t>
            </a:r>
            <a:r>
              <a:rPr lang="en-US" sz="1800" dirty="0" smtClean="0">
                <a:solidFill>
                  <a:srgbClr val="FF0000"/>
                </a:solidFill>
              </a:rPr>
              <a:t>in accordance with </a:t>
            </a:r>
          </a:p>
          <a:p>
            <a:pPr>
              <a:buNone/>
            </a:pPr>
            <a:r>
              <a:rPr lang="en-US" sz="1800" dirty="0">
                <a:solidFill>
                  <a:srgbClr val="FF0000"/>
                </a:solidFill>
              </a:rPr>
              <a:t>	</a:t>
            </a:r>
            <a:r>
              <a:rPr lang="en-US" sz="1800" dirty="0" smtClean="0">
                <a:solidFill>
                  <a:srgbClr val="FF0000"/>
                </a:solidFill>
              </a:rPr>
              <a:t>university policies</a:t>
            </a:r>
            <a:r>
              <a:rPr lang="en-US" sz="1800" dirty="0" smtClean="0"/>
              <a:t>.</a:t>
            </a:r>
          </a:p>
          <a:p>
            <a:pPr>
              <a:buFont typeface="Wingdings" pitchFamily="2" charset="2"/>
              <a:buChar char="v"/>
            </a:pPr>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18</a:t>
            </a:fld>
            <a:endParaRPr lang="en-US" dirty="0"/>
          </a:p>
        </p:txBody>
      </p:sp>
    </p:spTree>
    <p:extLst>
      <p:ext uri="{BB962C8B-B14F-4D97-AF65-F5344CB8AC3E}">
        <p14:creationId xmlns:p14="http://schemas.microsoft.com/office/powerpoint/2010/main" val="244182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762000"/>
          </a:xfrm>
        </p:spPr>
        <p:txBody>
          <a:bodyPr>
            <a:normAutofit fontScale="90000"/>
          </a:bodyPr>
          <a:lstStyle/>
          <a:p>
            <a:r>
              <a:rPr lang="en-US" sz="1800" b="1"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smtClean="0">
                <a:solidFill>
                  <a:srgbClr val="7030A0"/>
                </a:solidFill>
                <a:effectLst>
                  <a:outerShdw blurRad="60007" dist="310007" dir="7680000" sy="30000" kx="1300200" algn="ctr" rotWithShape="0">
                    <a:prstClr val="black">
                      <a:alpha val="32000"/>
                    </a:prstClr>
                  </a:outerShdw>
                </a:effectLst>
              </a:rPr>
              <a:t>Conflict of Interest (COI) </a:t>
            </a:r>
            <a:r>
              <a:rPr lang="en-US" sz="1800" b="1"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1800" b="1" smtClean="0">
                <a:solidFill>
                  <a:schemeClr val="tx2">
                    <a:lumMod val="50000"/>
                  </a:schemeClr>
                </a:solidFill>
                <a:effectLst>
                  <a:outerShdw blurRad="60007" dist="310007" dir="7680000" sy="30000" kx="1300200" algn="ctr" rotWithShape="0">
                    <a:prstClr val="black">
                      <a:alpha val="32000"/>
                    </a:prstClr>
                  </a:outerShdw>
                </a:effectLst>
              </a:rPr>
            </a:br>
            <a:r>
              <a:rPr lang="en-US" sz="1800" b="1" smtClean="0"/>
              <a:t>                                      </a:t>
            </a:r>
            <a:r>
              <a:rPr lang="en-US" sz="2700" b="1" smtClean="0">
                <a:solidFill>
                  <a:srgbClr val="7030A0"/>
                </a:solidFill>
              </a:rPr>
              <a:t>COI (&amp; COC)  review process at UCF </a:t>
            </a:r>
            <a:r>
              <a:rPr lang="en-US" sz="1800" b="1" smtClean="0">
                <a:solidFill>
                  <a:srgbClr val="7030A0"/>
                </a:solidFill>
                <a:effectLst>
                  <a:outerShdw blurRad="60007" dist="310007" dir="7680000" sy="30000" kx="1300200" algn="ctr" rotWithShape="0">
                    <a:prstClr val="black">
                      <a:alpha val="32000"/>
                    </a:prstClr>
                  </a:outerShdw>
                </a:effectLst>
              </a:rPr>
              <a:t/>
            </a:r>
            <a:br>
              <a:rPr lang="en-US" sz="1800" b="1" smtClean="0">
                <a:solidFill>
                  <a:srgbClr val="7030A0"/>
                </a:solidFill>
                <a:effectLst>
                  <a:outerShdw blurRad="60007" dist="310007" dir="7680000" sy="30000" kx="1300200" algn="ctr" rotWithShape="0">
                    <a:prstClr val="black">
                      <a:alpha val="32000"/>
                    </a:prstClr>
                  </a:outerShdw>
                </a:effectLst>
              </a:rPr>
            </a:br>
            <a:endParaRPr lang="en-US" sz="1800" dirty="0">
              <a:solidFill>
                <a:srgbClr val="7030A0"/>
              </a:solidFill>
            </a:endParaRPr>
          </a:p>
        </p:txBody>
      </p:sp>
      <p:sp>
        <p:nvSpPr>
          <p:cNvPr id="4" name="Content Placeholder 3"/>
          <p:cNvSpPr>
            <a:spLocks noGrp="1"/>
          </p:cNvSpPr>
          <p:nvPr>
            <p:ph idx="1"/>
          </p:nvPr>
        </p:nvSpPr>
        <p:spPr>
          <a:xfrm>
            <a:off x="304800" y="1524000"/>
            <a:ext cx="8686800" cy="4525963"/>
          </a:xfrm>
        </p:spPr>
        <p:txBody>
          <a:bodyPr>
            <a:noAutofit/>
          </a:bodyPr>
          <a:lstStyle/>
          <a:p>
            <a:pPr marL="114300" indent="-114300">
              <a:buNone/>
            </a:pPr>
            <a:r>
              <a:rPr lang="en-US" sz="1200" b="1" smtClean="0">
                <a:solidFill>
                  <a:schemeClr val="tx1"/>
                </a:solidFill>
                <a:latin typeface="+mj-lt"/>
              </a:rPr>
              <a:t> </a:t>
            </a:r>
            <a:endParaRPr lang="en-US" sz="1000" dirty="0" smtClean="0">
              <a:solidFill>
                <a:schemeClr val="tx1"/>
              </a:solidFill>
              <a:latin typeface="+mj-lt"/>
            </a:endParaRPr>
          </a:p>
        </p:txBody>
      </p:sp>
      <p:sp>
        <p:nvSpPr>
          <p:cNvPr id="8" name="Rectangle 7"/>
          <p:cNvSpPr/>
          <p:nvPr/>
        </p:nvSpPr>
        <p:spPr>
          <a:xfrm>
            <a:off x="152400" y="-425901"/>
            <a:ext cx="8686800" cy="7017306"/>
          </a:xfrm>
          <a:prstGeom prst="rect">
            <a:avLst/>
          </a:prstGeom>
        </p:spPr>
        <p:txBody>
          <a:bodyPr wrap="square">
            <a:spAutoFit/>
          </a:bodyPr>
          <a:lstStyle/>
          <a:p>
            <a:pPr algn="ctr">
              <a:buFont typeface="Wingdings" pitchFamily="2" charset="2"/>
              <a:buChar char="v"/>
            </a:pPr>
            <a:endParaRPr lang="en-US" sz="2400" b="1" u="sng" dirty="0" smtClean="0">
              <a:solidFill>
                <a:srgbClr val="FF0000"/>
              </a:solidFill>
            </a:endParaRPr>
          </a:p>
          <a:p>
            <a:pPr algn="ctr">
              <a:buFont typeface="Wingdings" pitchFamily="2" charset="2"/>
              <a:buChar char="v"/>
            </a:pPr>
            <a:endParaRPr lang="en-US" sz="2400" b="1" u="sng" dirty="0">
              <a:solidFill>
                <a:srgbClr val="FF0000"/>
              </a:solidFill>
            </a:endParaRPr>
          </a:p>
          <a:p>
            <a:pPr algn="ctr">
              <a:buFont typeface="Wingdings" pitchFamily="2" charset="2"/>
              <a:buChar char="v"/>
            </a:pPr>
            <a:endParaRPr lang="en-US" sz="2400" b="1" u="sng" dirty="0" smtClean="0">
              <a:solidFill>
                <a:srgbClr val="FF0000"/>
              </a:solidFill>
            </a:endParaRPr>
          </a:p>
          <a:p>
            <a:pPr algn="ctr">
              <a:buFont typeface="Wingdings" pitchFamily="2" charset="2"/>
              <a:buChar char="v"/>
            </a:pPr>
            <a:endParaRPr lang="en-US" sz="2400" b="1" u="sng" dirty="0">
              <a:solidFill>
                <a:srgbClr val="FF0000"/>
              </a:solidFill>
            </a:endParaRPr>
          </a:p>
          <a:p>
            <a:pPr algn="ctr">
              <a:buFont typeface="Wingdings" pitchFamily="2" charset="2"/>
              <a:buChar char="v"/>
            </a:pPr>
            <a:r>
              <a:rPr lang="en-US" sz="2400" b="1" u="sng" dirty="0" smtClean="0">
                <a:solidFill>
                  <a:srgbClr val="FF0000"/>
                </a:solidFill>
              </a:rPr>
              <a:t>UCF</a:t>
            </a:r>
            <a:r>
              <a:rPr lang="en-US" sz="2400" b="1" u="sng" dirty="0">
                <a:solidFill>
                  <a:srgbClr val="FF0000"/>
                </a:solidFill>
              </a:rPr>
              <a:t>’ s </a:t>
            </a:r>
            <a:r>
              <a:rPr lang="en-US" sz="2400" b="1" u="sng" dirty="0"/>
              <a:t>On-line </a:t>
            </a:r>
            <a:r>
              <a:rPr lang="en-US" sz="2400" b="1" u="sng" dirty="0" smtClean="0"/>
              <a:t>Disclosure  </a:t>
            </a:r>
            <a:r>
              <a:rPr lang="en-US" sz="1600" u="sng" dirty="0" smtClean="0"/>
              <a:t>[</a:t>
            </a:r>
            <a:r>
              <a:rPr lang="en-US" sz="1600" u="sng" dirty="0"/>
              <a:t>internal review/approval routing</a:t>
            </a:r>
            <a:r>
              <a:rPr lang="en-US" sz="1600" u="sng" dirty="0" smtClean="0"/>
              <a:t>]</a:t>
            </a:r>
          </a:p>
          <a:p>
            <a:pPr algn="ctr">
              <a:buFont typeface="Wingdings" pitchFamily="2" charset="2"/>
              <a:buChar char="v"/>
            </a:pPr>
            <a:endParaRPr lang="en-US" sz="1600" u="sng" dirty="0"/>
          </a:p>
          <a:p>
            <a:pPr algn="ctr">
              <a:buNone/>
            </a:pPr>
            <a:r>
              <a:rPr lang="en-US" b="1" dirty="0" smtClean="0">
                <a:solidFill>
                  <a:srgbClr val="0070C0"/>
                </a:solidFill>
              </a:rPr>
              <a:t>Employee </a:t>
            </a:r>
            <a:r>
              <a:rPr lang="en-US" b="1" dirty="0">
                <a:solidFill>
                  <a:srgbClr val="0070C0"/>
                </a:solidFill>
              </a:rPr>
              <a:t>completes disclosure </a:t>
            </a:r>
            <a:r>
              <a:rPr lang="en-US" b="1" dirty="0"/>
              <a:t>using the  PCOI system/ARGIS</a:t>
            </a:r>
            <a:r>
              <a:rPr lang="en-US" sz="2400" b="1" dirty="0">
                <a:solidFill>
                  <a:srgbClr val="FF0000"/>
                </a:solidFill>
              </a:rPr>
              <a:t>↓</a:t>
            </a:r>
          </a:p>
          <a:p>
            <a:pPr marL="182880" indent="0" algn="ctr">
              <a:spcBef>
                <a:spcPts val="0"/>
              </a:spcBef>
              <a:buNone/>
            </a:pPr>
            <a:r>
              <a:rPr lang="en-US" b="1" dirty="0">
                <a:solidFill>
                  <a:srgbClr val="000000"/>
                </a:solidFill>
              </a:rPr>
              <a:t>Review by </a:t>
            </a:r>
            <a:r>
              <a:rPr lang="en-US" b="1" dirty="0">
                <a:solidFill>
                  <a:srgbClr val="0070C0"/>
                </a:solidFill>
              </a:rPr>
              <a:t>employee’s supervisor or </a:t>
            </a:r>
            <a:r>
              <a:rPr lang="en-US" b="1" dirty="0" err="1">
                <a:solidFill>
                  <a:srgbClr val="0070C0"/>
                </a:solidFill>
              </a:rPr>
              <a:t>Dept</a:t>
            </a:r>
            <a:r>
              <a:rPr lang="en-US" b="1" dirty="0">
                <a:solidFill>
                  <a:srgbClr val="0070C0"/>
                </a:solidFill>
              </a:rPr>
              <a:t> Chair </a:t>
            </a:r>
            <a:r>
              <a:rPr lang="en-US" b="1" dirty="0">
                <a:solidFill>
                  <a:srgbClr val="000000"/>
                </a:solidFill>
              </a:rPr>
              <a:t>(as applicable)</a:t>
            </a:r>
            <a:r>
              <a:rPr lang="en-US" b="1" dirty="0">
                <a:solidFill>
                  <a:srgbClr val="FF0000"/>
                </a:solidFill>
              </a:rPr>
              <a:t> </a:t>
            </a:r>
            <a:r>
              <a:rPr lang="en-US" b="1" dirty="0"/>
              <a:t>is conducted</a:t>
            </a:r>
            <a:r>
              <a:rPr lang="en-US" sz="2400" b="1" dirty="0">
                <a:solidFill>
                  <a:srgbClr val="FF0000"/>
                </a:solidFill>
              </a:rPr>
              <a:t>↓</a:t>
            </a:r>
            <a:endParaRPr lang="en-US" sz="2400" b="1" dirty="0">
              <a:solidFill>
                <a:srgbClr val="000000"/>
              </a:solidFill>
            </a:endParaRPr>
          </a:p>
          <a:p>
            <a:pPr algn="ctr">
              <a:buNone/>
            </a:pPr>
            <a:r>
              <a:rPr lang="en-US" b="1" dirty="0">
                <a:solidFill>
                  <a:srgbClr val="000000"/>
                </a:solidFill>
              </a:rPr>
              <a:t>Review by </a:t>
            </a:r>
            <a:r>
              <a:rPr lang="en-US" b="1" dirty="0">
                <a:solidFill>
                  <a:srgbClr val="0070C0"/>
                </a:solidFill>
              </a:rPr>
              <a:t>College Dean or </a:t>
            </a:r>
            <a:r>
              <a:rPr lang="en-US" b="1" dirty="0" err="1">
                <a:solidFill>
                  <a:srgbClr val="0070C0"/>
                </a:solidFill>
              </a:rPr>
              <a:t>Ctr</a:t>
            </a:r>
            <a:r>
              <a:rPr lang="en-US" b="1" dirty="0">
                <a:solidFill>
                  <a:srgbClr val="0070C0"/>
                </a:solidFill>
              </a:rPr>
              <a:t>/Institute Dire</a:t>
            </a:r>
            <a:r>
              <a:rPr lang="en-US" b="1" dirty="0">
                <a:solidFill>
                  <a:srgbClr val="000000"/>
                </a:solidFill>
              </a:rPr>
              <a:t>ctor</a:t>
            </a:r>
            <a:r>
              <a:rPr lang="en-US" b="1" dirty="0">
                <a:solidFill>
                  <a:srgbClr val="FF0000"/>
                </a:solidFill>
              </a:rPr>
              <a:t> </a:t>
            </a:r>
            <a:r>
              <a:rPr lang="en-US" b="1" dirty="0"/>
              <a:t>is conducted </a:t>
            </a:r>
            <a:r>
              <a:rPr lang="en-US" sz="2400" b="1" dirty="0">
                <a:solidFill>
                  <a:srgbClr val="FF0000"/>
                </a:solidFill>
              </a:rPr>
              <a:t>↓</a:t>
            </a:r>
          </a:p>
          <a:p>
            <a:pPr algn="ctr">
              <a:buNone/>
            </a:pPr>
            <a:r>
              <a:rPr lang="en-US" sz="1600" b="1" dirty="0" smtClean="0">
                <a:solidFill>
                  <a:srgbClr val="0070C0"/>
                </a:solidFill>
              </a:rPr>
              <a:t>If </a:t>
            </a:r>
            <a:r>
              <a:rPr lang="en-US" sz="1600" b="1" dirty="0">
                <a:solidFill>
                  <a:srgbClr val="0070C0"/>
                </a:solidFill>
              </a:rPr>
              <a:t>a “Yes” response is provided to Questions # 1, 2, 3, 9 or 10, record will be  routed for </a:t>
            </a:r>
            <a:r>
              <a:rPr lang="en-US" sz="1600" b="1" dirty="0" smtClean="0">
                <a:solidFill>
                  <a:srgbClr val="FF0000"/>
                </a:solidFill>
              </a:rPr>
              <a:t> </a:t>
            </a:r>
            <a:r>
              <a:rPr lang="en-US" sz="2400" b="1" dirty="0">
                <a:solidFill>
                  <a:srgbClr val="FF0000"/>
                </a:solidFill>
              </a:rPr>
              <a:t>↓</a:t>
            </a:r>
          </a:p>
          <a:p>
            <a:pPr marL="182880" indent="0" algn="ctr">
              <a:buNone/>
            </a:pPr>
            <a:r>
              <a:rPr lang="en-US" sz="1600" b="1" dirty="0"/>
              <a:t>Review by </a:t>
            </a:r>
            <a:r>
              <a:rPr lang="en-US" sz="1600" b="1" dirty="0">
                <a:solidFill>
                  <a:srgbClr val="0070C0"/>
                </a:solidFill>
              </a:rPr>
              <a:t>ORC’s Director of Compliance  or delegate</a:t>
            </a:r>
            <a:r>
              <a:rPr lang="en-US" sz="1600" b="1" dirty="0"/>
              <a:t> </a:t>
            </a:r>
            <a:r>
              <a:rPr lang="en-US" sz="2400" b="1" dirty="0">
                <a:solidFill>
                  <a:srgbClr val="FF0000"/>
                </a:solidFill>
              </a:rPr>
              <a:t>↓</a:t>
            </a:r>
          </a:p>
          <a:p>
            <a:pPr marL="182880" indent="0">
              <a:spcBef>
                <a:spcPts val="0"/>
              </a:spcBef>
              <a:buNone/>
            </a:pPr>
            <a:r>
              <a:rPr lang="en-US" sz="2400" b="1" dirty="0">
                <a:solidFill>
                  <a:srgbClr val="FF0000"/>
                </a:solidFill>
                <a:latin typeface="Calibri"/>
              </a:rPr>
              <a:t>	 </a:t>
            </a:r>
            <a:r>
              <a:rPr lang="en-US" sz="2400" b="1" dirty="0" smtClean="0">
                <a:solidFill>
                  <a:srgbClr val="FF0000"/>
                </a:solidFill>
                <a:latin typeface="Calibri"/>
              </a:rPr>
              <a:t>                                 </a:t>
            </a:r>
            <a:r>
              <a:rPr lang="en-US" sz="1600" b="1" dirty="0" smtClean="0">
                <a:solidFill>
                  <a:srgbClr val="FF0000"/>
                </a:solidFill>
                <a:latin typeface="Calibri"/>
              </a:rPr>
              <a:t>↑</a:t>
            </a:r>
            <a:endParaRPr lang="en-US" sz="1600" b="1" dirty="0">
              <a:solidFill>
                <a:srgbClr val="FF0000"/>
              </a:solidFill>
            </a:endParaRPr>
          </a:p>
          <a:p>
            <a:pPr algn="ctr"/>
            <a:r>
              <a:rPr lang="en-US" sz="1600" b="1" dirty="0">
                <a:solidFill>
                  <a:srgbClr val="FF0000"/>
                </a:solidFill>
              </a:rPr>
              <a:t>[Determines if there is  “ No Conflict”  or  if a conflict is identified and /or if COI supplemental forms* are required from Employee/Discloser in order to mitigate and/or manage the identified conflict]  </a:t>
            </a:r>
          </a:p>
          <a:p>
            <a:pPr algn="ctr"/>
            <a:r>
              <a:rPr lang="en-US" sz="1600" b="1" dirty="0">
                <a:solidFill>
                  <a:srgbClr val="FF0000"/>
                </a:solidFill>
              </a:rPr>
              <a:t>[If </a:t>
            </a:r>
            <a:r>
              <a:rPr lang="en-US" sz="1600" b="1" dirty="0" smtClean="0">
                <a:solidFill>
                  <a:srgbClr val="FF0000"/>
                </a:solidFill>
              </a:rPr>
              <a:t>responses are “</a:t>
            </a:r>
            <a:r>
              <a:rPr lang="en-US" sz="1600" b="1" dirty="0" smtClean="0">
                <a:solidFill>
                  <a:srgbClr val="00B050"/>
                </a:solidFill>
              </a:rPr>
              <a:t>No</a:t>
            </a:r>
            <a:r>
              <a:rPr lang="en-US" sz="1600" b="1" dirty="0">
                <a:solidFill>
                  <a:srgbClr val="FF0000"/>
                </a:solidFill>
              </a:rPr>
              <a:t>” to </a:t>
            </a:r>
            <a:r>
              <a:rPr lang="en-US" sz="1600" b="1" dirty="0" smtClean="0">
                <a:solidFill>
                  <a:srgbClr val="FF0000"/>
                </a:solidFill>
              </a:rPr>
              <a:t>these </a:t>
            </a:r>
            <a:r>
              <a:rPr lang="en-US" sz="1600" b="1" dirty="0">
                <a:solidFill>
                  <a:srgbClr val="FF0000"/>
                </a:solidFill>
              </a:rPr>
              <a:t>questions, record </a:t>
            </a:r>
            <a:r>
              <a:rPr lang="en-US" sz="1600" b="1" u="sng" dirty="0">
                <a:solidFill>
                  <a:srgbClr val="0070C0"/>
                </a:solidFill>
              </a:rPr>
              <a:t>will not be routed to ORC  </a:t>
            </a:r>
            <a:endParaRPr lang="en-US" sz="1600" b="1" u="sng" dirty="0" smtClean="0">
              <a:solidFill>
                <a:srgbClr val="0070C0"/>
              </a:solidFill>
            </a:endParaRPr>
          </a:p>
          <a:p>
            <a:pPr algn="ctr"/>
            <a:r>
              <a:rPr lang="en-US" sz="1600" b="1" dirty="0" smtClean="0">
                <a:solidFill>
                  <a:srgbClr val="FF0000"/>
                </a:solidFill>
              </a:rPr>
              <a:t>but </a:t>
            </a:r>
            <a:r>
              <a:rPr lang="en-US" sz="1600" b="1" dirty="0">
                <a:solidFill>
                  <a:srgbClr val="FF0000"/>
                </a:solidFill>
              </a:rPr>
              <a:t>to  the Office of Faculty Relations for review]</a:t>
            </a:r>
          </a:p>
          <a:p>
            <a:pPr algn="ctr"/>
            <a:r>
              <a:rPr lang="en-US" sz="1400" b="1" dirty="0">
                <a:solidFill>
                  <a:srgbClr val="FF0000"/>
                </a:solidFill>
              </a:rPr>
              <a:t>↓  </a:t>
            </a:r>
          </a:p>
          <a:p>
            <a:pPr algn="ctr"/>
            <a:r>
              <a:rPr lang="en-US" b="1" dirty="0"/>
              <a:t>Review  by </a:t>
            </a:r>
            <a:r>
              <a:rPr lang="en-US" b="1" dirty="0">
                <a:solidFill>
                  <a:srgbClr val="0070C0"/>
                </a:solidFill>
              </a:rPr>
              <a:t>Office of Faculty Relations</a:t>
            </a:r>
          </a:p>
          <a:p>
            <a:pPr algn="ctr"/>
            <a:r>
              <a:rPr lang="en-US" b="1" dirty="0"/>
              <a:t>  as </a:t>
            </a:r>
            <a:r>
              <a:rPr lang="en-US" b="1" dirty="0" smtClean="0"/>
              <a:t> the last </a:t>
            </a:r>
            <a:r>
              <a:rPr lang="en-US" b="1" dirty="0"/>
              <a:t>reviewer/approver </a:t>
            </a:r>
            <a:endParaRPr lang="en-US" b="1" dirty="0" smtClean="0"/>
          </a:p>
          <a:p>
            <a:pPr algn="ctr"/>
            <a:endParaRPr lang="en-US" b="1" dirty="0"/>
          </a:p>
          <a:p>
            <a:pPr marL="114300" indent="-114300" algn="ctr">
              <a:buNone/>
            </a:pPr>
            <a:r>
              <a:rPr lang="en-US" sz="1100" b="1" dirty="0">
                <a:solidFill>
                  <a:srgbClr val="FF0000"/>
                </a:solidFill>
              </a:rPr>
              <a:t>*</a:t>
            </a:r>
            <a:r>
              <a:rPr lang="en-US" sz="1100" i="1" dirty="0"/>
              <a:t>Monitoring Plan for PCOI </a:t>
            </a:r>
            <a:r>
              <a:rPr lang="en-US" sz="1100" dirty="0"/>
              <a:t>or a R</a:t>
            </a:r>
            <a:r>
              <a:rPr lang="en-US" sz="1100" i="1" dirty="0"/>
              <a:t>equest for an Exemption/ Disclosure</a:t>
            </a:r>
            <a:r>
              <a:rPr lang="en-US" sz="1100" dirty="0"/>
              <a:t> Forms.  </a:t>
            </a:r>
            <a:r>
              <a:rPr lang="en-US" sz="1100" dirty="0" smtClean="0"/>
              <a:t>As </a:t>
            </a:r>
            <a:r>
              <a:rPr lang="en-US" sz="1100" dirty="0"/>
              <a:t>needed, ORC shall report to  the sponsoring agency any identified COI </a:t>
            </a:r>
            <a:r>
              <a:rPr lang="en-US" sz="1100" dirty="0" smtClean="0"/>
              <a:t>relating </a:t>
            </a:r>
            <a:r>
              <a:rPr lang="en-US" sz="1100" dirty="0"/>
              <a:t>to PHS funding.</a:t>
            </a:r>
            <a:endParaRPr lang="en-US" sz="1100" u="sng" dirty="0"/>
          </a:p>
        </p:txBody>
      </p:sp>
      <p:sp>
        <p:nvSpPr>
          <p:cNvPr id="3" name="Slide Number Placeholder 2"/>
          <p:cNvSpPr>
            <a:spLocks noGrp="1"/>
          </p:cNvSpPr>
          <p:nvPr>
            <p:ph type="sldNum" sz="quarter" idx="12"/>
          </p:nvPr>
        </p:nvSpPr>
        <p:spPr/>
        <p:txBody>
          <a:bodyPr/>
          <a:lstStyle/>
          <a:p>
            <a:fld id="{EF5A803D-91D0-4C83-BC47-911B0C282B99}"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1447800"/>
            <a:ext cx="7543800" cy="47244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Module 4</a:t>
            </a:r>
          </a:p>
          <a:p>
            <a:pPr algn="ctr"/>
            <a:endPar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0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Part I</a:t>
            </a:r>
          </a:p>
          <a:p>
            <a:pPr algn="ctr"/>
            <a:r>
              <a:rPr lang="en-US" sz="2200" b="1" dirty="0" smtClean="0">
                <a:solidFill>
                  <a:srgbClr val="7030A0"/>
                </a:solidFill>
                <a:effectLst>
                  <a:outerShdw blurRad="38100" dist="38100" dir="2700000" algn="tl">
                    <a:srgbClr val="000000">
                      <a:alpha val="43137"/>
                    </a:srgbClr>
                  </a:outerShdw>
                </a:effectLst>
                <a:latin typeface="Century Gothic" pitchFamily="34" charset="0"/>
              </a:rPr>
              <a:t>Conflict of Interest (COI)</a:t>
            </a:r>
          </a:p>
          <a:p>
            <a:pPr algn="ctr"/>
            <a:endParaRPr lang="en-US" sz="20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0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&amp;</a:t>
            </a:r>
          </a:p>
          <a:p>
            <a:pPr algn="ctr"/>
            <a:r>
              <a:rPr lang="en-US" sz="20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rPr>
              <a:t> </a:t>
            </a:r>
          </a:p>
          <a:p>
            <a:pPr algn="ctr"/>
            <a:r>
              <a:rPr lang="en-US" sz="20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rPr>
              <a:t>Part 2</a:t>
            </a:r>
          </a:p>
          <a:p>
            <a:pPr algn="ctr"/>
            <a:r>
              <a:rPr lang="en-US" sz="2200" b="1" cap="none" dirty="0" smtClean="0">
                <a:solidFill>
                  <a:srgbClr val="FF0000"/>
                </a:solidFill>
                <a:effectLst>
                  <a:outerShdw blurRad="38100" dist="38100" dir="2700000" algn="tl">
                    <a:srgbClr val="000000">
                      <a:alpha val="43137"/>
                    </a:srgbClr>
                  </a:outerShdw>
                </a:effectLst>
                <a:latin typeface="Century Gothic" pitchFamily="34" charset="0"/>
              </a:rPr>
              <a:t>Research Integrity</a:t>
            </a:r>
          </a:p>
          <a:p>
            <a:pPr algn="ctr"/>
            <a:r>
              <a:rPr lang="en-US" sz="2000" b="1" cap="none" dirty="0" smtClean="0">
                <a:solidFill>
                  <a:schemeClr val="accent6">
                    <a:lumMod val="50000"/>
                  </a:schemeClr>
                </a:solidFill>
                <a:effectLst>
                  <a:outerShdw blurRad="38100" dist="38100" dir="2700000" algn="tl">
                    <a:srgbClr val="000000">
                      <a:alpha val="43137"/>
                    </a:srgbClr>
                  </a:outerShdw>
                </a:effectLst>
                <a:latin typeface="Century Gothic" pitchFamily="34" charset="0"/>
              </a:rPr>
              <a:t>(RCR &amp; RM)</a:t>
            </a:r>
          </a:p>
          <a:p>
            <a:pPr algn="ctr"/>
            <a:endParaRPr lang="en-US" sz="2800" b="1" cap="none"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1600" b="1" cap="none" dirty="0" smtClean="0">
              <a:solidFill>
                <a:schemeClr val="accent6">
                  <a:lumMod val="50000"/>
                </a:schemeClr>
              </a:solidFill>
              <a:latin typeface="Century Gothic" pitchFamily="34" charset="0"/>
            </a:endParaRPr>
          </a:p>
        </p:txBody>
      </p:sp>
      <p:sp>
        <p:nvSpPr>
          <p:cNvPr id="2" name="TextBox 1"/>
          <p:cNvSpPr txBox="1"/>
          <p:nvPr/>
        </p:nvSpPr>
        <p:spPr>
          <a:xfrm>
            <a:off x="400050" y="4690646"/>
            <a:ext cx="6686550" cy="1384995"/>
          </a:xfrm>
          <a:prstGeom prst="rect">
            <a:avLst/>
          </a:prstGeom>
          <a:noFill/>
        </p:spPr>
        <p:txBody>
          <a:bodyPr wrap="square" rtlCol="0">
            <a:spAutoFit/>
          </a:bodyPr>
          <a:lstStyle/>
          <a:p>
            <a:pPr algn="ctr"/>
            <a:endParaRPr lang="en-US" sz="1600" b="1" dirty="0">
              <a:solidFill>
                <a:schemeClr val="accent6">
                  <a:lumMod val="50000"/>
                </a:schemeClr>
              </a:solidFill>
              <a:latin typeface="Century Gothic" pitchFamily="34" charset="0"/>
            </a:endParaRPr>
          </a:p>
          <a:p>
            <a:pPr algn="ctr"/>
            <a:endParaRPr lang="en-US" sz="1600" b="1" dirty="0" smtClean="0">
              <a:solidFill>
                <a:schemeClr val="accent6">
                  <a:lumMod val="50000"/>
                </a:schemeClr>
              </a:solidFill>
              <a:latin typeface="Century Gothic" pitchFamily="34" charset="0"/>
            </a:endParaRPr>
          </a:p>
          <a:p>
            <a:pPr algn="ctr"/>
            <a:endParaRPr lang="en-US" sz="1600" b="1" dirty="0">
              <a:solidFill>
                <a:schemeClr val="accent6">
                  <a:lumMod val="50000"/>
                </a:schemeClr>
              </a:solidFill>
              <a:latin typeface="Century Gothic" pitchFamily="34" charset="0"/>
            </a:endParaRPr>
          </a:p>
          <a:p>
            <a:pPr algn="ctr"/>
            <a:r>
              <a:rPr lang="en-US" sz="1200" b="1" dirty="0" err="1" smtClean="0">
                <a:solidFill>
                  <a:schemeClr val="accent6">
                    <a:lumMod val="50000"/>
                  </a:schemeClr>
                </a:solidFill>
                <a:latin typeface="Century Gothic" pitchFamily="34" charset="0"/>
              </a:rPr>
              <a:t>Griselle</a:t>
            </a:r>
            <a:r>
              <a:rPr lang="en-US" sz="1200" b="1" dirty="0" smtClean="0">
                <a:solidFill>
                  <a:schemeClr val="accent6">
                    <a:lumMod val="50000"/>
                  </a:schemeClr>
                </a:solidFill>
                <a:latin typeface="Century Gothic" pitchFamily="34" charset="0"/>
              </a:rPr>
              <a:t> </a:t>
            </a:r>
            <a:r>
              <a:rPr lang="en-US" sz="1200" b="1" dirty="0" err="1" smtClean="0">
                <a:solidFill>
                  <a:schemeClr val="accent6">
                    <a:lumMod val="50000"/>
                  </a:schemeClr>
                </a:solidFill>
                <a:latin typeface="Century Gothic" pitchFamily="34" charset="0"/>
              </a:rPr>
              <a:t>Báez-Muñoz</a:t>
            </a:r>
            <a:endParaRPr lang="en-US" sz="1200" b="1" dirty="0" smtClean="0">
              <a:solidFill>
                <a:schemeClr val="accent6">
                  <a:lumMod val="50000"/>
                </a:schemeClr>
              </a:solidFill>
              <a:latin typeface="Century Gothic" pitchFamily="34" charset="0"/>
            </a:endParaRPr>
          </a:p>
          <a:p>
            <a:pPr algn="ctr"/>
            <a:r>
              <a:rPr lang="en-US" sz="1200" b="1" dirty="0" smtClean="0">
                <a:solidFill>
                  <a:schemeClr val="accent6">
                    <a:lumMod val="50000"/>
                  </a:schemeClr>
                </a:solidFill>
                <a:latin typeface="Century Gothic" pitchFamily="34" charset="0"/>
              </a:rPr>
              <a:t>Assistant Director/Ethics &amp; Compliance</a:t>
            </a:r>
          </a:p>
          <a:p>
            <a:pPr algn="ctr"/>
            <a:r>
              <a:rPr lang="en-US" sz="1200" b="1" dirty="0" smtClean="0">
                <a:solidFill>
                  <a:schemeClr val="accent6">
                    <a:lumMod val="50000"/>
                  </a:schemeClr>
                </a:solidFill>
                <a:latin typeface="Century Gothic" pitchFamily="34" charset="0"/>
              </a:rPr>
              <a:t>July 2013</a:t>
            </a:r>
            <a:endParaRPr lang="en-US" sz="1200" b="1" dirty="0">
              <a:solidFill>
                <a:schemeClr val="accent6">
                  <a:lumMod val="50000"/>
                </a:schemeClr>
              </a:solidFill>
              <a:latin typeface="Century Gothic" pitchFamily="34" charset="0"/>
            </a:endParaRPr>
          </a:p>
        </p:txBody>
      </p:sp>
      <p:sp>
        <p:nvSpPr>
          <p:cNvPr id="6" name="Title 2"/>
          <p:cNvSpPr txBox="1">
            <a:spLocks/>
          </p:cNvSpPr>
          <p:nvPr/>
        </p:nvSpPr>
        <p:spPr>
          <a:xfrm rot="5400000">
            <a:off x="5080497" y="3442199"/>
            <a:ext cx="5181600" cy="430805"/>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1100" b="1" cap="none" dirty="0" smtClean="0">
                <a:solidFill>
                  <a:schemeClr val="accent6">
                    <a:lumMod val="50000"/>
                  </a:schemeClr>
                </a:solidFill>
                <a:latin typeface="Century Gothic" pitchFamily="34" charset="0"/>
              </a:rPr>
              <a:t>Exploring Research Administration…for CONCEPT to COMMERCIALIZATION</a:t>
            </a:r>
            <a:endParaRPr lang="en-US" sz="1100" b="1" cap="none" dirty="0">
              <a:solidFill>
                <a:schemeClr val="accent6">
                  <a:lumMod val="50000"/>
                </a:schemeClr>
              </a:solidFill>
              <a:latin typeface="Century Gothic"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7014963" y="995562"/>
            <a:ext cx="2667000" cy="980677"/>
          </a:xfrm>
          <a:prstGeom prst="rect">
            <a:avLst/>
          </a:prstGeom>
        </p:spPr>
      </p:pic>
    </p:spTree>
    <p:extLst>
      <p:ext uri="{BB962C8B-B14F-4D97-AF65-F5344CB8AC3E}">
        <p14:creationId xmlns:p14="http://schemas.microsoft.com/office/powerpoint/2010/main" val="361553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fontScale="90000"/>
          </a:bodyPr>
          <a:lstStyle/>
          <a:p>
            <a:pPr algn="ctr"/>
            <a:r>
              <a:rPr lang="en-US" sz="1800" b="1" dirty="0">
                <a:solidFill>
                  <a:srgbClr val="7030A0"/>
                </a:solidFill>
                <a:effectLst>
                  <a:outerShdw blurRad="60007" dist="310007" dir="7680000" sy="30000" kx="1300200" algn="ctr" rotWithShape="0">
                    <a:prstClr val="black">
                      <a:alpha val="32000"/>
                    </a:prstClr>
                  </a:outerShdw>
                </a:effectLst>
              </a:rPr>
              <a:t>Conflict 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1800" b="1" dirty="0">
                <a:solidFill>
                  <a:schemeClr val="tx2">
                    <a:lumMod val="50000"/>
                  </a:schemeClr>
                </a:solidFill>
                <a:effectLst>
                  <a:outerShdw blurRad="60007" dist="310007" dir="7680000" sy="30000" kx="1300200" algn="ctr" rotWithShape="0">
                    <a:prstClr val="black">
                      <a:alpha val="32000"/>
                    </a:prstClr>
                  </a:outerShdw>
                </a:effectLst>
              </a:rPr>
            </a:br>
            <a:endParaRPr lang="en-US" sz="1800" dirty="0"/>
          </a:p>
        </p:txBody>
      </p:sp>
      <p:sp>
        <p:nvSpPr>
          <p:cNvPr id="3" name="Content Placeholder 2"/>
          <p:cNvSpPr>
            <a:spLocks noGrp="1"/>
          </p:cNvSpPr>
          <p:nvPr>
            <p:ph idx="1"/>
          </p:nvPr>
        </p:nvSpPr>
        <p:spPr>
          <a:xfrm>
            <a:off x="304800" y="1143000"/>
            <a:ext cx="8686800" cy="5257800"/>
          </a:xfrm>
        </p:spPr>
        <p:txBody>
          <a:bodyPr>
            <a:normAutofit fontScale="25000" lnSpcReduction="20000"/>
          </a:bodyPr>
          <a:lstStyle/>
          <a:p>
            <a:pPr algn="ctr">
              <a:buFont typeface="Wingdings" pitchFamily="2" charset="2"/>
              <a:buChar char="v"/>
            </a:pPr>
            <a:r>
              <a:rPr lang="en-US" sz="9600" b="1" u="sng" dirty="0">
                <a:solidFill>
                  <a:srgbClr val="FF0000"/>
                </a:solidFill>
              </a:rPr>
              <a:t>ORC’ s </a:t>
            </a:r>
            <a:r>
              <a:rPr lang="en-US" sz="9600" b="1" u="sng" dirty="0"/>
              <a:t>Hard-Copy </a:t>
            </a:r>
            <a:r>
              <a:rPr lang="en-US" sz="9600" b="1" u="sng" dirty="0" smtClean="0"/>
              <a:t>disclosure form</a:t>
            </a:r>
            <a:endParaRPr lang="en-US" sz="9600" b="1" u="sng" dirty="0"/>
          </a:p>
          <a:p>
            <a:pPr algn="ctr">
              <a:buNone/>
            </a:pPr>
            <a:r>
              <a:rPr lang="en-US" sz="5600" b="1" dirty="0">
                <a:solidFill>
                  <a:schemeClr val="tx1"/>
                </a:solidFill>
              </a:rPr>
              <a:t>Applicable to </a:t>
            </a:r>
            <a:r>
              <a:rPr lang="en-US" sz="5600" b="1" dirty="0" smtClean="0">
                <a:solidFill>
                  <a:schemeClr val="tx1"/>
                </a:solidFill>
              </a:rPr>
              <a:t> (a) project </a:t>
            </a:r>
            <a:r>
              <a:rPr lang="en-US" sz="5600" b="1" dirty="0">
                <a:solidFill>
                  <a:schemeClr val="tx1"/>
                </a:solidFill>
              </a:rPr>
              <a:t>participants responsible for the </a:t>
            </a:r>
            <a:r>
              <a:rPr lang="en-US" sz="5600" b="1" i="1" dirty="0">
                <a:solidFill>
                  <a:schemeClr val="tx1"/>
                </a:solidFill>
              </a:rPr>
              <a:t>design, conduct or reporting of research </a:t>
            </a:r>
            <a:endParaRPr lang="en-US" sz="5600" b="1" i="1" dirty="0" smtClean="0">
              <a:solidFill>
                <a:schemeClr val="tx1"/>
              </a:solidFill>
            </a:endParaRPr>
          </a:p>
          <a:p>
            <a:pPr algn="ctr">
              <a:buNone/>
            </a:pPr>
            <a:r>
              <a:rPr lang="en-US" sz="5600" b="1" i="1" dirty="0" smtClean="0">
                <a:solidFill>
                  <a:schemeClr val="tx1"/>
                </a:solidFill>
              </a:rPr>
              <a:t> </a:t>
            </a:r>
            <a:r>
              <a:rPr lang="en-US" sz="5600" b="1" i="1" dirty="0">
                <a:solidFill>
                  <a:schemeClr val="tx1"/>
                </a:solidFill>
              </a:rPr>
              <a:t>(as identified by the PI or Co-PI</a:t>
            </a:r>
            <a:r>
              <a:rPr lang="en-US" sz="5600" b="1" dirty="0">
                <a:solidFill>
                  <a:schemeClr val="tx1"/>
                </a:solidFill>
              </a:rPr>
              <a:t>) </a:t>
            </a:r>
            <a:r>
              <a:rPr lang="en-US" sz="5600" b="1" dirty="0" smtClean="0">
                <a:solidFill>
                  <a:schemeClr val="tx1"/>
                </a:solidFill>
              </a:rPr>
              <a:t>, and </a:t>
            </a:r>
            <a:endParaRPr lang="en-US" sz="5600" b="1" dirty="0">
              <a:solidFill>
                <a:schemeClr val="tx1"/>
              </a:solidFill>
            </a:endParaRPr>
          </a:p>
          <a:p>
            <a:pPr algn="ctr">
              <a:buNone/>
            </a:pPr>
            <a:r>
              <a:rPr lang="en-US" sz="5600" b="1" i="1" dirty="0">
                <a:solidFill>
                  <a:schemeClr val="tx1"/>
                </a:solidFill>
              </a:rPr>
              <a:t> </a:t>
            </a:r>
            <a:r>
              <a:rPr lang="en-US" sz="5600" b="1" i="1" dirty="0" smtClean="0">
                <a:solidFill>
                  <a:schemeClr val="tx1"/>
                </a:solidFill>
              </a:rPr>
              <a:t>(b)  any  </a:t>
            </a:r>
            <a:r>
              <a:rPr lang="en-US" sz="5600" b="1" i="1" dirty="0">
                <a:solidFill>
                  <a:schemeClr val="tx1"/>
                </a:solidFill>
              </a:rPr>
              <a:t>PI or Co-PI  not classified as </a:t>
            </a:r>
            <a:r>
              <a:rPr lang="en-US" sz="5600" b="1" i="1" dirty="0" smtClean="0">
                <a:solidFill>
                  <a:schemeClr val="tx1"/>
                </a:solidFill>
              </a:rPr>
              <a:t>Faculty </a:t>
            </a:r>
            <a:r>
              <a:rPr lang="en-US" sz="5600" b="1" i="1" dirty="0">
                <a:solidFill>
                  <a:schemeClr val="tx1"/>
                </a:solidFill>
              </a:rPr>
              <a:t>or </a:t>
            </a:r>
            <a:r>
              <a:rPr lang="en-US" sz="5600" b="1" i="1" dirty="0" smtClean="0">
                <a:solidFill>
                  <a:schemeClr val="tx1"/>
                </a:solidFill>
              </a:rPr>
              <a:t>Post-Doc  assigned  under a  sponsored  project</a:t>
            </a:r>
            <a:r>
              <a:rPr lang="en-US" sz="5600" b="1" i="1" dirty="0" smtClean="0">
                <a:solidFill>
                  <a:srgbClr val="00B050"/>
                </a:solidFill>
              </a:rPr>
              <a:t>.</a:t>
            </a:r>
            <a:endParaRPr lang="en-US" sz="5600" b="1" i="1" dirty="0">
              <a:solidFill>
                <a:srgbClr val="00B050"/>
              </a:solidFill>
            </a:endParaRPr>
          </a:p>
          <a:p>
            <a:pPr algn="ctr">
              <a:buNone/>
            </a:pPr>
            <a:endParaRPr lang="en-US" sz="5600" b="1" dirty="0" smtClean="0"/>
          </a:p>
          <a:p>
            <a:pPr algn="ctr">
              <a:buNone/>
            </a:pPr>
            <a:endParaRPr lang="en-US" sz="5600" b="1" dirty="0"/>
          </a:p>
          <a:p>
            <a:pPr algn="ctr">
              <a:buNone/>
            </a:pPr>
            <a:r>
              <a:rPr lang="en-US" sz="5600" b="1" dirty="0">
                <a:solidFill>
                  <a:srgbClr val="0070C0"/>
                </a:solidFill>
              </a:rPr>
              <a:t>Employee completes disclosur</a:t>
            </a:r>
            <a:r>
              <a:rPr lang="en-US" sz="5600" b="1" dirty="0"/>
              <a:t>e using the ORC’s Hard-Copy disclosure </a:t>
            </a:r>
            <a:r>
              <a:rPr lang="en-US" sz="5600" b="1" dirty="0" err="1"/>
              <a:t>pdf</a:t>
            </a:r>
            <a:r>
              <a:rPr lang="en-US" sz="5600" b="1" dirty="0"/>
              <a:t> fillable form</a:t>
            </a:r>
            <a:r>
              <a:rPr lang="en-US" sz="7200" b="1" dirty="0">
                <a:solidFill>
                  <a:srgbClr val="FF0000"/>
                </a:solidFill>
              </a:rPr>
              <a:t>↓</a:t>
            </a:r>
          </a:p>
          <a:p>
            <a:pPr algn="ctr">
              <a:buNone/>
            </a:pPr>
            <a:r>
              <a:rPr lang="en-US" sz="5600" b="1" dirty="0">
                <a:solidFill>
                  <a:srgbClr val="FF0000"/>
                </a:solidFill>
                <a:hlinkClick r:id="rId2"/>
              </a:rPr>
              <a:t>http://www.coi.ucf.edu/Forms/COI/COI_COC_2013.pdf</a:t>
            </a:r>
            <a:r>
              <a:rPr lang="en-US" sz="5600" b="1" dirty="0">
                <a:solidFill>
                  <a:srgbClr val="FF0000"/>
                </a:solidFill>
              </a:rPr>
              <a:t> </a:t>
            </a:r>
            <a:r>
              <a:rPr lang="en-US" sz="7200" b="1" dirty="0">
                <a:solidFill>
                  <a:srgbClr val="FF0000"/>
                </a:solidFill>
              </a:rPr>
              <a:t>↓</a:t>
            </a:r>
          </a:p>
          <a:p>
            <a:pPr algn="ctr">
              <a:buNone/>
            </a:pPr>
            <a:endParaRPr lang="en-US" sz="5600" b="1" dirty="0">
              <a:solidFill>
                <a:srgbClr val="FF0000"/>
              </a:solidFill>
            </a:endParaRPr>
          </a:p>
          <a:p>
            <a:pPr marL="0" indent="0" algn="ctr">
              <a:buNone/>
            </a:pPr>
            <a:r>
              <a:rPr lang="en-US" sz="5600" b="1" dirty="0">
                <a:solidFill>
                  <a:srgbClr val="000000"/>
                </a:solidFill>
              </a:rPr>
              <a:t>Review by </a:t>
            </a:r>
            <a:r>
              <a:rPr lang="en-US" sz="5600" b="1" dirty="0">
                <a:solidFill>
                  <a:srgbClr val="0070C0"/>
                </a:solidFill>
              </a:rPr>
              <a:t>Employee’s supervisor or </a:t>
            </a:r>
            <a:r>
              <a:rPr lang="en-US" sz="5600" b="1" dirty="0" err="1">
                <a:solidFill>
                  <a:srgbClr val="0070C0"/>
                </a:solidFill>
              </a:rPr>
              <a:t>Dept</a:t>
            </a:r>
            <a:r>
              <a:rPr lang="en-US" sz="5600" b="1" dirty="0">
                <a:solidFill>
                  <a:srgbClr val="0070C0"/>
                </a:solidFill>
              </a:rPr>
              <a:t> Ch</a:t>
            </a:r>
            <a:r>
              <a:rPr lang="en-US" sz="5600" b="1" dirty="0">
                <a:solidFill>
                  <a:srgbClr val="000000"/>
                </a:solidFill>
              </a:rPr>
              <a:t>air (as applicable) </a:t>
            </a:r>
            <a:r>
              <a:rPr lang="en-US" sz="5600" b="1" dirty="0"/>
              <a:t>is conducted</a:t>
            </a:r>
            <a:r>
              <a:rPr lang="en-US" sz="7200" b="1" dirty="0">
                <a:solidFill>
                  <a:srgbClr val="FF0000"/>
                </a:solidFill>
              </a:rPr>
              <a:t>↓</a:t>
            </a:r>
          </a:p>
          <a:p>
            <a:pPr algn="ctr"/>
            <a:endParaRPr lang="en-US" sz="5600" b="1" dirty="0">
              <a:solidFill>
                <a:srgbClr val="000000"/>
              </a:solidFill>
            </a:endParaRPr>
          </a:p>
          <a:p>
            <a:pPr algn="ctr">
              <a:buNone/>
            </a:pPr>
            <a:r>
              <a:rPr lang="en-US" sz="5600" b="1" dirty="0">
                <a:solidFill>
                  <a:srgbClr val="000000"/>
                </a:solidFill>
              </a:rPr>
              <a:t>Review by </a:t>
            </a:r>
            <a:r>
              <a:rPr lang="en-US" sz="5600" b="1" dirty="0">
                <a:solidFill>
                  <a:srgbClr val="0070C0"/>
                </a:solidFill>
              </a:rPr>
              <a:t>College Dean or </a:t>
            </a:r>
            <a:r>
              <a:rPr lang="en-US" sz="5600" b="1" dirty="0" err="1">
                <a:solidFill>
                  <a:srgbClr val="0070C0"/>
                </a:solidFill>
              </a:rPr>
              <a:t>Ctr</a:t>
            </a:r>
            <a:r>
              <a:rPr lang="en-US" sz="5600" b="1" dirty="0">
                <a:solidFill>
                  <a:srgbClr val="0070C0"/>
                </a:solidFill>
              </a:rPr>
              <a:t>/Institute Director </a:t>
            </a:r>
            <a:r>
              <a:rPr lang="en-US" sz="5600" b="1" dirty="0"/>
              <a:t>is conducted </a:t>
            </a:r>
            <a:r>
              <a:rPr lang="en-US" sz="7200" b="1" dirty="0">
                <a:solidFill>
                  <a:srgbClr val="FF0000"/>
                </a:solidFill>
              </a:rPr>
              <a:t>↓</a:t>
            </a:r>
          </a:p>
          <a:p>
            <a:pPr algn="ctr">
              <a:buNone/>
            </a:pPr>
            <a:r>
              <a:rPr lang="en-US" sz="5600" b="1" dirty="0" smtClean="0">
                <a:solidFill>
                  <a:srgbClr val="0070C0"/>
                </a:solidFill>
              </a:rPr>
              <a:t>If </a:t>
            </a:r>
            <a:r>
              <a:rPr lang="en-US" sz="5600" b="1" dirty="0">
                <a:solidFill>
                  <a:srgbClr val="0070C0"/>
                </a:solidFill>
              </a:rPr>
              <a:t>a “Yes” response is provided to Questions # 1, 2, 3, 9 or 10, </a:t>
            </a:r>
            <a:r>
              <a:rPr lang="en-US" sz="5600" b="1" dirty="0" smtClean="0">
                <a:solidFill>
                  <a:srgbClr val="0070C0"/>
                </a:solidFill>
              </a:rPr>
              <a:t> the record </a:t>
            </a:r>
            <a:r>
              <a:rPr lang="en-US" sz="5600" b="1" dirty="0">
                <a:solidFill>
                  <a:srgbClr val="0070C0"/>
                </a:solidFill>
              </a:rPr>
              <a:t>will be  routed </a:t>
            </a:r>
            <a:r>
              <a:rPr lang="en-US" sz="5600" b="1" dirty="0" smtClean="0">
                <a:solidFill>
                  <a:srgbClr val="0070C0"/>
                </a:solidFill>
              </a:rPr>
              <a:t>for</a:t>
            </a:r>
            <a:r>
              <a:rPr lang="en-US" sz="5600" b="1" dirty="0">
                <a:solidFill>
                  <a:srgbClr val="0070C0"/>
                </a:solidFill>
              </a:rPr>
              <a:t> </a:t>
            </a:r>
            <a:r>
              <a:rPr lang="en-US" sz="7200" b="1" dirty="0" smtClean="0">
                <a:solidFill>
                  <a:srgbClr val="FF0000"/>
                </a:solidFill>
              </a:rPr>
              <a:t>↓</a:t>
            </a:r>
          </a:p>
          <a:p>
            <a:pPr algn="ctr">
              <a:buNone/>
            </a:pPr>
            <a:endParaRPr lang="en-US" sz="5600" b="1" dirty="0">
              <a:solidFill>
                <a:srgbClr val="FF0000"/>
              </a:solidFill>
            </a:endParaRPr>
          </a:p>
          <a:p>
            <a:pPr algn="ctr">
              <a:buNone/>
            </a:pPr>
            <a:r>
              <a:rPr lang="en-US" sz="5600" b="1" dirty="0" smtClean="0"/>
              <a:t>Review </a:t>
            </a:r>
            <a:r>
              <a:rPr lang="en-US" sz="5600" b="1" dirty="0"/>
              <a:t>by </a:t>
            </a:r>
            <a:r>
              <a:rPr lang="en-US" sz="5600" b="1" dirty="0">
                <a:solidFill>
                  <a:srgbClr val="0070C0"/>
                </a:solidFill>
              </a:rPr>
              <a:t>ORC’s Director of Compliance or delegate </a:t>
            </a:r>
            <a:r>
              <a:rPr lang="en-US" sz="7200" b="1" dirty="0">
                <a:solidFill>
                  <a:srgbClr val="FF0000"/>
                </a:solidFill>
              </a:rPr>
              <a:t>↓</a:t>
            </a:r>
          </a:p>
          <a:p>
            <a:pPr marL="0" indent="0">
              <a:buNone/>
            </a:pPr>
            <a:r>
              <a:rPr lang="en-US" sz="5600" b="1" dirty="0">
                <a:solidFill>
                  <a:srgbClr val="FF0000"/>
                </a:solidFill>
              </a:rPr>
              <a:t>                     </a:t>
            </a:r>
            <a:r>
              <a:rPr lang="en-US" sz="5600" b="1" dirty="0" smtClean="0">
                <a:solidFill>
                  <a:srgbClr val="FF0000"/>
                </a:solidFill>
              </a:rPr>
              <a:t>                                                     </a:t>
            </a:r>
            <a:r>
              <a:rPr lang="en-US" sz="7200" b="1" dirty="0" smtClean="0">
                <a:solidFill>
                  <a:srgbClr val="FF0000"/>
                </a:solidFill>
                <a:latin typeface="Calibri"/>
              </a:rPr>
              <a:t>↑</a:t>
            </a:r>
            <a:endParaRPr lang="en-US" sz="7200" b="1" dirty="0">
              <a:solidFill>
                <a:srgbClr val="FF0000"/>
              </a:solidFill>
            </a:endParaRPr>
          </a:p>
          <a:p>
            <a:pPr marL="0" indent="0" algn="ctr">
              <a:buNone/>
            </a:pPr>
            <a:r>
              <a:rPr lang="en-US" sz="5600" b="1" dirty="0" smtClean="0">
                <a:solidFill>
                  <a:srgbClr val="FF0000"/>
                </a:solidFill>
              </a:rPr>
              <a:t>	[</a:t>
            </a:r>
            <a:r>
              <a:rPr lang="en-US" sz="5600" b="1" dirty="0">
                <a:solidFill>
                  <a:srgbClr val="FF0000"/>
                </a:solidFill>
              </a:rPr>
              <a:t>Determines if there is  “ No Conflict”  or  if a conflict is identified and COI supplemental forms</a:t>
            </a:r>
            <a:r>
              <a:rPr lang="en-US" sz="5600" b="1" dirty="0" smtClean="0">
                <a:solidFill>
                  <a:srgbClr val="FF0000"/>
                </a:solidFill>
              </a:rPr>
              <a:t>*</a:t>
            </a:r>
          </a:p>
          <a:p>
            <a:pPr marL="0" indent="0" algn="ctr">
              <a:buNone/>
            </a:pPr>
            <a:r>
              <a:rPr lang="en-US" sz="5600" b="1" dirty="0" smtClean="0">
                <a:solidFill>
                  <a:srgbClr val="FF0000"/>
                </a:solidFill>
              </a:rPr>
              <a:t> </a:t>
            </a:r>
            <a:r>
              <a:rPr lang="en-US" sz="5600" b="1" dirty="0">
                <a:solidFill>
                  <a:srgbClr val="FF0000"/>
                </a:solidFill>
              </a:rPr>
              <a:t>are required from Employee/Discloser in order to mitigate and/or manage the identified conflict]</a:t>
            </a:r>
            <a:endParaRPr lang="en-US" sz="5600" dirty="0">
              <a:solidFill>
                <a:srgbClr val="FF0000"/>
              </a:solidFill>
            </a:endParaRPr>
          </a:p>
          <a:p>
            <a:pPr marL="0" indent="0" algn="ctr">
              <a:buNone/>
            </a:pPr>
            <a:r>
              <a:rPr lang="en-US" sz="7200" b="1" dirty="0">
                <a:solidFill>
                  <a:srgbClr val="FF0000"/>
                </a:solidFill>
              </a:rPr>
              <a:t>↓</a:t>
            </a:r>
          </a:p>
          <a:p>
            <a:pPr marL="0" indent="0" algn="ctr">
              <a:buNone/>
            </a:pPr>
            <a:r>
              <a:rPr lang="en-US" sz="5600" b="1" dirty="0"/>
              <a:t>ORC is</a:t>
            </a:r>
            <a:r>
              <a:rPr lang="en-US" sz="5600" b="1" dirty="0">
                <a:solidFill>
                  <a:srgbClr val="FF0000"/>
                </a:solidFill>
              </a:rPr>
              <a:t> </a:t>
            </a:r>
            <a:r>
              <a:rPr lang="en-US" sz="5600" b="1" dirty="0"/>
              <a:t>last reviewer/approver </a:t>
            </a:r>
          </a:p>
          <a:p>
            <a:pPr marL="0" indent="0">
              <a:buNone/>
            </a:pPr>
            <a:r>
              <a:rPr lang="en-US" sz="4300" b="1" dirty="0" smtClean="0">
                <a:solidFill>
                  <a:srgbClr val="FF0000"/>
                </a:solidFill>
              </a:rPr>
              <a:t>                                            </a:t>
            </a:r>
            <a:r>
              <a:rPr lang="en-US" sz="4800" b="1" dirty="0">
                <a:solidFill>
                  <a:srgbClr val="FF0000"/>
                </a:solidFill>
              </a:rPr>
              <a:t>*</a:t>
            </a:r>
            <a:r>
              <a:rPr lang="en-US" sz="4800" i="1" dirty="0"/>
              <a:t>Monitoring Plan for PCOI </a:t>
            </a:r>
            <a:r>
              <a:rPr lang="en-US" sz="4800" dirty="0"/>
              <a:t>or </a:t>
            </a:r>
            <a:r>
              <a:rPr lang="en-US" sz="4800" dirty="0" smtClean="0"/>
              <a:t> </a:t>
            </a:r>
            <a:r>
              <a:rPr lang="en-US" sz="4800" dirty="0"/>
              <a:t>R</a:t>
            </a:r>
            <a:r>
              <a:rPr lang="en-US" sz="4800" i="1" dirty="0"/>
              <a:t>equest for an Exemption/ Disclosure</a:t>
            </a:r>
            <a:r>
              <a:rPr lang="en-US" sz="4800" dirty="0"/>
              <a:t> Forms</a:t>
            </a:r>
            <a:endParaRPr lang="en-US" sz="4800" u="sng" dirty="0"/>
          </a:p>
          <a:p>
            <a:endParaRPr lang="en-US" sz="4300"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20</a:t>
            </a:fld>
            <a:endParaRPr lang="en-US" dirty="0"/>
          </a:p>
        </p:txBody>
      </p:sp>
    </p:spTree>
    <p:extLst>
      <p:ext uri="{BB962C8B-B14F-4D97-AF65-F5344CB8AC3E}">
        <p14:creationId xmlns:p14="http://schemas.microsoft.com/office/powerpoint/2010/main" val="186970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pPr algn="ctr">
              <a:tabLst>
                <a:tab pos="857250" algn="l"/>
              </a:tabLst>
            </a:pPr>
            <a:r>
              <a:rPr lang="en-US" sz="2000" b="1" dirty="0" smtClean="0">
                <a:solidFill>
                  <a:srgbClr val="7030A0"/>
                </a:solidFill>
                <a:effectLst>
                  <a:outerShdw blurRad="60007" dist="310007" dir="7680000" sy="30000" kx="1300200" algn="ctr" rotWithShape="0">
                    <a:prstClr val="black">
                      <a:alpha val="32000"/>
                    </a:prstClr>
                  </a:outerShdw>
                </a:effectLst>
              </a:rPr>
              <a:t/>
            </a:r>
            <a:br>
              <a:rPr lang="en-US" sz="2000" b="1" dirty="0" smtClean="0">
                <a:solidFill>
                  <a:srgbClr val="7030A0"/>
                </a:solidFill>
                <a:effectLst>
                  <a:outerShdw blurRad="60007" dist="310007" dir="7680000" sy="30000" kx="1300200" algn="ctr" rotWithShape="0">
                    <a:prstClr val="black">
                      <a:alpha val="32000"/>
                    </a:prstClr>
                  </a:outerShdw>
                </a:effectLst>
              </a:rPr>
            </a:br>
            <a:r>
              <a:rPr lang="en-US" sz="2000" b="1" dirty="0" smtClean="0">
                <a:solidFill>
                  <a:srgbClr val="7030A0"/>
                </a:solidFill>
                <a:effectLst>
                  <a:outerShdw blurRad="60007" dist="310007" dir="7680000" sy="30000" kx="1300200" algn="ctr" rotWithShape="0">
                    <a:prstClr val="black">
                      <a:alpha val="32000"/>
                    </a:prstClr>
                  </a:outerShdw>
                </a:effectLst>
              </a:rPr>
              <a:t/>
            </a:r>
            <a:br>
              <a:rPr lang="en-US" sz="2000" b="1" dirty="0" smtClean="0">
                <a:solidFill>
                  <a:srgbClr val="7030A0"/>
                </a:solidFill>
                <a:effectLst>
                  <a:outerShdw blurRad="60007" dist="310007" dir="7680000" sy="30000" kx="1300200" algn="ctr" rotWithShape="0">
                    <a:prstClr val="black">
                      <a:alpha val="32000"/>
                    </a:prstClr>
                  </a:outerShdw>
                </a:effectLst>
              </a:rPr>
            </a:br>
            <a:r>
              <a:rPr lang="en-US" sz="2000" b="1" dirty="0" smtClean="0">
                <a:solidFill>
                  <a:srgbClr val="7030A0"/>
                </a:solidFill>
                <a:effectLst>
                  <a:outerShdw blurRad="60007" dist="310007" dir="7680000" sy="30000" kx="1300200" algn="ctr" rotWithShape="0">
                    <a:prstClr val="black">
                      <a:alpha val="32000"/>
                    </a:prstClr>
                  </a:outerShdw>
                </a:effectLst>
              </a:rPr>
              <a:t>Conflict of Interest (COI)</a:t>
            </a: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&amp; Research Integrity (RCR &amp; RM)</a:t>
            </a:r>
            <a:r>
              <a:rPr lang="en-US"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b="1" dirty="0" smtClean="0">
                <a:solidFill>
                  <a:schemeClr val="tx2">
                    <a:lumMod val="50000"/>
                  </a:schemeClr>
                </a:solidFill>
                <a:effectLst>
                  <a:outerShdw blurRad="60007" dist="310007" dir="7680000" sy="30000" kx="1300200" algn="ctr" rotWithShape="0">
                    <a:prstClr val="black">
                      <a:alpha val="32000"/>
                    </a:prstClr>
                  </a:outerShdw>
                </a:effectLst>
              </a:rPr>
            </a:br>
            <a:endParaRPr lang="en-US" dirty="0"/>
          </a:p>
        </p:txBody>
      </p:sp>
      <p:sp>
        <p:nvSpPr>
          <p:cNvPr id="3" name="Content Placeholder 2"/>
          <p:cNvSpPr>
            <a:spLocks noGrp="1"/>
          </p:cNvSpPr>
          <p:nvPr>
            <p:ph idx="1"/>
          </p:nvPr>
        </p:nvSpPr>
        <p:spPr>
          <a:xfrm>
            <a:off x="228600" y="990600"/>
            <a:ext cx="8686800" cy="5562600"/>
          </a:xfrm>
        </p:spPr>
        <p:txBody>
          <a:bodyPr>
            <a:normAutofit fontScale="25000" lnSpcReduction="20000"/>
          </a:bodyPr>
          <a:lstStyle/>
          <a:p>
            <a:pPr marL="91440" indent="0" algn="ctr">
              <a:lnSpc>
                <a:spcPct val="120000"/>
              </a:lnSpc>
              <a:spcBef>
                <a:spcPts val="0"/>
              </a:spcBef>
              <a:buFont typeface="Wingdings" pitchFamily="2" charset="2"/>
              <a:buChar char="v"/>
            </a:pPr>
            <a:r>
              <a:rPr lang="en-US" sz="8000" b="1" dirty="0" smtClean="0">
                <a:solidFill>
                  <a:srgbClr val="FF0000"/>
                </a:solidFill>
              </a:rPr>
              <a:t>ORC’ s </a:t>
            </a:r>
            <a:r>
              <a:rPr lang="en-US" sz="8000" b="1" dirty="0" smtClean="0">
                <a:solidFill>
                  <a:schemeClr val="tx1"/>
                </a:solidFill>
              </a:rPr>
              <a:t>Hard-Copy disclosures for use by </a:t>
            </a:r>
            <a:r>
              <a:rPr lang="en-US" sz="8000" b="1" dirty="0">
                <a:solidFill>
                  <a:schemeClr val="tx1"/>
                </a:solidFill>
              </a:rPr>
              <a:t> </a:t>
            </a:r>
            <a:r>
              <a:rPr lang="en-US" sz="8000" b="1" dirty="0" err="1" smtClean="0">
                <a:solidFill>
                  <a:srgbClr val="FF0000"/>
                </a:solidFill>
              </a:rPr>
              <a:t>Subrecipients</a:t>
            </a:r>
            <a:r>
              <a:rPr lang="en-US" sz="8000" b="1" dirty="0" smtClean="0">
                <a:solidFill>
                  <a:srgbClr val="FF0000"/>
                </a:solidFill>
              </a:rPr>
              <a:t> &amp; Other Affiliates </a:t>
            </a:r>
          </a:p>
          <a:p>
            <a:pPr marL="91440" indent="0" algn="ctr">
              <a:lnSpc>
                <a:spcPct val="120000"/>
              </a:lnSpc>
              <a:spcBef>
                <a:spcPts val="0"/>
              </a:spcBef>
              <a:buNone/>
            </a:pPr>
            <a:r>
              <a:rPr lang="en-US" sz="5500" b="1" dirty="0" smtClean="0">
                <a:solidFill>
                  <a:schemeClr val="tx1"/>
                </a:solidFill>
              </a:rPr>
              <a:t>participating in projects to be sponsored by any of the DHHS/PHS or NIH units and/or  by </a:t>
            </a:r>
          </a:p>
          <a:p>
            <a:pPr marL="91440" indent="0" algn="ctr">
              <a:lnSpc>
                <a:spcPct val="120000"/>
              </a:lnSpc>
              <a:spcBef>
                <a:spcPts val="0"/>
              </a:spcBef>
              <a:buNone/>
            </a:pPr>
            <a:r>
              <a:rPr lang="en-US" sz="5500" b="1" dirty="0" smtClean="0">
                <a:solidFill>
                  <a:schemeClr val="tx1"/>
                </a:solidFill>
              </a:rPr>
              <a:t>any other agency that adopted the revised FCOI guidelines</a:t>
            </a:r>
          </a:p>
          <a:p>
            <a:pPr marL="91440" indent="0" algn="ctr">
              <a:lnSpc>
                <a:spcPct val="120000"/>
              </a:lnSpc>
              <a:spcBef>
                <a:spcPts val="0"/>
              </a:spcBef>
              <a:buNone/>
            </a:pPr>
            <a:endParaRPr lang="en-US" sz="5500" b="1" dirty="0" smtClean="0">
              <a:solidFill>
                <a:schemeClr val="tx1"/>
              </a:solidFill>
            </a:endParaRPr>
          </a:p>
          <a:p>
            <a:pPr algn="ctr">
              <a:buNone/>
            </a:pPr>
            <a:endParaRPr lang="en-US" b="1" dirty="0" smtClean="0">
              <a:solidFill>
                <a:srgbClr val="00B050"/>
              </a:solidFill>
            </a:endParaRPr>
          </a:p>
          <a:p>
            <a:pPr marL="0" indent="0" algn="ctr">
              <a:lnSpc>
                <a:spcPct val="120000"/>
              </a:lnSpc>
              <a:spcBef>
                <a:spcPts val="0"/>
              </a:spcBef>
              <a:buNone/>
            </a:pPr>
            <a:r>
              <a:rPr lang="en-US" sz="7200" b="1" dirty="0" smtClean="0">
                <a:solidFill>
                  <a:schemeClr val="tx1"/>
                </a:solidFill>
                <a:latin typeface="+mj-lt"/>
              </a:rPr>
              <a:t>Completion of  disclosures by </a:t>
            </a:r>
            <a:r>
              <a:rPr lang="en-US" sz="7200" b="1" dirty="0" err="1" smtClean="0">
                <a:solidFill>
                  <a:srgbClr val="FF0000"/>
                </a:solidFill>
                <a:latin typeface="+mj-lt"/>
              </a:rPr>
              <a:t>Subrecipients</a:t>
            </a:r>
            <a:r>
              <a:rPr lang="en-US" sz="7200" b="1" dirty="0" smtClean="0">
                <a:solidFill>
                  <a:srgbClr val="FF0000"/>
                </a:solidFill>
                <a:latin typeface="+mj-lt"/>
              </a:rPr>
              <a:t> or Other Affiliates  </a:t>
            </a:r>
            <a:r>
              <a:rPr lang="en-US" sz="7200" b="1" dirty="0" smtClean="0">
                <a:solidFill>
                  <a:schemeClr val="tx1"/>
                </a:solidFill>
                <a:latin typeface="+mj-lt"/>
              </a:rPr>
              <a:t>is required by UCF </a:t>
            </a:r>
            <a:r>
              <a:rPr lang="en-US" sz="7200" b="1" dirty="0" smtClean="0">
                <a:latin typeface="+mj-lt"/>
              </a:rPr>
              <a:t>.</a:t>
            </a:r>
          </a:p>
          <a:p>
            <a:pPr marL="0" indent="0" algn="ctr">
              <a:lnSpc>
                <a:spcPct val="120000"/>
              </a:lnSpc>
              <a:spcBef>
                <a:spcPts val="0"/>
              </a:spcBef>
              <a:buNone/>
            </a:pPr>
            <a:endParaRPr lang="en-US" sz="7200" b="1" dirty="0" smtClean="0">
              <a:latin typeface="+mj-lt"/>
            </a:endParaRPr>
          </a:p>
          <a:p>
            <a:pPr marL="0" indent="0" algn="ctr">
              <a:lnSpc>
                <a:spcPct val="120000"/>
              </a:lnSpc>
              <a:spcBef>
                <a:spcPts val="0"/>
              </a:spcBef>
              <a:buNone/>
            </a:pPr>
            <a:r>
              <a:rPr lang="en-US" sz="7200" b="1" dirty="0" smtClean="0">
                <a:latin typeface="+mj-lt"/>
              </a:rPr>
              <a:t>Use of  the ORC’s hard-copy </a:t>
            </a:r>
            <a:r>
              <a:rPr lang="en-US" sz="7200" b="1" u="sng" dirty="0" err="1">
                <a:solidFill>
                  <a:srgbClr val="FF0000"/>
                </a:solidFill>
              </a:rPr>
              <a:t>Subrecipients</a:t>
            </a:r>
            <a:r>
              <a:rPr lang="en-US" sz="7200" b="1" u="sng" dirty="0">
                <a:solidFill>
                  <a:srgbClr val="FF0000"/>
                </a:solidFill>
              </a:rPr>
              <a:t> &amp; Other Affiliates </a:t>
            </a:r>
            <a:r>
              <a:rPr lang="en-US" sz="7200" b="1" dirty="0" smtClean="0">
                <a:solidFill>
                  <a:schemeClr val="tx1"/>
                </a:solidFill>
                <a:latin typeface="+mj-lt"/>
              </a:rPr>
              <a:t>disclosure form  is required </a:t>
            </a:r>
          </a:p>
          <a:p>
            <a:pPr marL="0" indent="0" algn="ctr">
              <a:lnSpc>
                <a:spcPct val="120000"/>
              </a:lnSpc>
              <a:spcBef>
                <a:spcPts val="0"/>
              </a:spcBef>
              <a:buNone/>
            </a:pPr>
            <a:r>
              <a:rPr lang="en-US" sz="7200" b="1" dirty="0">
                <a:latin typeface="+mj-lt"/>
              </a:rPr>
              <a:t>	</a:t>
            </a:r>
            <a:r>
              <a:rPr lang="en-US" sz="7200" b="1" dirty="0" smtClean="0">
                <a:latin typeface="+mj-lt"/>
              </a:rPr>
              <a:t>if </a:t>
            </a:r>
            <a:r>
              <a:rPr lang="en-US" sz="7200" b="1" u="sng" dirty="0" smtClean="0">
                <a:solidFill>
                  <a:srgbClr val="0070C0"/>
                </a:solidFill>
                <a:latin typeface="+mj-lt"/>
              </a:rPr>
              <a:t>no </a:t>
            </a:r>
            <a:r>
              <a:rPr lang="en-US" sz="7200" b="1" dirty="0" smtClean="0">
                <a:solidFill>
                  <a:schemeClr val="tx1"/>
                </a:solidFill>
                <a:latin typeface="+mj-lt"/>
              </a:rPr>
              <a:t>PCOI disclosure reporting process exists at their contractually-affiliated institution(s), </a:t>
            </a:r>
            <a:r>
              <a:rPr lang="en-US" sz="7200" b="1" dirty="0" smtClean="0">
                <a:solidFill>
                  <a:schemeClr val="tx1"/>
                </a:solidFill>
              </a:rPr>
              <a:t>if they are not affiliated  to any entity or they are acting as individual consultants. </a:t>
            </a:r>
            <a:r>
              <a:rPr lang="en-US" sz="7200" b="1" dirty="0" smtClean="0">
                <a:solidFill>
                  <a:srgbClr val="FF0000"/>
                </a:solidFill>
              </a:rPr>
              <a:t>↓</a:t>
            </a:r>
          </a:p>
          <a:p>
            <a:pPr marL="0" indent="0" algn="ctr">
              <a:buNone/>
            </a:pPr>
            <a:endParaRPr lang="en-US" sz="7200" b="1" dirty="0" smtClean="0">
              <a:solidFill>
                <a:srgbClr val="000000"/>
              </a:solidFill>
            </a:endParaRPr>
          </a:p>
          <a:p>
            <a:pPr marL="0" indent="0" algn="ctr">
              <a:buNone/>
            </a:pPr>
            <a:r>
              <a:rPr lang="en-US" sz="7200" b="1" dirty="0" smtClean="0">
                <a:solidFill>
                  <a:srgbClr val="000000"/>
                </a:solidFill>
              </a:rPr>
              <a:t>Review by </a:t>
            </a:r>
            <a:r>
              <a:rPr lang="en-US" sz="7200" b="1" dirty="0" smtClean="0">
                <a:solidFill>
                  <a:srgbClr val="0070C0"/>
                </a:solidFill>
              </a:rPr>
              <a:t>UCF’ s Principal Investigator </a:t>
            </a:r>
            <a:r>
              <a:rPr lang="en-US" sz="7200" b="1" dirty="0" smtClean="0">
                <a:solidFill>
                  <a:schemeClr val="tx1"/>
                </a:solidFill>
              </a:rPr>
              <a:t>is conducted</a:t>
            </a:r>
            <a:r>
              <a:rPr lang="en-US" sz="7200" b="1" dirty="0" smtClean="0">
                <a:solidFill>
                  <a:srgbClr val="FF0000"/>
                </a:solidFill>
              </a:rPr>
              <a:t>↓</a:t>
            </a:r>
          </a:p>
          <a:p>
            <a:pPr algn="ctr">
              <a:buNone/>
            </a:pPr>
            <a:endParaRPr lang="en-US" sz="7200" b="1" dirty="0" smtClean="0">
              <a:solidFill>
                <a:schemeClr val="tx1"/>
              </a:solidFill>
            </a:endParaRPr>
          </a:p>
          <a:p>
            <a:pPr algn="ctr">
              <a:buNone/>
            </a:pPr>
            <a:r>
              <a:rPr lang="en-US" sz="7200" b="1" dirty="0" smtClean="0">
                <a:solidFill>
                  <a:schemeClr val="tx1"/>
                </a:solidFill>
              </a:rPr>
              <a:t>Review by </a:t>
            </a:r>
            <a:r>
              <a:rPr lang="en-US" sz="7200" b="1" dirty="0" smtClean="0">
                <a:solidFill>
                  <a:srgbClr val="0070C0"/>
                </a:solidFill>
              </a:rPr>
              <a:t>ORC’s Director of Compliance or delegate</a:t>
            </a:r>
            <a:r>
              <a:rPr lang="en-US" sz="7200" b="1" dirty="0" smtClean="0">
                <a:solidFill>
                  <a:schemeClr val="tx1"/>
                </a:solidFill>
              </a:rPr>
              <a:t> is conducted </a:t>
            </a:r>
            <a:endParaRPr lang="en-US" sz="7200" b="1" dirty="0" smtClean="0">
              <a:solidFill>
                <a:srgbClr val="FF0000"/>
              </a:solidFill>
            </a:endParaRPr>
          </a:p>
          <a:p>
            <a:pPr>
              <a:buNone/>
            </a:pPr>
            <a:r>
              <a:rPr lang="en-US" sz="7200" b="1" dirty="0">
                <a:solidFill>
                  <a:srgbClr val="FF0000"/>
                </a:solidFill>
                <a:latin typeface="Calibri"/>
              </a:rPr>
              <a:t> </a:t>
            </a:r>
            <a:r>
              <a:rPr lang="en-US" sz="7200" b="1" dirty="0" smtClean="0">
                <a:solidFill>
                  <a:srgbClr val="FF0000"/>
                </a:solidFill>
                <a:latin typeface="Calibri"/>
              </a:rPr>
              <a:t>                                                  ↑</a:t>
            </a:r>
            <a:endParaRPr lang="en-US" sz="7200" b="1" dirty="0" smtClean="0">
              <a:solidFill>
                <a:srgbClr val="FF0000"/>
              </a:solidFill>
            </a:endParaRPr>
          </a:p>
          <a:p>
            <a:pPr marL="0" indent="0" algn="ctr">
              <a:buNone/>
            </a:pPr>
            <a:r>
              <a:rPr lang="en-US" sz="6400" b="1" dirty="0" smtClean="0">
                <a:solidFill>
                  <a:srgbClr val="FF0000"/>
                </a:solidFill>
              </a:rPr>
              <a:t>[Determines if there is “ No Conflict”  or  if a conflict is identified and/or  if COI </a:t>
            </a:r>
          </a:p>
          <a:p>
            <a:pPr marL="0" indent="0" algn="ctr">
              <a:buNone/>
            </a:pPr>
            <a:r>
              <a:rPr lang="en-US" sz="6400" b="1" dirty="0" err="1" smtClean="0">
                <a:solidFill>
                  <a:srgbClr val="FF0000"/>
                </a:solidFill>
              </a:rPr>
              <a:t>supplementalforms</a:t>
            </a:r>
            <a:r>
              <a:rPr lang="en-US" sz="6400" b="1" dirty="0" smtClean="0">
                <a:solidFill>
                  <a:srgbClr val="FF0000"/>
                </a:solidFill>
              </a:rPr>
              <a:t> are required from </a:t>
            </a:r>
            <a:r>
              <a:rPr lang="en-US" sz="6400" b="1" i="1" dirty="0" err="1" smtClean="0">
                <a:solidFill>
                  <a:srgbClr val="FF0000"/>
                </a:solidFill>
              </a:rPr>
              <a:t>Subrecipient</a:t>
            </a:r>
            <a:r>
              <a:rPr lang="en-US" sz="6400" b="1" i="1" dirty="0" smtClean="0">
                <a:solidFill>
                  <a:srgbClr val="FF0000"/>
                </a:solidFill>
              </a:rPr>
              <a:t> or Other Affiliate </a:t>
            </a:r>
            <a:r>
              <a:rPr lang="en-US" sz="6400" b="1" dirty="0" smtClean="0">
                <a:solidFill>
                  <a:srgbClr val="FF0000"/>
                </a:solidFill>
              </a:rPr>
              <a:t>in order </a:t>
            </a:r>
          </a:p>
          <a:p>
            <a:pPr marL="0" indent="0" algn="ctr">
              <a:buNone/>
            </a:pPr>
            <a:r>
              <a:rPr lang="en-US" sz="6400" b="1" dirty="0" smtClean="0">
                <a:solidFill>
                  <a:srgbClr val="FF0000"/>
                </a:solidFill>
              </a:rPr>
              <a:t>to mitigate and/or manage any  identified conflict]  </a:t>
            </a:r>
          </a:p>
          <a:p>
            <a:pPr marL="0" indent="0" algn="ctr">
              <a:buNone/>
            </a:pPr>
            <a:r>
              <a:rPr lang="en-US" sz="7200" b="1" dirty="0" smtClean="0">
                <a:solidFill>
                  <a:srgbClr val="FF0000"/>
                </a:solidFill>
              </a:rPr>
              <a:t>  </a:t>
            </a:r>
          </a:p>
          <a:p>
            <a:pPr marL="0" indent="0" algn="ctr">
              <a:spcBef>
                <a:spcPts val="0"/>
              </a:spcBef>
              <a:buNone/>
            </a:pPr>
            <a:r>
              <a:rPr lang="en-US" sz="7200" b="1" dirty="0" smtClean="0">
                <a:solidFill>
                  <a:srgbClr val="FF0000"/>
                </a:solidFill>
              </a:rPr>
              <a:t>  </a:t>
            </a:r>
            <a:r>
              <a:rPr lang="en-US" sz="7200" b="1" dirty="0" smtClean="0">
                <a:solidFill>
                  <a:schemeClr val="tx1"/>
                </a:solidFill>
              </a:rPr>
              <a:t> ORC is final reviewer/approver. </a:t>
            </a:r>
          </a:p>
          <a:p>
            <a:pPr marL="0" indent="0" algn="ctr">
              <a:spcBef>
                <a:spcPts val="0"/>
              </a:spcBef>
              <a:buNone/>
            </a:pPr>
            <a:r>
              <a:rPr lang="en-US" sz="5600" dirty="0" smtClean="0">
                <a:solidFill>
                  <a:schemeClr val="tx1"/>
                </a:solidFill>
              </a:rPr>
              <a:t>As applicable, ORC shall report to the sponsoring agency any identified FCOI relating to PHS funding</a:t>
            </a:r>
            <a:r>
              <a:rPr lang="en-US" sz="5600" b="1" dirty="0" smtClean="0">
                <a:solidFill>
                  <a:schemeClr val="tx1"/>
                </a:solidFill>
              </a:rPr>
              <a:t>.</a:t>
            </a:r>
          </a:p>
          <a:p>
            <a:pPr marL="0" indent="0" algn="ctr">
              <a:spcBef>
                <a:spcPts val="0"/>
              </a:spcBef>
              <a:buNone/>
            </a:pPr>
            <a:endParaRPr lang="en-US" sz="7200" b="1" dirty="0" smtClean="0">
              <a:solidFill>
                <a:schemeClr val="tx1"/>
              </a:solidFill>
            </a:endParaRPr>
          </a:p>
        </p:txBody>
      </p:sp>
      <p:sp>
        <p:nvSpPr>
          <p:cNvPr id="4" name="Slide Number Placeholder 3"/>
          <p:cNvSpPr>
            <a:spLocks noGrp="1"/>
          </p:cNvSpPr>
          <p:nvPr>
            <p:ph type="sldNum" sz="quarter" idx="12"/>
          </p:nvPr>
        </p:nvSpPr>
        <p:spPr/>
        <p:txBody>
          <a:bodyPr/>
          <a:lstStyle/>
          <a:p>
            <a:fld id="{EF5A803D-91D0-4C83-BC47-911B0C282B99}"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2000" b="1" dirty="0" smtClean="0">
                <a:solidFill>
                  <a:srgbClr val="7030A0"/>
                </a:solidFill>
                <a:effectLst>
                  <a:outerShdw blurRad="60007" dist="310007" dir="7680000" sy="30000" kx="1300200" algn="ctr" rotWithShape="0">
                    <a:prstClr val="black">
                      <a:alpha val="32000"/>
                    </a:prstClr>
                  </a:outerShdw>
                </a:effectLst>
              </a:rPr>
              <a:t>Conflict of Interest (COI) </a:t>
            </a: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r>
              <a:rPr lang="en-US"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b="1" dirty="0" smtClean="0">
                <a:solidFill>
                  <a:schemeClr val="tx2">
                    <a:lumMod val="50000"/>
                  </a:schemeClr>
                </a:solidFill>
                <a:effectLst>
                  <a:outerShdw blurRad="60007" dist="310007" dir="7680000" sy="30000" kx="1300200" algn="ctr" rotWithShape="0">
                    <a:prstClr val="black">
                      <a:alpha val="32000"/>
                    </a:prstClr>
                  </a:outerShdw>
                </a:effectLst>
              </a:rPr>
            </a:br>
            <a:endParaRPr lang="en-US" dirty="0"/>
          </a:p>
        </p:txBody>
      </p:sp>
      <p:sp>
        <p:nvSpPr>
          <p:cNvPr id="6" name="Content Placeholder 5"/>
          <p:cNvSpPr>
            <a:spLocks noGrp="1"/>
          </p:cNvSpPr>
          <p:nvPr>
            <p:ph idx="1"/>
          </p:nvPr>
        </p:nvSpPr>
        <p:spPr>
          <a:xfrm>
            <a:off x="304800" y="1143000"/>
            <a:ext cx="8686800" cy="4937125"/>
          </a:xfrm>
        </p:spPr>
        <p:txBody>
          <a:bodyPr>
            <a:normAutofit fontScale="70000" lnSpcReduction="20000"/>
          </a:bodyPr>
          <a:lstStyle/>
          <a:p>
            <a:pPr>
              <a:buFont typeface="Wingdings" pitchFamily="2" charset="2"/>
              <a:buChar char="v"/>
            </a:pPr>
            <a:endParaRPr lang="en-US" b="1" dirty="0" smtClean="0"/>
          </a:p>
          <a:p>
            <a:pPr algn="ctr">
              <a:buFont typeface="Wingdings" pitchFamily="2" charset="2"/>
              <a:buChar char="v"/>
            </a:pPr>
            <a:r>
              <a:rPr lang="en-US" sz="3400" b="1" dirty="0" smtClean="0">
                <a:solidFill>
                  <a:srgbClr val="7030A0"/>
                </a:solidFill>
              </a:rPr>
              <a:t>COI TRAINING REQUIREMENTS</a:t>
            </a:r>
          </a:p>
          <a:p>
            <a:pPr>
              <a:buNone/>
            </a:pPr>
            <a:endParaRPr lang="en-US" sz="3400" b="1" dirty="0" smtClean="0"/>
          </a:p>
          <a:p>
            <a:pPr marL="862012" indent="-457200">
              <a:lnSpc>
                <a:spcPct val="120000"/>
              </a:lnSpc>
              <a:spcBef>
                <a:spcPts val="0"/>
              </a:spcBef>
              <a:buBlip>
                <a:blip r:embed="rId2"/>
              </a:buBlip>
            </a:pPr>
            <a:r>
              <a:rPr lang="en-US" sz="2900" b="1" dirty="0" smtClean="0"/>
              <a:t>Effective August 24, 2012, COI training must be completed by investigators (PIs &amp; Co-PIs) and by any other project participant responsible for the </a:t>
            </a:r>
            <a:r>
              <a:rPr lang="en-US" sz="2900" b="1" i="1" dirty="0" smtClean="0">
                <a:solidFill>
                  <a:srgbClr val="0070C0"/>
                </a:solidFill>
              </a:rPr>
              <a:t>design, conduct and reporting of research </a:t>
            </a:r>
          </a:p>
          <a:p>
            <a:pPr marL="404812" indent="0">
              <a:lnSpc>
                <a:spcPct val="120000"/>
              </a:lnSpc>
              <a:spcBef>
                <a:spcPts val="0"/>
              </a:spcBef>
              <a:buNone/>
            </a:pPr>
            <a:r>
              <a:rPr lang="en-US" sz="2900" b="1" i="1" dirty="0" smtClean="0">
                <a:solidFill>
                  <a:srgbClr val="0070C0"/>
                </a:solidFill>
              </a:rPr>
              <a:t>       </a:t>
            </a:r>
            <a:r>
              <a:rPr lang="en-US" sz="2900" b="1" dirty="0" smtClean="0">
                <a:solidFill>
                  <a:schemeClr val="tx1"/>
                </a:solidFill>
              </a:rPr>
              <a:t>under sponsored projects.</a:t>
            </a:r>
          </a:p>
          <a:p>
            <a:pPr marL="862012" indent="-457200">
              <a:lnSpc>
                <a:spcPct val="120000"/>
              </a:lnSpc>
              <a:spcBef>
                <a:spcPts val="0"/>
              </a:spcBef>
              <a:buBlip>
                <a:blip r:embed="rId2"/>
              </a:buBlip>
            </a:pPr>
            <a:endParaRPr lang="en-US" sz="2900" b="1" dirty="0" smtClean="0"/>
          </a:p>
          <a:p>
            <a:pPr marL="862012" indent="-457200">
              <a:lnSpc>
                <a:spcPct val="120000"/>
              </a:lnSpc>
              <a:spcBef>
                <a:spcPts val="0"/>
              </a:spcBef>
              <a:buBlip>
                <a:blip r:embed="rId2"/>
              </a:buBlip>
            </a:pPr>
            <a:r>
              <a:rPr lang="en-US" sz="2900" b="1" dirty="0" smtClean="0"/>
              <a:t>Training must be completed </a:t>
            </a:r>
            <a:r>
              <a:rPr lang="en-US" sz="2900" b="1" dirty="0" smtClean="0">
                <a:solidFill>
                  <a:srgbClr val="0070C0"/>
                </a:solidFill>
              </a:rPr>
              <a:t>prior</a:t>
            </a:r>
            <a:r>
              <a:rPr lang="en-US" sz="2900" b="1" dirty="0" smtClean="0"/>
              <a:t> to set-up of a new project account number by the ORC’s Post-Award Staff, or any incremental funding action processed by UCF in/or after August 24, 2012. The Post-Award Staff monitors completion of this requirement.</a:t>
            </a:r>
          </a:p>
          <a:p>
            <a:pPr marL="862012" indent="-457200">
              <a:lnSpc>
                <a:spcPct val="120000"/>
              </a:lnSpc>
              <a:spcBef>
                <a:spcPts val="0"/>
              </a:spcBef>
              <a:buBlip>
                <a:blip r:embed="rId2"/>
              </a:buBlip>
            </a:pPr>
            <a:endParaRPr lang="en-US" sz="2900" b="1" dirty="0" smtClean="0"/>
          </a:p>
          <a:p>
            <a:pPr marL="862012" indent="-457200">
              <a:buBlip>
                <a:blip r:embed="rId2"/>
              </a:buBlip>
            </a:pPr>
            <a:r>
              <a:rPr lang="en-US" sz="2900" b="1" dirty="0" smtClean="0"/>
              <a:t>The UCF’CITI Program–COI Training Course can be accessed at: </a:t>
            </a:r>
            <a:r>
              <a:rPr lang="en-US" sz="2900" b="1" dirty="0" smtClean="0">
                <a:hlinkClick r:id="rId3"/>
              </a:rPr>
              <a:t>https://www.citiprogram.org/default.asp?language=english</a:t>
            </a:r>
            <a:endParaRPr lang="en-US" sz="2900" dirty="0" smtClean="0"/>
          </a:p>
          <a:p>
            <a:endParaRPr lang="en-US" dirty="0"/>
          </a:p>
        </p:txBody>
      </p:sp>
      <p:sp>
        <p:nvSpPr>
          <p:cNvPr id="2" name="Slide Number Placeholder 1"/>
          <p:cNvSpPr>
            <a:spLocks noGrp="1"/>
          </p:cNvSpPr>
          <p:nvPr>
            <p:ph type="sldNum" sz="quarter" idx="12"/>
          </p:nvPr>
        </p:nvSpPr>
        <p:spPr/>
        <p:txBody>
          <a:bodyPr/>
          <a:lstStyle/>
          <a:p>
            <a:fld id="{EF5A803D-91D0-4C83-BC47-911B0C282B99}"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smtClean="0">
                <a:solidFill>
                  <a:srgbClr val="7030A0"/>
                </a:solidFill>
                <a:effectLst>
                  <a:outerShdw blurRad="60007" dist="310007" dir="7680000" sy="30000" kx="1300200" algn="ctr" rotWithShape="0">
                    <a:prstClr val="black">
                      <a:alpha val="32000"/>
                    </a:prstClr>
                  </a:outerShdw>
                </a:effectLst>
              </a:rPr>
              <a:t>Conflict of Interest (COI) </a:t>
            </a: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1800" dirty="0"/>
          </a:p>
        </p:txBody>
      </p:sp>
      <p:sp>
        <p:nvSpPr>
          <p:cNvPr id="3" name="Content Placeholder 2"/>
          <p:cNvSpPr>
            <a:spLocks noGrp="1"/>
          </p:cNvSpPr>
          <p:nvPr>
            <p:ph idx="1"/>
          </p:nvPr>
        </p:nvSpPr>
        <p:spPr>
          <a:xfrm>
            <a:off x="304800" y="1219200"/>
            <a:ext cx="8686800" cy="5486400"/>
          </a:xfrm>
        </p:spPr>
        <p:txBody>
          <a:bodyPr>
            <a:normAutofit fontScale="25000" lnSpcReduction="20000"/>
          </a:bodyPr>
          <a:lstStyle/>
          <a:p>
            <a:pPr algn="ctr">
              <a:buFont typeface="Wingdings" pitchFamily="2" charset="2"/>
              <a:buChar char="v"/>
            </a:pPr>
            <a:r>
              <a:rPr lang="en-US" sz="9600" b="1" dirty="0" smtClean="0">
                <a:solidFill>
                  <a:srgbClr val="7030A0"/>
                </a:solidFill>
              </a:rPr>
              <a:t>SUMMARY </a:t>
            </a:r>
          </a:p>
          <a:p>
            <a:pPr>
              <a:buNone/>
            </a:pPr>
            <a:endParaRPr lang="en-US" sz="6000" b="1" dirty="0" smtClean="0"/>
          </a:p>
          <a:p>
            <a:pPr>
              <a:buNone/>
            </a:pPr>
            <a:r>
              <a:rPr lang="en-US" b="1" dirty="0" smtClean="0"/>
              <a:t>	</a:t>
            </a:r>
            <a:r>
              <a:rPr lang="en-US" sz="6400" b="1" dirty="0" smtClean="0"/>
              <a:t>Effective August 24, 2012:</a:t>
            </a:r>
          </a:p>
          <a:p>
            <a:pPr>
              <a:buNone/>
            </a:pPr>
            <a:endParaRPr lang="en-US" sz="6400" b="1" dirty="0" smtClean="0"/>
          </a:p>
          <a:p>
            <a:pPr>
              <a:buBlip>
                <a:blip r:embed="rId2"/>
              </a:buBlip>
            </a:pPr>
            <a:r>
              <a:rPr lang="en-US" sz="6400" b="1" dirty="0" smtClean="0">
                <a:solidFill>
                  <a:srgbClr val="FF0000"/>
                </a:solidFill>
              </a:rPr>
              <a:t>Disclosure of potential COI &amp; COC</a:t>
            </a:r>
            <a:r>
              <a:rPr lang="en-US" sz="6400" b="1" dirty="0" smtClean="0"/>
              <a:t> by investigators and any other person responsible for the </a:t>
            </a:r>
            <a:r>
              <a:rPr lang="en-US" sz="6400" b="1" i="1" dirty="0" smtClean="0"/>
              <a:t>design, conduct or reporting </a:t>
            </a:r>
            <a:r>
              <a:rPr lang="en-US" sz="6400" b="1" dirty="0" smtClean="0"/>
              <a:t>of research is required </a:t>
            </a:r>
            <a:r>
              <a:rPr lang="en-US" sz="6400" b="1" dirty="0" smtClean="0">
                <a:solidFill>
                  <a:srgbClr val="0070C0"/>
                </a:solidFill>
              </a:rPr>
              <a:t>PRIOR</a:t>
            </a:r>
            <a:r>
              <a:rPr lang="en-US" sz="6400" b="1" dirty="0" smtClean="0"/>
              <a:t> to proposal submission to any DHHS/PHS &amp; NIH units, as well as other selected agencies.</a:t>
            </a:r>
          </a:p>
          <a:p>
            <a:pPr>
              <a:buNone/>
            </a:pPr>
            <a:endParaRPr lang="en-US" sz="6400" b="1" dirty="0" smtClean="0">
              <a:solidFill>
                <a:srgbClr val="FF0000"/>
              </a:solidFill>
            </a:endParaRPr>
          </a:p>
          <a:p>
            <a:pPr>
              <a:buBlip>
                <a:blip r:embed="rId2"/>
              </a:buBlip>
            </a:pPr>
            <a:r>
              <a:rPr lang="en-US" sz="6400" b="1" dirty="0" smtClean="0">
                <a:solidFill>
                  <a:srgbClr val="FF0000"/>
                </a:solidFill>
              </a:rPr>
              <a:t>Reporting to the sponsor </a:t>
            </a:r>
            <a:r>
              <a:rPr lang="en-US" sz="6400" b="1" dirty="0" smtClean="0"/>
              <a:t>of any financial conflict of interest of an investigator identified by the university is required, including a description of any mitigation effort and/or  monitoring plans established by the university to address such conflict(s).</a:t>
            </a:r>
          </a:p>
          <a:p>
            <a:pPr>
              <a:buBlip>
                <a:blip r:embed="rId2"/>
              </a:buBlip>
            </a:pPr>
            <a:endParaRPr lang="en-US" sz="6400" b="1" dirty="0" smtClean="0"/>
          </a:p>
          <a:p>
            <a:pPr>
              <a:buBlip>
                <a:blip r:embed="rId2"/>
              </a:buBlip>
            </a:pPr>
            <a:r>
              <a:rPr lang="en-US" sz="6400" b="1" dirty="0" smtClean="0">
                <a:solidFill>
                  <a:srgbClr val="FF0000"/>
                </a:solidFill>
              </a:rPr>
              <a:t>COI Training </a:t>
            </a:r>
            <a:r>
              <a:rPr lang="en-US" sz="6400" b="1" dirty="0" smtClean="0"/>
              <a:t>by investigators and any other person responsible for the </a:t>
            </a:r>
            <a:r>
              <a:rPr lang="en-US" sz="6400" b="1" i="1" dirty="0" smtClean="0"/>
              <a:t>design, conduct or reporting</a:t>
            </a:r>
            <a:r>
              <a:rPr lang="en-US" sz="6400" b="1" dirty="0" smtClean="0"/>
              <a:t> of research is required </a:t>
            </a:r>
            <a:r>
              <a:rPr lang="en-US" sz="6400" b="1" dirty="0" smtClean="0">
                <a:solidFill>
                  <a:srgbClr val="0070C0"/>
                </a:solidFill>
              </a:rPr>
              <a:t>PRIOR </a:t>
            </a:r>
            <a:r>
              <a:rPr lang="en-US" sz="6400" b="1" dirty="0" smtClean="0"/>
              <a:t>to set-up of a new project account and/or the processing of an incremental funding action at UCF.</a:t>
            </a:r>
          </a:p>
          <a:p>
            <a:pPr>
              <a:buNone/>
            </a:pPr>
            <a:endParaRPr lang="en-US" sz="1600" b="1" dirty="0" smtClean="0"/>
          </a:p>
          <a:p>
            <a:pPr>
              <a:buNone/>
            </a:pPr>
            <a:r>
              <a:rPr lang="en-US" sz="1600" b="1" dirty="0" smtClean="0"/>
              <a:t>	</a:t>
            </a:r>
          </a:p>
          <a:p>
            <a:pPr>
              <a:buNone/>
            </a:pPr>
            <a:r>
              <a:rPr lang="en-US" sz="1600" b="1" dirty="0" smtClean="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a:buNone/>
            </a:pPr>
            <a:r>
              <a:rPr lang="en-US" sz="1600" b="1" dirty="0" smtClean="0"/>
              <a:t>	</a:t>
            </a:r>
          </a:p>
          <a:p>
            <a:pPr>
              <a:buFont typeface="Wingdings" pitchFamily="2" charset="2"/>
              <a:buChar char="v"/>
            </a:pPr>
            <a:r>
              <a:rPr lang="en-US" sz="6400" b="1" dirty="0" smtClean="0">
                <a:solidFill>
                  <a:srgbClr val="7030A0"/>
                </a:solidFill>
              </a:rPr>
              <a:t>As a standard, </a:t>
            </a:r>
            <a:r>
              <a:rPr lang="en-US" sz="6400" b="1" dirty="0" smtClean="0">
                <a:solidFill>
                  <a:srgbClr val="FF0000"/>
                </a:solidFill>
              </a:rPr>
              <a:t>ORC is involved in </a:t>
            </a:r>
            <a:r>
              <a:rPr lang="en-US" sz="6400" b="1" dirty="0" smtClean="0"/>
              <a:t>the review process of on-line disclosures with positive answers to Questions # 1, 2, 3, 9 or 10. </a:t>
            </a:r>
          </a:p>
          <a:p>
            <a:pPr>
              <a:buFont typeface="Wingdings" pitchFamily="2" charset="2"/>
              <a:buChar char="v"/>
            </a:pPr>
            <a:r>
              <a:rPr lang="en-US" sz="6400" b="1" dirty="0" smtClean="0"/>
              <a:t>Submission of COI supplemental forms may be required from an employee/investigator, if the identified conflict of interest is found to require the processing (and approval) of a Monitoring Plan for Conflict of Interest, a Request for an Exemption/Disclosure (or both), consistent with federal, state and/or university  requirements, as applicable. </a:t>
            </a:r>
          </a:p>
          <a:p>
            <a:pPr>
              <a:buFont typeface="Wingdings" pitchFamily="2" charset="2"/>
              <a:buChar char="v"/>
            </a:pPr>
            <a:endParaRPr lang="en-US" b="1" dirty="0" smtClean="0"/>
          </a:p>
          <a:p>
            <a:pPr>
              <a:buNone/>
            </a:pPr>
            <a:endParaRPr lang="en-US" b="1" dirty="0" smtClean="0"/>
          </a:p>
          <a:p>
            <a:pPr>
              <a:buNone/>
            </a:pPr>
            <a:endParaRPr lang="en-US" b="1"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idx="1"/>
          </p:nvPr>
        </p:nvSpPr>
        <p:spPr/>
        <p:txBody>
          <a:bodyPr>
            <a:normAutofit/>
          </a:bodyPr>
          <a:lstStyle/>
          <a:p>
            <a:pPr marL="0" indent="0" algn="ctr">
              <a:buNone/>
            </a:pPr>
            <a:endParaRPr lang="en-US" sz="4000" b="1" dirty="0" smtClean="0"/>
          </a:p>
          <a:p>
            <a:pPr marL="0" indent="0" algn="ctr">
              <a:buNone/>
            </a:pPr>
            <a:r>
              <a:rPr lang="en-US" sz="4000" b="1" dirty="0" smtClean="0">
                <a:solidFill>
                  <a:srgbClr val="7030A0"/>
                </a:solidFill>
              </a:rPr>
              <a:t>Case Study </a:t>
            </a:r>
          </a:p>
          <a:p>
            <a:pPr marL="0" indent="0" algn="ctr">
              <a:buNone/>
            </a:pPr>
            <a:r>
              <a:rPr lang="en-US" sz="4000" b="1" dirty="0" smtClean="0"/>
              <a:t>&amp; </a:t>
            </a:r>
          </a:p>
          <a:p>
            <a:pPr marL="0" indent="0" algn="ctr">
              <a:buNone/>
            </a:pPr>
            <a:r>
              <a:rPr lang="en-US" sz="4000" b="1" dirty="0" smtClean="0"/>
              <a:t>COI &amp; COC “</a:t>
            </a:r>
            <a:r>
              <a:rPr lang="en-US" sz="4000" b="1" dirty="0" smtClean="0">
                <a:solidFill>
                  <a:srgbClr val="00B050"/>
                </a:solidFill>
              </a:rPr>
              <a:t>Crossword</a:t>
            </a:r>
            <a:r>
              <a:rPr lang="en-US" sz="4000" b="1" dirty="0" smtClean="0"/>
              <a:t>” </a:t>
            </a:r>
          </a:p>
          <a:p>
            <a:pPr marL="0" indent="0" algn="ctr">
              <a:buNone/>
            </a:pPr>
            <a:r>
              <a:rPr lang="en-US" sz="4000" b="1" dirty="0" smtClean="0"/>
              <a:t>Exercise</a:t>
            </a:r>
            <a:endParaRPr lang="en-US" sz="4000" b="1" dirty="0"/>
          </a:p>
        </p:txBody>
      </p:sp>
      <p:pic>
        <p:nvPicPr>
          <p:cNvPr id="1028" name="Picture 4" descr="C:\Documents and Settings\User\Local Settings\Temporary Internet Files\Content.IE5\6DIY44HG\MC900037378[1].wmf"/>
          <p:cNvPicPr>
            <a:picLocks noChangeAspect="1" noChangeArrowheads="1"/>
          </p:cNvPicPr>
          <p:nvPr/>
        </p:nvPicPr>
        <p:blipFill>
          <a:blip r:embed="rId2" cstate="print"/>
          <a:srcRect/>
          <a:stretch>
            <a:fillRect/>
          </a:stretch>
        </p:blipFill>
        <p:spPr bwMode="auto">
          <a:xfrm>
            <a:off x="6324600" y="1752600"/>
            <a:ext cx="1345387" cy="1600200"/>
          </a:xfrm>
          <a:prstGeom prst="rect">
            <a:avLst/>
          </a:prstGeom>
          <a:noFill/>
        </p:spPr>
      </p:pic>
      <p:pic>
        <p:nvPicPr>
          <p:cNvPr id="1029" name="Picture 5" descr="C:\Documents and Settings\User\Local Settings\Temporary Internet Files\Content.IE5\1OONUF9E\MC900153888[1].wmf"/>
          <p:cNvPicPr>
            <a:picLocks noChangeAspect="1" noChangeArrowheads="1"/>
          </p:cNvPicPr>
          <p:nvPr/>
        </p:nvPicPr>
        <p:blipFill>
          <a:blip r:embed="rId3" cstate="print"/>
          <a:srcRect/>
          <a:stretch>
            <a:fillRect/>
          </a:stretch>
        </p:blipFill>
        <p:spPr bwMode="auto">
          <a:xfrm>
            <a:off x="1600200" y="4648200"/>
            <a:ext cx="1353312" cy="1371600"/>
          </a:xfrm>
          <a:prstGeom prst="rect">
            <a:avLst/>
          </a:prstGeom>
          <a:noFill/>
        </p:spPr>
      </p:pic>
      <p:sp>
        <p:nvSpPr>
          <p:cNvPr id="4" name="Slide Number Placeholder 3"/>
          <p:cNvSpPr>
            <a:spLocks noGrp="1"/>
          </p:cNvSpPr>
          <p:nvPr>
            <p:ph type="sldNum" sz="quarter" idx="12"/>
          </p:nvPr>
        </p:nvSpPr>
        <p:spPr/>
        <p:txBody>
          <a:bodyPr/>
          <a:lstStyle/>
          <a:p>
            <a:fld id="{EF5A803D-91D0-4C83-BC47-911B0C282B99}" type="slidenum">
              <a:rPr lang="en-US" smtClean="0"/>
              <a:pPr/>
              <a:t>24</a:t>
            </a:fld>
            <a:endParaRPr lang="en-US" dirty="0"/>
          </a:p>
        </p:txBody>
      </p:sp>
    </p:spTree>
    <p:extLst>
      <p:ext uri="{BB962C8B-B14F-4D97-AF65-F5344CB8AC3E}">
        <p14:creationId xmlns:p14="http://schemas.microsoft.com/office/powerpoint/2010/main" val="82225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PART 1: Questions </a:t>
            </a:r>
            <a:r>
              <a:rPr lang="en-US" dirty="0"/>
              <a:t>or </a:t>
            </a:r>
            <a:r>
              <a:rPr lang="en-US" dirty="0" smtClean="0"/>
              <a:t>comments</a:t>
            </a:r>
            <a:br>
              <a:rPr lang="en-US" dirty="0" smtClean="0"/>
            </a:br>
            <a:r>
              <a:rPr lang="en-US" dirty="0"/>
              <a:t/>
            </a:r>
            <a:br>
              <a:rPr lang="en-US" dirty="0"/>
            </a:br>
            <a:endParaRPr lang="en-US" dirty="0"/>
          </a:p>
        </p:txBody>
      </p:sp>
      <p:pic>
        <p:nvPicPr>
          <p:cNvPr id="5" name="Picture 2" descr="C:\Users\GRISELLE\AppData\Local\Microsoft\Windows\Temporary Internet Files\Content.IE5\VD6ALHIC\MM900172629[1].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524000"/>
            <a:ext cx="4191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06717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282643"/>
            <a:ext cx="952500" cy="98455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750" y="1383687"/>
            <a:ext cx="952500" cy="984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125" y="238729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F5A803D-91D0-4C83-BC47-911B0C282B99}" type="slidenum">
              <a:rPr lang="en-US" smtClean="0"/>
              <a:pPr/>
              <a:t>25</a:t>
            </a:fld>
            <a:endParaRPr lang="en-US" dirty="0"/>
          </a:p>
        </p:txBody>
      </p:sp>
    </p:spTree>
    <p:extLst>
      <p:ext uri="{BB962C8B-B14F-4D97-AF65-F5344CB8AC3E}">
        <p14:creationId xmlns:p14="http://schemas.microsoft.com/office/powerpoint/2010/main" val="2232291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Conflict of Interest (COI) &amp; </a:t>
            </a:r>
            <a:r>
              <a:rPr lang="en-US" sz="1800" b="1" dirty="0" smtClean="0">
                <a:solidFill>
                  <a:srgbClr val="FF0000"/>
                </a:solidFill>
                <a:effectLst>
                  <a:outerShdw blurRad="60007" dist="310007" dir="7680000" sy="30000" kx="1300200" algn="ctr" rotWithShape="0">
                    <a:prstClr val="black">
                      <a:alpha val="32000"/>
                    </a:prstClr>
                  </a:outerShdw>
                </a:effectLst>
              </a:rPr>
              <a:t>Research Integrity (RCR &amp; RM)</a:t>
            </a:r>
            <a:br>
              <a:rPr lang="en-US" sz="1800" b="1" dirty="0" smtClean="0">
                <a:solidFill>
                  <a:srgbClr val="FF0000"/>
                </a:solidFill>
                <a:effectLst>
                  <a:outerShdw blurRad="60007" dist="310007" dir="7680000" sy="30000" kx="1300200" algn="ctr" rotWithShape="0">
                    <a:prstClr val="black">
                      <a:alpha val="32000"/>
                    </a:prstClr>
                  </a:outerShdw>
                </a:effectLst>
              </a:rPr>
            </a:br>
            <a:endParaRPr lang="en-US" sz="1800" dirty="0">
              <a:solidFill>
                <a:srgbClr val="FF0000"/>
              </a:solidFill>
            </a:endParaRPr>
          </a:p>
        </p:txBody>
      </p:sp>
      <p:sp>
        <p:nvSpPr>
          <p:cNvPr id="3" name="Content Placeholder 2"/>
          <p:cNvSpPr>
            <a:spLocks noGrp="1"/>
          </p:cNvSpPr>
          <p:nvPr>
            <p:ph idx="1"/>
          </p:nvPr>
        </p:nvSpPr>
        <p:spPr>
          <a:xfrm>
            <a:off x="304800" y="1143000"/>
            <a:ext cx="8686800" cy="4937125"/>
          </a:xfrm>
        </p:spPr>
        <p:txBody>
          <a:bodyPr>
            <a:normAutofit fontScale="92500" lnSpcReduction="20000"/>
          </a:bodyPr>
          <a:lstStyle/>
          <a:p>
            <a:pPr marL="182880" indent="0">
              <a:spcBef>
                <a:spcPts val="0"/>
              </a:spcBef>
              <a:buFont typeface="Wingdings" pitchFamily="2" charset="2"/>
              <a:buChar char="v"/>
            </a:pPr>
            <a:r>
              <a:rPr lang="en-US" b="1" dirty="0" smtClean="0"/>
              <a:t>Part 2: </a:t>
            </a:r>
            <a:r>
              <a:rPr lang="en-US" b="1" dirty="0" smtClean="0">
                <a:solidFill>
                  <a:srgbClr val="FF0000"/>
                </a:solidFill>
              </a:rPr>
              <a:t>Responsible Conduct of Research </a:t>
            </a:r>
          </a:p>
          <a:p>
            <a:pPr marL="182880" indent="0" algn="ctr">
              <a:spcBef>
                <a:spcPts val="0"/>
              </a:spcBef>
              <a:buNone/>
            </a:pPr>
            <a:r>
              <a:rPr lang="en-US" sz="2800" b="1" dirty="0" smtClean="0">
                <a:solidFill>
                  <a:srgbClr val="FF0000"/>
                </a:solidFill>
              </a:rPr>
              <a:t>(RCR &amp; RM)</a:t>
            </a:r>
          </a:p>
          <a:p>
            <a:pPr marL="91440" algn="ctr">
              <a:lnSpc>
                <a:spcPct val="110000"/>
              </a:lnSpc>
              <a:spcBef>
                <a:spcPts val="0"/>
              </a:spcBef>
              <a:buNone/>
            </a:pPr>
            <a:endParaRPr lang="en-US" b="1" dirty="0" smtClean="0"/>
          </a:p>
          <a:p>
            <a:pPr marL="91440" algn="ctr">
              <a:lnSpc>
                <a:spcPct val="110000"/>
              </a:lnSpc>
              <a:spcBef>
                <a:spcPts val="0"/>
              </a:spcBef>
              <a:buNone/>
            </a:pPr>
            <a:r>
              <a:rPr lang="en-US" b="1" dirty="0" smtClean="0">
                <a:solidFill>
                  <a:srgbClr val="FF0000"/>
                </a:solidFill>
              </a:rPr>
              <a:t>AGENDA</a:t>
            </a:r>
          </a:p>
          <a:p>
            <a:pPr marL="1541463" lvl="1" indent="63500">
              <a:buFont typeface="Wingdings" pitchFamily="2" charset="2"/>
              <a:buChar char="v"/>
            </a:pPr>
            <a:r>
              <a:rPr lang="en-US" sz="3100" b="1" dirty="0" smtClean="0"/>
              <a:t>  Relevant Definitions</a:t>
            </a:r>
          </a:p>
          <a:p>
            <a:pPr marL="1541463" lvl="1" indent="63500">
              <a:buFont typeface="Wingdings" pitchFamily="2" charset="2"/>
              <a:buChar char="v"/>
            </a:pPr>
            <a:r>
              <a:rPr lang="en-US" sz="3100" b="1" dirty="0" smtClean="0"/>
              <a:t>  Applicability (Policies &amp; Regulations)</a:t>
            </a:r>
          </a:p>
          <a:p>
            <a:pPr marL="1541463" lvl="1" indent="63500">
              <a:buFont typeface="Wingdings" pitchFamily="2" charset="2"/>
              <a:buChar char="v"/>
            </a:pPr>
            <a:r>
              <a:rPr lang="en-US" sz="3100" b="1" dirty="0" smtClean="0"/>
              <a:t>  RCR Training (CITI &amp; Individualized)</a:t>
            </a:r>
          </a:p>
          <a:p>
            <a:pPr marL="1541463" lvl="1" indent="63500">
              <a:buFont typeface="Wingdings" pitchFamily="2" charset="2"/>
              <a:buChar char="v"/>
            </a:pPr>
            <a:r>
              <a:rPr lang="en-US" sz="3100" b="1" dirty="0" smtClean="0"/>
              <a:t>  9 Instructional Cores of RCR</a:t>
            </a:r>
          </a:p>
          <a:p>
            <a:pPr marL="1541463" lvl="1" indent="63500">
              <a:buFont typeface="Wingdings" pitchFamily="2" charset="2"/>
              <a:buChar char="v"/>
            </a:pPr>
            <a:r>
              <a:rPr lang="en-US" sz="3100" b="1" dirty="0" smtClean="0"/>
              <a:t>  RM Review Process at UCF</a:t>
            </a:r>
          </a:p>
          <a:p>
            <a:pPr marL="1541463" lvl="1" indent="63500">
              <a:buFont typeface="Wingdings" pitchFamily="2" charset="2"/>
              <a:buChar char="v"/>
            </a:pPr>
            <a:r>
              <a:rPr lang="en-US" sz="3100" b="1" dirty="0" smtClean="0"/>
              <a:t>  </a:t>
            </a:r>
            <a:r>
              <a:rPr lang="en-US" sz="3100" b="1" i="1" dirty="0" smtClean="0"/>
              <a:t>iThenticate</a:t>
            </a:r>
          </a:p>
          <a:p>
            <a:pPr marL="1541463" lvl="1" indent="63500">
              <a:buFont typeface="Wingdings" pitchFamily="2" charset="2"/>
              <a:buChar char="v"/>
            </a:pPr>
            <a:r>
              <a:rPr lang="en-US" sz="3100" b="1" dirty="0"/>
              <a:t> </a:t>
            </a:r>
            <a:r>
              <a:rPr lang="en-US" sz="3100" b="1" dirty="0" smtClean="0"/>
              <a:t> Case Study</a:t>
            </a:r>
          </a:p>
          <a:p>
            <a:pPr lvl="1">
              <a:buFont typeface="Wingdings" pitchFamily="2" charset="2"/>
              <a:buChar char="v"/>
            </a:pPr>
            <a:endParaRPr lang="en-US" sz="3100" b="1" dirty="0" smtClean="0"/>
          </a:p>
          <a:p>
            <a:pPr algn="ctr">
              <a:buNone/>
            </a:pPr>
            <a:endParaRPr lang="en-US" b="1" dirty="0" smtClean="0"/>
          </a:p>
          <a:p>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solidFill>
                <a:srgbClr val="FF0000"/>
              </a:solidFill>
            </a:endParaRPr>
          </a:p>
        </p:txBody>
      </p:sp>
      <p:sp>
        <p:nvSpPr>
          <p:cNvPr id="3" name="Content Placeholder 2"/>
          <p:cNvSpPr>
            <a:spLocks noGrp="1"/>
          </p:cNvSpPr>
          <p:nvPr>
            <p:ph idx="1"/>
          </p:nvPr>
        </p:nvSpPr>
        <p:spPr>
          <a:xfrm>
            <a:off x="304800" y="1219200"/>
            <a:ext cx="8686800" cy="4860925"/>
          </a:xfrm>
        </p:spPr>
        <p:txBody>
          <a:bodyPr>
            <a:normAutofit fontScale="70000" lnSpcReduction="20000"/>
          </a:bodyPr>
          <a:lstStyle/>
          <a:p>
            <a:pPr algn="ctr">
              <a:lnSpc>
                <a:spcPct val="120000"/>
              </a:lnSpc>
              <a:spcBef>
                <a:spcPts val="0"/>
              </a:spcBef>
              <a:buFont typeface="Wingdings" pitchFamily="2" charset="2"/>
              <a:buChar char="v"/>
            </a:pPr>
            <a:r>
              <a:rPr lang="en-US" sz="3400" b="1" dirty="0" smtClean="0">
                <a:solidFill>
                  <a:srgbClr val="FF0000"/>
                </a:solidFill>
              </a:rPr>
              <a:t>Relevant Definitions</a:t>
            </a:r>
            <a:endParaRPr lang="en-US" sz="3400" b="1" dirty="0" smtClean="0"/>
          </a:p>
          <a:p>
            <a:pPr>
              <a:lnSpc>
                <a:spcPct val="120000"/>
              </a:lnSpc>
              <a:spcBef>
                <a:spcPts val="0"/>
              </a:spcBef>
              <a:buFont typeface="Wingdings" pitchFamily="2" charset="2"/>
              <a:buChar char="v"/>
            </a:pPr>
            <a:endParaRPr lang="en-US" sz="1800" b="1" dirty="0" smtClean="0"/>
          </a:p>
          <a:p>
            <a:pPr marL="862013" indent="-287338">
              <a:lnSpc>
                <a:spcPct val="120000"/>
              </a:lnSpc>
              <a:spcBef>
                <a:spcPts val="0"/>
              </a:spcBef>
              <a:buBlip>
                <a:blip r:embed="rId2"/>
              </a:buBlip>
            </a:pPr>
            <a:r>
              <a:rPr lang="en-US" sz="1800" b="1" dirty="0" smtClean="0"/>
              <a:t>Research Integrity:</a:t>
            </a:r>
            <a:r>
              <a:rPr lang="en-US" sz="1600" dirty="0"/>
              <a:t>  </a:t>
            </a:r>
            <a:r>
              <a:rPr lang="en-US" sz="1700" dirty="0" smtClean="0"/>
              <a:t>I</a:t>
            </a:r>
            <a:r>
              <a:rPr lang="en-US" sz="1800" dirty="0" smtClean="0"/>
              <a:t>ncludes </a:t>
            </a:r>
            <a:r>
              <a:rPr lang="en-US" sz="1800" dirty="0"/>
              <a:t>the use of </a:t>
            </a:r>
            <a:r>
              <a:rPr lang="en-US" sz="1800" dirty="0">
                <a:solidFill>
                  <a:srgbClr val="0070C0"/>
                </a:solidFill>
              </a:rPr>
              <a:t>honest and verifiable methods in proposing, performing, and evaluating research, reporting research results</a:t>
            </a:r>
            <a:r>
              <a:rPr lang="en-US" sz="1800" dirty="0"/>
              <a:t> with particular attention to adherence to rules, regulations, guidelines, and following commonly accepted professional codes or norms</a:t>
            </a:r>
            <a:r>
              <a:rPr lang="en-US" sz="1800" dirty="0" smtClean="0"/>
              <a:t>. (DHHS</a:t>
            </a:r>
            <a:r>
              <a:rPr lang="en-US" sz="1800" b="1" dirty="0" smtClean="0"/>
              <a:t>, </a:t>
            </a:r>
            <a:r>
              <a:rPr lang="en-US" sz="2000" dirty="0" smtClean="0"/>
              <a:t>Grants &amp; funding/   </a:t>
            </a:r>
            <a:r>
              <a:rPr lang="en-US" sz="2000" b="1" dirty="0" smtClean="0">
                <a:hlinkClick r:id="rId3"/>
              </a:rPr>
              <a:t>http</a:t>
            </a:r>
            <a:r>
              <a:rPr lang="en-US" sz="2000" b="1" dirty="0">
                <a:hlinkClick r:id="rId3"/>
              </a:rPr>
              <a:t>://</a:t>
            </a:r>
            <a:r>
              <a:rPr lang="en-US" sz="2000" b="1" dirty="0" smtClean="0">
                <a:hlinkClick r:id="rId3"/>
              </a:rPr>
              <a:t>grants.nih.gov/grants/research_integrity/whatis.htm</a:t>
            </a:r>
            <a:r>
              <a:rPr lang="en-US" sz="2000" b="1" dirty="0" smtClean="0"/>
              <a:t>)</a:t>
            </a:r>
          </a:p>
          <a:p>
            <a:pPr marL="574675" indent="0">
              <a:lnSpc>
                <a:spcPct val="120000"/>
              </a:lnSpc>
              <a:spcBef>
                <a:spcPts val="0"/>
              </a:spcBef>
              <a:buNone/>
            </a:pPr>
            <a:endParaRPr lang="en-US" sz="1400" b="1" dirty="0" smtClean="0"/>
          </a:p>
          <a:p>
            <a:pPr marL="862013" indent="-287338">
              <a:lnSpc>
                <a:spcPct val="120000"/>
              </a:lnSpc>
              <a:spcBef>
                <a:spcPts val="0"/>
              </a:spcBef>
              <a:buBlip>
                <a:blip r:embed="rId2"/>
              </a:buBlip>
            </a:pPr>
            <a:r>
              <a:rPr lang="en-US" sz="1800" b="1" dirty="0" smtClean="0"/>
              <a:t>Responsible Conduct of Research (RCR): </a:t>
            </a:r>
            <a:r>
              <a:rPr lang="en-US" sz="1800" dirty="0" smtClean="0"/>
              <a:t>Includes most of the professional activities that are </a:t>
            </a:r>
          </a:p>
          <a:p>
            <a:pPr marL="862013" indent="-287338">
              <a:lnSpc>
                <a:spcPct val="120000"/>
              </a:lnSpc>
              <a:spcBef>
                <a:spcPts val="0"/>
              </a:spcBef>
              <a:buNone/>
            </a:pPr>
            <a:r>
              <a:rPr lang="en-US" sz="1800" dirty="0" smtClean="0"/>
              <a:t>       part  of a research career. RCR seeks t the highest level or ethical and scientific performance standards. Although not necessarily regulated, the federal government and the scientific community acknowledges </a:t>
            </a:r>
          </a:p>
          <a:p>
            <a:pPr marL="862013" indent="-287338">
              <a:lnSpc>
                <a:spcPct val="120000"/>
              </a:lnSpc>
              <a:spcBef>
                <a:spcPts val="0"/>
              </a:spcBef>
              <a:buNone/>
            </a:pPr>
            <a:r>
              <a:rPr lang="en-US" sz="1800" dirty="0"/>
              <a:t>	</a:t>
            </a:r>
            <a:r>
              <a:rPr lang="en-US" sz="1800" dirty="0" smtClean="0"/>
              <a:t>that </a:t>
            </a:r>
            <a:r>
              <a:rPr lang="en-US" sz="1800" dirty="0" smtClean="0">
                <a:solidFill>
                  <a:srgbClr val="0070C0"/>
                </a:solidFill>
              </a:rPr>
              <a:t>RCR encompasses nine  (9) instructional cores which shall be of general knowledge to </a:t>
            </a:r>
            <a:r>
              <a:rPr lang="en-US" sz="1800" dirty="0">
                <a:solidFill>
                  <a:srgbClr val="0070C0"/>
                </a:solidFill>
              </a:rPr>
              <a:t>investigators </a:t>
            </a:r>
            <a:endParaRPr lang="en-US" sz="1800" dirty="0" smtClean="0">
              <a:solidFill>
                <a:srgbClr val="0070C0"/>
              </a:solidFill>
            </a:endParaRPr>
          </a:p>
          <a:p>
            <a:pPr marL="862013" indent="-287338">
              <a:lnSpc>
                <a:spcPct val="120000"/>
              </a:lnSpc>
              <a:spcBef>
                <a:spcPts val="0"/>
              </a:spcBef>
              <a:buNone/>
            </a:pPr>
            <a:r>
              <a:rPr lang="en-US" sz="1800" dirty="0">
                <a:solidFill>
                  <a:srgbClr val="0070C0"/>
                </a:solidFill>
              </a:rPr>
              <a:t>	</a:t>
            </a:r>
            <a:r>
              <a:rPr lang="en-US" sz="1800" dirty="0" smtClean="0">
                <a:solidFill>
                  <a:srgbClr val="0070C0"/>
                </a:solidFill>
              </a:rPr>
              <a:t>(</a:t>
            </a:r>
            <a:r>
              <a:rPr lang="en-US" sz="1800" dirty="0">
                <a:solidFill>
                  <a:srgbClr val="0070C0"/>
                </a:solidFill>
              </a:rPr>
              <a:t>PIs &amp; Co-PIs</a:t>
            </a:r>
            <a:r>
              <a:rPr lang="en-US" sz="1800" dirty="0" smtClean="0">
                <a:solidFill>
                  <a:srgbClr val="0070C0"/>
                </a:solidFill>
              </a:rPr>
              <a:t>)/</a:t>
            </a:r>
            <a:r>
              <a:rPr lang="en-US" sz="1800" dirty="0">
                <a:solidFill>
                  <a:srgbClr val="0070C0"/>
                </a:solidFill>
              </a:rPr>
              <a:t>mentors of </a:t>
            </a:r>
            <a:r>
              <a:rPr lang="en-US" sz="1800" dirty="0" smtClean="0">
                <a:solidFill>
                  <a:srgbClr val="0070C0"/>
                </a:solidFill>
              </a:rPr>
              <a:t>participants in projects funded by NSF (all programs) and NIH (selected </a:t>
            </a:r>
          </a:p>
          <a:p>
            <a:pPr marL="862013" indent="-287338">
              <a:lnSpc>
                <a:spcPct val="120000"/>
              </a:lnSpc>
              <a:spcBef>
                <a:spcPts val="0"/>
              </a:spcBef>
              <a:buNone/>
            </a:pPr>
            <a:r>
              <a:rPr lang="en-US" sz="1800" dirty="0">
                <a:solidFill>
                  <a:srgbClr val="0070C0"/>
                </a:solidFill>
              </a:rPr>
              <a:t>	</a:t>
            </a:r>
            <a:r>
              <a:rPr lang="en-US" sz="1800" dirty="0" smtClean="0">
                <a:solidFill>
                  <a:srgbClr val="0070C0"/>
                </a:solidFill>
              </a:rPr>
              <a:t>programs only).</a:t>
            </a:r>
          </a:p>
          <a:p>
            <a:pPr marL="574675" indent="287338">
              <a:lnSpc>
                <a:spcPct val="120000"/>
              </a:lnSpc>
              <a:spcBef>
                <a:spcPts val="0"/>
              </a:spcBef>
              <a:buNone/>
            </a:pPr>
            <a:endParaRPr lang="en-US" sz="1800" dirty="0" smtClean="0"/>
          </a:p>
          <a:p>
            <a:pPr marL="862013" indent="-287338">
              <a:lnSpc>
                <a:spcPct val="120000"/>
              </a:lnSpc>
              <a:spcBef>
                <a:spcPts val="0"/>
              </a:spcBef>
              <a:buBlip>
                <a:blip r:embed="rId2"/>
              </a:buBlip>
            </a:pPr>
            <a:r>
              <a:rPr lang="en-US" sz="1800" b="1" u="sng" dirty="0" smtClean="0"/>
              <a:t>Research Misconduct (RM)</a:t>
            </a:r>
            <a:r>
              <a:rPr lang="en-US" sz="1800" b="1" dirty="0" smtClean="0"/>
              <a:t>:  </a:t>
            </a:r>
            <a:r>
              <a:rPr lang="en-US" sz="1800" dirty="0" smtClean="0"/>
              <a:t>The </a:t>
            </a:r>
            <a:r>
              <a:rPr lang="en-US" sz="1800" u="sng" dirty="0" smtClean="0"/>
              <a:t>fabrication</a:t>
            </a:r>
            <a:r>
              <a:rPr lang="en-US" sz="1800" dirty="0" smtClean="0"/>
              <a:t>, </a:t>
            </a:r>
            <a:r>
              <a:rPr lang="en-US" sz="1800" u="sng" dirty="0" smtClean="0"/>
              <a:t>falsification</a:t>
            </a:r>
            <a:r>
              <a:rPr lang="en-US" sz="1800" dirty="0" smtClean="0"/>
              <a:t> or </a:t>
            </a:r>
            <a:r>
              <a:rPr lang="en-US" sz="1800" u="sng" dirty="0" smtClean="0"/>
              <a:t>plagiarism</a:t>
            </a:r>
            <a:r>
              <a:rPr lang="en-US" sz="1800" dirty="0" smtClean="0"/>
              <a:t> in proposing,  performing, </a:t>
            </a:r>
          </a:p>
          <a:p>
            <a:pPr marL="862013" indent="-287338">
              <a:lnSpc>
                <a:spcPct val="120000"/>
              </a:lnSpc>
              <a:spcBef>
                <a:spcPts val="0"/>
              </a:spcBef>
              <a:buNone/>
            </a:pPr>
            <a:r>
              <a:rPr lang="en-US" sz="1800" dirty="0" smtClean="0"/>
              <a:t>       or reviewing research,  or in reporting research results. RM does not include honest error or differences</a:t>
            </a:r>
          </a:p>
          <a:p>
            <a:pPr marL="862013" indent="-287338">
              <a:lnSpc>
                <a:spcPct val="120000"/>
              </a:lnSpc>
              <a:spcBef>
                <a:spcPts val="0"/>
              </a:spcBef>
              <a:buNone/>
            </a:pPr>
            <a:r>
              <a:rPr lang="en-US" sz="1800" dirty="0"/>
              <a:t>	</a:t>
            </a:r>
            <a:r>
              <a:rPr lang="en-US" sz="1800" dirty="0" smtClean="0"/>
              <a:t>of opinion.</a:t>
            </a:r>
          </a:p>
          <a:p>
            <a:pPr marL="574675" indent="0">
              <a:buNone/>
            </a:pPr>
            <a:endParaRPr lang="en-US" sz="1800" dirty="0" smtClean="0"/>
          </a:p>
          <a:p>
            <a:pPr marL="860425" indent="-285750">
              <a:buBlip>
                <a:blip r:embed="rId2"/>
              </a:buBlip>
            </a:pPr>
            <a:r>
              <a:rPr lang="en-US" sz="1800" b="1" u="sng" dirty="0" smtClean="0"/>
              <a:t>Fabrication</a:t>
            </a:r>
            <a:r>
              <a:rPr lang="en-US" sz="1800" b="1" dirty="0" smtClean="0"/>
              <a:t>: </a:t>
            </a:r>
            <a:r>
              <a:rPr lang="en-US" sz="1800" dirty="0" smtClean="0"/>
              <a:t>Making up data or results and recording or reporting them.</a:t>
            </a:r>
          </a:p>
          <a:p>
            <a:pPr marL="574675" indent="287338">
              <a:buBlip>
                <a:blip r:embed="rId4"/>
              </a:buBlip>
            </a:pPr>
            <a:endParaRPr lang="en-US" sz="1800" dirty="0" smtClean="0"/>
          </a:p>
          <a:p>
            <a:pPr marL="860425" indent="-285750">
              <a:buBlip>
                <a:blip r:embed="rId2"/>
              </a:buBlip>
            </a:pPr>
            <a:r>
              <a:rPr lang="en-US" sz="1800" b="1" u="sng" dirty="0" smtClean="0"/>
              <a:t>Falsification:  </a:t>
            </a:r>
            <a:r>
              <a:rPr lang="en-US" sz="1800" dirty="0" smtClean="0"/>
              <a:t>Manipulatin</a:t>
            </a:r>
            <a:r>
              <a:rPr lang="en-US" sz="1800" i="1" dirty="0" smtClean="0"/>
              <a:t>g </a:t>
            </a:r>
            <a:r>
              <a:rPr lang="en-US" sz="1800" dirty="0" smtClean="0"/>
              <a:t>research materials, equipment, or processes,</a:t>
            </a:r>
          </a:p>
          <a:p>
            <a:pPr marL="857250" lvl="2" indent="4763">
              <a:buNone/>
            </a:pPr>
            <a:r>
              <a:rPr lang="en-US" sz="1800" dirty="0" smtClean="0"/>
              <a:t>or changing or omitting data or results such that the research is not accurately represented in </a:t>
            </a:r>
          </a:p>
          <a:p>
            <a:pPr marL="857250" lvl="2" indent="4763">
              <a:buNone/>
            </a:pPr>
            <a:r>
              <a:rPr lang="en-US" sz="1800" dirty="0" smtClean="0"/>
              <a:t>the research record.</a:t>
            </a:r>
          </a:p>
          <a:p>
            <a:pPr marL="857250" lvl="2" indent="4763">
              <a:buNone/>
            </a:pP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p>
        </p:txBody>
      </p:sp>
      <p:sp>
        <p:nvSpPr>
          <p:cNvPr id="3" name="Content Placeholder 2"/>
          <p:cNvSpPr>
            <a:spLocks noGrp="1"/>
          </p:cNvSpPr>
          <p:nvPr>
            <p:ph idx="1"/>
          </p:nvPr>
        </p:nvSpPr>
        <p:spPr>
          <a:xfrm>
            <a:off x="304800" y="1219200"/>
            <a:ext cx="8686800" cy="4860925"/>
          </a:xfrm>
        </p:spPr>
        <p:txBody>
          <a:bodyPr>
            <a:normAutofit lnSpcReduction="10000"/>
          </a:bodyPr>
          <a:lstStyle/>
          <a:p>
            <a:pPr marL="574675" indent="0">
              <a:buNone/>
            </a:pPr>
            <a:endParaRPr lang="en-US" sz="1500" b="1" u="sng" dirty="0" smtClean="0"/>
          </a:p>
          <a:p>
            <a:pPr marL="857250" lvl="2" indent="-282575">
              <a:buBlip>
                <a:blip r:embed="rId2"/>
              </a:buBlip>
            </a:pPr>
            <a:r>
              <a:rPr lang="en-US" sz="1600" b="1" u="sng" dirty="0"/>
              <a:t>Plagiarism: </a:t>
            </a:r>
            <a:r>
              <a:rPr lang="en-US" sz="1600" dirty="0"/>
              <a:t>the appropriation of another person’s ideas, processes, results or words without </a:t>
            </a:r>
            <a:r>
              <a:rPr lang="en-US" sz="1600" dirty="0" smtClean="0"/>
              <a:t>giving </a:t>
            </a:r>
            <a:r>
              <a:rPr lang="en-US" sz="1600" dirty="0"/>
              <a:t>appropriate credit</a:t>
            </a:r>
            <a:r>
              <a:rPr lang="en-US" sz="1600" dirty="0" smtClean="0"/>
              <a:t>.</a:t>
            </a:r>
          </a:p>
          <a:p>
            <a:pPr marL="574675" lvl="2" indent="0">
              <a:buNone/>
            </a:pPr>
            <a:endParaRPr lang="en-US" sz="1600" b="1" u="sng" dirty="0"/>
          </a:p>
          <a:p>
            <a:pPr marL="862013" indent="-287338">
              <a:buBlip>
                <a:blip r:embed="rId2"/>
              </a:buBlip>
            </a:pPr>
            <a:r>
              <a:rPr lang="en-US" sz="1600" b="1" u="sng" dirty="0" smtClean="0"/>
              <a:t>Deciding Offici</a:t>
            </a:r>
            <a:r>
              <a:rPr lang="en-US" sz="1600" b="1" dirty="0" smtClean="0"/>
              <a:t>al: </a:t>
            </a:r>
            <a:r>
              <a:rPr lang="en-US" sz="1600" dirty="0" smtClean="0"/>
              <a:t>Final Institutional approver for results and recommendation of RM proceedings- all levels. (at UCF= VP for Research &amp; Commercialization) </a:t>
            </a:r>
          </a:p>
          <a:p>
            <a:pPr marL="574675" indent="0">
              <a:buNone/>
            </a:pPr>
            <a:endParaRPr lang="en-US" sz="1600" dirty="0" smtClean="0"/>
          </a:p>
          <a:p>
            <a:pPr marL="862013" indent="-287338">
              <a:buBlip>
                <a:blip r:embed="rId2"/>
              </a:buBlip>
            </a:pPr>
            <a:r>
              <a:rPr lang="en-US" sz="1600" b="1" u="sng" dirty="0" smtClean="0"/>
              <a:t>RIO</a:t>
            </a:r>
            <a:r>
              <a:rPr lang="en-US" sz="1600" b="1" dirty="0" smtClean="0"/>
              <a:t>: </a:t>
            </a:r>
            <a:r>
              <a:rPr lang="en-US" sz="1600" dirty="0" smtClean="0"/>
              <a:t>Responsible Institutional Officer for the oversight of all RM institutional proceedings (at UCF=ORC’ s Director of Compliance)</a:t>
            </a:r>
          </a:p>
          <a:p>
            <a:pPr marL="862013" indent="-287338">
              <a:buBlip>
                <a:blip r:embed="rId2"/>
              </a:buBlip>
            </a:pPr>
            <a:endParaRPr lang="en-US" sz="1600" dirty="0" smtClean="0"/>
          </a:p>
          <a:p>
            <a:pPr marL="862013" indent="-234950" defTabSz="862013">
              <a:buBlip>
                <a:blip r:embed="rId2"/>
              </a:buBlip>
            </a:pPr>
            <a:r>
              <a:rPr lang="en-US" sz="1600" b="1" u="sng" dirty="0" smtClean="0"/>
              <a:t>Complainant: </a:t>
            </a:r>
            <a:r>
              <a:rPr lang="en-US" sz="1600" dirty="0" smtClean="0"/>
              <a:t>Individual, agency or entity  generating &amp; releasing an allegation of research misconduct.</a:t>
            </a:r>
          </a:p>
          <a:p>
            <a:pPr marL="912813" indent="-285750">
              <a:buBlip>
                <a:blip r:embed="rId2"/>
              </a:buBlip>
            </a:pPr>
            <a:endParaRPr lang="en-US" sz="1600" dirty="0" smtClean="0"/>
          </a:p>
          <a:p>
            <a:pPr marL="862013" indent="-287338">
              <a:buBlip>
                <a:blip r:embed="rId2"/>
              </a:buBlip>
            </a:pPr>
            <a:r>
              <a:rPr lang="en-US" sz="1600" b="1" u="sng" dirty="0" smtClean="0"/>
              <a:t>Respondent</a:t>
            </a:r>
            <a:r>
              <a:rPr lang="en-US" sz="1600" b="1" dirty="0" smtClean="0"/>
              <a:t>: </a:t>
            </a:r>
            <a:r>
              <a:rPr lang="en-US" sz="1600" dirty="0" smtClean="0"/>
              <a:t>Individual being accused of an alleged research misconduct action(s).</a:t>
            </a:r>
          </a:p>
          <a:p>
            <a:pPr marL="862013" indent="-287338">
              <a:buBlip>
                <a:blip r:embed="rId2"/>
              </a:buBlip>
            </a:pPr>
            <a:endParaRPr lang="en-US" sz="1600" dirty="0" smtClean="0"/>
          </a:p>
          <a:p>
            <a:pPr marL="862013" indent="-287338">
              <a:buBlip>
                <a:blip r:embed="rId2"/>
              </a:buBlip>
            </a:pPr>
            <a:r>
              <a:rPr lang="en-US" sz="1600" b="1" u="sng" dirty="0" smtClean="0"/>
              <a:t>Levels of Intent: </a:t>
            </a:r>
            <a:r>
              <a:rPr lang="en-US" sz="1600" dirty="0" smtClean="0"/>
              <a:t>The NSF’s Office of Inspector General (OIG) has defined the levels of intent regarding an allegation of research misconduct to include the following criteria: </a:t>
            </a:r>
            <a:r>
              <a:rPr lang="en-US" sz="1600" u="sng" dirty="0" smtClean="0">
                <a:solidFill>
                  <a:schemeClr val="tx1"/>
                </a:solidFill>
              </a:rPr>
              <a:t>Careless,  Reckless;  Knowing  or Intentional.</a:t>
            </a:r>
          </a:p>
          <a:p>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86800" cy="3810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solidFill>
                <a:srgbClr val="FF0000"/>
              </a:solidFill>
            </a:endParaRPr>
          </a:p>
        </p:txBody>
      </p:sp>
      <p:sp>
        <p:nvSpPr>
          <p:cNvPr id="3" name="Content Placeholder 2"/>
          <p:cNvSpPr>
            <a:spLocks noGrp="1"/>
          </p:cNvSpPr>
          <p:nvPr>
            <p:ph idx="1"/>
          </p:nvPr>
        </p:nvSpPr>
        <p:spPr>
          <a:xfrm>
            <a:off x="304800" y="1219200"/>
            <a:ext cx="8610600" cy="4830763"/>
          </a:xfrm>
        </p:spPr>
        <p:txBody>
          <a:bodyPr>
            <a:normAutofit/>
          </a:bodyPr>
          <a:lstStyle/>
          <a:p>
            <a:pPr marL="400050" lvl="1" algn="ctr">
              <a:buFont typeface="Wingdings" pitchFamily="2" charset="2"/>
              <a:buChar char="v"/>
            </a:pPr>
            <a:r>
              <a:rPr lang="en-US" sz="3100" b="1" dirty="0" smtClean="0"/>
              <a:t> </a:t>
            </a:r>
            <a:r>
              <a:rPr lang="en-US" sz="2400" b="1" dirty="0" smtClean="0">
                <a:solidFill>
                  <a:srgbClr val="FF0000"/>
                </a:solidFill>
              </a:rPr>
              <a:t>Applicability (Policies &amp; Regulations)</a:t>
            </a:r>
          </a:p>
          <a:p>
            <a:pPr marL="400050" lvl="1">
              <a:buNone/>
            </a:pPr>
            <a:endParaRPr lang="en-US" sz="1800" b="1" dirty="0" smtClean="0"/>
          </a:p>
          <a:p>
            <a:pPr marL="1031875" lvl="1" indent="-234950">
              <a:buBlip>
                <a:blip r:embed="rId2"/>
              </a:buBlip>
              <a:tabLst>
                <a:tab pos="966788" algn="l"/>
              </a:tabLst>
            </a:pPr>
            <a:r>
              <a:rPr lang="en-US" sz="1800" b="1" dirty="0" smtClean="0"/>
              <a:t>45 CFR Part 689 (National Science Foundation-Research Misconduct)     </a:t>
            </a:r>
            <a:r>
              <a:rPr lang="en-US" sz="1800" b="1" dirty="0" smtClean="0">
                <a:hlinkClick r:id="rId3"/>
              </a:rPr>
              <a:t>http://www.nsf.gov/oig/resmisreg.pdf</a:t>
            </a:r>
            <a:endParaRPr lang="en-US" sz="1800" b="1" dirty="0" smtClean="0"/>
          </a:p>
          <a:p>
            <a:pPr marL="1257300" lvl="1" indent="-460375" algn="ctr">
              <a:buNone/>
            </a:pPr>
            <a:endParaRPr lang="en-US" sz="1800" b="1" dirty="0" smtClean="0"/>
          </a:p>
          <a:p>
            <a:pPr marL="1031875" indent="-234950">
              <a:buBlip>
                <a:blip r:embed="rId2"/>
              </a:buBlip>
            </a:pPr>
            <a:r>
              <a:rPr lang="en-US" sz="1800" b="1" dirty="0" smtClean="0"/>
              <a:t>42 CFR Parts 50 and 93 (Department of Health and Human Services)</a:t>
            </a:r>
          </a:p>
          <a:p>
            <a:pPr marL="1257300" indent="-225425">
              <a:buNone/>
            </a:pPr>
            <a:r>
              <a:rPr lang="en-US" sz="1800" b="1" dirty="0" smtClean="0"/>
              <a:t>Public Health Service Policies on Research Misconduct: Final rule (2005)</a:t>
            </a:r>
          </a:p>
          <a:p>
            <a:pPr marL="1257300" indent="-225425">
              <a:buNone/>
            </a:pPr>
            <a:r>
              <a:rPr lang="en-US" sz="1800" b="1" dirty="0" smtClean="0">
                <a:hlinkClick r:id="rId4"/>
              </a:rPr>
              <a:t>http://ori.dhhs.gov/sites/default/files/42_cfr_parts_50_and_93_2005.pdf</a:t>
            </a:r>
            <a:endParaRPr lang="en-US" sz="1800" b="1" dirty="0" smtClean="0"/>
          </a:p>
          <a:p>
            <a:pPr marL="1257300" indent="-460375">
              <a:buNone/>
            </a:pPr>
            <a:endParaRPr lang="en-US" sz="1800" b="1" dirty="0" smtClean="0"/>
          </a:p>
          <a:p>
            <a:pPr marL="1031875" indent="-234950">
              <a:buBlip>
                <a:blip r:embed="rId2"/>
              </a:buBlip>
            </a:pPr>
            <a:r>
              <a:rPr lang="en-US" sz="1800" b="1" dirty="0" smtClean="0"/>
              <a:t>For a list of all other federal agencies having a RM Policy or Procedures in  place access:  </a:t>
            </a:r>
            <a:r>
              <a:rPr lang="en-US" sz="1800" b="1" dirty="0" smtClean="0">
                <a:hlinkClick r:id="rId5"/>
              </a:rPr>
              <a:t>http://ori.dhhs.gov/federal-policies</a:t>
            </a:r>
            <a:endParaRPr lang="en-US" sz="1800" dirty="0" smtClean="0"/>
          </a:p>
          <a:p>
            <a:pPr marL="1257300" indent="-460375">
              <a:buNone/>
            </a:pPr>
            <a:endParaRPr lang="en-US" sz="1800" b="1" dirty="0" smtClean="0"/>
          </a:p>
          <a:p>
            <a:pPr marL="1031875" indent="-234950">
              <a:buBlip>
                <a:blip r:embed="rId2"/>
              </a:buBlip>
            </a:pPr>
            <a:r>
              <a:rPr lang="en-US" sz="1800" b="1" dirty="0" smtClean="0"/>
              <a:t>UCF’s Research Misconduct Policy No. 4-211  </a:t>
            </a:r>
            <a:r>
              <a:rPr lang="en-US" sz="1600" b="1" dirty="0" smtClean="0"/>
              <a:t>(Effective 11-16-2011)</a:t>
            </a:r>
          </a:p>
          <a:p>
            <a:pPr marL="1257300" indent="-225425">
              <a:buNone/>
            </a:pPr>
            <a:r>
              <a:rPr lang="en-US" sz="1400" b="1" dirty="0" smtClean="0">
                <a:hlinkClick r:id="rId6"/>
              </a:rPr>
              <a:t>http://policies.ucf.edu/documents/4-211ResearchMisconductFinalonLetterhead11-16-11.pdf</a:t>
            </a:r>
            <a:endParaRPr lang="en-US" sz="1400" b="1" dirty="0" smtClean="0"/>
          </a:p>
          <a:p>
            <a:pPr marL="407988" indent="-3175">
              <a:buNone/>
            </a:pPr>
            <a:endParaRPr lang="en-US" sz="1200" b="1" dirty="0" smtClean="0"/>
          </a:p>
          <a:p>
            <a:pPr marL="407988" indent="-3175">
              <a:buNone/>
            </a:pPr>
            <a:endParaRPr lang="en-US" sz="1800" b="1" dirty="0" smtClean="0"/>
          </a:p>
          <a:p>
            <a:pPr marL="407988" indent="-3175">
              <a:buNone/>
            </a:pPr>
            <a:endParaRPr lang="en-US" sz="1800" b="1" dirty="0" smtClean="0"/>
          </a:p>
          <a:p>
            <a:pPr marL="407988" indent="-3175">
              <a:buNone/>
            </a:pPr>
            <a:endParaRPr lang="en-US" sz="1800" b="1" dirty="0" smtClean="0"/>
          </a:p>
          <a:p>
            <a:pPr indent="61913">
              <a:buNone/>
            </a:pPr>
            <a:endParaRPr lang="en-US" sz="1800" b="1" dirty="0" smtClean="0"/>
          </a:p>
          <a:p>
            <a:pPr>
              <a:buNone/>
            </a:pPr>
            <a:endParaRPr lang="en-US" sz="3400" b="1" dirty="0" smtClean="0"/>
          </a:p>
        </p:txBody>
      </p:sp>
      <p:sp>
        <p:nvSpPr>
          <p:cNvPr id="4" name="Slide Number Placeholder 3"/>
          <p:cNvSpPr>
            <a:spLocks noGrp="1"/>
          </p:cNvSpPr>
          <p:nvPr>
            <p:ph type="sldNum" sz="quarter" idx="12"/>
          </p:nvPr>
        </p:nvSpPr>
        <p:spPr/>
        <p:txBody>
          <a:bodyPr/>
          <a:lstStyle/>
          <a:p>
            <a:fld id="{EF5A803D-91D0-4C83-BC47-911B0C282B99}"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1027"/>
          <p:cNvSpPr>
            <a:spLocks noGrp="1" noChangeArrowheads="1"/>
          </p:cNvSpPr>
          <p:nvPr>
            <p:ph type="body" idx="1"/>
          </p:nvPr>
        </p:nvSpPr>
        <p:spPr>
          <a:xfrm>
            <a:off x="304800" y="1524000"/>
            <a:ext cx="8686800" cy="4525963"/>
          </a:xfrm>
        </p:spPr>
        <p:txBody>
          <a:bodyPr>
            <a:normAutofit fontScale="70000" lnSpcReduction="20000"/>
          </a:bodyPr>
          <a:lstStyle/>
          <a:p>
            <a:pPr>
              <a:buFont typeface="Wingdings" pitchFamily="2" charset="2"/>
              <a:buChar char="v"/>
            </a:pPr>
            <a:r>
              <a:rPr lang="en-US" sz="3600" b="1" dirty="0" smtClean="0"/>
              <a:t>Part I:        Conflict of Interest (COI)</a:t>
            </a:r>
          </a:p>
          <a:p>
            <a:pPr>
              <a:buNone/>
            </a:pPr>
            <a:endParaRPr lang="en-US" sz="3600" b="1" dirty="0" smtClean="0"/>
          </a:p>
          <a:p>
            <a:pPr algn="ctr">
              <a:buNone/>
            </a:pPr>
            <a:r>
              <a:rPr lang="en-US" sz="3600" b="1" dirty="0" smtClean="0">
                <a:solidFill>
                  <a:srgbClr val="7030A0"/>
                </a:solidFill>
              </a:rPr>
              <a:t>AGENDA</a:t>
            </a:r>
          </a:p>
          <a:p>
            <a:pPr lvl="1">
              <a:buFont typeface="Wingdings" pitchFamily="2" charset="2"/>
              <a:buChar char="v"/>
            </a:pPr>
            <a:r>
              <a:rPr lang="en-US" sz="3600" b="1" dirty="0" smtClean="0"/>
              <a:t>  </a:t>
            </a:r>
            <a:r>
              <a:rPr lang="en-US" sz="3100" b="1" dirty="0" smtClean="0"/>
              <a:t>Authority &amp; Historical Facts </a:t>
            </a:r>
          </a:p>
          <a:p>
            <a:pPr lvl="1">
              <a:buFont typeface="Wingdings" pitchFamily="2" charset="2"/>
              <a:buChar char="v"/>
            </a:pPr>
            <a:r>
              <a:rPr lang="en-US" sz="3100" b="1" dirty="0" smtClean="0"/>
              <a:t>  “Final Rule” requirements (Effective Aug 24, 2012)</a:t>
            </a:r>
            <a:endParaRPr lang="en-US" sz="3100" b="1" dirty="0"/>
          </a:p>
          <a:p>
            <a:pPr lvl="1">
              <a:buFont typeface="Wingdings" pitchFamily="2" charset="2"/>
              <a:buChar char="v"/>
            </a:pPr>
            <a:r>
              <a:rPr lang="en-US" sz="3100" b="1" dirty="0" smtClean="0"/>
              <a:t>  Applicability (Policies &amp; Regulations)</a:t>
            </a:r>
          </a:p>
          <a:p>
            <a:pPr lvl="1">
              <a:buFont typeface="Wingdings" pitchFamily="2" charset="2"/>
              <a:buChar char="v"/>
            </a:pPr>
            <a:r>
              <a:rPr lang="en-US" sz="3100" b="1" dirty="0"/>
              <a:t> </a:t>
            </a:r>
            <a:r>
              <a:rPr lang="en-US" sz="3100" b="1" dirty="0" smtClean="0"/>
              <a:t> Relevant Definitions</a:t>
            </a:r>
          </a:p>
          <a:p>
            <a:pPr lvl="1">
              <a:buFont typeface="Wingdings" pitchFamily="2" charset="2"/>
              <a:buChar char="v"/>
            </a:pPr>
            <a:r>
              <a:rPr lang="en-US" sz="3100" b="1" dirty="0" smtClean="0"/>
              <a:t>  COI Review Process at UCF</a:t>
            </a:r>
          </a:p>
          <a:p>
            <a:pPr lvl="1">
              <a:buFont typeface="Wingdings" pitchFamily="2" charset="2"/>
              <a:buChar char="v"/>
            </a:pPr>
            <a:r>
              <a:rPr lang="en-US" sz="3100" b="1" dirty="0" smtClean="0"/>
              <a:t>  COI Training by Investigators</a:t>
            </a:r>
          </a:p>
          <a:p>
            <a:pPr lvl="1">
              <a:buFont typeface="Wingdings" pitchFamily="2" charset="2"/>
              <a:buChar char="v"/>
            </a:pPr>
            <a:r>
              <a:rPr lang="en-US" sz="3100" b="1" dirty="0" smtClean="0"/>
              <a:t>  Summary</a:t>
            </a:r>
          </a:p>
          <a:p>
            <a:pPr lvl="1">
              <a:buFont typeface="Wingdings" pitchFamily="2" charset="2"/>
              <a:buChar char="v"/>
            </a:pPr>
            <a:r>
              <a:rPr lang="en-US" sz="3100" b="1" dirty="0" smtClean="0"/>
              <a:t>  Case Study</a:t>
            </a:r>
          </a:p>
          <a:p>
            <a:pPr lvl="1">
              <a:buFont typeface="Wingdings" pitchFamily="2" charset="2"/>
              <a:buChar char="v"/>
            </a:pPr>
            <a:r>
              <a:rPr lang="en-US" sz="3100" b="1" dirty="0" smtClean="0"/>
              <a:t>  COI &amp; COC “Crossword” Exercise</a:t>
            </a:r>
            <a:endParaRPr lang="en-US" sz="3100" b="1" dirty="0"/>
          </a:p>
        </p:txBody>
      </p:sp>
      <p:sp>
        <p:nvSpPr>
          <p:cNvPr id="2" name="Rectangle 1"/>
          <p:cNvSpPr/>
          <p:nvPr/>
        </p:nvSpPr>
        <p:spPr>
          <a:xfrm>
            <a:off x="1003281" y="228600"/>
            <a:ext cx="6532559" cy="369332"/>
          </a:xfrm>
          <a:prstGeom prst="rect">
            <a:avLst/>
          </a:prstGeom>
        </p:spPr>
        <p:txBody>
          <a:bodyPr wrap="none">
            <a:spAutoFit/>
          </a:bodyPr>
          <a:lstStyle/>
          <a:p>
            <a:pPr algn="ctr"/>
            <a:r>
              <a:rPr lang="en-US" b="1" dirty="0" smtClean="0">
                <a:solidFill>
                  <a:srgbClr val="7030A0"/>
                </a:solidFill>
                <a:effectLst>
                  <a:outerShdw blurRad="60007" dist="310007" dir="7680000" sy="30000" kx="1300200" algn="ctr" rotWithShape="0">
                    <a:prstClr val="black">
                      <a:alpha val="32000"/>
                    </a:prstClr>
                  </a:outerShdw>
                </a:effectLst>
              </a:rPr>
              <a:t>Conflict of Interest (COI) </a:t>
            </a:r>
            <a:r>
              <a:rPr lang="en-US" b="1" dirty="0" smtClean="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3600" b="1" dirty="0">
              <a:solidFill>
                <a:schemeClr val="tx2">
                  <a:lumMod val="50000"/>
                </a:schemeClr>
              </a:solidFill>
              <a:effectLst>
                <a:outerShdw blurRad="60007" dist="310007" dir="7680000" sy="30000" kx="1300200" algn="ctr" rotWithShape="0">
                  <a:prstClr val="black">
                    <a:alpha val="32000"/>
                  </a:prstClr>
                </a:outerShdw>
              </a:effectLst>
            </a:endParaRPr>
          </a:p>
        </p:txBody>
      </p:sp>
      <p:sp>
        <p:nvSpPr>
          <p:cNvPr id="3" name="Slide Number Placeholder 2"/>
          <p:cNvSpPr>
            <a:spLocks noGrp="1"/>
          </p:cNvSpPr>
          <p:nvPr>
            <p:ph type="sldNum" sz="quarter" idx="12"/>
          </p:nvPr>
        </p:nvSpPr>
        <p:spPr/>
        <p:txBody>
          <a:bodyPr/>
          <a:lstStyle/>
          <a:p>
            <a:fld id="{EF5A803D-91D0-4C83-BC47-911B0C282B99}" type="slidenum">
              <a:rPr lang="en-US" smtClean="0"/>
              <a:pPr/>
              <a:t>3</a:t>
            </a:fld>
            <a:endParaRPr lang="en-US" dirty="0"/>
          </a:p>
        </p:txBody>
      </p:sp>
    </p:spTree>
    <p:extLst>
      <p:ext uri="{BB962C8B-B14F-4D97-AF65-F5344CB8AC3E}">
        <p14:creationId xmlns:p14="http://schemas.microsoft.com/office/powerpoint/2010/main" val="1407913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86800" cy="5943600"/>
          </a:xfrm>
        </p:spPr>
        <p:txBody>
          <a:bodyPr>
            <a:normAutofit fontScale="25000" lnSpcReduction="20000"/>
          </a:bodyPr>
          <a:lstStyle/>
          <a:p>
            <a:pPr marL="338138" lvl="1" algn="ctr">
              <a:buFont typeface="Wingdings" pitchFamily="2" charset="2"/>
              <a:buChar char="v"/>
            </a:pPr>
            <a:r>
              <a:rPr lang="en-US" sz="9600" b="1" dirty="0" smtClean="0">
                <a:solidFill>
                  <a:srgbClr val="FF0000"/>
                </a:solidFill>
              </a:rPr>
              <a:t>RCR Training (CITI Program &amp; Individualized Training)</a:t>
            </a:r>
          </a:p>
          <a:p>
            <a:pPr marL="52388" lvl="1" indent="0">
              <a:buNone/>
            </a:pPr>
            <a:endParaRPr lang="en-US" sz="8800" b="1" dirty="0">
              <a:solidFill>
                <a:srgbClr val="FF0000"/>
              </a:solidFill>
            </a:endParaRPr>
          </a:p>
          <a:p>
            <a:pPr marL="1195388" lvl="1" indent="-398463">
              <a:buBlip>
                <a:blip r:embed="rId2"/>
              </a:buBlip>
            </a:pPr>
            <a:r>
              <a:rPr lang="en-US" sz="8000" b="1" dirty="0" smtClean="0"/>
              <a:t>UCF is a registered user of the CITI-RCR Training Courses </a:t>
            </a:r>
          </a:p>
          <a:p>
            <a:pPr marL="1195388" lvl="1" indent="-398463">
              <a:buBlip>
                <a:blip r:embed="rId2"/>
              </a:buBlip>
            </a:pPr>
            <a:endParaRPr lang="en-US" sz="8000" b="1" dirty="0"/>
          </a:p>
          <a:p>
            <a:pPr marL="1195388" lvl="1" indent="-398463">
              <a:buBlip>
                <a:blip r:embed="rId2"/>
              </a:buBlip>
            </a:pPr>
            <a:r>
              <a:rPr lang="en-US" sz="8000" b="1" dirty="0" smtClean="0"/>
              <a:t>Current courses in RCR include:  RCR for Administrators, </a:t>
            </a:r>
          </a:p>
          <a:p>
            <a:pPr marL="1147763" lvl="1" indent="-350838">
              <a:buNone/>
            </a:pPr>
            <a:r>
              <a:rPr lang="en-US" sz="8000" b="1" i="1" dirty="0"/>
              <a:t>	</a:t>
            </a:r>
            <a:r>
              <a:rPr lang="en-US" sz="8000" b="1" i="1" dirty="0" smtClean="0"/>
              <a:t> Arts </a:t>
            </a:r>
            <a:r>
              <a:rPr lang="en-US" sz="8000" b="1" i="1" dirty="0"/>
              <a:t>&amp; </a:t>
            </a:r>
            <a:r>
              <a:rPr lang="en-US" sz="8000" b="1" i="1" dirty="0" smtClean="0"/>
              <a:t>Humanities, Biomedical Sciences,  Engineering, Social </a:t>
            </a:r>
          </a:p>
          <a:p>
            <a:pPr marL="1147763" lvl="1" indent="-350838">
              <a:buNone/>
            </a:pPr>
            <a:r>
              <a:rPr lang="en-US" sz="8000" b="1" i="1" dirty="0"/>
              <a:t>	</a:t>
            </a:r>
            <a:r>
              <a:rPr lang="en-US" sz="8000" b="1" i="1" dirty="0" smtClean="0"/>
              <a:t>&amp; Behavioral Sciences and  Physical Sciences.</a:t>
            </a:r>
          </a:p>
          <a:p>
            <a:pPr marL="1195388" lvl="1" indent="-398463">
              <a:buBlip>
                <a:blip r:embed="rId2"/>
              </a:buBlip>
            </a:pPr>
            <a:endParaRPr lang="en-US" sz="8000" b="1" i="1" dirty="0"/>
          </a:p>
          <a:p>
            <a:pPr marL="1195388" lvl="1" indent="-398463">
              <a:buBlip>
                <a:blip r:embed="rId2"/>
              </a:buBlip>
            </a:pPr>
            <a:r>
              <a:rPr lang="en-US" sz="8000" b="1" dirty="0" smtClean="0"/>
              <a:t>RCR Training completion:  Within 120 days of assignment to payroll.</a:t>
            </a:r>
          </a:p>
          <a:p>
            <a:pPr marL="796925" lvl="1" indent="0">
              <a:buNone/>
            </a:pPr>
            <a:endParaRPr lang="en-US" sz="8000" b="1" dirty="0"/>
          </a:p>
          <a:p>
            <a:pPr marL="1195388" lvl="1" indent="-398463">
              <a:buBlip>
                <a:blip r:embed="rId2"/>
              </a:buBlip>
            </a:pPr>
            <a:r>
              <a:rPr lang="en-US" sz="8000" b="1" dirty="0" smtClean="0"/>
              <a:t>The ORC’s RCR Training Program staff monitors completion of </a:t>
            </a:r>
          </a:p>
          <a:p>
            <a:pPr marL="796925" lvl="1" indent="0">
              <a:buNone/>
            </a:pPr>
            <a:r>
              <a:rPr lang="en-US" sz="8000" b="1" dirty="0"/>
              <a:t>	 </a:t>
            </a:r>
            <a:r>
              <a:rPr lang="en-US" sz="8000" b="1" dirty="0" smtClean="0"/>
              <a:t>   RCR training  under NSF &amp; NIH awards.  </a:t>
            </a:r>
            <a:endParaRPr lang="en-US" sz="8000" b="1" dirty="0"/>
          </a:p>
          <a:p>
            <a:pPr marL="1195388" lvl="1" indent="-398463">
              <a:buBlip>
                <a:blip r:embed="rId2"/>
              </a:buBlip>
            </a:pPr>
            <a:endParaRPr lang="en-US" sz="8000" b="1" dirty="0" smtClean="0"/>
          </a:p>
          <a:p>
            <a:pPr marL="1195388" lvl="1" indent="-398463">
              <a:buBlip>
                <a:blip r:embed="rId2"/>
              </a:buBlip>
            </a:pPr>
            <a:r>
              <a:rPr lang="en-US" sz="8000" b="1" dirty="0" smtClean="0"/>
              <a:t>The CITI Program–RCR Training Course can be accessed at: </a:t>
            </a:r>
            <a:r>
              <a:rPr lang="en-US" sz="8000" b="1" dirty="0" smtClean="0">
                <a:hlinkClick r:id="rId3"/>
              </a:rPr>
              <a:t>https://www.citiprogram.org/default.asp?language=english</a:t>
            </a:r>
            <a:endParaRPr lang="en-US" sz="8000" b="1" dirty="0" smtClean="0"/>
          </a:p>
          <a:p>
            <a:pPr lvl="1">
              <a:buNone/>
            </a:pPr>
            <a:endParaRPr lang="en-US" sz="8800" b="1" dirty="0" smtClean="0"/>
          </a:p>
          <a:p>
            <a:pPr lvl="1">
              <a:buNone/>
            </a:pPr>
            <a:endParaRPr lang="en-US" sz="5600" b="1" dirty="0" smtClean="0"/>
          </a:p>
          <a:p>
            <a:pPr marL="1031875" lvl="1" indent="-574675">
              <a:buNone/>
            </a:pPr>
            <a:endParaRPr lang="en-US" sz="4800" b="1" i="1" dirty="0" smtClean="0"/>
          </a:p>
          <a:p>
            <a:pPr lvl="1">
              <a:buNone/>
            </a:pPr>
            <a:endParaRPr lang="en-US" sz="5600" b="1" dirty="0" smtClean="0"/>
          </a:p>
          <a:p>
            <a:pPr lvl="1">
              <a:buNone/>
            </a:pPr>
            <a:r>
              <a:rPr lang="en-US" sz="5600" b="1" dirty="0" smtClean="0"/>
              <a:t> </a:t>
            </a:r>
          </a:p>
          <a:p>
            <a:pPr lvl="1">
              <a:buFont typeface="Wingdings" pitchFamily="2" charset="2"/>
              <a:buChar char="v"/>
            </a:pPr>
            <a:endParaRPr lang="en-US" dirty="0"/>
          </a:p>
        </p:txBody>
      </p:sp>
      <p:sp>
        <p:nvSpPr>
          <p:cNvPr id="2" name="Title 1"/>
          <p:cNvSpPr>
            <a:spLocks noGrp="1"/>
          </p:cNvSpPr>
          <p:nvPr>
            <p:ph type="title"/>
          </p:nvPr>
        </p:nvSpPr>
        <p:spPr>
          <a:xfrm>
            <a:off x="304800" y="609600"/>
            <a:ext cx="8686800" cy="3810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F5A803D-91D0-4C83-BC47-911B0C282B99}"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85800"/>
          </a:xfrm>
        </p:spPr>
        <p:txBody>
          <a:bodyPr>
            <a:normAutofit/>
          </a:bodyPr>
          <a:lstStyle/>
          <a:p>
            <a:pPr algn="ctr"/>
            <a:r>
              <a:rPr lang="en-US" sz="1800" b="1" dirty="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1800" b="1" dirty="0">
                <a:solidFill>
                  <a:srgbClr val="FF0000"/>
                </a:solidFill>
                <a:effectLst>
                  <a:outerShdw blurRad="60007" dist="310007" dir="7680000" sy="30000" kx="1300200" algn="ctr" rotWithShape="0">
                    <a:prstClr val="black">
                      <a:alpha val="32000"/>
                    </a:prstClr>
                  </a:outerShdw>
                </a:effectLst>
              </a:rPr>
              <a:t>Research Integrity (RCR &amp; RM)</a:t>
            </a:r>
            <a:br>
              <a:rPr lang="en-US" sz="1800" b="1" dirty="0">
                <a:solidFill>
                  <a:srgbClr val="FF0000"/>
                </a:solidFill>
                <a:effectLst>
                  <a:outerShdw blurRad="60007" dist="310007" dir="7680000" sy="30000" kx="1300200" algn="ctr" rotWithShape="0">
                    <a:prstClr val="black">
                      <a:alpha val="32000"/>
                    </a:prstClr>
                  </a:outerShdw>
                </a:effectLst>
              </a:rPr>
            </a:br>
            <a:endParaRPr lang="en-US" sz="1800" dirty="0"/>
          </a:p>
        </p:txBody>
      </p:sp>
      <p:sp>
        <p:nvSpPr>
          <p:cNvPr id="3" name="Content Placeholder 2"/>
          <p:cNvSpPr>
            <a:spLocks noGrp="1"/>
          </p:cNvSpPr>
          <p:nvPr>
            <p:ph idx="1"/>
          </p:nvPr>
        </p:nvSpPr>
        <p:spPr>
          <a:xfrm>
            <a:off x="304800" y="1371600"/>
            <a:ext cx="8686800" cy="4876800"/>
          </a:xfrm>
        </p:spPr>
        <p:txBody>
          <a:bodyPr>
            <a:normAutofit fontScale="25000" lnSpcReduction="20000"/>
          </a:bodyPr>
          <a:lstStyle/>
          <a:p>
            <a:pPr lvl="1">
              <a:buBlip>
                <a:blip r:embed="rId2"/>
              </a:buBlip>
            </a:pPr>
            <a:r>
              <a:rPr lang="en-US" sz="7200" b="1" u="sng" dirty="0" smtClean="0">
                <a:solidFill>
                  <a:srgbClr val="0070C0"/>
                </a:solidFill>
              </a:rPr>
              <a:t>NSF</a:t>
            </a:r>
            <a:r>
              <a:rPr lang="en-US" sz="7200" b="1" dirty="0" smtClean="0"/>
              <a:t> </a:t>
            </a:r>
            <a:r>
              <a:rPr lang="en-US" sz="7200" b="1" dirty="0"/>
              <a:t>requires RCR training completion by undergraduate students, graduate students and post-doctoral researchers paid under any NSF award. </a:t>
            </a:r>
            <a:endParaRPr lang="en-US" sz="7200" b="1" dirty="0" smtClean="0"/>
          </a:p>
          <a:p>
            <a:pPr marL="744538" lvl="1" indent="-287338">
              <a:buNone/>
            </a:pPr>
            <a:r>
              <a:rPr lang="en-US" sz="7200" b="1" dirty="0"/>
              <a:t> </a:t>
            </a:r>
            <a:r>
              <a:rPr lang="en-US" sz="7200" b="1" dirty="0" smtClean="0"/>
              <a:t>    </a:t>
            </a:r>
          </a:p>
          <a:p>
            <a:pPr marL="744538" lvl="1" indent="-287338">
              <a:buNone/>
            </a:pPr>
            <a:r>
              <a:rPr lang="en-US" sz="7200" b="1" dirty="0"/>
              <a:t>	</a:t>
            </a:r>
            <a:r>
              <a:rPr lang="en-US" sz="7200" b="1" dirty="0" smtClean="0"/>
              <a:t>The </a:t>
            </a:r>
            <a:r>
              <a:rPr lang="en-US" sz="7200" b="1" dirty="0"/>
              <a:t>CITI-RCR Training Courses are acceptable to NSF as the sole means of </a:t>
            </a:r>
            <a:r>
              <a:rPr lang="en-US" sz="7200" b="1" dirty="0" smtClean="0"/>
              <a:t> </a:t>
            </a:r>
          </a:p>
          <a:p>
            <a:pPr marL="744538" lvl="1" indent="-287338">
              <a:buNone/>
            </a:pPr>
            <a:r>
              <a:rPr lang="en-US" sz="7200" b="1" dirty="0"/>
              <a:t>	</a:t>
            </a:r>
            <a:r>
              <a:rPr lang="en-US" sz="7200" b="1" dirty="0" smtClean="0"/>
              <a:t>RCR </a:t>
            </a:r>
            <a:r>
              <a:rPr lang="en-US" sz="7200" b="1" dirty="0"/>
              <a:t>training. </a:t>
            </a:r>
          </a:p>
          <a:p>
            <a:pPr lvl="1">
              <a:buNone/>
            </a:pPr>
            <a:endParaRPr lang="en-US" sz="7200" b="1" dirty="0"/>
          </a:p>
          <a:p>
            <a:pPr lvl="1">
              <a:buBlip>
                <a:blip r:embed="rId2"/>
              </a:buBlip>
            </a:pPr>
            <a:r>
              <a:rPr lang="en-US" sz="7200" b="1" u="sng" dirty="0">
                <a:solidFill>
                  <a:srgbClr val="0070C0"/>
                </a:solidFill>
              </a:rPr>
              <a:t>NIH</a:t>
            </a:r>
            <a:r>
              <a:rPr lang="en-US" sz="7200" b="1" dirty="0"/>
              <a:t> also requires RCR training completion by undergraduate students, </a:t>
            </a:r>
            <a:endParaRPr lang="en-US" sz="7200" b="1" dirty="0" smtClean="0"/>
          </a:p>
          <a:p>
            <a:pPr marL="744538" lvl="1" indent="-287338">
              <a:buNone/>
            </a:pPr>
            <a:r>
              <a:rPr lang="en-US" sz="7200" b="1" dirty="0" smtClean="0"/>
              <a:t>     graduate </a:t>
            </a:r>
            <a:r>
              <a:rPr lang="en-US" sz="7200" b="1" dirty="0"/>
              <a:t>students and post-doctoral researchers paid under </a:t>
            </a:r>
            <a:r>
              <a:rPr lang="en-US" sz="7200" b="1" u="sng" dirty="0"/>
              <a:t>selected </a:t>
            </a:r>
            <a:r>
              <a:rPr lang="en-US" sz="7200" b="1" dirty="0"/>
              <a:t>NIH </a:t>
            </a:r>
            <a:r>
              <a:rPr lang="en-US" sz="7200" b="1" dirty="0" smtClean="0"/>
              <a:t>         programs</a:t>
            </a:r>
            <a:r>
              <a:rPr lang="en-US" sz="7200" b="1" dirty="0"/>
              <a:t>. The CITI-RCR Training Courses are acceptable to NIH, however, </a:t>
            </a:r>
            <a:endParaRPr lang="en-US" sz="7200" b="1" dirty="0" smtClean="0"/>
          </a:p>
          <a:p>
            <a:pPr marL="744538" lvl="1" indent="0">
              <a:buNone/>
            </a:pPr>
            <a:r>
              <a:rPr lang="en-US" sz="7200" b="1" dirty="0" smtClean="0"/>
              <a:t>additional </a:t>
            </a:r>
            <a:r>
              <a:rPr lang="en-US" sz="7200" b="1" dirty="0"/>
              <a:t>8 </a:t>
            </a:r>
            <a:r>
              <a:rPr lang="en-US" sz="7200" b="1" dirty="0" err="1"/>
              <a:t>hrs</a:t>
            </a:r>
            <a:r>
              <a:rPr lang="en-US" sz="7200" b="1" dirty="0"/>
              <a:t> (minimum) one-to-one contact training is required between </a:t>
            </a:r>
            <a:endParaRPr lang="en-US" sz="7200" b="1" dirty="0" smtClean="0"/>
          </a:p>
          <a:p>
            <a:pPr marL="457200" lvl="1" indent="0">
              <a:buNone/>
            </a:pPr>
            <a:r>
              <a:rPr lang="en-US" sz="7200" b="1" dirty="0" smtClean="0"/>
              <a:t>     the </a:t>
            </a:r>
            <a:r>
              <a:rPr lang="en-US" sz="7200" b="1" dirty="0"/>
              <a:t>PI (mentor) and project participants as defined above. </a:t>
            </a:r>
          </a:p>
          <a:p>
            <a:pPr lvl="1">
              <a:buNone/>
            </a:pPr>
            <a:endParaRPr lang="en-US" sz="7200" b="1" dirty="0"/>
          </a:p>
          <a:p>
            <a:pPr lvl="1">
              <a:buBlip>
                <a:blip r:embed="rId2"/>
              </a:buBlip>
            </a:pPr>
            <a:r>
              <a:rPr lang="en-US" sz="7200" b="1" u="sng" dirty="0">
                <a:solidFill>
                  <a:srgbClr val="0070C0"/>
                </a:solidFill>
              </a:rPr>
              <a:t>Individualized RCR training </a:t>
            </a:r>
            <a:r>
              <a:rPr lang="en-US" sz="7200" b="1" dirty="0"/>
              <a:t>is also acceptable by UCF. This type of training is used by a very small percentage of PIs who prefer to conduct their own RCR training session, either as a component of a course curriculum (research </a:t>
            </a:r>
          </a:p>
          <a:p>
            <a:pPr marL="744538" lvl="1" indent="0">
              <a:buNone/>
            </a:pPr>
            <a:r>
              <a:rPr lang="en-US" sz="7200" b="1" dirty="0" smtClean="0"/>
              <a:t>ethics </a:t>
            </a:r>
            <a:r>
              <a:rPr lang="en-US" sz="7200" b="1" dirty="0"/>
              <a:t>&amp; compliance) or via a specialized RCR designed training session. </a:t>
            </a:r>
            <a:r>
              <a:rPr lang="en-US" sz="7200" b="1" dirty="0" smtClean="0"/>
              <a:t>     Documentation </a:t>
            </a:r>
            <a:r>
              <a:rPr lang="en-US" sz="7200" b="1" dirty="0"/>
              <a:t>for completed training by project participants is required </a:t>
            </a:r>
            <a:r>
              <a:rPr lang="en-US" sz="7200" b="1" dirty="0" smtClean="0"/>
              <a:t>by</a:t>
            </a:r>
          </a:p>
          <a:p>
            <a:pPr marL="744538" lvl="1" indent="0">
              <a:buNone/>
            </a:pPr>
            <a:r>
              <a:rPr lang="en-US" sz="7200" b="1" dirty="0" smtClean="0"/>
              <a:t>ORC </a:t>
            </a:r>
            <a:r>
              <a:rPr lang="en-US" sz="7200" b="1" dirty="0"/>
              <a:t>for accountability and audit purposes, as applicable.</a:t>
            </a:r>
          </a:p>
          <a:p>
            <a:endParaRPr lang="en-US" sz="7200"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31</a:t>
            </a:fld>
            <a:endParaRPr lang="en-US" dirty="0"/>
          </a:p>
        </p:txBody>
      </p:sp>
    </p:spTree>
    <p:extLst>
      <p:ext uri="{BB962C8B-B14F-4D97-AF65-F5344CB8AC3E}">
        <p14:creationId xmlns:p14="http://schemas.microsoft.com/office/powerpoint/2010/main" val="2648381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Conflict </a:t>
            </a:r>
            <a:r>
              <a:rPr lang="en-US" sz="1800" b="1" dirty="0">
                <a:solidFill>
                  <a:schemeClr val="tx2">
                    <a:lumMod val="50000"/>
                  </a:schemeClr>
                </a:solidFill>
                <a:effectLst>
                  <a:outerShdw blurRad="60007" dist="310007" dir="7680000" sy="30000" kx="1300200" algn="ctr" rotWithShape="0">
                    <a:prstClr val="black">
                      <a:alpha val="32000"/>
                    </a:prstClr>
                  </a:outerShdw>
                </a:effectLst>
              </a:rPr>
              <a:t>of Interest (COI) &amp; </a:t>
            </a:r>
            <a:r>
              <a:rPr lang="en-US" sz="1800" b="1" dirty="0">
                <a:solidFill>
                  <a:srgbClr val="FF0000"/>
                </a:solidFill>
                <a:effectLst>
                  <a:outerShdw blurRad="60007" dist="310007" dir="7680000" sy="30000" kx="1300200" algn="ctr" rotWithShape="0">
                    <a:prstClr val="black">
                      <a:alpha val="32000"/>
                    </a:prstClr>
                  </a:outerShdw>
                </a:effectLst>
              </a:rPr>
              <a:t>Research Integrity (RCR &amp; RM)</a:t>
            </a:r>
            <a:br>
              <a:rPr lang="en-US" sz="1800" b="1" dirty="0">
                <a:solidFill>
                  <a:srgbClr val="FF0000"/>
                </a:solidFill>
                <a:effectLst>
                  <a:outerShdw blurRad="60007" dist="310007" dir="7680000" sy="30000" kx="1300200" algn="ctr" rotWithShape="0">
                    <a:prstClr val="black">
                      <a:alpha val="32000"/>
                    </a:prstClr>
                  </a:outerShdw>
                </a:effectLst>
              </a:rPr>
            </a:b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0964237"/>
              </p:ext>
            </p:extLst>
          </p:nvPr>
        </p:nvGraphicFramePr>
        <p:xfrm>
          <a:off x="1066800" y="1554162"/>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F5A803D-91D0-4C83-BC47-911B0C282B99}"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304800"/>
          </a:xfrm>
        </p:spPr>
        <p:txBody>
          <a:bodyPr>
            <a:normAutofit fontScale="90000"/>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18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1800" b="1" dirty="0" smtClean="0">
                <a:solidFill>
                  <a:srgbClr val="FF0000"/>
                </a:solidFill>
                <a:effectLst>
                  <a:outerShdw blurRad="60007" dist="310007" dir="7680000" sy="30000" kx="1300200" algn="ctr" rotWithShape="0">
                    <a:prstClr val="black">
                      <a:alpha val="32000"/>
                    </a:prstClr>
                  </a:outerShdw>
                </a:effectLst>
              </a:rPr>
              <a:t>Research Integrity (RCR &amp; RM)</a:t>
            </a:r>
            <a:br>
              <a:rPr lang="en-US" sz="1800" b="1" dirty="0" smtClean="0">
                <a:solidFill>
                  <a:srgbClr val="FF0000"/>
                </a:solidFill>
                <a:effectLst>
                  <a:outerShdw blurRad="60007" dist="310007" dir="7680000" sy="30000" kx="1300200" algn="ctr" rotWithShape="0">
                    <a:prstClr val="black">
                      <a:alpha val="32000"/>
                    </a:prstClr>
                  </a:outerShdw>
                </a:effectLst>
              </a:rPr>
            </a:br>
            <a:endParaRPr lang="en-US" sz="1800"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0231944"/>
              </p:ext>
            </p:extLst>
          </p:nvPr>
        </p:nvGraphicFramePr>
        <p:xfrm>
          <a:off x="304800" y="1554162"/>
          <a:ext cx="8686800" cy="4770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F5A803D-91D0-4C83-BC47-911B0C282B99}"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Conflict </a:t>
            </a:r>
            <a:r>
              <a:rPr lang="en-US" sz="1800" b="1" dirty="0">
                <a:solidFill>
                  <a:schemeClr val="tx2">
                    <a:lumMod val="50000"/>
                  </a:schemeClr>
                </a:solidFill>
                <a:effectLst>
                  <a:outerShdw blurRad="60007" dist="310007" dir="7680000" sy="30000" kx="1300200" algn="ctr" rotWithShape="0">
                    <a:prstClr val="black">
                      <a:alpha val="32000"/>
                    </a:prstClr>
                  </a:outerShdw>
                </a:effectLst>
              </a:rPr>
              <a:t>of Interest (COI) &amp; </a:t>
            </a:r>
            <a:r>
              <a:rPr lang="en-US" sz="1800" b="1" dirty="0">
                <a:solidFill>
                  <a:srgbClr val="FF0000"/>
                </a:solidFill>
                <a:effectLst>
                  <a:outerShdw blurRad="60007" dist="310007" dir="7680000" sy="30000" kx="1300200" algn="ctr" rotWithShape="0">
                    <a:prstClr val="black">
                      <a:alpha val="32000"/>
                    </a:prstClr>
                  </a:outerShdw>
                </a:effectLst>
              </a:rPr>
              <a:t>Research Integrity (RCR &amp; RM)</a:t>
            </a:r>
            <a:endParaRPr lang="en-US" sz="1800" dirty="0"/>
          </a:p>
        </p:txBody>
      </p:sp>
      <p:sp>
        <p:nvSpPr>
          <p:cNvPr id="3" name="Content Placeholder 2"/>
          <p:cNvSpPr>
            <a:spLocks noGrp="1"/>
          </p:cNvSpPr>
          <p:nvPr>
            <p:ph idx="1"/>
          </p:nvPr>
        </p:nvSpPr>
        <p:spPr/>
        <p:txBody>
          <a:bodyPr>
            <a:normAutofit fontScale="55000" lnSpcReduction="20000"/>
          </a:bodyPr>
          <a:lstStyle/>
          <a:p>
            <a:pPr algn="ctr">
              <a:buFont typeface="Wingdings" pitchFamily="2" charset="2"/>
              <a:buChar char="v"/>
            </a:pPr>
            <a:r>
              <a:rPr lang="en-US" sz="4400" b="1" dirty="0">
                <a:solidFill>
                  <a:srgbClr val="FF0000"/>
                </a:solidFill>
              </a:rPr>
              <a:t>SHARED VALUES IN SCIENTIFIC </a:t>
            </a:r>
            <a:r>
              <a:rPr lang="en-US" sz="4400" b="1" dirty="0" smtClean="0">
                <a:solidFill>
                  <a:srgbClr val="FF0000"/>
                </a:solidFill>
              </a:rPr>
              <a:t>RESEARCH*</a:t>
            </a:r>
            <a:r>
              <a:rPr lang="en-US" sz="4400" b="1" dirty="0"/>
              <a:t/>
            </a:r>
            <a:br>
              <a:rPr lang="en-US" sz="4400" b="1" dirty="0"/>
            </a:br>
            <a:r>
              <a:rPr lang="en-US" sz="4400" b="1" dirty="0"/>
              <a:t/>
            </a:r>
            <a:br>
              <a:rPr lang="en-US" sz="4400" b="1" dirty="0"/>
            </a:br>
            <a:r>
              <a:rPr lang="en-US" b="1" dirty="0" smtClean="0"/>
              <a:t>HONESTY</a:t>
            </a:r>
            <a:r>
              <a:rPr lang="en-US" dirty="0"/>
              <a:t/>
            </a:r>
            <a:br>
              <a:rPr lang="en-US" dirty="0"/>
            </a:br>
            <a:r>
              <a:rPr lang="en-US" dirty="0"/>
              <a:t>convey information truthfully and honoring </a:t>
            </a:r>
            <a:r>
              <a:rPr lang="en-US" dirty="0" smtClean="0"/>
              <a:t>commitments</a:t>
            </a:r>
          </a:p>
          <a:p>
            <a:pPr algn="ctr"/>
            <a:endParaRPr lang="en-US" dirty="0"/>
          </a:p>
          <a:p>
            <a:pPr algn="ctr"/>
            <a:r>
              <a:rPr lang="en-US" b="1" dirty="0"/>
              <a:t>ACCURACY</a:t>
            </a:r>
            <a:r>
              <a:rPr lang="en-US" dirty="0"/>
              <a:t/>
            </a:r>
            <a:br>
              <a:rPr lang="en-US" dirty="0"/>
            </a:br>
            <a:r>
              <a:rPr lang="en-US" dirty="0"/>
              <a:t>report findings precisely and take care to avoid </a:t>
            </a:r>
            <a:r>
              <a:rPr lang="en-US" dirty="0" smtClean="0"/>
              <a:t>errors</a:t>
            </a:r>
          </a:p>
          <a:p>
            <a:pPr algn="ctr"/>
            <a:endParaRPr lang="en-US" dirty="0"/>
          </a:p>
          <a:p>
            <a:pPr algn="ctr"/>
            <a:r>
              <a:rPr lang="en-US" b="1" dirty="0"/>
              <a:t>EFFICIENCY</a:t>
            </a:r>
            <a:r>
              <a:rPr lang="en-US" dirty="0"/>
              <a:t/>
            </a:r>
            <a:br>
              <a:rPr lang="en-US" dirty="0"/>
            </a:br>
            <a:r>
              <a:rPr lang="en-US" dirty="0"/>
              <a:t>use resources wisely and avoid </a:t>
            </a:r>
            <a:r>
              <a:rPr lang="en-US" dirty="0" smtClean="0"/>
              <a:t>waste</a:t>
            </a:r>
          </a:p>
          <a:p>
            <a:pPr algn="ctr"/>
            <a:endParaRPr lang="en-US" dirty="0"/>
          </a:p>
          <a:p>
            <a:pPr algn="ctr"/>
            <a:r>
              <a:rPr lang="en-US" b="1" dirty="0"/>
              <a:t>OBJECTIVITY</a:t>
            </a:r>
            <a:r>
              <a:rPr lang="en-US" dirty="0"/>
              <a:t/>
            </a:r>
            <a:br>
              <a:rPr lang="en-US" dirty="0"/>
            </a:br>
            <a:r>
              <a:rPr lang="en-US" dirty="0"/>
              <a:t>let the facts speak for themselves and avoid improper </a:t>
            </a:r>
            <a:r>
              <a:rPr lang="en-US" dirty="0" smtClean="0"/>
              <a:t>bias</a:t>
            </a:r>
          </a:p>
          <a:p>
            <a:pPr algn="ctr"/>
            <a:endParaRPr lang="en-US" dirty="0"/>
          </a:p>
          <a:p>
            <a:pPr marL="0" indent="0" algn="ctr">
              <a:buNone/>
            </a:pPr>
            <a:r>
              <a:rPr lang="en-US" b="1" dirty="0">
                <a:solidFill>
                  <a:srgbClr val="FF0000"/>
                </a:solidFill>
              </a:rPr>
              <a:t>*</a:t>
            </a:r>
            <a:r>
              <a:rPr lang="en-US" sz="2200" b="1" dirty="0"/>
              <a:t>STENECK, N. H. 2007. </a:t>
            </a:r>
            <a:r>
              <a:rPr lang="en-US" sz="2200" b="1" i="1" dirty="0"/>
              <a:t>ORI - </a:t>
            </a:r>
            <a:r>
              <a:rPr lang="en-US" sz="2200" b="1" i="1" dirty="0">
                <a:hlinkClick r:id="rId2"/>
              </a:rPr>
              <a:t>Introduction to the Responsible Conduct of Research</a:t>
            </a:r>
            <a:r>
              <a:rPr lang="en-US" sz="2200" b="1" i="1" dirty="0"/>
              <a:t>, </a:t>
            </a:r>
            <a:endParaRPr lang="en-US" sz="2200" b="1" i="1" dirty="0" smtClean="0"/>
          </a:p>
          <a:p>
            <a:pPr marL="0" indent="0" algn="ctr">
              <a:buNone/>
            </a:pPr>
            <a:r>
              <a:rPr lang="en-US" sz="2200" b="1" dirty="0" smtClean="0"/>
              <a:t>Washington </a:t>
            </a:r>
            <a:r>
              <a:rPr lang="en-US" sz="2200" b="1" dirty="0"/>
              <a:t>D.C. , U.S. Government Printing Office, p.3 </a:t>
            </a:r>
          </a:p>
          <a:p>
            <a:endParaRPr lang="en-US" sz="1700"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34</a:t>
            </a:fld>
            <a:endParaRPr lang="en-US" dirty="0"/>
          </a:p>
        </p:txBody>
      </p:sp>
    </p:spTree>
    <p:extLst>
      <p:ext uri="{BB962C8B-B14F-4D97-AF65-F5344CB8AC3E}">
        <p14:creationId xmlns:p14="http://schemas.microsoft.com/office/powerpoint/2010/main" val="40953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p>
        </p:txBody>
      </p:sp>
      <p:sp>
        <p:nvSpPr>
          <p:cNvPr id="3" name="Content Placeholder 2"/>
          <p:cNvSpPr>
            <a:spLocks noGrp="1"/>
          </p:cNvSpPr>
          <p:nvPr>
            <p:ph idx="1"/>
          </p:nvPr>
        </p:nvSpPr>
        <p:spPr>
          <a:xfrm>
            <a:off x="304800" y="1295400"/>
            <a:ext cx="8686800" cy="5029200"/>
          </a:xfrm>
        </p:spPr>
        <p:txBody>
          <a:bodyPr>
            <a:normAutofit fontScale="32500" lnSpcReduction="20000"/>
          </a:bodyPr>
          <a:lstStyle/>
          <a:p>
            <a:pPr lvl="1">
              <a:buFont typeface="Wingdings" pitchFamily="2" charset="2"/>
              <a:buChar char="v"/>
            </a:pPr>
            <a:r>
              <a:rPr lang="en-US" sz="7400" b="1" dirty="0" smtClean="0"/>
              <a:t> </a:t>
            </a:r>
            <a:r>
              <a:rPr lang="en-US" sz="7400" b="1" dirty="0" smtClean="0">
                <a:solidFill>
                  <a:srgbClr val="FF0000"/>
                </a:solidFill>
              </a:rPr>
              <a:t>Research Misconduct (RM) Review Process at UCF</a:t>
            </a:r>
          </a:p>
          <a:p>
            <a:pPr marL="457200" lvl="1" indent="0">
              <a:buNone/>
            </a:pPr>
            <a:endParaRPr lang="en-US" sz="2500" b="1" dirty="0" smtClean="0"/>
          </a:p>
          <a:p>
            <a:pPr marL="169863" lvl="1" indent="0" algn="ctr">
              <a:buNone/>
            </a:pPr>
            <a:r>
              <a:rPr lang="en-US" sz="4000" b="1" dirty="0" smtClean="0"/>
              <a:t>An allegation of research misconduct could be received at UCF/ORC from </a:t>
            </a:r>
          </a:p>
          <a:p>
            <a:pPr marL="169863" lvl="1" indent="0" algn="ctr">
              <a:buNone/>
            </a:pPr>
            <a:r>
              <a:rPr lang="en-US" sz="4000" b="1" dirty="0" smtClean="0"/>
              <a:t>either an </a:t>
            </a:r>
            <a:r>
              <a:rPr lang="en-US" sz="4000" b="1" dirty="0" smtClean="0">
                <a:solidFill>
                  <a:srgbClr val="0070C0"/>
                </a:solidFill>
              </a:rPr>
              <a:t>INTERNAL</a:t>
            </a:r>
            <a:r>
              <a:rPr lang="en-US" sz="4000" b="1" dirty="0" smtClean="0"/>
              <a:t> or an </a:t>
            </a:r>
            <a:r>
              <a:rPr lang="en-US" sz="4000" b="1" dirty="0" smtClean="0">
                <a:solidFill>
                  <a:srgbClr val="00B050"/>
                </a:solidFill>
              </a:rPr>
              <a:t>EXTERNAL </a:t>
            </a:r>
            <a:r>
              <a:rPr lang="en-US" sz="4000" b="1" dirty="0" smtClean="0"/>
              <a:t>source.</a:t>
            </a:r>
          </a:p>
          <a:p>
            <a:pPr marL="169863" lvl="1" indent="0" algn="ctr">
              <a:buNone/>
            </a:pPr>
            <a:endParaRPr lang="en-US" sz="4000" b="1" dirty="0" smtClean="0"/>
          </a:p>
          <a:p>
            <a:pPr marL="169863" lvl="1" indent="-169863">
              <a:buNone/>
            </a:pPr>
            <a:r>
              <a:rPr lang="en-US" sz="4000" b="1" dirty="0" smtClean="0"/>
              <a:t>	ORC will accept responsibility to look into allegation facts and will notify the Deciding Official (UCF’s  VP for Research </a:t>
            </a:r>
          </a:p>
          <a:p>
            <a:pPr marL="169863" lvl="1" indent="-169863">
              <a:buNone/>
            </a:pPr>
            <a:r>
              <a:rPr lang="en-US" sz="4000" b="1" dirty="0"/>
              <a:t> </a:t>
            </a:r>
            <a:r>
              <a:rPr lang="en-US" sz="4000" b="1" dirty="0" smtClean="0"/>
              <a:t>   &amp; Commercialization) of the allegation receipt:</a:t>
            </a:r>
          </a:p>
          <a:p>
            <a:pPr lvl="1">
              <a:buNone/>
            </a:pPr>
            <a:r>
              <a:rPr lang="en-US" sz="4000" b="1" dirty="0" smtClean="0"/>
              <a:t>		 </a:t>
            </a:r>
          </a:p>
          <a:p>
            <a:pPr lvl="1">
              <a:buNone/>
            </a:pPr>
            <a:r>
              <a:rPr lang="en-US" sz="4000" b="1" u="sng" dirty="0" smtClean="0">
                <a:solidFill>
                  <a:srgbClr val="0070C0"/>
                </a:solidFill>
              </a:rPr>
              <a:t>If the allegation comes from an INTERNAL source, ORC</a:t>
            </a:r>
            <a:r>
              <a:rPr lang="en-US" sz="4000" b="1" dirty="0" smtClean="0">
                <a:solidFill>
                  <a:srgbClr val="0070C0"/>
                </a:solidFill>
              </a:rPr>
              <a:t>:</a:t>
            </a:r>
          </a:p>
          <a:p>
            <a:pPr lvl="1">
              <a:buNone/>
            </a:pPr>
            <a:endParaRPr lang="en-US" sz="4000" b="1" dirty="0" smtClean="0">
              <a:solidFill>
                <a:srgbClr val="0070C0"/>
              </a:solidFill>
            </a:endParaRPr>
          </a:p>
          <a:p>
            <a:pPr marL="627063" lvl="1" indent="-169863">
              <a:buBlip>
                <a:blip r:embed="rId2"/>
              </a:buBlip>
            </a:pPr>
            <a:r>
              <a:rPr lang="en-US" sz="4000" b="1" dirty="0"/>
              <a:t>I</a:t>
            </a:r>
            <a:r>
              <a:rPr lang="en-US" sz="4000" b="1" dirty="0" smtClean="0"/>
              <a:t>nitiates a “</a:t>
            </a:r>
            <a:r>
              <a:rPr lang="en-US" sz="4000" b="1" dirty="0" smtClean="0">
                <a:solidFill>
                  <a:srgbClr val="009999"/>
                </a:solidFill>
              </a:rPr>
              <a:t>Assessment</a:t>
            </a:r>
            <a:r>
              <a:rPr lang="en-US" sz="4000" b="1" dirty="0" smtClean="0"/>
              <a:t>” &lt;Interviews with Complainant, Respondent and  any other person of interest&gt;.</a:t>
            </a:r>
          </a:p>
          <a:p>
            <a:pPr marL="627063" lvl="1" indent="-169863">
              <a:buBlip>
                <a:blip r:embed="rId2"/>
              </a:buBlip>
            </a:pPr>
            <a:endParaRPr lang="en-US" sz="4000" b="1" dirty="0" smtClean="0"/>
          </a:p>
          <a:p>
            <a:pPr marL="457200" lvl="1" indent="0">
              <a:lnSpc>
                <a:spcPct val="120000"/>
              </a:lnSpc>
              <a:spcBef>
                <a:spcPts val="0"/>
              </a:spcBef>
              <a:buBlip>
                <a:blip r:embed="rId2"/>
              </a:buBlip>
            </a:pPr>
            <a:r>
              <a:rPr lang="en-US" sz="4000" b="1" dirty="0" smtClean="0"/>
              <a:t>  If results of the Assessment determines that the allegation is unjustified or mistaken, </a:t>
            </a:r>
          </a:p>
          <a:p>
            <a:pPr marL="627063" lvl="1" indent="-117475">
              <a:lnSpc>
                <a:spcPct val="120000"/>
              </a:lnSpc>
              <a:spcBef>
                <a:spcPts val="0"/>
              </a:spcBef>
              <a:buNone/>
              <a:tabLst>
                <a:tab pos="627063" algn="l"/>
              </a:tabLst>
            </a:pPr>
            <a:r>
              <a:rPr lang="en-US" sz="4000" b="1" dirty="0" smtClean="0"/>
              <a:t>	notification to the Deciding Official is processed for a determination to notify both the Complainant and the Respondent that no further RM proceedings will be conducted and that the allegation case will be closed.</a:t>
            </a:r>
          </a:p>
          <a:p>
            <a:pPr marL="627063" lvl="1" indent="-627063">
              <a:buBlip>
                <a:blip r:embed="rId2"/>
              </a:buBlip>
            </a:pPr>
            <a:endParaRPr lang="en-US" sz="4000" b="1" dirty="0" smtClean="0"/>
          </a:p>
          <a:p>
            <a:pPr marL="627063" lvl="1" indent="-169863" defTabSz="285750">
              <a:buBlip>
                <a:blip r:embed="rId2"/>
              </a:buBlip>
              <a:tabLst>
                <a:tab pos="574675" algn="l"/>
                <a:tab pos="627063" algn="l"/>
                <a:tab pos="796925" algn="l"/>
              </a:tabLst>
            </a:pPr>
            <a:r>
              <a:rPr lang="en-US" sz="4000" b="1" dirty="0" smtClean="0"/>
              <a:t>If the </a:t>
            </a:r>
            <a:r>
              <a:rPr lang="en-US" sz="4000" b="1" dirty="0" smtClean="0">
                <a:solidFill>
                  <a:srgbClr val="FF0000"/>
                </a:solidFill>
              </a:rPr>
              <a:t>preponderance of the evidence </a:t>
            </a:r>
            <a:r>
              <a:rPr lang="en-US" sz="4000" b="1" dirty="0" smtClean="0"/>
              <a:t>resulting from the Assessment process is determined to  warrant an “</a:t>
            </a:r>
            <a:r>
              <a:rPr lang="en-US" sz="4000" b="1" dirty="0" smtClean="0">
                <a:solidFill>
                  <a:srgbClr val="009999"/>
                </a:solidFill>
              </a:rPr>
              <a:t>Inquiry”</a:t>
            </a:r>
            <a:r>
              <a:rPr lang="en-US" sz="4000" b="1" dirty="0" smtClean="0"/>
              <a:t>, the Inquiry process will be activated via a RM Inquiry Committee.</a:t>
            </a:r>
          </a:p>
          <a:p>
            <a:pPr marL="627063" lvl="1" indent="-169863" defTabSz="285750">
              <a:buBlip>
                <a:blip r:embed="rId2"/>
              </a:buBlip>
              <a:tabLst>
                <a:tab pos="574675" algn="l"/>
                <a:tab pos="627063" algn="l"/>
                <a:tab pos="796925" algn="l"/>
              </a:tabLst>
            </a:pPr>
            <a:endParaRPr lang="en-US" sz="4000" b="1" dirty="0" smtClean="0"/>
          </a:p>
          <a:p>
            <a:pPr marL="457200" lvl="1" indent="0">
              <a:buBlip>
                <a:blip r:embed="rId2"/>
              </a:buBlip>
              <a:tabLst>
                <a:tab pos="1143000" algn="l"/>
                <a:tab pos="1200150" algn="l"/>
                <a:tab pos="1257300" algn="l"/>
              </a:tabLst>
            </a:pPr>
            <a:r>
              <a:rPr lang="en-US" sz="4000" b="1" dirty="0" smtClean="0"/>
              <a:t>  If the RM Inquiry Committee determines that a full </a:t>
            </a:r>
            <a:r>
              <a:rPr lang="en-US" sz="4000" b="1" dirty="0" smtClean="0">
                <a:solidFill>
                  <a:srgbClr val="009999"/>
                </a:solidFill>
              </a:rPr>
              <a:t>“investigation</a:t>
            </a:r>
            <a:r>
              <a:rPr lang="en-US" sz="4000" b="1" dirty="0" smtClean="0"/>
              <a:t>” is  warranted, </a:t>
            </a:r>
          </a:p>
          <a:p>
            <a:pPr marL="627063" lvl="1" indent="-457200">
              <a:buNone/>
              <a:tabLst>
                <a:tab pos="1143000" algn="l"/>
                <a:tab pos="1200150" algn="l"/>
                <a:tab pos="1257300" algn="l"/>
              </a:tabLst>
            </a:pPr>
            <a:r>
              <a:rPr lang="en-US" sz="4000" b="1" dirty="0" smtClean="0"/>
              <a:t>           a RM Investigation will be activated via a RM Investigation  Committee (consistent with federal and   UCF RM policies &amp; procedures).</a:t>
            </a:r>
          </a:p>
          <a:p>
            <a:pPr marL="1428750" lvl="1" indent="-342900">
              <a:buNone/>
              <a:tabLst>
                <a:tab pos="1143000" algn="l"/>
                <a:tab pos="1200150" algn="l"/>
                <a:tab pos="1257300" algn="l"/>
              </a:tabLst>
            </a:pPr>
            <a:endParaRPr lang="en-US" sz="2900" b="1" dirty="0" smtClean="0"/>
          </a:p>
          <a:p>
            <a:pPr lvl="1">
              <a:buNone/>
            </a:pPr>
            <a:r>
              <a:rPr lang="en-US" sz="2900" b="1" dirty="0" smtClean="0"/>
              <a:t>			</a:t>
            </a:r>
          </a:p>
          <a:p>
            <a:pPr lvl="1">
              <a:buNone/>
            </a:pPr>
            <a:endParaRPr lang="en-US" sz="3100" b="1" dirty="0" smtClean="0"/>
          </a:p>
        </p:txBody>
      </p:sp>
      <p:sp>
        <p:nvSpPr>
          <p:cNvPr id="4" name="Slide Number Placeholder 3"/>
          <p:cNvSpPr>
            <a:spLocks noGrp="1"/>
          </p:cNvSpPr>
          <p:nvPr>
            <p:ph type="sldNum" sz="quarter" idx="12"/>
          </p:nvPr>
        </p:nvSpPr>
        <p:spPr/>
        <p:txBody>
          <a:bodyPr/>
          <a:lstStyle/>
          <a:p>
            <a:fld id="{EF5A803D-91D0-4C83-BC47-911B0C282B99}"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p>
        </p:txBody>
      </p:sp>
      <p:sp>
        <p:nvSpPr>
          <p:cNvPr id="3" name="Content Placeholder 2"/>
          <p:cNvSpPr>
            <a:spLocks noGrp="1"/>
          </p:cNvSpPr>
          <p:nvPr>
            <p:ph idx="1"/>
          </p:nvPr>
        </p:nvSpPr>
        <p:spPr>
          <a:xfrm>
            <a:off x="304800" y="1143000"/>
            <a:ext cx="8686800" cy="5181600"/>
          </a:xfrm>
        </p:spPr>
        <p:txBody>
          <a:bodyPr>
            <a:normAutofit fontScale="85000" lnSpcReduction="10000"/>
          </a:bodyPr>
          <a:lstStyle/>
          <a:p>
            <a:pPr marL="404813" lvl="1" indent="-352425">
              <a:buNone/>
            </a:pPr>
            <a:r>
              <a:rPr lang="en-US" sz="1900" b="1" u="sng" dirty="0" smtClean="0">
                <a:solidFill>
                  <a:srgbClr val="00B050"/>
                </a:solidFill>
              </a:rPr>
              <a:t>If allegation comes from an EXTERNAL source, ORC</a:t>
            </a:r>
            <a:r>
              <a:rPr lang="en-US" sz="1900" b="1" dirty="0" smtClean="0">
                <a:solidFill>
                  <a:srgbClr val="0070C0"/>
                </a:solidFill>
              </a:rPr>
              <a:t>:</a:t>
            </a:r>
          </a:p>
          <a:p>
            <a:pPr marL="169863" lvl="1" indent="-169863">
              <a:buNone/>
            </a:pPr>
            <a:r>
              <a:rPr lang="en-US" sz="1900" b="1" dirty="0" smtClean="0"/>
              <a:t>	</a:t>
            </a:r>
          </a:p>
          <a:p>
            <a:pPr marL="509588" lvl="1" indent="-169863">
              <a:buBlip>
                <a:blip r:embed="rId2"/>
              </a:buBlip>
            </a:pPr>
            <a:r>
              <a:rPr lang="en-US" sz="1800" b="1" dirty="0" smtClean="0"/>
              <a:t>Must make a decision (on UCF’s behalf) to accept responsibility for conducting a formal  investigation of the allegation of research misconduct [Otherwise, the Complainant will do it following its own RM guidelines].</a:t>
            </a:r>
          </a:p>
          <a:p>
            <a:pPr marL="509588" lvl="1" indent="-169863">
              <a:buBlip>
                <a:blip r:embed="rId2"/>
              </a:buBlip>
            </a:pPr>
            <a:endParaRPr lang="en-US" sz="1800" b="1" dirty="0" smtClean="0"/>
          </a:p>
          <a:p>
            <a:pPr marL="509588" lvl="1" indent="-169863">
              <a:buBlip>
                <a:blip r:embed="rId2"/>
              </a:buBlip>
            </a:pPr>
            <a:r>
              <a:rPr lang="en-US" sz="1800" b="1" dirty="0" smtClean="0"/>
              <a:t>Notifies the Deciding Official that an allegation of RM has been received.</a:t>
            </a:r>
          </a:p>
          <a:p>
            <a:pPr marL="339725" lvl="1" indent="0">
              <a:buNone/>
            </a:pPr>
            <a:endParaRPr lang="en-US" sz="1800" b="1" dirty="0" smtClean="0"/>
          </a:p>
          <a:p>
            <a:pPr marL="509588" lvl="1" indent="-169863">
              <a:buBlip>
                <a:blip r:embed="rId2"/>
              </a:buBlip>
            </a:pPr>
            <a:r>
              <a:rPr lang="en-US" sz="1800" b="1" dirty="0" smtClean="0"/>
              <a:t>Requests appointment members from the Deciding Official for the composition of the RM Investigation Committee.</a:t>
            </a:r>
          </a:p>
          <a:p>
            <a:pPr marL="339725" lvl="1" indent="0">
              <a:buNone/>
            </a:pPr>
            <a:endParaRPr lang="en-US" sz="1800" b="1" dirty="0" smtClean="0"/>
          </a:p>
          <a:p>
            <a:pPr marL="509588" lvl="1" indent="-169863">
              <a:buBlip>
                <a:blip r:embed="rId2"/>
              </a:buBlip>
            </a:pPr>
            <a:r>
              <a:rPr lang="en-US" sz="1800" b="1" dirty="0" smtClean="0"/>
              <a:t>Coordinates and facilitates the RM Investigation proceedings consistent with federal  regulations and UCF’s RM Policy and Assurance.</a:t>
            </a:r>
          </a:p>
          <a:p>
            <a:pPr marL="509588" lvl="1" indent="-169863">
              <a:buBlip>
                <a:blip r:embed="rId2"/>
              </a:buBlip>
            </a:pPr>
            <a:endParaRPr lang="en-US" sz="1800" b="1" dirty="0" smtClean="0"/>
          </a:p>
          <a:p>
            <a:pPr marL="509588" indent="-169863">
              <a:buBlip>
                <a:blip r:embed="rId2"/>
              </a:buBlip>
            </a:pPr>
            <a:r>
              <a:rPr lang="en-US" sz="1800" b="1" dirty="0" smtClean="0"/>
              <a:t>Coordinates preparation, internal review and submission of the “RM Investigation Final Report” </a:t>
            </a:r>
          </a:p>
          <a:p>
            <a:pPr marL="509588" indent="0">
              <a:buNone/>
            </a:pPr>
            <a:r>
              <a:rPr lang="en-US" sz="1800" b="1" dirty="0" smtClean="0"/>
              <a:t>to be submitted to the Complainant, which  includes findings and recommendations of the     completed investigation.</a:t>
            </a:r>
          </a:p>
          <a:p>
            <a:pPr marL="339725" indent="0">
              <a:buNone/>
            </a:pPr>
            <a:endParaRPr lang="en-US" sz="1800" b="1" dirty="0" smtClean="0"/>
          </a:p>
          <a:p>
            <a:pPr marL="509588" indent="-169863">
              <a:buBlip>
                <a:blip r:embed="rId2"/>
              </a:buBlip>
            </a:pPr>
            <a:r>
              <a:rPr lang="en-US" sz="1800" b="1" dirty="0" smtClean="0"/>
              <a:t> Processes any post-RM Investigation Final Report submission actions through receipt of  an </a:t>
            </a:r>
          </a:p>
          <a:p>
            <a:pPr marL="509588" indent="-169863">
              <a:buNone/>
            </a:pPr>
            <a:r>
              <a:rPr lang="en-US" sz="1800" b="1" dirty="0" smtClean="0"/>
              <a:t>    official response from the Complainant of its determination regarding the content of the RM </a:t>
            </a:r>
          </a:p>
          <a:p>
            <a:pPr marL="509588" indent="-169863">
              <a:buNone/>
            </a:pPr>
            <a:r>
              <a:rPr lang="en-US" sz="1800" b="1" dirty="0"/>
              <a:t> </a:t>
            </a:r>
            <a:r>
              <a:rPr lang="en-US" sz="1800" b="1" dirty="0" smtClean="0"/>
              <a:t>   Final Report..</a:t>
            </a:r>
            <a:endParaRPr lang="en-US" sz="1800" b="1"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a:solidFill>
                  <a:schemeClr val="tx2">
                    <a:lumMod val="50000"/>
                  </a:schemeClr>
                </a:solidFill>
                <a:effectLst>
                  <a:outerShdw blurRad="60007" dist="310007" dir="7680000" sy="30000" kx="1300200" algn="ctr" rotWithShape="0">
                    <a:prstClr val="black">
                      <a:alpha val="32000"/>
                    </a:prstClr>
                  </a:outerShdw>
                </a:effectLst>
              </a:rPr>
              <a:t/>
            </a:r>
            <a:br>
              <a:rPr lang="en-US" sz="2000" b="1" dirty="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&amp; </a:t>
            </a:r>
            <a:r>
              <a:rPr lang="en-US" sz="2000" b="1" dirty="0" smtClean="0">
                <a:solidFill>
                  <a:srgbClr val="FF0000"/>
                </a:solidFill>
                <a:effectLst>
                  <a:outerShdw blurRad="60007" dist="310007" dir="7680000" sy="30000" kx="1300200" algn="ctr" rotWithShape="0">
                    <a:prstClr val="black">
                      <a:alpha val="32000"/>
                    </a:prstClr>
                  </a:outerShdw>
                </a:effectLst>
              </a:rPr>
              <a:t>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p>
        </p:txBody>
      </p:sp>
      <p:sp>
        <p:nvSpPr>
          <p:cNvPr id="3" name="Content Placeholder 2"/>
          <p:cNvSpPr>
            <a:spLocks noGrp="1"/>
          </p:cNvSpPr>
          <p:nvPr>
            <p:ph idx="1"/>
          </p:nvPr>
        </p:nvSpPr>
        <p:spPr>
          <a:xfrm>
            <a:off x="304800" y="1143000"/>
            <a:ext cx="8686800" cy="5181600"/>
          </a:xfrm>
        </p:spPr>
        <p:txBody>
          <a:bodyPr>
            <a:normAutofit fontScale="92500" lnSpcReduction="20000"/>
          </a:bodyPr>
          <a:lstStyle/>
          <a:p>
            <a:pPr marL="91440" indent="0" algn="ctr">
              <a:spcBef>
                <a:spcPts val="0"/>
              </a:spcBef>
              <a:buFont typeface="Wingdings" pitchFamily="2" charset="2"/>
              <a:buChar char="v"/>
            </a:pPr>
            <a:r>
              <a:rPr lang="en-US" sz="2600" b="1" dirty="0" smtClean="0">
                <a:solidFill>
                  <a:srgbClr val="FF0000"/>
                </a:solidFill>
              </a:rPr>
              <a:t>iThenticate</a:t>
            </a:r>
          </a:p>
          <a:p>
            <a:pPr marL="91440" indent="0" algn="ctr">
              <a:spcBef>
                <a:spcPts val="0"/>
              </a:spcBef>
              <a:buFont typeface="Wingdings" pitchFamily="2" charset="2"/>
              <a:buChar char="v"/>
            </a:pPr>
            <a:endParaRPr lang="en-US" b="1" dirty="0" smtClean="0">
              <a:solidFill>
                <a:srgbClr val="FF0000"/>
              </a:solidFill>
            </a:endParaRPr>
          </a:p>
          <a:p>
            <a:pPr marL="376238" indent="-258763">
              <a:spcBef>
                <a:spcPts val="0"/>
              </a:spcBef>
              <a:buBlip>
                <a:blip r:embed="rId2"/>
              </a:buBlip>
            </a:pPr>
            <a:r>
              <a:rPr lang="en-US" sz="1800" b="1" i="1" dirty="0" smtClean="0"/>
              <a:t>iThenticate</a:t>
            </a:r>
            <a:r>
              <a:rPr lang="en-US" sz="1800" dirty="0" smtClean="0"/>
              <a:t> </a:t>
            </a:r>
            <a:r>
              <a:rPr lang="en-US" sz="1800" dirty="0"/>
              <a:t>is an online plagiarism detection technology that allows the uploading of documents (including among others, proposals, manuscripts, thesis, journals, etc.), and screens them against millions of published documents available through the Internet and multiple web-based databases</a:t>
            </a:r>
            <a:r>
              <a:rPr lang="en-US" sz="1800" dirty="0" smtClean="0"/>
              <a:t>.</a:t>
            </a:r>
          </a:p>
          <a:p>
            <a:pPr marL="376238" indent="-258763">
              <a:buBlip>
                <a:blip r:embed="rId2"/>
              </a:buBlip>
            </a:pPr>
            <a:endParaRPr lang="en-US" sz="1800" b="1" dirty="0"/>
          </a:p>
          <a:p>
            <a:pPr marL="376238" indent="-258763">
              <a:buBlip>
                <a:blip r:embed="rId2"/>
              </a:buBlip>
            </a:pPr>
            <a:r>
              <a:rPr lang="en-US" sz="1800" dirty="0" smtClean="0"/>
              <a:t>Effective September 2012, use of </a:t>
            </a:r>
            <a:r>
              <a:rPr lang="en-US" sz="1800" b="1" i="1" dirty="0" smtClean="0"/>
              <a:t>iThenticate  </a:t>
            </a:r>
            <a:r>
              <a:rPr lang="en-US" sz="1800" dirty="0" smtClean="0"/>
              <a:t>is required for the review of proposals     </a:t>
            </a:r>
            <a:r>
              <a:rPr lang="en-US" sz="1800" u="sng" dirty="0" smtClean="0"/>
              <a:t>prior </a:t>
            </a:r>
            <a:r>
              <a:rPr lang="en-US" sz="1800" dirty="0" smtClean="0"/>
              <a:t>to submission to the sponsor, in order to protect investigators and UCF from the receipt of allegations of research misconduct.</a:t>
            </a:r>
          </a:p>
          <a:p>
            <a:pPr marL="376238" indent="-258763">
              <a:buBlip>
                <a:blip r:embed="rId2"/>
              </a:buBlip>
            </a:pPr>
            <a:endParaRPr lang="en-US" sz="1800" dirty="0"/>
          </a:p>
          <a:p>
            <a:pPr marL="376238" indent="-258763">
              <a:buBlip>
                <a:blip r:embed="rId2"/>
              </a:buBlip>
            </a:pPr>
            <a:r>
              <a:rPr lang="en-US" sz="1800" b="1" i="1" dirty="0" smtClean="0"/>
              <a:t>  iThenticate  can be accessed </a:t>
            </a:r>
            <a:r>
              <a:rPr lang="en-US" sz="1800" dirty="0" smtClean="0"/>
              <a:t>at </a:t>
            </a:r>
            <a:r>
              <a:rPr lang="en-US" sz="1800" b="1" dirty="0">
                <a:hlinkClick r:id="rId3"/>
              </a:rPr>
              <a:t>https://</a:t>
            </a:r>
            <a:r>
              <a:rPr lang="en-US" sz="1800" b="1" dirty="0" smtClean="0">
                <a:hlinkClick r:id="rId3"/>
              </a:rPr>
              <a:t>app.ithenticate.com/en_us/login</a:t>
            </a:r>
            <a:endParaRPr lang="en-US" sz="1800" b="1" dirty="0" smtClean="0"/>
          </a:p>
          <a:p>
            <a:pPr marL="376238" indent="-258763">
              <a:buNone/>
            </a:pPr>
            <a:r>
              <a:rPr lang="en-US" sz="1800" b="1" dirty="0"/>
              <a:t> </a:t>
            </a:r>
            <a:r>
              <a:rPr lang="en-US" sz="1800" b="1" dirty="0" smtClean="0"/>
              <a:t>    or </a:t>
            </a:r>
            <a:r>
              <a:rPr lang="en-US" sz="1800" dirty="0"/>
              <a:t>via the </a:t>
            </a:r>
            <a:r>
              <a:rPr lang="en-US" sz="1800" i="1" dirty="0"/>
              <a:t>ORC´s </a:t>
            </a:r>
            <a:r>
              <a:rPr lang="en-US" sz="1800" dirty="0"/>
              <a:t>webpage </a:t>
            </a:r>
            <a:r>
              <a:rPr lang="en-US" sz="1800" dirty="0" smtClean="0"/>
              <a:t>at </a:t>
            </a:r>
            <a:r>
              <a:rPr lang="en-US" sz="1800" b="1" dirty="0" smtClean="0">
                <a:hlinkClick r:id="rId4"/>
              </a:rPr>
              <a:t>http</a:t>
            </a:r>
            <a:r>
              <a:rPr lang="en-US" sz="1800" b="1" dirty="0">
                <a:hlinkClick r:id="rId4"/>
              </a:rPr>
              <a:t>://www.rcr.ucf.edu</a:t>
            </a:r>
            <a:r>
              <a:rPr lang="en-US" sz="1800" b="1" dirty="0" smtClean="0">
                <a:hlinkClick r:id="rId4"/>
              </a:rPr>
              <a:t>/</a:t>
            </a:r>
            <a:r>
              <a:rPr lang="en-US" sz="1800" b="1" dirty="0" smtClean="0"/>
              <a:t>. </a:t>
            </a:r>
          </a:p>
          <a:p>
            <a:pPr marL="376238" indent="-258763">
              <a:buBlip>
                <a:blip r:embed="rId2"/>
              </a:buBlip>
            </a:pPr>
            <a:endParaRPr lang="en-US" sz="1800" dirty="0"/>
          </a:p>
          <a:p>
            <a:pPr marL="376238" indent="-258763">
              <a:buBlip>
                <a:blip r:embed="rId2"/>
              </a:buBlip>
            </a:pPr>
            <a:r>
              <a:rPr lang="en-US" sz="1800" dirty="0" smtClean="0"/>
              <a:t>Registration to iThenticate is required  and the RCR Training Program Office facilitates access by investigators to the system.</a:t>
            </a:r>
          </a:p>
          <a:p>
            <a:pPr marL="0" indent="0">
              <a:buNone/>
            </a:pPr>
            <a:endParaRPr lang="en-US" b="1" dirty="0" smtClean="0"/>
          </a:p>
          <a:p>
            <a:pPr>
              <a:buBlip>
                <a:blip r:embed="rId2"/>
              </a:buBlip>
            </a:pPr>
            <a:r>
              <a:rPr lang="en-US" sz="1900" b="1" dirty="0" smtClean="0"/>
              <a:t>Have a </a:t>
            </a:r>
            <a:r>
              <a:rPr lang="en-US" sz="1900" dirty="0" smtClean="0"/>
              <a:t>question       about iThenticate:       Send an e-mail to  </a:t>
            </a:r>
            <a:r>
              <a:rPr lang="en-US" sz="1900" b="1" dirty="0" smtClean="0">
                <a:hlinkClick r:id="rId5"/>
              </a:rPr>
              <a:t>rcr-ucf@ucf.edu</a:t>
            </a:r>
            <a:endParaRPr lang="en-US" sz="1900" b="1" dirty="0" smtClean="0"/>
          </a:p>
          <a:p>
            <a:pPr marL="0" indent="0">
              <a:buNone/>
            </a:pPr>
            <a:endParaRPr lang="en-US" b="1" dirty="0"/>
          </a:p>
        </p:txBody>
      </p:sp>
      <p:pic>
        <p:nvPicPr>
          <p:cNvPr id="1027" name="Picture 3" descr="C:\Users\GRISELLE\AppData\Local\Microsoft\Windows\Temporary Internet Files\Content.IE5\A54W7OF7\MC900434859[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00177" y="5486400"/>
            <a:ext cx="45720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F5A803D-91D0-4C83-BC47-911B0C282B99}" type="slidenum">
              <a:rPr lang="en-US" smtClean="0"/>
              <a:pPr/>
              <a:t>37</a:t>
            </a:fld>
            <a:endParaRPr lang="en-US" dirty="0"/>
          </a:p>
        </p:txBody>
      </p:sp>
    </p:spTree>
    <p:extLst>
      <p:ext uri="{BB962C8B-B14F-4D97-AF65-F5344CB8AC3E}">
        <p14:creationId xmlns:p14="http://schemas.microsoft.com/office/powerpoint/2010/main" val="349393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pPr algn="ct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20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2000" b="1" dirty="0" smtClean="0">
                <a:solidFill>
                  <a:schemeClr val="tx2">
                    <a:lumMod val="50000"/>
                  </a:schemeClr>
                </a:solidFill>
                <a:effectLst>
                  <a:outerShdw blurRad="60007" dist="310007" dir="7680000" sy="30000" kx="1300200" algn="ctr" rotWithShape="0">
                    <a:prstClr val="black">
                      <a:alpha val="32000"/>
                    </a:prstClr>
                  </a:outerShdw>
                </a:effectLst>
              </a:rPr>
              <a:t>Conflict of Interest (COI) </a:t>
            </a:r>
            <a:r>
              <a:rPr lang="en-US" sz="2000" b="1" dirty="0" smtClean="0">
                <a:solidFill>
                  <a:schemeClr val="tx1"/>
                </a:solidFill>
                <a:effectLst>
                  <a:outerShdw blurRad="60007" dist="310007" dir="7680000" sy="30000" kx="1300200" algn="ctr" rotWithShape="0">
                    <a:prstClr val="black">
                      <a:alpha val="32000"/>
                    </a:prstClr>
                  </a:outerShdw>
                </a:effectLst>
              </a:rPr>
              <a:t>&amp;</a:t>
            </a:r>
            <a:r>
              <a:rPr lang="en-US" sz="2000" b="1" dirty="0" smtClean="0">
                <a:solidFill>
                  <a:srgbClr val="FF0000"/>
                </a:solidFill>
                <a:effectLst>
                  <a:outerShdw blurRad="60007" dist="310007" dir="7680000" sy="30000" kx="1300200" algn="ctr" rotWithShape="0">
                    <a:prstClr val="black">
                      <a:alpha val="32000"/>
                    </a:prstClr>
                  </a:outerShdw>
                </a:effectLst>
              </a:rPr>
              <a:t> Research Integrity (RCR &amp; RM)</a:t>
            </a:r>
            <a:r>
              <a:rPr lang="en-US" b="1" dirty="0" smtClean="0">
                <a:solidFill>
                  <a:srgbClr val="FF0000"/>
                </a:solidFill>
                <a:effectLst>
                  <a:outerShdw blurRad="60007" dist="310007" dir="7680000" sy="30000" kx="1300200" algn="ctr" rotWithShape="0">
                    <a:prstClr val="black">
                      <a:alpha val="32000"/>
                    </a:prstClr>
                  </a:outerShdw>
                </a:effectLst>
              </a:rPr>
              <a:t/>
            </a:r>
            <a:br>
              <a:rPr lang="en-US" b="1" dirty="0" smtClean="0">
                <a:solidFill>
                  <a:srgbClr val="FF0000"/>
                </a:solidFill>
                <a:effectLst>
                  <a:outerShdw blurRad="60007" dist="310007" dir="7680000" sy="30000" kx="1300200" algn="ctr" rotWithShape="0">
                    <a:prstClr val="black">
                      <a:alpha val="32000"/>
                    </a:prstClr>
                  </a:outerShdw>
                </a:effectLst>
              </a:rPr>
            </a:br>
            <a:endParaRPr lang="en-US" dirty="0">
              <a:solidFill>
                <a:srgbClr val="FF0000"/>
              </a:solidFill>
            </a:endParaRPr>
          </a:p>
        </p:txBody>
      </p:sp>
      <p:sp>
        <p:nvSpPr>
          <p:cNvPr id="3" name="Content Placeholder 2"/>
          <p:cNvSpPr>
            <a:spLocks noGrp="1"/>
          </p:cNvSpPr>
          <p:nvPr>
            <p:ph idx="1"/>
          </p:nvPr>
        </p:nvSpPr>
        <p:spPr>
          <a:xfrm>
            <a:off x="304800" y="1143000"/>
            <a:ext cx="8686800" cy="4937125"/>
          </a:xfrm>
        </p:spPr>
        <p:txBody>
          <a:bodyPr/>
          <a:lstStyle/>
          <a:p>
            <a:pPr>
              <a:buNone/>
            </a:pPr>
            <a:r>
              <a:rPr lang="en-US" dirty="0" smtClean="0"/>
              <a:t>			  	           </a:t>
            </a:r>
            <a:r>
              <a:rPr lang="en-US" b="1" dirty="0" smtClean="0">
                <a:solidFill>
                  <a:srgbClr val="FF0000"/>
                </a:solidFill>
              </a:rPr>
              <a:t>CASE STUDY</a:t>
            </a:r>
          </a:p>
        </p:txBody>
      </p:sp>
      <p:sp>
        <p:nvSpPr>
          <p:cNvPr id="4" name="Cloud Callout 3"/>
          <p:cNvSpPr/>
          <p:nvPr/>
        </p:nvSpPr>
        <p:spPr>
          <a:xfrm>
            <a:off x="1676400" y="1828800"/>
            <a:ext cx="7162800" cy="3962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006699"/>
              </a:solidFill>
            </a:endParaRPr>
          </a:p>
          <a:p>
            <a:pPr algn="ctr"/>
            <a:r>
              <a:rPr lang="en-US" dirty="0" smtClean="0">
                <a:solidFill>
                  <a:srgbClr val="006699"/>
                </a:solidFill>
              </a:rPr>
              <a:t>                       UCF received an allegation of         Research Misconduct relating to your XXXX…  (proposal/journal….)</a:t>
            </a:r>
            <a:endParaRPr lang="en-US" dirty="0" smtClean="0"/>
          </a:p>
          <a:p>
            <a:pPr algn="ctr"/>
            <a:endParaRPr lang="en-US" dirty="0" smtClean="0"/>
          </a:p>
          <a:p>
            <a:pPr algn="ctr"/>
            <a:r>
              <a:rPr lang="en-US" dirty="0" smtClean="0"/>
              <a:t>Relating to what? </a:t>
            </a:r>
          </a:p>
          <a:p>
            <a:pPr algn="ctr"/>
            <a:endParaRPr lang="en-US" dirty="0" smtClean="0"/>
          </a:p>
          <a:p>
            <a:pPr algn="ctr"/>
            <a:r>
              <a:rPr lang="en-US" dirty="0" smtClean="0"/>
              <a:t> </a:t>
            </a:r>
            <a:r>
              <a:rPr lang="en-US" dirty="0" smtClean="0">
                <a:solidFill>
                  <a:srgbClr val="006699"/>
                </a:solidFill>
              </a:rPr>
              <a:t>PLAGIARISM!</a:t>
            </a:r>
          </a:p>
          <a:p>
            <a:pPr algn="ctr"/>
            <a:endParaRPr lang="en-US" dirty="0" smtClean="0">
              <a:solidFill>
                <a:srgbClr val="006699"/>
              </a:solidFill>
            </a:endParaRPr>
          </a:p>
          <a:p>
            <a:pPr algn="ctr"/>
            <a:r>
              <a:rPr lang="en-US" dirty="0" smtClean="0"/>
              <a:t>What? … Am I in trouble?</a:t>
            </a:r>
          </a:p>
          <a:p>
            <a:pPr algn="ctr"/>
            <a:r>
              <a:rPr lang="en-US" dirty="0" smtClean="0"/>
              <a:t>What’s next: for me, for UCF?</a:t>
            </a:r>
          </a:p>
          <a:p>
            <a:pPr algn="ctr"/>
            <a:endParaRPr lang="en-US" dirty="0" smtClean="0"/>
          </a:p>
          <a:p>
            <a:pPr algn="ctr"/>
            <a:r>
              <a:rPr lang="en-US" dirty="0" smtClean="0">
                <a:solidFill>
                  <a:srgbClr val="006699"/>
                </a:solidFill>
              </a:rPr>
              <a:t>We must now begin the </a:t>
            </a:r>
          </a:p>
          <a:p>
            <a:pPr algn="ctr"/>
            <a:r>
              <a:rPr lang="en-US" dirty="0" smtClean="0">
                <a:solidFill>
                  <a:srgbClr val="006699"/>
                </a:solidFill>
              </a:rPr>
              <a:t>                 RM proceedings…</a:t>
            </a:r>
            <a:endParaRPr lang="en-US" dirty="0">
              <a:solidFill>
                <a:srgbClr val="006699"/>
              </a:solidFill>
            </a:endParaRPr>
          </a:p>
        </p:txBody>
      </p:sp>
      <p:pic>
        <p:nvPicPr>
          <p:cNvPr id="2051" name="Picture 3" descr="C:\Documents and Settings\User\Local Settings\Temporary Internet Files\Content.IE5\6DIY44HG\MC900437563[1].wmf"/>
          <p:cNvPicPr>
            <a:picLocks noChangeAspect="1" noChangeArrowheads="1"/>
          </p:cNvPicPr>
          <p:nvPr/>
        </p:nvPicPr>
        <p:blipFill>
          <a:blip r:embed="rId2" cstate="print"/>
          <a:srcRect/>
          <a:stretch>
            <a:fillRect/>
          </a:stretch>
        </p:blipFill>
        <p:spPr bwMode="auto">
          <a:xfrm>
            <a:off x="762000" y="4873625"/>
            <a:ext cx="1943100" cy="1984375"/>
          </a:xfrm>
          <a:prstGeom prst="rect">
            <a:avLst/>
          </a:prstGeom>
          <a:noFill/>
        </p:spPr>
      </p:pic>
      <p:sp>
        <p:nvSpPr>
          <p:cNvPr id="5" name="Slide Number Placeholder 4"/>
          <p:cNvSpPr>
            <a:spLocks noGrp="1"/>
          </p:cNvSpPr>
          <p:nvPr>
            <p:ph type="sldNum" sz="quarter" idx="12"/>
          </p:nvPr>
        </p:nvSpPr>
        <p:spPr/>
        <p:txBody>
          <a:bodyPr/>
          <a:lstStyle/>
          <a:p>
            <a:fld id="{EF5A803D-91D0-4C83-BC47-911B0C282B99}"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Part 2:   Questions </a:t>
            </a:r>
            <a:r>
              <a:rPr lang="en-US" dirty="0"/>
              <a:t>or </a:t>
            </a:r>
            <a:r>
              <a:rPr lang="en-US" dirty="0" smtClean="0"/>
              <a:t>comments</a:t>
            </a:r>
            <a:br>
              <a:rPr lang="en-US" dirty="0" smtClean="0"/>
            </a:br>
            <a:r>
              <a:rPr lang="en-US" dirty="0"/>
              <a:t/>
            </a:r>
            <a:br>
              <a:rPr lang="en-US" dirty="0"/>
            </a:br>
            <a:endParaRPr lang="en-US" dirty="0"/>
          </a:p>
        </p:txBody>
      </p:sp>
      <p:pic>
        <p:nvPicPr>
          <p:cNvPr id="5" name="Picture 2" descr="C:\Users\GRISELLE\AppData\Local\Microsoft\Windows\Temporary Internet Files\Content.IE5\VD6ALHIC\MM900172629[1].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524000"/>
            <a:ext cx="4191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06717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282643"/>
            <a:ext cx="952500" cy="98455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9750" y="1383687"/>
            <a:ext cx="952500" cy="984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RISELLE\AppData\Local\Microsoft\Windows\Temporary Internet Files\Content.IE5\J30WSU8T\MM900254500[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125" y="238729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F5A803D-91D0-4C83-BC47-911B0C282B99}" type="slidenum">
              <a:rPr lang="en-US" smtClean="0"/>
              <a:pPr/>
              <a:t>39</a:t>
            </a:fld>
            <a:endParaRPr lang="en-US" dirty="0"/>
          </a:p>
        </p:txBody>
      </p:sp>
    </p:spTree>
    <p:extLst>
      <p:ext uri="{BB962C8B-B14F-4D97-AF65-F5344CB8AC3E}">
        <p14:creationId xmlns:p14="http://schemas.microsoft.com/office/powerpoint/2010/main" val="22322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26"/>
          <p:cNvSpPr>
            <a:spLocks noGrp="1" noChangeArrowheads="1"/>
          </p:cNvSpPr>
          <p:nvPr>
            <p:ph type="title"/>
          </p:nvPr>
        </p:nvSpPr>
        <p:spPr>
          <a:xfrm>
            <a:off x="990600" y="304800"/>
            <a:ext cx="7239000" cy="457200"/>
          </a:xfrm>
        </p:spPr>
        <p:txBody>
          <a:bodyPr>
            <a:normAutofit fontScale="90000"/>
          </a:bodyPr>
          <a:lstStyle/>
          <a:p>
            <a:pPr algn="ctr"/>
            <a:r>
              <a:rPr lang="en-US" sz="16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16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1600" b="1" dirty="0">
                <a:solidFill>
                  <a:schemeClr val="tx2">
                    <a:lumMod val="50000"/>
                  </a:schemeClr>
                </a:solidFill>
                <a:effectLst>
                  <a:outerShdw blurRad="60007" dist="310007" dir="7680000" sy="30000" kx="1300200" algn="ctr" rotWithShape="0">
                    <a:prstClr val="black">
                      <a:alpha val="32000"/>
                    </a:prstClr>
                  </a:outerShdw>
                </a:effectLst>
              </a:rPr>
              <a:t/>
            </a:r>
            <a:br>
              <a:rPr lang="en-US" sz="1600" b="1" dirty="0">
                <a:solidFill>
                  <a:schemeClr val="tx2">
                    <a:lumMod val="50000"/>
                  </a:schemeClr>
                </a:solidFill>
                <a:effectLst>
                  <a:outerShdw blurRad="60007" dist="310007" dir="7680000" sy="30000" kx="1300200" algn="ctr" rotWithShape="0">
                    <a:prstClr val="black">
                      <a:alpha val="32000"/>
                    </a:prstClr>
                  </a:outerShdw>
                </a:effectLst>
              </a:rPr>
            </a:br>
            <a:r>
              <a:rPr lang="en-US" sz="1600" b="1" dirty="0" smtClean="0">
                <a:solidFill>
                  <a:srgbClr val="7030A0"/>
                </a:solidFill>
                <a:effectLst>
                  <a:outerShdw blurRad="60007" dist="310007" dir="7680000" sy="30000" kx="1300200" algn="ctr" rotWithShape="0">
                    <a:prstClr val="black">
                      <a:alpha val="32000"/>
                    </a:prstClr>
                  </a:outerShdw>
                </a:effectLst>
              </a:rPr>
              <a:t>Conflict </a:t>
            </a:r>
            <a:r>
              <a:rPr lang="en-US" sz="1600" b="1" dirty="0">
                <a:solidFill>
                  <a:srgbClr val="7030A0"/>
                </a:solidFill>
                <a:effectLst>
                  <a:outerShdw blurRad="60007" dist="310007" dir="7680000" sy="30000" kx="1300200" algn="ctr" rotWithShape="0">
                    <a:prstClr val="black">
                      <a:alpha val="32000"/>
                    </a:prstClr>
                  </a:outerShdw>
                </a:effectLst>
              </a:rPr>
              <a:t>of Interest (COI) </a:t>
            </a:r>
            <a:r>
              <a:rPr lang="en-US" sz="16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r>
              <a:rPr lang="en-US" sz="6000" b="1" dirty="0">
                <a:solidFill>
                  <a:schemeClr val="tx2">
                    <a:lumMod val="50000"/>
                  </a:schemeClr>
                </a:solidFill>
                <a:effectLst>
                  <a:outerShdw blurRad="60007" dist="310007" dir="7680000" sy="30000" kx="1300200" algn="ctr" rotWithShape="0">
                    <a:prstClr val="black">
                      <a:alpha val="32000"/>
                    </a:prstClr>
                  </a:outerShdw>
                </a:effectLst>
              </a:rPr>
              <a:t/>
            </a:r>
            <a:br>
              <a:rPr lang="en-US" sz="6000" b="1" dirty="0">
                <a:solidFill>
                  <a:schemeClr val="tx2">
                    <a:lumMod val="50000"/>
                  </a:schemeClr>
                </a:solidFill>
                <a:effectLst>
                  <a:outerShdw blurRad="60007" dist="310007" dir="7680000" sy="30000" kx="1300200" algn="ctr" rotWithShape="0">
                    <a:prstClr val="black">
                      <a:alpha val="32000"/>
                    </a:prstClr>
                  </a:outerShdw>
                </a:effectLst>
              </a:rPr>
            </a:br>
            <a:endParaRPr lang="en-US" dirty="0">
              <a:effectLst>
                <a:outerShdw blurRad="38100" dist="38100" dir="2700000" algn="tl">
                  <a:srgbClr val="000000">
                    <a:alpha val="43137"/>
                  </a:srgbClr>
                </a:outerShdw>
              </a:effectLst>
            </a:endParaRPr>
          </a:p>
        </p:txBody>
      </p:sp>
      <p:sp>
        <p:nvSpPr>
          <p:cNvPr id="171011" name="Rectangle 1027"/>
          <p:cNvSpPr>
            <a:spLocks noGrp="1" noChangeArrowheads="1"/>
          </p:cNvSpPr>
          <p:nvPr>
            <p:ph type="body" idx="1"/>
          </p:nvPr>
        </p:nvSpPr>
        <p:spPr>
          <a:xfrm>
            <a:off x="685800" y="1066800"/>
            <a:ext cx="7696200" cy="5105400"/>
          </a:xfrm>
        </p:spPr>
        <p:txBody>
          <a:bodyPr>
            <a:normAutofit fontScale="55000" lnSpcReduction="20000"/>
          </a:bodyPr>
          <a:lstStyle/>
          <a:p>
            <a:pPr lvl="6">
              <a:buFont typeface="Wingdings" pitchFamily="2" charset="2"/>
              <a:buChar char="v"/>
            </a:pPr>
            <a:r>
              <a:rPr lang="en-US" sz="6500" b="1" dirty="0" smtClean="0">
                <a:solidFill>
                  <a:srgbClr val="7030A0"/>
                </a:solidFill>
              </a:rPr>
              <a:t>Authority</a:t>
            </a:r>
          </a:p>
          <a:p>
            <a:pPr marL="0" indent="0">
              <a:buNone/>
            </a:pPr>
            <a:endParaRPr lang="en-US" b="1" dirty="0"/>
          </a:p>
          <a:p>
            <a:pPr marL="0" indent="0">
              <a:buNone/>
            </a:pPr>
            <a:r>
              <a:rPr lang="en-US" sz="3800" b="1" dirty="0" smtClean="0"/>
              <a:t>Federal </a:t>
            </a:r>
            <a:r>
              <a:rPr lang="en-US" sz="3800" b="1" dirty="0"/>
              <a:t>Financial Conflict of Interest Regulations</a:t>
            </a:r>
            <a:r>
              <a:rPr lang="en-US" sz="3600" b="1" dirty="0" smtClean="0"/>
              <a:t>:</a:t>
            </a:r>
          </a:p>
          <a:p>
            <a:pPr>
              <a:buBlip>
                <a:blip r:embed="rId2"/>
              </a:buBlip>
            </a:pPr>
            <a:endParaRPr lang="en-US" sz="3600" b="1" dirty="0"/>
          </a:p>
          <a:p>
            <a:pPr marL="0" indent="0">
              <a:buNone/>
            </a:pPr>
            <a:r>
              <a:rPr lang="en-US" sz="3600" b="1" i="1" dirty="0" smtClean="0"/>
              <a:t>“</a:t>
            </a:r>
            <a:r>
              <a:rPr lang="en-US" sz="3600" b="1" i="1" dirty="0"/>
              <a:t>Responsibility of Applicants for Promoting Objectivity in Research for which Public Health Service Funding is Sought”</a:t>
            </a:r>
            <a:endParaRPr lang="en-US" sz="3600" b="1" dirty="0"/>
          </a:p>
          <a:p>
            <a:pPr marL="0" lvl="0" indent="0">
              <a:buNone/>
            </a:pPr>
            <a:endParaRPr lang="en-US" sz="3600" b="1" dirty="0" smtClean="0"/>
          </a:p>
          <a:p>
            <a:pPr lvl="0">
              <a:buBlip>
                <a:blip r:embed="rId2"/>
              </a:buBlip>
            </a:pPr>
            <a:r>
              <a:rPr lang="en-US" sz="3600" b="1" u="sng" dirty="0" smtClean="0"/>
              <a:t>42 CFR </a:t>
            </a:r>
            <a:r>
              <a:rPr lang="en-US" sz="3600" b="1" u="sng" dirty="0"/>
              <a:t>Part 50 Subpart </a:t>
            </a:r>
            <a:r>
              <a:rPr lang="en-US" sz="3600" b="1" u="sng" dirty="0" smtClean="0"/>
              <a:t>F  </a:t>
            </a:r>
          </a:p>
          <a:p>
            <a:pPr marL="0" lvl="0" indent="0">
              <a:buNone/>
            </a:pPr>
            <a:r>
              <a:rPr lang="en-US" sz="3600" b="1" dirty="0" smtClean="0"/>
              <a:t>      [Applicable </a:t>
            </a:r>
            <a:r>
              <a:rPr lang="en-US" sz="3600" b="1" dirty="0"/>
              <a:t>to Grants and Cooperative Agreements</a:t>
            </a:r>
            <a:r>
              <a:rPr lang="en-US" sz="3600" b="1" dirty="0" smtClean="0"/>
              <a:t>] </a:t>
            </a:r>
          </a:p>
          <a:p>
            <a:pPr marL="0" lvl="0" indent="0" algn="ctr">
              <a:buNone/>
            </a:pPr>
            <a:r>
              <a:rPr lang="en-US" sz="3300" b="1" dirty="0" smtClean="0">
                <a:hlinkClick r:id="rId3"/>
              </a:rPr>
              <a:t>http</a:t>
            </a:r>
            <a:r>
              <a:rPr lang="en-US" sz="3300" b="1" dirty="0">
                <a:hlinkClick r:id="rId3"/>
              </a:rPr>
              <a:t>://</a:t>
            </a:r>
            <a:r>
              <a:rPr lang="en-US" sz="3300" b="1" dirty="0" smtClean="0">
                <a:hlinkClick r:id="rId3"/>
              </a:rPr>
              <a:t>www.gpo.gov/fdsys/pkg/FR-2011-08-25/pdf/2011-21633.pdf</a:t>
            </a:r>
            <a:endParaRPr lang="en-US" sz="3300" b="1" dirty="0"/>
          </a:p>
          <a:p>
            <a:pPr marL="0" lvl="0" indent="0">
              <a:buNone/>
            </a:pPr>
            <a:r>
              <a:rPr lang="en-US" sz="3600" b="1" dirty="0" smtClean="0"/>
              <a:t>      </a:t>
            </a:r>
            <a:r>
              <a:rPr lang="en-US" sz="3600" b="1" u="sng" dirty="0" smtClean="0"/>
              <a:t>(Pages 53283- 53288) </a:t>
            </a:r>
          </a:p>
          <a:p>
            <a:pPr>
              <a:buBlip>
                <a:blip r:embed="rId2"/>
              </a:buBlip>
            </a:pPr>
            <a:endParaRPr lang="en-US" sz="3600" b="1" u="sng" dirty="0" smtClean="0"/>
          </a:p>
          <a:p>
            <a:pPr>
              <a:buBlip>
                <a:blip r:embed="rId2"/>
              </a:buBlip>
            </a:pPr>
            <a:r>
              <a:rPr lang="en-US" sz="3600" b="1" u="sng" dirty="0" smtClean="0"/>
              <a:t>45 </a:t>
            </a:r>
            <a:r>
              <a:rPr lang="en-US" sz="3600" b="1" u="sng" dirty="0"/>
              <a:t>CFR Part </a:t>
            </a:r>
            <a:r>
              <a:rPr lang="en-US" sz="3600" b="1" u="sng" dirty="0" smtClean="0"/>
              <a:t>94   </a:t>
            </a:r>
            <a:r>
              <a:rPr lang="en-US" sz="3600" b="1" dirty="0" smtClean="0"/>
              <a:t>[Applicable </a:t>
            </a:r>
            <a:r>
              <a:rPr lang="en-US" sz="3600" b="1" dirty="0"/>
              <a:t>to Contracts</a:t>
            </a:r>
            <a:r>
              <a:rPr lang="en-US" sz="3600" b="1" dirty="0" smtClean="0"/>
              <a:t>]</a:t>
            </a:r>
          </a:p>
          <a:p>
            <a:pPr marL="0" indent="0" algn="ctr">
              <a:buNone/>
            </a:pPr>
            <a:r>
              <a:rPr lang="en-US" sz="3300" b="1" dirty="0">
                <a:hlinkClick r:id="rId3"/>
              </a:rPr>
              <a:t>http://</a:t>
            </a:r>
            <a:r>
              <a:rPr lang="en-US" sz="3300" b="1" dirty="0" smtClean="0">
                <a:hlinkClick r:id="rId3"/>
              </a:rPr>
              <a:t>www.gpo.gov/fdsys/pkg/FR-2011-08-25/pdf/2011-21633.pdf</a:t>
            </a:r>
            <a:endParaRPr lang="en-US" sz="3300" b="1" dirty="0" smtClean="0"/>
          </a:p>
          <a:p>
            <a:pPr marL="339725" indent="0">
              <a:buNone/>
            </a:pPr>
            <a:r>
              <a:rPr lang="en-US" sz="3600" b="1" dirty="0" smtClean="0"/>
              <a:t>(Pages 53288-53293)</a:t>
            </a:r>
          </a:p>
          <a:p>
            <a:pPr marL="0" indent="0" algn="ctr">
              <a:buNone/>
            </a:pPr>
            <a:endParaRPr lang="en-US" sz="3600" b="1" dirty="0" smtClean="0"/>
          </a:p>
          <a:p>
            <a:pPr marL="0" indent="0" algn="ctr">
              <a:buNone/>
            </a:pPr>
            <a:endParaRPr lang="en-US" sz="3600" b="1" dirty="0" smtClean="0"/>
          </a:p>
          <a:p>
            <a:pPr marL="0" indent="0" algn="ctr">
              <a:buNone/>
            </a:pPr>
            <a:endParaRPr lang="en-US" sz="3600" b="1" dirty="0"/>
          </a:p>
          <a:p>
            <a:pPr marL="0" indent="0" algn="ctr">
              <a:buNone/>
            </a:pPr>
            <a:endParaRPr lang="en-US" sz="3600" b="1" dirty="0"/>
          </a:p>
          <a:p>
            <a:pPr marL="0" indent="0">
              <a:buNone/>
            </a:pPr>
            <a:endParaRPr lang="en-US" sz="1800" b="1" dirty="0" smtClean="0">
              <a:solidFill>
                <a:srgbClr val="220011"/>
              </a:solidFill>
            </a:endParaRPr>
          </a:p>
        </p:txBody>
      </p:sp>
      <p:sp>
        <p:nvSpPr>
          <p:cNvPr id="2" name="Slide Number Placeholder 1"/>
          <p:cNvSpPr>
            <a:spLocks noGrp="1"/>
          </p:cNvSpPr>
          <p:nvPr>
            <p:ph type="sldNum" sz="quarter" idx="12"/>
          </p:nvPr>
        </p:nvSpPr>
        <p:spPr/>
        <p:txBody>
          <a:bodyPr/>
          <a:lstStyle/>
          <a:p>
            <a:fld id="{EF5A803D-91D0-4C83-BC47-911B0C282B99}" type="slidenum">
              <a:rPr lang="en-US" smtClean="0"/>
              <a:pPr/>
              <a:t>4</a:t>
            </a:fld>
            <a:endParaRPr lang="en-US" dirty="0"/>
          </a:p>
        </p:txBody>
      </p:sp>
    </p:spTree>
    <p:extLst>
      <p:ext uri="{BB962C8B-B14F-4D97-AF65-F5344CB8AC3E}">
        <p14:creationId xmlns:p14="http://schemas.microsoft.com/office/powerpoint/2010/main" val="1690351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078313"/>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u="sng" dirty="0" smtClean="0">
                <a:solidFill>
                  <a:schemeClr val="accent6">
                    <a:lumMod val="50000"/>
                  </a:schemeClr>
                </a:solidFill>
                <a:latin typeface="Century Gothic" pitchFamily="34" charset="0"/>
              </a:rPr>
              <a:t>See you at the next session</a:t>
            </a:r>
            <a:r>
              <a:rPr lang="en-US" b="1" dirty="0" smtClean="0">
                <a:solidFill>
                  <a:schemeClr val="accent6">
                    <a:lumMod val="50000"/>
                  </a:schemeClr>
                </a:solidFill>
                <a:latin typeface="Century Gothic" pitchFamily="34" charset="0"/>
              </a:rPr>
              <a:t>:</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chemeClr val="accent6">
                    <a:lumMod val="50000"/>
                  </a:schemeClr>
                </a:solidFill>
                <a:latin typeface="Century Gothic" pitchFamily="34" charset="0"/>
              </a:rPr>
              <a:t>Research Ethics &amp;Compliance: </a:t>
            </a:r>
          </a:p>
          <a:p>
            <a:pPr algn="ctr"/>
            <a:r>
              <a:rPr lang="en-US" sz="2400" b="1" dirty="0" smtClean="0">
                <a:solidFill>
                  <a:schemeClr val="accent6">
                    <a:lumMod val="50000"/>
                  </a:schemeClr>
                </a:solidFill>
                <a:latin typeface="Century Gothic" pitchFamily="34" charset="0"/>
              </a:rPr>
              <a:t>IRB &amp; IACUC</a:t>
            </a:r>
          </a:p>
          <a:p>
            <a:pPr algn="ctr"/>
            <a:r>
              <a:rPr lang="en-US" sz="2400" b="1" dirty="0">
                <a:solidFill>
                  <a:schemeClr val="accent6">
                    <a:lumMod val="50000"/>
                  </a:schemeClr>
                </a:solidFill>
                <a:latin typeface="Century Gothic" pitchFamily="34" charset="0"/>
              </a:rPr>
              <a:t>o</a:t>
            </a:r>
            <a:r>
              <a:rPr lang="en-US" sz="2400" b="1" dirty="0" smtClean="0">
                <a:solidFill>
                  <a:schemeClr val="accent6">
                    <a:lumMod val="50000"/>
                  </a:schemeClr>
                </a:solidFill>
                <a:latin typeface="Century Gothic" pitchFamily="34" charset="0"/>
              </a:rPr>
              <a:t>n 7/31/2013</a:t>
            </a:r>
            <a:endParaRPr lang="en-US"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86000"/>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05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1800" b="1" dirty="0">
                <a:solidFill>
                  <a:schemeClr val="tx2">
                    <a:lumMod val="50000"/>
                  </a:schemeClr>
                </a:solidFill>
                <a:effectLst>
                  <a:outerShdw blurRad="60007" dist="310007" dir="7680000" sy="30000" kx="1300200" algn="ctr" rotWithShape="0">
                    <a:prstClr val="black">
                      <a:alpha val="32000"/>
                    </a:prstClr>
                  </a:outerShdw>
                </a:effectLst>
              </a:rPr>
            </a:br>
            <a:endParaRPr lang="en-US" sz="1800" dirty="0"/>
          </a:p>
        </p:txBody>
      </p:sp>
      <p:sp>
        <p:nvSpPr>
          <p:cNvPr id="3" name="Content Placeholder 2"/>
          <p:cNvSpPr>
            <a:spLocks noGrp="1"/>
          </p:cNvSpPr>
          <p:nvPr>
            <p:ph idx="1"/>
          </p:nvPr>
        </p:nvSpPr>
        <p:spPr/>
        <p:txBody>
          <a:bodyPr>
            <a:normAutofit fontScale="92500" lnSpcReduction="20000"/>
          </a:bodyPr>
          <a:lstStyle/>
          <a:p>
            <a:pPr algn="ctr">
              <a:buFont typeface="Wingdings" pitchFamily="2" charset="2"/>
              <a:buChar char="v"/>
            </a:pPr>
            <a:r>
              <a:rPr lang="en-US" b="1" dirty="0" smtClean="0">
                <a:solidFill>
                  <a:srgbClr val="7030A0"/>
                </a:solidFill>
              </a:rPr>
              <a:t>State of Florida Laws</a:t>
            </a:r>
          </a:p>
          <a:p>
            <a:pPr marL="0" indent="0" algn="ctr">
              <a:buNone/>
            </a:pPr>
            <a:endParaRPr lang="en-US" b="1" dirty="0"/>
          </a:p>
          <a:p>
            <a:pPr>
              <a:buBlip>
                <a:blip r:embed="rId2"/>
              </a:buBlip>
            </a:pPr>
            <a:r>
              <a:rPr lang="en-US" sz="2400" b="1" dirty="0" smtClean="0"/>
              <a:t>Code of Ethics for Public Officers and Employees, Title X, </a:t>
            </a:r>
          </a:p>
          <a:p>
            <a:pPr marL="339725" indent="0">
              <a:buNone/>
            </a:pPr>
            <a:r>
              <a:rPr lang="en-US" sz="2400" b="1" dirty="0" smtClean="0"/>
              <a:t>Part III, F</a:t>
            </a:r>
            <a:r>
              <a:rPr lang="en-US" sz="2400" b="1" dirty="0"/>
              <a:t>. S. Chapter 112 </a:t>
            </a:r>
            <a:r>
              <a:rPr lang="en-US" sz="2400" b="1" dirty="0" smtClean="0"/>
              <a:t>  (Sections 112</a:t>
            </a:r>
            <a:r>
              <a:rPr lang="en-US" sz="2400" b="1" dirty="0"/>
              <a:t>. </a:t>
            </a:r>
            <a:r>
              <a:rPr lang="en-US" sz="2400" b="1" dirty="0" smtClean="0"/>
              <a:t>311 </a:t>
            </a:r>
            <a:r>
              <a:rPr lang="en-US" sz="2400" b="1" dirty="0"/>
              <a:t>to 112-326</a:t>
            </a:r>
            <a:r>
              <a:rPr lang="en-US" sz="2400" b="1" dirty="0" smtClean="0"/>
              <a:t>)</a:t>
            </a:r>
          </a:p>
          <a:p>
            <a:pPr marL="339725" indent="0">
              <a:buNone/>
            </a:pPr>
            <a:r>
              <a:rPr lang="en-US" sz="1900" b="1" dirty="0" smtClean="0">
                <a:hlinkClick r:id="rId3"/>
              </a:rPr>
              <a:t>http://www.leg.state.fl.us/statutes/index.cfm?App_mode=Display_Statute&amp;</a:t>
            </a:r>
          </a:p>
          <a:p>
            <a:pPr marL="339725" indent="0">
              <a:buNone/>
            </a:pPr>
            <a:r>
              <a:rPr lang="en-US" sz="1900" b="1" dirty="0" smtClean="0">
                <a:hlinkClick r:id="rId3"/>
              </a:rPr>
              <a:t>URL=Ch0112/part03.htm&amp;StatuteYear=2009&amp;%20Title=%2D%3E2009%</a:t>
            </a:r>
          </a:p>
          <a:p>
            <a:pPr marL="339725" indent="0">
              <a:buNone/>
            </a:pPr>
            <a:r>
              <a:rPr lang="en-US" sz="1900" b="1" dirty="0" smtClean="0">
                <a:hlinkClick r:id="rId3"/>
              </a:rPr>
              <a:t>2D%3EChapter%20112%2D%3EPart%20III</a:t>
            </a:r>
            <a:endParaRPr lang="en-US" sz="1900" b="1" dirty="0" smtClean="0"/>
          </a:p>
          <a:p>
            <a:pPr marL="0" indent="0">
              <a:buNone/>
            </a:pPr>
            <a:endParaRPr lang="en-US" sz="2400" b="1" dirty="0" smtClean="0"/>
          </a:p>
          <a:p>
            <a:pPr>
              <a:buBlip>
                <a:blip r:embed="rId2"/>
              </a:buBlip>
            </a:pPr>
            <a:r>
              <a:rPr lang="en-US" sz="1900" b="1" dirty="0" smtClean="0"/>
              <a:t>State of Florida statutes requires that no employee shall have any interest, financial or otherwise, direct or indirect; engage in any business transaction or professional activity; or incur any obligation of any nature which is in substantial conflict with the proper discharge of his or her duties in the public interest. However, in some cases, an exemption can be granted by the university consistent with categories defined by the State of Florida under this Chapter.*</a:t>
            </a:r>
          </a:p>
          <a:p>
            <a:pPr marL="0" indent="0" algn="ctr">
              <a:buNone/>
            </a:pPr>
            <a:r>
              <a:rPr lang="en-US" sz="2000" b="1" dirty="0" smtClean="0"/>
              <a:t>* </a:t>
            </a:r>
            <a:r>
              <a:rPr lang="en-US" sz="1500" b="1" dirty="0" smtClean="0"/>
              <a:t>At UCF- COI supplemental form: </a:t>
            </a:r>
            <a:r>
              <a:rPr lang="en-US" sz="1500" b="1" i="1" dirty="0" smtClean="0"/>
              <a:t>Request for an Exemption/Disclosu</a:t>
            </a:r>
            <a:r>
              <a:rPr lang="en-US" sz="1500" b="1" dirty="0" smtClean="0"/>
              <a:t>re</a:t>
            </a:r>
          </a:p>
          <a:p>
            <a:pPr marL="0" indent="0" algn="ctr">
              <a:buNone/>
            </a:pPr>
            <a:endParaRPr lang="en-US" sz="2000" b="1" dirty="0" smtClean="0">
              <a:hlinkClick r:id="rId3"/>
            </a:endParaRPr>
          </a:p>
          <a:p>
            <a:pPr marL="0" indent="0">
              <a:buNone/>
            </a:pPr>
            <a:endParaRPr lang="en-US"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5</a:t>
            </a:fld>
            <a:endParaRPr lang="en-US" dirty="0"/>
          </a:p>
        </p:txBody>
      </p:sp>
    </p:spTree>
    <p:extLst>
      <p:ext uri="{BB962C8B-B14F-4D97-AF65-F5344CB8AC3E}">
        <p14:creationId xmlns:p14="http://schemas.microsoft.com/office/powerpoint/2010/main" val="94161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1800" b="1" dirty="0">
                <a:solidFill>
                  <a:schemeClr val="tx2">
                    <a:lumMod val="50000"/>
                  </a:schemeClr>
                </a:solidFill>
                <a:effectLst>
                  <a:outerShdw blurRad="60007" dist="310007" dir="7680000" sy="30000" kx="1300200" algn="ctr" rotWithShape="0">
                    <a:prstClr val="black">
                      <a:alpha val="32000"/>
                    </a:prstClr>
                  </a:outerShdw>
                </a:effectLst>
              </a:rPr>
            </a:br>
            <a:endParaRPr lang="en-US" sz="1800" dirty="0"/>
          </a:p>
        </p:txBody>
      </p:sp>
      <p:sp>
        <p:nvSpPr>
          <p:cNvPr id="3" name="Content Placeholder 2"/>
          <p:cNvSpPr>
            <a:spLocks noGrp="1"/>
          </p:cNvSpPr>
          <p:nvPr>
            <p:ph idx="1"/>
          </p:nvPr>
        </p:nvSpPr>
        <p:spPr>
          <a:xfrm>
            <a:off x="152400" y="1219200"/>
            <a:ext cx="8686800" cy="4525963"/>
          </a:xfrm>
        </p:spPr>
        <p:txBody>
          <a:bodyPr>
            <a:normAutofit fontScale="25000" lnSpcReduction="20000"/>
          </a:bodyPr>
          <a:lstStyle/>
          <a:p>
            <a:pPr algn="ctr">
              <a:buFont typeface="Wingdings" pitchFamily="2" charset="2"/>
              <a:buChar char="v"/>
            </a:pPr>
            <a:r>
              <a:rPr lang="en-US" sz="11100" dirty="0" smtClean="0"/>
              <a:t>  </a:t>
            </a:r>
            <a:r>
              <a:rPr lang="en-US" sz="11100" b="1" dirty="0" smtClean="0">
                <a:solidFill>
                  <a:srgbClr val="7030A0"/>
                </a:solidFill>
              </a:rPr>
              <a:t>UCF</a:t>
            </a:r>
          </a:p>
          <a:p>
            <a:pPr marL="0" indent="0">
              <a:buNone/>
            </a:pPr>
            <a:endParaRPr lang="en-US" sz="4400" b="1" dirty="0" smtClean="0"/>
          </a:p>
          <a:p>
            <a:pPr marL="404813" indent="-234950">
              <a:buBlip>
                <a:blip r:embed="rId2"/>
              </a:buBlip>
              <a:tabLst>
                <a:tab pos="690563" algn="l"/>
                <a:tab pos="914400" algn="l"/>
              </a:tabLst>
            </a:pPr>
            <a:r>
              <a:rPr lang="en-US" sz="6400" b="1" dirty="0" smtClean="0"/>
              <a:t>Reporting a Potential Conflict of Interest or Conflict of Commitment in Research </a:t>
            </a:r>
          </a:p>
          <a:p>
            <a:pPr marL="404813" indent="-234950">
              <a:buNone/>
              <a:tabLst>
                <a:tab pos="690563" algn="l"/>
                <a:tab pos="914400" algn="l"/>
              </a:tabLst>
            </a:pPr>
            <a:r>
              <a:rPr lang="en-US" sz="6400" b="1" dirty="0" smtClean="0"/>
              <a:t>	(Policy Number 4.504-2)</a:t>
            </a:r>
          </a:p>
          <a:p>
            <a:pPr marL="457200" indent="-52388">
              <a:buNone/>
            </a:pPr>
            <a:r>
              <a:rPr lang="en-US" sz="6400" b="1" dirty="0" smtClean="0">
                <a:hlinkClick r:id="rId3"/>
              </a:rPr>
              <a:t>http</a:t>
            </a:r>
            <a:r>
              <a:rPr lang="en-US" sz="6400" b="1" dirty="0">
                <a:hlinkClick r:id="rId3"/>
              </a:rPr>
              <a:t>://</a:t>
            </a:r>
            <a:r>
              <a:rPr lang="en-US" sz="6400" b="1" dirty="0" smtClean="0">
                <a:hlinkClick r:id="rId3"/>
              </a:rPr>
              <a:t>policies.ucf.edu/documents/4-504.2ReportingaPotentialConflictofInterest</a:t>
            </a:r>
          </a:p>
          <a:p>
            <a:pPr marL="457200" indent="-52388">
              <a:buNone/>
            </a:pPr>
            <a:r>
              <a:rPr lang="en-US" sz="6400" b="1" dirty="0" smtClean="0">
                <a:hlinkClick r:id="rId3"/>
              </a:rPr>
              <a:t>orConflictofCommitmentinReseachFinalonLetterhead08-20-12.pdf</a:t>
            </a:r>
            <a:endParaRPr lang="en-US" sz="6400" b="1" dirty="0" smtClean="0"/>
          </a:p>
          <a:p>
            <a:pPr marL="627063" indent="-457200">
              <a:buBlip>
                <a:blip r:embed="rId2"/>
              </a:buBlip>
            </a:pPr>
            <a:endParaRPr lang="en-US" sz="6400" b="1" dirty="0" smtClean="0"/>
          </a:p>
          <a:p>
            <a:pPr marL="404813" indent="-234950">
              <a:buBlip>
                <a:blip r:embed="rId2"/>
              </a:buBlip>
              <a:tabLst>
                <a:tab pos="862013" algn="l"/>
              </a:tabLst>
            </a:pPr>
            <a:r>
              <a:rPr lang="en-US" sz="6400" b="1" dirty="0" smtClean="0"/>
              <a:t>Financial conflict of interest Guidelines/ORC (August 24, 2012)</a:t>
            </a:r>
          </a:p>
          <a:p>
            <a:pPr marL="627063" indent="-222250">
              <a:buNone/>
            </a:pPr>
            <a:r>
              <a:rPr lang="en-US" sz="5600" b="1" dirty="0">
                <a:hlinkClick r:id="rId4"/>
              </a:rPr>
              <a:t>http://</a:t>
            </a:r>
            <a:r>
              <a:rPr lang="en-US" sz="5600" b="1" dirty="0" smtClean="0">
                <a:hlinkClick r:id="rId4"/>
              </a:rPr>
              <a:t>www.coi.ucf.edu/Documents/Financial%20Conflict%20of%20Interest%20Guidelines.pdf</a:t>
            </a:r>
            <a:endParaRPr lang="en-US" sz="5600" b="1" dirty="0" smtClean="0"/>
          </a:p>
          <a:p>
            <a:pPr marL="627063" indent="-222250">
              <a:buNone/>
            </a:pPr>
            <a:endParaRPr lang="en-US" sz="5600" b="1" dirty="0" smtClean="0"/>
          </a:p>
          <a:p>
            <a:pPr marL="404813" indent="-234950">
              <a:buBlip>
                <a:blip r:embed="rId2"/>
              </a:buBlip>
            </a:pPr>
            <a:r>
              <a:rPr lang="en-US" sz="6400" b="1" dirty="0" smtClean="0"/>
              <a:t>UCF </a:t>
            </a:r>
            <a:r>
              <a:rPr lang="en-US" sz="6400" b="1" dirty="0"/>
              <a:t>Institutional Review Board (IRB</a:t>
            </a:r>
            <a:r>
              <a:rPr lang="en-US" sz="6400" b="1" dirty="0" smtClean="0"/>
              <a:t>)</a:t>
            </a:r>
          </a:p>
          <a:p>
            <a:pPr marL="627063" indent="-457200">
              <a:buNone/>
            </a:pPr>
            <a:r>
              <a:rPr lang="en-US" sz="6400" b="1" dirty="0" smtClean="0"/>
              <a:t>    HRP-080-SPO, Conflicting Interest of IRB Members and Consultants</a:t>
            </a:r>
          </a:p>
          <a:p>
            <a:pPr marL="404813" indent="0">
              <a:buNone/>
            </a:pPr>
            <a:r>
              <a:rPr lang="en-US" sz="6400" b="1" dirty="0" smtClean="0">
                <a:hlinkClick r:id="rId5"/>
              </a:rPr>
              <a:t>http</a:t>
            </a:r>
            <a:r>
              <a:rPr lang="en-US" sz="6400" b="1" dirty="0">
                <a:hlinkClick r:id="rId5"/>
              </a:rPr>
              <a:t>://www.coi.ucf.edu/Documents/HRP-080%20-%20SOP%20-%</a:t>
            </a:r>
            <a:r>
              <a:rPr lang="en-US" sz="6400" b="1" dirty="0" smtClean="0">
                <a:hlinkClick r:id="rId5"/>
              </a:rPr>
              <a:t>20Conflicting%20Interests%20of%20IRB%20Members%20and%20Consultants.pdf</a:t>
            </a:r>
            <a:endParaRPr lang="en-US" sz="6400" b="1" dirty="0" smtClean="0"/>
          </a:p>
          <a:p>
            <a:pPr marL="627063" indent="-457200">
              <a:buBlip>
                <a:blip r:embed="rId2"/>
              </a:buBlip>
            </a:pPr>
            <a:endParaRPr lang="en-US" sz="6400" dirty="0"/>
          </a:p>
          <a:p>
            <a:pPr marL="404813" indent="-234950">
              <a:buBlip>
                <a:blip r:embed="rId2"/>
              </a:buBlip>
            </a:pPr>
            <a:r>
              <a:rPr lang="en-US" sz="6400" b="1" dirty="0"/>
              <a:t>UCF Animal Research Protection Office (IACUC)</a:t>
            </a:r>
            <a:r>
              <a:rPr lang="en-US" sz="6400" dirty="0"/>
              <a:t> </a:t>
            </a:r>
            <a:endParaRPr lang="en-US" sz="6400" dirty="0" smtClean="0"/>
          </a:p>
          <a:p>
            <a:pPr marL="169863" indent="-169863">
              <a:buNone/>
            </a:pPr>
            <a:r>
              <a:rPr lang="en-US" sz="6400" b="1" dirty="0" smtClean="0"/>
              <a:t>        IACUC-excerpt  Policy Manual. III.8</a:t>
            </a:r>
          </a:p>
          <a:p>
            <a:pPr marL="457200" indent="-52388">
              <a:buNone/>
            </a:pPr>
            <a:r>
              <a:rPr lang="en-US" sz="6400" b="1" dirty="0" smtClean="0">
                <a:hlinkClick r:id="rId6"/>
              </a:rPr>
              <a:t>http</a:t>
            </a:r>
            <a:r>
              <a:rPr lang="en-US" sz="6400" b="1" dirty="0">
                <a:hlinkClick r:id="rId6"/>
              </a:rPr>
              <a:t>://</a:t>
            </a:r>
            <a:r>
              <a:rPr lang="en-US" sz="6400" b="1" dirty="0" smtClean="0">
                <a:hlinkClick r:id="rId6"/>
              </a:rPr>
              <a:t>www.coi.ucf.edu/Documents/IACUC-excerptPolicyManual_III.8.pdf</a:t>
            </a:r>
            <a:endParaRPr lang="en-US" sz="6400" b="1" dirty="0" smtClean="0"/>
          </a:p>
          <a:p>
            <a:pPr>
              <a:buBlip>
                <a:blip r:embed="rId2"/>
              </a:buBlip>
            </a:pPr>
            <a:endParaRPr lang="en-US" dirty="0"/>
          </a:p>
          <a:p>
            <a:pPr>
              <a:buBlip>
                <a:blip r:embed="rId2"/>
              </a:buBlip>
            </a:pPr>
            <a:endParaRPr lang="en-US" dirty="0" smtClean="0"/>
          </a:p>
          <a:p>
            <a:pPr>
              <a:buBlip>
                <a:blip r:embed="rId2"/>
              </a:buBlip>
            </a:pPr>
            <a:endParaRPr lang="en-US" dirty="0" smtClean="0"/>
          </a:p>
          <a:p>
            <a:pPr lvl="1">
              <a:buBlip>
                <a:blip r:embed="rId2"/>
              </a:buBlip>
            </a:pPr>
            <a:endParaRPr lang="en-US" dirty="0">
              <a:hlinkClick r:id="rId7" action="ppaction://hlinkfile"/>
            </a:endParaRPr>
          </a:p>
          <a:p>
            <a:pPr>
              <a:buBlip>
                <a:blip r:embed="rId2"/>
              </a:buBlip>
            </a:pPr>
            <a:endParaRPr lang="en-US" sz="4400" b="1" dirty="0"/>
          </a:p>
          <a:p>
            <a:pPr>
              <a:buBlip>
                <a:blip r:embed="rId2"/>
              </a:buBlip>
            </a:pPr>
            <a:endParaRPr lang="en-US" sz="4400" b="1"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6</a:t>
            </a:fld>
            <a:endParaRPr lang="en-US" dirty="0"/>
          </a:p>
        </p:txBody>
      </p:sp>
    </p:spTree>
    <p:extLst>
      <p:ext uri="{BB962C8B-B14F-4D97-AF65-F5344CB8AC3E}">
        <p14:creationId xmlns:p14="http://schemas.microsoft.com/office/powerpoint/2010/main" val="18896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t>
            </a:r>
            <a:r>
              <a:rPr lang="en-US" sz="1800" b="1" dirty="0" smtClean="0">
                <a:solidFill>
                  <a:srgbClr val="7030A0"/>
                </a:solidFill>
                <a:effectLst>
                  <a:outerShdw blurRad="60007" dist="310007" dir="7680000" sy="30000" kx="1300200" algn="ctr" rotWithShape="0">
                    <a:prstClr val="black">
                      <a:alpha val="32000"/>
                    </a:prstClr>
                  </a:outerShdw>
                </a:effectLst>
              </a:rPr>
              <a:t>Conflict </a:t>
            </a:r>
            <a:r>
              <a:rPr lang="en-US" sz="1800" b="1" dirty="0">
                <a:solidFill>
                  <a:srgbClr val="7030A0"/>
                </a:solidFill>
                <a:effectLst>
                  <a:outerShdw blurRad="60007" dist="310007" dir="7680000" sy="30000" kx="1300200" algn="ctr" rotWithShape="0">
                    <a:prstClr val="black">
                      <a:alpha val="32000"/>
                    </a:prstClr>
                  </a:outerShdw>
                </a:effectLst>
              </a:rPr>
              <a:t>of Interest (COI) </a:t>
            </a:r>
            <a:r>
              <a:rPr lang="en-US" sz="18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endParaRPr lang="en-US" sz="1800" dirty="0"/>
          </a:p>
        </p:txBody>
      </p:sp>
      <p:sp>
        <p:nvSpPr>
          <p:cNvPr id="3" name="Content Placeholder 2"/>
          <p:cNvSpPr>
            <a:spLocks noGrp="1"/>
          </p:cNvSpPr>
          <p:nvPr>
            <p:ph idx="1"/>
          </p:nvPr>
        </p:nvSpPr>
        <p:spPr/>
        <p:txBody>
          <a:bodyPr>
            <a:normAutofit fontScale="25000" lnSpcReduction="20000"/>
          </a:bodyPr>
          <a:lstStyle/>
          <a:p>
            <a:pPr marL="0" indent="0" algn="ctr">
              <a:buNone/>
            </a:pPr>
            <a:r>
              <a:rPr lang="en-US" sz="11200" b="1" dirty="0" smtClean="0">
                <a:solidFill>
                  <a:srgbClr val="7030A0"/>
                </a:solidFill>
              </a:rPr>
              <a:t>Continuation: UCF</a:t>
            </a:r>
          </a:p>
          <a:p>
            <a:pPr marL="0" indent="0">
              <a:buNone/>
            </a:pPr>
            <a:endParaRPr lang="en-US" dirty="0"/>
          </a:p>
          <a:p>
            <a:pPr marL="0" indent="0" algn="ctr">
              <a:buNone/>
            </a:pPr>
            <a:endParaRPr lang="en-US" sz="5600" b="1" dirty="0" smtClean="0"/>
          </a:p>
          <a:p>
            <a:pPr marL="339725" indent="-222250">
              <a:buBlip>
                <a:blip r:embed="rId2"/>
              </a:buBlip>
            </a:pPr>
            <a:r>
              <a:rPr lang="en-US" sz="6400" b="1" dirty="0" smtClean="0"/>
              <a:t>IACUC-excerpt </a:t>
            </a:r>
            <a:r>
              <a:rPr lang="en-US" sz="6400" b="1" dirty="0"/>
              <a:t>Policy </a:t>
            </a:r>
            <a:r>
              <a:rPr lang="en-US" sz="6400" b="1" dirty="0" err="1"/>
              <a:t>Manual_Appendix</a:t>
            </a:r>
            <a:r>
              <a:rPr lang="en-US" sz="6400" b="1" dirty="0"/>
              <a:t> 7_III </a:t>
            </a:r>
            <a:r>
              <a:rPr lang="en-US" sz="6400" b="1" dirty="0" smtClean="0"/>
              <a:t>D.6</a:t>
            </a:r>
            <a:endParaRPr lang="en-US" sz="6400" b="1" dirty="0"/>
          </a:p>
          <a:p>
            <a:pPr marL="339725" indent="0">
              <a:buNone/>
            </a:pPr>
            <a:r>
              <a:rPr lang="en-US" sz="6400" b="1" dirty="0">
                <a:hlinkClick r:id="rId3"/>
              </a:rPr>
              <a:t>http://www.coi.ucf.edu/Documents/IACUC-excerptPolicyManual_Appendix%207_III_D.6.pdf</a:t>
            </a:r>
            <a:endParaRPr lang="en-US" sz="6400" b="1" dirty="0"/>
          </a:p>
          <a:p>
            <a:pPr marL="339725" indent="-222250">
              <a:buBlip>
                <a:blip r:embed="rId2"/>
              </a:buBlip>
            </a:pPr>
            <a:endParaRPr lang="en-US" sz="6400" b="1" dirty="0"/>
          </a:p>
          <a:p>
            <a:pPr marL="339725" indent="-222250">
              <a:buBlip>
                <a:blip r:embed="rId2"/>
              </a:buBlip>
            </a:pPr>
            <a:r>
              <a:rPr lang="en-US" sz="6400" b="1" dirty="0" smtClean="0"/>
              <a:t>UCF </a:t>
            </a:r>
            <a:r>
              <a:rPr lang="en-US" sz="6400" b="1" dirty="0"/>
              <a:t>College of Medicine</a:t>
            </a:r>
          </a:p>
          <a:p>
            <a:pPr marL="339725" indent="0">
              <a:buNone/>
            </a:pPr>
            <a:r>
              <a:rPr lang="en-US" sz="6400" b="1" dirty="0">
                <a:hlinkClick r:id="rId4"/>
              </a:rPr>
              <a:t>http://med.ucf.edu/media/2011/08/UCF-COM-Industry-Relations-Policy-and-Guidelines.pdf</a:t>
            </a:r>
            <a:endParaRPr lang="en-US" sz="6400" b="1" dirty="0"/>
          </a:p>
          <a:p>
            <a:pPr marL="339725" indent="-222250">
              <a:buBlip>
                <a:blip r:embed="rId2"/>
              </a:buBlip>
            </a:pPr>
            <a:endParaRPr lang="en-US" sz="6400" b="1" dirty="0"/>
          </a:p>
          <a:p>
            <a:pPr marL="339725" indent="-222250">
              <a:buBlip>
                <a:blip r:embed="rId2"/>
              </a:buBlip>
            </a:pPr>
            <a:r>
              <a:rPr lang="en-US" sz="6400" b="1" dirty="0" smtClean="0"/>
              <a:t>UCF </a:t>
            </a:r>
            <a:r>
              <a:rPr lang="en-US" sz="6400" b="1" dirty="0"/>
              <a:t>Collective Bargaining Agreement </a:t>
            </a:r>
            <a:endParaRPr lang="en-US" sz="6400" b="1" dirty="0" smtClean="0"/>
          </a:p>
          <a:p>
            <a:pPr marL="339725" indent="0">
              <a:buNone/>
            </a:pPr>
            <a:r>
              <a:rPr lang="en-US" sz="6400" b="1" dirty="0" smtClean="0"/>
              <a:t>Article </a:t>
            </a:r>
            <a:r>
              <a:rPr lang="en-US" sz="6400" b="1" dirty="0"/>
              <a:t>19-Conflict of Interest or Commitment/Outside Activity</a:t>
            </a:r>
          </a:p>
          <a:p>
            <a:pPr marL="339725" indent="0">
              <a:buNone/>
            </a:pPr>
            <a:r>
              <a:rPr lang="en-US" sz="5600" b="1" dirty="0">
                <a:hlinkClick r:id="rId5"/>
              </a:rPr>
              <a:t>http://www.coi.ucf.edu/Documents/CBA_Article%2019_Conflict%20of%20Interest%20or%20Commitment</a:t>
            </a:r>
            <a:r>
              <a:rPr lang="en-US" sz="5600" b="1" dirty="0" smtClean="0">
                <a:hlinkClick r:id="rId5"/>
              </a:rPr>
              <a:t>_</a:t>
            </a:r>
          </a:p>
          <a:p>
            <a:pPr marL="339725" indent="0">
              <a:buNone/>
            </a:pPr>
            <a:r>
              <a:rPr lang="en-US" sz="5600" b="1" dirty="0" smtClean="0">
                <a:hlinkClick r:id="rId5"/>
              </a:rPr>
              <a:t>Outside%20Activity.pdf</a:t>
            </a:r>
            <a:endParaRPr lang="en-US" sz="5600" b="1" dirty="0"/>
          </a:p>
          <a:p>
            <a:pPr marL="339725" indent="-222250">
              <a:buBlip>
                <a:blip r:embed="rId2"/>
              </a:buBlip>
            </a:pPr>
            <a:endParaRPr lang="en-US" sz="5600" b="1" dirty="0"/>
          </a:p>
          <a:p>
            <a:pPr marL="339725" indent="-222250">
              <a:buBlip>
                <a:blip r:embed="rId2"/>
              </a:buBlip>
            </a:pPr>
            <a:r>
              <a:rPr lang="en-US" sz="6400" b="1" dirty="0" smtClean="0"/>
              <a:t>College </a:t>
            </a:r>
            <a:r>
              <a:rPr lang="en-US" sz="6400" b="1" dirty="0"/>
              <a:t>of Graduate Studies     </a:t>
            </a:r>
          </a:p>
          <a:p>
            <a:pPr marL="339725" indent="0">
              <a:buNone/>
            </a:pPr>
            <a:r>
              <a:rPr lang="en-US" sz="6400" b="1" dirty="0" smtClean="0"/>
              <a:t>Graduate </a:t>
            </a:r>
            <a:r>
              <a:rPr lang="en-US" sz="6400" b="1" dirty="0"/>
              <a:t>Catalogue/College of Graduate Studies/ Section Graduate Faculty and Graduate Faculty </a:t>
            </a:r>
            <a:r>
              <a:rPr lang="en-US" sz="6400" b="1" dirty="0" smtClean="0"/>
              <a:t>Scholars/ University-Wide </a:t>
            </a:r>
            <a:r>
              <a:rPr lang="en-US" sz="6400" b="1" dirty="0"/>
              <a:t>Qualifications for Participation in Graduate Education</a:t>
            </a:r>
          </a:p>
          <a:p>
            <a:pPr marL="339725" indent="0">
              <a:buNone/>
            </a:pPr>
            <a:r>
              <a:rPr lang="en-US" sz="5200" b="1" dirty="0">
                <a:hlinkClick r:id="rId6"/>
              </a:rPr>
              <a:t>http://</a:t>
            </a:r>
            <a:r>
              <a:rPr lang="en-US" sz="5200" b="1" dirty="0" smtClean="0">
                <a:hlinkClick r:id="rId6"/>
              </a:rPr>
              <a:t>www.coi.ucf.edu/Documents/Excerpts_20122013_GraduateCatalogFacultyAndGraduateFacultyScholars.pdf</a:t>
            </a:r>
            <a:endParaRPr lang="en-US" sz="5200" b="1" dirty="0"/>
          </a:p>
          <a:p>
            <a:endParaRPr lang="en-US" b="1"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7</a:t>
            </a:fld>
            <a:endParaRPr lang="en-US" dirty="0"/>
          </a:p>
        </p:txBody>
      </p:sp>
    </p:spTree>
    <p:extLst>
      <p:ext uri="{BB962C8B-B14F-4D97-AF65-F5344CB8AC3E}">
        <p14:creationId xmlns:p14="http://schemas.microsoft.com/office/powerpoint/2010/main" val="256796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85800"/>
          </a:xfrm>
        </p:spPr>
        <p:txBody>
          <a:bodyPr>
            <a:normAutofit fontScale="90000"/>
          </a:bodyPr>
          <a:lstStyle/>
          <a:p>
            <a:pPr algn="ctr"/>
            <a:r>
              <a:rPr lang="en-US" sz="1800" b="1" dirty="0" smtClean="0">
                <a:solidFill>
                  <a:schemeClr val="tx2">
                    <a:lumMod val="50000"/>
                  </a:schemeClr>
                </a:solidFill>
                <a:effectLst>
                  <a:outerShdw blurRad="60007" dist="310007" dir="7680000" sy="30000" kx="1300200" algn="ctr" rotWithShape="0">
                    <a:prstClr val="black">
                      <a:alpha val="32000"/>
                    </a:prstClr>
                  </a:outerShdw>
                </a:effectLst>
              </a:rPr>
              <a:t/>
            </a:r>
            <a:br>
              <a:rPr lang="en-US" sz="1800" b="1" dirty="0" smtClean="0">
                <a:solidFill>
                  <a:schemeClr val="tx2">
                    <a:lumMod val="50000"/>
                  </a:schemeClr>
                </a:solidFill>
                <a:effectLst>
                  <a:outerShdw blurRad="60007" dist="310007" dir="7680000" sy="30000" kx="1300200" algn="ctr" rotWithShape="0">
                    <a:prstClr val="black">
                      <a:alpha val="32000"/>
                    </a:prstClr>
                  </a:outerShdw>
                </a:effectLst>
              </a:rPr>
            </a:br>
            <a:r>
              <a:rPr lang="en-US" sz="1800" b="1" dirty="0" smtClean="0">
                <a:solidFill>
                  <a:srgbClr val="7030A0"/>
                </a:solidFill>
                <a:effectLst>
                  <a:outerShdw blurRad="60007" dist="310007" dir="7680000" sy="30000" kx="1300200" algn="ctr" rotWithShape="0">
                    <a:prstClr val="black">
                      <a:alpha val="32000"/>
                    </a:prstClr>
                  </a:outerShdw>
                </a:effectLst>
              </a:rPr>
              <a:t/>
            </a:r>
            <a:br>
              <a:rPr lang="en-US" sz="1800" b="1" dirty="0" smtClean="0">
                <a:solidFill>
                  <a:srgbClr val="7030A0"/>
                </a:solidFill>
                <a:effectLst>
                  <a:outerShdw blurRad="60007" dist="310007" dir="7680000" sy="30000" kx="1300200" algn="ctr" rotWithShape="0">
                    <a:prstClr val="black">
                      <a:alpha val="32000"/>
                    </a:prstClr>
                  </a:outerShdw>
                </a:effectLst>
              </a:rPr>
            </a:br>
            <a:r>
              <a:rPr lang="en-US" sz="2000" b="1" dirty="0" smtClean="0">
                <a:solidFill>
                  <a:srgbClr val="7030A0"/>
                </a:solidFill>
                <a:effectLst>
                  <a:outerShdw blurRad="60007" dist="310007" dir="7680000" sy="30000" kx="1300200" algn="ctr" rotWithShape="0">
                    <a:prstClr val="black">
                      <a:alpha val="32000"/>
                    </a:prstClr>
                  </a:outerShdw>
                </a:effectLst>
              </a:rPr>
              <a:t>Conflict </a:t>
            </a:r>
            <a:r>
              <a:rPr lang="en-US" sz="2000" b="1" dirty="0">
                <a:solidFill>
                  <a:srgbClr val="7030A0"/>
                </a:solidFill>
                <a:effectLst>
                  <a:outerShdw blurRad="60007" dist="310007" dir="7680000" sy="30000" kx="1300200" algn="ctr" rotWithShape="0">
                    <a:prstClr val="black">
                      <a:alpha val="32000"/>
                    </a:prstClr>
                  </a:outerShdw>
                </a:effectLst>
              </a:rPr>
              <a:t>of Interest (COI) </a:t>
            </a:r>
            <a:r>
              <a:rPr lang="en-US" sz="20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2000" b="1" dirty="0">
                <a:solidFill>
                  <a:schemeClr val="tx2">
                    <a:lumMod val="50000"/>
                  </a:schemeClr>
                </a:solidFill>
                <a:effectLst>
                  <a:outerShdw blurRad="60007" dist="310007" dir="7680000" sy="30000" kx="1300200" algn="ctr" rotWithShape="0">
                    <a:prstClr val="black">
                      <a:alpha val="32000"/>
                    </a:prstClr>
                  </a:outerShdw>
                </a:effectLst>
              </a:rPr>
            </a:br>
            <a:endParaRPr lang="en-US" sz="2000" dirty="0"/>
          </a:p>
        </p:txBody>
      </p:sp>
      <p:sp>
        <p:nvSpPr>
          <p:cNvPr id="3" name="Content Placeholder 2"/>
          <p:cNvSpPr>
            <a:spLocks noGrp="1"/>
          </p:cNvSpPr>
          <p:nvPr>
            <p:ph idx="1"/>
          </p:nvPr>
        </p:nvSpPr>
        <p:spPr>
          <a:xfrm>
            <a:off x="381000" y="1066800"/>
            <a:ext cx="8686800" cy="4876800"/>
          </a:xfrm>
        </p:spPr>
        <p:txBody>
          <a:bodyPr>
            <a:normAutofit fontScale="25000" lnSpcReduction="20000"/>
          </a:bodyPr>
          <a:lstStyle/>
          <a:p>
            <a:pPr algn="ctr">
              <a:buFont typeface="Wingdings" pitchFamily="2" charset="2"/>
              <a:buChar char="v"/>
            </a:pPr>
            <a:r>
              <a:rPr lang="en-US" sz="9600" b="1" dirty="0" smtClean="0">
                <a:solidFill>
                  <a:srgbClr val="7030A0"/>
                </a:solidFill>
              </a:rPr>
              <a:t>Historical Facts</a:t>
            </a:r>
            <a:endParaRPr lang="en-US" sz="9600" dirty="0">
              <a:solidFill>
                <a:srgbClr val="7030A0"/>
              </a:solidFill>
            </a:endParaRPr>
          </a:p>
          <a:p>
            <a:pPr marL="0" lvl="0" indent="0" algn="ctr">
              <a:buNone/>
            </a:pPr>
            <a:endParaRPr lang="en-US" sz="8800" b="1" dirty="0" smtClean="0"/>
          </a:p>
          <a:p>
            <a:pPr lvl="0">
              <a:buBlip>
                <a:blip r:embed="rId2"/>
              </a:buBlip>
            </a:pPr>
            <a:r>
              <a:rPr lang="en-US" sz="8800" b="1" dirty="0" smtClean="0"/>
              <a:t>The </a:t>
            </a:r>
            <a:r>
              <a:rPr lang="en-US" sz="8800" b="1" dirty="0"/>
              <a:t>initial regulation was effective Oct 1</a:t>
            </a:r>
            <a:r>
              <a:rPr lang="en-US" sz="8800" b="1" baseline="30000" dirty="0"/>
              <a:t>st</a:t>
            </a:r>
            <a:r>
              <a:rPr lang="en-US" sz="8800" b="1" dirty="0"/>
              <a:t> 1995:</a:t>
            </a:r>
          </a:p>
          <a:p>
            <a:pPr marL="0" indent="0" algn="ctr">
              <a:buNone/>
            </a:pPr>
            <a:r>
              <a:rPr lang="en-US" sz="8000" b="1" u="sng" dirty="0" smtClean="0">
                <a:solidFill>
                  <a:srgbClr val="0070C0"/>
                </a:solidFill>
                <a:hlinkClick r:id="rId3"/>
              </a:rPr>
              <a:t>http</a:t>
            </a:r>
            <a:r>
              <a:rPr lang="en-US" sz="8000" b="1" u="sng" dirty="0">
                <a:solidFill>
                  <a:srgbClr val="0070C0"/>
                </a:solidFill>
                <a:hlinkClick r:id="rId3"/>
              </a:rPr>
              <a:t>://grants.nih.gov/grants/compliance/42_CFR_50_Subpart_F.htm</a:t>
            </a:r>
            <a:endParaRPr lang="en-US" sz="8000" u="sng" dirty="0">
              <a:solidFill>
                <a:srgbClr val="0070C0"/>
              </a:solidFill>
            </a:endParaRPr>
          </a:p>
          <a:p>
            <a:pPr marL="0" indent="0">
              <a:buNone/>
            </a:pPr>
            <a:endParaRPr lang="en-US" sz="8000" u="sng" dirty="0"/>
          </a:p>
          <a:p>
            <a:pPr lvl="0">
              <a:buBlip>
                <a:blip r:embed="rId2"/>
              </a:buBlip>
            </a:pPr>
            <a:r>
              <a:rPr lang="en-US" sz="8800" b="1" dirty="0"/>
              <a:t>The revised  regulation (“Final Rule”) was  published in the Federal Register on Aug 25</a:t>
            </a:r>
            <a:r>
              <a:rPr lang="en-US" sz="8800" b="1" baseline="30000" dirty="0"/>
              <a:t>th</a:t>
            </a:r>
            <a:r>
              <a:rPr lang="en-US" sz="8800" b="1" dirty="0"/>
              <a:t> </a:t>
            </a:r>
            <a:r>
              <a:rPr lang="en-US" sz="8800" b="1" dirty="0" smtClean="0"/>
              <a:t>2011</a:t>
            </a:r>
            <a:r>
              <a:rPr lang="en-US" sz="8800" dirty="0"/>
              <a:t> </a:t>
            </a:r>
            <a:r>
              <a:rPr lang="en-US" sz="8800" b="1" dirty="0" smtClean="0"/>
              <a:t>with </a:t>
            </a:r>
            <a:r>
              <a:rPr lang="en-US" sz="8800" b="1" dirty="0"/>
              <a:t>an effective implementation date as of Aug 24</a:t>
            </a:r>
            <a:r>
              <a:rPr lang="en-US" sz="8800" b="1" baseline="30000" dirty="0"/>
              <a:t>th</a:t>
            </a:r>
            <a:r>
              <a:rPr lang="en-US" sz="8800" b="1" dirty="0"/>
              <a:t> 2012:</a:t>
            </a:r>
            <a:endParaRPr lang="en-US" sz="8800" dirty="0"/>
          </a:p>
          <a:p>
            <a:pPr marL="0" indent="0" algn="ctr">
              <a:buNone/>
            </a:pPr>
            <a:r>
              <a:rPr lang="en-US" sz="8000" b="1" dirty="0">
                <a:hlinkClick r:id="rId4"/>
              </a:rPr>
              <a:t>http://www.gpo.gov/fdsys/pkg/FR-2011-08-25/pdf/2011-21633.pdf</a:t>
            </a:r>
            <a:endParaRPr lang="en-US" sz="8000" dirty="0"/>
          </a:p>
          <a:p>
            <a:pPr marL="0" indent="0">
              <a:buNone/>
            </a:pPr>
            <a:endParaRPr lang="en-US" sz="8000" dirty="0"/>
          </a:p>
          <a:p>
            <a:pPr lvl="0">
              <a:buBlip>
                <a:blip r:embed="rId2"/>
              </a:buBlip>
            </a:pPr>
            <a:r>
              <a:rPr lang="en-US" sz="8800" b="1" dirty="0"/>
              <a:t>In addition to DHHS/PHS &amp; NIH units, </a:t>
            </a:r>
            <a:r>
              <a:rPr lang="en-US" sz="8800" b="1" dirty="0" smtClean="0">
                <a:solidFill>
                  <a:srgbClr val="0070C0"/>
                </a:solidFill>
              </a:rPr>
              <a:t>other </a:t>
            </a:r>
            <a:r>
              <a:rPr lang="en-US" sz="8800" b="1" dirty="0">
                <a:solidFill>
                  <a:srgbClr val="0070C0"/>
                </a:solidFill>
              </a:rPr>
              <a:t>sponsoring agencies have adopted the “Final Rule”</a:t>
            </a:r>
            <a:endParaRPr lang="en-US" sz="8800" dirty="0">
              <a:solidFill>
                <a:srgbClr val="0070C0"/>
              </a:solidFill>
            </a:endParaRPr>
          </a:p>
          <a:p>
            <a:pPr marL="0" indent="0" algn="ctr">
              <a:buNone/>
            </a:pPr>
            <a:r>
              <a:rPr lang="en-US" sz="8000" b="1" dirty="0" smtClean="0">
                <a:hlinkClick r:id="rId5"/>
              </a:rPr>
              <a:t>http</a:t>
            </a:r>
            <a:r>
              <a:rPr lang="en-US" sz="8000" b="1" dirty="0">
                <a:hlinkClick r:id="rId5"/>
              </a:rPr>
              <a:t>://</a:t>
            </a:r>
            <a:r>
              <a:rPr lang="en-US" sz="8000" b="1" dirty="0" smtClean="0">
                <a:hlinkClick r:id="rId5"/>
              </a:rPr>
              <a:t>sites.nationalacademies.org/PGA/fdp/PGA_070596</a:t>
            </a:r>
            <a:endParaRPr lang="en-US" sz="8000" b="1" dirty="0" smtClean="0"/>
          </a:p>
          <a:p>
            <a:pPr marL="0" indent="0" algn="ctr">
              <a:buNone/>
            </a:pPr>
            <a:endParaRPr lang="en-US" sz="8000" b="1" dirty="0" smtClean="0"/>
          </a:p>
          <a:p>
            <a:pPr marL="0" indent="0">
              <a:buNone/>
            </a:pPr>
            <a:endParaRPr lang="en-US" sz="3600" b="1" dirty="0"/>
          </a:p>
          <a:p>
            <a:pPr marL="0" indent="0">
              <a:buNone/>
            </a:pPr>
            <a:endParaRPr lang="en-US" sz="3600" b="1" dirty="0" smtClean="0"/>
          </a:p>
          <a:p>
            <a:pPr marL="0" indent="0">
              <a:buNone/>
            </a:pPr>
            <a:endParaRPr lang="en-US" sz="3600" b="1" dirty="0"/>
          </a:p>
          <a:p>
            <a:pPr marL="0" indent="0">
              <a:buNone/>
            </a:pPr>
            <a:endParaRPr lang="en-US" sz="3600" b="1" dirty="0" smtClean="0"/>
          </a:p>
          <a:p>
            <a:pPr marL="0" indent="0">
              <a:buNone/>
            </a:pPr>
            <a:endParaRPr lang="en-US" sz="3600" b="1" dirty="0"/>
          </a:p>
          <a:p>
            <a:pPr marL="0" indent="0">
              <a:buNone/>
            </a:pPr>
            <a:endParaRPr lang="en-US" sz="3600" b="1" dirty="0" smtClean="0"/>
          </a:p>
          <a:p>
            <a:pPr marL="0" indent="0">
              <a:buNone/>
            </a:pPr>
            <a:endParaRPr lang="en-US" sz="3600" b="1" dirty="0"/>
          </a:p>
          <a:p>
            <a:pPr marL="0" indent="0">
              <a:buNone/>
            </a:pPr>
            <a:endParaRPr lang="en-US" sz="3600" b="1" dirty="0" smtClean="0"/>
          </a:p>
          <a:p>
            <a:pPr marL="0" indent="0">
              <a:buNone/>
            </a:pPr>
            <a:endParaRPr lang="en-US" sz="3600" b="1" dirty="0"/>
          </a:p>
          <a:p>
            <a:pPr marL="0" indent="0">
              <a:buNone/>
            </a:pPr>
            <a:r>
              <a:rPr lang="en-US" sz="3600" b="1" dirty="0"/>
              <a:t> </a:t>
            </a:r>
            <a:endParaRPr lang="en-US" sz="3600" b="1" dirty="0">
              <a:solidFill>
                <a:srgbClr val="220011"/>
              </a:solidFill>
            </a:endParaRPr>
          </a:p>
        </p:txBody>
      </p:sp>
      <p:sp>
        <p:nvSpPr>
          <p:cNvPr id="4" name="Slide Number Placeholder 3"/>
          <p:cNvSpPr>
            <a:spLocks noGrp="1"/>
          </p:cNvSpPr>
          <p:nvPr>
            <p:ph type="sldNum" sz="quarter" idx="12"/>
          </p:nvPr>
        </p:nvSpPr>
        <p:spPr/>
        <p:txBody>
          <a:bodyPr/>
          <a:lstStyle/>
          <a:p>
            <a:fld id="{EF5A803D-91D0-4C83-BC47-911B0C282B99}" type="slidenum">
              <a:rPr lang="en-US" smtClean="0"/>
              <a:pPr/>
              <a:t>8</a:t>
            </a:fld>
            <a:endParaRPr lang="en-US" dirty="0"/>
          </a:p>
        </p:txBody>
      </p:sp>
    </p:spTree>
    <p:extLst>
      <p:ext uri="{BB962C8B-B14F-4D97-AF65-F5344CB8AC3E}">
        <p14:creationId xmlns:p14="http://schemas.microsoft.com/office/powerpoint/2010/main" val="214527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543800" cy="619125"/>
          </a:xfrm>
        </p:spPr>
        <p:txBody>
          <a:bodyPr>
            <a:normAutofit fontScale="90000"/>
          </a:bodyPr>
          <a:lstStyle/>
          <a:p>
            <a:pPr algn="ctr"/>
            <a:r>
              <a:rPr lang="en-US" sz="2000" b="1" dirty="0" smtClean="0">
                <a:solidFill>
                  <a:srgbClr val="7030A0"/>
                </a:solidFill>
                <a:effectLst>
                  <a:outerShdw blurRad="60007" dist="310007" dir="7680000" sy="30000" kx="1300200" algn="ctr" rotWithShape="0">
                    <a:prstClr val="black">
                      <a:alpha val="32000"/>
                    </a:prstClr>
                  </a:outerShdw>
                </a:effectLst>
              </a:rPr>
              <a:t>Conflict </a:t>
            </a:r>
            <a:r>
              <a:rPr lang="en-US" sz="2000" b="1" dirty="0">
                <a:solidFill>
                  <a:srgbClr val="7030A0"/>
                </a:solidFill>
                <a:effectLst>
                  <a:outerShdw blurRad="60007" dist="310007" dir="7680000" sy="30000" kx="1300200" algn="ctr" rotWithShape="0">
                    <a:prstClr val="black">
                      <a:alpha val="32000"/>
                    </a:prstClr>
                  </a:outerShdw>
                </a:effectLst>
              </a:rPr>
              <a:t>of Interest (COI) </a:t>
            </a:r>
            <a:r>
              <a:rPr lang="en-US" sz="2000" b="1" dirty="0">
                <a:solidFill>
                  <a:schemeClr val="tx2">
                    <a:lumMod val="50000"/>
                  </a:schemeClr>
                </a:solidFill>
                <a:effectLst>
                  <a:outerShdw blurRad="60007" dist="310007" dir="7680000" sy="30000" kx="1300200" algn="ctr" rotWithShape="0">
                    <a:prstClr val="black">
                      <a:alpha val="32000"/>
                    </a:prstClr>
                  </a:outerShdw>
                </a:effectLst>
              </a:rPr>
              <a:t>&amp; Research Integrity (RCR &amp; RM)</a:t>
            </a:r>
            <a:br>
              <a:rPr lang="en-US" sz="2000" b="1" dirty="0">
                <a:solidFill>
                  <a:schemeClr val="tx2">
                    <a:lumMod val="50000"/>
                  </a:schemeClr>
                </a:solidFill>
                <a:effectLst>
                  <a:outerShdw blurRad="60007" dist="310007" dir="7680000" sy="30000" kx="1300200" algn="ctr" rotWithShape="0">
                    <a:prstClr val="black">
                      <a:alpha val="32000"/>
                    </a:prstClr>
                  </a:outerShdw>
                </a:effectLst>
              </a:rPr>
            </a:br>
            <a:endParaRPr lang="en-US" sz="2000" dirty="0"/>
          </a:p>
        </p:txBody>
      </p:sp>
      <p:sp>
        <p:nvSpPr>
          <p:cNvPr id="3" name="Content Placeholder 2"/>
          <p:cNvSpPr>
            <a:spLocks noGrp="1"/>
          </p:cNvSpPr>
          <p:nvPr>
            <p:ph idx="1"/>
          </p:nvPr>
        </p:nvSpPr>
        <p:spPr>
          <a:xfrm>
            <a:off x="304800" y="914400"/>
            <a:ext cx="8458200" cy="5410200"/>
          </a:xfrm>
        </p:spPr>
        <p:txBody>
          <a:bodyPr>
            <a:normAutofit fontScale="25000" lnSpcReduction="20000"/>
          </a:bodyPr>
          <a:lstStyle/>
          <a:p>
            <a:pPr marL="114300" indent="-114300" algn="ctr">
              <a:lnSpc>
                <a:spcPct val="120000"/>
              </a:lnSpc>
              <a:spcBef>
                <a:spcPts val="0"/>
              </a:spcBef>
              <a:buFont typeface="Wingdings" pitchFamily="2" charset="2"/>
              <a:buChar char="v"/>
              <a:tabLst>
                <a:tab pos="171450" algn="l"/>
                <a:tab pos="228600" algn="l"/>
              </a:tabLst>
            </a:pPr>
            <a:endParaRPr lang="en-US" sz="9600" b="1" dirty="0" smtClean="0">
              <a:solidFill>
                <a:srgbClr val="7030A0"/>
              </a:solidFill>
            </a:endParaRPr>
          </a:p>
          <a:p>
            <a:pPr marL="114300" indent="-114300" algn="ctr">
              <a:lnSpc>
                <a:spcPct val="120000"/>
              </a:lnSpc>
              <a:spcBef>
                <a:spcPts val="0"/>
              </a:spcBef>
              <a:buFont typeface="Wingdings" pitchFamily="2" charset="2"/>
              <a:buChar char="v"/>
              <a:tabLst>
                <a:tab pos="171450" algn="l"/>
                <a:tab pos="228600" algn="l"/>
              </a:tabLst>
            </a:pPr>
            <a:r>
              <a:rPr lang="en-US" sz="9600" b="1" dirty="0" smtClean="0">
                <a:solidFill>
                  <a:srgbClr val="7030A0"/>
                </a:solidFill>
              </a:rPr>
              <a:t>     Among </a:t>
            </a:r>
            <a:r>
              <a:rPr lang="en-US" sz="9600" b="1" dirty="0">
                <a:solidFill>
                  <a:srgbClr val="7030A0"/>
                </a:solidFill>
              </a:rPr>
              <a:t>others, the “Final Rule” requires </a:t>
            </a:r>
            <a:r>
              <a:rPr lang="en-US" sz="9600" b="1" dirty="0" smtClean="0">
                <a:solidFill>
                  <a:srgbClr val="7030A0"/>
                </a:solidFill>
              </a:rPr>
              <a:t>that Institutions </a:t>
            </a:r>
            <a:r>
              <a:rPr lang="en-US" sz="9600" b="1" dirty="0">
                <a:solidFill>
                  <a:srgbClr val="7030A0"/>
                </a:solidFill>
              </a:rPr>
              <a:t>receiving DHHS, PHS &amp; NIH funding </a:t>
            </a:r>
            <a:r>
              <a:rPr lang="en-US" sz="9600" b="1" dirty="0" smtClean="0">
                <a:solidFill>
                  <a:srgbClr val="7030A0"/>
                </a:solidFill>
              </a:rPr>
              <a:t>shall</a:t>
            </a:r>
            <a:r>
              <a:rPr lang="en-US" sz="11200" b="1" dirty="0" smtClean="0"/>
              <a:t>:</a:t>
            </a:r>
          </a:p>
          <a:p>
            <a:pPr algn="ctr">
              <a:lnSpc>
                <a:spcPct val="120000"/>
              </a:lnSpc>
              <a:spcBef>
                <a:spcPts val="0"/>
              </a:spcBef>
              <a:buFont typeface="Wingdings" pitchFamily="2" charset="2"/>
              <a:buChar char="v"/>
            </a:pPr>
            <a:endParaRPr lang="en-US" sz="11200" b="1" dirty="0" smtClean="0"/>
          </a:p>
          <a:p>
            <a:pPr marL="1084263" indent="-287338">
              <a:lnSpc>
                <a:spcPct val="120000"/>
              </a:lnSpc>
              <a:spcBef>
                <a:spcPts val="0"/>
              </a:spcBef>
              <a:buBlip>
                <a:blip r:embed="rId2"/>
              </a:buBlip>
            </a:pPr>
            <a:r>
              <a:rPr lang="en-US" sz="6400" b="1" dirty="0" smtClean="0">
                <a:solidFill>
                  <a:srgbClr val="0070C0"/>
                </a:solidFill>
              </a:rPr>
              <a:t>Comply </a:t>
            </a:r>
            <a:r>
              <a:rPr lang="en-US" sz="6400" b="1" dirty="0">
                <a:solidFill>
                  <a:srgbClr val="0070C0"/>
                </a:solidFill>
              </a:rPr>
              <a:t>with </a:t>
            </a:r>
            <a:r>
              <a:rPr lang="en-US" sz="6400" b="1" dirty="0"/>
              <a:t>revised FCOI regulations</a:t>
            </a:r>
            <a:endParaRPr lang="en-US" sz="6400" dirty="0"/>
          </a:p>
          <a:p>
            <a:pPr marL="1084263" indent="-287338">
              <a:lnSpc>
                <a:spcPct val="170000"/>
              </a:lnSpc>
              <a:spcBef>
                <a:spcPts val="0"/>
              </a:spcBef>
              <a:buBlip>
                <a:blip r:embed="rId2"/>
              </a:buBlip>
            </a:pPr>
            <a:r>
              <a:rPr lang="en-US" sz="6400" b="1" dirty="0" smtClean="0">
                <a:solidFill>
                  <a:srgbClr val="0070C0"/>
                </a:solidFill>
              </a:rPr>
              <a:t>Revise</a:t>
            </a:r>
            <a:r>
              <a:rPr lang="en-US" sz="6400" b="1" dirty="0" smtClean="0"/>
              <a:t> their </a:t>
            </a:r>
            <a:r>
              <a:rPr lang="en-US" sz="6400" b="1" dirty="0" smtClean="0">
                <a:solidFill>
                  <a:srgbClr val="0070C0"/>
                </a:solidFill>
              </a:rPr>
              <a:t>institutional </a:t>
            </a:r>
            <a:r>
              <a:rPr lang="en-US" sz="6400" b="1" dirty="0">
                <a:solidFill>
                  <a:srgbClr val="0070C0"/>
                </a:solidFill>
              </a:rPr>
              <a:t>COI policies </a:t>
            </a:r>
            <a:r>
              <a:rPr lang="en-US" sz="6400" b="1" dirty="0" smtClean="0"/>
              <a:t>accordingly.</a:t>
            </a:r>
            <a:endParaRPr lang="en-US" sz="6400" dirty="0"/>
          </a:p>
          <a:p>
            <a:pPr marL="1084263" lvl="0" indent="-287338">
              <a:lnSpc>
                <a:spcPct val="120000"/>
              </a:lnSpc>
              <a:spcBef>
                <a:spcPts val="0"/>
              </a:spcBef>
              <a:buBlip>
                <a:blip r:embed="rId2"/>
              </a:buBlip>
            </a:pPr>
            <a:r>
              <a:rPr lang="en-US" sz="6400" b="1" dirty="0" smtClean="0">
                <a:solidFill>
                  <a:srgbClr val="0070C0"/>
                </a:solidFill>
              </a:rPr>
              <a:t>Require </a:t>
            </a:r>
            <a:r>
              <a:rPr lang="en-US" sz="6400" b="1" dirty="0">
                <a:solidFill>
                  <a:srgbClr val="0070C0"/>
                </a:solidFill>
              </a:rPr>
              <a:t>(and enforce) </a:t>
            </a:r>
            <a:r>
              <a:rPr lang="en-US" sz="6400" b="1" dirty="0"/>
              <a:t>completion of </a:t>
            </a:r>
            <a:r>
              <a:rPr lang="en-US" sz="6400" b="1" u="sng" dirty="0">
                <a:solidFill>
                  <a:srgbClr val="0070C0"/>
                </a:solidFill>
              </a:rPr>
              <a:t>COI training </a:t>
            </a:r>
            <a:r>
              <a:rPr lang="en-US" sz="6400" b="1" dirty="0"/>
              <a:t>by their investigators  </a:t>
            </a:r>
            <a:r>
              <a:rPr lang="en-US" sz="6400" b="1" dirty="0" smtClean="0"/>
              <a:t>(</a:t>
            </a:r>
            <a:r>
              <a:rPr lang="en-US" sz="6400" b="1" dirty="0"/>
              <a:t>PIs &amp; </a:t>
            </a:r>
            <a:r>
              <a:rPr lang="en-US" sz="6400" b="1" dirty="0" smtClean="0"/>
              <a:t>Co-PIs) and by any </a:t>
            </a:r>
            <a:r>
              <a:rPr lang="en-US" sz="6400" b="1" dirty="0"/>
              <a:t>other project participant </a:t>
            </a:r>
            <a:r>
              <a:rPr lang="en-US" sz="6400" b="1" dirty="0">
                <a:solidFill>
                  <a:srgbClr val="0070C0"/>
                </a:solidFill>
              </a:rPr>
              <a:t>responsible for </a:t>
            </a:r>
            <a:r>
              <a:rPr lang="en-US" sz="6400" b="1" dirty="0" smtClean="0">
                <a:solidFill>
                  <a:srgbClr val="0070C0"/>
                </a:solidFill>
              </a:rPr>
              <a:t>the </a:t>
            </a:r>
            <a:r>
              <a:rPr lang="en-US" sz="6400" b="1" i="1" dirty="0" smtClean="0">
                <a:solidFill>
                  <a:srgbClr val="0070C0"/>
                </a:solidFill>
              </a:rPr>
              <a:t>design</a:t>
            </a:r>
            <a:r>
              <a:rPr lang="en-US" sz="6400" b="1" i="1" dirty="0">
                <a:solidFill>
                  <a:srgbClr val="0070C0"/>
                </a:solidFill>
              </a:rPr>
              <a:t>, conduct or </a:t>
            </a:r>
            <a:r>
              <a:rPr lang="en-US" sz="6400" b="1" i="1" dirty="0" smtClean="0">
                <a:solidFill>
                  <a:srgbClr val="0070C0"/>
                </a:solidFill>
              </a:rPr>
              <a:t>reporting </a:t>
            </a:r>
            <a:r>
              <a:rPr lang="en-US" sz="6400" b="1" i="1" dirty="0">
                <a:solidFill>
                  <a:srgbClr val="0070C0"/>
                </a:solidFill>
              </a:rPr>
              <a:t>of </a:t>
            </a:r>
            <a:r>
              <a:rPr lang="en-US" sz="6400" b="1" i="1" dirty="0" smtClean="0">
                <a:solidFill>
                  <a:srgbClr val="0070C0"/>
                </a:solidFill>
              </a:rPr>
              <a:t>research.</a:t>
            </a:r>
          </a:p>
          <a:p>
            <a:pPr marL="1084263" lvl="0" indent="-287338">
              <a:lnSpc>
                <a:spcPct val="120000"/>
              </a:lnSpc>
              <a:spcBef>
                <a:spcPts val="0"/>
              </a:spcBef>
              <a:buBlip>
                <a:blip r:embed="rId2"/>
              </a:buBlip>
            </a:pPr>
            <a:r>
              <a:rPr lang="en-US" sz="6400" b="1" dirty="0" smtClean="0">
                <a:solidFill>
                  <a:srgbClr val="0070C0"/>
                </a:solidFill>
              </a:rPr>
              <a:t>Provide</a:t>
            </a:r>
            <a:r>
              <a:rPr lang="en-US" sz="6400" b="1" dirty="0" smtClean="0"/>
              <a:t> </a:t>
            </a:r>
            <a:r>
              <a:rPr lang="en-US" sz="6400" b="1" dirty="0"/>
              <a:t>required </a:t>
            </a:r>
            <a:r>
              <a:rPr lang="en-US" sz="6400" b="1" dirty="0">
                <a:solidFill>
                  <a:srgbClr val="0070C0"/>
                </a:solidFill>
              </a:rPr>
              <a:t>certifications</a:t>
            </a:r>
            <a:r>
              <a:rPr lang="en-US" sz="6400" b="1" dirty="0"/>
              <a:t> </a:t>
            </a:r>
            <a:r>
              <a:rPr lang="en-US" sz="6400" b="1" dirty="0" smtClean="0"/>
              <a:t>(included in </a:t>
            </a:r>
            <a:r>
              <a:rPr lang="en-US" sz="6400" b="1" dirty="0"/>
              <a:t>proposal(s) being submitted </a:t>
            </a:r>
            <a:r>
              <a:rPr lang="en-US" sz="6400" b="1" dirty="0" smtClean="0"/>
              <a:t>to DHHS</a:t>
            </a:r>
            <a:r>
              <a:rPr lang="en-US" sz="6400" b="1" dirty="0"/>
              <a:t>, PHS &amp; </a:t>
            </a:r>
            <a:r>
              <a:rPr lang="en-US" sz="6400" b="1" dirty="0" smtClean="0"/>
              <a:t>NIH) for the </a:t>
            </a:r>
            <a:r>
              <a:rPr lang="en-US" sz="6400" b="1" dirty="0"/>
              <a:t>existence of written FCOI policies &amp; a </a:t>
            </a:r>
            <a:r>
              <a:rPr lang="en-US" sz="6400" b="1" dirty="0" smtClean="0"/>
              <a:t>process </a:t>
            </a:r>
            <a:r>
              <a:rPr lang="en-US" sz="6400" b="1" dirty="0"/>
              <a:t>in place </a:t>
            </a:r>
            <a:r>
              <a:rPr lang="en-US" sz="6400" b="1" dirty="0" smtClean="0"/>
              <a:t>for  the review </a:t>
            </a:r>
            <a:r>
              <a:rPr lang="en-US" sz="6400" b="1" dirty="0"/>
              <a:t>of </a:t>
            </a:r>
            <a:r>
              <a:rPr lang="en-US" sz="6400" b="1" dirty="0" smtClean="0"/>
              <a:t>FCOI disclosures submitted </a:t>
            </a:r>
            <a:r>
              <a:rPr lang="en-US" sz="6400" b="1" dirty="0"/>
              <a:t>by  </a:t>
            </a:r>
            <a:r>
              <a:rPr lang="en-US" sz="6400" b="1" dirty="0" smtClean="0"/>
              <a:t>investigators;</a:t>
            </a:r>
          </a:p>
          <a:p>
            <a:pPr marL="1084263" lvl="0" indent="-287338">
              <a:lnSpc>
                <a:spcPct val="120000"/>
              </a:lnSpc>
              <a:spcBef>
                <a:spcPts val="0"/>
              </a:spcBef>
              <a:buBlip>
                <a:blip r:embed="rId2"/>
              </a:buBlip>
            </a:pPr>
            <a:r>
              <a:rPr lang="en-US" sz="6400" b="1" dirty="0" smtClean="0">
                <a:solidFill>
                  <a:srgbClr val="0070C0"/>
                </a:solidFill>
              </a:rPr>
              <a:t>Submit an initial report </a:t>
            </a:r>
            <a:r>
              <a:rPr lang="en-US" sz="6400" b="1" dirty="0" smtClean="0"/>
              <a:t>to DHSS, PHS or NIH units (as applicable) prior to the expenditure of any PHS funds, detailing any  investigator’s FCOI identified by the university relating to  PHS funding which requires a management plan accepted by the university. An annual report is  also required.</a:t>
            </a:r>
          </a:p>
          <a:p>
            <a:pPr marL="1084263" indent="-287338">
              <a:lnSpc>
                <a:spcPct val="170000"/>
              </a:lnSpc>
              <a:spcBef>
                <a:spcPts val="0"/>
              </a:spcBef>
              <a:buBlip>
                <a:blip r:embed="rId2"/>
              </a:buBlip>
            </a:pPr>
            <a:r>
              <a:rPr lang="en-US" sz="6400" b="1" dirty="0" smtClean="0">
                <a:solidFill>
                  <a:srgbClr val="0070C0"/>
                </a:solidFill>
              </a:rPr>
              <a:t>Make </a:t>
            </a:r>
            <a:r>
              <a:rPr lang="en-US" sz="6400" b="1" dirty="0">
                <a:solidFill>
                  <a:srgbClr val="0070C0"/>
                </a:solidFill>
              </a:rPr>
              <a:t>FCOI policies publicly accessible</a:t>
            </a:r>
            <a:r>
              <a:rPr lang="en-US" sz="6400" b="1" dirty="0"/>
              <a:t>, and/</a:t>
            </a:r>
            <a:r>
              <a:rPr lang="en-US" sz="6400" b="1" dirty="0">
                <a:solidFill>
                  <a:srgbClr val="FF0000"/>
                </a:solidFill>
              </a:rPr>
              <a:t>or</a:t>
            </a:r>
            <a:r>
              <a:rPr lang="en-US" sz="6400" b="1" dirty="0"/>
              <a:t> </a:t>
            </a:r>
            <a:r>
              <a:rPr lang="en-US" sz="6400" b="1" dirty="0">
                <a:solidFill>
                  <a:srgbClr val="0070C0"/>
                </a:solidFill>
              </a:rPr>
              <a:t>available upon </a:t>
            </a:r>
            <a:r>
              <a:rPr lang="en-US" sz="6400" b="1" dirty="0" smtClean="0">
                <a:solidFill>
                  <a:srgbClr val="0070C0"/>
                </a:solidFill>
              </a:rPr>
              <a:t>request.</a:t>
            </a:r>
            <a:endParaRPr lang="en-US" sz="6400" dirty="0">
              <a:solidFill>
                <a:srgbClr val="0070C0"/>
              </a:solidFill>
            </a:endParaRPr>
          </a:p>
          <a:p>
            <a:pPr>
              <a:lnSpc>
                <a:spcPct val="170000"/>
              </a:lnSpc>
              <a:spcBef>
                <a:spcPts val="0"/>
              </a:spcBef>
              <a:buFont typeface="Wingdings" pitchFamily="2" charset="2"/>
              <a:buChar char="v"/>
            </a:pPr>
            <a:endParaRPr lang="en-US" sz="5600" b="1" dirty="0"/>
          </a:p>
        </p:txBody>
      </p:sp>
      <p:sp>
        <p:nvSpPr>
          <p:cNvPr id="4" name="Slide Number Placeholder 3"/>
          <p:cNvSpPr>
            <a:spLocks noGrp="1"/>
          </p:cNvSpPr>
          <p:nvPr>
            <p:ph type="sldNum" sz="quarter" idx="12"/>
          </p:nvPr>
        </p:nvSpPr>
        <p:spPr/>
        <p:txBody>
          <a:bodyPr/>
          <a:lstStyle/>
          <a:p>
            <a:fld id="{EF5A803D-91D0-4C83-BC47-911B0C282B99}" type="slidenum">
              <a:rPr lang="en-US" smtClean="0"/>
              <a:pPr/>
              <a:t>9</a:t>
            </a:fld>
            <a:endParaRPr lang="en-US" dirty="0"/>
          </a:p>
        </p:txBody>
      </p:sp>
    </p:spTree>
    <p:extLst>
      <p:ext uri="{BB962C8B-B14F-4D97-AF65-F5344CB8AC3E}">
        <p14:creationId xmlns:p14="http://schemas.microsoft.com/office/powerpoint/2010/main" val="12770793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11675</TotalTime>
  <Words>2623</Words>
  <Application>Microsoft Office PowerPoint</Application>
  <PresentationFormat>On-screen Show (4:3)</PresentationFormat>
  <Paragraphs>572</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Trek</vt:lpstr>
      <vt:lpstr>PowerPoint Presentation</vt:lpstr>
      <vt:lpstr>PowerPoint Presentation</vt:lpstr>
      <vt:lpstr>PowerPoint Presentation</vt:lpstr>
      <vt:lpstr>  Conflict of Interest (COI) &amp; Research Integrity (RCR &amp; RM) </vt:lpstr>
      <vt:lpstr>                    Conflict of Interest (COI) &amp; Research Integrity (RCR &amp; RM) </vt:lpstr>
      <vt:lpstr>                Conflict of Interest (COI) &amp; Research Integrity (RCR &amp; RM) </vt:lpstr>
      <vt:lpstr>                Conflict of Interest (COI) &amp; Research Integrity (RCR &amp; RM)</vt:lpstr>
      <vt:lpstr>  Conflict of Interest (COI) &amp; Research Integrity (RCR &amp; RM) </vt:lpstr>
      <vt:lpstr>Conflict of Interest (COI) &amp; Research Integrity (RCR &amp; RM) </vt:lpstr>
      <vt:lpstr>                    Conflict of Interest (COI) &amp; Research Integrity (RCR &amp; RM)</vt:lpstr>
      <vt:lpstr>                   Conflict of Interest (COI) &amp; Research Integrity (RCR &amp; RM)</vt:lpstr>
      <vt:lpstr>                    Conflict of Interest (COI) &amp; Research Integrity (RCR &amp; RM)</vt:lpstr>
      <vt:lpstr>                      Conflict of Interest (COI) &amp; Research Integrity (RCR &amp; RM)</vt:lpstr>
      <vt:lpstr>  Conflict of Interest (COI) &amp; Research Integrity (RCR &amp; RM)</vt:lpstr>
      <vt:lpstr>Conflict of Interest (COI) &amp; Research Integrity (RCR &amp; RM)</vt:lpstr>
      <vt:lpstr>   Conflict of Interest (COI) &amp; Research Integrity (RCR &amp; RM)</vt:lpstr>
      <vt:lpstr>                  Conflict of Interest (COI) &amp; Research Integrity (RCR &amp; RM)</vt:lpstr>
      <vt:lpstr> Conflict of Interest (COI) &amp; Research Integrity (RCR &amp; RM)</vt:lpstr>
      <vt:lpstr>                             Conflict of Interest (COI) &amp; Research Integrity (RCR &amp; RM)                                       COI (&amp; COC)  review process at UCF  </vt:lpstr>
      <vt:lpstr>Conflict of Interest (COI) &amp; Research Integrity (RCR &amp; RM) </vt:lpstr>
      <vt:lpstr>  Conflict of Interest (COI) &amp; Research Integrity (RCR &amp; RM) </vt:lpstr>
      <vt:lpstr>Conflict of Interest (COI) &amp; Research Integrity (RCR &amp; RM) </vt:lpstr>
      <vt:lpstr>Conflict of Interest (COI) &amp; Research Integrity (RCR &amp; RM)</vt:lpstr>
      <vt:lpstr>                     Conflict of Interest (COI) &amp; Research Integrity (RCR &amp; RM)</vt:lpstr>
      <vt:lpstr>  PART 1: Questions or comments  </vt:lpstr>
      <vt:lpstr>                      Conflict of Interest (COI) &amp; Research Integrity (RCR &amp; RM) </vt:lpstr>
      <vt:lpstr>                                                    Conflict of Interest (COI) &amp; Research Integrity (RCR &amp; RM) </vt:lpstr>
      <vt:lpstr>Conflict of Interest (COI) &amp; Research Integrity (RCR &amp; RM) </vt:lpstr>
      <vt:lpstr>            Conflict of Interest (COI) &amp; Research Integrity (RCR &amp; RM) </vt:lpstr>
      <vt:lpstr>  Conflict of Interest (COI) &amp; Research Integrity (RCR &amp; RM) </vt:lpstr>
      <vt:lpstr>Conflict of Interest (COI) &amp; Research Integrity (RCR &amp; RM) </vt:lpstr>
      <vt:lpstr>Conflict of Interest (COI) &amp; Research Integrity (RCR &amp; RM) </vt:lpstr>
      <vt:lpstr> Conflict of Interest (COI) &amp; Research Integrity (RCR &amp; RM) </vt:lpstr>
      <vt:lpstr>     Conflict of Interest (COI) &amp; Research Integrity (RCR &amp; RM)</vt:lpstr>
      <vt:lpstr>  Conflict of Interest (COI) &amp; Research Integrity (RCR &amp; RM) </vt:lpstr>
      <vt:lpstr>  Conflict of Interest (COI) &amp; Research Integrity (RCR &amp; RM) </vt:lpstr>
      <vt:lpstr>  Conflict of Interest (COI) &amp; Research Integrity (RCR &amp; RM) </vt:lpstr>
      <vt:lpstr>  Conflict of Interest (COI) &amp; Research Integrity (RCR &amp; RM) </vt:lpstr>
      <vt:lpstr>  Part 2:   Questions or comments  </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918</cp:revision>
  <cp:lastPrinted>2013-07-15T18:19:43Z</cp:lastPrinted>
  <dcterms:created xsi:type="dcterms:W3CDTF">2011-04-10T19:45:53Z</dcterms:created>
  <dcterms:modified xsi:type="dcterms:W3CDTF">2013-09-24T14:33:07Z</dcterms:modified>
</cp:coreProperties>
</file>