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12" r:id="rId2"/>
    <p:sldMasterId id="2147483925" r:id="rId3"/>
  </p:sldMasterIdLst>
  <p:notesMasterIdLst>
    <p:notesMasterId r:id="rId45"/>
  </p:notesMasterIdLst>
  <p:handoutMasterIdLst>
    <p:handoutMasterId r:id="rId46"/>
  </p:handoutMasterIdLst>
  <p:sldIdLst>
    <p:sldId id="353" r:id="rId4"/>
    <p:sldId id="358" r:id="rId5"/>
    <p:sldId id="312" r:id="rId6"/>
    <p:sldId id="341" r:id="rId7"/>
    <p:sldId id="313" r:id="rId8"/>
    <p:sldId id="337" r:id="rId9"/>
    <p:sldId id="344" r:id="rId10"/>
    <p:sldId id="346" r:id="rId11"/>
    <p:sldId id="347" r:id="rId12"/>
    <p:sldId id="348" r:id="rId13"/>
    <p:sldId id="349" r:id="rId14"/>
    <p:sldId id="350" r:id="rId15"/>
    <p:sldId id="351" r:id="rId16"/>
    <p:sldId id="352" r:id="rId17"/>
    <p:sldId id="345" r:id="rId18"/>
    <p:sldId id="315" r:id="rId19"/>
    <p:sldId id="314" r:id="rId20"/>
    <p:sldId id="311" r:id="rId21"/>
    <p:sldId id="354" r:id="rId22"/>
    <p:sldId id="310" r:id="rId23"/>
    <p:sldId id="322" r:id="rId24"/>
    <p:sldId id="334" r:id="rId25"/>
    <p:sldId id="355" r:id="rId26"/>
    <p:sldId id="335" r:id="rId27"/>
    <p:sldId id="316" r:id="rId28"/>
    <p:sldId id="317" r:id="rId29"/>
    <p:sldId id="318" r:id="rId30"/>
    <p:sldId id="319" r:id="rId31"/>
    <p:sldId id="321" r:id="rId32"/>
    <p:sldId id="320" r:id="rId33"/>
    <p:sldId id="325" r:id="rId34"/>
    <p:sldId id="356" r:id="rId35"/>
    <p:sldId id="329" r:id="rId36"/>
    <p:sldId id="330" r:id="rId37"/>
    <p:sldId id="331" r:id="rId38"/>
    <p:sldId id="323" r:id="rId39"/>
    <p:sldId id="324" r:id="rId40"/>
    <p:sldId id="332" r:id="rId41"/>
    <p:sldId id="336" r:id="rId42"/>
    <p:sldId id="333" r:id="rId43"/>
    <p:sldId id="357"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695" autoAdjust="0"/>
  </p:normalViewPr>
  <p:slideViewPr>
    <p:cSldViewPr>
      <p:cViewPr varScale="1">
        <p:scale>
          <a:sx n="92" d="100"/>
          <a:sy n="92" d="100"/>
        </p:scale>
        <p:origin x="-63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CD9962-4C8B-4FD3-B997-1F4BEB7230C9}" type="doc">
      <dgm:prSet loTypeId="urn:microsoft.com/office/officeart/2005/8/layout/hProcess9" loCatId="process" qsTypeId="urn:microsoft.com/office/officeart/2005/8/quickstyle/3d1" qsCatId="3D" csTypeId="urn:microsoft.com/office/officeart/2005/8/colors/accent1_2" csCatId="accent1" phldr="1"/>
      <dgm:spPr/>
    </dgm:pt>
    <dgm:pt modelId="{02C45330-C766-4247-9E8C-E6258990AC5F}">
      <dgm:prSet phldrT="[Text]"/>
      <dgm:spPr/>
      <dgm:t>
        <a:bodyPr/>
        <a:lstStyle/>
        <a:p>
          <a:r>
            <a:rPr lang="en-US" dirty="0" smtClean="0">
              <a:latin typeface="Times New Roman" panose="02020603050405020304" pitchFamily="18" charset="0"/>
              <a:cs typeface="Times New Roman" panose="02020603050405020304" pitchFamily="18" charset="0"/>
            </a:rPr>
            <a:t>Proposal</a:t>
          </a:r>
          <a:endParaRPr lang="en-US" dirty="0">
            <a:latin typeface="Times New Roman" panose="02020603050405020304" pitchFamily="18" charset="0"/>
            <a:cs typeface="Times New Roman" panose="02020603050405020304" pitchFamily="18" charset="0"/>
          </a:endParaRPr>
        </a:p>
      </dgm:t>
    </dgm:pt>
    <dgm:pt modelId="{992FF0FE-8E8B-4D97-94DA-69CE1BB5BE5D}" type="parTrans" cxnId="{0EFB6F9F-68C2-448C-8EDB-2FC6AFB9D116}">
      <dgm:prSet/>
      <dgm:spPr/>
      <dgm:t>
        <a:bodyPr/>
        <a:lstStyle/>
        <a:p>
          <a:endParaRPr lang="en-US"/>
        </a:p>
      </dgm:t>
    </dgm:pt>
    <dgm:pt modelId="{BC8498DD-951E-4EF5-A883-91B30CCB5DE7}" type="sibTrans" cxnId="{0EFB6F9F-68C2-448C-8EDB-2FC6AFB9D116}">
      <dgm:prSet/>
      <dgm:spPr/>
      <dgm:t>
        <a:bodyPr/>
        <a:lstStyle/>
        <a:p>
          <a:endParaRPr lang="en-US"/>
        </a:p>
      </dgm:t>
    </dgm:pt>
    <dgm:pt modelId="{F625EDC3-BC33-4F7C-97D3-CE51A5DF66B3}">
      <dgm:prSet phldrT="[Text]"/>
      <dgm:spPr/>
      <dgm:t>
        <a:bodyPr/>
        <a:lstStyle/>
        <a:p>
          <a:r>
            <a:rPr lang="en-US" dirty="0" smtClean="0">
              <a:latin typeface="Times New Roman" panose="02020603050405020304" pitchFamily="18" charset="0"/>
              <a:cs typeface="Times New Roman" panose="02020603050405020304" pitchFamily="18" charset="0"/>
            </a:rPr>
            <a:t>Award</a:t>
          </a:r>
          <a:endParaRPr lang="en-US" dirty="0">
            <a:latin typeface="Times New Roman" panose="02020603050405020304" pitchFamily="18" charset="0"/>
            <a:cs typeface="Times New Roman" panose="02020603050405020304" pitchFamily="18" charset="0"/>
          </a:endParaRPr>
        </a:p>
      </dgm:t>
    </dgm:pt>
    <dgm:pt modelId="{2DC2052F-D74A-4AA0-9488-D97CAE5BC7AF}" type="parTrans" cxnId="{54B52439-5AF8-4047-93D3-9DDE0612147C}">
      <dgm:prSet/>
      <dgm:spPr/>
      <dgm:t>
        <a:bodyPr/>
        <a:lstStyle/>
        <a:p>
          <a:endParaRPr lang="en-US"/>
        </a:p>
      </dgm:t>
    </dgm:pt>
    <dgm:pt modelId="{F81E2D00-4303-444D-B462-DE90CFC3CD16}" type="sibTrans" cxnId="{54B52439-5AF8-4047-93D3-9DDE0612147C}">
      <dgm:prSet/>
      <dgm:spPr/>
      <dgm:t>
        <a:bodyPr/>
        <a:lstStyle/>
        <a:p>
          <a:endParaRPr lang="en-US"/>
        </a:p>
      </dgm:t>
    </dgm:pt>
    <dgm:pt modelId="{8EA9F11E-7421-4E66-AE12-A25E14D36A26}">
      <dgm:prSet phldrT="[Text]"/>
      <dgm:spPr/>
      <dgm:t>
        <a:bodyPr/>
        <a:lstStyle/>
        <a:p>
          <a:r>
            <a:rPr lang="en-US" dirty="0" smtClean="0">
              <a:latin typeface="Times New Roman" panose="02020603050405020304" pitchFamily="18" charset="0"/>
              <a:cs typeface="Times New Roman" panose="02020603050405020304" pitchFamily="18" charset="0"/>
            </a:rPr>
            <a:t>Financial Compliance</a:t>
          </a:r>
          <a:endParaRPr lang="en-US" dirty="0">
            <a:latin typeface="Times New Roman" panose="02020603050405020304" pitchFamily="18" charset="0"/>
            <a:cs typeface="Times New Roman" panose="02020603050405020304" pitchFamily="18" charset="0"/>
          </a:endParaRPr>
        </a:p>
      </dgm:t>
    </dgm:pt>
    <dgm:pt modelId="{65A40E97-8CA2-4FE3-AAA1-EBFCA848FE28}" type="parTrans" cxnId="{8DE8F1B3-40C2-4D12-93D1-D6231CC88191}">
      <dgm:prSet/>
      <dgm:spPr/>
      <dgm:t>
        <a:bodyPr/>
        <a:lstStyle/>
        <a:p>
          <a:endParaRPr lang="en-US"/>
        </a:p>
      </dgm:t>
    </dgm:pt>
    <dgm:pt modelId="{EB912D3E-F12B-4EDD-A350-80C05233DEEB}" type="sibTrans" cxnId="{8DE8F1B3-40C2-4D12-93D1-D6231CC88191}">
      <dgm:prSet/>
      <dgm:spPr/>
      <dgm:t>
        <a:bodyPr/>
        <a:lstStyle/>
        <a:p>
          <a:endParaRPr lang="en-US"/>
        </a:p>
      </dgm:t>
    </dgm:pt>
    <dgm:pt modelId="{16038867-D7B6-42F9-B6D8-72028783E150}" type="pres">
      <dgm:prSet presAssocID="{CFCD9962-4C8B-4FD3-B997-1F4BEB7230C9}" presName="CompostProcess" presStyleCnt="0">
        <dgm:presLayoutVars>
          <dgm:dir/>
          <dgm:resizeHandles val="exact"/>
        </dgm:presLayoutVars>
      </dgm:prSet>
      <dgm:spPr/>
    </dgm:pt>
    <dgm:pt modelId="{32997891-69ED-4E89-A563-60B9E3163825}" type="pres">
      <dgm:prSet presAssocID="{CFCD9962-4C8B-4FD3-B997-1F4BEB7230C9}" presName="arrow" presStyleLbl="bgShp" presStyleIdx="0" presStyleCnt="1"/>
      <dgm:spPr/>
    </dgm:pt>
    <dgm:pt modelId="{29431D21-253F-4C38-A5E2-CFC7E55E50FE}" type="pres">
      <dgm:prSet presAssocID="{CFCD9962-4C8B-4FD3-B997-1F4BEB7230C9}" presName="linearProcess" presStyleCnt="0"/>
      <dgm:spPr/>
    </dgm:pt>
    <dgm:pt modelId="{D8D627DB-622A-4427-8F1F-0427444C7D8A}" type="pres">
      <dgm:prSet presAssocID="{02C45330-C766-4247-9E8C-E6258990AC5F}" presName="textNode" presStyleLbl="node1" presStyleIdx="0" presStyleCnt="3">
        <dgm:presLayoutVars>
          <dgm:bulletEnabled val="1"/>
        </dgm:presLayoutVars>
      </dgm:prSet>
      <dgm:spPr/>
      <dgm:t>
        <a:bodyPr/>
        <a:lstStyle/>
        <a:p>
          <a:endParaRPr lang="en-US"/>
        </a:p>
      </dgm:t>
    </dgm:pt>
    <dgm:pt modelId="{2E2B9185-3C48-4881-8FA3-C24244AD58B9}" type="pres">
      <dgm:prSet presAssocID="{BC8498DD-951E-4EF5-A883-91B30CCB5DE7}" presName="sibTrans" presStyleCnt="0"/>
      <dgm:spPr/>
    </dgm:pt>
    <dgm:pt modelId="{3C26A2DE-B5FA-4E8D-9195-19633F92D11E}" type="pres">
      <dgm:prSet presAssocID="{F625EDC3-BC33-4F7C-97D3-CE51A5DF66B3}" presName="textNode" presStyleLbl="node1" presStyleIdx="1" presStyleCnt="3">
        <dgm:presLayoutVars>
          <dgm:bulletEnabled val="1"/>
        </dgm:presLayoutVars>
      </dgm:prSet>
      <dgm:spPr/>
      <dgm:t>
        <a:bodyPr/>
        <a:lstStyle/>
        <a:p>
          <a:endParaRPr lang="en-US"/>
        </a:p>
      </dgm:t>
    </dgm:pt>
    <dgm:pt modelId="{F7A51B47-546D-403D-9CAB-4ADDCD8A2DA3}" type="pres">
      <dgm:prSet presAssocID="{F81E2D00-4303-444D-B462-DE90CFC3CD16}" presName="sibTrans" presStyleCnt="0"/>
      <dgm:spPr/>
    </dgm:pt>
    <dgm:pt modelId="{4BDE91FF-9DD0-45E1-A26E-D803E96F8B2B}" type="pres">
      <dgm:prSet presAssocID="{8EA9F11E-7421-4E66-AE12-A25E14D36A26}" presName="textNode" presStyleLbl="node1" presStyleIdx="2" presStyleCnt="3">
        <dgm:presLayoutVars>
          <dgm:bulletEnabled val="1"/>
        </dgm:presLayoutVars>
      </dgm:prSet>
      <dgm:spPr/>
      <dgm:t>
        <a:bodyPr/>
        <a:lstStyle/>
        <a:p>
          <a:endParaRPr lang="en-US"/>
        </a:p>
      </dgm:t>
    </dgm:pt>
  </dgm:ptLst>
  <dgm:cxnLst>
    <dgm:cxn modelId="{9ACFA334-4A5F-4FFB-B753-FA4477DFBFE9}" type="presOf" srcId="{F625EDC3-BC33-4F7C-97D3-CE51A5DF66B3}" destId="{3C26A2DE-B5FA-4E8D-9195-19633F92D11E}" srcOrd="0" destOrd="0" presId="urn:microsoft.com/office/officeart/2005/8/layout/hProcess9"/>
    <dgm:cxn modelId="{0EFB6F9F-68C2-448C-8EDB-2FC6AFB9D116}" srcId="{CFCD9962-4C8B-4FD3-B997-1F4BEB7230C9}" destId="{02C45330-C766-4247-9E8C-E6258990AC5F}" srcOrd="0" destOrd="0" parTransId="{992FF0FE-8E8B-4D97-94DA-69CE1BB5BE5D}" sibTransId="{BC8498DD-951E-4EF5-A883-91B30CCB5DE7}"/>
    <dgm:cxn modelId="{54B52439-5AF8-4047-93D3-9DDE0612147C}" srcId="{CFCD9962-4C8B-4FD3-B997-1F4BEB7230C9}" destId="{F625EDC3-BC33-4F7C-97D3-CE51A5DF66B3}" srcOrd="1" destOrd="0" parTransId="{2DC2052F-D74A-4AA0-9488-D97CAE5BC7AF}" sibTransId="{F81E2D00-4303-444D-B462-DE90CFC3CD16}"/>
    <dgm:cxn modelId="{CD2FFF35-8F07-4042-8C5A-3BD597AC4346}" type="presOf" srcId="{8EA9F11E-7421-4E66-AE12-A25E14D36A26}" destId="{4BDE91FF-9DD0-45E1-A26E-D803E96F8B2B}" srcOrd="0" destOrd="0" presId="urn:microsoft.com/office/officeart/2005/8/layout/hProcess9"/>
    <dgm:cxn modelId="{CE6E43A0-8F00-43A8-AE25-D99B8E9EDAEF}" type="presOf" srcId="{02C45330-C766-4247-9E8C-E6258990AC5F}" destId="{D8D627DB-622A-4427-8F1F-0427444C7D8A}" srcOrd="0" destOrd="0" presId="urn:microsoft.com/office/officeart/2005/8/layout/hProcess9"/>
    <dgm:cxn modelId="{8DE8F1B3-40C2-4D12-93D1-D6231CC88191}" srcId="{CFCD9962-4C8B-4FD3-B997-1F4BEB7230C9}" destId="{8EA9F11E-7421-4E66-AE12-A25E14D36A26}" srcOrd="2" destOrd="0" parTransId="{65A40E97-8CA2-4FE3-AAA1-EBFCA848FE28}" sibTransId="{EB912D3E-F12B-4EDD-A350-80C05233DEEB}"/>
    <dgm:cxn modelId="{9F68AD65-C53D-47B8-90DE-1ABE9C792562}" type="presOf" srcId="{CFCD9962-4C8B-4FD3-B997-1F4BEB7230C9}" destId="{16038867-D7B6-42F9-B6D8-72028783E150}" srcOrd="0" destOrd="0" presId="urn:microsoft.com/office/officeart/2005/8/layout/hProcess9"/>
    <dgm:cxn modelId="{E4AAEE77-4959-42F3-99BC-291088C72E55}" type="presParOf" srcId="{16038867-D7B6-42F9-B6D8-72028783E150}" destId="{32997891-69ED-4E89-A563-60B9E3163825}" srcOrd="0" destOrd="0" presId="urn:microsoft.com/office/officeart/2005/8/layout/hProcess9"/>
    <dgm:cxn modelId="{8717C893-2AEC-4BB7-997E-8AF11639FE01}" type="presParOf" srcId="{16038867-D7B6-42F9-B6D8-72028783E150}" destId="{29431D21-253F-4C38-A5E2-CFC7E55E50FE}" srcOrd="1" destOrd="0" presId="urn:microsoft.com/office/officeart/2005/8/layout/hProcess9"/>
    <dgm:cxn modelId="{44CFEFF2-3E1F-4301-8BC6-8BD88A6A855E}" type="presParOf" srcId="{29431D21-253F-4C38-A5E2-CFC7E55E50FE}" destId="{D8D627DB-622A-4427-8F1F-0427444C7D8A}" srcOrd="0" destOrd="0" presId="urn:microsoft.com/office/officeart/2005/8/layout/hProcess9"/>
    <dgm:cxn modelId="{C041B50F-CA5B-49B6-B6B5-35C22402FE41}" type="presParOf" srcId="{29431D21-253F-4C38-A5E2-CFC7E55E50FE}" destId="{2E2B9185-3C48-4881-8FA3-C24244AD58B9}" srcOrd="1" destOrd="0" presId="urn:microsoft.com/office/officeart/2005/8/layout/hProcess9"/>
    <dgm:cxn modelId="{9ACE84A2-13C3-4750-9C57-D7A54E8B3562}" type="presParOf" srcId="{29431D21-253F-4C38-A5E2-CFC7E55E50FE}" destId="{3C26A2DE-B5FA-4E8D-9195-19633F92D11E}" srcOrd="2" destOrd="0" presId="urn:microsoft.com/office/officeart/2005/8/layout/hProcess9"/>
    <dgm:cxn modelId="{C0F802FB-5629-4444-A7C3-DA939DE0DAC8}" type="presParOf" srcId="{29431D21-253F-4C38-A5E2-CFC7E55E50FE}" destId="{F7A51B47-546D-403D-9CAB-4ADDCD8A2DA3}" srcOrd="3" destOrd="0" presId="urn:microsoft.com/office/officeart/2005/8/layout/hProcess9"/>
    <dgm:cxn modelId="{ED367E22-0B01-4D94-B689-98CC2030CE6D}" type="presParOf" srcId="{29431D21-253F-4C38-A5E2-CFC7E55E50FE}" destId="{4BDE91FF-9DD0-45E1-A26E-D803E96F8B2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Post-Award Session 1: Cost Share</a:t>
            </a: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5CE6703-AD6E-4BC2-9F6D-635613F707C7}" type="datetimeFigureOut">
              <a:rPr lang="en-US" smtClean="0"/>
              <a:pPr/>
              <a:t>9/24/2013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13F298-C66D-4EAE-9B6C-6C27EB59762C}" type="slidenum">
              <a:rPr lang="en-US" smtClean="0"/>
              <a:pPr/>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Post-Award Session 1: Cost Share</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D3B6224-E222-4BE6-97EA-BB87A8C288C8}" type="datetimeFigureOut">
              <a:rPr lang="en-US" smtClean="0"/>
              <a:pPr/>
              <a:t>9/24/2013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31B2CB3-83F0-4ABD-88A8-EB7EAD9C3194}" type="slidenum">
              <a:rPr lang="en-US" smtClean="0"/>
              <a:pPr/>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1B2CB3-83F0-4ABD-88A8-EB7EAD9C3194}" type="slidenum">
              <a:rPr lang="en-US" smtClean="0"/>
              <a:pPr/>
              <a:t>1</a:t>
            </a:fld>
            <a:endParaRPr lang="en-US" dirty="0"/>
          </a:p>
        </p:txBody>
      </p:sp>
      <p:sp>
        <p:nvSpPr>
          <p:cNvPr id="5" name="Date Placeholder 4"/>
          <p:cNvSpPr>
            <a:spLocks noGrp="1"/>
          </p:cNvSpPr>
          <p:nvPr>
            <p:ph type="dt" idx="11"/>
          </p:nvPr>
        </p:nvSpPr>
        <p:spPr/>
        <p:txBody>
          <a:bodyPr/>
          <a:lstStyle/>
          <a:p>
            <a:fld id="{D752AB6B-4DBF-4129-9B2A-5615F2A52E6A}"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smtClean="0"/>
              <a:t>Post-Award Session 1: Cost Share</a:t>
            </a:r>
            <a:endParaRPr lang="en-US" dirty="0"/>
          </a:p>
        </p:txBody>
      </p:sp>
    </p:spTree>
    <p:extLst>
      <p:ext uri="{BB962C8B-B14F-4D97-AF65-F5344CB8AC3E}">
        <p14:creationId xmlns:p14="http://schemas.microsoft.com/office/powerpoint/2010/main" val="80504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Post-Award Session 1: Cost Share</a:t>
            </a:r>
            <a:endParaRPr lang="en-US" dirty="0"/>
          </a:p>
        </p:txBody>
      </p:sp>
      <p:sp>
        <p:nvSpPr>
          <p:cNvPr id="5" name="Date Placeholder 4"/>
          <p:cNvSpPr>
            <a:spLocks noGrp="1"/>
          </p:cNvSpPr>
          <p:nvPr>
            <p:ph type="dt" idx="11"/>
          </p:nvPr>
        </p:nvSpPr>
        <p:spPr/>
        <p:txBody>
          <a:bodyPr/>
          <a:lstStyle/>
          <a:p>
            <a:fld id="{39A3F605-C801-4090-A328-9E0CA6CE7103}"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Slide Number Placeholder 6"/>
          <p:cNvSpPr>
            <a:spLocks noGrp="1"/>
          </p:cNvSpPr>
          <p:nvPr>
            <p:ph type="sldNum" sz="quarter" idx="13"/>
          </p:nvPr>
        </p:nvSpPr>
        <p:spPr/>
        <p:txBody>
          <a:bodyPr/>
          <a:lstStyle/>
          <a:p>
            <a:fld id="{731B2CB3-83F0-4ABD-88A8-EB7EAD9C3194}" type="slidenum">
              <a:rPr lang="en-US" smtClean="0"/>
              <a:pPr/>
              <a:t>41</a:t>
            </a:fld>
            <a:endParaRPr lang="en-US" dirty="0"/>
          </a:p>
        </p:txBody>
      </p:sp>
    </p:spTree>
    <p:extLst>
      <p:ext uri="{BB962C8B-B14F-4D97-AF65-F5344CB8AC3E}">
        <p14:creationId xmlns:p14="http://schemas.microsoft.com/office/powerpoint/2010/main" val="172988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 name="Footer Placeholder 1"/>
          <p:cNvSpPr>
            <a:spLocks noGrp="1"/>
          </p:cNvSpPr>
          <p:nvPr>
            <p:ph type="ftr" sz="quarter" idx="11"/>
          </p:nvPr>
        </p:nvSpPr>
        <p:spPr/>
        <p:txBody>
          <a:bodyPr/>
          <a:lstStyle/>
          <a:p>
            <a:endParaRPr lang="en-US" dirty="0">
              <a:solidFill>
                <a:srgbClr val="F0A22E">
                  <a:shade val="75000"/>
                </a:srgbClr>
              </a:solidFill>
            </a:endParaRPr>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2406461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74CBEAF9-9E58-4CC8-A6FF-6DD8A58DEEA4}"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srgbClr val="F0A22E">
                  <a:shade val="75000"/>
                </a:srgb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extLst>
      <p:ext uri="{BB962C8B-B14F-4D97-AF65-F5344CB8AC3E}">
        <p14:creationId xmlns:p14="http://schemas.microsoft.com/office/powerpoint/2010/main" val="1010055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1" name="Footer Placeholder 10"/>
          <p:cNvSpPr>
            <a:spLocks noGrp="1"/>
          </p:cNvSpPr>
          <p:nvPr>
            <p:ph type="ftr" sz="quarter" idx="11"/>
          </p:nvPr>
        </p:nvSpPr>
        <p:spPr/>
        <p:txBody>
          <a:bodyPr/>
          <a:lstStyle/>
          <a:p>
            <a:endParaRPr lang="en-US" dirty="0">
              <a:solidFill>
                <a:srgbClr val="F0A22E">
                  <a:shade val="75000"/>
                </a:srgbClr>
              </a:solidFill>
            </a:endParaRPr>
          </a:p>
        </p:txBody>
      </p:sp>
      <p:sp>
        <p:nvSpPr>
          <p:cNvPr id="16" name="Slide Number Placeholder 1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7274238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0" name="Footer Placeholder 9"/>
          <p:cNvSpPr>
            <a:spLocks noGrp="1"/>
          </p:cNvSpPr>
          <p:nvPr>
            <p:ph type="ftr" sz="quarter" idx="11"/>
          </p:nvPr>
        </p:nvSpPr>
        <p:spPr/>
        <p:txBody>
          <a:bodyPr/>
          <a:lstStyle/>
          <a:p>
            <a:endParaRPr lang="en-US" dirty="0">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30048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6" name="Footer Placeholder 5"/>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751796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1" name="Footer Placeholder 20"/>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2133661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4" name="Footer Placeholder 23"/>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460766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9" name="Footer Placeholder 28"/>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79833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9/24/2013</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pPr/>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975159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1717759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1465859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extLst>
      <p:ext uri="{BB962C8B-B14F-4D97-AF65-F5344CB8AC3E}">
        <p14:creationId xmlns:p14="http://schemas.microsoft.com/office/powerpoint/2010/main" val="362202511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 name="Footer Placeholder 1"/>
          <p:cNvSpPr>
            <a:spLocks noGrp="1"/>
          </p:cNvSpPr>
          <p:nvPr>
            <p:ph type="ftr" sz="quarter" idx="11"/>
          </p:nvPr>
        </p:nvSpPr>
        <p:spPr/>
        <p:txBody>
          <a:bodyPr/>
          <a:lstStyle/>
          <a:p>
            <a:endParaRPr lang="en-US" dirty="0">
              <a:solidFill>
                <a:srgbClr val="F0A22E">
                  <a:shade val="75000"/>
                </a:srgbClr>
              </a:solidFill>
            </a:endParaRPr>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2963885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fld id="{74CBEAF9-9E58-4CC8-A6FF-6DD8A58DEEA4}"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9" name="Footer Placeholder 18"/>
          <p:cNvSpPr>
            <a:spLocks noGrp="1"/>
          </p:cNvSpPr>
          <p:nvPr>
            <p:ph type="ftr" sz="quarter" idx="11"/>
          </p:nvPr>
        </p:nvSpPr>
        <p:spPr>
          <a:xfrm>
            <a:off x="3581400" y="76200"/>
            <a:ext cx="2895600" cy="288925"/>
          </a:xfrm>
        </p:spPr>
        <p:txBody>
          <a:bodyPr/>
          <a:lstStyle/>
          <a:p>
            <a:endParaRPr lang="en-US" dirty="0">
              <a:solidFill>
                <a:srgbClr val="F0A22E">
                  <a:shade val="75000"/>
                </a:srgbClr>
              </a:solidFill>
            </a:endParaRPr>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extLst>
      <p:ext uri="{BB962C8B-B14F-4D97-AF65-F5344CB8AC3E}">
        <p14:creationId xmlns:p14="http://schemas.microsoft.com/office/powerpoint/2010/main" val="1073438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1" name="Footer Placeholder 10"/>
          <p:cNvSpPr>
            <a:spLocks noGrp="1"/>
          </p:cNvSpPr>
          <p:nvPr>
            <p:ph type="ftr" sz="quarter" idx="11"/>
          </p:nvPr>
        </p:nvSpPr>
        <p:spPr/>
        <p:txBody>
          <a:bodyPr/>
          <a:lstStyle/>
          <a:p>
            <a:endParaRPr lang="en-US" dirty="0">
              <a:solidFill>
                <a:srgbClr val="F0A22E">
                  <a:shade val="75000"/>
                </a:srgbClr>
              </a:solidFill>
            </a:endParaRPr>
          </a:p>
        </p:txBody>
      </p:sp>
      <p:sp>
        <p:nvSpPr>
          <p:cNvPr id="16" name="Slide Number Placeholder 1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98458132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10" name="Footer Placeholder 9"/>
          <p:cNvSpPr>
            <a:spLocks noGrp="1"/>
          </p:cNvSpPr>
          <p:nvPr>
            <p:ph type="ftr" sz="quarter" idx="11"/>
          </p:nvPr>
        </p:nvSpPr>
        <p:spPr/>
        <p:txBody>
          <a:bodyPr/>
          <a:lstStyle/>
          <a:p>
            <a:endParaRPr lang="en-US" dirty="0">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986729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6" name="Footer Placeholder 5"/>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926649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1" name="Footer Placeholder 20"/>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681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4" name="Footer Placeholder 23"/>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1961776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9" name="Footer Placeholder 28"/>
          <p:cNvSpPr>
            <a:spLocks noGrp="1"/>
          </p:cNvSpPr>
          <p:nvPr>
            <p:ph type="ftr" sz="quarter" idx="11"/>
          </p:nvPr>
        </p:nvSpPr>
        <p:spPr/>
        <p:txBody>
          <a:bodyPr/>
          <a:lstStyle/>
          <a:p>
            <a:endParaRPr lang="en-US" dirty="0">
              <a:solidFill>
                <a:srgbClr val="F0A22E">
                  <a:shade val="75000"/>
                </a:srgbClr>
              </a:solidFill>
            </a:endParaRPr>
          </a:p>
        </p:txBody>
      </p:sp>
      <p:sp>
        <p:nvSpPr>
          <p:cNvPr id="7" name="Slide Number Placeholder 6"/>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1871070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31" name="Slide Number Placeholder 30"/>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7793819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81935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5" name="Footer Placeholder 4"/>
          <p:cNvSpPr>
            <a:spLocks noGrp="1"/>
          </p:cNvSpPr>
          <p:nvPr>
            <p:ph type="ftr" sz="quarter" idx="11"/>
          </p:nvPr>
        </p:nvSpPr>
        <p:spPr/>
        <p:txBody>
          <a:bodyPr/>
          <a:lstStyle/>
          <a:p>
            <a:endParaRPr lang="en-US" dirty="0">
              <a:solidFill>
                <a:srgbClr val="F0A22E">
                  <a:shade val="75000"/>
                </a:srgbClr>
              </a:solidFill>
            </a:endParaRPr>
          </a:p>
        </p:txBody>
      </p:sp>
      <p:sp>
        <p:nvSpPr>
          <p:cNvPr id="6" name="Slide Number Placeholder 5"/>
          <p:cNvSpPr>
            <a:spLocks noGrp="1"/>
          </p:cNvSpPr>
          <p:nvPr>
            <p:ph type="sldNum" sz="quarter" idx="12"/>
          </p:nvPr>
        </p:nvSpPr>
        <p:spPr/>
        <p:txBody>
          <a:body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Tree>
    <p:extLst>
      <p:ext uri="{BB962C8B-B14F-4D97-AF65-F5344CB8AC3E}">
        <p14:creationId xmlns:p14="http://schemas.microsoft.com/office/powerpoint/2010/main" val="3310630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extLst>
      <p:ext uri="{BB962C8B-B14F-4D97-AF65-F5344CB8AC3E}">
        <p14:creationId xmlns:p14="http://schemas.microsoft.com/office/powerpoint/2010/main" val="3825790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pPr/>
              <a:t>9/24/2013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pPr/>
              <a:t>9/24/2013</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srgbClr val="F0A22E">
                  <a:shade val="75000"/>
                </a:srgb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383551368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solidFill>
                  <a:srgbClr val="F0A22E">
                    <a:shade val="75000"/>
                  </a:srgbClr>
                </a:solidFill>
              </a:rPr>
              <a:pPr/>
              <a:t>9/24/2013</a:t>
            </a:fld>
            <a:endParaRPr lang="en-US" dirty="0">
              <a:solidFill>
                <a:srgbClr val="F0A22E">
                  <a:shade val="75000"/>
                </a:srgb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solidFill>
                <a:srgbClr val="F0A22E">
                  <a:shade val="75000"/>
                </a:srgb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solidFill>
                  <a:srgbClr val="F0A22E">
                    <a:shade val="75000"/>
                  </a:srgbClr>
                </a:solidFill>
              </a:rPr>
              <a:pPr/>
              <a:t>‹#›</a:t>
            </a:fld>
            <a:endParaRPr lang="en-US" dirty="0">
              <a:solidFill>
                <a:srgbClr val="F0A22E">
                  <a:shade val="75000"/>
                </a:srgbClr>
              </a:solidFill>
            </a:endParaRPr>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27727555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rgbClr val="C17529">
                    <a:lumMod val="50000"/>
                  </a:srgbClr>
                </a:solidFill>
                <a:effectLst>
                  <a:outerShdw blurRad="38100" dist="38100" dir="2700000" algn="tl">
                    <a:srgbClr val="000000">
                      <a:alpha val="43137"/>
                    </a:srgbClr>
                  </a:outerShdw>
                </a:effectLst>
                <a:latin typeface="Century Gothic" pitchFamily="34" charset="0"/>
              </a:rPr>
              <a:t>Post Award Session 1: Cost Share</a:t>
            </a:r>
            <a:endParaRPr lang="en-US" sz="3200"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10391" y="4456819"/>
            <a:ext cx="7543800" cy="1200329"/>
          </a:xfrm>
          <a:prstGeom prst="rect">
            <a:avLst/>
          </a:prstGeom>
          <a:noFill/>
        </p:spPr>
        <p:txBody>
          <a:bodyPr wrap="square" rtlCol="0">
            <a:spAutoFit/>
          </a:bodyPr>
          <a:lstStyle/>
          <a:p>
            <a:pPr algn="ctr"/>
            <a:r>
              <a:rPr lang="en-US" sz="2400" b="1" dirty="0" smtClean="0">
                <a:solidFill>
                  <a:srgbClr val="C17529">
                    <a:lumMod val="75000"/>
                  </a:srgbClr>
                </a:solidFill>
                <a:latin typeface="Century Gothic" pitchFamily="34" charset="0"/>
              </a:rPr>
              <a:t>Presented by:</a:t>
            </a:r>
          </a:p>
          <a:p>
            <a:pPr algn="ctr"/>
            <a:r>
              <a:rPr lang="en-US" sz="2400" dirty="0" smtClean="0">
                <a:solidFill>
                  <a:srgbClr val="C17529">
                    <a:lumMod val="75000"/>
                  </a:srgbClr>
                </a:solidFill>
                <a:latin typeface="Century Gothic" pitchFamily="34" charset="0"/>
              </a:rPr>
              <a:t>Jane </a:t>
            </a:r>
            <a:r>
              <a:rPr lang="en-US" sz="2400" dirty="0">
                <a:solidFill>
                  <a:srgbClr val="C17529">
                    <a:lumMod val="75000"/>
                  </a:srgbClr>
                </a:solidFill>
                <a:latin typeface="Century Gothic" pitchFamily="34" charset="0"/>
              </a:rPr>
              <a:t>Gentilini </a:t>
            </a:r>
            <a:endParaRPr lang="en-US" sz="2400" dirty="0" smtClean="0">
              <a:solidFill>
                <a:srgbClr val="C17529">
                  <a:lumMod val="75000"/>
                </a:srgbClr>
              </a:solidFill>
              <a:latin typeface="Century Gothic" pitchFamily="34" charset="0"/>
            </a:endParaRPr>
          </a:p>
          <a:p>
            <a:pPr algn="ctr"/>
            <a:r>
              <a:rPr lang="en-US" sz="2400" dirty="0" smtClean="0">
                <a:solidFill>
                  <a:srgbClr val="C17529">
                    <a:lumMod val="75000"/>
                  </a:srgbClr>
                </a:solidFill>
                <a:latin typeface="Century Gothic" pitchFamily="34" charset="0"/>
              </a:rPr>
              <a:t>Mary Stanley</a:t>
            </a:r>
            <a:endParaRPr lang="en-US" sz="2400" dirty="0">
              <a:solidFill>
                <a:srgbClr val="C17529">
                  <a:lumMod val="75000"/>
                </a:srgbClr>
              </a:solidFill>
              <a:latin typeface="Century Gothic"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3396406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OMB Circular A-110 C.23 Cost sharing or matching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(a) All contributions, including cash and third party in-kind, shall be accepted as part of the recipient's cost sharing or matching when such contributions meet all of the following criteria.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 Are verifiable from the recipient's records.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Are not included as contributions for any other federally-assisted project or program.</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(3) Are necessary and reasonable for proper and efficient accomplishment of project or program objectives.</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(4) Are allowable under the applicable cost principles.</a:t>
            </a:r>
          </a:p>
          <a:p>
            <a:endParaRPr lang="en-US" dirty="0">
              <a:latin typeface="Times New Roman" pitchFamily="18" charset="0"/>
              <a:cs typeface="Times New Roman" pitchFamily="18" charset="0"/>
            </a:endParaRPr>
          </a:p>
        </p:txBody>
      </p:sp>
      <p:sp>
        <p:nvSpPr>
          <p:cNvPr id="4" name="Rectangle 3"/>
          <p:cNvSpPr/>
          <p:nvPr/>
        </p:nvSpPr>
        <p:spPr>
          <a:xfrm>
            <a:off x="3733800" y="6495280"/>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OMB Circular A-110 C.23 Cost sharing or matching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(5) Are not paid by the Federal Government under another award, except where authorized by Federal statute to be used for cost sharing or matching.</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(6) Are provided for in the approved budget when required by the Federal awarding agency.</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(7) Conform to other provisions of this Circular, as applicable.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 Unrecovered indirect costs may be included as part of cost sharing or matching only with the prior approval of the Federal awarding agency.</a:t>
            </a:r>
          </a:p>
          <a:p>
            <a:endParaRPr lang="en-US" dirty="0">
              <a:latin typeface="Times New Roman" pitchFamily="18" charset="0"/>
              <a:cs typeface="Times New Roman" pitchFamily="18" charset="0"/>
            </a:endParaRPr>
          </a:p>
        </p:txBody>
      </p:sp>
      <p:sp>
        <p:nvSpPr>
          <p:cNvPr id="4" name="Rectangle 3"/>
          <p:cNvSpPr/>
          <p:nvPr/>
        </p:nvSpPr>
        <p:spPr>
          <a:xfrm>
            <a:off x="3733800" y="6485949"/>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OMB Circular A-110 C.23 Cost sharing or matching</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Valuation of cost sharing is described further in section C.23 for:</a:t>
            </a:r>
          </a:p>
          <a:p>
            <a:pPr lvl="1"/>
            <a:r>
              <a:rPr lang="en-US" dirty="0" smtClean="0">
                <a:latin typeface="Times New Roman" pitchFamily="18" charset="0"/>
                <a:cs typeface="Times New Roman" pitchFamily="18" charset="0"/>
              </a:rPr>
              <a:t>Recipient contributions of services and property</a:t>
            </a:r>
          </a:p>
          <a:p>
            <a:pPr lvl="1"/>
            <a:r>
              <a:rPr lang="en-US" dirty="0" smtClean="0">
                <a:latin typeface="Times New Roman" pitchFamily="18" charset="0"/>
                <a:cs typeface="Times New Roman" pitchFamily="18" charset="0"/>
              </a:rPr>
              <a:t>Volunteer services</a:t>
            </a:r>
          </a:p>
          <a:p>
            <a:pPr lvl="1"/>
            <a:r>
              <a:rPr lang="en-US" dirty="0" smtClean="0">
                <a:latin typeface="Times New Roman" pitchFamily="18" charset="0"/>
                <a:cs typeface="Times New Roman" pitchFamily="18" charset="0"/>
              </a:rPr>
              <a:t>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party employee services</a:t>
            </a:r>
          </a:p>
          <a:p>
            <a:pPr lvl="1"/>
            <a:r>
              <a:rPr lang="en-US" dirty="0" smtClean="0">
                <a:latin typeface="Times New Roman" pitchFamily="18" charset="0"/>
                <a:cs typeface="Times New Roman" pitchFamily="18" charset="0"/>
              </a:rPr>
              <a:t>Donated supplies</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Documentation requirements for in-kind contributions from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parties are described</a:t>
            </a:r>
            <a:r>
              <a:rPr lang="en-US" dirty="0" smtClean="0"/>
              <a:t>.</a:t>
            </a:r>
            <a:endParaRPr lang="en-US" dirty="0"/>
          </a:p>
        </p:txBody>
      </p:sp>
      <p:sp>
        <p:nvSpPr>
          <p:cNvPr id="4" name="Rectangle 3"/>
          <p:cNvSpPr/>
          <p:nvPr/>
        </p:nvSpPr>
        <p:spPr>
          <a:xfrm>
            <a:off x="3733800" y="6476618"/>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Costing requirements for cost share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OMB Circular A-110 C.23.(c):</a:t>
            </a:r>
          </a:p>
          <a:p>
            <a:r>
              <a:rPr lang="en-US" dirty="0" smtClean="0">
                <a:latin typeface="Times New Roman" pitchFamily="18" charset="0"/>
                <a:cs typeface="Times New Roman" pitchFamily="18" charset="0"/>
              </a:rPr>
              <a:t>“Values for recipient contributions of services and property shall be established in accordance with the applicable cost principles.”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Consistent with OMB Circular A-21, costs must be allowable, necessary, reasonable and allocable to be eligible as cost share.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Generally, if a cost is allocable to the sponsored project, it may be used for cost share. The converse is true, as well.</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cost accounting standards are applicable to cost share.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Expenditures must be incurred within the project period in order to be eligible for cost share.</a:t>
            </a:r>
            <a:endParaRPr lang="en-US" dirty="0">
              <a:latin typeface="Times New Roman" pitchFamily="18" charset="0"/>
              <a:cs typeface="Times New Roman" pitchFamily="18" charset="0"/>
            </a:endParaRPr>
          </a:p>
        </p:txBody>
      </p:sp>
      <p:sp>
        <p:nvSpPr>
          <p:cNvPr id="4" name="Rectangle 3"/>
          <p:cNvSpPr/>
          <p:nvPr/>
        </p:nvSpPr>
        <p:spPr>
          <a:xfrm>
            <a:off x="3948270" y="6495280"/>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Costing requirements for cost share</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Cost share obligations may be met only through available expenditures, not available funding.</a:t>
            </a:r>
          </a:p>
          <a:p>
            <a:r>
              <a:rPr lang="en-US" dirty="0" smtClean="0">
                <a:latin typeface="Times New Roman" pitchFamily="18" charset="0"/>
                <a:cs typeface="Times New Roman" pitchFamily="18" charset="0"/>
              </a:rPr>
              <a:t>Expenditures used for cost share may be used only once.</a:t>
            </a:r>
          </a:p>
          <a:p>
            <a:r>
              <a:rPr lang="en-US" dirty="0" smtClean="0">
                <a:latin typeface="Times New Roman" pitchFamily="18" charset="0"/>
                <a:cs typeface="Times New Roman" pitchFamily="18" charset="0"/>
              </a:rPr>
              <a:t>Cost share may not be met by federal sources, with rare exceptions.</a:t>
            </a:r>
          </a:p>
          <a:p>
            <a:r>
              <a:rPr lang="en-US" dirty="0" smtClean="0">
                <a:latin typeface="Times New Roman" pitchFamily="18" charset="0"/>
                <a:cs typeface="Times New Roman" pitchFamily="18" charset="0"/>
              </a:rPr>
              <a:t>Cost share must be recorded, monitored and reported in accordance with university requirements.</a:t>
            </a:r>
          </a:p>
        </p:txBody>
      </p:sp>
      <p:sp>
        <p:nvSpPr>
          <p:cNvPr id="4" name="Rectangle 3"/>
          <p:cNvSpPr/>
          <p:nvPr/>
        </p:nvSpPr>
        <p:spPr>
          <a:xfrm>
            <a:off x="3886200" y="6488668"/>
            <a:ext cx="1247457" cy="369332"/>
          </a:xfrm>
          <a:prstGeom prst="rect">
            <a:avLst/>
          </a:prstGeom>
        </p:spPr>
        <p:txBody>
          <a:bodyPr wrap="none">
            <a:spAutoFit/>
          </a:bodyPr>
          <a:lstStyle/>
          <a:p>
            <a:r>
              <a:rPr lang="en-US" b="1" dirty="0"/>
              <a:t>Cost Share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cost Share</a:t>
            </a:r>
            <a:endParaRPr lang="en-US" dirty="0"/>
          </a:p>
        </p:txBody>
      </p:sp>
      <p:sp>
        <p:nvSpPr>
          <p:cNvPr id="3" name="Content Placeholder 2"/>
          <p:cNvSpPr>
            <a:spLocks noGrp="1"/>
          </p:cNvSpPr>
          <p:nvPr>
            <p:ph idx="1"/>
          </p:nvPr>
        </p:nvSpPr>
        <p:spPr/>
        <p:txBody>
          <a:bodyPr>
            <a:normAutofit fontScale="85000" lnSpcReduction="20000"/>
          </a:bodyPr>
          <a:lstStyle/>
          <a:p>
            <a:pPr marR="29845" indent="0">
              <a:spcBef>
                <a:spcPts val="465"/>
              </a:spcBef>
              <a:buNone/>
            </a:pPr>
            <a:r>
              <a:rPr lang="en-US" dirty="0" smtClean="0">
                <a:latin typeface="Times New Roman" panose="02020603050405020304" pitchFamily="18" charset="0"/>
                <a:ea typeface="Times New Roman"/>
                <a:cs typeface="Times New Roman" panose="02020603050405020304" pitchFamily="18" charset="0"/>
              </a:rPr>
              <a:t>Required</a:t>
            </a:r>
            <a:r>
              <a:rPr lang="en-US" spc="4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9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11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Also</a:t>
            </a:r>
            <a:r>
              <a:rPr lang="en-US" spc="-7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known</a:t>
            </a:r>
            <a:r>
              <a:rPr lang="en-US" spc="1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as</a:t>
            </a:r>
            <a:r>
              <a:rPr lang="en-US" spc="-10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"mandatory</a:t>
            </a:r>
            <a:r>
              <a:rPr lang="en-US" spc="24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4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refers</a:t>
            </a:r>
            <a:r>
              <a:rPr lang="en-US" spc="5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to</a:t>
            </a:r>
            <a:r>
              <a:rPr lang="en-US" spc="9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1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3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that</a:t>
            </a:r>
            <a:r>
              <a:rPr lang="en-US" spc="1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is</a:t>
            </a:r>
            <a:r>
              <a:rPr lang="en-US" spc="-5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or</a:t>
            </a:r>
            <a:r>
              <a:rPr lang="en-US" spc="4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becomes</a:t>
            </a:r>
            <a:r>
              <a:rPr lang="en-US" spc="-1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part</a:t>
            </a:r>
            <a:r>
              <a:rPr lang="en-US" spc="1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of</a:t>
            </a:r>
            <a:r>
              <a:rPr lang="en-US" spc="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a:t>
            </a:r>
            <a:r>
              <a:rPr lang="en-US" spc="11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award</a:t>
            </a:r>
            <a:r>
              <a:rPr lang="en-US" spc="7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eligibility</a:t>
            </a:r>
            <a:r>
              <a:rPr lang="en-US" spc="23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criteria.</a:t>
            </a:r>
          </a:p>
          <a:p>
            <a:pPr marL="0" marR="0" indent="0">
              <a:lnSpc>
                <a:spcPts val="950"/>
              </a:lnSpc>
              <a:spcBef>
                <a:spcPts val="0"/>
              </a:spcBef>
              <a:spcAft>
                <a:spcPts val="0"/>
              </a:spcAft>
              <a:buNone/>
            </a:pPr>
            <a:r>
              <a:rPr lang="en-US" dirty="0" smtClean="0">
                <a:latin typeface="Times New Roman" panose="02020603050405020304" pitchFamily="18" charset="0"/>
                <a:ea typeface="Times New Roman"/>
                <a:cs typeface="Times New Roman" panose="02020603050405020304" pitchFamily="18" charset="0"/>
              </a:rPr>
              <a:t> </a:t>
            </a:r>
          </a:p>
          <a:p>
            <a:pPr marR="0" indent="0">
              <a:spcBef>
                <a:spcPts val="0"/>
              </a:spcBef>
              <a:spcAft>
                <a:spcPts val="0"/>
              </a:spcAft>
              <a:buNone/>
            </a:pPr>
            <a:endParaRPr lang="en-US" dirty="0" smtClean="0">
              <a:latin typeface="Times New Roman" panose="02020603050405020304" pitchFamily="18" charset="0"/>
              <a:ea typeface="Times New Roman"/>
              <a:cs typeface="Times New Roman" panose="02020603050405020304" pitchFamily="18" charset="0"/>
            </a:endParaRPr>
          </a:p>
          <a:p>
            <a:pPr marR="0" indent="0">
              <a:spcBef>
                <a:spcPts val="0"/>
              </a:spcBef>
              <a:spcAft>
                <a:spcPts val="0"/>
              </a:spcAft>
              <a:buNone/>
            </a:pPr>
            <a:r>
              <a:rPr lang="en-US" dirty="0" smtClean="0">
                <a:latin typeface="Times New Roman" panose="02020603050405020304" pitchFamily="18" charset="0"/>
                <a:ea typeface="Times New Roman"/>
                <a:cs typeface="Times New Roman" panose="02020603050405020304" pitchFamily="18" charset="0"/>
              </a:rPr>
              <a:t>Voluntary</a:t>
            </a:r>
            <a:r>
              <a:rPr lang="en-US" spc="1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10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18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This</a:t>
            </a:r>
            <a:r>
              <a:rPr lang="en-US" spc="-4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share</a:t>
            </a:r>
            <a:r>
              <a:rPr lang="en-US" spc="-3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is</a:t>
            </a:r>
            <a:r>
              <a:rPr lang="en-US" spc="-5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not</a:t>
            </a:r>
            <a:r>
              <a:rPr lang="en-US" spc="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required</a:t>
            </a:r>
            <a:r>
              <a:rPr lang="en-US" spc="16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by</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a:t>
            </a:r>
            <a:r>
              <a:rPr lang="en-US" spc="9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sponsor</a:t>
            </a:r>
            <a:r>
              <a:rPr lang="en-US" spc="3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but</a:t>
            </a:r>
            <a:r>
              <a:rPr lang="en-US" spc="10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is</a:t>
            </a:r>
            <a:r>
              <a:rPr lang="en-US" spc="-6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quantified</a:t>
            </a:r>
            <a:r>
              <a:rPr lang="en-US" spc="24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by</a:t>
            </a:r>
            <a:r>
              <a:rPr lang="en-US" spc="-5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 PI</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in</a:t>
            </a:r>
            <a:r>
              <a:rPr lang="en-US" spc="7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a:t>
            </a:r>
            <a:r>
              <a:rPr lang="en-US" spc="10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proposal</a:t>
            </a:r>
            <a:r>
              <a:rPr lang="en-US" spc="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and</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therefore</a:t>
            </a:r>
            <a:r>
              <a:rPr lang="en-US" spc="2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becomes</a:t>
            </a:r>
            <a:r>
              <a:rPr lang="en-US" spc="-1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legally</a:t>
            </a:r>
            <a:r>
              <a:rPr lang="en-US" spc="-4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binding</a:t>
            </a:r>
            <a:r>
              <a:rPr lang="en-US" spc="8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("Required</a:t>
            </a:r>
            <a:r>
              <a:rPr lang="en-US" spc="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10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once</a:t>
            </a:r>
            <a:r>
              <a:rPr lang="en-US" spc="-3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awarded.</a:t>
            </a:r>
          </a:p>
          <a:p>
            <a:pPr marR="0" indent="0">
              <a:lnSpc>
                <a:spcPct val="110000"/>
              </a:lnSpc>
              <a:spcBef>
                <a:spcPts val="0"/>
              </a:spcBef>
              <a:spcAft>
                <a:spcPts val="0"/>
              </a:spcAft>
              <a:buNone/>
            </a:pPr>
            <a:endParaRPr lang="en-US" dirty="0" smtClean="0">
              <a:latin typeface="Times New Roman" panose="02020603050405020304" pitchFamily="18" charset="0"/>
              <a:ea typeface="Times New Roman"/>
              <a:cs typeface="Times New Roman" panose="02020603050405020304" pitchFamily="18" charset="0"/>
            </a:endParaRPr>
          </a:p>
          <a:p>
            <a:pPr marR="0" indent="0">
              <a:lnSpc>
                <a:spcPct val="110000"/>
              </a:lnSpc>
              <a:spcBef>
                <a:spcPts val="0"/>
              </a:spcBef>
              <a:spcAft>
                <a:spcPts val="0"/>
              </a:spcAft>
              <a:buNone/>
            </a:pPr>
            <a:r>
              <a:rPr lang="en-US" dirty="0" smtClean="0">
                <a:latin typeface="Times New Roman" panose="02020603050405020304" pitchFamily="18" charset="0"/>
                <a:ea typeface="Times New Roman"/>
                <a:cs typeface="Times New Roman" panose="02020603050405020304" pitchFamily="18" charset="0"/>
              </a:rPr>
              <a:t>Uncommitted </a:t>
            </a:r>
            <a:r>
              <a:rPr lang="en-US" spc="30" dirty="0" smtClean="0">
                <a:latin typeface="Times New Roman" panose="02020603050405020304" pitchFamily="18" charset="0"/>
                <a:ea typeface="Times New Roman"/>
                <a:cs typeface="Times New Roman" panose="02020603050405020304" pitchFamily="18" charset="0"/>
              </a:rPr>
              <a:t>Voluntary</a:t>
            </a:r>
            <a:r>
              <a:rPr lang="en-US" spc="1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10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14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This</a:t>
            </a:r>
            <a:r>
              <a:rPr lang="en-US" spc="-9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a:t>
            </a:r>
            <a:r>
              <a:rPr lang="en-US" spc="-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sharing</a:t>
            </a:r>
            <a:r>
              <a:rPr lang="en-US" spc="-5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refers</a:t>
            </a:r>
            <a:r>
              <a:rPr lang="en-US" spc="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to</a:t>
            </a:r>
            <a:r>
              <a:rPr lang="en-US" spc="11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research</a:t>
            </a:r>
            <a:r>
              <a:rPr lang="en-US" spc="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costs</a:t>
            </a:r>
            <a:r>
              <a:rPr lang="en-US" spc="-7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not</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funded</a:t>
            </a:r>
            <a:r>
              <a:rPr lang="en-US" spc="8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by</a:t>
            </a:r>
            <a:r>
              <a:rPr lang="en-US" spc="-5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a:t>
            </a:r>
            <a:r>
              <a:rPr lang="en-US" spc="1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sponsor</a:t>
            </a:r>
            <a:r>
              <a:rPr lang="en-US" spc="2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and</a:t>
            </a:r>
            <a:r>
              <a:rPr lang="en-US" spc="2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not</a:t>
            </a:r>
            <a:r>
              <a:rPr lang="en-US" spc="85"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committed </a:t>
            </a:r>
            <a:r>
              <a:rPr lang="en-US" spc="25" dirty="0" smtClean="0">
                <a:latin typeface="Times New Roman" panose="02020603050405020304" pitchFamily="18" charset="0"/>
                <a:ea typeface="Times New Roman"/>
                <a:cs typeface="Times New Roman" panose="02020603050405020304" pitchFamily="18" charset="0"/>
              </a:rPr>
              <a:t>in</a:t>
            </a:r>
            <a:r>
              <a:rPr lang="en-US" spc="6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the</a:t>
            </a:r>
            <a:r>
              <a:rPr lang="en-US" spc="90" dirty="0" smtClean="0">
                <a:latin typeface="Times New Roman" panose="02020603050405020304" pitchFamily="18" charset="0"/>
                <a:ea typeface="Times New Roman"/>
                <a:cs typeface="Times New Roman" panose="02020603050405020304" pitchFamily="18" charset="0"/>
              </a:rPr>
              <a:t> </a:t>
            </a:r>
            <a:r>
              <a:rPr lang="en-US" dirty="0" smtClean="0">
                <a:latin typeface="Times New Roman" panose="02020603050405020304" pitchFamily="18" charset="0"/>
                <a:ea typeface="Times New Roman"/>
                <a:cs typeface="Times New Roman" panose="02020603050405020304" pitchFamily="18" charset="0"/>
              </a:rPr>
              <a:t>proposal.</a:t>
            </a:r>
          </a:p>
          <a:p>
            <a:endParaRPr lang="en-US" dirty="0"/>
          </a:p>
        </p:txBody>
      </p:sp>
      <p:sp>
        <p:nvSpPr>
          <p:cNvPr id="4" name="Rectangle 3"/>
          <p:cNvSpPr/>
          <p:nvPr/>
        </p:nvSpPr>
        <p:spPr>
          <a:xfrm>
            <a:off x="3810000" y="6495280"/>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do I know if it has to be tracked?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490748"/>
              </p:ext>
            </p:extLst>
          </p:nvPr>
        </p:nvGraphicFramePr>
        <p:xfrm>
          <a:off x="304800" y="1905000"/>
          <a:ext cx="8686800" cy="3428999"/>
        </p:xfrm>
        <a:graphic>
          <a:graphicData uri="http://schemas.openxmlformats.org/drawingml/2006/table">
            <a:tbl>
              <a:tblPr firstRow="1" bandRow="1">
                <a:tableStyleId>{5C22544A-7EE6-4342-B048-85BDC9FD1C3A}</a:tableStyleId>
              </a:tblPr>
              <a:tblGrid>
                <a:gridCol w="2895600"/>
                <a:gridCol w="2895600"/>
                <a:gridCol w="2895600"/>
              </a:tblGrid>
              <a:tr h="495677">
                <a:tc>
                  <a:txBody>
                    <a:bodyPr/>
                    <a:lstStyle/>
                    <a:p>
                      <a:pPr algn="ctr"/>
                      <a:r>
                        <a:rPr lang="en-US" dirty="0" smtClean="0">
                          <a:latin typeface="Times New Roman" panose="02020603050405020304" pitchFamily="18" charset="0"/>
                          <a:cs typeface="Times New Roman" panose="02020603050405020304" pitchFamily="18" charset="0"/>
                        </a:rPr>
                        <a:t>TYPE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SOURCE </a:t>
                      </a:r>
                      <a:r>
                        <a:rPr lang="en-US" baseline="0" dirty="0" smtClean="0">
                          <a:latin typeface="Times New Roman" panose="02020603050405020304" pitchFamily="18" charset="0"/>
                          <a:cs typeface="Times New Roman" panose="02020603050405020304" pitchFamily="18" charset="0"/>
                        </a:rPr>
                        <a:t> DOCUMENT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TRACKED</a:t>
                      </a:r>
                      <a:endParaRPr lang="en-US" dirty="0">
                        <a:latin typeface="Times New Roman" panose="02020603050405020304" pitchFamily="18" charset="0"/>
                        <a:cs typeface="Times New Roman" panose="02020603050405020304" pitchFamily="18" charset="0"/>
                      </a:endParaRPr>
                    </a:p>
                  </a:txBody>
                  <a:tcPr/>
                </a:tc>
              </a:tr>
              <a:tr h="1222218">
                <a:tc>
                  <a:txBody>
                    <a:bodyPr/>
                    <a:lstStyle/>
                    <a:p>
                      <a:r>
                        <a:rPr lang="en-US" dirty="0" smtClean="0">
                          <a:latin typeface="Times New Roman" panose="02020603050405020304" pitchFamily="18" charset="0"/>
                          <a:cs typeface="Times New Roman" panose="02020603050405020304" pitchFamily="18" charset="0"/>
                        </a:rPr>
                        <a:t>Required</a:t>
                      </a:r>
                      <a:r>
                        <a:rPr lang="en-US" baseline="0" dirty="0" smtClean="0">
                          <a:latin typeface="Times New Roman" panose="02020603050405020304" pitchFamily="18" charset="0"/>
                          <a:cs typeface="Times New Roman" panose="02020603050405020304" pitchFamily="18" charset="0"/>
                        </a:rPr>
                        <a:t> Cost Sharing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Guidelines, Proposal (Narrative</a:t>
                      </a:r>
                      <a:r>
                        <a:rPr lang="en-US" baseline="0" dirty="0" smtClean="0">
                          <a:latin typeface="Times New Roman" panose="02020603050405020304" pitchFamily="18" charset="0"/>
                          <a:cs typeface="Times New Roman" panose="02020603050405020304" pitchFamily="18" charset="0"/>
                        </a:rPr>
                        <a:t> or Budget) </a:t>
                      </a:r>
                      <a:r>
                        <a:rPr lang="en-US" dirty="0" smtClean="0">
                          <a:latin typeface="Times New Roman" panose="02020603050405020304" pitchFamily="18" charset="0"/>
                          <a:cs typeface="Times New Roman" panose="02020603050405020304" pitchFamily="18" charset="0"/>
                        </a:rPr>
                        <a:t>&amp; Award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txBody>
                  <a:tcPr/>
                </a:tc>
              </a:tr>
              <a:tr h="855552">
                <a:tc>
                  <a:txBody>
                    <a:bodyPr/>
                    <a:lstStyle/>
                    <a:p>
                      <a:r>
                        <a:rPr lang="en-US" dirty="0" smtClean="0">
                          <a:latin typeface="Times New Roman" panose="02020603050405020304" pitchFamily="18" charset="0"/>
                          <a:cs typeface="Times New Roman" panose="02020603050405020304" pitchFamily="18" charset="0"/>
                        </a:rPr>
                        <a:t>Voluntar</a:t>
                      </a:r>
                      <a:r>
                        <a:rPr lang="en-US" baseline="0" dirty="0" smtClean="0">
                          <a:latin typeface="Times New Roman" panose="02020603050405020304" pitchFamily="18" charset="0"/>
                          <a:cs typeface="Times New Roman" panose="02020603050405020304" pitchFamily="18" charset="0"/>
                        </a:rPr>
                        <a:t>y Cost Sharing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Proposal (Narrative</a:t>
                      </a:r>
                      <a:r>
                        <a:rPr lang="en-US" baseline="0" dirty="0" smtClean="0">
                          <a:latin typeface="Times New Roman" panose="02020603050405020304" pitchFamily="18" charset="0"/>
                          <a:cs typeface="Times New Roman" panose="02020603050405020304" pitchFamily="18" charset="0"/>
                        </a:rPr>
                        <a:t> or Budget) &amp; Award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Yes</a:t>
                      </a:r>
                      <a:endParaRPr lang="en-US" dirty="0">
                        <a:latin typeface="Times New Roman" panose="02020603050405020304" pitchFamily="18" charset="0"/>
                        <a:cs typeface="Times New Roman" panose="02020603050405020304" pitchFamily="18" charset="0"/>
                      </a:endParaRPr>
                    </a:p>
                  </a:txBody>
                  <a:tcPr/>
                </a:tc>
              </a:tr>
              <a:tr h="855552">
                <a:tc>
                  <a:txBody>
                    <a:bodyPr/>
                    <a:lstStyle/>
                    <a:p>
                      <a:r>
                        <a:rPr lang="en-US" dirty="0" smtClean="0">
                          <a:latin typeface="Times New Roman" panose="02020603050405020304" pitchFamily="18" charset="0"/>
                          <a:cs typeface="Times New Roman" panose="02020603050405020304" pitchFamily="18" charset="0"/>
                        </a:rPr>
                        <a:t>Uncommitted</a:t>
                      </a:r>
                      <a:r>
                        <a:rPr lang="en-US" baseline="0" dirty="0" smtClean="0">
                          <a:latin typeface="Times New Roman" panose="02020603050405020304" pitchFamily="18" charset="0"/>
                          <a:cs typeface="Times New Roman" panose="02020603050405020304" pitchFamily="18" charset="0"/>
                        </a:rPr>
                        <a:t> Voluntary Cost Sharing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Proposal Only (Narrative</a:t>
                      </a:r>
                      <a:r>
                        <a:rPr lang="en-US" baseline="0" dirty="0" smtClean="0">
                          <a:latin typeface="Times New Roman" panose="02020603050405020304" pitchFamily="18" charset="0"/>
                          <a:cs typeface="Times New Roman" panose="02020603050405020304" pitchFamily="18" charset="0"/>
                        </a:rPr>
                        <a:t> and not quantified)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3733800" y="646728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56003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Sources of Cost Share</a:t>
            </a:r>
            <a:endParaRPr lang="en-US" dirty="0"/>
          </a:p>
        </p:txBody>
      </p:sp>
      <p:sp>
        <p:nvSpPr>
          <p:cNvPr id="3" name="Content Placeholder 2"/>
          <p:cNvSpPr>
            <a:spLocks noGrp="1"/>
          </p:cNvSpPr>
          <p:nvPr>
            <p:ph idx="1"/>
          </p:nvPr>
        </p:nvSpPr>
        <p:spPr/>
        <p:txBody>
          <a:bodyPr>
            <a:normAutofit fontScale="92500" lnSpcReduction="20000"/>
          </a:bodyPr>
          <a:lstStyle/>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1.	UCF Cash – (College, Department, ORC, etc.)</a:t>
            </a:r>
          </a:p>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2.	Foregone F&amp;A (Overhead) – Calculation based upon our federally negotiated F&amp;A rate and applied to #1 above.</a:t>
            </a:r>
          </a:p>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3.	Unrecovered Overhead – Calculation based upon the difference between F&amp;A allowed to be charged on agency funds and our federally negotiated rate.</a:t>
            </a:r>
          </a:p>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4.	Subcontractor(s)</a:t>
            </a:r>
          </a:p>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5.	3</a:t>
            </a:r>
            <a:r>
              <a:rPr lang="en-US" baseline="30000" dirty="0" smtClean="0">
                <a:solidFill>
                  <a:schemeClr val="tx1"/>
                </a:solidFill>
                <a:latin typeface="Times New Roman" panose="02020603050405020304" pitchFamily="18" charset="0"/>
                <a:cs typeface="Times New Roman" panose="02020603050405020304" pitchFamily="18" charset="0"/>
              </a:rPr>
              <a:t>rd</a:t>
            </a:r>
            <a:r>
              <a:rPr lang="en-US" dirty="0" smtClean="0">
                <a:solidFill>
                  <a:schemeClr val="tx1"/>
                </a:solidFill>
                <a:latin typeface="Times New Roman" panose="02020603050405020304" pitchFamily="18" charset="0"/>
                <a:cs typeface="Times New Roman" panose="02020603050405020304" pitchFamily="18" charset="0"/>
              </a:rPr>
              <a:t> Party In-kind</a:t>
            </a:r>
          </a:p>
          <a:p>
            <a:pPr marL="509588" indent="-509588">
              <a:buNone/>
            </a:pPr>
            <a:r>
              <a:rPr lang="en-US" dirty="0" smtClean="0">
                <a:solidFill>
                  <a:schemeClr val="tx1"/>
                </a:solidFill>
                <a:latin typeface="Times New Roman" panose="02020603050405020304" pitchFamily="18" charset="0"/>
                <a:cs typeface="Times New Roman" panose="02020603050405020304" pitchFamily="18" charset="0"/>
              </a:rPr>
              <a:t>6.	3</a:t>
            </a:r>
            <a:r>
              <a:rPr lang="en-US" baseline="30000" dirty="0" smtClean="0">
                <a:solidFill>
                  <a:schemeClr val="tx1"/>
                </a:solidFill>
                <a:latin typeface="Times New Roman" panose="02020603050405020304" pitchFamily="18" charset="0"/>
                <a:cs typeface="Times New Roman" panose="02020603050405020304" pitchFamily="18" charset="0"/>
              </a:rPr>
              <a:t>rd</a:t>
            </a:r>
            <a:r>
              <a:rPr lang="en-US" dirty="0" smtClean="0">
                <a:solidFill>
                  <a:schemeClr val="tx1"/>
                </a:solidFill>
                <a:latin typeface="Times New Roman" panose="02020603050405020304" pitchFamily="18" charset="0"/>
                <a:cs typeface="Times New Roman" panose="02020603050405020304" pitchFamily="18" charset="0"/>
              </a:rPr>
              <a:t> Party Cash</a:t>
            </a:r>
          </a:p>
        </p:txBody>
      </p:sp>
      <p:sp>
        <p:nvSpPr>
          <p:cNvPr id="4" name="Rectangle 3"/>
          <p:cNvSpPr/>
          <p:nvPr/>
        </p:nvSpPr>
        <p:spPr>
          <a:xfrm>
            <a:off x="35814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746801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Life Cycle of cost sharing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2099154"/>
              </p:ext>
            </p:extLst>
          </p:nvPr>
        </p:nvGraphicFramePr>
        <p:xfrm>
          <a:off x="304800" y="1554163"/>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38100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243851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rgbClr val="C17529">
                    <a:lumMod val="50000"/>
                  </a:srgbClr>
                </a:solidFill>
                <a:effectLst>
                  <a:outerShdw blurRad="38100" dist="38100" dir="2700000" algn="tl">
                    <a:srgbClr val="000000">
                      <a:alpha val="43137"/>
                    </a:srgbClr>
                  </a:outerShdw>
                </a:effectLst>
                <a:latin typeface="Century Gothic" pitchFamily="34" charset="0"/>
              </a:rPr>
              <a:t>Proposal Responsibilities</a:t>
            </a:r>
            <a:endParaRPr lang="en-US" sz="3200"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10391" y="4456819"/>
            <a:ext cx="7543800" cy="1200329"/>
          </a:xfrm>
          <a:prstGeom prst="rect">
            <a:avLst/>
          </a:prstGeom>
          <a:noFill/>
        </p:spPr>
        <p:txBody>
          <a:bodyPr wrap="square" rtlCol="0">
            <a:spAutoFit/>
          </a:bodyPr>
          <a:lstStyle/>
          <a:p>
            <a:pPr algn="ctr"/>
            <a:r>
              <a:rPr lang="en-US" sz="2400" b="1" dirty="0" smtClean="0">
                <a:solidFill>
                  <a:srgbClr val="C17529">
                    <a:lumMod val="75000"/>
                  </a:srgbClr>
                </a:solidFill>
                <a:latin typeface="Century Gothic" pitchFamily="34" charset="0"/>
              </a:rPr>
              <a:t>Presented by:</a:t>
            </a:r>
          </a:p>
          <a:p>
            <a:pPr algn="ctr"/>
            <a:r>
              <a:rPr lang="en-US" sz="2400" dirty="0" smtClean="0">
                <a:solidFill>
                  <a:srgbClr val="C17529">
                    <a:lumMod val="75000"/>
                  </a:srgbClr>
                </a:solidFill>
                <a:latin typeface="Century Gothic" pitchFamily="34" charset="0"/>
              </a:rPr>
              <a:t>Jane </a:t>
            </a:r>
            <a:r>
              <a:rPr lang="en-US" sz="2400" dirty="0">
                <a:solidFill>
                  <a:srgbClr val="C17529">
                    <a:lumMod val="75000"/>
                  </a:srgbClr>
                </a:solidFill>
                <a:latin typeface="Century Gothic" pitchFamily="34" charset="0"/>
              </a:rPr>
              <a:t>Gentilini </a:t>
            </a:r>
            <a:endParaRPr lang="en-US" sz="2400" dirty="0" smtClean="0">
              <a:solidFill>
                <a:srgbClr val="C17529">
                  <a:lumMod val="75000"/>
                </a:srgbClr>
              </a:solidFill>
              <a:latin typeface="Century Gothic" pitchFamily="34" charset="0"/>
            </a:endParaRPr>
          </a:p>
          <a:p>
            <a:pPr algn="ctr"/>
            <a:r>
              <a:rPr lang="en-US" sz="2400" dirty="0" smtClean="0">
                <a:solidFill>
                  <a:srgbClr val="C17529">
                    <a:lumMod val="75000"/>
                  </a:srgbClr>
                </a:solidFill>
                <a:latin typeface="Century Gothic" pitchFamily="34" charset="0"/>
              </a:rPr>
              <a:t>Mary Stanley</a:t>
            </a:r>
            <a:endParaRPr lang="en-US" sz="2400" dirty="0">
              <a:solidFill>
                <a:srgbClr val="C17529">
                  <a:lumMod val="75000"/>
                </a:srgbClr>
              </a:solidFill>
              <a:latin typeface="Century Gothic"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3147505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Cost Share – defined</a:t>
            </a:r>
          </a:p>
          <a:p>
            <a:r>
              <a:rPr lang="en-US" dirty="0" smtClean="0">
                <a:latin typeface="Times New Roman" panose="02020603050405020304" pitchFamily="18" charset="0"/>
                <a:cs typeface="Times New Roman" panose="02020603050405020304" pitchFamily="18" charset="0"/>
              </a:rPr>
              <a:t>Why </a:t>
            </a:r>
            <a:r>
              <a:rPr lang="en-US" dirty="0">
                <a:latin typeface="Times New Roman" panose="02020603050405020304" pitchFamily="18" charset="0"/>
                <a:cs typeface="Times New Roman" panose="02020603050405020304" pitchFamily="18" charset="0"/>
              </a:rPr>
              <a:t>Cost </a:t>
            </a:r>
            <a:r>
              <a:rPr lang="en-US" dirty="0" smtClean="0">
                <a:latin typeface="Times New Roman" panose="02020603050405020304" pitchFamily="18" charset="0"/>
                <a:cs typeface="Times New Roman" panose="02020603050405020304" pitchFamily="18" charset="0"/>
              </a:rPr>
              <a:t>Share</a:t>
            </a:r>
          </a:p>
          <a:p>
            <a:r>
              <a:rPr lang="en-US" dirty="0" smtClean="0">
                <a:latin typeface="Times New Roman" panose="02020603050405020304" pitchFamily="18" charset="0"/>
                <a:cs typeface="Times New Roman" panose="02020603050405020304" pitchFamily="18" charset="0"/>
              </a:rPr>
              <a:t>Regulatory Compliance</a:t>
            </a:r>
          </a:p>
          <a:p>
            <a:r>
              <a:rPr lang="en-US" dirty="0" smtClean="0">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Share – UCF’s policy</a:t>
            </a:r>
          </a:p>
          <a:p>
            <a:r>
              <a:rPr lang="en-US" dirty="0">
                <a:latin typeface="Times New Roman" panose="02020603050405020304" pitchFamily="18" charset="0"/>
                <a:cs typeface="Times New Roman" panose="02020603050405020304" pitchFamily="18" charset="0"/>
              </a:rPr>
              <a:t>Sources of Cost Share</a:t>
            </a:r>
          </a:p>
          <a:p>
            <a:r>
              <a:rPr lang="en-US" dirty="0">
                <a:latin typeface="Times New Roman" panose="02020603050405020304" pitchFamily="18" charset="0"/>
                <a:cs typeface="Times New Roman" panose="02020603050405020304" pitchFamily="18" charset="0"/>
              </a:rPr>
              <a:t>Documenting Cost Share</a:t>
            </a:r>
          </a:p>
          <a:p>
            <a:r>
              <a:rPr lang="en-US" dirty="0" smtClean="0">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Share at the Proposal Phase</a:t>
            </a:r>
          </a:p>
          <a:p>
            <a:r>
              <a:rPr lang="en-US" dirty="0">
                <a:latin typeface="Times New Roman" panose="02020603050405020304" pitchFamily="18" charset="0"/>
                <a:cs typeface="Times New Roman" panose="02020603050405020304" pitchFamily="18" charset="0"/>
              </a:rPr>
              <a:t>Cost Share at the Award Phase</a:t>
            </a:r>
          </a:p>
          <a:p>
            <a:pPr marL="0" indent="0">
              <a:buNone/>
            </a:pPr>
            <a:endParaRPr lang="en-US" dirty="0"/>
          </a:p>
        </p:txBody>
      </p:sp>
    </p:spTree>
    <p:extLst>
      <p:ext uri="{BB962C8B-B14F-4D97-AF65-F5344CB8AC3E}">
        <p14:creationId xmlns:p14="http://schemas.microsoft.com/office/powerpoint/2010/main" val="282596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Proposal Responsibilities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5993526"/>
              </p:ext>
            </p:extLst>
          </p:nvPr>
        </p:nvGraphicFramePr>
        <p:xfrm>
          <a:off x="457200" y="1295400"/>
          <a:ext cx="8458200" cy="5092844"/>
        </p:xfrm>
        <a:graphic>
          <a:graphicData uri="http://schemas.openxmlformats.org/drawingml/2006/table">
            <a:tbl>
              <a:tblPr firstRow="1" bandRow="1">
                <a:tableStyleId>{5C22544A-7EE6-4342-B048-85BDC9FD1C3A}</a:tableStyleId>
              </a:tblPr>
              <a:tblGrid>
                <a:gridCol w="3866606"/>
                <a:gridCol w="4591594"/>
              </a:tblGrid>
              <a:tr h="590983">
                <a:tc>
                  <a:txBody>
                    <a:bodyPr/>
                    <a:lstStyle/>
                    <a:p>
                      <a:pPr algn="ctr"/>
                      <a:r>
                        <a:rPr lang="en-US" dirty="0" smtClean="0">
                          <a:latin typeface="Times New Roman" panose="02020603050405020304" pitchFamily="18" charset="0"/>
                          <a:cs typeface="Times New Roman" panose="02020603050405020304" pitchFamily="18" charset="0"/>
                        </a:rPr>
                        <a:t>Principal Investigator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Office of Research and Commercialization</a:t>
                      </a:r>
                      <a:endParaRPr lang="en-US" dirty="0">
                        <a:latin typeface="Times New Roman" panose="02020603050405020304" pitchFamily="18" charset="0"/>
                        <a:cs typeface="Times New Roman" panose="02020603050405020304" pitchFamily="18" charset="0"/>
                      </a:endParaRPr>
                    </a:p>
                  </a:txBody>
                  <a:tcPr/>
                </a:tc>
              </a:tr>
              <a:tr h="1433945">
                <a:tc>
                  <a:txBody>
                    <a:bodyPr/>
                    <a:lstStyle/>
                    <a:p>
                      <a:r>
                        <a:rPr lang="en-US" dirty="0" smtClean="0">
                          <a:latin typeface="Times New Roman" panose="02020603050405020304" pitchFamily="18" charset="0"/>
                          <a:cs typeface="Times New Roman" panose="02020603050405020304" pitchFamily="18" charset="0"/>
                        </a:rPr>
                        <a:t>Review</a:t>
                      </a:r>
                      <a:r>
                        <a:rPr lang="en-US" baseline="0" dirty="0" smtClean="0">
                          <a:latin typeface="Times New Roman" panose="02020603050405020304" pitchFamily="18" charset="0"/>
                          <a:cs typeface="Times New Roman" panose="02020603050405020304" pitchFamily="18" charset="0"/>
                        </a:rPr>
                        <a:t> program guidelines to determine whether cost sharing is required and consider available resources required to complete the projects objectives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Review program guidelines to determine whether cost sharing is required</a:t>
                      </a:r>
                    </a:p>
                    <a:p>
                      <a:endParaRPr lang="en-US" dirty="0">
                        <a:latin typeface="Times New Roman" panose="02020603050405020304" pitchFamily="18" charset="0"/>
                        <a:cs typeface="Times New Roman" panose="02020603050405020304" pitchFamily="18" charset="0"/>
                      </a:endParaRPr>
                    </a:p>
                  </a:txBody>
                  <a:tcPr/>
                </a:tc>
              </a:tr>
              <a:tr h="1702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Consult with the Department Chair or Dean to verify that adequate financial and staff resources are available and obtain cost share commitments from Department Chairs and Deans as applicable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Review scope of work and budget narrative to determine if voluntary cost share is presented in quantitative terms</a:t>
                      </a:r>
                    </a:p>
                  </a:txBody>
                  <a:tcPr/>
                </a:tc>
              </a:tr>
              <a:tr h="1301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Obtain commitment letters for cost share from subcontractors and other 3</a:t>
                      </a:r>
                      <a:r>
                        <a:rPr kumimoji="0" lang="en-US" sz="1800" b="0" i="0" u="none" strike="noStrike" kern="1200" cap="none" spc="0" normalizeH="0" baseline="30000" noProof="0" dirty="0" smtClean="0">
                          <a:ln>
                            <a:noFill/>
                          </a:ln>
                          <a:solidFill>
                            <a:prstClr val="black"/>
                          </a:solidFill>
                          <a:effectLst/>
                          <a:uLnTx/>
                          <a:uFillTx/>
                          <a:latin typeface="Times New Roman" panose="02020603050405020304" pitchFamily="18" charset="0"/>
                          <a:cs typeface="Times New Roman" panose="02020603050405020304" pitchFamily="18" charset="0"/>
                        </a:rPr>
                        <a:t>rd</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party entities providing  cash or in-kind</a:t>
                      </a:r>
                    </a:p>
                  </a:txBody>
                  <a:tcPr/>
                </a:tc>
                <a:tc>
                  <a:txBody>
                    <a:bodyPr/>
                    <a:lstStyle/>
                    <a:p>
                      <a:r>
                        <a:rPr lang="en-US" dirty="0" smtClean="0">
                          <a:latin typeface="Times New Roman" panose="02020603050405020304" pitchFamily="18" charset="0"/>
                          <a:cs typeface="Times New Roman" panose="02020603050405020304" pitchFamily="18" charset="0"/>
                        </a:rPr>
                        <a:t>Review PTF</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cost</a:t>
                      </a:r>
                      <a:r>
                        <a:rPr lang="en-US" baseline="0" dirty="0" smtClean="0">
                          <a:latin typeface="Times New Roman" panose="02020603050405020304" pitchFamily="18" charset="0"/>
                          <a:cs typeface="Times New Roman" panose="02020603050405020304" pitchFamily="18" charset="0"/>
                        </a:rPr>
                        <a:t> sharing commitments as well as approvals, commitment letters, etc. to ensure all cost sharing is properly committed and documented</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37338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4126339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Proposal responsibilities</a:t>
            </a:r>
            <a:endParaRPr lang="en-US" dirty="0"/>
          </a:p>
        </p:txBody>
      </p:sp>
      <p:sp>
        <p:nvSpPr>
          <p:cNvPr id="3" name="Content Placeholder 2"/>
          <p:cNvSpPr>
            <a:spLocks noGrp="1"/>
          </p:cNvSpPr>
          <p:nvPr>
            <p:ph idx="1"/>
          </p:nvPr>
        </p:nvSpPr>
        <p:spPr>
          <a:xfrm>
            <a:off x="304800" y="1143000"/>
            <a:ext cx="8686800" cy="4937125"/>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Proposal Managers/Coordinators should ensure all cost sharing commitments are properly documented as follows:</a:t>
            </a:r>
            <a:endParaRPr lang="en-US"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64795778"/>
              </p:ext>
            </p:extLst>
          </p:nvPr>
        </p:nvGraphicFramePr>
        <p:xfrm>
          <a:off x="838200" y="1691640"/>
          <a:ext cx="7696200" cy="4709160"/>
        </p:xfrm>
        <a:graphic>
          <a:graphicData uri="http://schemas.openxmlformats.org/drawingml/2006/table">
            <a:tbl>
              <a:tblPr firstRow="1" bandRow="1">
                <a:tableStyleId>{5C22544A-7EE6-4342-B048-85BDC9FD1C3A}</a:tableStyleId>
              </a:tblPr>
              <a:tblGrid>
                <a:gridCol w="2258667"/>
                <a:gridCol w="5437533"/>
              </a:tblGrid>
              <a:tr h="441960">
                <a:tc>
                  <a:txBody>
                    <a:bodyPr/>
                    <a:lstStyle/>
                    <a:p>
                      <a:r>
                        <a:rPr lang="en-US" dirty="0" smtClean="0"/>
                        <a:t>Type of Cost</a:t>
                      </a:r>
                      <a:r>
                        <a:rPr lang="en-US" baseline="0" dirty="0" smtClean="0"/>
                        <a:t> Share</a:t>
                      </a:r>
                      <a:endParaRPr lang="en-US" dirty="0"/>
                    </a:p>
                  </a:txBody>
                  <a:tcPr/>
                </a:tc>
                <a:tc>
                  <a:txBody>
                    <a:bodyPr/>
                    <a:lstStyle/>
                    <a:p>
                      <a:r>
                        <a:rPr lang="en-US" dirty="0" smtClean="0"/>
                        <a:t>Source</a:t>
                      </a:r>
                      <a:r>
                        <a:rPr lang="en-US" baseline="0" dirty="0" smtClean="0"/>
                        <a:t> Documentation</a:t>
                      </a:r>
                      <a:endParaRPr lang="en-US" dirty="0"/>
                    </a:p>
                  </a:txBody>
                  <a:tcPr/>
                </a:tc>
              </a:tr>
              <a:tr h="500915">
                <a:tc>
                  <a:txBody>
                    <a:bodyPr/>
                    <a:lstStyle/>
                    <a:p>
                      <a:r>
                        <a:rPr lang="en-US" sz="1400" dirty="0" smtClean="0">
                          <a:latin typeface="Times New Roman" panose="02020603050405020304" pitchFamily="18" charset="0"/>
                          <a:cs typeface="Times New Roman" panose="02020603050405020304" pitchFamily="18" charset="0"/>
                        </a:rPr>
                        <a:t>Departmental Cost Share (Cash)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PTF Approving</a:t>
                      </a:r>
                      <a:r>
                        <a:rPr lang="en-US" sz="1400" baseline="0" dirty="0" smtClean="0">
                          <a:latin typeface="Times New Roman" panose="02020603050405020304" pitchFamily="18" charset="0"/>
                          <a:cs typeface="Times New Roman" panose="02020603050405020304" pitchFamily="18" charset="0"/>
                        </a:rPr>
                        <a:t> College/Department Signature and source account number that will be used to fund the cost share accounts</a:t>
                      </a:r>
                      <a:endParaRPr lang="en-US" sz="1400" dirty="0">
                        <a:latin typeface="Times New Roman" panose="02020603050405020304" pitchFamily="18" charset="0"/>
                        <a:cs typeface="Times New Roman" panose="02020603050405020304" pitchFamily="18" charset="0"/>
                      </a:endParaRPr>
                    </a:p>
                  </a:txBody>
                  <a:tcPr/>
                </a:tc>
              </a:tr>
              <a:tr h="913434">
                <a:tc>
                  <a:txBody>
                    <a:bodyPr/>
                    <a:lstStyle/>
                    <a:p>
                      <a:r>
                        <a:rPr lang="en-US" sz="1400" dirty="0" smtClean="0">
                          <a:latin typeface="Times New Roman" panose="02020603050405020304" pitchFamily="18" charset="0"/>
                          <a:cs typeface="Times New Roman" panose="02020603050405020304" pitchFamily="18" charset="0"/>
                        </a:rPr>
                        <a:t>ORC Cost Share (Cash)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aseline="0" dirty="0" smtClean="0">
                          <a:latin typeface="Times New Roman" panose="02020603050405020304" pitchFamily="18" charset="0"/>
                          <a:cs typeface="Times New Roman" panose="02020603050405020304" pitchFamily="18" charset="0"/>
                        </a:rPr>
                        <a:t>PTF approving signature from Pre-Award personnel for commitments up to the standard level of cost share as authorized by Dr. O’Neal;  All exceptions should be documented by an e-mail approval from Dr. O’Neal or Dr. Soileau </a:t>
                      </a:r>
                      <a:endParaRPr lang="en-US" sz="1400" dirty="0">
                        <a:latin typeface="Times New Roman" panose="02020603050405020304" pitchFamily="18" charset="0"/>
                        <a:cs typeface="Times New Roman" panose="02020603050405020304" pitchFamily="18" charset="0"/>
                      </a:endParaRPr>
                    </a:p>
                  </a:txBody>
                  <a:tcPr/>
                </a:tc>
              </a:tr>
              <a:tr h="303170">
                <a:tc>
                  <a:txBody>
                    <a:bodyPr/>
                    <a:lstStyle/>
                    <a:p>
                      <a:r>
                        <a:rPr lang="en-US" sz="1400" dirty="0" smtClean="0">
                          <a:latin typeface="Times New Roman" panose="02020603050405020304" pitchFamily="18" charset="0"/>
                          <a:cs typeface="Times New Roman" panose="02020603050405020304" pitchFamily="18" charset="0"/>
                        </a:rPr>
                        <a:t>Foregone F&amp;A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Should be identified in the cost</a:t>
                      </a:r>
                      <a:r>
                        <a:rPr lang="en-US" sz="1400" baseline="0" dirty="0" smtClean="0">
                          <a:latin typeface="Times New Roman" panose="02020603050405020304" pitchFamily="18" charset="0"/>
                          <a:cs typeface="Times New Roman" panose="02020603050405020304" pitchFamily="18" charset="0"/>
                        </a:rPr>
                        <a:t> share budget submitted to the sponsor</a:t>
                      </a:r>
                      <a:endParaRPr lang="en-US" sz="1400" dirty="0">
                        <a:latin typeface="Times New Roman" panose="02020603050405020304" pitchFamily="18" charset="0"/>
                        <a:cs typeface="Times New Roman" panose="02020603050405020304" pitchFamily="18" charset="0"/>
                      </a:endParaRPr>
                    </a:p>
                  </a:txBody>
                  <a:tcPr/>
                </a:tc>
              </a:tr>
              <a:tr h="303170">
                <a:tc>
                  <a:txBody>
                    <a:bodyPr/>
                    <a:lstStyle/>
                    <a:p>
                      <a:r>
                        <a:rPr lang="en-US" sz="1400" dirty="0" smtClean="0">
                          <a:latin typeface="Times New Roman" panose="02020603050405020304" pitchFamily="18" charset="0"/>
                          <a:cs typeface="Times New Roman" panose="02020603050405020304" pitchFamily="18" charset="0"/>
                        </a:rPr>
                        <a:t>Unrecovered F&amp;A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Should be identified in the cost share budget submitted to the sponsor</a:t>
                      </a:r>
                      <a:endParaRPr lang="en-US" sz="1400" dirty="0">
                        <a:latin typeface="Times New Roman" panose="02020603050405020304" pitchFamily="18" charset="0"/>
                        <a:cs typeface="Times New Roman" panose="02020603050405020304" pitchFamily="18" charset="0"/>
                      </a:endParaRPr>
                    </a:p>
                  </a:txBody>
                  <a:tcPr/>
                </a:tc>
              </a:tr>
              <a:tr h="500915">
                <a:tc>
                  <a:txBody>
                    <a:bodyPr/>
                    <a:lstStyle/>
                    <a:p>
                      <a:r>
                        <a:rPr lang="en-US" sz="1400" dirty="0" smtClean="0">
                          <a:latin typeface="Times New Roman" panose="02020603050405020304" pitchFamily="18" charset="0"/>
                          <a:cs typeface="Times New Roman" panose="02020603050405020304" pitchFamily="18" charset="0"/>
                        </a:rPr>
                        <a:t>Subcontractor Cost Share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Should</a:t>
                      </a:r>
                      <a:r>
                        <a:rPr lang="en-US" sz="1400" baseline="0" dirty="0" smtClean="0">
                          <a:latin typeface="Times New Roman" panose="02020603050405020304" pitchFamily="18" charset="0"/>
                          <a:cs typeface="Times New Roman" panose="02020603050405020304" pitchFamily="18" charset="0"/>
                        </a:rPr>
                        <a:t> be documented in the subcontractor’s proposal and signed by an authorized representative of the subcontractor</a:t>
                      </a:r>
                      <a:endParaRPr lang="en-US" sz="1400" dirty="0">
                        <a:latin typeface="Times New Roman" panose="02020603050405020304" pitchFamily="18" charset="0"/>
                        <a:cs typeface="Times New Roman" panose="02020603050405020304" pitchFamily="18" charset="0"/>
                      </a:endParaRPr>
                    </a:p>
                  </a:txBody>
                  <a:tcPr/>
                </a:tc>
              </a:tr>
              <a:tr h="707175">
                <a:tc>
                  <a:txBody>
                    <a:bodyPr/>
                    <a:lstStyle/>
                    <a:p>
                      <a:r>
                        <a:rPr lang="en-US" sz="1400" dirty="0" smtClean="0">
                          <a:latin typeface="Times New Roman" panose="02020603050405020304" pitchFamily="18" charset="0"/>
                          <a:cs typeface="Times New Roman" panose="02020603050405020304" pitchFamily="18" charset="0"/>
                        </a:rPr>
                        <a:t>3</a:t>
                      </a:r>
                      <a:r>
                        <a:rPr lang="en-US" sz="1400" baseline="30000" dirty="0" smtClean="0">
                          <a:latin typeface="Times New Roman" panose="02020603050405020304" pitchFamily="18" charset="0"/>
                          <a:cs typeface="Times New Roman" panose="02020603050405020304" pitchFamily="18" charset="0"/>
                        </a:rPr>
                        <a:t>rd</a:t>
                      </a:r>
                      <a:r>
                        <a:rPr lang="en-US" sz="1400" baseline="0" dirty="0" smtClean="0">
                          <a:latin typeface="Times New Roman" panose="02020603050405020304" pitchFamily="18" charset="0"/>
                          <a:cs typeface="Times New Roman" panose="02020603050405020304" pitchFamily="18" charset="0"/>
                        </a:rPr>
                        <a:t> Party Cash</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Should be described</a:t>
                      </a:r>
                      <a:r>
                        <a:rPr lang="en-US" sz="1400" baseline="0" dirty="0" smtClean="0">
                          <a:latin typeface="Times New Roman" panose="02020603050405020304" pitchFamily="18" charset="0"/>
                          <a:cs typeface="Times New Roman" panose="02020603050405020304" pitchFamily="18" charset="0"/>
                        </a:rPr>
                        <a:t> and quantified</a:t>
                      </a:r>
                      <a:r>
                        <a:rPr lang="en-US" sz="1400" dirty="0" smtClean="0">
                          <a:latin typeface="Times New Roman" panose="02020603050405020304" pitchFamily="18" charset="0"/>
                          <a:cs typeface="Times New Roman" panose="02020603050405020304" pitchFamily="18" charset="0"/>
                        </a:rPr>
                        <a:t> in a letter of commitment</a:t>
                      </a:r>
                      <a:r>
                        <a:rPr lang="en-US" sz="1400" baseline="0" dirty="0" smtClean="0">
                          <a:latin typeface="Times New Roman" panose="02020603050405020304" pitchFamily="18" charset="0"/>
                          <a:cs typeface="Times New Roman" panose="02020603050405020304" pitchFamily="18" charset="0"/>
                        </a:rPr>
                        <a:t> from the 3</a:t>
                      </a:r>
                      <a:r>
                        <a:rPr lang="en-US" sz="1400" baseline="30000" dirty="0" smtClean="0">
                          <a:latin typeface="Times New Roman" panose="02020603050405020304" pitchFamily="18" charset="0"/>
                          <a:cs typeface="Times New Roman" panose="02020603050405020304" pitchFamily="18" charset="0"/>
                        </a:rPr>
                        <a:t>rd</a:t>
                      </a:r>
                      <a:r>
                        <a:rPr lang="en-US" sz="1400" baseline="0" dirty="0" smtClean="0">
                          <a:latin typeface="Times New Roman" panose="02020603050405020304" pitchFamily="18" charset="0"/>
                          <a:cs typeface="Times New Roman" panose="02020603050405020304" pitchFamily="18" charset="0"/>
                        </a:rPr>
                        <a:t> party which should be signed by an authorized representative of the 3</a:t>
                      </a:r>
                      <a:r>
                        <a:rPr lang="en-US" sz="1400" baseline="30000" dirty="0" smtClean="0">
                          <a:latin typeface="Times New Roman" panose="02020603050405020304" pitchFamily="18" charset="0"/>
                          <a:cs typeface="Times New Roman" panose="02020603050405020304" pitchFamily="18" charset="0"/>
                        </a:rPr>
                        <a:t>rd</a:t>
                      </a:r>
                      <a:r>
                        <a:rPr lang="en-US" sz="1400" baseline="0" dirty="0" smtClean="0">
                          <a:latin typeface="Times New Roman" panose="02020603050405020304" pitchFamily="18" charset="0"/>
                          <a:cs typeface="Times New Roman" panose="02020603050405020304" pitchFamily="18" charset="0"/>
                        </a:rPr>
                        <a:t> party</a:t>
                      </a:r>
                      <a:endParaRPr lang="en-US" sz="1400" dirty="0">
                        <a:latin typeface="Times New Roman" panose="02020603050405020304" pitchFamily="18" charset="0"/>
                        <a:cs typeface="Times New Roman" panose="02020603050405020304" pitchFamily="18" charset="0"/>
                      </a:endParaRPr>
                    </a:p>
                  </a:txBody>
                  <a:tcPr/>
                </a:tc>
              </a:tr>
              <a:tr h="883920">
                <a:tc>
                  <a:txBody>
                    <a:bodyPr/>
                    <a:lstStyle/>
                    <a:p>
                      <a:r>
                        <a:rPr lang="en-US" sz="1400" dirty="0" smtClean="0">
                          <a:latin typeface="Times New Roman" panose="02020603050405020304" pitchFamily="18" charset="0"/>
                          <a:cs typeface="Times New Roman" panose="02020603050405020304" pitchFamily="18" charset="0"/>
                        </a:rPr>
                        <a:t>3</a:t>
                      </a:r>
                      <a:r>
                        <a:rPr lang="en-US" sz="1400" baseline="30000" dirty="0" smtClean="0">
                          <a:latin typeface="Times New Roman" panose="02020603050405020304" pitchFamily="18" charset="0"/>
                          <a:cs typeface="Times New Roman" panose="02020603050405020304" pitchFamily="18" charset="0"/>
                        </a:rPr>
                        <a:t>rd</a:t>
                      </a:r>
                      <a:r>
                        <a:rPr lang="en-US" sz="1400" dirty="0" smtClean="0">
                          <a:latin typeface="Times New Roman" panose="02020603050405020304" pitchFamily="18" charset="0"/>
                          <a:cs typeface="Times New Roman" panose="02020603050405020304" pitchFamily="18" charset="0"/>
                        </a:rPr>
                        <a:t> Party In-kind</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Should be described and quantified in a letter of commitment from the 3</a:t>
                      </a:r>
                      <a:r>
                        <a:rPr kumimoji="0" lang="en-US" sz="1400" b="0" i="0" u="none" strike="noStrike" kern="1200" cap="none" spc="0" normalizeH="0" baseline="30000" noProof="0" dirty="0" smtClean="0">
                          <a:ln>
                            <a:noFill/>
                          </a:ln>
                          <a:solidFill>
                            <a:prstClr val="black"/>
                          </a:solidFill>
                          <a:effectLst/>
                          <a:uLnTx/>
                          <a:uFillTx/>
                          <a:latin typeface="Times New Roman" panose="02020603050405020304" pitchFamily="18" charset="0"/>
                          <a:cs typeface="Times New Roman" panose="02020603050405020304" pitchFamily="18" charset="0"/>
                        </a:rPr>
                        <a:t>rd</a:t>
                      </a:r>
                      <a:r>
                        <a:rPr kumimoji="0" lang="en-US" sz="14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party which should be signed by an authorized representative of the 3</a:t>
                      </a:r>
                      <a:r>
                        <a:rPr kumimoji="0" lang="en-US" sz="1400" b="0" i="0" u="none" strike="noStrike" kern="1200" cap="none" spc="0" normalizeH="0" baseline="30000" noProof="0" dirty="0" smtClean="0">
                          <a:ln>
                            <a:noFill/>
                          </a:ln>
                          <a:solidFill>
                            <a:prstClr val="black"/>
                          </a:solidFill>
                          <a:effectLst/>
                          <a:uLnTx/>
                          <a:uFillTx/>
                          <a:latin typeface="Times New Roman" panose="02020603050405020304" pitchFamily="18" charset="0"/>
                          <a:cs typeface="Times New Roman" panose="02020603050405020304" pitchFamily="18" charset="0"/>
                        </a:rPr>
                        <a:t>rd</a:t>
                      </a:r>
                      <a:r>
                        <a:rPr kumimoji="0" lang="en-US" sz="14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party</a:t>
                      </a:r>
                    </a:p>
                    <a:p>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657600" y="649528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95158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Proposal responsibilities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smtClean="0">
                <a:latin typeface="Times New Roman" panose="02020603050405020304" pitchFamily="18" charset="0"/>
                <a:cs typeface="Times New Roman" panose="02020603050405020304" pitchFamily="18" charset="0"/>
              </a:rPr>
              <a:t>Summary:</a:t>
            </a:r>
          </a:p>
          <a:p>
            <a:pPr marL="0" indent="0">
              <a:buNone/>
            </a:pPr>
            <a:r>
              <a:rPr lang="en-US" sz="2400" dirty="0" smtClean="0">
                <a:latin typeface="Times New Roman" panose="02020603050405020304" pitchFamily="18" charset="0"/>
                <a:cs typeface="Times New Roman" panose="02020603050405020304" pitchFamily="18" charset="0"/>
              </a:rPr>
              <a:t>UCF policy requires that all cost sharing plus any voluntary cost sharing must either be specifically identified in the proposal, narrative or by a separate form accompanying the proposal during internal routing and approvals.  ALL proposed cost share must be budgeted, recorded and substantiated by supporting documentation.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ALL cost sharing commitments must be documented on or attached to the PTF and signed by the responsible party for the commitment.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Commitment letters from subcontractors and other 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parties, signed by an authorized signatory of the 3</a:t>
            </a:r>
            <a:r>
              <a:rPr lang="en-US" sz="2400" baseline="30000" dirty="0" smtClean="0">
                <a:latin typeface="Times New Roman" panose="02020603050405020304" pitchFamily="18" charset="0"/>
                <a:cs typeface="Times New Roman" panose="02020603050405020304" pitchFamily="18" charset="0"/>
              </a:rPr>
              <a:t>rd</a:t>
            </a:r>
            <a:r>
              <a:rPr lang="en-US" sz="2400" dirty="0" smtClean="0">
                <a:latin typeface="Times New Roman" panose="02020603050405020304" pitchFamily="18" charset="0"/>
                <a:cs typeface="Times New Roman" panose="02020603050405020304" pitchFamily="18" charset="0"/>
              </a:rPr>
              <a:t> party, should be on file with the proposal document.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810000" y="649528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218539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rgbClr val="C17529">
                    <a:lumMod val="50000"/>
                  </a:srgbClr>
                </a:solidFill>
                <a:effectLst>
                  <a:outerShdw blurRad="38100" dist="38100" dir="2700000" algn="tl">
                    <a:srgbClr val="000000">
                      <a:alpha val="43137"/>
                    </a:srgbClr>
                  </a:outerShdw>
                </a:effectLst>
                <a:latin typeface="Century Gothic" pitchFamily="34" charset="0"/>
              </a:rPr>
              <a:t>Award Management</a:t>
            </a:r>
            <a:endParaRPr lang="en-US" sz="3200"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10391" y="4474025"/>
            <a:ext cx="7543800" cy="1200329"/>
          </a:xfrm>
          <a:prstGeom prst="rect">
            <a:avLst/>
          </a:prstGeom>
          <a:noFill/>
        </p:spPr>
        <p:txBody>
          <a:bodyPr wrap="square" rtlCol="0">
            <a:spAutoFit/>
          </a:bodyPr>
          <a:lstStyle/>
          <a:p>
            <a:pPr algn="ctr"/>
            <a:r>
              <a:rPr lang="en-US" sz="2400" b="1" dirty="0" smtClean="0">
                <a:solidFill>
                  <a:srgbClr val="C17529">
                    <a:lumMod val="75000"/>
                  </a:srgbClr>
                </a:solidFill>
                <a:latin typeface="Century Gothic" pitchFamily="34" charset="0"/>
              </a:rPr>
              <a:t>Presented by:</a:t>
            </a:r>
          </a:p>
          <a:p>
            <a:pPr algn="ctr"/>
            <a:r>
              <a:rPr lang="en-US" sz="2400" dirty="0" smtClean="0">
                <a:solidFill>
                  <a:srgbClr val="C17529">
                    <a:lumMod val="75000"/>
                  </a:srgbClr>
                </a:solidFill>
                <a:latin typeface="Century Gothic" pitchFamily="34" charset="0"/>
              </a:rPr>
              <a:t>Jane </a:t>
            </a:r>
            <a:r>
              <a:rPr lang="en-US" sz="2400" dirty="0">
                <a:solidFill>
                  <a:srgbClr val="C17529">
                    <a:lumMod val="75000"/>
                  </a:srgbClr>
                </a:solidFill>
                <a:latin typeface="Century Gothic" pitchFamily="34" charset="0"/>
              </a:rPr>
              <a:t>Gentilini </a:t>
            </a:r>
            <a:endParaRPr lang="en-US" sz="2400" dirty="0" smtClean="0">
              <a:solidFill>
                <a:srgbClr val="C17529">
                  <a:lumMod val="75000"/>
                </a:srgbClr>
              </a:solidFill>
              <a:latin typeface="Century Gothic" pitchFamily="34" charset="0"/>
            </a:endParaRPr>
          </a:p>
          <a:p>
            <a:pPr algn="ctr"/>
            <a:r>
              <a:rPr lang="en-US" sz="2400" dirty="0" smtClean="0">
                <a:solidFill>
                  <a:srgbClr val="C17529">
                    <a:lumMod val="75000"/>
                  </a:srgbClr>
                </a:solidFill>
                <a:latin typeface="Century Gothic" pitchFamily="34" charset="0"/>
              </a:rPr>
              <a:t>Mary Stanley</a:t>
            </a:r>
            <a:endParaRPr lang="en-US" sz="2400" dirty="0">
              <a:solidFill>
                <a:srgbClr val="C17529">
                  <a:lumMod val="75000"/>
                </a:srgbClr>
              </a:solidFill>
              <a:latin typeface="Century Gothic"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1143268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p:txBody>
          <a:bodyPr/>
          <a:lstStyle/>
          <a:p>
            <a:pPr marL="346075" lvl="0" indent="-346075">
              <a:spcBef>
                <a:spcPts val="0"/>
              </a:spcBef>
              <a:buClr>
                <a:srgbClr val="F0A22E"/>
              </a:buClr>
              <a:buNone/>
            </a:pPr>
            <a:r>
              <a:rPr lang="en-US" sz="2200" dirty="0">
                <a:solidFill>
                  <a:prstClr val="black"/>
                </a:solidFill>
                <a:latin typeface="Times New Roman" panose="02020603050405020304" pitchFamily="18" charset="0"/>
                <a:ea typeface="Calibri"/>
                <a:cs typeface="Times New Roman" panose="02020603050405020304" pitchFamily="18" charset="0"/>
              </a:rPr>
              <a:t>1</a:t>
            </a:r>
            <a:r>
              <a:rPr lang="en-US" sz="2200" dirty="0" smtClean="0">
                <a:solidFill>
                  <a:prstClr val="black"/>
                </a:solidFill>
                <a:latin typeface="Times New Roman" panose="02020603050405020304" pitchFamily="18" charset="0"/>
                <a:ea typeface="Calibri"/>
                <a:cs typeface="Times New Roman" panose="02020603050405020304" pitchFamily="18" charset="0"/>
              </a:rPr>
              <a:t>.	Resolve discrepancies between the University’s proposal and the sponsoring agency’s award notice, as necessary.</a:t>
            </a:r>
            <a:r>
              <a:rPr lang="en-US" sz="2200" dirty="0">
                <a:solidFill>
                  <a:prstClr val="black"/>
                </a:solidFill>
                <a:latin typeface="Times New Roman" panose="02020603050405020304" pitchFamily="18" charset="0"/>
                <a:ea typeface="Calibri"/>
                <a:cs typeface="Times New Roman" panose="02020603050405020304" pitchFamily="18" charset="0"/>
              </a:rPr>
              <a:t>	</a:t>
            </a:r>
            <a:endParaRPr lang="en-US" sz="2200" dirty="0" smtClean="0">
              <a:solidFill>
                <a:prstClr val="black"/>
              </a:solidFill>
              <a:latin typeface="Times New Roman" panose="02020603050405020304" pitchFamily="18" charset="0"/>
              <a:ea typeface="Calibri"/>
              <a:cs typeface="Times New Roman" panose="02020603050405020304" pitchFamily="18" charset="0"/>
            </a:endParaRPr>
          </a:p>
          <a:p>
            <a:pPr marL="346075" lvl="0" indent="-346075">
              <a:spcBef>
                <a:spcPts val="0"/>
              </a:spcBef>
              <a:buClr>
                <a:srgbClr val="F0A22E"/>
              </a:buClr>
              <a:buNone/>
            </a:pPr>
            <a:r>
              <a:rPr lang="en-US" sz="2200" dirty="0" smtClean="0">
                <a:solidFill>
                  <a:prstClr val="black"/>
                </a:solidFill>
                <a:latin typeface="Times New Roman" panose="02020603050405020304" pitchFamily="18" charset="0"/>
                <a:ea typeface="Calibri"/>
                <a:cs typeface="Times New Roman" panose="02020603050405020304" pitchFamily="18" charset="0"/>
              </a:rPr>
              <a:t>2.	Establish a companion cost share account (in conjunction with Finance and Accounting) to record and document sponsored project “matching” costs allowable by the University.</a:t>
            </a:r>
          </a:p>
          <a:p>
            <a:pPr marL="346075" lvl="0" indent="-346075">
              <a:spcBef>
                <a:spcPts val="0"/>
              </a:spcBef>
              <a:buClr>
                <a:srgbClr val="F0A22E"/>
              </a:buClr>
              <a:buNone/>
            </a:pPr>
            <a:r>
              <a:rPr lang="en-US" sz="2200" dirty="0" smtClean="0">
                <a:solidFill>
                  <a:prstClr val="black"/>
                </a:solidFill>
                <a:latin typeface="Times New Roman" panose="02020603050405020304" pitchFamily="18" charset="0"/>
                <a:ea typeface="Calibri"/>
                <a:cs typeface="Times New Roman" panose="02020603050405020304" pitchFamily="18" charset="0"/>
              </a:rPr>
              <a:t>3.	Submit a cost share memo (See Packet for a sample memo) to the PI responsible for the sponsored project detailing procedures on the treatment of costs, informing of next steps to be taken, and how to comply with Federal and State requirements, and UCF Internal Auditors.</a:t>
            </a:r>
          </a:p>
          <a:p>
            <a:pPr marL="346075" lvl="0" indent="-346075">
              <a:spcBef>
                <a:spcPts val="0"/>
              </a:spcBef>
              <a:buClr>
                <a:srgbClr val="F0A22E"/>
              </a:buClr>
              <a:buNone/>
            </a:pPr>
            <a:r>
              <a:rPr lang="en-US" sz="2200" dirty="0" smtClean="0">
                <a:solidFill>
                  <a:prstClr val="black"/>
                </a:solidFill>
                <a:latin typeface="Times New Roman" panose="02020603050405020304" pitchFamily="18" charset="0"/>
                <a:ea typeface="Calibri"/>
                <a:cs typeface="Times New Roman" panose="02020603050405020304" pitchFamily="18" charset="0"/>
              </a:rPr>
              <a:t>4.	Send the “Award Funding” report to the PI and Finance and Accounting which lists the account created related to the sponsored project (both C&amp;G and cost share) and the approved budget by major categories.</a:t>
            </a:r>
            <a:endParaRPr lang="en-US" sz="2200" dirty="0">
              <a:solidFill>
                <a:prstClr val="black"/>
              </a:solidFill>
              <a:latin typeface="Times New Roman" panose="02020603050405020304" pitchFamily="18" charset="0"/>
              <a:ea typeface="Calibri"/>
              <a:cs typeface="Times New Roman" panose="02020603050405020304" pitchFamily="18" charset="0"/>
            </a:endParaRPr>
          </a:p>
          <a:p>
            <a:pPr marL="0" indent="0">
              <a:buNone/>
            </a:pPr>
            <a:endParaRPr lang="en-US" dirty="0"/>
          </a:p>
        </p:txBody>
      </p:sp>
      <p:sp>
        <p:nvSpPr>
          <p:cNvPr id="4" name="Rectangle 3"/>
          <p:cNvSpPr/>
          <p:nvPr/>
        </p:nvSpPr>
        <p:spPr>
          <a:xfrm>
            <a:off x="3581400" y="649528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405375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Award management responsibilities</a:t>
            </a:r>
            <a:endParaRPr lang="en-US" dirty="0"/>
          </a:p>
        </p:txBody>
      </p:sp>
      <p:sp>
        <p:nvSpPr>
          <p:cNvPr id="3" name="Content Placeholder 2"/>
          <p:cNvSpPr>
            <a:spLocks noGrp="1"/>
          </p:cNvSpPr>
          <p:nvPr>
            <p:ph idx="1"/>
          </p:nvPr>
        </p:nvSpPr>
        <p:spPr>
          <a:xfrm>
            <a:off x="304800" y="1447800"/>
            <a:ext cx="8763000" cy="4937125"/>
          </a:xfrm>
        </p:spPr>
        <p:txBody>
          <a:bodyPr>
            <a:normAutofit fontScale="40000" lnSpcReduction="20000"/>
          </a:bodyPr>
          <a:lstStyle/>
          <a:p>
            <a:pPr marL="346075" marR="0" indent="0">
              <a:lnSpc>
                <a:spcPct val="115000"/>
              </a:lnSpc>
              <a:spcBef>
                <a:spcPts val="0"/>
              </a:spcBef>
              <a:spcAft>
                <a:spcPts val="0"/>
              </a:spcAft>
              <a:buNone/>
            </a:pPr>
            <a:r>
              <a:rPr lang="en-US" sz="5600" b="1" dirty="0" smtClean="0">
                <a:solidFill>
                  <a:schemeClr val="tx1"/>
                </a:solidFill>
                <a:latin typeface="Times New Roman" panose="02020603050405020304" pitchFamily="18" charset="0"/>
                <a:ea typeface="Calibri"/>
                <a:cs typeface="Times New Roman" panose="02020603050405020304" pitchFamily="18" charset="0"/>
              </a:rPr>
              <a:t>**</a:t>
            </a:r>
            <a:r>
              <a:rPr lang="en-US" sz="5600" b="1" dirty="0">
                <a:solidFill>
                  <a:schemeClr val="tx1"/>
                </a:solidFill>
                <a:latin typeface="Times New Roman" panose="02020603050405020304" pitchFamily="18" charset="0"/>
                <a:ea typeface="Calibri"/>
                <a:cs typeface="Times New Roman" panose="02020603050405020304" pitchFamily="18" charset="0"/>
              </a:rPr>
              <a:t>Effective July 1, 2012, ORC and F&amp;A will replace the use of E&amp;G match accounts with C&amp;G match accounts.   F&amp;A and Academic Affairs agreed to fund C&amp;G match accounts with E&amp;G match funds.  C&amp;G match accounts will be used to track and report required cost share funded by both E&amp;G and C&amp;G sources based on the life of the project.  </a:t>
            </a:r>
            <a:endParaRPr lang="en-US" sz="5600" dirty="0">
              <a:solidFill>
                <a:schemeClr val="tx1"/>
              </a:solidFill>
              <a:latin typeface="Times New Roman" panose="02020603050405020304" pitchFamily="18" charset="0"/>
              <a:ea typeface="Calibri"/>
              <a:cs typeface="Times New Roman" panose="02020603050405020304" pitchFamily="18" charset="0"/>
            </a:endParaRPr>
          </a:p>
          <a:p>
            <a:pPr marL="114300" marR="0" indent="0">
              <a:lnSpc>
                <a:spcPct val="115000"/>
              </a:lnSpc>
              <a:spcBef>
                <a:spcPts val="0"/>
              </a:spcBef>
              <a:spcAft>
                <a:spcPts val="0"/>
              </a:spcAft>
              <a:buNone/>
            </a:pPr>
            <a:endParaRPr lang="en-US" sz="5600" dirty="0">
              <a:latin typeface="Times New Roman" panose="02020603050405020304" pitchFamily="18" charset="0"/>
              <a:ea typeface="Calibri"/>
              <a:cs typeface="Times New Roman" panose="02020603050405020304" pitchFamily="18" charset="0"/>
            </a:endParaRPr>
          </a:p>
          <a:p>
            <a:pPr marL="344488" marR="0" indent="0">
              <a:lnSpc>
                <a:spcPct val="115000"/>
              </a:lnSpc>
              <a:spcBef>
                <a:spcPts val="0"/>
              </a:spcBef>
              <a:spcAft>
                <a:spcPts val="0"/>
              </a:spcAft>
              <a:buNone/>
            </a:pPr>
            <a:r>
              <a:rPr lang="en-US" sz="5600" b="1" u="sng" dirty="0" smtClean="0">
                <a:solidFill>
                  <a:schemeClr val="tx1"/>
                </a:solidFill>
                <a:latin typeface="Times New Roman" panose="02020603050405020304" pitchFamily="18" charset="0"/>
                <a:ea typeface="Calibri"/>
                <a:cs typeface="Times New Roman" panose="02020603050405020304" pitchFamily="18" charset="0"/>
              </a:rPr>
              <a:t>What </a:t>
            </a:r>
            <a:r>
              <a:rPr lang="en-US" sz="5600" b="1" u="sng" dirty="0">
                <a:solidFill>
                  <a:schemeClr val="tx1"/>
                </a:solidFill>
                <a:latin typeface="Times New Roman" panose="02020603050405020304" pitchFamily="18" charset="0"/>
                <a:ea typeface="Calibri"/>
                <a:cs typeface="Times New Roman" panose="02020603050405020304" pitchFamily="18" charset="0"/>
              </a:rPr>
              <a:t>about current E&amp;G match accounts?</a:t>
            </a:r>
            <a:endParaRPr lang="en-US" sz="5600" dirty="0">
              <a:solidFill>
                <a:schemeClr val="tx1"/>
              </a:solidFill>
              <a:latin typeface="Times New Roman" panose="02020603050405020304" pitchFamily="18" charset="0"/>
              <a:ea typeface="Calibri"/>
              <a:cs typeface="Times New Roman" panose="02020603050405020304" pitchFamily="18" charset="0"/>
            </a:endParaRPr>
          </a:p>
          <a:p>
            <a:pPr marL="346075" lvl="0" indent="0">
              <a:lnSpc>
                <a:spcPct val="115000"/>
              </a:lnSpc>
              <a:spcBef>
                <a:spcPts val="0"/>
              </a:spcBef>
              <a:buNone/>
            </a:pPr>
            <a:r>
              <a:rPr lang="en-US" sz="5600" dirty="0" smtClean="0">
                <a:solidFill>
                  <a:schemeClr val="tx1"/>
                </a:solidFill>
                <a:latin typeface="Times New Roman" panose="02020603050405020304" pitchFamily="18" charset="0"/>
                <a:ea typeface="Calibri"/>
                <a:cs typeface="Times New Roman" panose="02020603050405020304" pitchFamily="18" charset="0"/>
              </a:rPr>
              <a:t>A.	Existing </a:t>
            </a:r>
            <a:r>
              <a:rPr lang="en-US" sz="5600" dirty="0">
                <a:solidFill>
                  <a:schemeClr val="tx1"/>
                </a:solidFill>
                <a:latin typeface="Times New Roman" panose="02020603050405020304" pitchFamily="18" charset="0"/>
                <a:ea typeface="Calibri"/>
                <a:cs typeface="Times New Roman" panose="02020603050405020304" pitchFamily="18" charset="0"/>
              </a:rPr>
              <a:t>E&amp;G match accounts set up prior to 7/1/2012 will be left in </a:t>
            </a:r>
            <a:r>
              <a:rPr lang="en-US" sz="5600" dirty="0" smtClean="0">
                <a:solidFill>
                  <a:schemeClr val="tx1"/>
                </a:solidFill>
                <a:latin typeface="Times New Roman" panose="02020603050405020304" pitchFamily="18" charset="0"/>
                <a:ea typeface="Calibri"/>
                <a:cs typeface="Times New Roman" panose="02020603050405020304" pitchFamily="18" charset="0"/>
              </a:rPr>
              <a:t>	the </a:t>
            </a:r>
            <a:r>
              <a:rPr lang="en-US" sz="5600" dirty="0">
                <a:solidFill>
                  <a:schemeClr val="tx1"/>
                </a:solidFill>
                <a:latin typeface="Times New Roman" panose="02020603050405020304" pitchFamily="18" charset="0"/>
                <a:ea typeface="Calibri"/>
                <a:cs typeface="Times New Roman" panose="02020603050405020304" pitchFamily="18" charset="0"/>
              </a:rPr>
              <a:t>E&amp;G fund.</a:t>
            </a:r>
          </a:p>
          <a:p>
            <a:pPr marL="914400" lvl="0" indent="-568325">
              <a:lnSpc>
                <a:spcPct val="115000"/>
              </a:lnSpc>
              <a:spcBef>
                <a:spcPts val="0"/>
              </a:spcBef>
              <a:spcAft>
                <a:spcPts val="1000"/>
              </a:spcAft>
              <a:buNone/>
            </a:pPr>
            <a:r>
              <a:rPr lang="en-US" sz="5600" dirty="0" smtClean="0">
                <a:solidFill>
                  <a:schemeClr val="tx1"/>
                </a:solidFill>
                <a:latin typeface="Times New Roman" panose="02020603050405020304" pitchFamily="18" charset="0"/>
                <a:ea typeface="Calibri"/>
                <a:cs typeface="Times New Roman" panose="02020603050405020304" pitchFamily="18" charset="0"/>
              </a:rPr>
              <a:t>B.	On </a:t>
            </a:r>
            <a:r>
              <a:rPr lang="en-US" sz="5600" dirty="0">
                <a:solidFill>
                  <a:schemeClr val="tx1"/>
                </a:solidFill>
                <a:latin typeface="Times New Roman" panose="02020603050405020304" pitchFamily="18" charset="0"/>
                <a:ea typeface="Calibri"/>
                <a:cs typeface="Times New Roman" panose="02020603050405020304" pitchFamily="18" charset="0"/>
              </a:rPr>
              <a:t>6/30/13, all E&amp;G match accounts will be reviewed and determined if they will be converted to a C&amp;G match </a:t>
            </a:r>
            <a:r>
              <a:rPr lang="en-US" sz="5600" dirty="0" smtClean="0">
                <a:solidFill>
                  <a:schemeClr val="tx1"/>
                </a:solidFill>
                <a:latin typeface="Times New Roman" panose="02020603050405020304" pitchFamily="18" charset="0"/>
                <a:ea typeface="Calibri"/>
                <a:cs typeface="Times New Roman" panose="02020603050405020304" pitchFamily="18" charset="0"/>
              </a:rPr>
              <a:t>account.</a:t>
            </a:r>
          </a:p>
          <a:p>
            <a:pPr marL="0" indent="0">
              <a:buNone/>
            </a:pPr>
            <a:endParaRPr lang="en-US" dirty="0"/>
          </a:p>
        </p:txBody>
      </p:sp>
      <p:sp>
        <p:nvSpPr>
          <p:cNvPr id="4" name="Rectangle 3"/>
          <p:cNvSpPr/>
          <p:nvPr/>
        </p:nvSpPr>
        <p:spPr>
          <a:xfrm>
            <a:off x="3581400" y="655320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632445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a:xfrm>
            <a:off x="152400" y="1219200"/>
            <a:ext cx="8839200" cy="5181600"/>
          </a:xfrm>
        </p:spPr>
        <p:txBody>
          <a:bodyPr>
            <a:noAutofit/>
          </a:bodyPr>
          <a:lstStyle/>
          <a:p>
            <a:pPr marL="914400" lvl="0" indent="-914400">
              <a:lnSpc>
                <a:spcPct val="115000"/>
              </a:lnSpc>
              <a:spcBef>
                <a:spcPts val="0"/>
              </a:spcBef>
              <a:spcAft>
                <a:spcPts val="1000"/>
              </a:spcAft>
              <a:buClr>
                <a:srgbClr val="F0A22E"/>
              </a:buClr>
              <a:buNone/>
            </a:pPr>
            <a:r>
              <a:rPr lang="en-US" sz="1600" b="1" u="sng" dirty="0">
                <a:solidFill>
                  <a:prstClr val="black"/>
                </a:solidFill>
                <a:latin typeface="Times New Roman" panose="02020603050405020304" pitchFamily="18" charset="0"/>
                <a:ea typeface="Calibri"/>
                <a:cs typeface="Times New Roman" panose="02020603050405020304" pitchFamily="18" charset="0"/>
              </a:rPr>
              <a:t>New match projects funded by E&amp;G funds</a:t>
            </a:r>
            <a:endParaRPr lang="en-US" sz="1600" dirty="0">
              <a:solidFill>
                <a:prstClr val="black"/>
              </a:solidFill>
              <a:latin typeface="Times New Roman" panose="02020603050405020304" pitchFamily="18" charset="0"/>
              <a:ea typeface="Calibri"/>
              <a:cs typeface="Times New Roman" panose="02020603050405020304" pitchFamily="18" charset="0"/>
            </a:endParaRPr>
          </a:p>
          <a:p>
            <a:pPr marL="346075" lvl="0" indent="-346075">
              <a:lnSpc>
                <a:spcPct val="115000"/>
              </a:lnSpc>
              <a:spcBef>
                <a:spcPts val="0"/>
              </a:spcBef>
              <a:buClr>
                <a:srgbClr val="F0A22E"/>
              </a:buClr>
              <a:buNone/>
            </a:pPr>
            <a:r>
              <a:rPr lang="en-US" sz="1600" dirty="0" smtClean="0">
                <a:solidFill>
                  <a:srgbClr val="000000"/>
                </a:solidFill>
                <a:latin typeface="Times New Roman" panose="02020603050405020304" pitchFamily="18" charset="0"/>
                <a:ea typeface="Calibri"/>
                <a:cs typeface="Times New Roman" panose="02020603050405020304" pitchFamily="18" charset="0"/>
              </a:rPr>
              <a:t>A.	Set </a:t>
            </a:r>
            <a:r>
              <a:rPr lang="en-US" sz="1600" dirty="0">
                <a:solidFill>
                  <a:srgbClr val="000000"/>
                </a:solidFill>
                <a:latin typeface="Times New Roman" panose="02020603050405020304" pitchFamily="18" charset="0"/>
                <a:ea typeface="Calibri"/>
                <a:cs typeface="Times New Roman" panose="02020603050405020304" pitchFamily="18" charset="0"/>
              </a:rPr>
              <a:t>up all new requests as C&amp;G match </a:t>
            </a:r>
            <a:r>
              <a:rPr lang="en-US" sz="1600" dirty="0" smtClean="0">
                <a:solidFill>
                  <a:srgbClr val="000000"/>
                </a:solidFill>
                <a:latin typeface="Times New Roman" panose="02020603050405020304" pitchFamily="18" charset="0"/>
                <a:ea typeface="Calibri"/>
                <a:cs typeface="Times New Roman" panose="02020603050405020304" pitchFamily="18" charset="0"/>
              </a:rPr>
              <a:t>projects</a:t>
            </a:r>
          </a:p>
          <a:p>
            <a:pPr marL="0" lvl="0" indent="346075">
              <a:lnSpc>
                <a:spcPct val="115000"/>
              </a:lnSpc>
              <a:spcBef>
                <a:spcPts val="0"/>
              </a:spcBef>
              <a:buClr>
                <a:srgbClr val="F0A22E"/>
              </a:buClr>
              <a:buNone/>
            </a:pPr>
            <a:endParaRPr lang="en-US" sz="1600" dirty="0">
              <a:solidFill>
                <a:srgbClr val="4E3B30"/>
              </a:solidFill>
              <a:latin typeface="Times New Roman" panose="02020603050405020304" pitchFamily="18" charset="0"/>
              <a:ea typeface="Calibri"/>
              <a:cs typeface="Times New Roman" panose="02020603050405020304" pitchFamily="18" charset="0"/>
            </a:endParaRPr>
          </a:p>
          <a:p>
            <a:pPr marL="346075" lvl="0" indent="-346075">
              <a:lnSpc>
                <a:spcPct val="115000"/>
              </a:lnSpc>
              <a:spcBef>
                <a:spcPts val="0"/>
              </a:spcBef>
              <a:buClr>
                <a:srgbClr val="F0A22E"/>
              </a:buClr>
              <a:buNone/>
            </a:pPr>
            <a:r>
              <a:rPr lang="en-US" sz="1600" dirty="0" smtClean="0">
                <a:solidFill>
                  <a:srgbClr val="000000"/>
                </a:solidFill>
                <a:latin typeface="Times New Roman" panose="02020603050405020304" pitchFamily="18" charset="0"/>
                <a:ea typeface="Calibri"/>
                <a:cs typeface="Times New Roman" panose="02020603050405020304" pitchFamily="18" charset="0"/>
              </a:rPr>
              <a:t>B.	The </a:t>
            </a:r>
            <a:r>
              <a:rPr lang="en-US" sz="1600" dirty="0">
                <a:solidFill>
                  <a:srgbClr val="000000"/>
                </a:solidFill>
                <a:latin typeface="Times New Roman" panose="02020603050405020304" pitchFamily="18" charset="0"/>
                <a:ea typeface="Calibri"/>
                <a:cs typeface="Times New Roman" panose="02020603050405020304" pitchFamily="18" charset="0"/>
              </a:rPr>
              <a:t>new active fund code for C&amp;G match is 21033 (General Accounting).  It and </a:t>
            </a:r>
            <a:r>
              <a:rPr lang="en-US" sz="1600" dirty="0" smtClean="0">
                <a:solidFill>
                  <a:srgbClr val="000000"/>
                </a:solidFill>
                <a:latin typeface="Times New Roman" panose="02020603050405020304" pitchFamily="18" charset="0"/>
                <a:ea typeface="Calibri"/>
                <a:cs typeface="Times New Roman" panose="02020603050405020304" pitchFamily="18" charset="0"/>
              </a:rPr>
              <a:t>its </a:t>
            </a:r>
            <a:r>
              <a:rPr lang="en-US" sz="1600" dirty="0">
                <a:solidFill>
                  <a:srgbClr val="000000"/>
                </a:solidFill>
                <a:latin typeface="Times New Roman" panose="02020603050405020304" pitchFamily="18" charset="0"/>
                <a:ea typeface="Calibri"/>
                <a:cs typeface="Times New Roman" panose="02020603050405020304" pitchFamily="18" charset="0"/>
              </a:rPr>
              <a:t>related attributes have been added to PeopleSoft. The fund code is established at the time of project set up in PeopleSoft by F&amp;A when they receive the 650 request for new project set up.  F&amp;A will be able to tell the source of funding for the C&amp;G match project by looking at the department # along with the transfer revenue account codes used in the journal to fund the match, such as, 615001 for E&amp;G funded match, 615020 for O/H funded match, and 615029 for balance account funded. </a:t>
            </a:r>
            <a:endParaRPr lang="en-US" sz="1600" dirty="0" smtClean="0">
              <a:solidFill>
                <a:srgbClr val="000000"/>
              </a:solidFill>
              <a:latin typeface="Times New Roman" panose="02020603050405020304" pitchFamily="18" charset="0"/>
              <a:ea typeface="Calibri"/>
              <a:cs typeface="Times New Roman" panose="02020603050405020304" pitchFamily="18" charset="0"/>
            </a:endParaRPr>
          </a:p>
          <a:p>
            <a:pPr marL="914400" lvl="0" indent="-568325">
              <a:lnSpc>
                <a:spcPct val="115000"/>
              </a:lnSpc>
              <a:spcBef>
                <a:spcPts val="0"/>
              </a:spcBef>
              <a:buClr>
                <a:srgbClr val="F0A22E"/>
              </a:buClr>
              <a:buNone/>
            </a:pPr>
            <a:endParaRPr lang="en-US" sz="1600" dirty="0">
              <a:solidFill>
                <a:srgbClr val="4E3B30"/>
              </a:solidFill>
              <a:latin typeface="Times New Roman" panose="02020603050405020304" pitchFamily="18" charset="0"/>
              <a:ea typeface="Calibri"/>
              <a:cs typeface="Times New Roman" panose="02020603050405020304" pitchFamily="18" charset="0"/>
            </a:endParaRPr>
          </a:p>
          <a:p>
            <a:pPr marL="346075" lvl="0" indent="-346075">
              <a:lnSpc>
                <a:spcPct val="115000"/>
              </a:lnSpc>
              <a:spcBef>
                <a:spcPts val="0"/>
              </a:spcBef>
              <a:buClr>
                <a:srgbClr val="F0A22E"/>
              </a:buClr>
              <a:buNone/>
            </a:pPr>
            <a:r>
              <a:rPr lang="en-US" sz="1600" dirty="0">
                <a:solidFill>
                  <a:srgbClr val="000000"/>
                </a:solidFill>
                <a:latin typeface="Times New Roman" panose="02020603050405020304" pitchFamily="18" charset="0"/>
                <a:ea typeface="Calibri"/>
                <a:cs typeface="Times New Roman" panose="02020603050405020304" pitchFamily="18" charset="0"/>
              </a:rPr>
              <a:t>C.	Once the C&amp;G match projects have been established by F&amp;A, ORC will work with department(s) </a:t>
            </a:r>
            <a:r>
              <a:rPr lang="en-US" sz="1600" dirty="0" smtClean="0">
                <a:solidFill>
                  <a:srgbClr val="000000"/>
                </a:solidFill>
                <a:latin typeface="Times New Roman" panose="02020603050405020304" pitchFamily="18" charset="0"/>
                <a:ea typeface="Calibri"/>
                <a:cs typeface="Times New Roman" panose="02020603050405020304" pitchFamily="18" charset="0"/>
              </a:rPr>
              <a:t>to </a:t>
            </a:r>
            <a:r>
              <a:rPr lang="en-US" sz="1600" dirty="0">
                <a:solidFill>
                  <a:srgbClr val="000000"/>
                </a:solidFill>
                <a:latin typeface="Times New Roman" panose="02020603050405020304" pitchFamily="18" charset="0"/>
                <a:ea typeface="Calibri"/>
                <a:cs typeface="Times New Roman" panose="02020603050405020304" pitchFamily="18" charset="0"/>
              </a:rPr>
              <a:t>fund </a:t>
            </a:r>
            <a:r>
              <a:rPr lang="en-US" sz="1600" dirty="0" smtClean="0">
                <a:solidFill>
                  <a:srgbClr val="000000"/>
                </a:solidFill>
                <a:latin typeface="Times New Roman" panose="02020603050405020304" pitchFamily="18" charset="0"/>
                <a:ea typeface="Calibri"/>
                <a:cs typeface="Times New Roman" panose="02020603050405020304" pitchFamily="18" charset="0"/>
              </a:rPr>
              <a:t>the </a:t>
            </a:r>
            <a:r>
              <a:rPr lang="en-US" sz="1600" dirty="0">
                <a:solidFill>
                  <a:srgbClr val="000000"/>
                </a:solidFill>
                <a:latin typeface="Times New Roman" panose="02020603050405020304" pitchFamily="18" charset="0"/>
                <a:ea typeface="Calibri"/>
                <a:cs typeface="Times New Roman" panose="02020603050405020304" pitchFamily="18" charset="0"/>
              </a:rPr>
              <a:t>accounts as follows:</a:t>
            </a:r>
            <a:endParaRPr lang="en-US" sz="1600" dirty="0">
              <a:solidFill>
                <a:srgbClr val="4E3B30"/>
              </a:solidFill>
              <a:latin typeface="Times New Roman" panose="02020603050405020304" pitchFamily="18" charset="0"/>
              <a:ea typeface="Calibri"/>
              <a:cs typeface="Times New Roman" panose="02020603050405020304" pitchFamily="18" charset="0"/>
            </a:endParaRPr>
          </a:p>
          <a:p>
            <a:pPr marL="1260475" lvl="0" indent="-346075">
              <a:lnSpc>
                <a:spcPct val="115000"/>
              </a:lnSpc>
              <a:spcBef>
                <a:spcPts val="0"/>
              </a:spcBef>
              <a:buClr>
                <a:srgbClr val="F0A22E"/>
              </a:buClr>
              <a:buNone/>
            </a:pPr>
            <a:r>
              <a:rPr lang="en-US" sz="1600" dirty="0" smtClean="0">
                <a:solidFill>
                  <a:srgbClr val="000000"/>
                </a:solidFill>
                <a:latin typeface="Times New Roman" panose="02020603050405020304" pitchFamily="18" charset="0"/>
                <a:ea typeface="Calibri"/>
                <a:cs typeface="Times New Roman" panose="02020603050405020304" pitchFamily="18" charset="0"/>
              </a:rPr>
              <a:t>i.	C&amp;G </a:t>
            </a:r>
            <a:r>
              <a:rPr lang="en-US" sz="1600" dirty="0">
                <a:solidFill>
                  <a:srgbClr val="000000"/>
                </a:solidFill>
                <a:latin typeface="Times New Roman" panose="02020603050405020304" pitchFamily="18" charset="0"/>
                <a:ea typeface="Calibri"/>
                <a:cs typeface="Times New Roman" panose="02020603050405020304" pitchFamily="18" charset="0"/>
              </a:rPr>
              <a:t>match projects being funded by C&amp;G funds remain unchanged (funded via journal entry to transfer funds to the new C&amp;G match project.</a:t>
            </a:r>
            <a:endParaRPr lang="en-US" sz="1600" dirty="0">
              <a:solidFill>
                <a:srgbClr val="4E3B30"/>
              </a:solidFill>
              <a:latin typeface="Times New Roman" panose="02020603050405020304" pitchFamily="18" charset="0"/>
              <a:ea typeface="Calibri"/>
              <a:cs typeface="Times New Roman" panose="02020603050405020304" pitchFamily="18" charset="0"/>
            </a:endParaRPr>
          </a:p>
          <a:p>
            <a:pPr marL="1260475" lvl="0" indent="-346075">
              <a:lnSpc>
                <a:spcPct val="115000"/>
              </a:lnSpc>
              <a:spcBef>
                <a:spcPts val="0"/>
              </a:spcBef>
              <a:spcAft>
                <a:spcPts val="1000"/>
              </a:spcAft>
              <a:buClr>
                <a:srgbClr val="F0A22E"/>
              </a:buClr>
              <a:buNone/>
            </a:pPr>
            <a:r>
              <a:rPr lang="en-US" sz="1600" dirty="0" smtClean="0">
                <a:solidFill>
                  <a:srgbClr val="000000"/>
                </a:solidFill>
                <a:latin typeface="Times New Roman" panose="02020603050405020304" pitchFamily="18" charset="0"/>
                <a:ea typeface="Calibri"/>
                <a:cs typeface="Times New Roman" panose="02020603050405020304" pitchFamily="18" charset="0"/>
              </a:rPr>
              <a:t>ii.	C&amp;G </a:t>
            </a:r>
            <a:r>
              <a:rPr lang="en-US" sz="1600" dirty="0">
                <a:solidFill>
                  <a:srgbClr val="000000"/>
                </a:solidFill>
                <a:latin typeface="Times New Roman" panose="02020603050405020304" pitchFamily="18" charset="0"/>
                <a:ea typeface="Calibri"/>
                <a:cs typeface="Times New Roman" panose="02020603050405020304" pitchFamily="18" charset="0"/>
              </a:rPr>
              <a:t>match projects being funded by E&amp;G funds will be funded via a transfer of revenue credit from the Department to the new C&amp;G match project.</a:t>
            </a:r>
            <a:endParaRPr lang="en-US" sz="1600" dirty="0">
              <a:solidFill>
                <a:srgbClr val="4E3B30"/>
              </a:solidFill>
              <a:latin typeface="Times New Roman" panose="02020603050405020304" pitchFamily="18" charset="0"/>
              <a:ea typeface="Calibri"/>
              <a:cs typeface="Times New Roman" panose="02020603050405020304" pitchFamily="18" charset="0"/>
            </a:endParaRPr>
          </a:p>
          <a:p>
            <a:pPr marL="114300" lvl="0" indent="0">
              <a:lnSpc>
                <a:spcPct val="115000"/>
              </a:lnSpc>
              <a:spcBef>
                <a:spcPts val="0"/>
              </a:spcBef>
              <a:spcAft>
                <a:spcPts val="1000"/>
              </a:spcAft>
              <a:buClr>
                <a:srgbClr val="F0A22E"/>
              </a:buClr>
              <a:buNone/>
            </a:pPr>
            <a:r>
              <a:rPr lang="en-US" sz="1600" b="1" dirty="0">
                <a:solidFill>
                  <a:schemeClr val="tx1"/>
                </a:solidFill>
                <a:latin typeface="Times New Roman" panose="02020603050405020304" pitchFamily="18" charset="0"/>
                <a:ea typeface="Calibri"/>
                <a:cs typeface="Times New Roman" panose="02020603050405020304" pitchFamily="18" charset="0"/>
              </a:rPr>
              <a:t>**ARGIS fields will be modified to remove from the pick list the options for E&amp;G match accounts.</a:t>
            </a:r>
            <a:endParaRPr lang="en-US" sz="1600" dirty="0">
              <a:solidFill>
                <a:schemeClr val="tx1"/>
              </a:solidFill>
              <a:latin typeface="Times New Roman" panose="02020603050405020304" pitchFamily="18" charset="0"/>
              <a:ea typeface="Calibri"/>
              <a:cs typeface="Times New Roman" panose="02020603050405020304" pitchFamily="18" charset="0"/>
            </a:endParaRPr>
          </a:p>
        </p:txBody>
      </p:sp>
      <p:sp>
        <p:nvSpPr>
          <p:cNvPr id="4" name="Rectangle 3"/>
          <p:cNvSpPr/>
          <p:nvPr/>
        </p:nvSpPr>
        <p:spPr>
          <a:xfrm>
            <a:off x="3581400" y="647390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3507067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Award management responsibilities</a:t>
            </a:r>
            <a:endParaRPr lang="en-US" dirty="0"/>
          </a:p>
        </p:txBody>
      </p:sp>
      <p:sp>
        <p:nvSpPr>
          <p:cNvPr id="3" name="Content Placeholder 2"/>
          <p:cNvSpPr>
            <a:spLocks noGrp="1"/>
          </p:cNvSpPr>
          <p:nvPr>
            <p:ph idx="1"/>
          </p:nvPr>
        </p:nvSpPr>
        <p:spPr/>
        <p:txBody>
          <a:bodyPr>
            <a:normAutofit/>
          </a:bodyPr>
          <a:lstStyle/>
          <a:p>
            <a:pPr marL="346075" lvl="0" indent="-346075">
              <a:lnSpc>
                <a:spcPct val="115000"/>
              </a:lnSpc>
              <a:spcBef>
                <a:spcPts val="0"/>
              </a:spcBef>
              <a:buClr>
                <a:srgbClr val="F0A22E"/>
              </a:buClr>
              <a:buNone/>
            </a:pPr>
            <a:r>
              <a:rPr lang="en-US" sz="1900" dirty="0" smtClean="0">
                <a:latin typeface="Times New Roman" panose="02020603050405020304" pitchFamily="18" charset="0"/>
                <a:ea typeface="Calibri"/>
                <a:cs typeface="Times New Roman" panose="02020603050405020304" pitchFamily="18" charset="0"/>
              </a:rPr>
              <a:t>2.	</a:t>
            </a:r>
            <a:r>
              <a:rPr lang="en-US" sz="1900" dirty="0">
                <a:solidFill>
                  <a:srgbClr val="4E3B30"/>
                </a:solidFill>
                <a:latin typeface="Times New Roman" panose="02020603050405020304" pitchFamily="18" charset="0"/>
                <a:ea typeface="Calibri"/>
                <a:cs typeface="Times New Roman" panose="02020603050405020304" pitchFamily="18" charset="0"/>
              </a:rPr>
              <a:t>Companion accounts with salary </a:t>
            </a:r>
            <a:r>
              <a:rPr lang="en-US" sz="1900" b="1" u="sng" dirty="0">
                <a:solidFill>
                  <a:srgbClr val="4E3B30"/>
                </a:solidFill>
                <a:latin typeface="Times New Roman" panose="02020603050405020304" pitchFamily="18" charset="0"/>
                <a:ea typeface="Calibri"/>
                <a:cs typeface="Times New Roman" panose="02020603050405020304" pitchFamily="18" charset="0"/>
              </a:rPr>
              <a:t>will be funded</a:t>
            </a:r>
            <a:r>
              <a:rPr lang="en-US" sz="1900" dirty="0">
                <a:solidFill>
                  <a:srgbClr val="4E3B30"/>
                </a:solidFill>
                <a:latin typeface="Times New Roman" panose="02020603050405020304" pitchFamily="18" charset="0"/>
                <a:ea typeface="Calibri"/>
                <a:cs typeface="Times New Roman" panose="02020603050405020304" pitchFamily="18" charset="0"/>
              </a:rPr>
              <a:t>; the commitment values will be up-loaded in ECRT for time &amp; effort certification.</a:t>
            </a:r>
          </a:p>
          <a:p>
            <a:pPr marL="114300" marR="0" indent="0">
              <a:lnSpc>
                <a:spcPct val="115000"/>
              </a:lnSpc>
              <a:spcBef>
                <a:spcPts val="0"/>
              </a:spcBef>
              <a:spcAft>
                <a:spcPts val="0"/>
              </a:spcAft>
              <a:buNone/>
            </a:pPr>
            <a:r>
              <a:rPr lang="en-US" sz="1900" b="1" dirty="0">
                <a:latin typeface="Times New Roman" panose="02020603050405020304" pitchFamily="18" charset="0"/>
                <a:ea typeface="Calibri"/>
                <a:cs typeface="Times New Roman" panose="02020603050405020304" pitchFamily="18" charset="0"/>
              </a:rPr>
              <a:t> </a:t>
            </a:r>
            <a:endParaRPr lang="en-US" sz="1900" dirty="0">
              <a:latin typeface="Times New Roman" panose="02020603050405020304" pitchFamily="18" charset="0"/>
              <a:ea typeface="Calibri"/>
              <a:cs typeface="Times New Roman" panose="02020603050405020304" pitchFamily="18" charset="0"/>
            </a:endParaRPr>
          </a:p>
          <a:p>
            <a:pPr marL="346075" marR="0" indent="0">
              <a:lnSpc>
                <a:spcPct val="115000"/>
              </a:lnSpc>
              <a:spcBef>
                <a:spcPts val="0"/>
              </a:spcBef>
              <a:spcAft>
                <a:spcPts val="1000"/>
              </a:spcAft>
              <a:buNone/>
            </a:pPr>
            <a:r>
              <a:rPr lang="en-US" sz="1900" dirty="0" smtClean="0">
                <a:latin typeface="Times New Roman" panose="02020603050405020304" pitchFamily="18" charset="0"/>
                <a:ea typeface="Calibri"/>
                <a:cs typeface="Times New Roman" panose="02020603050405020304" pitchFamily="18" charset="0"/>
              </a:rPr>
              <a:t>For </a:t>
            </a:r>
            <a:r>
              <a:rPr lang="en-US" sz="1900" dirty="0">
                <a:latin typeface="Times New Roman" panose="02020603050405020304" pitchFamily="18" charset="0"/>
                <a:ea typeface="Calibri"/>
                <a:cs typeface="Times New Roman" panose="02020603050405020304" pitchFamily="18" charset="0"/>
              </a:rPr>
              <a:t>ease of entry, it is recommended the project “start and end dates” be used as the effort period for each </a:t>
            </a:r>
            <a:r>
              <a:rPr lang="en-US" sz="1900" dirty="0" smtClean="0">
                <a:latin typeface="Times New Roman" panose="02020603050405020304" pitchFamily="18" charset="0"/>
                <a:ea typeface="Calibri"/>
                <a:cs typeface="Times New Roman" panose="02020603050405020304" pitchFamily="18" charset="0"/>
              </a:rPr>
              <a:t>individual</a:t>
            </a:r>
            <a:r>
              <a:rPr lang="en-US" sz="1900" dirty="0">
                <a:latin typeface="Times New Roman" panose="02020603050405020304" pitchFamily="18" charset="0"/>
                <a:ea typeface="Calibri"/>
                <a:cs typeface="Times New Roman" panose="02020603050405020304" pitchFamily="18" charset="0"/>
              </a:rPr>
              <a:t>.  However, if your unit (department/college/center) wants to break it down by semester and will provide the details, we can enter it that way as well.  Without input from your unit, it is recommended you use the project start and end dates.</a:t>
            </a:r>
          </a:p>
          <a:p>
            <a:pPr marL="0" indent="0">
              <a:buNone/>
            </a:pPr>
            <a:endParaRPr lang="en-US" dirty="0"/>
          </a:p>
        </p:txBody>
      </p:sp>
      <p:sp>
        <p:nvSpPr>
          <p:cNvPr id="4" name="Rectangle 3"/>
          <p:cNvSpPr/>
          <p:nvPr/>
        </p:nvSpPr>
        <p:spPr>
          <a:xfrm>
            <a:off x="3505200" y="650461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833179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p:txBody>
          <a:bodyPr>
            <a:normAutofit fontScale="62500" lnSpcReduction="20000"/>
          </a:bodyPr>
          <a:lstStyle/>
          <a:p>
            <a:pPr marL="346075" lvl="0" indent="-346075">
              <a:lnSpc>
                <a:spcPct val="115000"/>
              </a:lnSpc>
              <a:spcBef>
                <a:spcPts val="0"/>
              </a:spcBef>
              <a:buNone/>
            </a:pPr>
            <a:r>
              <a:rPr lang="en-US" dirty="0" smtClean="0">
                <a:solidFill>
                  <a:schemeClr val="tx1"/>
                </a:solidFill>
                <a:latin typeface="Calibri"/>
                <a:ea typeface="Calibri"/>
                <a:cs typeface="Times New Roman"/>
              </a:rPr>
              <a:t>3.	</a:t>
            </a:r>
            <a:r>
              <a:rPr lang="en-US" dirty="0">
                <a:solidFill>
                  <a:schemeClr val="tx1"/>
                </a:solidFill>
                <a:latin typeface="Calibri"/>
                <a:ea typeface="Calibri"/>
                <a:cs typeface="Times New Roman"/>
              </a:rPr>
              <a:t> </a:t>
            </a:r>
            <a:r>
              <a:rPr lang="en-US" sz="3400" dirty="0" smtClean="0">
                <a:solidFill>
                  <a:schemeClr val="tx1"/>
                </a:solidFill>
                <a:latin typeface="Times New Roman" panose="02020603050405020304" pitchFamily="18" charset="0"/>
                <a:ea typeface="Calibri"/>
                <a:cs typeface="Times New Roman" panose="02020603050405020304" pitchFamily="18" charset="0"/>
              </a:rPr>
              <a:t>Establish </a:t>
            </a:r>
            <a:r>
              <a:rPr lang="en-US" sz="3400" dirty="0">
                <a:solidFill>
                  <a:schemeClr val="tx1"/>
                </a:solidFill>
                <a:latin typeface="Times New Roman" panose="02020603050405020304" pitchFamily="18" charset="0"/>
                <a:ea typeface="Calibri"/>
                <a:cs typeface="Times New Roman" panose="02020603050405020304" pitchFamily="18" charset="0"/>
              </a:rPr>
              <a:t>a folder in PARIS labeled “Cost Share.”</a:t>
            </a:r>
          </a:p>
          <a:p>
            <a:pPr marL="404813" marR="0" indent="0">
              <a:lnSpc>
                <a:spcPct val="115000"/>
              </a:lnSpc>
              <a:spcBef>
                <a:spcPts val="0"/>
              </a:spcBef>
              <a:spcAft>
                <a:spcPts val="0"/>
              </a:spcAft>
              <a:buNone/>
            </a:pPr>
            <a:r>
              <a:rPr lang="en-US" sz="3400" dirty="0" smtClean="0">
                <a:solidFill>
                  <a:schemeClr val="tx1"/>
                </a:solidFill>
                <a:latin typeface="Times New Roman" panose="02020603050405020304" pitchFamily="18" charset="0"/>
                <a:ea typeface="Calibri"/>
                <a:cs typeface="Times New Roman" panose="02020603050405020304" pitchFamily="18" charset="0"/>
              </a:rPr>
              <a:t>Upon </a:t>
            </a:r>
            <a:r>
              <a:rPr lang="en-US" sz="3400" dirty="0">
                <a:solidFill>
                  <a:schemeClr val="tx1"/>
                </a:solidFill>
                <a:latin typeface="Times New Roman" panose="02020603050405020304" pitchFamily="18" charset="0"/>
                <a:ea typeface="Calibri"/>
                <a:cs typeface="Times New Roman" panose="02020603050405020304" pitchFamily="18" charset="0"/>
              </a:rPr>
              <a:t>award it is recommended you upload a document called “Cost Share Source Analysis” to the “Cost Share folder” so that Compliance will be able to identify where the sources and amounts are coming from.  </a:t>
            </a:r>
            <a:endParaRPr lang="en-US" sz="3400" dirty="0" smtClean="0">
              <a:solidFill>
                <a:schemeClr val="tx1"/>
              </a:solidFill>
              <a:latin typeface="Times New Roman" panose="02020603050405020304" pitchFamily="18" charset="0"/>
              <a:ea typeface="Calibri"/>
              <a:cs typeface="Times New Roman" panose="02020603050405020304" pitchFamily="18" charset="0"/>
            </a:endParaRPr>
          </a:p>
          <a:p>
            <a:pPr marL="404813" marR="0" indent="0">
              <a:lnSpc>
                <a:spcPct val="115000"/>
              </a:lnSpc>
              <a:spcBef>
                <a:spcPts val="0"/>
              </a:spcBef>
              <a:spcAft>
                <a:spcPts val="0"/>
              </a:spcAft>
              <a:buNone/>
            </a:pPr>
            <a:endParaRPr lang="en-US" sz="3400" dirty="0">
              <a:solidFill>
                <a:schemeClr val="tx1"/>
              </a:solidFill>
              <a:latin typeface="Times New Roman" panose="02020603050405020304" pitchFamily="18" charset="0"/>
              <a:ea typeface="Calibri"/>
              <a:cs typeface="Times New Roman" panose="02020603050405020304" pitchFamily="18" charset="0"/>
            </a:endParaRPr>
          </a:p>
          <a:p>
            <a:pPr marL="404813" marR="0" indent="0">
              <a:lnSpc>
                <a:spcPct val="115000"/>
              </a:lnSpc>
              <a:spcBef>
                <a:spcPts val="0"/>
              </a:spcBef>
              <a:spcAft>
                <a:spcPts val="0"/>
              </a:spcAft>
              <a:buNone/>
            </a:pPr>
            <a:r>
              <a:rPr lang="en-US" sz="3400" dirty="0" smtClean="0">
                <a:solidFill>
                  <a:schemeClr val="tx1"/>
                </a:solidFill>
                <a:latin typeface="Times New Roman" panose="02020603050405020304" pitchFamily="18" charset="0"/>
                <a:ea typeface="Calibri"/>
                <a:cs typeface="Times New Roman" panose="02020603050405020304" pitchFamily="18" charset="0"/>
              </a:rPr>
              <a:t>Please </a:t>
            </a:r>
            <a:r>
              <a:rPr lang="en-US" sz="3400" dirty="0">
                <a:solidFill>
                  <a:schemeClr val="tx1"/>
                </a:solidFill>
                <a:latin typeface="Times New Roman" panose="02020603050405020304" pitchFamily="18" charset="0"/>
                <a:ea typeface="Calibri"/>
                <a:cs typeface="Times New Roman" panose="02020603050405020304" pitchFamily="18" charset="0"/>
              </a:rPr>
              <a:t>remember, if you receive additional funds and/or your cost share sources and/or amounts change, you will need to update the uploaded “Cost Share Source Analysis” with an updated version.  The most current analysis should always be the first page.  </a:t>
            </a:r>
            <a:endParaRPr lang="en-US" sz="3400" dirty="0" smtClean="0">
              <a:solidFill>
                <a:schemeClr val="tx1"/>
              </a:solidFill>
              <a:latin typeface="Times New Roman" panose="02020603050405020304" pitchFamily="18" charset="0"/>
              <a:ea typeface="Calibri"/>
              <a:cs typeface="Times New Roman" panose="02020603050405020304" pitchFamily="18" charset="0"/>
            </a:endParaRPr>
          </a:p>
          <a:p>
            <a:pPr marL="404813" marR="0" indent="0">
              <a:lnSpc>
                <a:spcPct val="115000"/>
              </a:lnSpc>
              <a:spcBef>
                <a:spcPts val="0"/>
              </a:spcBef>
              <a:spcAft>
                <a:spcPts val="0"/>
              </a:spcAft>
              <a:buNone/>
            </a:pPr>
            <a:endParaRPr lang="en-US" sz="3400" dirty="0">
              <a:solidFill>
                <a:schemeClr val="tx1"/>
              </a:solidFill>
              <a:latin typeface="Times New Roman" panose="02020603050405020304" pitchFamily="18" charset="0"/>
              <a:ea typeface="Calibri"/>
              <a:cs typeface="Times New Roman" panose="02020603050405020304" pitchFamily="18" charset="0"/>
            </a:endParaRPr>
          </a:p>
          <a:p>
            <a:pPr marL="344488" marR="0" indent="0">
              <a:lnSpc>
                <a:spcPct val="115000"/>
              </a:lnSpc>
              <a:spcBef>
                <a:spcPts val="0"/>
              </a:spcBef>
              <a:spcAft>
                <a:spcPts val="0"/>
              </a:spcAft>
              <a:buNone/>
            </a:pPr>
            <a:r>
              <a:rPr lang="en-US" sz="3400" dirty="0" smtClean="0">
                <a:solidFill>
                  <a:schemeClr val="tx1"/>
                </a:solidFill>
                <a:latin typeface="Times New Roman" panose="02020603050405020304" pitchFamily="18" charset="0"/>
                <a:ea typeface="Calibri"/>
                <a:cs typeface="Times New Roman" panose="02020603050405020304" pitchFamily="18" charset="0"/>
              </a:rPr>
              <a:t>All </a:t>
            </a:r>
            <a:r>
              <a:rPr lang="en-US" sz="3400" dirty="0">
                <a:solidFill>
                  <a:schemeClr val="tx1"/>
                </a:solidFill>
                <a:latin typeface="Times New Roman" panose="02020603050405020304" pitchFamily="18" charset="0"/>
                <a:ea typeface="Calibri"/>
                <a:cs typeface="Times New Roman" panose="02020603050405020304" pitchFamily="18" charset="0"/>
              </a:rPr>
              <a:t>documents related to the C&amp;G match account should be uploaded in the “Cost Share” folder.</a:t>
            </a:r>
          </a:p>
          <a:p>
            <a:pPr marL="457200" marR="0">
              <a:lnSpc>
                <a:spcPct val="115000"/>
              </a:lnSpc>
              <a:spcBef>
                <a:spcPts val="0"/>
              </a:spcBef>
              <a:spcAft>
                <a:spcPts val="0"/>
              </a:spcAft>
            </a:pPr>
            <a:endParaRPr lang="en-US" sz="3400" dirty="0">
              <a:solidFill>
                <a:schemeClr val="tx1"/>
              </a:solidFill>
              <a:latin typeface="Times New Roman" panose="02020603050405020304" pitchFamily="18" charset="0"/>
              <a:ea typeface="Calibri"/>
              <a:cs typeface="Times New Roman" panose="02020603050405020304" pitchFamily="18" charset="0"/>
            </a:endParaRPr>
          </a:p>
          <a:p>
            <a:pPr marL="0" indent="0">
              <a:buNone/>
            </a:pPr>
            <a:endParaRPr lang="en-US" dirty="0"/>
          </a:p>
        </p:txBody>
      </p:sp>
      <p:sp>
        <p:nvSpPr>
          <p:cNvPr id="4" name="Rectangle 3"/>
          <p:cNvSpPr/>
          <p:nvPr/>
        </p:nvSpPr>
        <p:spPr>
          <a:xfrm>
            <a:off x="37338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537462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a:xfrm>
            <a:off x="304800" y="1219200"/>
            <a:ext cx="8686800" cy="5181600"/>
          </a:xfrm>
        </p:spPr>
        <p:txBody>
          <a:bodyPr/>
          <a:lstStyle/>
          <a:p>
            <a:pPr marL="0" indent="0" algn="ctr">
              <a:buNone/>
            </a:pPr>
            <a:r>
              <a:rPr lang="en-US" sz="1800" dirty="0" smtClean="0"/>
              <a:t>Cost Share Source Analysis</a:t>
            </a:r>
          </a:p>
          <a:p>
            <a:pPr marL="0" indent="0" algn="ctr">
              <a:buNone/>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927272777"/>
              </p:ext>
            </p:extLst>
          </p:nvPr>
        </p:nvGraphicFramePr>
        <p:xfrm>
          <a:off x="2133600" y="1600200"/>
          <a:ext cx="5486400" cy="4605515"/>
        </p:xfrm>
        <a:graphic>
          <a:graphicData uri="http://schemas.openxmlformats.org/drawingml/2006/table">
            <a:tbl>
              <a:tblPr firstRow="1" bandRow="1">
                <a:tableStyleId>{5C22544A-7EE6-4342-B048-85BDC9FD1C3A}</a:tableStyleId>
              </a:tblPr>
              <a:tblGrid>
                <a:gridCol w="1828800"/>
                <a:gridCol w="1828800"/>
                <a:gridCol w="1828800"/>
              </a:tblGrid>
              <a:tr h="490529">
                <a:tc>
                  <a:txBody>
                    <a:bodyPr/>
                    <a:lstStyle/>
                    <a:p>
                      <a:pPr algn="ctr"/>
                      <a:r>
                        <a:rPr lang="en-US" sz="1400" dirty="0" smtClean="0">
                          <a:effectLst/>
                          <a:latin typeface="Bookman Old Style"/>
                          <a:ea typeface="Calibri"/>
                          <a:cs typeface="Arial"/>
                        </a:rPr>
                        <a:t>Type of Cost Share</a:t>
                      </a:r>
                      <a:endParaRPr lang="en-US" sz="1400" dirty="0"/>
                    </a:p>
                  </a:txBody>
                  <a:tcPr/>
                </a:tc>
                <a:tc>
                  <a:txBody>
                    <a:bodyPr/>
                    <a:lstStyle/>
                    <a:p>
                      <a:pPr algn="ctr"/>
                      <a:r>
                        <a:rPr lang="en-US" sz="1400" dirty="0" smtClean="0">
                          <a:effectLst/>
                          <a:latin typeface="Bookman Old Style"/>
                          <a:ea typeface="Calibri"/>
                          <a:cs typeface="Arial"/>
                        </a:rPr>
                        <a:t>Source</a:t>
                      </a:r>
                      <a:endParaRPr lang="en-US" sz="1400" dirty="0"/>
                    </a:p>
                  </a:txBody>
                  <a:tcPr/>
                </a:tc>
                <a:tc>
                  <a:txBody>
                    <a:bodyPr/>
                    <a:lstStyle/>
                    <a:p>
                      <a:pPr algn="ctr"/>
                      <a:r>
                        <a:rPr lang="en-US" sz="1400" dirty="0" smtClean="0">
                          <a:effectLst/>
                          <a:latin typeface="Bookman Old Style"/>
                          <a:ea typeface="Calibri"/>
                          <a:cs typeface="Arial"/>
                        </a:rPr>
                        <a:t>Total</a:t>
                      </a:r>
                      <a:endParaRPr lang="en-US" sz="1400" dirty="0"/>
                    </a:p>
                  </a:txBody>
                  <a:tcPr/>
                </a:tc>
              </a:tr>
              <a:tr h="294344">
                <a:tc>
                  <a:txBody>
                    <a:bodyPr/>
                    <a:lstStyle/>
                    <a:p>
                      <a:pPr marL="0" marR="0">
                        <a:lnSpc>
                          <a:spcPct val="115000"/>
                        </a:lnSpc>
                        <a:spcBef>
                          <a:spcPts val="0"/>
                        </a:spcBef>
                        <a:spcAft>
                          <a:spcPts val="0"/>
                        </a:spcAft>
                      </a:pPr>
                      <a:r>
                        <a:rPr lang="en-US" sz="1100" dirty="0">
                          <a:effectLst/>
                          <a:latin typeface="Bookman Old Style"/>
                          <a:ea typeface="Calibri"/>
                          <a:cs typeface="Arial"/>
                        </a:rPr>
                        <a:t>Departmental Cash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XXXX9XXX</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250,000</a:t>
                      </a:r>
                      <a:endParaRPr lang="en-US" sz="1100" dirty="0">
                        <a:effectLst/>
                        <a:latin typeface="Calibri"/>
                        <a:ea typeface="Calibri"/>
                        <a:cs typeface="Times New Roman"/>
                      </a:endParaRPr>
                    </a:p>
                  </a:txBody>
                  <a:tcPr marL="68580" marR="68580" marT="0" marB="0"/>
                </a:tc>
              </a:tr>
              <a:tr h="294344">
                <a:tc>
                  <a:txBody>
                    <a:bodyPr/>
                    <a:lstStyle/>
                    <a:p>
                      <a:pPr marL="0" marR="0">
                        <a:lnSpc>
                          <a:spcPct val="115000"/>
                        </a:lnSpc>
                        <a:spcBef>
                          <a:spcPts val="0"/>
                        </a:spcBef>
                        <a:spcAft>
                          <a:spcPts val="0"/>
                        </a:spcAft>
                      </a:pPr>
                      <a:r>
                        <a:rPr lang="en-US" sz="1100" dirty="0">
                          <a:effectLst/>
                          <a:latin typeface="Bookman Old Style"/>
                          <a:ea typeface="Calibri"/>
                          <a:cs typeface="Arial"/>
                        </a:rPr>
                        <a:t>ORC Cash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XXXX9XXX</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250,000</a:t>
                      </a:r>
                      <a:endParaRPr lang="en-US" sz="1100" dirty="0">
                        <a:effectLst/>
                        <a:latin typeface="Calibri"/>
                        <a:ea typeface="Calibri"/>
                        <a:cs typeface="Times New Roman"/>
                      </a:endParaRPr>
                    </a:p>
                  </a:txBody>
                  <a:tcPr marL="68580" marR="68580" marT="0" marB="0"/>
                </a:tc>
              </a:tr>
              <a:tr h="382631">
                <a:tc>
                  <a:txBody>
                    <a:bodyPr/>
                    <a:lstStyle/>
                    <a:p>
                      <a:pPr marL="0" marR="0">
                        <a:lnSpc>
                          <a:spcPct val="115000"/>
                        </a:lnSpc>
                        <a:spcBef>
                          <a:spcPts val="0"/>
                        </a:spcBef>
                        <a:spcAft>
                          <a:spcPts val="0"/>
                        </a:spcAft>
                      </a:pPr>
                      <a:r>
                        <a:rPr lang="en-US" sz="1100" dirty="0">
                          <a:effectLst/>
                          <a:latin typeface="Bookman Old Style"/>
                          <a:ea typeface="Calibri"/>
                          <a:cs typeface="Arial"/>
                        </a:rPr>
                        <a:t>Foregone F&amp;A @ 45%</a:t>
                      </a:r>
                      <a:endParaRPr lang="en-US" sz="1100" dirty="0">
                        <a:effectLst/>
                        <a:latin typeface="Calibri"/>
                        <a:ea typeface="Calibri"/>
                        <a:cs typeface="Times New Roman"/>
                      </a:endParaRPr>
                    </a:p>
                  </a:txBody>
                  <a:tcPr marL="68580" marR="68580" marT="0" marB="0"/>
                </a:tc>
                <a:tc>
                  <a:txBody>
                    <a:bodyPr/>
                    <a:lstStyle/>
                    <a:p>
                      <a:endParaRPr lang="en-US" dirty="0"/>
                    </a:p>
                  </a:txBody>
                  <a:tcPr/>
                </a:tc>
                <a:tc>
                  <a:txBody>
                    <a:bodyPr/>
                    <a:lstStyle/>
                    <a:p>
                      <a:pPr marL="0" marR="0">
                        <a:lnSpc>
                          <a:spcPct val="115000"/>
                        </a:lnSpc>
                        <a:spcBef>
                          <a:spcPts val="0"/>
                        </a:spcBef>
                        <a:spcAft>
                          <a:spcPts val="0"/>
                        </a:spcAft>
                      </a:pPr>
                      <a:r>
                        <a:rPr lang="en-US" sz="1100" dirty="0">
                          <a:effectLst/>
                          <a:latin typeface="Bookman Old Style"/>
                          <a:ea typeface="Calibri"/>
                          <a:cs typeface="Arial"/>
                        </a:rPr>
                        <a:t>$  225,000</a:t>
                      </a:r>
                      <a:endParaRPr lang="en-US" sz="1100" dirty="0">
                        <a:effectLst/>
                        <a:latin typeface="Calibri"/>
                        <a:ea typeface="Calibri"/>
                        <a:cs typeface="Times New Roman"/>
                      </a:endParaRPr>
                    </a:p>
                  </a:txBody>
                  <a:tcPr marL="68580" marR="68580" marT="0" marB="0"/>
                </a:tc>
              </a:tr>
              <a:tr h="382631">
                <a:tc>
                  <a:txBody>
                    <a:bodyPr/>
                    <a:lstStyle/>
                    <a:p>
                      <a:pPr marL="0" marR="0">
                        <a:lnSpc>
                          <a:spcPct val="115000"/>
                        </a:lnSpc>
                        <a:spcBef>
                          <a:spcPts val="0"/>
                        </a:spcBef>
                        <a:spcAft>
                          <a:spcPts val="0"/>
                        </a:spcAft>
                      </a:pPr>
                      <a:r>
                        <a:rPr lang="en-US" sz="1100" dirty="0">
                          <a:effectLst/>
                          <a:latin typeface="Bookman Old Style"/>
                          <a:ea typeface="Calibri"/>
                          <a:cs typeface="Arial"/>
                        </a:rPr>
                        <a:t>Unrecovered F&amp;A </a:t>
                      </a:r>
                      <a:endParaRPr lang="en-US" sz="1100" dirty="0">
                        <a:effectLst/>
                        <a:latin typeface="Calibri"/>
                        <a:ea typeface="Calibri"/>
                        <a:cs typeface="Times New Roman"/>
                      </a:endParaRPr>
                    </a:p>
                  </a:txBody>
                  <a:tcPr marL="68580" marR="68580" marT="0" marB="0"/>
                </a:tc>
                <a:tc>
                  <a:txBody>
                    <a:bodyPr/>
                    <a:lstStyle/>
                    <a:p>
                      <a:endParaRPr lang="en-US" dirty="0"/>
                    </a:p>
                  </a:txBody>
                  <a:tcPr/>
                </a:tc>
                <a:tc>
                  <a:txBody>
                    <a:bodyPr/>
                    <a:lstStyle/>
                    <a:p>
                      <a:pPr marL="0" marR="0" algn="l">
                        <a:lnSpc>
                          <a:spcPct val="115000"/>
                        </a:lnSpc>
                        <a:spcBef>
                          <a:spcPts val="0"/>
                        </a:spcBef>
                        <a:spcAft>
                          <a:spcPts val="0"/>
                        </a:spcAft>
                      </a:pPr>
                      <a:r>
                        <a:rPr lang="en-US" sz="1100" dirty="0">
                          <a:effectLst/>
                          <a:latin typeface="Bookman Old Style"/>
                          <a:ea typeface="Calibri"/>
                          <a:cs typeface="Arial"/>
                        </a:rPr>
                        <a:t>N/A</a:t>
                      </a:r>
                      <a:endParaRPr lang="en-US" sz="1100" dirty="0">
                        <a:effectLst/>
                        <a:latin typeface="Calibri"/>
                        <a:ea typeface="Calibri"/>
                        <a:cs typeface="Times New Roman"/>
                      </a:endParaRPr>
                    </a:p>
                  </a:txBody>
                  <a:tcPr marL="68580" marR="68580" marT="0" marB="0"/>
                </a:tc>
              </a:tr>
              <a:tr h="294344">
                <a:tc>
                  <a:txBody>
                    <a:bodyPr/>
                    <a:lstStyle/>
                    <a:p>
                      <a:pPr marL="0" marR="0">
                        <a:lnSpc>
                          <a:spcPct val="115000"/>
                        </a:lnSpc>
                        <a:spcBef>
                          <a:spcPts val="0"/>
                        </a:spcBef>
                        <a:spcAft>
                          <a:spcPts val="0"/>
                        </a:spcAft>
                      </a:pPr>
                      <a:r>
                        <a:rPr lang="en-US" sz="1100" dirty="0">
                          <a:effectLst/>
                          <a:latin typeface="Bookman Old Style"/>
                          <a:ea typeface="Calibri"/>
                          <a:cs typeface="Arial"/>
                        </a:rPr>
                        <a:t>Subcontractor(s):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Orange County Schools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50,000</a:t>
                      </a:r>
                      <a:endParaRPr lang="en-US" sz="1100" dirty="0">
                        <a:effectLst/>
                        <a:latin typeface="Calibri"/>
                        <a:ea typeface="Calibri"/>
                        <a:cs typeface="Times New Roman"/>
                      </a:endParaRPr>
                    </a:p>
                  </a:txBody>
                  <a:tcPr marL="68580" marR="68580" marT="0" marB="0"/>
                </a:tc>
              </a:tr>
              <a:tr h="382631">
                <a:tc>
                  <a:txBody>
                    <a:bodyPr/>
                    <a:lstStyle/>
                    <a:p>
                      <a:endParaRPr lang="en-US" dirty="0"/>
                    </a:p>
                  </a:txBody>
                  <a:tcPr/>
                </a:tc>
                <a:tc>
                  <a:txBody>
                    <a:bodyPr/>
                    <a:lstStyle/>
                    <a:p>
                      <a:pPr marL="0" marR="0">
                        <a:lnSpc>
                          <a:spcPct val="115000"/>
                        </a:lnSpc>
                        <a:spcBef>
                          <a:spcPts val="0"/>
                        </a:spcBef>
                        <a:spcAft>
                          <a:spcPts val="0"/>
                        </a:spcAft>
                      </a:pPr>
                      <a:r>
                        <a:rPr lang="en-US" sz="1100" dirty="0">
                          <a:effectLst/>
                          <a:latin typeface="Bookman Old Style"/>
                          <a:ea typeface="Calibri"/>
                          <a:cs typeface="Arial"/>
                        </a:rPr>
                        <a:t>Brevard County Schools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25,000</a:t>
                      </a:r>
                      <a:endParaRPr lang="en-US" sz="1100" dirty="0">
                        <a:effectLst/>
                        <a:latin typeface="Calibri"/>
                        <a:ea typeface="Calibri"/>
                        <a:cs typeface="Times New Roman"/>
                      </a:endParaRPr>
                    </a:p>
                  </a:txBody>
                  <a:tcPr marL="68580" marR="68580" marT="0" marB="0"/>
                </a:tc>
              </a:tr>
              <a:tr h="382631">
                <a:tc>
                  <a:txBody>
                    <a:bodyPr/>
                    <a:lstStyle/>
                    <a:p>
                      <a:endParaRPr lang="en-US" dirty="0"/>
                    </a:p>
                  </a:txBody>
                  <a:tcPr/>
                </a:tc>
                <a:tc>
                  <a:txBody>
                    <a:bodyPr/>
                    <a:lstStyle/>
                    <a:p>
                      <a:pPr marL="0" marR="0">
                        <a:lnSpc>
                          <a:spcPct val="115000"/>
                        </a:lnSpc>
                        <a:spcBef>
                          <a:spcPts val="0"/>
                        </a:spcBef>
                        <a:spcAft>
                          <a:spcPts val="0"/>
                        </a:spcAft>
                      </a:pPr>
                      <a:r>
                        <a:rPr lang="en-US" sz="1100" dirty="0">
                          <a:effectLst/>
                          <a:latin typeface="Bookman Old Style"/>
                          <a:ea typeface="Calibri"/>
                          <a:cs typeface="Arial"/>
                        </a:rPr>
                        <a:t>University of West Florida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25,000</a:t>
                      </a:r>
                      <a:endParaRPr lang="en-US" sz="1100" dirty="0">
                        <a:effectLst/>
                        <a:latin typeface="Calibri"/>
                        <a:ea typeface="Calibri"/>
                        <a:cs typeface="Times New Roman"/>
                      </a:endParaRPr>
                    </a:p>
                  </a:txBody>
                  <a:tcPr marL="68580" marR="68580" marT="0" marB="0"/>
                </a:tc>
              </a:tr>
              <a:tr h="294344">
                <a:tc>
                  <a:txBody>
                    <a:bodyPr/>
                    <a:lstStyle/>
                    <a:p>
                      <a:pPr marL="0" marR="0">
                        <a:lnSpc>
                          <a:spcPct val="115000"/>
                        </a:lnSpc>
                        <a:spcBef>
                          <a:spcPts val="0"/>
                        </a:spcBef>
                        <a:spcAft>
                          <a:spcPts val="0"/>
                        </a:spcAft>
                      </a:pPr>
                      <a:r>
                        <a:rPr lang="en-US" sz="1100" dirty="0">
                          <a:effectLst/>
                          <a:latin typeface="Bookman Old Style"/>
                          <a:ea typeface="Calibri"/>
                          <a:cs typeface="Arial"/>
                        </a:rPr>
                        <a:t>3</a:t>
                      </a:r>
                      <a:r>
                        <a:rPr lang="en-US" sz="1100" baseline="30000" dirty="0">
                          <a:effectLst/>
                          <a:latin typeface="Bookman Old Style"/>
                          <a:ea typeface="Calibri"/>
                          <a:cs typeface="Arial"/>
                        </a:rPr>
                        <a:t>rd</a:t>
                      </a:r>
                      <a:r>
                        <a:rPr lang="en-US" sz="1100" dirty="0">
                          <a:effectLst/>
                          <a:latin typeface="Bookman Old Style"/>
                          <a:ea typeface="Calibri"/>
                          <a:cs typeface="Arial"/>
                        </a:rPr>
                        <a:t> Party In-Kind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Graybill Fencing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5,000 </a:t>
                      </a:r>
                      <a:endParaRPr lang="en-US" sz="1100" dirty="0">
                        <a:effectLst/>
                        <a:latin typeface="Calibri"/>
                        <a:ea typeface="Calibri"/>
                        <a:cs typeface="Times New Roman"/>
                      </a:endParaRPr>
                    </a:p>
                  </a:txBody>
                  <a:tcPr marL="68580" marR="68580" marT="0" marB="0"/>
                </a:tc>
              </a:tr>
              <a:tr h="382631">
                <a:tc>
                  <a:txBody>
                    <a:bodyPr/>
                    <a:lstStyle/>
                    <a:p>
                      <a:endParaRPr lang="en-US" dirty="0"/>
                    </a:p>
                  </a:txBody>
                  <a:tcPr/>
                </a:tc>
                <a:tc>
                  <a:txBody>
                    <a:bodyPr/>
                    <a:lstStyle/>
                    <a:p>
                      <a:pPr marL="0" marR="0">
                        <a:lnSpc>
                          <a:spcPct val="115000"/>
                        </a:lnSpc>
                        <a:spcBef>
                          <a:spcPts val="0"/>
                        </a:spcBef>
                        <a:spcAft>
                          <a:spcPts val="0"/>
                        </a:spcAft>
                      </a:pPr>
                      <a:r>
                        <a:rPr lang="en-US" sz="1100" dirty="0">
                          <a:effectLst/>
                          <a:latin typeface="Bookman Old Style"/>
                          <a:ea typeface="Calibri"/>
                          <a:cs typeface="Arial"/>
                        </a:rPr>
                        <a:t>Groundhog Stump Excavation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2,500</a:t>
                      </a:r>
                      <a:endParaRPr lang="en-US" sz="1100" dirty="0">
                        <a:effectLst/>
                        <a:latin typeface="Calibri"/>
                        <a:ea typeface="Calibri"/>
                        <a:cs typeface="Times New Roman"/>
                      </a:endParaRPr>
                    </a:p>
                  </a:txBody>
                  <a:tcPr marL="68580" marR="68580" marT="0" marB="0"/>
                </a:tc>
              </a:tr>
              <a:tr h="294344">
                <a:tc>
                  <a:txBody>
                    <a:bodyPr/>
                    <a:lstStyle/>
                    <a:p>
                      <a:pPr marL="0" marR="0">
                        <a:lnSpc>
                          <a:spcPct val="115000"/>
                        </a:lnSpc>
                        <a:spcBef>
                          <a:spcPts val="0"/>
                        </a:spcBef>
                        <a:spcAft>
                          <a:spcPts val="0"/>
                        </a:spcAft>
                      </a:pPr>
                      <a:r>
                        <a:rPr lang="en-US" sz="1100" dirty="0">
                          <a:effectLst/>
                          <a:latin typeface="Bookman Old Style"/>
                          <a:ea typeface="Calibri"/>
                          <a:cs typeface="Arial"/>
                        </a:rPr>
                        <a:t>3</a:t>
                      </a:r>
                      <a:r>
                        <a:rPr lang="en-US" sz="1100" baseline="30000" dirty="0">
                          <a:effectLst/>
                          <a:latin typeface="Bookman Old Style"/>
                          <a:ea typeface="Calibri"/>
                          <a:cs typeface="Arial"/>
                        </a:rPr>
                        <a:t>rd</a:t>
                      </a:r>
                      <a:r>
                        <a:rPr lang="en-US" sz="1100" dirty="0">
                          <a:effectLst/>
                          <a:latin typeface="Bookman Old Style"/>
                          <a:ea typeface="Calibri"/>
                          <a:cs typeface="Arial"/>
                        </a:rPr>
                        <a:t> Party Cash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Florida Power and Light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200,000</a:t>
                      </a:r>
                      <a:endParaRPr lang="en-US" sz="1100" dirty="0">
                        <a:effectLst/>
                        <a:latin typeface="Calibri"/>
                        <a:ea typeface="Calibri"/>
                        <a:cs typeface="Times New Roman"/>
                      </a:endParaRPr>
                    </a:p>
                  </a:txBody>
                  <a:tcPr marL="68580" marR="68580" marT="0" marB="0"/>
                </a:tc>
              </a:tr>
              <a:tr h="382631">
                <a:tc>
                  <a:txBody>
                    <a:bodyPr/>
                    <a:lstStyle/>
                    <a:p>
                      <a:endParaRPr lang="en-US" dirty="0"/>
                    </a:p>
                  </a:txBody>
                  <a:tcPr/>
                </a:tc>
                <a:tc>
                  <a:txBody>
                    <a:bodyPr/>
                    <a:lstStyle/>
                    <a:p>
                      <a:pPr marL="0" marR="0">
                        <a:lnSpc>
                          <a:spcPct val="115000"/>
                        </a:lnSpc>
                        <a:spcBef>
                          <a:spcPts val="0"/>
                        </a:spcBef>
                        <a:spcAft>
                          <a:spcPts val="0"/>
                        </a:spcAft>
                      </a:pPr>
                      <a:r>
                        <a:rPr lang="en-US" sz="1100" dirty="0">
                          <a:effectLst/>
                          <a:latin typeface="Bookman Old Style"/>
                          <a:ea typeface="Calibri"/>
                          <a:cs typeface="Arial"/>
                        </a:rPr>
                        <a:t>Tampa Electric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   200,000</a:t>
                      </a:r>
                      <a:endParaRPr lang="en-US" sz="1100" dirty="0">
                        <a:effectLst/>
                        <a:latin typeface="Calibri"/>
                        <a:ea typeface="Calibri"/>
                        <a:cs typeface="Times New Roman"/>
                      </a:endParaRPr>
                    </a:p>
                  </a:txBody>
                  <a:tcPr marL="68580" marR="68580" marT="0" marB="0"/>
                </a:tc>
              </a:tr>
              <a:tr h="313967">
                <a:tc>
                  <a:txBody>
                    <a:bodyPr/>
                    <a:lstStyle/>
                    <a:p>
                      <a:pPr marL="0" marR="0">
                        <a:lnSpc>
                          <a:spcPct val="115000"/>
                        </a:lnSpc>
                        <a:spcBef>
                          <a:spcPts val="0"/>
                        </a:spcBef>
                        <a:spcAft>
                          <a:spcPts val="0"/>
                        </a:spcAft>
                      </a:pPr>
                      <a:r>
                        <a:rPr lang="en-US" sz="1100" dirty="0">
                          <a:effectLst/>
                          <a:latin typeface="Bookman Old Style"/>
                          <a:ea typeface="Calibri"/>
                          <a:cs typeface="Arial"/>
                        </a:rPr>
                        <a:t>Total Cost Share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latin typeface="Bookman Old Style"/>
                          <a:ea typeface="Calibri"/>
                          <a:cs typeface="Arial"/>
                        </a:rPr>
                        <a:t>$1,232,500</a:t>
                      </a:r>
                      <a:endParaRPr lang="en-US" sz="1100" dirty="0">
                        <a:effectLst/>
                        <a:latin typeface="Calibri"/>
                        <a:ea typeface="Calibri"/>
                        <a:cs typeface="Times New Roman"/>
                      </a:endParaRPr>
                    </a:p>
                  </a:txBody>
                  <a:tcPr marL="68580" marR="68580" marT="0" marB="0"/>
                </a:tc>
              </a:tr>
            </a:tbl>
          </a:graphicData>
        </a:graphic>
      </p:graphicFrame>
      <p:sp>
        <p:nvSpPr>
          <p:cNvPr id="4" name="Rectangle 3"/>
          <p:cNvSpPr/>
          <p:nvPr/>
        </p:nvSpPr>
        <p:spPr>
          <a:xfrm>
            <a:off x="3581400" y="6504610"/>
            <a:ext cx="1605119" cy="369332"/>
          </a:xfrm>
          <a:prstGeom prst="rect">
            <a:avLst/>
          </a:prstGeom>
        </p:spPr>
        <p:txBody>
          <a:bodyPr wrap="none">
            <a:spAutoFit/>
          </a:bodyPr>
          <a:lstStyle/>
          <a:p>
            <a:r>
              <a:rPr lang="en-US" b="1" dirty="0" smtClean="0"/>
              <a:t>   COST SHARE</a:t>
            </a:r>
            <a:endParaRPr lang="en-US" b="1" dirty="0"/>
          </a:p>
        </p:txBody>
      </p:sp>
    </p:spTree>
    <p:extLst>
      <p:ext uri="{BB962C8B-B14F-4D97-AF65-F5344CB8AC3E}">
        <p14:creationId xmlns:p14="http://schemas.microsoft.com/office/powerpoint/2010/main" val="3740710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Navigating Cost Share</a:t>
            </a:r>
            <a:br>
              <a:rPr lang="en-US" dirty="0" smtClean="0"/>
            </a:br>
            <a:endParaRPr lang="en-US" dirty="0"/>
          </a:p>
        </p:txBody>
      </p:sp>
      <p:pic>
        <p:nvPicPr>
          <p:cNvPr id="1026" name="Picture 2" descr="C:\Users\MSTANLEY\AppData\Local\Microsoft\Windows\Temporary Internet Files\Content.IE5\K17QMU6H\MP90042295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600200"/>
            <a:ext cx="6142062" cy="44957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81400" y="649256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3066491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p:txBody>
          <a:bodyPr/>
          <a:lstStyle/>
          <a:p>
            <a:pPr marL="568325" lvl="0" indent="-454025">
              <a:lnSpc>
                <a:spcPct val="115000"/>
              </a:lnSpc>
              <a:spcBef>
                <a:spcPts val="0"/>
              </a:spcBef>
              <a:buClr>
                <a:srgbClr val="F0A22E"/>
              </a:buClr>
              <a:buNone/>
            </a:pPr>
            <a:r>
              <a:rPr lang="en-US" sz="1800" dirty="0" smtClean="0">
                <a:solidFill>
                  <a:schemeClr val="tx1"/>
                </a:solidFill>
                <a:latin typeface="Times New Roman" panose="02020603050405020304" pitchFamily="18" charset="0"/>
                <a:ea typeface="Calibri"/>
                <a:cs typeface="Times New Roman" panose="02020603050405020304" pitchFamily="18" charset="0"/>
              </a:rPr>
              <a:t>4.	Only </a:t>
            </a:r>
            <a:r>
              <a:rPr lang="en-US" sz="1800" dirty="0">
                <a:solidFill>
                  <a:schemeClr val="tx1"/>
                </a:solidFill>
                <a:latin typeface="Times New Roman" panose="02020603050405020304" pitchFamily="18" charset="0"/>
                <a:ea typeface="Calibri"/>
                <a:cs typeface="Times New Roman" panose="02020603050405020304" pitchFamily="18" charset="0"/>
              </a:rPr>
              <a:t>the latest subcontractor and consultant invoice for each subcontract or consultant should be uploaded in the “Cost Share” folder along with the Excel spreadsheet analysis tracking the invoices, if any.  When the next invoice is received from that subcontractor, move the last one to the “Subcontracts” folder for subcontracts or the “Financial Miscellaneous” folder for consultants and upload the latest invoice in the “Compliance” folder.</a:t>
            </a:r>
          </a:p>
          <a:p>
            <a:pPr marL="114300" lvl="0" indent="0">
              <a:lnSpc>
                <a:spcPct val="115000"/>
              </a:lnSpc>
              <a:spcBef>
                <a:spcPts val="0"/>
              </a:spcBef>
              <a:buClr>
                <a:srgbClr val="F0A22E"/>
              </a:buClr>
              <a:buNone/>
            </a:pPr>
            <a:r>
              <a:rPr lang="en-US" sz="1800" dirty="0">
                <a:solidFill>
                  <a:schemeClr val="tx1"/>
                </a:solidFill>
                <a:latin typeface="Times New Roman" panose="02020603050405020304" pitchFamily="18" charset="0"/>
                <a:ea typeface="Calibri"/>
                <a:cs typeface="Times New Roman" panose="02020603050405020304" pitchFamily="18" charset="0"/>
              </a:rPr>
              <a:t> </a:t>
            </a:r>
          </a:p>
          <a:p>
            <a:pPr marL="568325" lvl="0" indent="0">
              <a:lnSpc>
                <a:spcPct val="115000"/>
              </a:lnSpc>
              <a:spcBef>
                <a:spcPts val="0"/>
              </a:spcBef>
              <a:buClr>
                <a:srgbClr val="F0A22E"/>
              </a:buClr>
              <a:buNone/>
            </a:pPr>
            <a:r>
              <a:rPr lang="en-US" sz="1800" dirty="0">
                <a:solidFill>
                  <a:schemeClr val="tx1"/>
                </a:solidFill>
                <a:latin typeface="Times New Roman" panose="02020603050405020304" pitchFamily="18" charset="0"/>
                <a:ea typeface="Calibri"/>
                <a:cs typeface="Times New Roman" panose="02020603050405020304" pitchFamily="18" charset="0"/>
              </a:rPr>
              <a:t>Third party letters confirming their contributed commitment should be uploaded in the “Cost Share” folder.</a:t>
            </a:r>
          </a:p>
          <a:p>
            <a:pPr marL="114300" lvl="0" indent="0">
              <a:lnSpc>
                <a:spcPct val="115000"/>
              </a:lnSpc>
              <a:spcBef>
                <a:spcPts val="0"/>
              </a:spcBef>
              <a:buClr>
                <a:srgbClr val="F0A22E"/>
              </a:buClr>
              <a:buNone/>
            </a:pPr>
            <a:r>
              <a:rPr lang="en-US" sz="1800" dirty="0">
                <a:solidFill>
                  <a:schemeClr val="tx1"/>
                </a:solidFill>
                <a:latin typeface="Times New Roman" panose="02020603050405020304" pitchFamily="18" charset="0"/>
                <a:ea typeface="Calibri"/>
                <a:cs typeface="Times New Roman" panose="02020603050405020304" pitchFamily="18" charset="0"/>
              </a:rPr>
              <a:t> </a:t>
            </a:r>
          </a:p>
          <a:p>
            <a:pPr marL="566738" lvl="0" indent="0">
              <a:lnSpc>
                <a:spcPct val="115000"/>
              </a:lnSpc>
              <a:spcBef>
                <a:spcPts val="0"/>
              </a:spcBef>
              <a:spcAft>
                <a:spcPts val="1000"/>
              </a:spcAft>
              <a:buClr>
                <a:srgbClr val="F0A22E"/>
              </a:buClr>
              <a:buNone/>
            </a:pPr>
            <a:r>
              <a:rPr lang="en-US" sz="1800" dirty="0">
                <a:solidFill>
                  <a:schemeClr val="tx1"/>
                </a:solidFill>
                <a:latin typeface="Times New Roman" panose="02020603050405020304" pitchFamily="18" charset="0"/>
                <a:ea typeface="Calibri"/>
                <a:cs typeface="Times New Roman" panose="02020603050405020304" pitchFamily="18" charset="0"/>
              </a:rPr>
              <a:t>For any cost share being provided under a separate C&amp;G externally funded account, a copy of the 650 for that other account should be uploaded in the “Cost Share” folder and the projects should be linked within the ARGIS record.	</a:t>
            </a:r>
          </a:p>
          <a:p>
            <a:endParaRPr lang="en-US" dirty="0"/>
          </a:p>
        </p:txBody>
      </p:sp>
      <p:sp>
        <p:nvSpPr>
          <p:cNvPr id="4" name="Rectangle 3"/>
          <p:cNvSpPr/>
          <p:nvPr/>
        </p:nvSpPr>
        <p:spPr>
          <a:xfrm>
            <a:off x="3810000" y="648244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3377244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Award management responsibilities</a:t>
            </a:r>
            <a:endParaRPr lang="en-US" dirty="0"/>
          </a:p>
        </p:txBody>
      </p:sp>
      <p:sp>
        <p:nvSpPr>
          <p:cNvPr id="3" name="Content Placeholder 2"/>
          <p:cNvSpPr>
            <a:spLocks noGrp="1"/>
          </p:cNvSpPr>
          <p:nvPr>
            <p:ph idx="1"/>
          </p:nvPr>
        </p:nvSpPr>
        <p:spPr/>
        <p:txBody>
          <a:bodyPr>
            <a:normAutofit/>
          </a:bodyPr>
          <a:lstStyle/>
          <a:p>
            <a:pPr marL="401638" lvl="0" indent="-401638">
              <a:spcBef>
                <a:spcPts val="0"/>
              </a:spcBef>
              <a:spcAft>
                <a:spcPts val="1000"/>
              </a:spcAft>
              <a:buClr>
                <a:srgbClr val="F0A22E"/>
              </a:buClr>
              <a:buNone/>
            </a:pPr>
            <a:r>
              <a:rPr lang="en-US" sz="2100" dirty="0" smtClean="0">
                <a:solidFill>
                  <a:schemeClr val="tx1"/>
                </a:solidFill>
                <a:latin typeface="Times New Roman" panose="02020603050405020304" pitchFamily="18" charset="0"/>
                <a:ea typeface="Calibri"/>
                <a:cs typeface="Times New Roman" panose="02020603050405020304" pitchFamily="18" charset="0"/>
              </a:rPr>
              <a:t>5.	Sponsored </a:t>
            </a:r>
            <a:r>
              <a:rPr lang="en-US" sz="2100" dirty="0">
                <a:solidFill>
                  <a:schemeClr val="tx1"/>
                </a:solidFill>
                <a:latin typeface="Times New Roman" panose="02020603050405020304" pitchFamily="18" charset="0"/>
                <a:ea typeface="Calibri"/>
                <a:cs typeface="Times New Roman" panose="02020603050405020304" pitchFamily="18" charset="0"/>
              </a:rPr>
              <a:t>Programs will require subcontract, consultant, and third party cost share on a frequency and format acceptable to the sponsor.</a:t>
            </a:r>
          </a:p>
          <a:p>
            <a:pPr marL="404813" marR="0" indent="0">
              <a:lnSpc>
                <a:spcPct val="115000"/>
              </a:lnSpc>
              <a:spcBef>
                <a:spcPts val="0"/>
              </a:spcBef>
              <a:spcAft>
                <a:spcPts val="0"/>
              </a:spcAft>
              <a:buNone/>
            </a:pPr>
            <a:r>
              <a:rPr lang="en-US" sz="2100" dirty="0" smtClean="0">
                <a:solidFill>
                  <a:schemeClr val="tx1"/>
                </a:solidFill>
                <a:latin typeface="Times New Roman" panose="02020603050405020304" pitchFamily="18" charset="0"/>
                <a:ea typeface="Calibri"/>
                <a:cs typeface="Times New Roman" panose="02020603050405020304" pitchFamily="18" charset="0"/>
              </a:rPr>
              <a:t>Subcontracts- The </a:t>
            </a:r>
            <a:r>
              <a:rPr lang="en-US" sz="2100" dirty="0">
                <a:solidFill>
                  <a:schemeClr val="tx1"/>
                </a:solidFill>
                <a:latin typeface="Times New Roman" panose="02020603050405020304" pitchFamily="18" charset="0"/>
                <a:ea typeface="Calibri"/>
                <a:cs typeface="Times New Roman" panose="02020603050405020304" pitchFamily="18" charset="0"/>
              </a:rPr>
              <a:t>subcontract </a:t>
            </a:r>
            <a:r>
              <a:rPr lang="en-US" sz="2100" dirty="0" smtClean="0">
                <a:solidFill>
                  <a:schemeClr val="tx1"/>
                </a:solidFill>
                <a:latin typeface="Times New Roman" panose="02020603050405020304" pitchFamily="18" charset="0"/>
                <a:ea typeface="Calibri"/>
                <a:cs typeface="Times New Roman" panose="02020603050405020304" pitchFamily="18" charset="0"/>
              </a:rPr>
              <a:t>document should </a:t>
            </a:r>
            <a:r>
              <a:rPr lang="en-US" sz="2100" dirty="0">
                <a:solidFill>
                  <a:schemeClr val="tx1"/>
                </a:solidFill>
                <a:latin typeface="Times New Roman" panose="02020603050405020304" pitchFamily="18" charset="0"/>
                <a:ea typeface="Calibri"/>
                <a:cs typeface="Times New Roman" panose="02020603050405020304" pitchFamily="18" charset="0"/>
              </a:rPr>
              <a:t>require cost share reporting for the current period as well as cumulative cost share to date be required with each invoice.</a:t>
            </a:r>
          </a:p>
          <a:p>
            <a:pPr marL="114300" marR="0" indent="0">
              <a:lnSpc>
                <a:spcPct val="115000"/>
              </a:lnSpc>
              <a:spcBef>
                <a:spcPts val="0"/>
              </a:spcBef>
              <a:spcAft>
                <a:spcPts val="0"/>
              </a:spcAft>
              <a:buNone/>
            </a:pPr>
            <a:r>
              <a:rPr lang="en-US" sz="2100" dirty="0">
                <a:solidFill>
                  <a:schemeClr val="tx1"/>
                </a:solidFill>
                <a:latin typeface="Times New Roman" panose="02020603050405020304" pitchFamily="18" charset="0"/>
                <a:ea typeface="Calibri"/>
                <a:cs typeface="Times New Roman" panose="02020603050405020304" pitchFamily="18" charset="0"/>
              </a:rPr>
              <a:t> </a:t>
            </a:r>
          </a:p>
          <a:p>
            <a:pPr marL="404813" marR="0" indent="0">
              <a:lnSpc>
                <a:spcPct val="115000"/>
              </a:lnSpc>
              <a:spcBef>
                <a:spcPts val="0"/>
              </a:spcBef>
              <a:spcAft>
                <a:spcPts val="0"/>
              </a:spcAft>
              <a:buNone/>
            </a:pPr>
            <a:r>
              <a:rPr lang="en-US" sz="2100" dirty="0">
                <a:solidFill>
                  <a:schemeClr val="tx1"/>
                </a:solidFill>
                <a:latin typeface="Times New Roman" panose="02020603050405020304" pitchFamily="18" charset="0"/>
                <a:ea typeface="Calibri"/>
                <a:cs typeface="Times New Roman" panose="02020603050405020304" pitchFamily="18" charset="0"/>
              </a:rPr>
              <a:t>Consultants- </a:t>
            </a:r>
            <a:r>
              <a:rPr lang="en-US" sz="2100" dirty="0" smtClean="0">
                <a:solidFill>
                  <a:schemeClr val="tx1"/>
                </a:solidFill>
                <a:latin typeface="Times New Roman" panose="02020603050405020304" pitchFamily="18" charset="0"/>
                <a:ea typeface="Calibri"/>
                <a:cs typeface="Times New Roman" panose="02020603050405020304" pitchFamily="18" charset="0"/>
              </a:rPr>
              <a:t>The </a:t>
            </a:r>
            <a:r>
              <a:rPr lang="en-US" sz="2100" dirty="0">
                <a:solidFill>
                  <a:schemeClr val="tx1"/>
                </a:solidFill>
                <a:latin typeface="Times New Roman" panose="02020603050405020304" pitchFamily="18" charset="0"/>
                <a:ea typeface="Calibri"/>
                <a:cs typeface="Times New Roman" panose="02020603050405020304" pitchFamily="18" charset="0"/>
              </a:rPr>
              <a:t>consulting </a:t>
            </a:r>
            <a:r>
              <a:rPr lang="en-US" sz="2100" dirty="0" smtClean="0">
                <a:solidFill>
                  <a:schemeClr val="tx1"/>
                </a:solidFill>
                <a:latin typeface="Times New Roman" panose="02020603050405020304" pitchFamily="18" charset="0"/>
                <a:ea typeface="Calibri"/>
                <a:cs typeface="Times New Roman" panose="02020603050405020304" pitchFamily="18" charset="0"/>
              </a:rPr>
              <a:t>agreement should </a:t>
            </a:r>
            <a:r>
              <a:rPr lang="en-US" sz="2100" dirty="0">
                <a:solidFill>
                  <a:schemeClr val="tx1"/>
                </a:solidFill>
                <a:latin typeface="Times New Roman" panose="02020603050405020304" pitchFamily="18" charset="0"/>
                <a:ea typeface="Calibri"/>
                <a:cs typeface="Times New Roman" panose="02020603050405020304" pitchFamily="18" charset="0"/>
              </a:rPr>
              <a:t>require cost share reporting for the current period as well as cumulative cost share to date be required with each invoice.</a:t>
            </a:r>
          </a:p>
          <a:p>
            <a:pPr marL="114300" marR="0" indent="0">
              <a:lnSpc>
                <a:spcPct val="115000"/>
              </a:lnSpc>
              <a:spcBef>
                <a:spcPts val="0"/>
              </a:spcBef>
              <a:spcAft>
                <a:spcPts val="0"/>
              </a:spcAft>
              <a:buNone/>
            </a:pPr>
            <a:r>
              <a:rPr lang="en-US" sz="2100" dirty="0">
                <a:solidFill>
                  <a:schemeClr val="tx1"/>
                </a:solidFill>
                <a:latin typeface="Times New Roman" panose="02020603050405020304" pitchFamily="18" charset="0"/>
                <a:ea typeface="Calibri"/>
                <a:cs typeface="Times New Roman" panose="02020603050405020304" pitchFamily="18" charset="0"/>
              </a:rPr>
              <a:t> </a:t>
            </a:r>
          </a:p>
          <a:p>
            <a:pPr marL="0" indent="0">
              <a:buNone/>
            </a:pPr>
            <a:endParaRPr lang="en-US" dirty="0"/>
          </a:p>
        </p:txBody>
      </p:sp>
      <p:sp>
        <p:nvSpPr>
          <p:cNvPr id="4" name="Rectangle 3"/>
          <p:cNvSpPr/>
          <p:nvPr/>
        </p:nvSpPr>
        <p:spPr>
          <a:xfrm>
            <a:off x="3948270" y="6495280"/>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1174411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rgbClr val="C17529">
                    <a:lumMod val="50000"/>
                  </a:srgbClr>
                </a:solidFill>
                <a:effectLst>
                  <a:outerShdw blurRad="38100" dist="38100" dir="2700000" algn="tl">
                    <a:srgbClr val="000000">
                      <a:alpha val="43137"/>
                    </a:srgbClr>
                  </a:outerShdw>
                </a:effectLst>
                <a:latin typeface="Century Gothic" pitchFamily="34" charset="0"/>
              </a:rPr>
              <a:t>Financial Compliance</a:t>
            </a:r>
            <a:endParaRPr lang="en-US" sz="3200" b="1" dirty="0">
              <a:solidFill>
                <a:srgbClr val="C17529">
                  <a:lumMod val="50000"/>
                </a:srgb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76200" y="4456818"/>
            <a:ext cx="7543800" cy="1200329"/>
          </a:xfrm>
          <a:prstGeom prst="rect">
            <a:avLst/>
          </a:prstGeom>
          <a:noFill/>
        </p:spPr>
        <p:txBody>
          <a:bodyPr wrap="square" rtlCol="0">
            <a:spAutoFit/>
          </a:bodyPr>
          <a:lstStyle/>
          <a:p>
            <a:pPr algn="ctr"/>
            <a:r>
              <a:rPr lang="en-US" sz="2400" b="1" dirty="0" smtClean="0">
                <a:solidFill>
                  <a:srgbClr val="C17529">
                    <a:lumMod val="75000"/>
                  </a:srgbClr>
                </a:solidFill>
                <a:latin typeface="Century Gothic" pitchFamily="34" charset="0"/>
              </a:rPr>
              <a:t>Presented by:</a:t>
            </a:r>
          </a:p>
          <a:p>
            <a:pPr algn="ctr"/>
            <a:r>
              <a:rPr lang="en-US" sz="2400" dirty="0" smtClean="0">
                <a:solidFill>
                  <a:srgbClr val="C17529">
                    <a:lumMod val="75000"/>
                  </a:srgbClr>
                </a:solidFill>
                <a:latin typeface="Century Gothic" pitchFamily="34" charset="0"/>
              </a:rPr>
              <a:t>Jane </a:t>
            </a:r>
            <a:r>
              <a:rPr lang="en-US" sz="2400" dirty="0">
                <a:solidFill>
                  <a:srgbClr val="C17529">
                    <a:lumMod val="75000"/>
                  </a:srgbClr>
                </a:solidFill>
                <a:latin typeface="Century Gothic" pitchFamily="34" charset="0"/>
              </a:rPr>
              <a:t>Gentilini </a:t>
            </a:r>
            <a:endParaRPr lang="en-US" sz="2400" dirty="0" smtClean="0">
              <a:solidFill>
                <a:srgbClr val="C17529">
                  <a:lumMod val="75000"/>
                </a:srgbClr>
              </a:solidFill>
              <a:latin typeface="Century Gothic" pitchFamily="34" charset="0"/>
            </a:endParaRPr>
          </a:p>
          <a:p>
            <a:pPr algn="ctr"/>
            <a:r>
              <a:rPr lang="en-US" sz="2400" dirty="0" smtClean="0">
                <a:solidFill>
                  <a:srgbClr val="C17529">
                    <a:lumMod val="75000"/>
                  </a:srgbClr>
                </a:solidFill>
                <a:latin typeface="Century Gothic" pitchFamily="34" charset="0"/>
              </a:rPr>
              <a:t>Mary Stanley</a:t>
            </a:r>
            <a:endParaRPr lang="en-US" sz="2400" dirty="0">
              <a:solidFill>
                <a:srgbClr val="C17529">
                  <a:lumMod val="75000"/>
                </a:srgbClr>
              </a:solidFill>
              <a:latin typeface="Century Gothic"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2330213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p:txBody>
          <a:bodyPr>
            <a:normAutofit lnSpcReduction="10000"/>
          </a:bodyPr>
          <a:lstStyle/>
          <a:p>
            <a:pPr marL="914400" indent="-914400">
              <a:buAutoNum type="arabicPeriod"/>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	The month following the award set up of a new project, ORC 	Financial Compliance will be pulling all new awards to 	determine if there is required or voluntary cost sharing to be 	tracked and/or reported</a:t>
            </a:r>
            <a:r>
              <a:rPr lang="en-US" dirty="0" smtClean="0"/>
              <a:t>.</a:t>
            </a:r>
          </a:p>
          <a:p>
            <a:pPr marL="914400" lvl="0" indent="-914400">
              <a:buClr>
                <a:srgbClr val="F0A22E"/>
              </a:buClr>
              <a:buNone/>
            </a:pPr>
            <a:r>
              <a:rPr lang="en-US" sz="2400" dirty="0">
                <a:solidFill>
                  <a:srgbClr val="4E3B30"/>
                </a:solidFill>
                <a:latin typeface="Times New Roman" panose="02020603050405020304" pitchFamily="18" charset="0"/>
                <a:cs typeface="Times New Roman" panose="02020603050405020304" pitchFamily="18" charset="0"/>
              </a:rPr>
              <a:t>2.	</a:t>
            </a:r>
            <a:r>
              <a:rPr lang="en-US" sz="2400" dirty="0" smtClean="0">
                <a:solidFill>
                  <a:srgbClr val="4E3B30"/>
                </a:solidFill>
                <a:latin typeface="Times New Roman" panose="02020603050405020304" pitchFamily="18" charset="0"/>
                <a:cs typeface="Times New Roman" panose="02020603050405020304" pitchFamily="18" charset="0"/>
              </a:rPr>
              <a:t>The Compliance Coordinator </a:t>
            </a:r>
            <a:r>
              <a:rPr lang="en-US" sz="2400" dirty="0">
                <a:solidFill>
                  <a:srgbClr val="4E3B30"/>
                </a:solidFill>
                <a:latin typeface="Times New Roman" panose="02020603050405020304" pitchFamily="18" charset="0"/>
                <a:cs typeface="Times New Roman" panose="02020603050405020304" pitchFamily="18" charset="0"/>
              </a:rPr>
              <a:t>will verify that proposed, and subsequently awarded, cost share is set up properly in ARGIS based upon the cost share analysis uploaded to the cost share folder in TERA</a:t>
            </a:r>
            <a:r>
              <a:rPr lang="en-US" sz="2400" dirty="0" smtClean="0">
                <a:solidFill>
                  <a:srgbClr val="4E3B30"/>
                </a:solidFill>
                <a:latin typeface="Times New Roman" panose="02020603050405020304" pitchFamily="18" charset="0"/>
                <a:cs typeface="Times New Roman" panose="02020603050405020304" pitchFamily="18" charset="0"/>
              </a:rPr>
              <a:t>. If there is no cost share analysis uploaded and/or the cost share has not been entered into ARGIS properly, the Team Lead will be notified and corrections made by Compliance.</a:t>
            </a:r>
            <a:endParaRPr lang="en-US" sz="2400" dirty="0">
              <a:solidFill>
                <a:srgbClr val="4E3B30"/>
              </a:solidFill>
              <a:latin typeface="Times New Roman" panose="02020603050405020304" pitchFamily="18" charset="0"/>
              <a:cs typeface="Times New Roman" panose="02020603050405020304" pitchFamily="18" charset="0"/>
            </a:endParaRPr>
          </a:p>
          <a:p>
            <a:pPr marL="914400" indent="-914400">
              <a:buAutoNum type="arabicPeriod"/>
            </a:pPr>
            <a:endParaRPr lang="en-US" dirty="0" smtClean="0"/>
          </a:p>
          <a:p>
            <a:pPr marL="0" indent="0">
              <a:buNone/>
            </a:pPr>
            <a:endParaRPr lang="en-US" dirty="0"/>
          </a:p>
        </p:txBody>
      </p:sp>
      <p:sp>
        <p:nvSpPr>
          <p:cNvPr id="4" name="Rectangle 3"/>
          <p:cNvSpPr/>
          <p:nvPr/>
        </p:nvSpPr>
        <p:spPr>
          <a:xfrm>
            <a:off x="36576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2131414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p:txBody>
          <a:bodyPr>
            <a:normAutofit/>
          </a:bodyPr>
          <a:lstStyle/>
          <a:p>
            <a:pPr marL="914400" indent="-914400">
              <a:buNone/>
            </a:pPr>
            <a:r>
              <a:rPr lang="en-US" sz="2400" dirty="0" smtClean="0">
                <a:latin typeface="Times New Roman" panose="02020603050405020304" pitchFamily="18" charset="0"/>
                <a:cs typeface="Times New Roman" panose="02020603050405020304" pitchFamily="18" charset="0"/>
              </a:rPr>
              <a:t>3.	The Compliance Coordinator will make a determination for each award as to how often the cost share progress will be monitored and reported to the PI.  For example, if cost sharing is required as part of the invoicing to the sponsor, the Compliance Coordinator will review more often than if cost sharing is only reported at the end of the award.</a:t>
            </a:r>
          </a:p>
          <a:p>
            <a:pPr marL="914400" indent="-914400">
              <a:buNone/>
            </a:pPr>
            <a:r>
              <a:rPr lang="en-US" sz="2400" dirty="0" smtClean="0">
                <a:latin typeface="Times New Roman" panose="02020603050405020304" pitchFamily="18" charset="0"/>
                <a:cs typeface="Times New Roman" panose="02020603050405020304" pitchFamily="18" charset="0"/>
              </a:rPr>
              <a:t>4.	The Compliance Coordinator will set up internal compliance deliverables (currently manually but eventually this capability will be added to ARGIS) in order to review the cost sharing and send the PI an updated cost sharing report.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6576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2259898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p:txBody>
          <a:bodyPr>
            <a:normAutofit/>
          </a:bodyPr>
          <a:lstStyle/>
          <a:p>
            <a:pPr marL="914400" indent="-914400">
              <a:buNone/>
            </a:pPr>
            <a:r>
              <a:rPr lang="en-US" sz="2400" dirty="0" smtClean="0">
                <a:latin typeface="Times New Roman" panose="02020603050405020304" pitchFamily="18" charset="0"/>
                <a:cs typeface="Times New Roman" panose="02020603050405020304" pitchFamily="18" charset="0"/>
              </a:rPr>
              <a:t>5.	Upon award, the  Compliance Coordinator will send the following e-mail to the PI, Co-PI(s) and their respective departmental/college administrators:</a:t>
            </a:r>
          </a:p>
          <a:p>
            <a:pPr marL="0" indent="0">
              <a:buNone/>
            </a:pPr>
            <a:endParaRPr lang="en-US" sz="2400"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1066800" y="2743200"/>
            <a:ext cx="7239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Our records show your new award from [insert agency name] has been established under project #[insert project number].  This new award has the following [select: required or voluntary] cost sharing which is reportable under the terms of the award.</a:t>
            </a:r>
          </a:p>
          <a:p>
            <a:endParaRPr lang="en-US" sz="1600" dirty="0"/>
          </a:p>
          <a:p>
            <a:r>
              <a:rPr lang="en-US" sz="1600" dirty="0" smtClean="0"/>
              <a:t>[insert Cost Sharing Source Analysis table here]</a:t>
            </a:r>
          </a:p>
          <a:p>
            <a:endParaRPr lang="en-US" sz="1600" dirty="0"/>
          </a:p>
          <a:p>
            <a:r>
              <a:rPr lang="en-US" sz="1600" dirty="0" smtClean="0"/>
              <a:t>The purpose of this notification is to help you monitor and manage your cost share requirement.  Moving forward, you will receive cost sharing status updates [insert monthly, quarterly, bi-annually, etc.].</a:t>
            </a:r>
          </a:p>
          <a:p>
            <a:endParaRPr lang="en-US" sz="1600" dirty="0" smtClean="0"/>
          </a:p>
          <a:p>
            <a:r>
              <a:rPr lang="en-US" sz="1600" dirty="0" smtClean="0"/>
              <a:t>If you have any questions or require additional information, …..</a:t>
            </a:r>
            <a:endParaRPr lang="en-US" sz="1600" dirty="0"/>
          </a:p>
        </p:txBody>
      </p:sp>
      <p:sp>
        <p:nvSpPr>
          <p:cNvPr id="4" name="Rectangle 3"/>
          <p:cNvSpPr/>
          <p:nvPr/>
        </p:nvSpPr>
        <p:spPr>
          <a:xfrm>
            <a:off x="3352800" y="6488668"/>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4024385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p:txBody>
          <a:bodyPr>
            <a:normAutofit/>
          </a:bodyPr>
          <a:lstStyle/>
          <a:p>
            <a:pPr marL="461963" indent="-461963">
              <a:buNone/>
            </a:pPr>
            <a:r>
              <a:rPr lang="en-US" sz="1800" dirty="0" smtClean="0">
                <a:latin typeface="Times New Roman" panose="02020603050405020304" pitchFamily="18" charset="0"/>
                <a:cs typeface="Times New Roman" panose="02020603050405020304" pitchFamily="18" charset="0"/>
              </a:rPr>
              <a:t>6.	The following cost sharing documentation will be required and managed by Compliance:</a:t>
            </a:r>
            <a:endParaRPr lang="en-US"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24273759"/>
              </p:ext>
            </p:extLst>
          </p:nvPr>
        </p:nvGraphicFramePr>
        <p:xfrm>
          <a:off x="381000" y="2362200"/>
          <a:ext cx="8153400" cy="3718560"/>
        </p:xfrm>
        <a:graphic>
          <a:graphicData uri="http://schemas.openxmlformats.org/drawingml/2006/table">
            <a:tbl>
              <a:tblPr firstRow="1" bandRow="1">
                <a:tableStyleId>{5C22544A-7EE6-4342-B048-85BDC9FD1C3A}</a:tableStyleId>
              </a:tblPr>
              <a:tblGrid>
                <a:gridCol w="2209800"/>
                <a:gridCol w="5943600"/>
              </a:tblGrid>
              <a:tr h="0">
                <a:tc>
                  <a:txBody>
                    <a:bodyPr/>
                    <a:lstStyle/>
                    <a:p>
                      <a:r>
                        <a:rPr lang="en-US" sz="1600" dirty="0" smtClean="0">
                          <a:latin typeface="Times New Roman" panose="02020603050405020304" pitchFamily="18" charset="0"/>
                          <a:cs typeface="Times New Roman" panose="02020603050405020304" pitchFamily="18" charset="0"/>
                        </a:rPr>
                        <a:t>Type of Cost Share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Source Documentation</a:t>
                      </a:r>
                      <a:endParaRPr lang="en-US" sz="1600" dirty="0">
                        <a:latin typeface="Times New Roman" panose="02020603050405020304" pitchFamily="18" charset="0"/>
                        <a:cs typeface="Times New Roman" panose="02020603050405020304" pitchFamily="18" charset="0"/>
                      </a:endParaRPr>
                    </a:p>
                  </a:txBody>
                  <a:tcPr/>
                </a:tc>
              </a:tr>
              <a:tr h="544286">
                <a:tc>
                  <a:txBody>
                    <a:bodyPr/>
                    <a:lstStyle/>
                    <a:p>
                      <a:r>
                        <a:rPr lang="en-US" sz="1600" dirty="0" smtClean="0">
                          <a:latin typeface="Times New Roman" panose="02020603050405020304" pitchFamily="18" charset="0"/>
                          <a:cs typeface="Times New Roman" panose="02020603050405020304" pitchFamily="18" charset="0"/>
                        </a:rPr>
                        <a:t>Departmental Cost Share (Cash)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C&amp;G</a:t>
                      </a:r>
                      <a:r>
                        <a:rPr lang="en-US" sz="1600" baseline="0" dirty="0" smtClean="0">
                          <a:latin typeface="Times New Roman" panose="02020603050405020304" pitchFamily="18" charset="0"/>
                          <a:cs typeface="Times New Roman" panose="02020603050405020304" pitchFamily="18" charset="0"/>
                        </a:rPr>
                        <a:t> match account (XXX9XXX) should be funded by the Department and PI’s cost share  expenditures should be charged to the match account.</a:t>
                      </a:r>
                      <a:endParaRPr lang="en-US" sz="1600" dirty="0">
                        <a:latin typeface="Times New Roman" panose="02020603050405020304" pitchFamily="18" charset="0"/>
                        <a:cs typeface="Times New Roman" panose="02020603050405020304" pitchFamily="18" charset="0"/>
                      </a:endParaRPr>
                    </a:p>
                  </a:txBody>
                  <a:tcPr/>
                </a:tc>
              </a:tr>
              <a:tr h="544286">
                <a:tc>
                  <a:txBody>
                    <a:bodyPr/>
                    <a:lstStyle/>
                    <a:p>
                      <a:r>
                        <a:rPr lang="en-US" sz="1600" dirty="0" smtClean="0">
                          <a:latin typeface="Times New Roman" panose="02020603050405020304" pitchFamily="18" charset="0"/>
                          <a:cs typeface="Times New Roman" panose="02020603050405020304" pitchFamily="18" charset="0"/>
                        </a:rPr>
                        <a:t>ORC Cost Share (Cash)</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C&amp;G match account (XXX9XXX) should be funded by ORC and PI’s cost share expenditures should be charged to the match account.</a:t>
                      </a:r>
                    </a:p>
                  </a:txBody>
                  <a:tcPr/>
                </a:tc>
              </a:tr>
              <a:tr h="544286">
                <a:tc>
                  <a:txBody>
                    <a:bodyPr/>
                    <a:lstStyle/>
                    <a:p>
                      <a:r>
                        <a:rPr lang="en-US" sz="1600" dirty="0" smtClean="0">
                          <a:latin typeface="Times New Roman" panose="02020603050405020304" pitchFamily="18" charset="0"/>
                          <a:cs typeface="Times New Roman" panose="02020603050405020304" pitchFamily="18" charset="0"/>
                        </a:rPr>
                        <a:t>Foregone F&amp;A</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Calculation based upon cost</a:t>
                      </a:r>
                      <a:r>
                        <a:rPr lang="en-US" sz="1600" baseline="0" dirty="0" smtClean="0">
                          <a:latin typeface="Times New Roman" panose="02020603050405020304" pitchFamily="18" charset="0"/>
                          <a:cs typeface="Times New Roman" panose="02020603050405020304" pitchFamily="18" charset="0"/>
                        </a:rPr>
                        <a:t> share expenditures charged to the match account.</a:t>
                      </a:r>
                      <a:endParaRPr lang="en-US" sz="1600" dirty="0">
                        <a:latin typeface="Times New Roman" panose="02020603050405020304" pitchFamily="18" charset="0"/>
                        <a:cs typeface="Times New Roman" panose="02020603050405020304" pitchFamily="18" charset="0"/>
                      </a:endParaRPr>
                    </a:p>
                  </a:txBody>
                  <a:tcPr/>
                </a:tc>
              </a:tr>
              <a:tr h="544286">
                <a:tc>
                  <a:txBody>
                    <a:bodyPr/>
                    <a:lstStyle/>
                    <a:p>
                      <a:r>
                        <a:rPr lang="en-US" sz="1600" dirty="0" smtClean="0">
                          <a:latin typeface="Times New Roman" panose="02020603050405020304" pitchFamily="18" charset="0"/>
                          <a:cs typeface="Times New Roman" panose="02020603050405020304" pitchFamily="18" charset="0"/>
                        </a:rPr>
                        <a:t>Unrecovered F&amp;A</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Calculation based upon expenditures</a:t>
                      </a:r>
                      <a:r>
                        <a:rPr lang="en-US" sz="1600" baseline="0" dirty="0" smtClean="0">
                          <a:latin typeface="Times New Roman" panose="02020603050405020304" pitchFamily="18" charset="0"/>
                          <a:cs typeface="Times New Roman" panose="02020603050405020304" pitchFamily="18" charset="0"/>
                        </a:rPr>
                        <a:t> charged to the PI’s project account and/or the cost share account.</a:t>
                      </a:r>
                      <a:endParaRPr lang="en-US" sz="1600" dirty="0">
                        <a:latin typeface="Times New Roman" panose="02020603050405020304" pitchFamily="18" charset="0"/>
                        <a:cs typeface="Times New Roman" panose="02020603050405020304" pitchFamily="18" charset="0"/>
                      </a:endParaRPr>
                    </a:p>
                  </a:txBody>
                  <a:tcPr/>
                </a:tc>
              </a:tr>
              <a:tr h="544286">
                <a:tc>
                  <a:txBody>
                    <a:bodyPr/>
                    <a:lstStyle/>
                    <a:p>
                      <a:r>
                        <a:rPr lang="en-US" sz="1600" dirty="0" smtClean="0">
                          <a:latin typeface="Times New Roman" panose="02020603050405020304" pitchFamily="18" charset="0"/>
                          <a:cs typeface="Times New Roman" panose="02020603050405020304" pitchFamily="18" charset="0"/>
                        </a:rPr>
                        <a:t>3</a:t>
                      </a:r>
                      <a:r>
                        <a:rPr lang="en-US" sz="1600" baseline="30000" dirty="0" smtClean="0">
                          <a:latin typeface="Times New Roman" panose="02020603050405020304" pitchFamily="18" charset="0"/>
                          <a:cs typeface="Times New Roman" panose="02020603050405020304" pitchFamily="18" charset="0"/>
                        </a:rPr>
                        <a:t>rd</a:t>
                      </a:r>
                      <a:r>
                        <a:rPr lang="en-US" sz="1600" dirty="0" smtClean="0">
                          <a:latin typeface="Times New Roman" panose="02020603050405020304" pitchFamily="18" charset="0"/>
                          <a:cs typeface="Times New Roman" panose="02020603050405020304" pitchFamily="18" charset="0"/>
                        </a:rPr>
                        <a:t> Party</a:t>
                      </a:r>
                      <a:r>
                        <a:rPr lang="en-US" sz="1600" baseline="0" dirty="0" smtClean="0">
                          <a:latin typeface="Times New Roman" panose="02020603050405020304" pitchFamily="18" charset="0"/>
                          <a:cs typeface="Times New Roman" panose="02020603050405020304" pitchFamily="18" charset="0"/>
                        </a:rPr>
                        <a:t> Cash</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Should be awarded</a:t>
                      </a:r>
                      <a:r>
                        <a:rPr lang="en-US" sz="1600" baseline="0" dirty="0" smtClean="0">
                          <a:latin typeface="Times New Roman" panose="02020603050405020304" pitchFamily="18" charset="0"/>
                          <a:cs typeface="Times New Roman" panose="02020603050405020304" pitchFamily="18" charset="0"/>
                        </a:rPr>
                        <a:t> through a C&amp;G external award process and the project account should be linked in ARGIS to the sponsor’s account it is cost share to.</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581400" y="6513941"/>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206479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2492144"/>
              </p:ext>
            </p:extLst>
          </p:nvPr>
        </p:nvGraphicFramePr>
        <p:xfrm>
          <a:off x="381000" y="1600200"/>
          <a:ext cx="8534400" cy="3304185"/>
        </p:xfrm>
        <a:graphic>
          <a:graphicData uri="http://schemas.openxmlformats.org/drawingml/2006/table">
            <a:tbl>
              <a:tblPr firstRow="1" bandRow="1">
                <a:tableStyleId>{5C22544A-7EE6-4342-B048-85BDC9FD1C3A}</a:tableStyleId>
              </a:tblPr>
              <a:tblGrid>
                <a:gridCol w="1946442"/>
                <a:gridCol w="6587958"/>
              </a:tblGrid>
              <a:tr h="282529">
                <a:tc>
                  <a:txBody>
                    <a:bodyPr/>
                    <a:lstStyle/>
                    <a:p>
                      <a:r>
                        <a:rPr lang="en-US" sz="1600" dirty="0" smtClean="0">
                          <a:latin typeface="Times New Roman" panose="02020603050405020304" pitchFamily="18" charset="0"/>
                          <a:cs typeface="Times New Roman" panose="02020603050405020304" pitchFamily="18" charset="0"/>
                        </a:rPr>
                        <a:t>Type of Cost Share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Source Documentation</a:t>
                      </a:r>
                      <a:endParaRPr lang="en-US" sz="1600" dirty="0">
                        <a:latin typeface="Times New Roman" panose="02020603050405020304" pitchFamily="18" charset="0"/>
                        <a:cs typeface="Times New Roman" panose="02020603050405020304" pitchFamily="18" charset="0"/>
                      </a:endParaRPr>
                    </a:p>
                  </a:txBody>
                  <a:tcPr/>
                </a:tc>
              </a:tr>
              <a:tr h="1104432">
                <a:tc>
                  <a:txBody>
                    <a:bodyPr/>
                    <a:lstStyle/>
                    <a:p>
                      <a:r>
                        <a:rPr lang="en-US" sz="1600" dirty="0" smtClean="0">
                          <a:latin typeface="Times New Roman" panose="02020603050405020304" pitchFamily="18" charset="0"/>
                          <a:cs typeface="Times New Roman" panose="02020603050405020304" pitchFamily="18" charset="0"/>
                        </a:rPr>
                        <a:t>3</a:t>
                      </a:r>
                      <a:r>
                        <a:rPr lang="en-US" sz="1600" baseline="30000" dirty="0" smtClean="0">
                          <a:latin typeface="Times New Roman" panose="02020603050405020304" pitchFamily="18" charset="0"/>
                          <a:cs typeface="Times New Roman" panose="02020603050405020304" pitchFamily="18" charset="0"/>
                        </a:rPr>
                        <a:t>rd</a:t>
                      </a:r>
                      <a:r>
                        <a:rPr lang="en-US" sz="1600" dirty="0" smtClean="0">
                          <a:latin typeface="Times New Roman" panose="02020603050405020304" pitchFamily="18" charset="0"/>
                          <a:cs typeface="Times New Roman" panose="02020603050405020304" pitchFamily="18" charset="0"/>
                        </a:rPr>
                        <a:t> Party</a:t>
                      </a:r>
                      <a:r>
                        <a:rPr lang="en-US" sz="1600" baseline="0" dirty="0" smtClean="0">
                          <a:latin typeface="Times New Roman" panose="02020603050405020304" pitchFamily="18" charset="0"/>
                          <a:cs typeface="Times New Roman" panose="02020603050405020304" pitchFamily="18" charset="0"/>
                        </a:rPr>
                        <a:t> In-Kind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It is recommended</a:t>
                      </a:r>
                      <a:r>
                        <a:rPr lang="en-US" sz="1600" baseline="0" dirty="0" smtClean="0">
                          <a:latin typeface="Times New Roman" panose="02020603050405020304" pitchFamily="18" charset="0"/>
                          <a:cs typeface="Times New Roman" panose="02020603050405020304" pitchFamily="18" charset="0"/>
                        </a:rPr>
                        <a:t> internal deliverables be entered into the account to periodically verify with the PI and/or 3</a:t>
                      </a:r>
                      <a:r>
                        <a:rPr lang="en-US" sz="1600" baseline="30000" dirty="0" smtClean="0">
                          <a:latin typeface="Times New Roman" panose="02020603050405020304" pitchFamily="18" charset="0"/>
                          <a:cs typeface="Times New Roman" panose="02020603050405020304" pitchFamily="18" charset="0"/>
                        </a:rPr>
                        <a:t>rd</a:t>
                      </a:r>
                      <a:r>
                        <a:rPr lang="en-US" sz="1600" baseline="0" dirty="0" smtClean="0">
                          <a:latin typeface="Times New Roman" panose="02020603050405020304" pitchFamily="18" charset="0"/>
                          <a:cs typeface="Times New Roman" panose="02020603050405020304" pitchFamily="18" charset="0"/>
                        </a:rPr>
                        <a:t> party to confirm whether the 3</a:t>
                      </a:r>
                      <a:r>
                        <a:rPr lang="en-US" sz="1600" baseline="30000" dirty="0" smtClean="0">
                          <a:latin typeface="Times New Roman" panose="02020603050405020304" pitchFamily="18" charset="0"/>
                          <a:cs typeface="Times New Roman" panose="02020603050405020304" pitchFamily="18" charset="0"/>
                        </a:rPr>
                        <a:t>rd</a:t>
                      </a:r>
                      <a:r>
                        <a:rPr lang="en-US" sz="1600" baseline="0" dirty="0" smtClean="0">
                          <a:latin typeface="Times New Roman" panose="02020603050405020304" pitchFamily="18" charset="0"/>
                          <a:cs typeface="Times New Roman" panose="02020603050405020304" pitchFamily="18" charset="0"/>
                        </a:rPr>
                        <a:t> party contribution has been received.  The 3</a:t>
                      </a:r>
                      <a:r>
                        <a:rPr lang="en-US" sz="1600" baseline="30000" dirty="0" smtClean="0">
                          <a:latin typeface="Times New Roman" panose="02020603050405020304" pitchFamily="18" charset="0"/>
                          <a:cs typeface="Times New Roman" panose="02020603050405020304" pitchFamily="18" charset="0"/>
                        </a:rPr>
                        <a:t>rd</a:t>
                      </a:r>
                      <a:r>
                        <a:rPr lang="en-US" sz="1600" baseline="0" dirty="0" smtClean="0">
                          <a:latin typeface="Times New Roman" panose="02020603050405020304" pitchFamily="18" charset="0"/>
                          <a:cs typeface="Times New Roman" panose="02020603050405020304" pitchFamily="18" charset="0"/>
                        </a:rPr>
                        <a:t> party will need to confirm the after the fact commitment was met by sending a letter on letterhead signed by an authorized representative of the 3</a:t>
                      </a:r>
                      <a:r>
                        <a:rPr lang="en-US" sz="1600" baseline="30000" dirty="0" smtClean="0">
                          <a:latin typeface="Times New Roman" panose="02020603050405020304" pitchFamily="18" charset="0"/>
                          <a:cs typeface="Times New Roman" panose="02020603050405020304" pitchFamily="18" charset="0"/>
                        </a:rPr>
                        <a:t>rd</a:t>
                      </a:r>
                      <a:r>
                        <a:rPr lang="en-US" sz="1600" baseline="0" dirty="0" smtClean="0">
                          <a:latin typeface="Times New Roman" panose="02020603050405020304" pitchFamily="18" charset="0"/>
                          <a:cs typeface="Times New Roman" panose="02020603050405020304" pitchFamily="18" charset="0"/>
                        </a:rPr>
                        <a:t> party or provide other documentation</a:t>
                      </a:r>
                      <a:endParaRPr lang="en-US" sz="1600" u="sng" dirty="0">
                        <a:latin typeface="Times New Roman" panose="02020603050405020304" pitchFamily="18" charset="0"/>
                        <a:cs typeface="Times New Roman" panose="02020603050405020304" pitchFamily="18" charset="0"/>
                      </a:endParaRPr>
                    </a:p>
                  </a:txBody>
                  <a:tcPr/>
                </a:tc>
              </a:tr>
              <a:tr h="800499">
                <a:tc>
                  <a:txBody>
                    <a:bodyPr/>
                    <a:lstStyle/>
                    <a:p>
                      <a:r>
                        <a:rPr lang="en-US" sz="1600" dirty="0" smtClean="0">
                          <a:latin typeface="Times New Roman" panose="02020603050405020304" pitchFamily="18" charset="0"/>
                          <a:cs typeface="Times New Roman" panose="02020603050405020304" pitchFamily="18" charset="0"/>
                        </a:rPr>
                        <a:t>Subcontractor Cost Share</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nSpc>
                          <a:spcPct val="100000"/>
                        </a:lnSpc>
                        <a:spcBef>
                          <a:spcPts val="0"/>
                        </a:spcBef>
                        <a:spcAft>
                          <a:spcPts val="1000"/>
                        </a:spcAft>
                      </a:pPr>
                      <a:r>
                        <a:rPr lang="en-US" sz="1600" b="0" dirty="0" smtClean="0">
                          <a:effectLst/>
                          <a:latin typeface="Times New Roman" panose="02020603050405020304" pitchFamily="18" charset="0"/>
                          <a:ea typeface="Calibri"/>
                          <a:cs typeface="Times New Roman" panose="02020603050405020304" pitchFamily="18" charset="0"/>
                        </a:rPr>
                        <a:t>The subcontract document should require cost share reporting for the current period as well as cumulative cost share to date be required with each invoice.</a:t>
                      </a:r>
                    </a:p>
                    <a:p>
                      <a:endParaRPr lang="en-US" sz="1600" dirty="0">
                        <a:latin typeface="Times New Roman" panose="02020603050405020304" pitchFamily="18" charset="0"/>
                        <a:cs typeface="Times New Roman" panose="02020603050405020304" pitchFamily="18" charset="0"/>
                      </a:endParaRPr>
                    </a:p>
                  </a:txBody>
                  <a:tcPr/>
                </a:tc>
              </a:tr>
              <a:tr h="708305">
                <a:tc>
                  <a:txBody>
                    <a:bodyPr/>
                    <a:lstStyle/>
                    <a:p>
                      <a:r>
                        <a:rPr lang="en-US" sz="1600" dirty="0" smtClean="0">
                          <a:latin typeface="Times New Roman" panose="02020603050405020304" pitchFamily="18" charset="0"/>
                          <a:cs typeface="Times New Roman" panose="02020603050405020304" pitchFamily="18" charset="0"/>
                        </a:rPr>
                        <a:t>Consultant</a:t>
                      </a:r>
                      <a:r>
                        <a:rPr lang="en-US" sz="1600" baseline="0" dirty="0" smtClean="0">
                          <a:latin typeface="Times New Roman" panose="02020603050405020304" pitchFamily="18" charset="0"/>
                          <a:cs typeface="Times New Roman" panose="02020603050405020304" pitchFamily="18" charset="0"/>
                        </a:rPr>
                        <a:t> Cost Share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The consulting agreement should require cos</a:t>
                      </a:r>
                      <a:r>
                        <a:rPr lang="en-US" sz="1600" baseline="0" dirty="0" smtClean="0">
                          <a:latin typeface="Times New Roman" panose="02020603050405020304" pitchFamily="18" charset="0"/>
                          <a:cs typeface="Times New Roman" panose="02020603050405020304" pitchFamily="18" charset="0"/>
                        </a:rPr>
                        <a:t>t share reporting for the current period as well as cumulative cost share to date be required with each invoice.</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
        <p:nvSpPr>
          <p:cNvPr id="3" name="Rectangle 2"/>
          <p:cNvSpPr/>
          <p:nvPr/>
        </p:nvSpPr>
        <p:spPr>
          <a:xfrm>
            <a:off x="3581400" y="6488668"/>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1388514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Financial Compliance</a:t>
            </a:r>
            <a:endParaRPr lang="en-US" dirty="0"/>
          </a:p>
        </p:txBody>
      </p:sp>
      <p:sp>
        <p:nvSpPr>
          <p:cNvPr id="3" name="Content Placeholder 2"/>
          <p:cNvSpPr>
            <a:spLocks noGrp="1"/>
          </p:cNvSpPr>
          <p:nvPr>
            <p:ph idx="1"/>
          </p:nvPr>
        </p:nvSpPr>
        <p:spPr>
          <a:xfrm>
            <a:off x="304800" y="1295400"/>
            <a:ext cx="8686800" cy="5334000"/>
          </a:xfrm>
        </p:spPr>
        <p:txBody>
          <a:bodyPr>
            <a:normAutofit/>
          </a:bodyPr>
          <a:lstStyle/>
          <a:p>
            <a:pPr marL="512763" indent="-512763">
              <a:buNone/>
            </a:pPr>
            <a:r>
              <a:rPr lang="en-US" sz="1600" dirty="0" smtClean="0">
                <a:latin typeface="Times New Roman" panose="02020603050405020304" pitchFamily="18" charset="0"/>
                <a:cs typeface="Times New Roman" panose="02020603050405020304" pitchFamily="18" charset="0"/>
              </a:rPr>
              <a:t>7.	The Compliance Coordinator will send updates to the PI, Co-PI(s), and departmental/college administrators as follows:</a:t>
            </a:r>
          </a:p>
          <a:p>
            <a:pPr marL="512763" indent="-512763">
              <a:buNone/>
            </a:pPr>
            <a:endParaRPr lang="en-US" sz="16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5309253"/>
              </p:ext>
            </p:extLst>
          </p:nvPr>
        </p:nvGraphicFramePr>
        <p:xfrm>
          <a:off x="304800" y="1905001"/>
          <a:ext cx="8305800" cy="4374396"/>
        </p:xfrm>
        <a:graphic>
          <a:graphicData uri="http://schemas.openxmlformats.org/drawingml/2006/table">
            <a:tbl>
              <a:tblPr firstRow="1" bandRow="1">
                <a:tableStyleId>{5C22544A-7EE6-4342-B048-85BDC9FD1C3A}</a:tableStyleId>
              </a:tblPr>
              <a:tblGrid>
                <a:gridCol w="1945503"/>
                <a:gridCol w="1940697"/>
                <a:gridCol w="1097280"/>
                <a:gridCol w="1661160"/>
                <a:gridCol w="1661160"/>
              </a:tblGrid>
              <a:tr h="441702">
                <a:tc>
                  <a:txBody>
                    <a:bodyPr/>
                    <a:lstStyle/>
                    <a:p>
                      <a:pPr algn="ctr"/>
                      <a:r>
                        <a:rPr lang="en-US" sz="1200" dirty="0" smtClean="0"/>
                        <a:t>Type of Cost</a:t>
                      </a:r>
                      <a:r>
                        <a:rPr lang="en-US" sz="1200" baseline="0" dirty="0" smtClean="0"/>
                        <a:t> Share</a:t>
                      </a:r>
                      <a:endParaRPr lang="en-US" sz="1200" dirty="0"/>
                    </a:p>
                  </a:txBody>
                  <a:tcPr/>
                </a:tc>
                <a:tc>
                  <a:txBody>
                    <a:bodyPr/>
                    <a:lstStyle/>
                    <a:p>
                      <a:pPr algn="ctr"/>
                      <a:r>
                        <a:rPr lang="en-US" sz="1200" dirty="0" smtClean="0"/>
                        <a:t>Source</a:t>
                      </a:r>
                      <a:endParaRPr lang="en-US" sz="1200" dirty="0"/>
                    </a:p>
                  </a:txBody>
                  <a:tcPr/>
                </a:tc>
                <a:tc>
                  <a:txBody>
                    <a:bodyPr/>
                    <a:lstStyle/>
                    <a:p>
                      <a:pPr algn="ctr"/>
                      <a:r>
                        <a:rPr lang="en-US" sz="1200" dirty="0" smtClean="0"/>
                        <a:t>Total</a:t>
                      </a:r>
                      <a:endParaRPr lang="en-US" sz="1200" dirty="0"/>
                    </a:p>
                  </a:txBody>
                  <a:tcPr/>
                </a:tc>
                <a:tc>
                  <a:txBody>
                    <a:bodyPr/>
                    <a:lstStyle/>
                    <a:p>
                      <a:pPr algn="ctr"/>
                      <a:r>
                        <a:rPr lang="en-US" sz="1200" dirty="0" smtClean="0"/>
                        <a:t>Documented</a:t>
                      </a:r>
                      <a:r>
                        <a:rPr lang="en-US" sz="1200" baseline="0" dirty="0" smtClean="0"/>
                        <a:t> as Met as of XX/XX/XX</a:t>
                      </a:r>
                      <a:endParaRPr lang="en-US" sz="1200" dirty="0"/>
                    </a:p>
                  </a:txBody>
                  <a:tcPr/>
                </a:tc>
                <a:tc>
                  <a:txBody>
                    <a:bodyPr/>
                    <a:lstStyle/>
                    <a:p>
                      <a:pPr algn="ctr"/>
                      <a:r>
                        <a:rPr lang="en-US" sz="1200" dirty="0" smtClean="0"/>
                        <a:t>Balance</a:t>
                      </a:r>
                      <a:endParaRPr lang="en-US" sz="1200" dirty="0"/>
                    </a:p>
                  </a:txBody>
                  <a:tcPr/>
                </a:tc>
              </a:tr>
              <a:tr h="384444">
                <a:tc>
                  <a:txBody>
                    <a:bodyPr/>
                    <a:lstStyle/>
                    <a:p>
                      <a:r>
                        <a:rPr lang="en-US" sz="1200" dirty="0" smtClean="0"/>
                        <a:t>UCF Cash</a:t>
                      </a:r>
                      <a:r>
                        <a:rPr lang="en-US" sz="1200" baseline="0" dirty="0" smtClean="0"/>
                        <a:t> Cost Share</a:t>
                      </a:r>
                      <a:endParaRPr lang="en-US" sz="1200" dirty="0"/>
                    </a:p>
                  </a:txBody>
                  <a:tcPr/>
                </a:tc>
                <a:tc>
                  <a:txBody>
                    <a:bodyPr/>
                    <a:lstStyle/>
                    <a:p>
                      <a:r>
                        <a:rPr lang="en-US" sz="1200" dirty="0" smtClean="0"/>
                        <a:t>XXXX9XXX</a:t>
                      </a:r>
                      <a:endParaRPr lang="en-US" sz="1200" dirty="0"/>
                    </a:p>
                  </a:txBody>
                  <a:tcPr/>
                </a:tc>
                <a:tc>
                  <a:txBody>
                    <a:bodyPr/>
                    <a:lstStyle/>
                    <a:p>
                      <a:r>
                        <a:rPr lang="en-US" sz="1200" dirty="0" smtClean="0"/>
                        <a:t>$   500,000</a:t>
                      </a:r>
                      <a:endParaRPr lang="en-US" sz="1200" dirty="0"/>
                    </a:p>
                  </a:txBody>
                  <a:tcPr/>
                </a:tc>
                <a:tc>
                  <a:txBody>
                    <a:bodyPr/>
                    <a:lstStyle/>
                    <a:p>
                      <a:r>
                        <a:rPr lang="en-US" sz="1200" dirty="0" smtClean="0"/>
                        <a:t>$   75,000</a:t>
                      </a:r>
                      <a:endParaRPr lang="en-US" sz="1200" dirty="0"/>
                    </a:p>
                  </a:txBody>
                  <a:tcPr/>
                </a:tc>
                <a:tc>
                  <a:txBody>
                    <a:bodyPr/>
                    <a:lstStyle/>
                    <a:p>
                      <a:r>
                        <a:rPr lang="en-US" sz="1200" dirty="0" smtClean="0"/>
                        <a:t>$  425,000</a:t>
                      </a:r>
                      <a:endParaRPr lang="en-US" sz="1200" dirty="0"/>
                    </a:p>
                  </a:txBody>
                  <a:tcPr/>
                </a:tc>
              </a:tr>
              <a:tr h="384444">
                <a:tc>
                  <a:txBody>
                    <a:bodyPr/>
                    <a:lstStyle/>
                    <a:p>
                      <a:r>
                        <a:rPr lang="en-US" sz="1200" dirty="0" smtClean="0"/>
                        <a:t>Foregone F&amp;A @ 45%</a:t>
                      </a:r>
                      <a:endParaRPr lang="en-US" sz="1200" dirty="0"/>
                    </a:p>
                  </a:txBody>
                  <a:tcPr/>
                </a:tc>
                <a:tc>
                  <a:txBody>
                    <a:bodyPr/>
                    <a:lstStyle/>
                    <a:p>
                      <a:r>
                        <a:rPr lang="en-US" sz="1200" dirty="0" smtClean="0"/>
                        <a:t>XXXX9XXX</a:t>
                      </a:r>
                      <a:endParaRPr lang="en-US" sz="1200" dirty="0"/>
                    </a:p>
                  </a:txBody>
                  <a:tcPr/>
                </a:tc>
                <a:tc>
                  <a:txBody>
                    <a:bodyPr/>
                    <a:lstStyle/>
                    <a:p>
                      <a:r>
                        <a:rPr lang="en-US" sz="1200" dirty="0" smtClean="0"/>
                        <a:t>$   225,000</a:t>
                      </a:r>
                      <a:endParaRPr lang="en-US" sz="1200" dirty="0"/>
                    </a:p>
                  </a:txBody>
                  <a:tcPr/>
                </a:tc>
                <a:tc>
                  <a:txBody>
                    <a:bodyPr/>
                    <a:lstStyle/>
                    <a:p>
                      <a:r>
                        <a:rPr lang="en-US" sz="1200" dirty="0" smtClean="0"/>
                        <a:t>$   33,750</a:t>
                      </a:r>
                      <a:endParaRPr lang="en-US" sz="1200" dirty="0"/>
                    </a:p>
                  </a:txBody>
                  <a:tcPr/>
                </a:tc>
                <a:tc>
                  <a:txBody>
                    <a:bodyPr/>
                    <a:lstStyle/>
                    <a:p>
                      <a:r>
                        <a:rPr lang="en-US" sz="1200" dirty="0" smtClean="0"/>
                        <a:t>$  </a:t>
                      </a:r>
                      <a:r>
                        <a:rPr lang="en-US" sz="1200" baseline="0" dirty="0" smtClean="0"/>
                        <a:t> </a:t>
                      </a:r>
                      <a:r>
                        <a:rPr lang="en-US" sz="1200" dirty="0" smtClean="0"/>
                        <a:t>191,250</a:t>
                      </a:r>
                      <a:endParaRPr lang="en-US" sz="1200" dirty="0"/>
                    </a:p>
                  </a:txBody>
                  <a:tcPr/>
                </a:tc>
              </a:tr>
              <a:tr h="384444">
                <a:tc>
                  <a:txBody>
                    <a:bodyPr/>
                    <a:lstStyle/>
                    <a:p>
                      <a:r>
                        <a:rPr lang="en-US" sz="1200" dirty="0" smtClean="0"/>
                        <a:t>Subcontractor(s):</a:t>
                      </a:r>
                      <a:endParaRPr lang="en-US" sz="1200" dirty="0"/>
                    </a:p>
                  </a:txBody>
                  <a:tcPr/>
                </a:tc>
                <a:tc>
                  <a:txBody>
                    <a:bodyPr/>
                    <a:lstStyle/>
                    <a:p>
                      <a:r>
                        <a:rPr lang="en-US" sz="1200" dirty="0" smtClean="0"/>
                        <a:t>Orange County Schools</a:t>
                      </a:r>
                      <a:endParaRPr lang="en-US" sz="1200" dirty="0"/>
                    </a:p>
                  </a:txBody>
                  <a:tcPr/>
                </a:tc>
                <a:tc>
                  <a:txBody>
                    <a:bodyPr/>
                    <a:lstStyle/>
                    <a:p>
                      <a:r>
                        <a:rPr lang="en-US" sz="1200" dirty="0" smtClean="0"/>
                        <a:t>$     50,000</a:t>
                      </a:r>
                      <a:endParaRPr lang="en-US" sz="1200" dirty="0"/>
                    </a:p>
                  </a:txBody>
                  <a:tcPr/>
                </a:tc>
                <a:tc>
                  <a:txBody>
                    <a:bodyPr/>
                    <a:lstStyle/>
                    <a:p>
                      <a:r>
                        <a:rPr lang="en-US" sz="1200" dirty="0" smtClean="0"/>
                        <a:t>$     5,000</a:t>
                      </a:r>
                      <a:endParaRPr lang="en-US" sz="1200" dirty="0"/>
                    </a:p>
                  </a:txBody>
                  <a:tcPr/>
                </a:tc>
                <a:tc>
                  <a:txBody>
                    <a:bodyPr/>
                    <a:lstStyle/>
                    <a:p>
                      <a:r>
                        <a:rPr lang="en-US" sz="1200" dirty="0" smtClean="0"/>
                        <a:t>$     45,000</a:t>
                      </a:r>
                      <a:endParaRPr lang="en-US" sz="1200" dirty="0"/>
                    </a:p>
                  </a:txBody>
                  <a:tcPr/>
                </a:tc>
              </a:tr>
              <a:tr h="384444">
                <a:tc>
                  <a:txBody>
                    <a:bodyPr/>
                    <a:lstStyle/>
                    <a:p>
                      <a:endParaRPr lang="en-US" sz="1200" dirty="0"/>
                    </a:p>
                  </a:txBody>
                  <a:tcPr/>
                </a:tc>
                <a:tc>
                  <a:txBody>
                    <a:bodyPr/>
                    <a:lstStyle/>
                    <a:p>
                      <a:r>
                        <a:rPr lang="en-US" sz="1200" dirty="0" smtClean="0"/>
                        <a:t>Brevard County Schools</a:t>
                      </a:r>
                      <a:endParaRPr lang="en-US" sz="1200" dirty="0"/>
                    </a:p>
                  </a:txBody>
                  <a:tcPr/>
                </a:tc>
                <a:tc>
                  <a:txBody>
                    <a:bodyPr/>
                    <a:lstStyle/>
                    <a:p>
                      <a:r>
                        <a:rPr lang="en-US" sz="1200" dirty="0" smtClean="0"/>
                        <a:t>$     25,000</a:t>
                      </a:r>
                      <a:endParaRPr lang="en-US" sz="1200" dirty="0"/>
                    </a:p>
                  </a:txBody>
                  <a:tcPr/>
                </a:tc>
                <a:tc>
                  <a:txBody>
                    <a:bodyPr/>
                    <a:lstStyle/>
                    <a:p>
                      <a:r>
                        <a:rPr lang="en-US" sz="1200" dirty="0" smtClean="0"/>
                        <a:t>$     2,500</a:t>
                      </a:r>
                      <a:endParaRPr lang="en-US" sz="1200" dirty="0"/>
                    </a:p>
                  </a:txBody>
                  <a:tcPr/>
                </a:tc>
                <a:tc>
                  <a:txBody>
                    <a:bodyPr/>
                    <a:lstStyle/>
                    <a:p>
                      <a:r>
                        <a:rPr lang="en-US" sz="1200" dirty="0" smtClean="0"/>
                        <a:t>$     22,500</a:t>
                      </a:r>
                      <a:endParaRPr lang="en-US" sz="1200" dirty="0"/>
                    </a:p>
                  </a:txBody>
                  <a:tcPr/>
                </a:tc>
              </a:tr>
              <a:tr h="384444">
                <a:tc>
                  <a:txBody>
                    <a:bodyPr/>
                    <a:lstStyle/>
                    <a:p>
                      <a:endParaRPr lang="en-US" sz="1200" dirty="0"/>
                    </a:p>
                  </a:txBody>
                  <a:tcPr/>
                </a:tc>
                <a:tc>
                  <a:txBody>
                    <a:bodyPr/>
                    <a:lstStyle/>
                    <a:p>
                      <a:r>
                        <a:rPr lang="en-US" sz="1200" dirty="0" smtClean="0"/>
                        <a:t>University of West Florida</a:t>
                      </a:r>
                      <a:endParaRPr lang="en-US" sz="1200" dirty="0"/>
                    </a:p>
                  </a:txBody>
                  <a:tcPr/>
                </a:tc>
                <a:tc>
                  <a:txBody>
                    <a:bodyPr/>
                    <a:lstStyle/>
                    <a:p>
                      <a:r>
                        <a:rPr lang="en-US" sz="1200" dirty="0" smtClean="0"/>
                        <a:t>$     25,000</a:t>
                      </a:r>
                      <a:endParaRPr lang="en-US" sz="1200" dirty="0"/>
                    </a:p>
                  </a:txBody>
                  <a:tcPr/>
                </a:tc>
                <a:tc>
                  <a:txBody>
                    <a:bodyPr/>
                    <a:lstStyle/>
                    <a:p>
                      <a:r>
                        <a:rPr lang="en-US" sz="1200" dirty="0" smtClean="0"/>
                        <a:t>$     1,875</a:t>
                      </a:r>
                      <a:endParaRPr lang="en-US" sz="1200" dirty="0"/>
                    </a:p>
                  </a:txBody>
                  <a:tcPr/>
                </a:tc>
                <a:tc>
                  <a:txBody>
                    <a:bodyPr/>
                    <a:lstStyle/>
                    <a:p>
                      <a:r>
                        <a:rPr lang="en-US" sz="1200" dirty="0" smtClean="0"/>
                        <a:t>$     23,125</a:t>
                      </a:r>
                      <a:endParaRPr lang="en-US" sz="1200" dirty="0"/>
                    </a:p>
                  </a:txBody>
                  <a:tcPr/>
                </a:tc>
              </a:tr>
              <a:tr h="384444">
                <a:tc>
                  <a:txBody>
                    <a:bodyPr/>
                    <a:lstStyle/>
                    <a:p>
                      <a:r>
                        <a:rPr lang="en-US" sz="1200" dirty="0" smtClean="0"/>
                        <a:t>3</a:t>
                      </a:r>
                      <a:r>
                        <a:rPr lang="en-US" sz="1200" baseline="30000" dirty="0" smtClean="0"/>
                        <a:t>rd</a:t>
                      </a:r>
                      <a:r>
                        <a:rPr lang="en-US" sz="1200" dirty="0" smtClean="0"/>
                        <a:t> Party</a:t>
                      </a:r>
                      <a:r>
                        <a:rPr lang="en-US" sz="1200" baseline="0" dirty="0" smtClean="0"/>
                        <a:t> In-Kind</a:t>
                      </a:r>
                      <a:endParaRPr lang="en-US" sz="1200" dirty="0"/>
                    </a:p>
                  </a:txBody>
                  <a:tcPr/>
                </a:tc>
                <a:tc>
                  <a:txBody>
                    <a:bodyPr/>
                    <a:lstStyle/>
                    <a:p>
                      <a:r>
                        <a:rPr lang="en-US" sz="1200" dirty="0" smtClean="0"/>
                        <a:t>Graybill Fencing</a:t>
                      </a:r>
                      <a:endParaRPr lang="en-US" sz="1200" dirty="0"/>
                    </a:p>
                  </a:txBody>
                  <a:tcPr/>
                </a:tc>
                <a:tc>
                  <a:txBody>
                    <a:bodyPr/>
                    <a:lstStyle/>
                    <a:p>
                      <a:r>
                        <a:rPr lang="en-US" sz="1200" dirty="0" smtClean="0"/>
                        <a:t>$        5,000</a:t>
                      </a:r>
                      <a:endParaRPr lang="en-US" sz="1200" dirty="0"/>
                    </a:p>
                  </a:txBody>
                  <a:tcPr/>
                </a:tc>
                <a:tc>
                  <a:txBody>
                    <a:bodyPr/>
                    <a:lstStyle/>
                    <a:p>
                      <a:r>
                        <a:rPr lang="en-US" sz="1200" dirty="0" smtClean="0"/>
                        <a:t>               0</a:t>
                      </a:r>
                      <a:endParaRPr lang="en-US" sz="1200" dirty="0"/>
                    </a:p>
                  </a:txBody>
                  <a:tcPr/>
                </a:tc>
                <a:tc>
                  <a:txBody>
                    <a:bodyPr/>
                    <a:lstStyle/>
                    <a:p>
                      <a:r>
                        <a:rPr lang="en-US" sz="1200" dirty="0" smtClean="0"/>
                        <a:t>$      </a:t>
                      </a:r>
                      <a:r>
                        <a:rPr lang="en-US" sz="1200" baseline="0" dirty="0" smtClean="0"/>
                        <a:t> </a:t>
                      </a:r>
                      <a:r>
                        <a:rPr lang="en-US" sz="1200" dirty="0" smtClean="0"/>
                        <a:t>5,000</a:t>
                      </a:r>
                      <a:endParaRPr lang="en-US" sz="1200" dirty="0"/>
                    </a:p>
                  </a:txBody>
                  <a:tcPr/>
                </a:tc>
              </a:tr>
              <a:tr h="441702">
                <a:tc>
                  <a:txBody>
                    <a:bodyPr/>
                    <a:lstStyle/>
                    <a:p>
                      <a:endParaRPr lang="en-US" sz="1200" dirty="0"/>
                    </a:p>
                  </a:txBody>
                  <a:tcPr/>
                </a:tc>
                <a:tc>
                  <a:txBody>
                    <a:bodyPr/>
                    <a:lstStyle/>
                    <a:p>
                      <a:r>
                        <a:rPr lang="en-US" sz="1200" dirty="0" smtClean="0"/>
                        <a:t>Groundhog Stump Excavation</a:t>
                      </a:r>
                      <a:endParaRPr lang="en-US" sz="1200" dirty="0"/>
                    </a:p>
                  </a:txBody>
                  <a:tcPr/>
                </a:tc>
                <a:tc>
                  <a:txBody>
                    <a:bodyPr/>
                    <a:lstStyle/>
                    <a:p>
                      <a:r>
                        <a:rPr lang="en-US" sz="1200" dirty="0" smtClean="0"/>
                        <a:t>$        2,500</a:t>
                      </a:r>
                      <a:endParaRPr lang="en-US" sz="1200" dirty="0"/>
                    </a:p>
                  </a:txBody>
                  <a:tcPr/>
                </a:tc>
                <a:tc>
                  <a:txBody>
                    <a:bodyPr/>
                    <a:lstStyle/>
                    <a:p>
                      <a:r>
                        <a:rPr lang="en-US" sz="1200" dirty="0" smtClean="0"/>
                        <a:t>               0</a:t>
                      </a:r>
                      <a:endParaRPr lang="en-US" sz="1200" dirty="0"/>
                    </a:p>
                  </a:txBody>
                  <a:tcPr/>
                </a:tc>
                <a:tc>
                  <a:txBody>
                    <a:bodyPr/>
                    <a:lstStyle/>
                    <a:p>
                      <a:r>
                        <a:rPr lang="en-US" sz="1200" dirty="0" smtClean="0"/>
                        <a:t>$       2,500</a:t>
                      </a:r>
                      <a:endParaRPr lang="en-US" sz="1200" dirty="0"/>
                    </a:p>
                  </a:txBody>
                  <a:tcPr/>
                </a:tc>
              </a:tr>
              <a:tr h="384444">
                <a:tc>
                  <a:txBody>
                    <a:bodyPr/>
                    <a:lstStyle/>
                    <a:p>
                      <a:r>
                        <a:rPr lang="en-US" sz="1200" dirty="0" smtClean="0"/>
                        <a:t>3</a:t>
                      </a:r>
                      <a:r>
                        <a:rPr lang="en-US" sz="1200" baseline="30000" dirty="0" smtClean="0"/>
                        <a:t>rd</a:t>
                      </a:r>
                      <a:r>
                        <a:rPr lang="en-US" sz="1200" dirty="0" smtClean="0"/>
                        <a:t> Party</a:t>
                      </a:r>
                      <a:r>
                        <a:rPr lang="en-US" sz="1200" baseline="0" dirty="0" smtClean="0"/>
                        <a:t> Cash</a:t>
                      </a:r>
                      <a:endParaRPr lang="en-US" sz="1200" dirty="0"/>
                    </a:p>
                  </a:txBody>
                  <a:tcPr/>
                </a:tc>
                <a:tc>
                  <a:txBody>
                    <a:bodyPr/>
                    <a:lstStyle/>
                    <a:p>
                      <a:r>
                        <a:rPr lang="en-US" sz="1200" dirty="0" smtClean="0"/>
                        <a:t>Florida</a:t>
                      </a:r>
                      <a:r>
                        <a:rPr lang="en-US" sz="1200" baseline="0" dirty="0" smtClean="0"/>
                        <a:t> Power and Light</a:t>
                      </a:r>
                      <a:endParaRPr lang="en-US" sz="1200" dirty="0"/>
                    </a:p>
                  </a:txBody>
                  <a:tcPr/>
                </a:tc>
                <a:tc>
                  <a:txBody>
                    <a:bodyPr/>
                    <a:lstStyle/>
                    <a:p>
                      <a:r>
                        <a:rPr lang="en-US" sz="1200" dirty="0" smtClean="0"/>
                        <a:t>$    200,000</a:t>
                      </a:r>
                      <a:endParaRPr lang="en-US" sz="1200" dirty="0"/>
                    </a:p>
                  </a:txBody>
                  <a:tcPr/>
                </a:tc>
                <a:tc>
                  <a:txBody>
                    <a:bodyPr/>
                    <a:lstStyle/>
                    <a:p>
                      <a:r>
                        <a:rPr lang="en-US" sz="1200" dirty="0" smtClean="0"/>
                        <a:t>               0</a:t>
                      </a:r>
                      <a:endParaRPr lang="en-US" sz="1200" dirty="0"/>
                    </a:p>
                  </a:txBody>
                  <a:tcPr/>
                </a:tc>
                <a:tc>
                  <a:txBody>
                    <a:bodyPr/>
                    <a:lstStyle/>
                    <a:p>
                      <a:r>
                        <a:rPr lang="en-US" sz="1200" dirty="0" smtClean="0"/>
                        <a:t>$   200,000</a:t>
                      </a:r>
                      <a:endParaRPr lang="en-US" sz="1200" dirty="0"/>
                    </a:p>
                  </a:txBody>
                  <a:tcPr/>
                </a:tc>
              </a:tr>
              <a:tr h="384444">
                <a:tc>
                  <a:txBody>
                    <a:bodyPr/>
                    <a:lstStyle/>
                    <a:p>
                      <a:endParaRPr lang="en-US" sz="1200" dirty="0"/>
                    </a:p>
                  </a:txBody>
                  <a:tcPr/>
                </a:tc>
                <a:tc>
                  <a:txBody>
                    <a:bodyPr/>
                    <a:lstStyle/>
                    <a:p>
                      <a:r>
                        <a:rPr lang="en-US" sz="1200" dirty="0" smtClean="0"/>
                        <a:t>Tampa Electric</a:t>
                      </a:r>
                      <a:endParaRPr lang="en-US" sz="1200" dirty="0"/>
                    </a:p>
                  </a:txBody>
                  <a:tcPr/>
                </a:tc>
                <a:tc>
                  <a:txBody>
                    <a:bodyPr/>
                    <a:lstStyle/>
                    <a:p>
                      <a:r>
                        <a:rPr lang="en-US" sz="1200" dirty="0" smtClean="0"/>
                        <a:t>$    200,000</a:t>
                      </a:r>
                      <a:endParaRPr lang="en-US" sz="1200" dirty="0"/>
                    </a:p>
                  </a:txBody>
                  <a:tcPr/>
                </a:tc>
                <a:tc>
                  <a:txBody>
                    <a:bodyPr/>
                    <a:lstStyle/>
                    <a:p>
                      <a:r>
                        <a:rPr lang="en-US" sz="1200" dirty="0" smtClean="0"/>
                        <a:t>$100,000</a:t>
                      </a:r>
                      <a:endParaRPr lang="en-US" sz="1200" dirty="0"/>
                    </a:p>
                  </a:txBody>
                  <a:tcPr/>
                </a:tc>
                <a:tc>
                  <a:txBody>
                    <a:bodyPr/>
                    <a:lstStyle/>
                    <a:p>
                      <a:r>
                        <a:rPr lang="en-US" sz="1200" dirty="0" smtClean="0"/>
                        <a:t>$   100,000</a:t>
                      </a:r>
                      <a:endParaRPr lang="en-US" sz="1200" dirty="0"/>
                    </a:p>
                  </a:txBody>
                  <a:tcPr/>
                </a:tc>
              </a:tr>
              <a:tr h="384444">
                <a:tc>
                  <a:txBody>
                    <a:bodyPr/>
                    <a:lstStyle/>
                    <a:p>
                      <a:r>
                        <a:rPr lang="en-US" sz="1200" dirty="0" smtClean="0"/>
                        <a:t>Total Cost</a:t>
                      </a:r>
                      <a:r>
                        <a:rPr lang="en-US" sz="1200" baseline="0" dirty="0" smtClean="0"/>
                        <a:t> Share</a:t>
                      </a:r>
                      <a:endParaRPr lang="en-US" sz="1200" dirty="0"/>
                    </a:p>
                  </a:txBody>
                  <a:tcPr/>
                </a:tc>
                <a:tc>
                  <a:txBody>
                    <a:bodyPr/>
                    <a:lstStyle/>
                    <a:p>
                      <a:endParaRPr lang="en-US" sz="1200" dirty="0"/>
                    </a:p>
                  </a:txBody>
                  <a:tcPr/>
                </a:tc>
                <a:tc>
                  <a:txBody>
                    <a:bodyPr/>
                    <a:lstStyle/>
                    <a:p>
                      <a:r>
                        <a:rPr lang="en-US" sz="1200" dirty="0" smtClean="0"/>
                        <a:t>$1,232,500</a:t>
                      </a:r>
                      <a:endParaRPr lang="en-US" sz="1200" dirty="0"/>
                    </a:p>
                  </a:txBody>
                  <a:tcPr/>
                </a:tc>
                <a:tc>
                  <a:txBody>
                    <a:bodyPr/>
                    <a:lstStyle/>
                    <a:p>
                      <a:r>
                        <a:rPr lang="en-US" sz="1200" dirty="0" smtClean="0"/>
                        <a:t>$218,125</a:t>
                      </a:r>
                      <a:endParaRPr lang="en-US" sz="1200" dirty="0"/>
                    </a:p>
                  </a:txBody>
                  <a:tcPr/>
                </a:tc>
                <a:tc>
                  <a:txBody>
                    <a:bodyPr/>
                    <a:lstStyle/>
                    <a:p>
                      <a:r>
                        <a:rPr lang="en-US" sz="1200" dirty="0" smtClean="0"/>
                        <a:t>$1,014,375</a:t>
                      </a:r>
                      <a:endParaRPr lang="en-US" sz="1200" dirty="0"/>
                    </a:p>
                  </a:txBody>
                  <a:tcPr/>
                </a:tc>
              </a:tr>
            </a:tbl>
          </a:graphicData>
        </a:graphic>
      </p:graphicFrame>
      <p:sp>
        <p:nvSpPr>
          <p:cNvPr id="5" name="Rectangle 4"/>
          <p:cNvSpPr/>
          <p:nvPr/>
        </p:nvSpPr>
        <p:spPr>
          <a:xfrm>
            <a:off x="3429000" y="6488668"/>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3802643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a:xfrm>
            <a:off x="304800" y="1295400"/>
            <a:ext cx="8686800" cy="4784725"/>
          </a:xfrm>
        </p:spPr>
        <p:txBody>
          <a:bodyPr>
            <a:normAutofit/>
          </a:bodyPr>
          <a:lstStyle/>
          <a:p>
            <a:pPr marL="0" indent="0" algn="ctr">
              <a:buNone/>
            </a:pPr>
            <a:r>
              <a:rPr lang="en-US" sz="1600" dirty="0" smtClean="0">
                <a:latin typeface="Times New Roman" panose="02020603050405020304" pitchFamily="18" charset="0"/>
                <a:cs typeface="Times New Roman" panose="02020603050405020304" pitchFamily="18" charset="0"/>
              </a:rPr>
              <a:t>Summary of Roles</a:t>
            </a:r>
          </a:p>
          <a:p>
            <a:pPr marL="0" indent="0">
              <a:buNone/>
            </a:pPr>
            <a:endParaRPr lang="en-US" sz="16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18418063"/>
              </p:ext>
            </p:extLst>
          </p:nvPr>
        </p:nvGraphicFramePr>
        <p:xfrm>
          <a:off x="381000" y="1676400"/>
          <a:ext cx="8229600" cy="4497899"/>
        </p:xfrm>
        <a:graphic>
          <a:graphicData uri="http://schemas.openxmlformats.org/drawingml/2006/table">
            <a:tbl>
              <a:tblPr firstRow="1" bandRow="1">
                <a:tableStyleId>{5C22544A-7EE6-4342-B048-85BDC9FD1C3A}</a:tableStyleId>
              </a:tblPr>
              <a:tblGrid>
                <a:gridCol w="4114800"/>
                <a:gridCol w="4114800"/>
              </a:tblGrid>
              <a:tr h="342447">
                <a:tc>
                  <a:txBody>
                    <a:bodyPr/>
                    <a:lstStyle/>
                    <a:p>
                      <a:pPr algn="ctr"/>
                      <a:r>
                        <a:rPr lang="en-US" dirty="0" smtClean="0"/>
                        <a:t>Principal Investigator</a:t>
                      </a:r>
                      <a:endParaRPr lang="en-US" dirty="0"/>
                    </a:p>
                  </a:txBody>
                  <a:tcPr/>
                </a:tc>
                <a:tc>
                  <a:txBody>
                    <a:bodyPr/>
                    <a:lstStyle/>
                    <a:p>
                      <a:pPr algn="ctr"/>
                      <a:r>
                        <a:rPr lang="en-US" dirty="0" smtClean="0"/>
                        <a:t>Financial</a:t>
                      </a:r>
                      <a:r>
                        <a:rPr lang="en-US" baseline="0" dirty="0" smtClean="0"/>
                        <a:t> Compliance</a:t>
                      </a:r>
                      <a:endParaRPr lang="en-US" dirty="0"/>
                    </a:p>
                  </a:txBody>
                  <a:tcPr/>
                </a:tc>
              </a:tr>
              <a:tr h="777240">
                <a:tc>
                  <a:txBody>
                    <a:bodyPr/>
                    <a:lstStyle/>
                    <a:p>
                      <a:r>
                        <a:rPr lang="en-US" sz="1400" dirty="0" smtClean="0">
                          <a:latin typeface="Times New Roman" panose="02020603050405020304" pitchFamily="18" charset="0"/>
                          <a:cs typeface="Times New Roman" panose="02020603050405020304" pitchFamily="18" charset="0"/>
                        </a:rPr>
                        <a:t>Ensure the cost share</a:t>
                      </a:r>
                      <a:r>
                        <a:rPr lang="en-US" sz="1400" baseline="0" dirty="0" smtClean="0">
                          <a:latin typeface="Times New Roman" panose="02020603050405020304" pitchFamily="18" charset="0"/>
                          <a:cs typeface="Times New Roman" panose="02020603050405020304" pitchFamily="18" charset="0"/>
                        </a:rPr>
                        <a:t> account is funding appropriately by the Department or College</a:t>
                      </a:r>
                    </a:p>
                  </a:txBody>
                  <a:tcPr/>
                </a:tc>
                <a:tc>
                  <a:txBody>
                    <a:bodyPr/>
                    <a:lstStyle/>
                    <a:p>
                      <a:r>
                        <a:rPr lang="en-US" sz="1400" dirty="0" smtClean="0">
                          <a:latin typeface="Times New Roman" panose="02020603050405020304" pitchFamily="18" charset="0"/>
                          <a:cs typeface="Times New Roman" panose="02020603050405020304" pitchFamily="18" charset="0"/>
                        </a:rPr>
                        <a:t>Ensure the cost share is</a:t>
                      </a:r>
                      <a:r>
                        <a:rPr lang="en-US" sz="1400" baseline="0" dirty="0" smtClean="0">
                          <a:latin typeface="Times New Roman" panose="02020603050405020304" pitchFamily="18" charset="0"/>
                          <a:cs typeface="Times New Roman" panose="02020603050405020304" pitchFamily="18" charset="0"/>
                        </a:rPr>
                        <a:t> set up properly in ARGIS and the cost share analysis has been uploaded  to the cost share folder in TERA.</a:t>
                      </a:r>
                      <a:endParaRPr lang="en-US" sz="1400" dirty="0">
                        <a:latin typeface="Times New Roman" panose="02020603050405020304" pitchFamily="18" charset="0"/>
                        <a:cs typeface="Times New Roman" panose="02020603050405020304" pitchFamily="18" charset="0"/>
                      </a:endParaRPr>
                    </a:p>
                  </a:txBody>
                  <a:tcPr/>
                </a:tc>
              </a:tr>
              <a:tr h="916499">
                <a:tc>
                  <a:txBody>
                    <a:bodyPr/>
                    <a:lstStyle/>
                    <a:p>
                      <a:r>
                        <a:rPr lang="en-US" sz="1400" dirty="0" smtClean="0">
                          <a:latin typeface="Times New Roman" panose="02020603050405020304" pitchFamily="18" charset="0"/>
                          <a:cs typeface="Times New Roman" panose="02020603050405020304" pitchFamily="18" charset="0"/>
                        </a:rPr>
                        <a:t>Ensure expenses incurred</a:t>
                      </a:r>
                      <a:r>
                        <a:rPr lang="en-US" sz="1400" baseline="0" dirty="0" smtClean="0">
                          <a:latin typeface="Times New Roman" panose="02020603050405020304" pitchFamily="18" charset="0"/>
                          <a:cs typeface="Times New Roman" panose="02020603050405020304" pitchFamily="18" charset="0"/>
                        </a:rPr>
                        <a:t> toward cost sharing are charged to the cost share account and are in support of the cost sharing activities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Within</a:t>
                      </a:r>
                      <a:r>
                        <a:rPr lang="en-US" sz="1400" baseline="0" dirty="0" smtClean="0">
                          <a:latin typeface="Times New Roman" panose="02020603050405020304" pitchFamily="18" charset="0"/>
                          <a:cs typeface="Times New Roman" panose="02020603050405020304" pitchFamily="18" charset="0"/>
                        </a:rPr>
                        <a:t> a month of account set up, send a project cost share summary e-mail to the PI, Co-PI’s and their respective departmental/college administrators.</a:t>
                      </a:r>
                      <a:endParaRPr lang="en-US" sz="1400" dirty="0">
                        <a:latin typeface="Times New Roman" panose="02020603050405020304" pitchFamily="18" charset="0"/>
                        <a:cs typeface="Times New Roman" panose="02020603050405020304" pitchFamily="18" charset="0"/>
                      </a:endParaRPr>
                    </a:p>
                  </a:txBody>
                  <a:tcPr/>
                </a:tc>
              </a:tr>
              <a:tr h="1188720">
                <a:tc>
                  <a:txBody>
                    <a:bodyPr/>
                    <a:lstStyle/>
                    <a:p>
                      <a:r>
                        <a:rPr lang="en-US" sz="1400" dirty="0" smtClean="0">
                          <a:latin typeface="Times New Roman" panose="02020603050405020304" pitchFamily="18" charset="0"/>
                          <a:cs typeface="Times New Roman" panose="02020603050405020304" pitchFamily="18" charset="0"/>
                        </a:rPr>
                        <a:t>Review project financial reports no less frequently</a:t>
                      </a:r>
                      <a:r>
                        <a:rPr lang="en-US" sz="1400" baseline="0" dirty="0" smtClean="0">
                          <a:latin typeface="Times New Roman" panose="02020603050405020304" pitchFamily="18" charset="0"/>
                          <a:cs typeface="Times New Roman" panose="02020603050405020304" pitchFamily="18" charset="0"/>
                        </a:rPr>
                        <a:t> than monthly to ensure that direct charges and cost transfers charged to the cost share account are appropriate and meet the requirements of the sponsored award and OMB Circular A-21.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Follow up on a regular</a:t>
                      </a:r>
                      <a:r>
                        <a:rPr lang="en-US" sz="1400" baseline="0" dirty="0" smtClean="0">
                          <a:latin typeface="Times New Roman" panose="02020603050405020304" pitchFamily="18" charset="0"/>
                          <a:cs typeface="Times New Roman" panose="02020603050405020304" pitchFamily="18" charset="0"/>
                        </a:rPr>
                        <a:t> cycle and report to the PI, Co-PI’s and their respective departmental/college administrators the status of the cost sharing commitment vs. actual expenditures.</a:t>
                      </a:r>
                      <a:endParaRPr lang="en-US" sz="1400" dirty="0">
                        <a:latin typeface="Times New Roman" panose="02020603050405020304" pitchFamily="18" charset="0"/>
                        <a:cs typeface="Times New Roman" panose="02020603050405020304" pitchFamily="18" charset="0"/>
                      </a:endParaRPr>
                    </a:p>
                  </a:txBody>
                  <a:tcPr/>
                </a:tc>
              </a:tr>
              <a:tr h="342447">
                <a:tc>
                  <a:txBody>
                    <a:bodyPr/>
                    <a:lstStyle/>
                    <a:p>
                      <a:endParaRPr lang="en-US" dirty="0"/>
                    </a:p>
                  </a:txBody>
                  <a:tcPr/>
                </a:tc>
                <a:tc>
                  <a:txBody>
                    <a:bodyPr/>
                    <a:lstStyle/>
                    <a:p>
                      <a:r>
                        <a:rPr lang="en-US" sz="1400" dirty="0" smtClean="0">
                          <a:latin typeface="Times New Roman" panose="02020603050405020304" pitchFamily="18" charset="0"/>
                          <a:cs typeface="Times New Roman" panose="02020603050405020304" pitchFamily="18" charset="0"/>
                        </a:rPr>
                        <a:t>Review</a:t>
                      </a:r>
                      <a:r>
                        <a:rPr lang="en-US" sz="1400" baseline="0" dirty="0" smtClean="0">
                          <a:latin typeface="Times New Roman" panose="02020603050405020304" pitchFamily="18" charset="0"/>
                          <a:cs typeface="Times New Roman" panose="02020603050405020304" pitchFamily="18" charset="0"/>
                        </a:rPr>
                        <a:t> cost share expenditures to ensure they are allowable to be cost shared.</a:t>
                      </a:r>
                      <a:endParaRPr lang="en-US" sz="1400" dirty="0">
                        <a:latin typeface="Times New Roman" panose="02020603050405020304" pitchFamily="18" charset="0"/>
                        <a:cs typeface="Times New Roman" panose="02020603050405020304" pitchFamily="18" charset="0"/>
                      </a:endParaRPr>
                    </a:p>
                  </a:txBody>
                  <a:tcPr/>
                </a:tc>
              </a:tr>
              <a:tr h="342447">
                <a:tc>
                  <a:txBody>
                    <a:bodyPr/>
                    <a:lstStyle/>
                    <a:p>
                      <a:endParaRPr lang="en-US" dirty="0"/>
                    </a:p>
                  </a:txBody>
                  <a:tcPr/>
                </a:tc>
                <a:tc>
                  <a:txBody>
                    <a:bodyPr/>
                    <a:lstStyle/>
                    <a:p>
                      <a:r>
                        <a:rPr lang="en-US" sz="1400" dirty="0" smtClean="0">
                          <a:latin typeface="Times New Roman" panose="02020603050405020304" pitchFamily="18" charset="0"/>
                          <a:cs typeface="Times New Roman" panose="02020603050405020304" pitchFamily="18" charset="0"/>
                        </a:rPr>
                        <a:t>Work with Finance and Accounting to determine when cost sharing should be reported as well as what cost share to report</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352800" y="6488668"/>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8344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COST SHARE DEFINED</a:t>
            </a:r>
            <a:endParaRPr lang="en-US" dirty="0"/>
          </a:p>
        </p:txBody>
      </p:sp>
      <p:sp>
        <p:nvSpPr>
          <p:cNvPr id="3" name="Content Placeholder 2"/>
          <p:cNvSpPr>
            <a:spLocks noGrp="1"/>
          </p:cNvSpPr>
          <p:nvPr>
            <p:ph idx="1"/>
          </p:nvPr>
        </p:nvSpPr>
        <p:spPr/>
        <p:txBody>
          <a:bodyPr/>
          <a:lstStyle/>
          <a:p>
            <a:r>
              <a:rPr lang="en-US" dirty="0" smtClean="0"/>
              <a:t>“</a:t>
            </a:r>
            <a:r>
              <a:rPr lang="en-US" dirty="0" smtClean="0">
                <a:latin typeface="Times New Roman" pitchFamily="18" charset="0"/>
                <a:cs typeface="Times New Roman" pitchFamily="18" charset="0"/>
              </a:rPr>
              <a:t>Cost sharing or matching means that portion of project or program costs not borne by the Federal Government.” (OMB Circular A-110, A.2.(i))</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Cost sharing as committed resources that are not funded in a research agreement by the sponsoring agency.</a:t>
            </a:r>
          </a:p>
          <a:p>
            <a:endParaRPr lang="en-US" dirty="0"/>
          </a:p>
        </p:txBody>
      </p:sp>
      <p:sp>
        <p:nvSpPr>
          <p:cNvPr id="4" name="Rectangle 3"/>
          <p:cNvSpPr/>
          <p:nvPr/>
        </p:nvSpPr>
        <p:spPr>
          <a:xfrm>
            <a:off x="3581400" y="6488668"/>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Financial Compliance</a:t>
            </a:r>
            <a:endParaRPr lang="en-US" dirty="0"/>
          </a:p>
        </p:txBody>
      </p:sp>
      <p:sp>
        <p:nvSpPr>
          <p:cNvPr id="3" name="Content Placeholder 2"/>
          <p:cNvSpPr>
            <a:spLocks noGrp="1"/>
          </p:cNvSpPr>
          <p:nvPr>
            <p:ph idx="1"/>
          </p:nvPr>
        </p:nvSpPr>
        <p:spPr/>
        <p:txBody>
          <a:bodyPr/>
          <a:lstStyle/>
          <a:p>
            <a:pPr marL="914400" indent="-914400">
              <a:buNone/>
            </a:pPr>
            <a:r>
              <a:rPr lang="en-US" dirty="0" smtClean="0"/>
              <a:t>8.	Financial Compliance is the only department authorized to confirm and/or verify cost sharing for invoicing and/or closeout purposes.</a:t>
            </a:r>
            <a:endParaRPr lang="en-US" dirty="0"/>
          </a:p>
        </p:txBody>
      </p:sp>
      <p:sp>
        <p:nvSpPr>
          <p:cNvPr id="4" name="Rectangle 3"/>
          <p:cNvSpPr/>
          <p:nvPr/>
        </p:nvSpPr>
        <p:spPr>
          <a:xfrm>
            <a:off x="3505200" y="6495280"/>
            <a:ext cx="1431995" cy="369332"/>
          </a:xfrm>
          <a:prstGeom prst="rect">
            <a:avLst/>
          </a:prstGeom>
        </p:spPr>
        <p:txBody>
          <a:bodyPr wrap="none">
            <a:spAutoFit/>
          </a:bodyPr>
          <a:lstStyle/>
          <a:p>
            <a:r>
              <a:rPr lang="en-US" b="1" dirty="0"/>
              <a:t>COST SHARE</a:t>
            </a:r>
          </a:p>
        </p:txBody>
      </p:sp>
    </p:spTree>
    <p:extLst>
      <p:ext uri="{BB962C8B-B14F-4D97-AF65-F5344CB8AC3E}">
        <p14:creationId xmlns:p14="http://schemas.microsoft.com/office/powerpoint/2010/main" val="186503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170646"/>
          </a:xfrm>
          <a:prstGeom prst="rect">
            <a:avLst/>
          </a:prstGeom>
          <a:noFill/>
        </p:spPr>
        <p:txBody>
          <a:bodyPr wrap="square" rtlCol="0">
            <a:spAutoFit/>
          </a:bodyPr>
          <a:lstStyle/>
          <a:p>
            <a:pPr algn="ctr"/>
            <a:r>
              <a:rPr lang="en-US" sz="3600" b="1" dirty="0" smtClean="0">
                <a:solidFill>
                  <a:srgbClr val="C17529">
                    <a:lumMod val="50000"/>
                  </a:srgb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rgbClr val="C17529">
                  <a:lumMod val="50000"/>
                </a:srgbClr>
              </a:solidFill>
              <a:latin typeface="Century Gothic" pitchFamily="34" charset="0"/>
            </a:endParaRPr>
          </a:p>
          <a:p>
            <a:pPr algn="ctr"/>
            <a:r>
              <a:rPr lang="en-US" b="1" dirty="0" smtClean="0">
                <a:solidFill>
                  <a:srgbClr val="C17529">
                    <a:lumMod val="50000"/>
                  </a:srgbClr>
                </a:solidFill>
                <a:latin typeface="Century Gothic" pitchFamily="34" charset="0"/>
              </a:rPr>
              <a:t>See you at the next session:</a:t>
            </a:r>
          </a:p>
          <a:p>
            <a:pPr algn="ctr"/>
            <a:endParaRPr lang="en-US" dirty="0" smtClean="0">
              <a:solidFill>
                <a:srgbClr val="C17529">
                  <a:lumMod val="50000"/>
                </a:srgbClr>
              </a:solidFill>
              <a:latin typeface="Century Gothic" pitchFamily="34" charset="0"/>
            </a:endParaRPr>
          </a:p>
          <a:p>
            <a:pPr algn="ctr"/>
            <a:endParaRPr lang="en-US" dirty="0">
              <a:solidFill>
                <a:srgbClr val="C17529">
                  <a:lumMod val="50000"/>
                </a:srgbClr>
              </a:solidFill>
              <a:latin typeface="Century Gothic" pitchFamily="34" charset="0"/>
            </a:endParaRPr>
          </a:p>
          <a:p>
            <a:pPr algn="ctr"/>
            <a:endParaRPr lang="en-US" dirty="0" smtClean="0">
              <a:solidFill>
                <a:srgbClr val="C17529">
                  <a:lumMod val="50000"/>
                </a:srgbClr>
              </a:solidFill>
              <a:latin typeface="Century Gothic" pitchFamily="34" charset="0"/>
            </a:endParaRPr>
          </a:p>
          <a:p>
            <a:pPr algn="ctr"/>
            <a:endParaRPr lang="en-US" sz="2400" b="1" dirty="0" smtClean="0">
              <a:solidFill>
                <a:srgbClr val="C17529">
                  <a:lumMod val="50000"/>
                </a:srgbClr>
              </a:solidFill>
              <a:effectLst>
                <a:outerShdw blurRad="38100" dist="38100" dir="2700000" algn="tl">
                  <a:srgbClr val="000000">
                    <a:alpha val="43137"/>
                  </a:srgbClr>
                </a:outerShdw>
              </a:effectLst>
              <a:latin typeface="Century Gothic" pitchFamily="34" charset="0"/>
            </a:endParaRPr>
          </a:p>
          <a:p>
            <a:pPr algn="ctr"/>
            <a:endParaRPr lang="en-US" sz="2400" b="1" dirty="0">
              <a:solidFill>
                <a:srgbClr val="C17529">
                  <a:lumMod val="50000"/>
                </a:srgb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rgbClr val="C17529">
                  <a:lumMod val="50000"/>
                </a:srgbClr>
              </a:solidFill>
              <a:effectLst>
                <a:outerShdw blurRad="38100" dist="38100" dir="2700000" algn="tl">
                  <a:srgbClr val="000000">
                    <a:alpha val="43137"/>
                  </a:srgbClr>
                </a:outerShdw>
              </a:effectLst>
              <a:latin typeface="Century Gothic" pitchFamily="34" charset="0"/>
            </a:endParaRPr>
          </a:p>
          <a:p>
            <a:pPr algn="ctr"/>
            <a:endParaRPr lang="en-US" sz="2400" b="1" dirty="0">
              <a:solidFill>
                <a:srgbClr val="C17529">
                  <a:lumMod val="50000"/>
                </a:srgb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rgbClr val="C17529">
                  <a:lumMod val="50000"/>
                </a:srgb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rgbClr val="C17529">
                    <a:lumMod val="50000"/>
                  </a:srgbClr>
                </a:solidFill>
                <a:latin typeface="Century Gothic" pitchFamily="34" charset="0"/>
              </a:rPr>
              <a:t>Post-Award (Part 2)</a:t>
            </a:r>
          </a:p>
          <a:p>
            <a:pPr algn="ctr"/>
            <a:r>
              <a:rPr lang="en-US" b="1" dirty="0" smtClean="0">
                <a:solidFill>
                  <a:srgbClr val="C17529">
                    <a:lumMod val="50000"/>
                  </a:srgbClr>
                </a:solidFill>
                <a:latin typeface="Century Gothic" pitchFamily="34" charset="0"/>
              </a:rPr>
              <a:t>September 11, 2013</a:t>
            </a:r>
          </a:p>
          <a:p>
            <a:pPr algn="ctr"/>
            <a:r>
              <a:rPr lang="en-US" b="1" dirty="0" smtClean="0">
                <a:solidFill>
                  <a:srgbClr val="C17529">
                    <a:lumMod val="50000"/>
                  </a:srgbClr>
                </a:solidFill>
                <a:latin typeface="Century Gothic" pitchFamily="34" charset="0"/>
              </a:rPr>
              <a:t>9:00am-11:00am</a:t>
            </a:r>
          </a:p>
          <a:p>
            <a:pPr algn="ctr"/>
            <a:r>
              <a:rPr lang="en-US" b="1" dirty="0" smtClean="0">
                <a:solidFill>
                  <a:srgbClr val="C17529">
                    <a:lumMod val="50000"/>
                  </a:srgbClr>
                </a:solidFill>
                <a:latin typeface="Century Gothic" pitchFamily="34" charset="0"/>
              </a:rPr>
              <a:t>ORC 2</a:t>
            </a:r>
            <a:r>
              <a:rPr lang="en-US" b="1" baseline="30000" dirty="0" smtClean="0">
                <a:solidFill>
                  <a:srgbClr val="C17529">
                    <a:lumMod val="50000"/>
                  </a:srgbClr>
                </a:solidFill>
                <a:latin typeface="Century Gothic" pitchFamily="34" charset="0"/>
              </a:rPr>
              <a:t>nd</a:t>
            </a:r>
            <a:r>
              <a:rPr lang="en-US" b="1" dirty="0" smtClean="0">
                <a:solidFill>
                  <a:srgbClr val="C17529">
                    <a:lumMod val="50000"/>
                  </a:srgbClr>
                </a:solidFill>
                <a:latin typeface="Century Gothic" pitchFamily="34" charset="0"/>
              </a:rPr>
              <a:t> floor large (#211)</a:t>
            </a:r>
            <a:endParaRPr lang="en-US" b="1" dirty="0">
              <a:solidFill>
                <a:srgbClr val="C17529">
                  <a:lumMod val="50000"/>
                </a:srgbClr>
              </a:solidFill>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002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COST SHARE?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Cost sharing has been a feature of the government-university partnership in science for many decades.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government view was that since federal support of research confers important benefits to universities then universities should share in the costs of research.</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benefits to universities include educational and financial benefits to students and professional benefits for faculty.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Universities also enjoy the prestige and standing associated with federally-supported research programs, as well as income from patent and licensing activity.</a:t>
            </a:r>
          </a:p>
          <a:p>
            <a:endParaRPr lang="en-US" dirty="0"/>
          </a:p>
        </p:txBody>
      </p:sp>
      <p:sp>
        <p:nvSpPr>
          <p:cNvPr id="4" name="Rectangle 3"/>
          <p:cNvSpPr/>
          <p:nvPr/>
        </p:nvSpPr>
        <p:spPr>
          <a:xfrm>
            <a:off x="3657600" y="6488668"/>
            <a:ext cx="1431995" cy="369332"/>
          </a:xfrm>
          <a:prstGeom prst="rect">
            <a:avLst/>
          </a:prstGeom>
        </p:spPr>
        <p:txBody>
          <a:bodyPr wrap="none">
            <a:spAutoFit/>
          </a:bodyPr>
          <a:lstStyle/>
          <a:p>
            <a:r>
              <a:rPr lang="en-US" b="1" dirty="0" smtClean="0"/>
              <a:t>COST SHARE</a:t>
            </a:r>
            <a:endParaRPr lang="en-US" b="1" dirty="0"/>
          </a:p>
        </p:txBody>
      </p:sp>
    </p:spTree>
    <p:extLst>
      <p:ext uri="{BB962C8B-B14F-4D97-AF65-F5344CB8AC3E}">
        <p14:creationId xmlns:p14="http://schemas.microsoft.com/office/powerpoint/2010/main" val="58258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COST SHARE?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Cost share offers a way to leverage funds, both for the university and the sponsoring agency.</a:t>
            </a:r>
          </a:p>
          <a:p>
            <a:endParaRPr lang="en-US" dirty="0" smtClean="0"/>
          </a:p>
          <a:p>
            <a:r>
              <a:rPr lang="en-US" dirty="0" smtClean="0"/>
              <a:t>Cost sharing may also demonstrate that the institution is willing to partner with sponsoring agencies in the achievement of goals for their mutual benefit.</a:t>
            </a:r>
          </a:p>
          <a:p>
            <a:pPr>
              <a:buNone/>
            </a:pPr>
            <a:endParaRPr lang="en-US" dirty="0" smtClean="0"/>
          </a:p>
          <a:p>
            <a:pPr>
              <a:buNone/>
            </a:pPr>
            <a:r>
              <a:rPr lang="en-US" dirty="0" smtClean="0"/>
              <a:t>	Cost sharing can be a way to promote and achieve specific institutional goals connected to strategic policy such as increasing the institution’s research capacity.</a:t>
            </a:r>
          </a:p>
          <a:p>
            <a:pPr>
              <a:buNone/>
            </a:pPr>
            <a:endParaRPr lang="en-US" dirty="0" smtClean="0"/>
          </a:p>
          <a:p>
            <a:r>
              <a:rPr lang="en-US" dirty="0" smtClean="0"/>
              <a:t>Some federal programs include cost share that is mandated by Congress.</a:t>
            </a:r>
          </a:p>
          <a:p>
            <a:endParaRPr lang="en-US" dirty="0">
              <a:latin typeface="Times New Roman" pitchFamily="18" charset="0"/>
              <a:cs typeface="Times New Roman" pitchFamily="18" charset="0"/>
            </a:endParaRPr>
          </a:p>
        </p:txBody>
      </p:sp>
      <p:sp>
        <p:nvSpPr>
          <p:cNvPr id="4" name="Rectangle 3"/>
          <p:cNvSpPr/>
          <p:nvPr/>
        </p:nvSpPr>
        <p:spPr>
          <a:xfrm>
            <a:off x="3429000" y="6488668"/>
            <a:ext cx="1489703" cy="369332"/>
          </a:xfrm>
          <a:prstGeom prst="rect">
            <a:avLst/>
          </a:prstGeom>
        </p:spPr>
        <p:txBody>
          <a:bodyPr wrap="none">
            <a:spAutoFit/>
          </a:bodyPr>
          <a:lstStyle/>
          <a:p>
            <a:r>
              <a:rPr lang="en-US" b="1" dirty="0" smtClean="0"/>
              <a:t> COST SHARE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FINANCIAL &amp; ADMINISTRATIVE IMPLICATIONS OF COST SHARE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The university’s commitment of cost share represents a use of resources no longer available for other activities.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These resources can include funds for salaries/fringe benefits, travel, supplies, etc.</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cost of the foregone F&amp;A.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Downward pressure on the university’s F&amp;A rate by increasing  the “denominator” of the organized research base.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use of financial and administrative resources for monitoring compliance with cost share commitments can be considerable.</a:t>
            </a:r>
          </a:p>
          <a:p>
            <a:endParaRPr lang="en-US" dirty="0" smtClean="0"/>
          </a:p>
          <a:p>
            <a:endParaRPr lang="en-US" dirty="0"/>
          </a:p>
        </p:txBody>
      </p:sp>
      <p:sp>
        <p:nvSpPr>
          <p:cNvPr id="4" name="Rectangle 3"/>
          <p:cNvSpPr/>
          <p:nvPr/>
        </p:nvSpPr>
        <p:spPr>
          <a:xfrm>
            <a:off x="3581400" y="6476618"/>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Consequences for cost share noncompliance</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Committed cost share imposes  legal and auditable obligations on the university.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 fully meeting committed cost share can result in a return of funds to the sponsor, sanctions, and loss of reputation for the university.</a:t>
            </a:r>
            <a:endParaRPr lang="en-US" dirty="0">
              <a:latin typeface="Times New Roman" pitchFamily="18" charset="0"/>
              <a:cs typeface="Times New Roman" pitchFamily="18" charset="0"/>
            </a:endParaRPr>
          </a:p>
        </p:txBody>
      </p:sp>
      <p:sp>
        <p:nvSpPr>
          <p:cNvPr id="4" name="Rectangle 3"/>
          <p:cNvSpPr/>
          <p:nvPr/>
        </p:nvSpPr>
        <p:spPr>
          <a:xfrm>
            <a:off x="3810000" y="6495280"/>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REGULATORY REQUIREMENTS</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OMB Circular A-110 provides the administrative standards for managing cost share, including cost share criteria, valuation standards, and documentation requirements.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OMB Circular A-21 provides the cost principles used for meeting cost share commitments.</a:t>
            </a:r>
            <a:endParaRPr lang="en-US" dirty="0">
              <a:latin typeface="Times New Roman" pitchFamily="18" charset="0"/>
              <a:cs typeface="Times New Roman" pitchFamily="18" charset="0"/>
            </a:endParaRPr>
          </a:p>
        </p:txBody>
      </p:sp>
      <p:sp>
        <p:nvSpPr>
          <p:cNvPr id="4" name="Rectangle 3"/>
          <p:cNvSpPr/>
          <p:nvPr/>
        </p:nvSpPr>
        <p:spPr>
          <a:xfrm>
            <a:off x="3505200" y="6488668"/>
            <a:ext cx="1431995" cy="369332"/>
          </a:xfrm>
          <a:prstGeom prst="rect">
            <a:avLst/>
          </a:prstGeom>
        </p:spPr>
        <p:txBody>
          <a:bodyPr wrap="none">
            <a:spAutoFit/>
          </a:bodyPr>
          <a:lstStyle/>
          <a:p>
            <a:r>
              <a:rPr lang="en-US" b="1" dirty="0" smtClean="0"/>
              <a:t>COST SHARE</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2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2313</TotalTime>
  <Words>2319</Words>
  <Application>Microsoft Office PowerPoint</Application>
  <PresentationFormat>On-screen Show (4:3)</PresentationFormat>
  <Paragraphs>416</Paragraphs>
  <Slides>41</Slides>
  <Notes>2</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Trek</vt:lpstr>
      <vt:lpstr>1_Trek</vt:lpstr>
      <vt:lpstr>2_Trek</vt:lpstr>
      <vt:lpstr>Exploring Research Administration from Concept to Commercialization</vt:lpstr>
      <vt:lpstr>Objectives</vt:lpstr>
      <vt:lpstr>Navigating Cost Share </vt:lpstr>
      <vt:lpstr>COST SHARE DEFINED</vt:lpstr>
      <vt:lpstr>WHY COST SHARE?</vt:lpstr>
      <vt:lpstr>WHY COST SHARE?</vt:lpstr>
      <vt:lpstr>FINANCIAL &amp; ADMINISTRATIVE IMPLICATIONS OF COST SHARE</vt:lpstr>
      <vt:lpstr>Consequences for cost share noncompliance</vt:lpstr>
      <vt:lpstr>REGULATORY REQUIREMENTS</vt:lpstr>
      <vt:lpstr>OMB Circular A-110 C.23 Cost sharing or matching</vt:lpstr>
      <vt:lpstr>OMB Circular A-110 C.23 Cost sharing or matching</vt:lpstr>
      <vt:lpstr>OMB Circular A-110 C.23 Cost sharing or matching</vt:lpstr>
      <vt:lpstr>Costing requirements for cost share</vt:lpstr>
      <vt:lpstr>Costing requirements for cost share</vt:lpstr>
      <vt:lpstr>Types of cost Share</vt:lpstr>
      <vt:lpstr>How do I know if it has to be tracked?</vt:lpstr>
      <vt:lpstr>Sources of Cost Share</vt:lpstr>
      <vt:lpstr>Life Cycle of cost sharing</vt:lpstr>
      <vt:lpstr>Exploring Research Administration from Concept to Commercialization</vt:lpstr>
      <vt:lpstr>Proposal Responsibilities</vt:lpstr>
      <vt:lpstr>Proposal responsibilities</vt:lpstr>
      <vt:lpstr>Proposal responsibilities</vt:lpstr>
      <vt:lpstr>Exploring Research Administration from Concept to Commercialization</vt:lpstr>
      <vt:lpstr>Award management responsibilities</vt:lpstr>
      <vt:lpstr>Award management responsibilities</vt:lpstr>
      <vt:lpstr>Award management responsibilities</vt:lpstr>
      <vt:lpstr>Award management responsibilities</vt:lpstr>
      <vt:lpstr>Award management responsibilities</vt:lpstr>
      <vt:lpstr>Award management responsibilities</vt:lpstr>
      <vt:lpstr>Award management responsibilities</vt:lpstr>
      <vt:lpstr>Award management responsibilities</vt:lpstr>
      <vt:lpstr>Exploring Research Administration from Concept to Commercialization</vt:lpstr>
      <vt:lpstr>FINANCIAL COMPLIANCE</vt:lpstr>
      <vt:lpstr>Financial Compliance</vt:lpstr>
      <vt:lpstr>Financial compliance</vt:lpstr>
      <vt:lpstr>Financial compliance</vt:lpstr>
      <vt:lpstr>Financial compliance</vt:lpstr>
      <vt:lpstr>Financial Compliance</vt:lpstr>
      <vt:lpstr>Financial compliance</vt:lpstr>
      <vt:lpstr>Financial Compliance</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229</cp:revision>
  <cp:lastPrinted>2013-08-27T22:51:47Z</cp:lastPrinted>
  <dcterms:created xsi:type="dcterms:W3CDTF">2011-04-10T19:45:53Z</dcterms:created>
  <dcterms:modified xsi:type="dcterms:W3CDTF">2013-09-24T14:36:16Z</dcterms:modified>
</cp:coreProperties>
</file>