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notesMasterIdLst>
    <p:notesMasterId r:id="rId80"/>
  </p:notesMasterIdLst>
  <p:handoutMasterIdLst>
    <p:handoutMasterId r:id="rId81"/>
  </p:handoutMasterIdLst>
  <p:sldIdLst>
    <p:sldId id="310" r:id="rId2"/>
    <p:sldId id="681" r:id="rId3"/>
    <p:sldId id="682" r:id="rId4"/>
    <p:sldId id="556" r:id="rId5"/>
    <p:sldId id="558" r:id="rId6"/>
    <p:sldId id="555" r:id="rId7"/>
    <p:sldId id="557" r:id="rId8"/>
    <p:sldId id="606" r:id="rId9"/>
    <p:sldId id="607" r:id="rId10"/>
    <p:sldId id="608" r:id="rId11"/>
    <p:sldId id="609" r:id="rId12"/>
    <p:sldId id="610" r:id="rId13"/>
    <p:sldId id="611" r:id="rId14"/>
    <p:sldId id="562" r:id="rId15"/>
    <p:sldId id="567" r:id="rId16"/>
    <p:sldId id="563" r:id="rId17"/>
    <p:sldId id="564" r:id="rId18"/>
    <p:sldId id="565" r:id="rId19"/>
    <p:sldId id="669" r:id="rId20"/>
    <p:sldId id="667" r:id="rId21"/>
    <p:sldId id="666" r:id="rId22"/>
    <p:sldId id="668" r:id="rId23"/>
    <p:sldId id="670" r:id="rId24"/>
    <p:sldId id="665" r:id="rId25"/>
    <p:sldId id="673" r:id="rId26"/>
    <p:sldId id="674" r:id="rId27"/>
    <p:sldId id="675" r:id="rId28"/>
    <p:sldId id="676" r:id="rId29"/>
    <p:sldId id="677" r:id="rId30"/>
    <p:sldId id="678" r:id="rId31"/>
    <p:sldId id="679" r:id="rId32"/>
    <p:sldId id="680" r:id="rId33"/>
    <p:sldId id="728" r:id="rId34"/>
    <p:sldId id="683" r:id="rId35"/>
    <p:sldId id="684" r:id="rId36"/>
    <p:sldId id="685" r:id="rId37"/>
    <p:sldId id="686" r:id="rId38"/>
    <p:sldId id="687" r:id="rId39"/>
    <p:sldId id="688" r:id="rId40"/>
    <p:sldId id="689" r:id="rId41"/>
    <p:sldId id="690" r:id="rId42"/>
    <p:sldId id="691" r:id="rId43"/>
    <p:sldId id="692" r:id="rId44"/>
    <p:sldId id="693" r:id="rId45"/>
    <p:sldId id="694" r:id="rId46"/>
    <p:sldId id="695" r:id="rId47"/>
    <p:sldId id="696" r:id="rId48"/>
    <p:sldId id="697" r:id="rId49"/>
    <p:sldId id="698" r:id="rId50"/>
    <p:sldId id="699" r:id="rId51"/>
    <p:sldId id="700" r:id="rId52"/>
    <p:sldId id="701" r:id="rId53"/>
    <p:sldId id="702" r:id="rId54"/>
    <p:sldId id="703" r:id="rId55"/>
    <p:sldId id="704" r:id="rId56"/>
    <p:sldId id="705" r:id="rId57"/>
    <p:sldId id="706" r:id="rId58"/>
    <p:sldId id="707" r:id="rId59"/>
    <p:sldId id="727" r:id="rId60"/>
    <p:sldId id="709" r:id="rId61"/>
    <p:sldId id="710" r:id="rId62"/>
    <p:sldId id="711" r:id="rId63"/>
    <p:sldId id="712" r:id="rId64"/>
    <p:sldId id="713" r:id="rId65"/>
    <p:sldId id="714" r:id="rId66"/>
    <p:sldId id="715" r:id="rId67"/>
    <p:sldId id="716" r:id="rId68"/>
    <p:sldId id="717" r:id="rId69"/>
    <p:sldId id="718" r:id="rId70"/>
    <p:sldId id="719" r:id="rId71"/>
    <p:sldId id="720" r:id="rId72"/>
    <p:sldId id="721" r:id="rId73"/>
    <p:sldId id="722" r:id="rId74"/>
    <p:sldId id="723" r:id="rId75"/>
    <p:sldId id="724" r:id="rId76"/>
    <p:sldId id="725" r:id="rId77"/>
    <p:sldId id="327" r:id="rId78"/>
    <p:sldId id="726" r:id="rId7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FFCA06"/>
    <a:srgbClr val="FF9900"/>
    <a:srgbClr val="FF9933"/>
    <a:srgbClr val="000000"/>
    <a:srgbClr val="006699"/>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4" autoAdjust="0"/>
    <p:restoredTop sz="94660"/>
  </p:normalViewPr>
  <p:slideViewPr>
    <p:cSldViewPr>
      <p:cViewPr>
        <p:scale>
          <a:sx n="100" d="100"/>
          <a:sy n="100" d="100"/>
        </p:scale>
        <p:origin x="-378"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11D93E-DD02-41AB-AC91-9ADD3A52D185}"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US"/>
        </a:p>
      </dgm:t>
    </dgm:pt>
    <dgm:pt modelId="{B675F491-5949-4413-B62E-5224A6AF08BF}">
      <dgm:prSet phldrT="[Text]"/>
      <dgm:spPr/>
      <dgm:t>
        <a:bodyPr/>
        <a:lstStyle/>
        <a:p>
          <a:r>
            <a:rPr lang="en-US" dirty="0" smtClean="0"/>
            <a:t>IACUC</a:t>
          </a:r>
          <a:endParaRPr lang="en-US" dirty="0"/>
        </a:p>
      </dgm:t>
    </dgm:pt>
    <dgm:pt modelId="{31FF9E26-0639-4A72-9B62-92596AE1880E}" type="parTrans" cxnId="{5B589235-C19C-4668-8004-8669E702F935}">
      <dgm:prSet/>
      <dgm:spPr/>
      <dgm:t>
        <a:bodyPr/>
        <a:lstStyle/>
        <a:p>
          <a:endParaRPr lang="en-US"/>
        </a:p>
      </dgm:t>
    </dgm:pt>
    <dgm:pt modelId="{A20CA810-C2AA-4269-B110-BEB0EC8FDDE8}" type="sibTrans" cxnId="{5B589235-C19C-4668-8004-8669E702F935}">
      <dgm:prSet/>
      <dgm:spPr/>
      <dgm:t>
        <a:bodyPr/>
        <a:lstStyle/>
        <a:p>
          <a:endParaRPr lang="en-US"/>
        </a:p>
      </dgm:t>
    </dgm:pt>
    <dgm:pt modelId="{53FE969C-6373-46EA-8582-B9FEB691A8E1}">
      <dgm:prSet phldrT="[Text]"/>
      <dgm:spPr/>
      <dgm:t>
        <a:bodyPr/>
        <a:lstStyle/>
        <a:p>
          <a:r>
            <a:rPr lang="en-US" dirty="0" smtClean="0"/>
            <a:t>Principal Investigators</a:t>
          </a:r>
          <a:endParaRPr lang="en-US" dirty="0"/>
        </a:p>
      </dgm:t>
    </dgm:pt>
    <dgm:pt modelId="{F19EBB6E-4E2B-4208-9F4C-3E455F55F4F8}" type="parTrans" cxnId="{0BD2EC03-F7B8-4F85-8B78-72049793E9C1}">
      <dgm:prSet/>
      <dgm:spPr/>
      <dgm:t>
        <a:bodyPr/>
        <a:lstStyle/>
        <a:p>
          <a:endParaRPr lang="en-US" dirty="0"/>
        </a:p>
      </dgm:t>
    </dgm:pt>
    <dgm:pt modelId="{C8C65741-6D0A-4544-873A-087D8485BB08}" type="sibTrans" cxnId="{0BD2EC03-F7B8-4F85-8B78-72049793E9C1}">
      <dgm:prSet/>
      <dgm:spPr/>
      <dgm:t>
        <a:bodyPr/>
        <a:lstStyle/>
        <a:p>
          <a:endParaRPr lang="en-US"/>
        </a:p>
      </dgm:t>
    </dgm:pt>
    <dgm:pt modelId="{3C12B711-6360-445E-A92A-8DCF94FA4663}">
      <dgm:prSet phldrT="[Text]"/>
      <dgm:spPr/>
      <dgm:t>
        <a:bodyPr/>
        <a:lstStyle/>
        <a:p>
          <a:r>
            <a:rPr lang="en-US" dirty="0" smtClean="0"/>
            <a:t>Approval Letters</a:t>
          </a:r>
          <a:endParaRPr lang="en-US" dirty="0"/>
        </a:p>
      </dgm:t>
    </dgm:pt>
    <dgm:pt modelId="{5159B818-3129-4A6F-B0E2-161EB549CA1B}" type="parTrans" cxnId="{2D8D9524-39B3-4895-B23A-D64D2857CFBD}">
      <dgm:prSet/>
      <dgm:spPr/>
      <dgm:t>
        <a:bodyPr/>
        <a:lstStyle/>
        <a:p>
          <a:endParaRPr lang="en-US" dirty="0"/>
        </a:p>
      </dgm:t>
    </dgm:pt>
    <dgm:pt modelId="{E41CC4FA-4CA2-45BF-A7C3-5B5DFD2CBACE}" type="sibTrans" cxnId="{2D8D9524-39B3-4895-B23A-D64D2857CFBD}">
      <dgm:prSet/>
      <dgm:spPr/>
      <dgm:t>
        <a:bodyPr/>
        <a:lstStyle/>
        <a:p>
          <a:endParaRPr lang="en-US"/>
        </a:p>
      </dgm:t>
    </dgm:pt>
    <dgm:pt modelId="{F379C99F-A51F-4CCB-904A-B74CB421BF39}">
      <dgm:prSet phldrT="[Text]"/>
      <dgm:spPr/>
      <dgm:t>
        <a:bodyPr/>
        <a:lstStyle/>
        <a:p>
          <a:r>
            <a:rPr lang="en-US" dirty="0" smtClean="0"/>
            <a:t>Lab Inspections</a:t>
          </a:r>
          <a:endParaRPr lang="en-US" dirty="0"/>
        </a:p>
      </dgm:t>
    </dgm:pt>
    <dgm:pt modelId="{06D5A1E3-FA36-486F-9FD8-BD05A8EA27C0}" type="parTrans" cxnId="{CBD2FCA8-730F-45E9-93F5-698E4AEB0660}">
      <dgm:prSet/>
      <dgm:spPr/>
      <dgm:t>
        <a:bodyPr/>
        <a:lstStyle/>
        <a:p>
          <a:endParaRPr lang="en-US" dirty="0"/>
        </a:p>
      </dgm:t>
    </dgm:pt>
    <dgm:pt modelId="{FA613045-86DD-4FDE-9400-689CDE54031B}" type="sibTrans" cxnId="{CBD2FCA8-730F-45E9-93F5-698E4AEB0660}">
      <dgm:prSet/>
      <dgm:spPr/>
      <dgm:t>
        <a:bodyPr/>
        <a:lstStyle/>
        <a:p>
          <a:endParaRPr lang="en-US"/>
        </a:p>
      </dgm:t>
    </dgm:pt>
    <dgm:pt modelId="{8284F5A3-ADDF-4399-8D97-5F2926B8ACAF}">
      <dgm:prSet phldrT="[Text]"/>
      <dgm:spPr/>
      <dgm:t>
        <a:bodyPr/>
        <a:lstStyle/>
        <a:p>
          <a:r>
            <a:rPr lang="en-US" dirty="0" smtClean="0"/>
            <a:t>Environmental  Health Animal Contact</a:t>
          </a:r>
          <a:endParaRPr lang="en-US" dirty="0"/>
        </a:p>
      </dgm:t>
    </dgm:pt>
    <dgm:pt modelId="{020CB72E-BE1D-4A03-B2F7-0B35DE6CE2D9}" type="parTrans" cxnId="{AFE0E946-F842-4A23-B29C-ABF77A39636A}">
      <dgm:prSet/>
      <dgm:spPr/>
      <dgm:t>
        <a:bodyPr/>
        <a:lstStyle/>
        <a:p>
          <a:endParaRPr lang="en-US" dirty="0"/>
        </a:p>
      </dgm:t>
    </dgm:pt>
    <dgm:pt modelId="{1C74EE3D-3F4D-402A-98E4-7BBD52E73BE5}" type="sibTrans" cxnId="{AFE0E946-F842-4A23-B29C-ABF77A39636A}">
      <dgm:prSet/>
      <dgm:spPr/>
      <dgm:t>
        <a:bodyPr/>
        <a:lstStyle/>
        <a:p>
          <a:endParaRPr lang="en-US"/>
        </a:p>
      </dgm:t>
    </dgm:pt>
    <dgm:pt modelId="{08CC38F0-B98F-4482-B8CD-5F799FE71D14}">
      <dgm:prSet/>
      <dgm:spPr/>
      <dgm:t>
        <a:bodyPr/>
        <a:lstStyle/>
        <a:p>
          <a:r>
            <a:rPr lang="en-US" dirty="0" smtClean="0"/>
            <a:t>Accreditation Organizations</a:t>
          </a:r>
          <a:endParaRPr lang="en-US" dirty="0"/>
        </a:p>
      </dgm:t>
    </dgm:pt>
    <dgm:pt modelId="{B8847C4B-DEA2-459E-9E78-0E2627858881}" type="parTrans" cxnId="{28E14FA7-7AEE-4DE8-A683-798E0C99786A}">
      <dgm:prSet/>
      <dgm:spPr/>
      <dgm:t>
        <a:bodyPr/>
        <a:lstStyle/>
        <a:p>
          <a:endParaRPr lang="en-US" dirty="0"/>
        </a:p>
      </dgm:t>
    </dgm:pt>
    <dgm:pt modelId="{436FF44A-FE3A-45C9-B535-A484EF0C94F1}" type="sibTrans" cxnId="{28E14FA7-7AEE-4DE8-A683-798E0C99786A}">
      <dgm:prSet/>
      <dgm:spPr/>
      <dgm:t>
        <a:bodyPr/>
        <a:lstStyle/>
        <a:p>
          <a:endParaRPr lang="en-US"/>
        </a:p>
      </dgm:t>
    </dgm:pt>
    <dgm:pt modelId="{56E01A1C-6799-47CB-B566-C4C6F36DC970}">
      <dgm:prSet/>
      <dgm:spPr/>
      <dgm:t>
        <a:bodyPr/>
        <a:lstStyle/>
        <a:p>
          <a:r>
            <a:rPr lang="en-US" dirty="0" smtClean="0"/>
            <a:t>Training</a:t>
          </a:r>
          <a:endParaRPr lang="en-US" dirty="0"/>
        </a:p>
      </dgm:t>
    </dgm:pt>
    <dgm:pt modelId="{240F9A48-1925-4A3B-8144-501504DB3329}" type="parTrans" cxnId="{F49FF0AC-722D-4321-B847-418643E74E56}">
      <dgm:prSet/>
      <dgm:spPr/>
      <dgm:t>
        <a:bodyPr/>
        <a:lstStyle/>
        <a:p>
          <a:endParaRPr lang="en-US" dirty="0"/>
        </a:p>
      </dgm:t>
    </dgm:pt>
    <dgm:pt modelId="{C5086876-E099-40D1-AD3F-C67E1378E19E}" type="sibTrans" cxnId="{F49FF0AC-722D-4321-B847-418643E74E56}">
      <dgm:prSet/>
      <dgm:spPr/>
      <dgm:t>
        <a:bodyPr/>
        <a:lstStyle/>
        <a:p>
          <a:endParaRPr lang="en-US"/>
        </a:p>
      </dgm:t>
    </dgm:pt>
    <dgm:pt modelId="{82C56274-3824-4CF8-B4C6-494A3F6A035F}">
      <dgm:prSet/>
      <dgm:spPr/>
      <dgm:t>
        <a:bodyPr/>
        <a:lstStyle/>
        <a:p>
          <a:r>
            <a:rPr lang="en-US" dirty="0" smtClean="0"/>
            <a:t>Regulators: </a:t>
          </a:r>
        </a:p>
        <a:p>
          <a:r>
            <a:rPr lang="en-US" dirty="0" smtClean="0"/>
            <a:t>USDA, OLAW, NIH /PHS, FDA, NSF etc.</a:t>
          </a:r>
          <a:endParaRPr lang="en-US" dirty="0"/>
        </a:p>
      </dgm:t>
    </dgm:pt>
    <dgm:pt modelId="{7D51896B-8980-44C7-A23C-BF7424DF7057}" type="parTrans" cxnId="{DEEA180B-3B78-4DD9-81B7-D9755C044C16}">
      <dgm:prSet/>
      <dgm:spPr/>
      <dgm:t>
        <a:bodyPr/>
        <a:lstStyle/>
        <a:p>
          <a:endParaRPr lang="en-US" dirty="0"/>
        </a:p>
      </dgm:t>
    </dgm:pt>
    <dgm:pt modelId="{309F6DDF-994B-4119-A736-768A5A110FCB}" type="sibTrans" cxnId="{DEEA180B-3B78-4DD9-81B7-D9755C044C16}">
      <dgm:prSet/>
      <dgm:spPr/>
      <dgm:t>
        <a:bodyPr/>
        <a:lstStyle/>
        <a:p>
          <a:endParaRPr lang="en-US"/>
        </a:p>
      </dgm:t>
    </dgm:pt>
    <dgm:pt modelId="{C18C27EB-11A0-459B-91E9-A68A564AD6AF}">
      <dgm:prSet/>
      <dgm:spPr/>
      <dgm:t>
        <a:bodyPr/>
        <a:lstStyle/>
        <a:p>
          <a:r>
            <a:rPr lang="en-US" dirty="0" smtClean="0"/>
            <a:t>Community &amp; Public Interests</a:t>
          </a:r>
          <a:endParaRPr lang="en-US" dirty="0"/>
        </a:p>
      </dgm:t>
    </dgm:pt>
    <dgm:pt modelId="{E8742E0B-25FC-4CA3-91C1-276BFD077484}" type="parTrans" cxnId="{C606C0CB-E2A3-44FB-966E-FECF2D9CBF3A}">
      <dgm:prSet/>
      <dgm:spPr/>
      <dgm:t>
        <a:bodyPr/>
        <a:lstStyle/>
        <a:p>
          <a:endParaRPr lang="en-US" dirty="0"/>
        </a:p>
      </dgm:t>
    </dgm:pt>
    <dgm:pt modelId="{704BFDEB-F2CD-42AB-9326-CF7A26FE3F00}" type="sibTrans" cxnId="{C606C0CB-E2A3-44FB-966E-FECF2D9CBF3A}">
      <dgm:prSet/>
      <dgm:spPr/>
      <dgm:t>
        <a:bodyPr/>
        <a:lstStyle/>
        <a:p>
          <a:endParaRPr lang="en-US"/>
        </a:p>
      </dgm:t>
    </dgm:pt>
    <dgm:pt modelId="{26CF8AC4-2B1D-4721-8581-04868B68BB11}">
      <dgm:prSet/>
      <dgm:spPr/>
      <dgm:t>
        <a:bodyPr/>
        <a:lstStyle/>
        <a:p>
          <a:r>
            <a:rPr lang="en-US" dirty="0" smtClean="0"/>
            <a:t>Complaints</a:t>
          </a:r>
          <a:endParaRPr lang="en-US" dirty="0"/>
        </a:p>
      </dgm:t>
    </dgm:pt>
    <dgm:pt modelId="{F0448D8A-35BF-4AFB-B100-15BAFE112127}" type="parTrans" cxnId="{80D7DA51-C444-487E-BFCF-9EE8417CDCFC}">
      <dgm:prSet/>
      <dgm:spPr/>
      <dgm:t>
        <a:bodyPr/>
        <a:lstStyle/>
        <a:p>
          <a:endParaRPr lang="en-US" dirty="0"/>
        </a:p>
      </dgm:t>
    </dgm:pt>
    <dgm:pt modelId="{E2A38041-BBA2-4948-95A9-5E1832D6479C}" type="sibTrans" cxnId="{80D7DA51-C444-487E-BFCF-9EE8417CDCFC}">
      <dgm:prSet/>
      <dgm:spPr/>
      <dgm:t>
        <a:bodyPr/>
        <a:lstStyle/>
        <a:p>
          <a:endParaRPr lang="en-US"/>
        </a:p>
      </dgm:t>
    </dgm:pt>
    <dgm:pt modelId="{A998F737-A441-49DB-A3D0-649A6480DE7C}">
      <dgm:prSet/>
      <dgm:spPr/>
      <dgm:t>
        <a:bodyPr/>
        <a:lstStyle/>
        <a:p>
          <a:endParaRPr lang="en-US"/>
        </a:p>
      </dgm:t>
    </dgm:pt>
    <dgm:pt modelId="{A1AD66B1-6AD9-4FE7-900E-148F734EC3B9}" type="parTrans" cxnId="{DE83DDF6-0F93-49D7-97A9-1DEA62BF22A5}">
      <dgm:prSet/>
      <dgm:spPr/>
      <dgm:t>
        <a:bodyPr/>
        <a:lstStyle/>
        <a:p>
          <a:endParaRPr lang="en-US"/>
        </a:p>
      </dgm:t>
    </dgm:pt>
    <dgm:pt modelId="{8039A03B-5E20-46BA-90E6-9DB395F7865E}" type="sibTrans" cxnId="{DE83DDF6-0F93-49D7-97A9-1DEA62BF22A5}">
      <dgm:prSet/>
      <dgm:spPr/>
      <dgm:t>
        <a:bodyPr/>
        <a:lstStyle/>
        <a:p>
          <a:endParaRPr lang="en-US"/>
        </a:p>
      </dgm:t>
    </dgm:pt>
    <dgm:pt modelId="{C935AEF0-BEC5-4CBB-AB4D-D798E94E33CE}">
      <dgm:prSet/>
      <dgm:spPr/>
      <dgm:t>
        <a:bodyPr/>
        <a:lstStyle/>
        <a:p>
          <a:endParaRPr lang="en-US"/>
        </a:p>
      </dgm:t>
    </dgm:pt>
    <dgm:pt modelId="{F512B3CF-10FB-4D3F-A10A-9CE634F150D2}" type="parTrans" cxnId="{C5252B48-E0B2-4C9D-AE48-9A4F5166B21E}">
      <dgm:prSet/>
      <dgm:spPr/>
      <dgm:t>
        <a:bodyPr/>
        <a:lstStyle/>
        <a:p>
          <a:endParaRPr lang="en-US"/>
        </a:p>
      </dgm:t>
    </dgm:pt>
    <dgm:pt modelId="{EAED2555-EC60-4291-B366-DB47E760C248}" type="sibTrans" cxnId="{C5252B48-E0B2-4C9D-AE48-9A4F5166B21E}">
      <dgm:prSet/>
      <dgm:spPr/>
      <dgm:t>
        <a:bodyPr/>
        <a:lstStyle/>
        <a:p>
          <a:endParaRPr lang="en-US"/>
        </a:p>
      </dgm:t>
    </dgm:pt>
    <dgm:pt modelId="{84970684-D3F9-455F-A807-B7A7813F6BCA}" type="pres">
      <dgm:prSet presAssocID="{8511D93E-DD02-41AB-AC91-9ADD3A52D185}" presName="cycle" presStyleCnt="0">
        <dgm:presLayoutVars>
          <dgm:chMax val="1"/>
          <dgm:dir/>
          <dgm:animLvl val="ctr"/>
          <dgm:resizeHandles val="exact"/>
        </dgm:presLayoutVars>
      </dgm:prSet>
      <dgm:spPr/>
      <dgm:t>
        <a:bodyPr/>
        <a:lstStyle/>
        <a:p>
          <a:endParaRPr lang="en-US"/>
        </a:p>
      </dgm:t>
    </dgm:pt>
    <dgm:pt modelId="{5240F084-FA56-404F-8395-22756245BD22}" type="pres">
      <dgm:prSet presAssocID="{B675F491-5949-4413-B62E-5224A6AF08BF}" presName="centerShape" presStyleLbl="node0" presStyleIdx="0" presStyleCnt="1" custScaleX="137843" custScaleY="132933"/>
      <dgm:spPr/>
      <dgm:t>
        <a:bodyPr/>
        <a:lstStyle/>
        <a:p>
          <a:endParaRPr lang="en-US"/>
        </a:p>
      </dgm:t>
    </dgm:pt>
    <dgm:pt modelId="{A3F6D1EF-8A72-4F93-89C4-290575CECB25}" type="pres">
      <dgm:prSet presAssocID="{F19EBB6E-4E2B-4208-9F4C-3E455F55F4F8}" presName="Name9" presStyleLbl="parChTrans1D2" presStyleIdx="0" presStyleCnt="9"/>
      <dgm:spPr/>
      <dgm:t>
        <a:bodyPr/>
        <a:lstStyle/>
        <a:p>
          <a:endParaRPr lang="en-US"/>
        </a:p>
      </dgm:t>
    </dgm:pt>
    <dgm:pt modelId="{22BD7B35-F673-46F7-9B6A-9C33E3F71C73}" type="pres">
      <dgm:prSet presAssocID="{F19EBB6E-4E2B-4208-9F4C-3E455F55F4F8}" presName="connTx" presStyleLbl="parChTrans1D2" presStyleIdx="0" presStyleCnt="9"/>
      <dgm:spPr/>
      <dgm:t>
        <a:bodyPr/>
        <a:lstStyle/>
        <a:p>
          <a:endParaRPr lang="en-US"/>
        </a:p>
      </dgm:t>
    </dgm:pt>
    <dgm:pt modelId="{88738E05-C590-493F-AB1E-868C61F009AA}" type="pres">
      <dgm:prSet presAssocID="{53FE969C-6373-46EA-8582-B9FEB691A8E1}" presName="node" presStyleLbl="node1" presStyleIdx="0" presStyleCnt="9">
        <dgm:presLayoutVars>
          <dgm:bulletEnabled val="1"/>
        </dgm:presLayoutVars>
      </dgm:prSet>
      <dgm:spPr/>
      <dgm:t>
        <a:bodyPr/>
        <a:lstStyle/>
        <a:p>
          <a:endParaRPr lang="en-US"/>
        </a:p>
      </dgm:t>
    </dgm:pt>
    <dgm:pt modelId="{A7099B3C-D8C7-46B6-8F0D-76EDB1FE3BB5}" type="pres">
      <dgm:prSet presAssocID="{5159B818-3129-4A6F-B0E2-161EB549CA1B}" presName="Name9" presStyleLbl="parChTrans1D2" presStyleIdx="1" presStyleCnt="9"/>
      <dgm:spPr/>
      <dgm:t>
        <a:bodyPr/>
        <a:lstStyle/>
        <a:p>
          <a:endParaRPr lang="en-US"/>
        </a:p>
      </dgm:t>
    </dgm:pt>
    <dgm:pt modelId="{F33208DC-A4E6-4FC9-B908-B41BAF50AD0C}" type="pres">
      <dgm:prSet presAssocID="{5159B818-3129-4A6F-B0E2-161EB549CA1B}" presName="connTx" presStyleLbl="parChTrans1D2" presStyleIdx="1" presStyleCnt="9"/>
      <dgm:spPr/>
      <dgm:t>
        <a:bodyPr/>
        <a:lstStyle/>
        <a:p>
          <a:endParaRPr lang="en-US"/>
        </a:p>
      </dgm:t>
    </dgm:pt>
    <dgm:pt modelId="{2E398FCB-634F-4CF3-86A0-EA7BC3BAA355}" type="pres">
      <dgm:prSet presAssocID="{3C12B711-6360-445E-A92A-8DCF94FA4663}" presName="node" presStyleLbl="node1" presStyleIdx="1" presStyleCnt="9">
        <dgm:presLayoutVars>
          <dgm:bulletEnabled val="1"/>
        </dgm:presLayoutVars>
      </dgm:prSet>
      <dgm:spPr/>
      <dgm:t>
        <a:bodyPr/>
        <a:lstStyle/>
        <a:p>
          <a:endParaRPr lang="en-US"/>
        </a:p>
      </dgm:t>
    </dgm:pt>
    <dgm:pt modelId="{05EC3AAE-7DD0-459F-A8BA-60DD230F7C93}" type="pres">
      <dgm:prSet presAssocID="{06D5A1E3-FA36-486F-9FD8-BD05A8EA27C0}" presName="Name9" presStyleLbl="parChTrans1D2" presStyleIdx="2" presStyleCnt="9"/>
      <dgm:spPr/>
      <dgm:t>
        <a:bodyPr/>
        <a:lstStyle/>
        <a:p>
          <a:endParaRPr lang="en-US"/>
        </a:p>
      </dgm:t>
    </dgm:pt>
    <dgm:pt modelId="{ED4BE254-D5C7-484D-9334-F6773D76075A}" type="pres">
      <dgm:prSet presAssocID="{06D5A1E3-FA36-486F-9FD8-BD05A8EA27C0}" presName="connTx" presStyleLbl="parChTrans1D2" presStyleIdx="2" presStyleCnt="9"/>
      <dgm:spPr/>
      <dgm:t>
        <a:bodyPr/>
        <a:lstStyle/>
        <a:p>
          <a:endParaRPr lang="en-US"/>
        </a:p>
      </dgm:t>
    </dgm:pt>
    <dgm:pt modelId="{A8D2EDD3-F00A-4A5C-AF78-41609C2D4DED}" type="pres">
      <dgm:prSet presAssocID="{F379C99F-A51F-4CCB-904A-B74CB421BF39}" presName="node" presStyleLbl="node1" presStyleIdx="2" presStyleCnt="9">
        <dgm:presLayoutVars>
          <dgm:bulletEnabled val="1"/>
        </dgm:presLayoutVars>
      </dgm:prSet>
      <dgm:spPr/>
      <dgm:t>
        <a:bodyPr/>
        <a:lstStyle/>
        <a:p>
          <a:endParaRPr lang="en-US"/>
        </a:p>
      </dgm:t>
    </dgm:pt>
    <dgm:pt modelId="{557FBFB4-F594-4511-8291-DFF4FF876F1F}" type="pres">
      <dgm:prSet presAssocID="{020CB72E-BE1D-4A03-B2F7-0B35DE6CE2D9}" presName="Name9" presStyleLbl="parChTrans1D2" presStyleIdx="3" presStyleCnt="9"/>
      <dgm:spPr/>
      <dgm:t>
        <a:bodyPr/>
        <a:lstStyle/>
        <a:p>
          <a:endParaRPr lang="en-US"/>
        </a:p>
      </dgm:t>
    </dgm:pt>
    <dgm:pt modelId="{38FE04DD-5E20-48B6-A09D-9EBB7D92BB90}" type="pres">
      <dgm:prSet presAssocID="{020CB72E-BE1D-4A03-B2F7-0B35DE6CE2D9}" presName="connTx" presStyleLbl="parChTrans1D2" presStyleIdx="3" presStyleCnt="9"/>
      <dgm:spPr/>
      <dgm:t>
        <a:bodyPr/>
        <a:lstStyle/>
        <a:p>
          <a:endParaRPr lang="en-US"/>
        </a:p>
      </dgm:t>
    </dgm:pt>
    <dgm:pt modelId="{72EABDB3-67D7-40E4-8E70-764A7D1667BD}" type="pres">
      <dgm:prSet presAssocID="{8284F5A3-ADDF-4399-8D97-5F2926B8ACAF}" presName="node" presStyleLbl="node1" presStyleIdx="3" presStyleCnt="9">
        <dgm:presLayoutVars>
          <dgm:bulletEnabled val="1"/>
        </dgm:presLayoutVars>
      </dgm:prSet>
      <dgm:spPr/>
      <dgm:t>
        <a:bodyPr/>
        <a:lstStyle/>
        <a:p>
          <a:endParaRPr lang="en-US"/>
        </a:p>
      </dgm:t>
    </dgm:pt>
    <dgm:pt modelId="{1F25ADF4-F888-4D43-9DAB-5446AC7A5A1B}" type="pres">
      <dgm:prSet presAssocID="{B8847C4B-DEA2-459E-9E78-0E2627858881}" presName="Name9" presStyleLbl="parChTrans1D2" presStyleIdx="4" presStyleCnt="9"/>
      <dgm:spPr/>
      <dgm:t>
        <a:bodyPr/>
        <a:lstStyle/>
        <a:p>
          <a:endParaRPr lang="en-US"/>
        </a:p>
      </dgm:t>
    </dgm:pt>
    <dgm:pt modelId="{5B839938-93C2-4A1D-8FCD-ADB695B7740D}" type="pres">
      <dgm:prSet presAssocID="{B8847C4B-DEA2-459E-9E78-0E2627858881}" presName="connTx" presStyleLbl="parChTrans1D2" presStyleIdx="4" presStyleCnt="9"/>
      <dgm:spPr/>
      <dgm:t>
        <a:bodyPr/>
        <a:lstStyle/>
        <a:p>
          <a:endParaRPr lang="en-US"/>
        </a:p>
      </dgm:t>
    </dgm:pt>
    <dgm:pt modelId="{4B1AC237-C525-428D-95CE-2DA816DAA621}" type="pres">
      <dgm:prSet presAssocID="{08CC38F0-B98F-4482-B8CD-5F799FE71D14}" presName="node" presStyleLbl="node1" presStyleIdx="4" presStyleCnt="9">
        <dgm:presLayoutVars>
          <dgm:bulletEnabled val="1"/>
        </dgm:presLayoutVars>
      </dgm:prSet>
      <dgm:spPr/>
      <dgm:t>
        <a:bodyPr/>
        <a:lstStyle/>
        <a:p>
          <a:endParaRPr lang="en-US"/>
        </a:p>
      </dgm:t>
    </dgm:pt>
    <dgm:pt modelId="{5AFA8B0E-12D4-4FB5-A2E0-C1E0E75A9EFE}" type="pres">
      <dgm:prSet presAssocID="{240F9A48-1925-4A3B-8144-501504DB3329}" presName="Name9" presStyleLbl="parChTrans1D2" presStyleIdx="5" presStyleCnt="9"/>
      <dgm:spPr/>
      <dgm:t>
        <a:bodyPr/>
        <a:lstStyle/>
        <a:p>
          <a:endParaRPr lang="en-US"/>
        </a:p>
      </dgm:t>
    </dgm:pt>
    <dgm:pt modelId="{2042A15E-1B5F-4451-9EE6-49007E97F4FE}" type="pres">
      <dgm:prSet presAssocID="{240F9A48-1925-4A3B-8144-501504DB3329}" presName="connTx" presStyleLbl="parChTrans1D2" presStyleIdx="5" presStyleCnt="9"/>
      <dgm:spPr/>
      <dgm:t>
        <a:bodyPr/>
        <a:lstStyle/>
        <a:p>
          <a:endParaRPr lang="en-US"/>
        </a:p>
      </dgm:t>
    </dgm:pt>
    <dgm:pt modelId="{0FB81B5B-E5E3-414F-862F-83BA387A812A}" type="pres">
      <dgm:prSet presAssocID="{56E01A1C-6799-47CB-B566-C4C6F36DC970}" presName="node" presStyleLbl="node1" presStyleIdx="5" presStyleCnt="9" custRadScaleRad="98366" custRadScaleInc="1405">
        <dgm:presLayoutVars>
          <dgm:bulletEnabled val="1"/>
        </dgm:presLayoutVars>
      </dgm:prSet>
      <dgm:spPr/>
      <dgm:t>
        <a:bodyPr/>
        <a:lstStyle/>
        <a:p>
          <a:endParaRPr lang="en-US"/>
        </a:p>
      </dgm:t>
    </dgm:pt>
    <dgm:pt modelId="{431CA1D5-9949-4016-8B3F-BA52A8EAF8F6}" type="pres">
      <dgm:prSet presAssocID="{7D51896B-8980-44C7-A23C-BF7424DF7057}" presName="Name9" presStyleLbl="parChTrans1D2" presStyleIdx="6" presStyleCnt="9"/>
      <dgm:spPr/>
      <dgm:t>
        <a:bodyPr/>
        <a:lstStyle/>
        <a:p>
          <a:endParaRPr lang="en-US"/>
        </a:p>
      </dgm:t>
    </dgm:pt>
    <dgm:pt modelId="{E945FF8D-2706-493F-AFC6-5B2F325CEA86}" type="pres">
      <dgm:prSet presAssocID="{7D51896B-8980-44C7-A23C-BF7424DF7057}" presName="connTx" presStyleLbl="parChTrans1D2" presStyleIdx="6" presStyleCnt="9"/>
      <dgm:spPr/>
      <dgm:t>
        <a:bodyPr/>
        <a:lstStyle/>
        <a:p>
          <a:endParaRPr lang="en-US"/>
        </a:p>
      </dgm:t>
    </dgm:pt>
    <dgm:pt modelId="{619CC57A-74D7-4D05-BB2F-03F19396EFFA}" type="pres">
      <dgm:prSet presAssocID="{82C56274-3824-4CF8-B4C6-494A3F6A035F}" presName="node" presStyleLbl="node1" presStyleIdx="6" presStyleCnt="9">
        <dgm:presLayoutVars>
          <dgm:bulletEnabled val="1"/>
        </dgm:presLayoutVars>
      </dgm:prSet>
      <dgm:spPr/>
      <dgm:t>
        <a:bodyPr/>
        <a:lstStyle/>
        <a:p>
          <a:endParaRPr lang="en-US"/>
        </a:p>
      </dgm:t>
    </dgm:pt>
    <dgm:pt modelId="{192D9BCC-0EAE-46E0-BC9C-658205078C2C}" type="pres">
      <dgm:prSet presAssocID="{E8742E0B-25FC-4CA3-91C1-276BFD077484}" presName="Name9" presStyleLbl="parChTrans1D2" presStyleIdx="7" presStyleCnt="9"/>
      <dgm:spPr/>
      <dgm:t>
        <a:bodyPr/>
        <a:lstStyle/>
        <a:p>
          <a:endParaRPr lang="en-US"/>
        </a:p>
      </dgm:t>
    </dgm:pt>
    <dgm:pt modelId="{44A3EDDE-5564-4A32-B4DF-3E551512C224}" type="pres">
      <dgm:prSet presAssocID="{E8742E0B-25FC-4CA3-91C1-276BFD077484}" presName="connTx" presStyleLbl="parChTrans1D2" presStyleIdx="7" presStyleCnt="9"/>
      <dgm:spPr/>
      <dgm:t>
        <a:bodyPr/>
        <a:lstStyle/>
        <a:p>
          <a:endParaRPr lang="en-US"/>
        </a:p>
      </dgm:t>
    </dgm:pt>
    <dgm:pt modelId="{D387CB37-224F-42B5-A960-A8DB7F7B08FC}" type="pres">
      <dgm:prSet presAssocID="{C18C27EB-11A0-459B-91E9-A68A564AD6AF}" presName="node" presStyleLbl="node1" presStyleIdx="7" presStyleCnt="9">
        <dgm:presLayoutVars>
          <dgm:bulletEnabled val="1"/>
        </dgm:presLayoutVars>
      </dgm:prSet>
      <dgm:spPr/>
      <dgm:t>
        <a:bodyPr/>
        <a:lstStyle/>
        <a:p>
          <a:endParaRPr lang="en-US"/>
        </a:p>
      </dgm:t>
    </dgm:pt>
    <dgm:pt modelId="{740E68AF-BA08-45DF-8D0F-A1C15C070A20}" type="pres">
      <dgm:prSet presAssocID="{F0448D8A-35BF-4AFB-B100-15BAFE112127}" presName="Name9" presStyleLbl="parChTrans1D2" presStyleIdx="8" presStyleCnt="9"/>
      <dgm:spPr/>
      <dgm:t>
        <a:bodyPr/>
        <a:lstStyle/>
        <a:p>
          <a:endParaRPr lang="en-US"/>
        </a:p>
      </dgm:t>
    </dgm:pt>
    <dgm:pt modelId="{EF13852F-7934-44E4-82A7-0928128C3743}" type="pres">
      <dgm:prSet presAssocID="{F0448D8A-35BF-4AFB-B100-15BAFE112127}" presName="connTx" presStyleLbl="parChTrans1D2" presStyleIdx="8" presStyleCnt="9"/>
      <dgm:spPr/>
      <dgm:t>
        <a:bodyPr/>
        <a:lstStyle/>
        <a:p>
          <a:endParaRPr lang="en-US"/>
        </a:p>
      </dgm:t>
    </dgm:pt>
    <dgm:pt modelId="{1562F7A9-E7B5-475E-801F-4D89A500D81F}" type="pres">
      <dgm:prSet presAssocID="{26CF8AC4-2B1D-4721-8581-04868B68BB11}" presName="node" presStyleLbl="node1" presStyleIdx="8" presStyleCnt="9">
        <dgm:presLayoutVars>
          <dgm:bulletEnabled val="1"/>
        </dgm:presLayoutVars>
      </dgm:prSet>
      <dgm:spPr/>
      <dgm:t>
        <a:bodyPr/>
        <a:lstStyle/>
        <a:p>
          <a:endParaRPr lang="en-US"/>
        </a:p>
      </dgm:t>
    </dgm:pt>
  </dgm:ptLst>
  <dgm:cxnLst>
    <dgm:cxn modelId="{DE83DDF6-0F93-49D7-97A9-1DEA62BF22A5}" srcId="{8511D93E-DD02-41AB-AC91-9ADD3A52D185}" destId="{A998F737-A441-49DB-A3D0-649A6480DE7C}" srcOrd="1" destOrd="0" parTransId="{A1AD66B1-6AD9-4FE7-900E-148F734EC3B9}" sibTransId="{8039A03B-5E20-46BA-90E6-9DB395F7865E}"/>
    <dgm:cxn modelId="{CBD2FCA8-730F-45E9-93F5-698E4AEB0660}" srcId="{B675F491-5949-4413-B62E-5224A6AF08BF}" destId="{F379C99F-A51F-4CCB-904A-B74CB421BF39}" srcOrd="2" destOrd="0" parTransId="{06D5A1E3-FA36-486F-9FD8-BD05A8EA27C0}" sibTransId="{FA613045-86DD-4FDE-9400-689CDE54031B}"/>
    <dgm:cxn modelId="{D6E75FA2-AA34-41AC-9F4B-9FCD24CB920E}" type="presOf" srcId="{5159B818-3129-4A6F-B0E2-161EB549CA1B}" destId="{A7099B3C-D8C7-46B6-8F0D-76EDB1FE3BB5}" srcOrd="0" destOrd="0" presId="urn:microsoft.com/office/officeart/2005/8/layout/radial1"/>
    <dgm:cxn modelId="{F5BF0F45-8E46-4804-8A0A-22703BF82224}" type="presOf" srcId="{F19EBB6E-4E2B-4208-9F4C-3E455F55F4F8}" destId="{A3F6D1EF-8A72-4F93-89C4-290575CECB25}" srcOrd="0" destOrd="0" presId="urn:microsoft.com/office/officeart/2005/8/layout/radial1"/>
    <dgm:cxn modelId="{73DCA580-8833-4E9C-9812-3CC547A07541}" type="presOf" srcId="{E8742E0B-25FC-4CA3-91C1-276BFD077484}" destId="{44A3EDDE-5564-4A32-B4DF-3E551512C224}" srcOrd="1" destOrd="0" presId="urn:microsoft.com/office/officeart/2005/8/layout/radial1"/>
    <dgm:cxn modelId="{C60979CB-1000-4429-BABA-BFD420CF6FC7}" type="presOf" srcId="{7D51896B-8980-44C7-A23C-BF7424DF7057}" destId="{E945FF8D-2706-493F-AFC6-5B2F325CEA86}" srcOrd="1" destOrd="0" presId="urn:microsoft.com/office/officeart/2005/8/layout/radial1"/>
    <dgm:cxn modelId="{0BD2EC03-F7B8-4F85-8B78-72049793E9C1}" srcId="{B675F491-5949-4413-B62E-5224A6AF08BF}" destId="{53FE969C-6373-46EA-8582-B9FEB691A8E1}" srcOrd="0" destOrd="0" parTransId="{F19EBB6E-4E2B-4208-9F4C-3E455F55F4F8}" sibTransId="{C8C65741-6D0A-4544-873A-087D8485BB08}"/>
    <dgm:cxn modelId="{F3C20508-21EE-4E0C-92A3-4460F734EE34}" type="presOf" srcId="{26CF8AC4-2B1D-4721-8581-04868B68BB11}" destId="{1562F7A9-E7B5-475E-801F-4D89A500D81F}" srcOrd="0" destOrd="0" presId="urn:microsoft.com/office/officeart/2005/8/layout/radial1"/>
    <dgm:cxn modelId="{5DC98BC0-F08B-4A89-BD8C-FEE00A87CBB0}" type="presOf" srcId="{020CB72E-BE1D-4A03-B2F7-0B35DE6CE2D9}" destId="{557FBFB4-F594-4511-8291-DFF4FF876F1F}" srcOrd="0" destOrd="0" presId="urn:microsoft.com/office/officeart/2005/8/layout/radial1"/>
    <dgm:cxn modelId="{44AB8CF4-DE4F-4710-BEEF-2E13F1B72915}" type="presOf" srcId="{8284F5A3-ADDF-4399-8D97-5F2926B8ACAF}" destId="{72EABDB3-67D7-40E4-8E70-764A7D1667BD}" srcOrd="0" destOrd="0" presId="urn:microsoft.com/office/officeart/2005/8/layout/radial1"/>
    <dgm:cxn modelId="{C9597CBC-15DA-4A68-A67D-9577CB5ED278}" type="presOf" srcId="{F379C99F-A51F-4CCB-904A-B74CB421BF39}" destId="{A8D2EDD3-F00A-4A5C-AF78-41609C2D4DED}" srcOrd="0" destOrd="0" presId="urn:microsoft.com/office/officeart/2005/8/layout/radial1"/>
    <dgm:cxn modelId="{497FF16C-FEB7-4773-813D-F1A4576FBA5F}" type="presOf" srcId="{5159B818-3129-4A6F-B0E2-161EB549CA1B}" destId="{F33208DC-A4E6-4FC9-B908-B41BAF50AD0C}" srcOrd="1" destOrd="0" presId="urn:microsoft.com/office/officeart/2005/8/layout/radial1"/>
    <dgm:cxn modelId="{28E14FA7-7AEE-4DE8-A683-798E0C99786A}" srcId="{B675F491-5949-4413-B62E-5224A6AF08BF}" destId="{08CC38F0-B98F-4482-B8CD-5F799FE71D14}" srcOrd="4" destOrd="0" parTransId="{B8847C4B-DEA2-459E-9E78-0E2627858881}" sibTransId="{436FF44A-FE3A-45C9-B535-A484EF0C94F1}"/>
    <dgm:cxn modelId="{2B591EB1-EBF8-432F-9D7B-085DC5A1F5DA}" type="presOf" srcId="{08CC38F0-B98F-4482-B8CD-5F799FE71D14}" destId="{4B1AC237-C525-428D-95CE-2DA816DAA621}" srcOrd="0" destOrd="0" presId="urn:microsoft.com/office/officeart/2005/8/layout/radial1"/>
    <dgm:cxn modelId="{BAD3DBFF-1D25-4ED1-86D4-D0E4D894B16F}" type="presOf" srcId="{3C12B711-6360-445E-A92A-8DCF94FA4663}" destId="{2E398FCB-634F-4CF3-86A0-EA7BC3BAA355}" srcOrd="0" destOrd="0" presId="urn:microsoft.com/office/officeart/2005/8/layout/radial1"/>
    <dgm:cxn modelId="{E16BB26C-82D0-4B95-8847-9110A4784167}" type="presOf" srcId="{F0448D8A-35BF-4AFB-B100-15BAFE112127}" destId="{EF13852F-7934-44E4-82A7-0928128C3743}" srcOrd="1" destOrd="0" presId="urn:microsoft.com/office/officeart/2005/8/layout/radial1"/>
    <dgm:cxn modelId="{65608A72-4BB9-49FB-8913-90EDEDE8CB59}" type="presOf" srcId="{82C56274-3824-4CF8-B4C6-494A3F6A035F}" destId="{619CC57A-74D7-4D05-BB2F-03F19396EFFA}" srcOrd="0" destOrd="0" presId="urn:microsoft.com/office/officeart/2005/8/layout/radial1"/>
    <dgm:cxn modelId="{F49FF0AC-722D-4321-B847-418643E74E56}" srcId="{B675F491-5949-4413-B62E-5224A6AF08BF}" destId="{56E01A1C-6799-47CB-B566-C4C6F36DC970}" srcOrd="5" destOrd="0" parTransId="{240F9A48-1925-4A3B-8144-501504DB3329}" sibTransId="{C5086876-E099-40D1-AD3F-C67E1378E19E}"/>
    <dgm:cxn modelId="{73FD6ED9-60D6-43F3-BD01-720EC4066A63}" type="presOf" srcId="{06D5A1E3-FA36-486F-9FD8-BD05A8EA27C0}" destId="{ED4BE254-D5C7-484D-9334-F6773D76075A}" srcOrd="1" destOrd="0" presId="urn:microsoft.com/office/officeart/2005/8/layout/radial1"/>
    <dgm:cxn modelId="{80D7DA51-C444-487E-BFCF-9EE8417CDCFC}" srcId="{B675F491-5949-4413-B62E-5224A6AF08BF}" destId="{26CF8AC4-2B1D-4721-8581-04868B68BB11}" srcOrd="8" destOrd="0" parTransId="{F0448D8A-35BF-4AFB-B100-15BAFE112127}" sibTransId="{E2A38041-BBA2-4948-95A9-5E1832D6479C}"/>
    <dgm:cxn modelId="{D36C81AA-52C1-467B-BD55-DF3A765538F2}" type="presOf" srcId="{E8742E0B-25FC-4CA3-91C1-276BFD077484}" destId="{192D9BCC-0EAE-46E0-BC9C-658205078C2C}" srcOrd="0" destOrd="0" presId="urn:microsoft.com/office/officeart/2005/8/layout/radial1"/>
    <dgm:cxn modelId="{8CFF799F-92EE-458B-AED7-8B1AE6C8AA1E}" type="presOf" srcId="{B675F491-5949-4413-B62E-5224A6AF08BF}" destId="{5240F084-FA56-404F-8395-22756245BD22}" srcOrd="0" destOrd="0" presId="urn:microsoft.com/office/officeart/2005/8/layout/radial1"/>
    <dgm:cxn modelId="{DEEA180B-3B78-4DD9-81B7-D9755C044C16}" srcId="{B675F491-5949-4413-B62E-5224A6AF08BF}" destId="{82C56274-3824-4CF8-B4C6-494A3F6A035F}" srcOrd="6" destOrd="0" parTransId="{7D51896B-8980-44C7-A23C-BF7424DF7057}" sibTransId="{309F6DDF-994B-4119-A736-768A5A110FCB}"/>
    <dgm:cxn modelId="{C5252B48-E0B2-4C9D-AE48-9A4F5166B21E}" srcId="{8511D93E-DD02-41AB-AC91-9ADD3A52D185}" destId="{C935AEF0-BEC5-4CBB-AB4D-D798E94E33CE}" srcOrd="2" destOrd="0" parTransId="{F512B3CF-10FB-4D3F-A10A-9CE634F150D2}" sibTransId="{EAED2555-EC60-4291-B366-DB47E760C248}"/>
    <dgm:cxn modelId="{7423D65A-E3BD-4AA9-A729-32AA5D7DB3D8}" type="presOf" srcId="{F0448D8A-35BF-4AFB-B100-15BAFE112127}" destId="{740E68AF-BA08-45DF-8D0F-A1C15C070A20}" srcOrd="0" destOrd="0" presId="urn:microsoft.com/office/officeart/2005/8/layout/radial1"/>
    <dgm:cxn modelId="{D84058E0-BE6A-4A6D-8E6D-6E9750ABB09A}" type="presOf" srcId="{C18C27EB-11A0-459B-91E9-A68A564AD6AF}" destId="{D387CB37-224F-42B5-A960-A8DB7F7B08FC}" srcOrd="0" destOrd="0" presId="urn:microsoft.com/office/officeart/2005/8/layout/radial1"/>
    <dgm:cxn modelId="{59012780-5B8A-4C5F-80FC-F1631CE5A916}" type="presOf" srcId="{F19EBB6E-4E2B-4208-9F4C-3E455F55F4F8}" destId="{22BD7B35-F673-46F7-9B6A-9C33E3F71C73}" srcOrd="1" destOrd="0" presId="urn:microsoft.com/office/officeart/2005/8/layout/radial1"/>
    <dgm:cxn modelId="{6DB2457F-541A-4E61-B275-A40D603802EC}" type="presOf" srcId="{020CB72E-BE1D-4A03-B2F7-0B35DE6CE2D9}" destId="{38FE04DD-5E20-48B6-A09D-9EBB7D92BB90}" srcOrd="1" destOrd="0" presId="urn:microsoft.com/office/officeart/2005/8/layout/radial1"/>
    <dgm:cxn modelId="{4516BD25-19CB-4527-85E0-1941F2361DB7}" type="presOf" srcId="{240F9A48-1925-4A3B-8144-501504DB3329}" destId="{2042A15E-1B5F-4451-9EE6-49007E97F4FE}" srcOrd="1" destOrd="0" presId="urn:microsoft.com/office/officeart/2005/8/layout/radial1"/>
    <dgm:cxn modelId="{C606C0CB-E2A3-44FB-966E-FECF2D9CBF3A}" srcId="{B675F491-5949-4413-B62E-5224A6AF08BF}" destId="{C18C27EB-11A0-459B-91E9-A68A564AD6AF}" srcOrd="7" destOrd="0" parTransId="{E8742E0B-25FC-4CA3-91C1-276BFD077484}" sibTransId="{704BFDEB-F2CD-42AB-9326-CF7A26FE3F00}"/>
    <dgm:cxn modelId="{A3B2F064-A46A-4F66-BC9E-D3AD9B73548B}" type="presOf" srcId="{B8847C4B-DEA2-459E-9E78-0E2627858881}" destId="{5B839938-93C2-4A1D-8FCD-ADB695B7740D}" srcOrd="1" destOrd="0" presId="urn:microsoft.com/office/officeart/2005/8/layout/radial1"/>
    <dgm:cxn modelId="{E0A5DBA0-D1B9-436A-AC32-6D39C8CDC2BB}" type="presOf" srcId="{53FE969C-6373-46EA-8582-B9FEB691A8E1}" destId="{88738E05-C590-493F-AB1E-868C61F009AA}" srcOrd="0" destOrd="0" presId="urn:microsoft.com/office/officeart/2005/8/layout/radial1"/>
    <dgm:cxn modelId="{798CAA87-97FF-4FD7-89F9-EFE08A1223E3}" type="presOf" srcId="{B8847C4B-DEA2-459E-9E78-0E2627858881}" destId="{1F25ADF4-F888-4D43-9DAB-5446AC7A5A1B}" srcOrd="0" destOrd="0" presId="urn:microsoft.com/office/officeart/2005/8/layout/radial1"/>
    <dgm:cxn modelId="{D1EC96FA-1317-4B7D-90AE-66754CC55FE2}" type="presOf" srcId="{8511D93E-DD02-41AB-AC91-9ADD3A52D185}" destId="{84970684-D3F9-455F-A807-B7A7813F6BCA}" srcOrd="0" destOrd="0" presId="urn:microsoft.com/office/officeart/2005/8/layout/radial1"/>
    <dgm:cxn modelId="{2D8D9524-39B3-4895-B23A-D64D2857CFBD}" srcId="{B675F491-5949-4413-B62E-5224A6AF08BF}" destId="{3C12B711-6360-445E-A92A-8DCF94FA4663}" srcOrd="1" destOrd="0" parTransId="{5159B818-3129-4A6F-B0E2-161EB549CA1B}" sibTransId="{E41CC4FA-4CA2-45BF-A7C3-5B5DFD2CBACE}"/>
    <dgm:cxn modelId="{D15C9DAD-81C9-4E53-94CB-E5D79A22B2A8}" type="presOf" srcId="{56E01A1C-6799-47CB-B566-C4C6F36DC970}" destId="{0FB81B5B-E5E3-414F-862F-83BA387A812A}" srcOrd="0" destOrd="0" presId="urn:microsoft.com/office/officeart/2005/8/layout/radial1"/>
    <dgm:cxn modelId="{A012C283-26B2-4B16-A73C-7804B1F98935}" type="presOf" srcId="{7D51896B-8980-44C7-A23C-BF7424DF7057}" destId="{431CA1D5-9949-4016-8B3F-BA52A8EAF8F6}" srcOrd="0" destOrd="0" presId="urn:microsoft.com/office/officeart/2005/8/layout/radial1"/>
    <dgm:cxn modelId="{AFE0E946-F842-4A23-B29C-ABF77A39636A}" srcId="{B675F491-5949-4413-B62E-5224A6AF08BF}" destId="{8284F5A3-ADDF-4399-8D97-5F2926B8ACAF}" srcOrd="3" destOrd="0" parTransId="{020CB72E-BE1D-4A03-B2F7-0B35DE6CE2D9}" sibTransId="{1C74EE3D-3F4D-402A-98E4-7BBD52E73BE5}"/>
    <dgm:cxn modelId="{DE37FC6E-FFE6-4533-98E7-3DFC3E1292C3}" type="presOf" srcId="{06D5A1E3-FA36-486F-9FD8-BD05A8EA27C0}" destId="{05EC3AAE-7DD0-459F-A8BA-60DD230F7C93}" srcOrd="0" destOrd="0" presId="urn:microsoft.com/office/officeart/2005/8/layout/radial1"/>
    <dgm:cxn modelId="{DECA7329-497B-4B14-9CE6-D2C523B9561F}" type="presOf" srcId="{240F9A48-1925-4A3B-8144-501504DB3329}" destId="{5AFA8B0E-12D4-4FB5-A2E0-C1E0E75A9EFE}" srcOrd="0" destOrd="0" presId="urn:microsoft.com/office/officeart/2005/8/layout/radial1"/>
    <dgm:cxn modelId="{5B589235-C19C-4668-8004-8669E702F935}" srcId="{8511D93E-DD02-41AB-AC91-9ADD3A52D185}" destId="{B675F491-5949-4413-B62E-5224A6AF08BF}" srcOrd="0" destOrd="0" parTransId="{31FF9E26-0639-4A72-9B62-92596AE1880E}" sibTransId="{A20CA810-C2AA-4269-B110-BEB0EC8FDDE8}"/>
    <dgm:cxn modelId="{17A1DB83-A57F-4FFE-A005-2AE19461D335}" type="presParOf" srcId="{84970684-D3F9-455F-A807-B7A7813F6BCA}" destId="{5240F084-FA56-404F-8395-22756245BD22}" srcOrd="0" destOrd="0" presId="urn:microsoft.com/office/officeart/2005/8/layout/radial1"/>
    <dgm:cxn modelId="{1D68B4D7-EE8F-4450-9756-E6693EFBC471}" type="presParOf" srcId="{84970684-D3F9-455F-A807-B7A7813F6BCA}" destId="{A3F6D1EF-8A72-4F93-89C4-290575CECB25}" srcOrd="1" destOrd="0" presId="urn:microsoft.com/office/officeart/2005/8/layout/radial1"/>
    <dgm:cxn modelId="{8FA4555E-EEBC-475A-BDDA-7B8A43EE23B0}" type="presParOf" srcId="{A3F6D1EF-8A72-4F93-89C4-290575CECB25}" destId="{22BD7B35-F673-46F7-9B6A-9C33E3F71C73}" srcOrd="0" destOrd="0" presId="urn:microsoft.com/office/officeart/2005/8/layout/radial1"/>
    <dgm:cxn modelId="{13203688-7B2B-4E70-B834-685038A6D754}" type="presParOf" srcId="{84970684-D3F9-455F-A807-B7A7813F6BCA}" destId="{88738E05-C590-493F-AB1E-868C61F009AA}" srcOrd="2" destOrd="0" presId="urn:microsoft.com/office/officeart/2005/8/layout/radial1"/>
    <dgm:cxn modelId="{8299423B-B0A6-4DF5-8DE3-3D475F5C5320}" type="presParOf" srcId="{84970684-D3F9-455F-A807-B7A7813F6BCA}" destId="{A7099B3C-D8C7-46B6-8F0D-76EDB1FE3BB5}" srcOrd="3" destOrd="0" presId="urn:microsoft.com/office/officeart/2005/8/layout/radial1"/>
    <dgm:cxn modelId="{2F34CAC2-A2F6-43C5-9CFE-4F57EFD10A1F}" type="presParOf" srcId="{A7099B3C-D8C7-46B6-8F0D-76EDB1FE3BB5}" destId="{F33208DC-A4E6-4FC9-B908-B41BAF50AD0C}" srcOrd="0" destOrd="0" presId="urn:microsoft.com/office/officeart/2005/8/layout/radial1"/>
    <dgm:cxn modelId="{10386488-4D30-4B36-9090-C04340E3D180}" type="presParOf" srcId="{84970684-D3F9-455F-A807-B7A7813F6BCA}" destId="{2E398FCB-634F-4CF3-86A0-EA7BC3BAA355}" srcOrd="4" destOrd="0" presId="urn:microsoft.com/office/officeart/2005/8/layout/radial1"/>
    <dgm:cxn modelId="{0BE3CF26-9F4D-46C9-A2DB-01620CCE0B11}" type="presParOf" srcId="{84970684-D3F9-455F-A807-B7A7813F6BCA}" destId="{05EC3AAE-7DD0-459F-A8BA-60DD230F7C93}" srcOrd="5" destOrd="0" presId="urn:microsoft.com/office/officeart/2005/8/layout/radial1"/>
    <dgm:cxn modelId="{A795E095-57F0-4717-9246-FF539211DB87}" type="presParOf" srcId="{05EC3AAE-7DD0-459F-A8BA-60DD230F7C93}" destId="{ED4BE254-D5C7-484D-9334-F6773D76075A}" srcOrd="0" destOrd="0" presId="urn:microsoft.com/office/officeart/2005/8/layout/radial1"/>
    <dgm:cxn modelId="{5FE628F4-E84D-4BA4-97B9-219F93BCF13B}" type="presParOf" srcId="{84970684-D3F9-455F-A807-B7A7813F6BCA}" destId="{A8D2EDD3-F00A-4A5C-AF78-41609C2D4DED}" srcOrd="6" destOrd="0" presId="urn:microsoft.com/office/officeart/2005/8/layout/radial1"/>
    <dgm:cxn modelId="{0410F918-9CE4-4540-B3ED-BC2049D7EA09}" type="presParOf" srcId="{84970684-D3F9-455F-A807-B7A7813F6BCA}" destId="{557FBFB4-F594-4511-8291-DFF4FF876F1F}" srcOrd="7" destOrd="0" presId="urn:microsoft.com/office/officeart/2005/8/layout/radial1"/>
    <dgm:cxn modelId="{848C41CC-B405-47B4-822A-566C9CEEF753}" type="presParOf" srcId="{557FBFB4-F594-4511-8291-DFF4FF876F1F}" destId="{38FE04DD-5E20-48B6-A09D-9EBB7D92BB90}" srcOrd="0" destOrd="0" presId="urn:microsoft.com/office/officeart/2005/8/layout/radial1"/>
    <dgm:cxn modelId="{85BA538D-9BD7-4D94-BBC1-09ED2EC120D2}" type="presParOf" srcId="{84970684-D3F9-455F-A807-B7A7813F6BCA}" destId="{72EABDB3-67D7-40E4-8E70-764A7D1667BD}" srcOrd="8" destOrd="0" presId="urn:microsoft.com/office/officeart/2005/8/layout/radial1"/>
    <dgm:cxn modelId="{2A673F9C-C64B-4193-A0EE-D509F1ABA4F5}" type="presParOf" srcId="{84970684-D3F9-455F-A807-B7A7813F6BCA}" destId="{1F25ADF4-F888-4D43-9DAB-5446AC7A5A1B}" srcOrd="9" destOrd="0" presId="urn:microsoft.com/office/officeart/2005/8/layout/radial1"/>
    <dgm:cxn modelId="{B7325572-4F5E-4121-9863-368ACBA3CA10}" type="presParOf" srcId="{1F25ADF4-F888-4D43-9DAB-5446AC7A5A1B}" destId="{5B839938-93C2-4A1D-8FCD-ADB695B7740D}" srcOrd="0" destOrd="0" presId="urn:microsoft.com/office/officeart/2005/8/layout/radial1"/>
    <dgm:cxn modelId="{6607C238-8EB0-4361-9C1C-1A625BBAC3DD}" type="presParOf" srcId="{84970684-D3F9-455F-A807-B7A7813F6BCA}" destId="{4B1AC237-C525-428D-95CE-2DA816DAA621}" srcOrd="10" destOrd="0" presId="urn:microsoft.com/office/officeart/2005/8/layout/radial1"/>
    <dgm:cxn modelId="{499A2913-F537-4605-9C67-0E098316AFDD}" type="presParOf" srcId="{84970684-D3F9-455F-A807-B7A7813F6BCA}" destId="{5AFA8B0E-12D4-4FB5-A2E0-C1E0E75A9EFE}" srcOrd="11" destOrd="0" presId="urn:microsoft.com/office/officeart/2005/8/layout/radial1"/>
    <dgm:cxn modelId="{79743015-8129-42FD-8D61-FA74BD6F3B2E}" type="presParOf" srcId="{5AFA8B0E-12D4-4FB5-A2E0-C1E0E75A9EFE}" destId="{2042A15E-1B5F-4451-9EE6-49007E97F4FE}" srcOrd="0" destOrd="0" presId="urn:microsoft.com/office/officeart/2005/8/layout/radial1"/>
    <dgm:cxn modelId="{C7810B4D-8D0C-4378-8983-91F8F4C24C54}" type="presParOf" srcId="{84970684-D3F9-455F-A807-B7A7813F6BCA}" destId="{0FB81B5B-E5E3-414F-862F-83BA387A812A}" srcOrd="12" destOrd="0" presId="urn:microsoft.com/office/officeart/2005/8/layout/radial1"/>
    <dgm:cxn modelId="{BDFA09FF-72E5-473F-A676-43E33C8785A8}" type="presParOf" srcId="{84970684-D3F9-455F-A807-B7A7813F6BCA}" destId="{431CA1D5-9949-4016-8B3F-BA52A8EAF8F6}" srcOrd="13" destOrd="0" presId="urn:microsoft.com/office/officeart/2005/8/layout/radial1"/>
    <dgm:cxn modelId="{71F241BC-5BED-4D4C-A8D5-E03D5347DAB6}" type="presParOf" srcId="{431CA1D5-9949-4016-8B3F-BA52A8EAF8F6}" destId="{E945FF8D-2706-493F-AFC6-5B2F325CEA86}" srcOrd="0" destOrd="0" presId="urn:microsoft.com/office/officeart/2005/8/layout/radial1"/>
    <dgm:cxn modelId="{BF503CBF-6E4A-4FDC-B765-37AC08F432F1}" type="presParOf" srcId="{84970684-D3F9-455F-A807-B7A7813F6BCA}" destId="{619CC57A-74D7-4D05-BB2F-03F19396EFFA}" srcOrd="14" destOrd="0" presId="urn:microsoft.com/office/officeart/2005/8/layout/radial1"/>
    <dgm:cxn modelId="{88D3CBBC-2309-419C-8465-04E5CF759910}" type="presParOf" srcId="{84970684-D3F9-455F-A807-B7A7813F6BCA}" destId="{192D9BCC-0EAE-46E0-BC9C-658205078C2C}" srcOrd="15" destOrd="0" presId="urn:microsoft.com/office/officeart/2005/8/layout/radial1"/>
    <dgm:cxn modelId="{BE855874-4228-416C-AF29-DC4C54EB7A2D}" type="presParOf" srcId="{192D9BCC-0EAE-46E0-BC9C-658205078C2C}" destId="{44A3EDDE-5564-4A32-B4DF-3E551512C224}" srcOrd="0" destOrd="0" presId="urn:microsoft.com/office/officeart/2005/8/layout/radial1"/>
    <dgm:cxn modelId="{418E121A-98B2-4A39-8C32-39CE50029CF2}" type="presParOf" srcId="{84970684-D3F9-455F-A807-B7A7813F6BCA}" destId="{D387CB37-224F-42B5-A960-A8DB7F7B08FC}" srcOrd="16" destOrd="0" presId="urn:microsoft.com/office/officeart/2005/8/layout/radial1"/>
    <dgm:cxn modelId="{31D17817-F31F-438B-BF3B-6215B5EF1783}" type="presParOf" srcId="{84970684-D3F9-455F-A807-B7A7813F6BCA}" destId="{740E68AF-BA08-45DF-8D0F-A1C15C070A20}" srcOrd="17" destOrd="0" presId="urn:microsoft.com/office/officeart/2005/8/layout/radial1"/>
    <dgm:cxn modelId="{874D8542-B0DE-4203-8DF9-B3C579C1A82A}" type="presParOf" srcId="{740E68AF-BA08-45DF-8D0F-A1C15C070A20}" destId="{EF13852F-7934-44E4-82A7-0928128C3743}" srcOrd="0" destOrd="0" presId="urn:microsoft.com/office/officeart/2005/8/layout/radial1"/>
    <dgm:cxn modelId="{A83D2950-3261-4FC0-AEA3-F244AABD2FF3}" type="presParOf" srcId="{84970684-D3F9-455F-A807-B7A7813F6BCA}" destId="{1562F7A9-E7B5-475E-801F-4D89A500D81F}" srcOrd="1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9F2B82-7F68-4912-8A9B-CE7AFFAA3217}" type="doc">
      <dgm:prSet loTypeId="urn:microsoft.com/office/officeart/2005/8/layout/venn1" loCatId="relationship" qsTypeId="urn:microsoft.com/office/officeart/2005/8/quickstyle/simple1" qsCatId="simple" csTypeId="urn:microsoft.com/office/officeart/2005/8/colors/accent1_2" csCatId="accent1" phldr="1"/>
      <dgm:spPr/>
    </dgm:pt>
    <dgm:pt modelId="{9FE98AEB-EDB0-43B2-BE79-E93599492379}">
      <dgm:prSet phldrT="[Text]"/>
      <dgm:spPr/>
      <dgm:t>
        <a:bodyPr/>
        <a:lstStyle/>
        <a:p>
          <a:r>
            <a:rPr lang="en-US" dirty="0" smtClean="0"/>
            <a:t>Research Team</a:t>
          </a:r>
          <a:endParaRPr lang="en-US" dirty="0"/>
        </a:p>
      </dgm:t>
    </dgm:pt>
    <dgm:pt modelId="{6769992C-7562-4A1B-BCB8-E663EB601C28}" type="parTrans" cxnId="{F317FD91-642D-40C0-BF55-7C2F1E1D1231}">
      <dgm:prSet/>
      <dgm:spPr/>
      <dgm:t>
        <a:bodyPr/>
        <a:lstStyle/>
        <a:p>
          <a:endParaRPr lang="en-US"/>
        </a:p>
      </dgm:t>
    </dgm:pt>
    <dgm:pt modelId="{E3A8D4DD-65F4-4040-9246-7E86D778C50E}" type="sibTrans" cxnId="{F317FD91-642D-40C0-BF55-7C2F1E1D1231}">
      <dgm:prSet/>
      <dgm:spPr/>
      <dgm:t>
        <a:bodyPr/>
        <a:lstStyle/>
        <a:p>
          <a:endParaRPr lang="en-US"/>
        </a:p>
      </dgm:t>
    </dgm:pt>
    <dgm:pt modelId="{BADA7F23-DDDF-46F2-BCEC-4592F69AA4A3}">
      <dgm:prSet phldrT="[Text]"/>
      <dgm:spPr/>
      <dgm:t>
        <a:bodyPr/>
        <a:lstStyle/>
        <a:p>
          <a:r>
            <a:rPr lang="en-US" dirty="0" smtClean="0"/>
            <a:t>Animal Care Team</a:t>
          </a:r>
          <a:endParaRPr lang="en-US" dirty="0"/>
        </a:p>
      </dgm:t>
    </dgm:pt>
    <dgm:pt modelId="{63CEDD8D-534A-456E-8F32-FF0B83AC5C6C}" type="parTrans" cxnId="{44E2260A-02E6-444B-AC38-C450F4613DCC}">
      <dgm:prSet/>
      <dgm:spPr/>
      <dgm:t>
        <a:bodyPr/>
        <a:lstStyle/>
        <a:p>
          <a:endParaRPr lang="en-US"/>
        </a:p>
      </dgm:t>
    </dgm:pt>
    <dgm:pt modelId="{DFD7E0FD-F0A8-443B-B2E9-F2E9F7841448}" type="sibTrans" cxnId="{44E2260A-02E6-444B-AC38-C450F4613DCC}">
      <dgm:prSet/>
      <dgm:spPr/>
      <dgm:t>
        <a:bodyPr/>
        <a:lstStyle/>
        <a:p>
          <a:endParaRPr lang="en-US"/>
        </a:p>
      </dgm:t>
    </dgm:pt>
    <dgm:pt modelId="{28932C44-A392-4921-8352-82C173BE6BAA}">
      <dgm:prSet phldrT="[Text]"/>
      <dgm:spPr/>
      <dgm:t>
        <a:bodyPr/>
        <a:lstStyle/>
        <a:p>
          <a:pPr algn="ctr"/>
          <a:r>
            <a:rPr lang="en-US" dirty="0" smtClean="0"/>
            <a:t>Veterinary Team</a:t>
          </a:r>
          <a:endParaRPr lang="en-US" dirty="0"/>
        </a:p>
      </dgm:t>
    </dgm:pt>
    <dgm:pt modelId="{FC473577-F84E-4F88-A8C7-8181161E70E9}" type="parTrans" cxnId="{09EAAB5C-D25D-48EA-B119-0BB750BFC12E}">
      <dgm:prSet/>
      <dgm:spPr/>
      <dgm:t>
        <a:bodyPr/>
        <a:lstStyle/>
        <a:p>
          <a:endParaRPr lang="en-US"/>
        </a:p>
      </dgm:t>
    </dgm:pt>
    <dgm:pt modelId="{D015A051-9EE5-409E-A66F-FEA89171A758}" type="sibTrans" cxnId="{09EAAB5C-D25D-48EA-B119-0BB750BFC12E}">
      <dgm:prSet/>
      <dgm:spPr/>
      <dgm:t>
        <a:bodyPr/>
        <a:lstStyle/>
        <a:p>
          <a:endParaRPr lang="en-US"/>
        </a:p>
      </dgm:t>
    </dgm:pt>
    <dgm:pt modelId="{AC6B5CDE-617D-45F6-8C27-34ECABF2C7BA}" type="pres">
      <dgm:prSet presAssocID="{FB9F2B82-7F68-4912-8A9B-CE7AFFAA3217}" presName="compositeShape" presStyleCnt="0">
        <dgm:presLayoutVars>
          <dgm:chMax val="7"/>
          <dgm:dir/>
          <dgm:resizeHandles val="exact"/>
        </dgm:presLayoutVars>
      </dgm:prSet>
      <dgm:spPr/>
    </dgm:pt>
    <dgm:pt modelId="{D92A939F-2B9F-4A8F-A40D-9573D75D34BC}" type="pres">
      <dgm:prSet presAssocID="{9FE98AEB-EDB0-43B2-BE79-E93599492379}" presName="circ1" presStyleLbl="vennNode1" presStyleIdx="0" presStyleCnt="3"/>
      <dgm:spPr/>
      <dgm:t>
        <a:bodyPr/>
        <a:lstStyle/>
        <a:p>
          <a:endParaRPr lang="en-US"/>
        </a:p>
      </dgm:t>
    </dgm:pt>
    <dgm:pt modelId="{5711ECC4-94E6-42D7-A5B0-5F3D8BF4B5C2}" type="pres">
      <dgm:prSet presAssocID="{9FE98AEB-EDB0-43B2-BE79-E93599492379}" presName="circ1Tx" presStyleLbl="revTx" presStyleIdx="0" presStyleCnt="0">
        <dgm:presLayoutVars>
          <dgm:chMax val="0"/>
          <dgm:chPref val="0"/>
          <dgm:bulletEnabled val="1"/>
        </dgm:presLayoutVars>
      </dgm:prSet>
      <dgm:spPr/>
      <dgm:t>
        <a:bodyPr/>
        <a:lstStyle/>
        <a:p>
          <a:endParaRPr lang="en-US"/>
        </a:p>
      </dgm:t>
    </dgm:pt>
    <dgm:pt modelId="{32220311-8A1A-4F83-A471-CA6697E0EC33}" type="pres">
      <dgm:prSet presAssocID="{BADA7F23-DDDF-46F2-BCEC-4592F69AA4A3}" presName="circ2" presStyleLbl="vennNode1" presStyleIdx="1" presStyleCnt="3"/>
      <dgm:spPr/>
      <dgm:t>
        <a:bodyPr/>
        <a:lstStyle/>
        <a:p>
          <a:endParaRPr lang="en-US"/>
        </a:p>
      </dgm:t>
    </dgm:pt>
    <dgm:pt modelId="{8A4479B5-D439-42BB-88EF-9260B5F8E287}" type="pres">
      <dgm:prSet presAssocID="{BADA7F23-DDDF-46F2-BCEC-4592F69AA4A3}" presName="circ2Tx" presStyleLbl="revTx" presStyleIdx="0" presStyleCnt="0">
        <dgm:presLayoutVars>
          <dgm:chMax val="0"/>
          <dgm:chPref val="0"/>
          <dgm:bulletEnabled val="1"/>
        </dgm:presLayoutVars>
      </dgm:prSet>
      <dgm:spPr/>
      <dgm:t>
        <a:bodyPr/>
        <a:lstStyle/>
        <a:p>
          <a:endParaRPr lang="en-US"/>
        </a:p>
      </dgm:t>
    </dgm:pt>
    <dgm:pt modelId="{E8878AEA-D885-42A6-A4DB-591455008391}" type="pres">
      <dgm:prSet presAssocID="{28932C44-A392-4921-8352-82C173BE6BAA}" presName="circ3" presStyleLbl="vennNode1" presStyleIdx="2" presStyleCnt="3"/>
      <dgm:spPr/>
      <dgm:t>
        <a:bodyPr/>
        <a:lstStyle/>
        <a:p>
          <a:endParaRPr lang="en-US"/>
        </a:p>
      </dgm:t>
    </dgm:pt>
    <dgm:pt modelId="{92C88065-C63D-4130-BE58-21754B637270}" type="pres">
      <dgm:prSet presAssocID="{28932C44-A392-4921-8352-82C173BE6BAA}" presName="circ3Tx" presStyleLbl="revTx" presStyleIdx="0" presStyleCnt="0">
        <dgm:presLayoutVars>
          <dgm:chMax val="0"/>
          <dgm:chPref val="0"/>
          <dgm:bulletEnabled val="1"/>
        </dgm:presLayoutVars>
      </dgm:prSet>
      <dgm:spPr/>
      <dgm:t>
        <a:bodyPr/>
        <a:lstStyle/>
        <a:p>
          <a:endParaRPr lang="en-US"/>
        </a:p>
      </dgm:t>
    </dgm:pt>
  </dgm:ptLst>
  <dgm:cxnLst>
    <dgm:cxn modelId="{89FAF1AB-2F8C-41D1-8715-5E7BB2E9E44D}" type="presOf" srcId="{28932C44-A392-4921-8352-82C173BE6BAA}" destId="{92C88065-C63D-4130-BE58-21754B637270}" srcOrd="1" destOrd="0" presId="urn:microsoft.com/office/officeart/2005/8/layout/venn1"/>
    <dgm:cxn modelId="{03D6F7D6-5FC2-40D4-B1BC-264CCC5F31C5}" type="presOf" srcId="{28932C44-A392-4921-8352-82C173BE6BAA}" destId="{E8878AEA-D885-42A6-A4DB-591455008391}" srcOrd="0" destOrd="0" presId="urn:microsoft.com/office/officeart/2005/8/layout/venn1"/>
    <dgm:cxn modelId="{49064DEE-5D2E-41DF-B3E6-3E6C52641AFE}" type="presOf" srcId="{BADA7F23-DDDF-46F2-BCEC-4592F69AA4A3}" destId="{8A4479B5-D439-42BB-88EF-9260B5F8E287}" srcOrd="1" destOrd="0" presId="urn:microsoft.com/office/officeart/2005/8/layout/venn1"/>
    <dgm:cxn modelId="{44E2260A-02E6-444B-AC38-C450F4613DCC}" srcId="{FB9F2B82-7F68-4912-8A9B-CE7AFFAA3217}" destId="{BADA7F23-DDDF-46F2-BCEC-4592F69AA4A3}" srcOrd="1" destOrd="0" parTransId="{63CEDD8D-534A-456E-8F32-FF0B83AC5C6C}" sibTransId="{DFD7E0FD-F0A8-443B-B2E9-F2E9F7841448}"/>
    <dgm:cxn modelId="{09EAAB5C-D25D-48EA-B119-0BB750BFC12E}" srcId="{FB9F2B82-7F68-4912-8A9B-CE7AFFAA3217}" destId="{28932C44-A392-4921-8352-82C173BE6BAA}" srcOrd="2" destOrd="0" parTransId="{FC473577-F84E-4F88-A8C7-8181161E70E9}" sibTransId="{D015A051-9EE5-409E-A66F-FEA89171A758}"/>
    <dgm:cxn modelId="{5547FD65-6A7D-46D1-A12D-7B67CD0920EC}" type="presOf" srcId="{9FE98AEB-EDB0-43B2-BE79-E93599492379}" destId="{D92A939F-2B9F-4A8F-A40D-9573D75D34BC}" srcOrd="0" destOrd="0" presId="urn:microsoft.com/office/officeart/2005/8/layout/venn1"/>
    <dgm:cxn modelId="{7E60B7FC-5F27-4800-8E28-87E6D11B73C1}" type="presOf" srcId="{FB9F2B82-7F68-4912-8A9B-CE7AFFAA3217}" destId="{AC6B5CDE-617D-45F6-8C27-34ECABF2C7BA}" srcOrd="0" destOrd="0" presId="urn:microsoft.com/office/officeart/2005/8/layout/venn1"/>
    <dgm:cxn modelId="{F317FD91-642D-40C0-BF55-7C2F1E1D1231}" srcId="{FB9F2B82-7F68-4912-8A9B-CE7AFFAA3217}" destId="{9FE98AEB-EDB0-43B2-BE79-E93599492379}" srcOrd="0" destOrd="0" parTransId="{6769992C-7562-4A1B-BCB8-E663EB601C28}" sibTransId="{E3A8D4DD-65F4-4040-9246-7E86D778C50E}"/>
    <dgm:cxn modelId="{FA99BADB-BBC0-4A3A-8700-DB29EADE162E}" type="presOf" srcId="{9FE98AEB-EDB0-43B2-BE79-E93599492379}" destId="{5711ECC4-94E6-42D7-A5B0-5F3D8BF4B5C2}" srcOrd="1" destOrd="0" presId="urn:microsoft.com/office/officeart/2005/8/layout/venn1"/>
    <dgm:cxn modelId="{3C074406-4B98-4F0A-A0D7-4274A8F51874}" type="presOf" srcId="{BADA7F23-DDDF-46F2-BCEC-4592F69AA4A3}" destId="{32220311-8A1A-4F83-A471-CA6697E0EC33}" srcOrd="0" destOrd="0" presId="urn:microsoft.com/office/officeart/2005/8/layout/venn1"/>
    <dgm:cxn modelId="{D4E9A0D9-C04D-46FC-8F67-FBC3D26475C7}" type="presParOf" srcId="{AC6B5CDE-617D-45F6-8C27-34ECABF2C7BA}" destId="{D92A939F-2B9F-4A8F-A40D-9573D75D34BC}" srcOrd="0" destOrd="0" presId="urn:microsoft.com/office/officeart/2005/8/layout/venn1"/>
    <dgm:cxn modelId="{BC435FF9-15E6-410B-A6B3-ACCDD6528BE2}" type="presParOf" srcId="{AC6B5CDE-617D-45F6-8C27-34ECABF2C7BA}" destId="{5711ECC4-94E6-42D7-A5B0-5F3D8BF4B5C2}" srcOrd="1" destOrd="0" presId="urn:microsoft.com/office/officeart/2005/8/layout/venn1"/>
    <dgm:cxn modelId="{D32C3C57-69C7-4450-8D46-49257A823D46}" type="presParOf" srcId="{AC6B5CDE-617D-45F6-8C27-34ECABF2C7BA}" destId="{32220311-8A1A-4F83-A471-CA6697E0EC33}" srcOrd="2" destOrd="0" presId="urn:microsoft.com/office/officeart/2005/8/layout/venn1"/>
    <dgm:cxn modelId="{32E42FBE-69D3-4BBB-A856-FAD0927B0A09}" type="presParOf" srcId="{AC6B5CDE-617D-45F6-8C27-34ECABF2C7BA}" destId="{8A4479B5-D439-42BB-88EF-9260B5F8E287}" srcOrd="3" destOrd="0" presId="urn:microsoft.com/office/officeart/2005/8/layout/venn1"/>
    <dgm:cxn modelId="{582AB4F8-D458-47C8-8188-BB5DC6B54536}" type="presParOf" srcId="{AC6B5CDE-617D-45F6-8C27-34ECABF2C7BA}" destId="{E8878AEA-D885-42A6-A4DB-591455008391}" srcOrd="4" destOrd="0" presId="urn:microsoft.com/office/officeart/2005/8/layout/venn1"/>
    <dgm:cxn modelId="{FD6D8BC2-2802-4549-A7C6-C6AC619698E2}" type="presParOf" srcId="{AC6B5CDE-617D-45F6-8C27-34ECABF2C7BA}" destId="{92C88065-C63D-4130-BE58-21754B637270}"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2"/>
            <a:ext cx="3038474" cy="465137"/>
          </a:xfrm>
          <a:prstGeom prst="rect">
            <a:avLst/>
          </a:prstGeom>
        </p:spPr>
        <p:txBody>
          <a:bodyPr vert="horz" lIns="91946" tIns="45972" rIns="91946" bIns="45972" rtlCol="0"/>
          <a:lstStyle>
            <a:lvl1pPr algn="l">
              <a:defRPr sz="1200"/>
            </a:lvl1pPr>
          </a:lstStyle>
          <a:p>
            <a:r>
              <a:rPr lang="en-US" smtClean="0"/>
              <a:t>Research Ethics, Compliance, IRB &amp; IACUC</a:t>
            </a:r>
            <a:endParaRPr lang="en-US" dirty="0"/>
          </a:p>
        </p:txBody>
      </p:sp>
      <p:sp>
        <p:nvSpPr>
          <p:cNvPr id="3" name="Date Placeholder 2"/>
          <p:cNvSpPr>
            <a:spLocks noGrp="1"/>
          </p:cNvSpPr>
          <p:nvPr>
            <p:ph type="dt" sz="quarter" idx="1"/>
          </p:nvPr>
        </p:nvSpPr>
        <p:spPr>
          <a:xfrm>
            <a:off x="3970341" y="2"/>
            <a:ext cx="3038474" cy="465137"/>
          </a:xfrm>
          <a:prstGeom prst="rect">
            <a:avLst/>
          </a:prstGeom>
        </p:spPr>
        <p:txBody>
          <a:bodyPr vert="horz" lIns="91946" tIns="45972" rIns="91946" bIns="45972" rtlCol="0"/>
          <a:lstStyle>
            <a:lvl1pPr algn="r">
              <a:defRPr sz="1200"/>
            </a:lvl1pPr>
          </a:lstStyle>
          <a:p>
            <a:fld id="{45CE6703-AD6E-4BC2-9F6D-635613F707C7}" type="datetimeFigureOut">
              <a:rPr lang="en-US" smtClean="0"/>
              <a:t>9/24/2013</a:t>
            </a:fld>
            <a:endParaRPr lang="en-US" dirty="0"/>
          </a:p>
        </p:txBody>
      </p:sp>
      <p:sp>
        <p:nvSpPr>
          <p:cNvPr id="4" name="Footer Placeholder 3"/>
          <p:cNvSpPr>
            <a:spLocks noGrp="1"/>
          </p:cNvSpPr>
          <p:nvPr>
            <p:ph type="ftr" sz="quarter" idx="2"/>
          </p:nvPr>
        </p:nvSpPr>
        <p:spPr>
          <a:xfrm>
            <a:off x="3" y="8829677"/>
            <a:ext cx="3038474" cy="465137"/>
          </a:xfrm>
          <a:prstGeom prst="rect">
            <a:avLst/>
          </a:prstGeom>
        </p:spPr>
        <p:txBody>
          <a:bodyPr vert="horz" lIns="91946" tIns="45972" rIns="91946" bIns="45972" rtlCol="0" anchor="b"/>
          <a:lstStyle>
            <a:lvl1pPr algn="l">
              <a:defRPr sz="1200"/>
            </a:lvl1pPr>
          </a:lstStyle>
          <a:p>
            <a:r>
              <a:rPr lang="en-US" smtClean="0"/>
              <a:t>Office of Research &amp; Commercialization</a:t>
            </a:r>
            <a:endParaRPr lang="en-US" dirty="0"/>
          </a:p>
        </p:txBody>
      </p:sp>
      <p:sp>
        <p:nvSpPr>
          <p:cNvPr id="5" name="Slide Number Placeholder 4"/>
          <p:cNvSpPr>
            <a:spLocks noGrp="1"/>
          </p:cNvSpPr>
          <p:nvPr>
            <p:ph type="sldNum" sz="quarter" idx="3"/>
          </p:nvPr>
        </p:nvSpPr>
        <p:spPr>
          <a:xfrm>
            <a:off x="3970341" y="8829677"/>
            <a:ext cx="3038474" cy="465137"/>
          </a:xfrm>
          <a:prstGeom prst="rect">
            <a:avLst/>
          </a:prstGeom>
        </p:spPr>
        <p:txBody>
          <a:bodyPr vert="horz" lIns="91946" tIns="45972" rIns="91946" bIns="45972" rtlCol="0" anchor="b"/>
          <a:lstStyle>
            <a:lvl1pPr algn="r">
              <a:defRPr sz="1200"/>
            </a:lvl1pPr>
          </a:lstStyle>
          <a:p>
            <a:fld id="{8D13F298-C66D-4EAE-9B6C-6C27EB59762C}" type="slidenum">
              <a:rPr lang="en-US" smtClean="0"/>
              <a:t>‹#›</a:t>
            </a:fld>
            <a:endParaRPr lang="en-US" dirty="0"/>
          </a:p>
        </p:txBody>
      </p:sp>
    </p:spTree>
    <p:extLst>
      <p:ext uri="{BB962C8B-B14F-4D97-AF65-F5344CB8AC3E}">
        <p14:creationId xmlns:p14="http://schemas.microsoft.com/office/powerpoint/2010/main" val="179156133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2"/>
            <a:ext cx="3038474" cy="465137"/>
          </a:xfrm>
          <a:prstGeom prst="rect">
            <a:avLst/>
          </a:prstGeom>
        </p:spPr>
        <p:txBody>
          <a:bodyPr vert="horz" lIns="91946" tIns="45972" rIns="91946" bIns="45972" rtlCol="0"/>
          <a:lstStyle>
            <a:lvl1pPr algn="l">
              <a:defRPr sz="1200"/>
            </a:lvl1pPr>
          </a:lstStyle>
          <a:p>
            <a:r>
              <a:rPr lang="en-US" smtClean="0"/>
              <a:t>Research Ethics, Compliance, IRB &amp; IACUC</a:t>
            </a:r>
            <a:endParaRPr lang="en-US" dirty="0"/>
          </a:p>
        </p:txBody>
      </p:sp>
      <p:sp>
        <p:nvSpPr>
          <p:cNvPr id="3" name="Date Placeholder 2"/>
          <p:cNvSpPr>
            <a:spLocks noGrp="1"/>
          </p:cNvSpPr>
          <p:nvPr>
            <p:ph type="dt" idx="1"/>
          </p:nvPr>
        </p:nvSpPr>
        <p:spPr>
          <a:xfrm>
            <a:off x="3970341" y="2"/>
            <a:ext cx="3038474" cy="465137"/>
          </a:xfrm>
          <a:prstGeom prst="rect">
            <a:avLst/>
          </a:prstGeom>
        </p:spPr>
        <p:txBody>
          <a:bodyPr vert="horz" lIns="91946" tIns="45972" rIns="91946" bIns="45972" rtlCol="0"/>
          <a:lstStyle>
            <a:lvl1pPr algn="r">
              <a:defRPr sz="1200"/>
            </a:lvl1pPr>
          </a:lstStyle>
          <a:p>
            <a:fld id="{2D3B6224-E222-4BE6-97EA-BB87A8C288C8}" type="datetimeFigureOut">
              <a:rPr lang="en-US" smtClean="0"/>
              <a:t>9/24/2013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946" tIns="45972" rIns="91946" bIns="45972" rtlCol="0" anchor="ctr"/>
          <a:lstStyle/>
          <a:p>
            <a:endParaRPr lang="en-US" dirty="0"/>
          </a:p>
        </p:txBody>
      </p:sp>
      <p:sp>
        <p:nvSpPr>
          <p:cNvPr id="5" name="Notes Placeholder 4"/>
          <p:cNvSpPr>
            <a:spLocks noGrp="1"/>
          </p:cNvSpPr>
          <p:nvPr>
            <p:ph type="body" sz="quarter" idx="3"/>
          </p:nvPr>
        </p:nvSpPr>
        <p:spPr>
          <a:xfrm>
            <a:off x="701676" y="4416428"/>
            <a:ext cx="5607050" cy="4183063"/>
          </a:xfrm>
          <a:prstGeom prst="rect">
            <a:avLst/>
          </a:prstGeom>
        </p:spPr>
        <p:txBody>
          <a:bodyPr vert="horz" lIns="91946" tIns="45972" rIns="91946" bIns="4597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3" y="8829677"/>
            <a:ext cx="3038474" cy="465137"/>
          </a:xfrm>
          <a:prstGeom prst="rect">
            <a:avLst/>
          </a:prstGeom>
        </p:spPr>
        <p:txBody>
          <a:bodyPr vert="horz" lIns="91946" tIns="45972" rIns="91946" bIns="45972" rtlCol="0" anchor="b"/>
          <a:lstStyle>
            <a:lvl1pPr algn="l">
              <a:defRPr sz="1200"/>
            </a:lvl1pPr>
          </a:lstStyle>
          <a:p>
            <a:r>
              <a:rPr lang="en-US" smtClean="0"/>
              <a:t>Office of Research &amp; Commercialization</a:t>
            </a:r>
            <a:endParaRPr lang="en-US" dirty="0"/>
          </a:p>
        </p:txBody>
      </p:sp>
      <p:sp>
        <p:nvSpPr>
          <p:cNvPr id="7" name="Slide Number Placeholder 6"/>
          <p:cNvSpPr>
            <a:spLocks noGrp="1"/>
          </p:cNvSpPr>
          <p:nvPr>
            <p:ph type="sldNum" sz="quarter" idx="5"/>
          </p:nvPr>
        </p:nvSpPr>
        <p:spPr>
          <a:xfrm>
            <a:off x="3970341" y="8829677"/>
            <a:ext cx="3038474" cy="465137"/>
          </a:xfrm>
          <a:prstGeom prst="rect">
            <a:avLst/>
          </a:prstGeom>
        </p:spPr>
        <p:txBody>
          <a:bodyPr vert="horz" lIns="91946" tIns="45972" rIns="91946" bIns="45972" rtlCol="0" anchor="b"/>
          <a:lstStyle>
            <a:lvl1pPr algn="r">
              <a:defRPr sz="1200"/>
            </a:lvl1pPr>
          </a:lstStyle>
          <a:p>
            <a:fld id="{731B2CB3-83F0-4ABD-88A8-EB7EAD9C3194}" type="slidenum">
              <a:rPr lang="en-US" smtClean="0"/>
              <a:t>‹#›</a:t>
            </a:fld>
            <a:endParaRPr lang="en-US" dirty="0"/>
          </a:p>
        </p:txBody>
      </p:sp>
    </p:spTree>
    <p:extLst>
      <p:ext uri="{BB962C8B-B14F-4D97-AF65-F5344CB8AC3E}">
        <p14:creationId xmlns:p14="http://schemas.microsoft.com/office/powerpoint/2010/main" val="3414209945"/>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4</a:t>
            </a:fld>
            <a:endParaRPr lang="en-US" dirty="0"/>
          </a:p>
        </p:txBody>
      </p:sp>
      <p:sp>
        <p:nvSpPr>
          <p:cNvPr id="4" name="Date Placeholder 3"/>
          <p:cNvSpPr>
            <a:spLocks noGrp="1"/>
          </p:cNvSpPr>
          <p:nvPr>
            <p:ph type="dt" idx="12"/>
          </p:nvPr>
        </p:nvSpPr>
        <p:spPr/>
        <p:txBody>
          <a:bodyPr/>
          <a:lstStyle/>
          <a:p>
            <a:fld id="{FF51A435-DA45-4928-9D22-51F7E379F3D4}" type="datetime1">
              <a:rPr lang="en-US" smtClean="0"/>
              <a:t>9/24/2013</a:t>
            </a:fld>
            <a:endParaRPr lang="en-US" dirty="0"/>
          </a:p>
        </p:txBody>
      </p:sp>
      <p:sp>
        <p:nvSpPr>
          <p:cNvPr id="6" name="Footer Placeholder 5"/>
          <p:cNvSpPr>
            <a:spLocks noGrp="1"/>
          </p:cNvSpPr>
          <p:nvPr>
            <p:ph type="ftr" sz="quarter" idx="13"/>
          </p:nvPr>
        </p:nvSpPr>
        <p:spPr/>
        <p:txBody>
          <a:bodyPr/>
          <a:lstStyle/>
          <a:p>
            <a:r>
              <a:rPr lang="en-US" smtClean="0"/>
              <a:t>Office of Research &amp; Commercialization</a:t>
            </a:r>
            <a:endParaRPr lang="en-US" dirty="0"/>
          </a:p>
        </p:txBody>
      </p:sp>
      <p:sp>
        <p:nvSpPr>
          <p:cNvPr id="7" name="Header Placeholder 6"/>
          <p:cNvSpPr>
            <a:spLocks noGrp="1"/>
          </p:cNvSpPr>
          <p:nvPr>
            <p:ph type="hdr" sz="quarter" idx="14"/>
          </p:nvPr>
        </p:nvSpPr>
        <p:spPr/>
        <p:txBody>
          <a:bodyPr/>
          <a:lstStyle/>
          <a:p>
            <a:r>
              <a:rPr lang="en-US" smtClean="0"/>
              <a:t>Research Ethics, Compliance, IRB &amp; IACUC</a:t>
            </a:r>
            <a:endParaRPr lang="en-US" dirty="0"/>
          </a:p>
        </p:txBody>
      </p:sp>
    </p:spTree>
    <p:extLst>
      <p:ext uri="{BB962C8B-B14F-4D97-AF65-F5344CB8AC3E}">
        <p14:creationId xmlns:p14="http://schemas.microsoft.com/office/powerpoint/2010/main" val="1531058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FC- bi-monthly</a:t>
            </a:r>
            <a:r>
              <a:rPr lang="en-US" baseline="0" dirty="0" smtClean="0"/>
              <a:t> meetings or if by DR committee cannot agree on approval they can request for FCR</a:t>
            </a:r>
            <a:endParaRPr lang="en-US" dirty="0"/>
          </a:p>
        </p:txBody>
      </p:sp>
      <p:sp>
        <p:nvSpPr>
          <p:cNvPr id="4" name="Slide Number Placeholder 3"/>
          <p:cNvSpPr>
            <a:spLocks noGrp="1"/>
          </p:cNvSpPr>
          <p:nvPr>
            <p:ph type="sldNum" sz="quarter" idx="10"/>
          </p:nvPr>
        </p:nvSpPr>
        <p:spPr/>
        <p:txBody>
          <a:bodyPr/>
          <a:lstStyle/>
          <a:p>
            <a:fld id="{731B2CB3-83F0-4ABD-88A8-EB7EAD9C3194}" type="slidenum">
              <a:rPr lang="en-US" smtClean="0"/>
              <a:t>55</a:t>
            </a:fld>
            <a:endParaRPr lang="en-US" dirty="0"/>
          </a:p>
        </p:txBody>
      </p:sp>
      <p:sp>
        <p:nvSpPr>
          <p:cNvPr id="5" name="Date Placeholder 4"/>
          <p:cNvSpPr>
            <a:spLocks noGrp="1"/>
          </p:cNvSpPr>
          <p:nvPr>
            <p:ph type="dt" idx="11"/>
          </p:nvPr>
        </p:nvSpPr>
        <p:spPr/>
        <p:txBody>
          <a:bodyPr/>
          <a:lstStyle/>
          <a:p>
            <a:fld id="{E75C9D95-473A-44D3-B830-F3A63A2430D9}" type="datetime1">
              <a:rPr lang="en-US" smtClean="0"/>
              <a:t>9/24/2013</a:t>
            </a:fld>
            <a:endParaRPr lang="en-US" dirty="0"/>
          </a:p>
        </p:txBody>
      </p:sp>
      <p:sp>
        <p:nvSpPr>
          <p:cNvPr id="6" name="Footer Placeholder 5"/>
          <p:cNvSpPr>
            <a:spLocks noGrp="1"/>
          </p:cNvSpPr>
          <p:nvPr>
            <p:ph type="ftr" sz="quarter" idx="12"/>
          </p:nvPr>
        </p:nvSpPr>
        <p:spPr/>
        <p:txBody>
          <a:bodyPr/>
          <a:lstStyle/>
          <a:p>
            <a:r>
              <a:rPr lang="en-US" smtClean="0"/>
              <a:t>Office of Research &amp; Commercialization</a:t>
            </a:r>
            <a:endParaRPr lang="en-US" dirty="0"/>
          </a:p>
        </p:txBody>
      </p:sp>
      <p:sp>
        <p:nvSpPr>
          <p:cNvPr id="7" name="Header Placeholder 6"/>
          <p:cNvSpPr>
            <a:spLocks noGrp="1"/>
          </p:cNvSpPr>
          <p:nvPr>
            <p:ph type="hdr" sz="quarter" idx="13"/>
          </p:nvPr>
        </p:nvSpPr>
        <p:spPr/>
        <p:txBody>
          <a:bodyPr/>
          <a:lstStyle/>
          <a:p>
            <a:r>
              <a:rPr lang="en-US" smtClean="0"/>
              <a:t>Research Ethics, Compliance, IRB &amp; IACUC</a:t>
            </a:r>
            <a:endParaRPr lang="en-US" dirty="0"/>
          </a:p>
        </p:txBody>
      </p:sp>
    </p:spTree>
    <p:extLst>
      <p:ext uri="{BB962C8B-B14F-4D97-AF65-F5344CB8AC3E}">
        <p14:creationId xmlns:p14="http://schemas.microsoft.com/office/powerpoint/2010/main" val="3808549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1B2CB3-83F0-4ABD-88A8-EB7EAD9C3194}" type="slidenum">
              <a:rPr lang="en-US" smtClean="0"/>
              <a:t>62</a:t>
            </a:fld>
            <a:endParaRPr lang="en-US" dirty="0"/>
          </a:p>
        </p:txBody>
      </p:sp>
      <p:sp>
        <p:nvSpPr>
          <p:cNvPr id="5" name="Date Placeholder 4"/>
          <p:cNvSpPr>
            <a:spLocks noGrp="1"/>
          </p:cNvSpPr>
          <p:nvPr>
            <p:ph type="dt" idx="11"/>
          </p:nvPr>
        </p:nvSpPr>
        <p:spPr/>
        <p:txBody>
          <a:bodyPr/>
          <a:lstStyle/>
          <a:p>
            <a:fld id="{0AC1B6ED-9B8A-4923-A747-C56425EF10E6}" type="datetime1">
              <a:rPr lang="en-US" smtClean="0"/>
              <a:t>9/24/2013</a:t>
            </a:fld>
            <a:endParaRPr lang="en-US" dirty="0"/>
          </a:p>
        </p:txBody>
      </p:sp>
      <p:sp>
        <p:nvSpPr>
          <p:cNvPr id="6" name="Footer Placeholder 5"/>
          <p:cNvSpPr>
            <a:spLocks noGrp="1"/>
          </p:cNvSpPr>
          <p:nvPr>
            <p:ph type="ftr" sz="quarter" idx="12"/>
          </p:nvPr>
        </p:nvSpPr>
        <p:spPr/>
        <p:txBody>
          <a:bodyPr/>
          <a:lstStyle/>
          <a:p>
            <a:r>
              <a:rPr lang="en-US" smtClean="0"/>
              <a:t>Office of Research &amp; Commercialization</a:t>
            </a:r>
            <a:endParaRPr lang="en-US" dirty="0"/>
          </a:p>
        </p:txBody>
      </p:sp>
      <p:sp>
        <p:nvSpPr>
          <p:cNvPr id="7" name="Header Placeholder 6"/>
          <p:cNvSpPr>
            <a:spLocks noGrp="1"/>
          </p:cNvSpPr>
          <p:nvPr>
            <p:ph type="hdr" sz="quarter" idx="13"/>
          </p:nvPr>
        </p:nvSpPr>
        <p:spPr/>
        <p:txBody>
          <a:bodyPr/>
          <a:lstStyle/>
          <a:p>
            <a:r>
              <a:rPr lang="en-US" smtClean="0"/>
              <a:t>Research Ethics, Compliance, IRB &amp; IACUC</a:t>
            </a:r>
            <a:endParaRPr lang="en-US" dirty="0"/>
          </a:p>
        </p:txBody>
      </p:sp>
    </p:spTree>
    <p:extLst>
      <p:ext uri="{BB962C8B-B14F-4D97-AF65-F5344CB8AC3E}">
        <p14:creationId xmlns:p14="http://schemas.microsoft.com/office/powerpoint/2010/main" val="2566470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Animal Research-</a:t>
            </a:r>
            <a:r>
              <a:rPr lang="en-US" baseline="0" dirty="0" smtClean="0"/>
              <a:t> Since 1966</a:t>
            </a:r>
            <a:endParaRPr lang="en-US" dirty="0"/>
          </a:p>
        </p:txBody>
      </p:sp>
      <p:sp>
        <p:nvSpPr>
          <p:cNvPr id="4" name="Slide Number Placeholder 3"/>
          <p:cNvSpPr>
            <a:spLocks noGrp="1"/>
          </p:cNvSpPr>
          <p:nvPr>
            <p:ph type="sldNum" sz="quarter" idx="10"/>
          </p:nvPr>
        </p:nvSpPr>
        <p:spPr/>
        <p:txBody>
          <a:bodyPr/>
          <a:lstStyle/>
          <a:p>
            <a:fld id="{731B2CB3-83F0-4ABD-88A8-EB7EAD9C3194}" type="slidenum">
              <a:rPr lang="en-US" smtClean="0"/>
              <a:t>65</a:t>
            </a:fld>
            <a:endParaRPr lang="en-US" dirty="0"/>
          </a:p>
        </p:txBody>
      </p:sp>
      <p:sp>
        <p:nvSpPr>
          <p:cNvPr id="5" name="Date Placeholder 4"/>
          <p:cNvSpPr>
            <a:spLocks noGrp="1"/>
          </p:cNvSpPr>
          <p:nvPr>
            <p:ph type="dt" idx="11"/>
          </p:nvPr>
        </p:nvSpPr>
        <p:spPr/>
        <p:txBody>
          <a:bodyPr/>
          <a:lstStyle/>
          <a:p>
            <a:fld id="{65FE0565-AD7F-4705-8A77-CB76F162EF3B}" type="datetime1">
              <a:rPr lang="en-US" smtClean="0"/>
              <a:t>9/24/2013</a:t>
            </a:fld>
            <a:endParaRPr lang="en-US" dirty="0"/>
          </a:p>
        </p:txBody>
      </p:sp>
      <p:sp>
        <p:nvSpPr>
          <p:cNvPr id="6" name="Footer Placeholder 5"/>
          <p:cNvSpPr>
            <a:spLocks noGrp="1"/>
          </p:cNvSpPr>
          <p:nvPr>
            <p:ph type="ftr" sz="quarter" idx="12"/>
          </p:nvPr>
        </p:nvSpPr>
        <p:spPr/>
        <p:txBody>
          <a:bodyPr/>
          <a:lstStyle/>
          <a:p>
            <a:r>
              <a:rPr lang="en-US" smtClean="0"/>
              <a:t>Office of Research &amp; Commercialization</a:t>
            </a:r>
            <a:endParaRPr lang="en-US" dirty="0"/>
          </a:p>
        </p:txBody>
      </p:sp>
      <p:sp>
        <p:nvSpPr>
          <p:cNvPr id="7" name="Header Placeholder 6"/>
          <p:cNvSpPr>
            <a:spLocks noGrp="1"/>
          </p:cNvSpPr>
          <p:nvPr>
            <p:ph type="hdr" sz="quarter" idx="13"/>
          </p:nvPr>
        </p:nvSpPr>
        <p:spPr/>
        <p:txBody>
          <a:bodyPr/>
          <a:lstStyle/>
          <a:p>
            <a:r>
              <a:rPr lang="en-US" smtClean="0"/>
              <a:t>Research Ethics, Compliance, IRB &amp; IACUC</a:t>
            </a:r>
            <a:endParaRPr lang="en-US" dirty="0"/>
          </a:p>
        </p:txBody>
      </p:sp>
    </p:spTree>
    <p:extLst>
      <p:ext uri="{BB962C8B-B14F-4D97-AF65-F5344CB8AC3E}">
        <p14:creationId xmlns:p14="http://schemas.microsoft.com/office/powerpoint/2010/main" val="716587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1B2CB3-83F0-4ABD-88A8-EB7EAD9C3194}" type="slidenum">
              <a:rPr lang="en-US" smtClean="0"/>
              <a:t>73</a:t>
            </a:fld>
            <a:endParaRPr lang="en-US" dirty="0"/>
          </a:p>
        </p:txBody>
      </p:sp>
      <p:sp>
        <p:nvSpPr>
          <p:cNvPr id="5" name="Date Placeholder 4"/>
          <p:cNvSpPr>
            <a:spLocks noGrp="1"/>
          </p:cNvSpPr>
          <p:nvPr>
            <p:ph type="dt" idx="11"/>
          </p:nvPr>
        </p:nvSpPr>
        <p:spPr/>
        <p:txBody>
          <a:bodyPr/>
          <a:lstStyle/>
          <a:p>
            <a:fld id="{2B96D28A-DA20-417F-847F-534A9C5377FE}" type="datetime1">
              <a:rPr lang="en-US" smtClean="0"/>
              <a:t>9/24/2013</a:t>
            </a:fld>
            <a:endParaRPr lang="en-US" dirty="0"/>
          </a:p>
        </p:txBody>
      </p:sp>
      <p:sp>
        <p:nvSpPr>
          <p:cNvPr id="6" name="Footer Placeholder 5"/>
          <p:cNvSpPr>
            <a:spLocks noGrp="1"/>
          </p:cNvSpPr>
          <p:nvPr>
            <p:ph type="ftr" sz="quarter" idx="12"/>
          </p:nvPr>
        </p:nvSpPr>
        <p:spPr/>
        <p:txBody>
          <a:bodyPr/>
          <a:lstStyle/>
          <a:p>
            <a:r>
              <a:rPr lang="en-US" smtClean="0"/>
              <a:t>Office of Research &amp; Commercialization</a:t>
            </a:r>
            <a:endParaRPr lang="en-US" dirty="0"/>
          </a:p>
        </p:txBody>
      </p:sp>
      <p:sp>
        <p:nvSpPr>
          <p:cNvPr id="7" name="Header Placeholder 6"/>
          <p:cNvSpPr>
            <a:spLocks noGrp="1"/>
          </p:cNvSpPr>
          <p:nvPr>
            <p:ph type="hdr" sz="quarter" idx="13"/>
          </p:nvPr>
        </p:nvSpPr>
        <p:spPr/>
        <p:txBody>
          <a:bodyPr/>
          <a:lstStyle/>
          <a:p>
            <a:r>
              <a:rPr lang="en-US" smtClean="0"/>
              <a:t>Research Ethics, Compliance, IRB &amp; IACUC</a:t>
            </a:r>
            <a:endParaRPr lang="en-US" dirty="0"/>
          </a:p>
        </p:txBody>
      </p:sp>
    </p:spTree>
    <p:extLst>
      <p:ext uri="{BB962C8B-B14F-4D97-AF65-F5344CB8AC3E}">
        <p14:creationId xmlns:p14="http://schemas.microsoft.com/office/powerpoint/2010/main" val="437233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1B2CB3-83F0-4ABD-88A8-EB7EAD9C3194}" type="slidenum">
              <a:rPr lang="en-US" smtClean="0"/>
              <a:t>78</a:t>
            </a:fld>
            <a:endParaRPr lang="en-US" dirty="0"/>
          </a:p>
        </p:txBody>
      </p:sp>
      <p:sp>
        <p:nvSpPr>
          <p:cNvPr id="5" name="Date Placeholder 4"/>
          <p:cNvSpPr>
            <a:spLocks noGrp="1"/>
          </p:cNvSpPr>
          <p:nvPr>
            <p:ph type="dt" idx="11"/>
          </p:nvPr>
        </p:nvSpPr>
        <p:spPr/>
        <p:txBody>
          <a:bodyPr/>
          <a:lstStyle/>
          <a:p>
            <a:fld id="{FCC726FA-9C37-4962-9C61-02DB1B212C1E}" type="datetime1">
              <a:rPr lang="en-US" smtClean="0"/>
              <a:t>9/24/2013</a:t>
            </a:fld>
            <a:endParaRPr lang="en-US" dirty="0"/>
          </a:p>
        </p:txBody>
      </p:sp>
      <p:sp>
        <p:nvSpPr>
          <p:cNvPr id="6" name="Footer Placeholder 5"/>
          <p:cNvSpPr>
            <a:spLocks noGrp="1"/>
          </p:cNvSpPr>
          <p:nvPr>
            <p:ph type="ftr" sz="quarter" idx="12"/>
          </p:nvPr>
        </p:nvSpPr>
        <p:spPr/>
        <p:txBody>
          <a:bodyPr/>
          <a:lstStyle/>
          <a:p>
            <a:r>
              <a:rPr lang="en-US" smtClean="0"/>
              <a:t>Office of Research &amp; Commercialization</a:t>
            </a:r>
            <a:endParaRPr lang="en-US" dirty="0"/>
          </a:p>
        </p:txBody>
      </p:sp>
      <p:sp>
        <p:nvSpPr>
          <p:cNvPr id="7" name="Header Placeholder 6"/>
          <p:cNvSpPr>
            <a:spLocks noGrp="1"/>
          </p:cNvSpPr>
          <p:nvPr>
            <p:ph type="hdr" sz="quarter" idx="13"/>
          </p:nvPr>
        </p:nvSpPr>
        <p:spPr/>
        <p:txBody>
          <a:bodyPr/>
          <a:lstStyle/>
          <a:p>
            <a:r>
              <a:rPr lang="en-US" smtClean="0"/>
              <a:t>Research Ethics, Compliance, IRB &amp; IACUC</a:t>
            </a:r>
            <a:endParaRPr lang="en-US" dirty="0"/>
          </a:p>
        </p:txBody>
      </p:sp>
    </p:spTree>
    <p:extLst>
      <p:ext uri="{BB962C8B-B14F-4D97-AF65-F5344CB8AC3E}">
        <p14:creationId xmlns:p14="http://schemas.microsoft.com/office/powerpoint/2010/main" val="1663112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5</a:t>
            </a:fld>
            <a:endParaRPr lang="en-US" dirty="0"/>
          </a:p>
        </p:txBody>
      </p:sp>
      <p:sp>
        <p:nvSpPr>
          <p:cNvPr id="4" name="Date Placeholder 3"/>
          <p:cNvSpPr>
            <a:spLocks noGrp="1"/>
          </p:cNvSpPr>
          <p:nvPr>
            <p:ph type="dt" idx="12"/>
          </p:nvPr>
        </p:nvSpPr>
        <p:spPr/>
        <p:txBody>
          <a:bodyPr/>
          <a:lstStyle/>
          <a:p>
            <a:fld id="{CA51A652-4CE4-485B-8539-D604A2591980}" type="datetime1">
              <a:rPr lang="en-US" smtClean="0"/>
              <a:t>9/24/2013</a:t>
            </a:fld>
            <a:endParaRPr lang="en-US" dirty="0"/>
          </a:p>
        </p:txBody>
      </p:sp>
      <p:sp>
        <p:nvSpPr>
          <p:cNvPr id="6" name="Footer Placeholder 5"/>
          <p:cNvSpPr>
            <a:spLocks noGrp="1"/>
          </p:cNvSpPr>
          <p:nvPr>
            <p:ph type="ftr" sz="quarter" idx="13"/>
          </p:nvPr>
        </p:nvSpPr>
        <p:spPr/>
        <p:txBody>
          <a:bodyPr/>
          <a:lstStyle/>
          <a:p>
            <a:r>
              <a:rPr lang="en-US" smtClean="0"/>
              <a:t>Office of Research &amp; Commercialization</a:t>
            </a:r>
            <a:endParaRPr lang="en-US" dirty="0"/>
          </a:p>
        </p:txBody>
      </p:sp>
      <p:sp>
        <p:nvSpPr>
          <p:cNvPr id="7" name="Header Placeholder 6"/>
          <p:cNvSpPr>
            <a:spLocks noGrp="1"/>
          </p:cNvSpPr>
          <p:nvPr>
            <p:ph type="hdr" sz="quarter" idx="14"/>
          </p:nvPr>
        </p:nvSpPr>
        <p:spPr/>
        <p:txBody>
          <a:bodyPr/>
          <a:lstStyle/>
          <a:p>
            <a:r>
              <a:rPr lang="en-US" smtClean="0"/>
              <a:t>Research Ethics, Compliance, IRB &amp; IACUC</a:t>
            </a:r>
            <a:endParaRPr lang="en-US" dirty="0"/>
          </a:p>
        </p:txBody>
      </p:sp>
    </p:spTree>
    <p:extLst>
      <p:ext uri="{BB962C8B-B14F-4D97-AF65-F5344CB8AC3E}">
        <p14:creationId xmlns:p14="http://schemas.microsoft.com/office/powerpoint/2010/main" val="1531058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6</a:t>
            </a:fld>
            <a:endParaRPr lang="en-US" dirty="0"/>
          </a:p>
        </p:txBody>
      </p:sp>
      <p:sp>
        <p:nvSpPr>
          <p:cNvPr id="4" name="Date Placeholder 3"/>
          <p:cNvSpPr>
            <a:spLocks noGrp="1"/>
          </p:cNvSpPr>
          <p:nvPr>
            <p:ph type="dt" idx="12"/>
          </p:nvPr>
        </p:nvSpPr>
        <p:spPr/>
        <p:txBody>
          <a:bodyPr/>
          <a:lstStyle/>
          <a:p>
            <a:fld id="{EB1A2C15-1D83-4003-9448-8F1591059E06}" type="datetime1">
              <a:rPr lang="en-US" smtClean="0"/>
              <a:t>9/24/2013</a:t>
            </a:fld>
            <a:endParaRPr lang="en-US" dirty="0"/>
          </a:p>
        </p:txBody>
      </p:sp>
      <p:sp>
        <p:nvSpPr>
          <p:cNvPr id="6" name="Footer Placeholder 5"/>
          <p:cNvSpPr>
            <a:spLocks noGrp="1"/>
          </p:cNvSpPr>
          <p:nvPr>
            <p:ph type="ftr" sz="quarter" idx="13"/>
          </p:nvPr>
        </p:nvSpPr>
        <p:spPr/>
        <p:txBody>
          <a:bodyPr/>
          <a:lstStyle/>
          <a:p>
            <a:r>
              <a:rPr lang="en-US" smtClean="0"/>
              <a:t>Office of Research &amp; Commercialization</a:t>
            </a:r>
            <a:endParaRPr lang="en-US" dirty="0"/>
          </a:p>
        </p:txBody>
      </p:sp>
      <p:sp>
        <p:nvSpPr>
          <p:cNvPr id="7" name="Header Placeholder 6"/>
          <p:cNvSpPr>
            <a:spLocks noGrp="1"/>
          </p:cNvSpPr>
          <p:nvPr>
            <p:ph type="hdr" sz="quarter" idx="14"/>
          </p:nvPr>
        </p:nvSpPr>
        <p:spPr/>
        <p:txBody>
          <a:bodyPr/>
          <a:lstStyle/>
          <a:p>
            <a:r>
              <a:rPr lang="en-US" smtClean="0"/>
              <a:t>Research Ethics, Compliance, IRB &amp; IACUC</a:t>
            </a:r>
            <a:endParaRPr lang="en-US" dirty="0"/>
          </a:p>
        </p:txBody>
      </p:sp>
    </p:spTree>
    <p:extLst>
      <p:ext uri="{BB962C8B-B14F-4D97-AF65-F5344CB8AC3E}">
        <p14:creationId xmlns:p14="http://schemas.microsoft.com/office/powerpoint/2010/main" val="1531058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7</a:t>
            </a:fld>
            <a:endParaRPr lang="en-US" dirty="0"/>
          </a:p>
        </p:txBody>
      </p:sp>
      <p:sp>
        <p:nvSpPr>
          <p:cNvPr id="4" name="Date Placeholder 3"/>
          <p:cNvSpPr>
            <a:spLocks noGrp="1"/>
          </p:cNvSpPr>
          <p:nvPr>
            <p:ph type="dt" idx="12"/>
          </p:nvPr>
        </p:nvSpPr>
        <p:spPr/>
        <p:txBody>
          <a:bodyPr/>
          <a:lstStyle/>
          <a:p>
            <a:fld id="{B7A7D66C-6C8D-43B8-B625-174F9DAAD86A}" type="datetime1">
              <a:rPr lang="en-US" smtClean="0"/>
              <a:t>9/24/2013</a:t>
            </a:fld>
            <a:endParaRPr lang="en-US" dirty="0"/>
          </a:p>
        </p:txBody>
      </p:sp>
      <p:sp>
        <p:nvSpPr>
          <p:cNvPr id="6" name="Footer Placeholder 5"/>
          <p:cNvSpPr>
            <a:spLocks noGrp="1"/>
          </p:cNvSpPr>
          <p:nvPr>
            <p:ph type="ftr" sz="quarter" idx="13"/>
          </p:nvPr>
        </p:nvSpPr>
        <p:spPr/>
        <p:txBody>
          <a:bodyPr/>
          <a:lstStyle/>
          <a:p>
            <a:r>
              <a:rPr lang="en-US" smtClean="0"/>
              <a:t>Office of Research &amp; Commercialization</a:t>
            </a:r>
            <a:endParaRPr lang="en-US" dirty="0"/>
          </a:p>
        </p:txBody>
      </p:sp>
      <p:sp>
        <p:nvSpPr>
          <p:cNvPr id="7" name="Header Placeholder 6"/>
          <p:cNvSpPr>
            <a:spLocks noGrp="1"/>
          </p:cNvSpPr>
          <p:nvPr>
            <p:ph type="hdr" sz="quarter" idx="14"/>
          </p:nvPr>
        </p:nvSpPr>
        <p:spPr/>
        <p:txBody>
          <a:bodyPr/>
          <a:lstStyle/>
          <a:p>
            <a:r>
              <a:rPr lang="en-US" smtClean="0"/>
              <a:t>Research Ethics, Compliance, IRB &amp; IACUC</a:t>
            </a:r>
            <a:endParaRPr lang="en-US" dirty="0"/>
          </a:p>
        </p:txBody>
      </p:sp>
    </p:spTree>
    <p:extLst>
      <p:ext uri="{BB962C8B-B14F-4D97-AF65-F5344CB8AC3E}">
        <p14:creationId xmlns:p14="http://schemas.microsoft.com/office/powerpoint/2010/main" val="1531058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35</a:t>
            </a:fld>
            <a:endParaRPr lang="en-US" dirty="0"/>
          </a:p>
        </p:txBody>
      </p:sp>
      <p:sp>
        <p:nvSpPr>
          <p:cNvPr id="4" name="Date Placeholder 3"/>
          <p:cNvSpPr>
            <a:spLocks noGrp="1"/>
          </p:cNvSpPr>
          <p:nvPr>
            <p:ph type="dt" idx="12"/>
          </p:nvPr>
        </p:nvSpPr>
        <p:spPr/>
        <p:txBody>
          <a:bodyPr/>
          <a:lstStyle/>
          <a:p>
            <a:fld id="{1B4A314C-E15D-47DE-B3DD-D7699515D152}" type="datetime1">
              <a:rPr lang="en-US" smtClean="0"/>
              <a:t>9/24/2013</a:t>
            </a:fld>
            <a:endParaRPr lang="en-US" dirty="0"/>
          </a:p>
        </p:txBody>
      </p:sp>
      <p:sp>
        <p:nvSpPr>
          <p:cNvPr id="6" name="Footer Placeholder 5"/>
          <p:cNvSpPr>
            <a:spLocks noGrp="1"/>
          </p:cNvSpPr>
          <p:nvPr>
            <p:ph type="ftr" sz="quarter" idx="13"/>
          </p:nvPr>
        </p:nvSpPr>
        <p:spPr/>
        <p:txBody>
          <a:bodyPr/>
          <a:lstStyle/>
          <a:p>
            <a:r>
              <a:rPr lang="en-US" smtClean="0"/>
              <a:t>Office of Research &amp; Commercialization</a:t>
            </a:r>
            <a:endParaRPr lang="en-US" dirty="0"/>
          </a:p>
        </p:txBody>
      </p:sp>
      <p:sp>
        <p:nvSpPr>
          <p:cNvPr id="7" name="Header Placeholder 6"/>
          <p:cNvSpPr>
            <a:spLocks noGrp="1"/>
          </p:cNvSpPr>
          <p:nvPr>
            <p:ph type="hdr" sz="quarter" idx="14"/>
          </p:nvPr>
        </p:nvSpPr>
        <p:spPr/>
        <p:txBody>
          <a:bodyPr/>
          <a:lstStyle/>
          <a:p>
            <a:r>
              <a:rPr lang="en-US" smtClean="0"/>
              <a:t>Research Ethics, Compliance, IRB &amp; IACUC</a:t>
            </a:r>
            <a:endParaRPr lang="en-US" dirty="0"/>
          </a:p>
        </p:txBody>
      </p:sp>
    </p:spTree>
    <p:extLst>
      <p:ext uri="{BB962C8B-B14F-4D97-AF65-F5344CB8AC3E}">
        <p14:creationId xmlns:p14="http://schemas.microsoft.com/office/powerpoint/2010/main" val="1531058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36</a:t>
            </a:fld>
            <a:endParaRPr lang="en-US" dirty="0"/>
          </a:p>
        </p:txBody>
      </p:sp>
      <p:sp>
        <p:nvSpPr>
          <p:cNvPr id="4" name="Date Placeholder 3"/>
          <p:cNvSpPr>
            <a:spLocks noGrp="1"/>
          </p:cNvSpPr>
          <p:nvPr>
            <p:ph type="dt" idx="12"/>
          </p:nvPr>
        </p:nvSpPr>
        <p:spPr/>
        <p:txBody>
          <a:bodyPr/>
          <a:lstStyle/>
          <a:p>
            <a:fld id="{F83D85BB-6CD9-4696-A9ED-470E72436048}" type="datetime1">
              <a:rPr lang="en-US" smtClean="0"/>
              <a:t>9/24/2013</a:t>
            </a:fld>
            <a:endParaRPr lang="en-US" dirty="0"/>
          </a:p>
        </p:txBody>
      </p:sp>
      <p:sp>
        <p:nvSpPr>
          <p:cNvPr id="6" name="Footer Placeholder 5"/>
          <p:cNvSpPr>
            <a:spLocks noGrp="1"/>
          </p:cNvSpPr>
          <p:nvPr>
            <p:ph type="ftr" sz="quarter" idx="13"/>
          </p:nvPr>
        </p:nvSpPr>
        <p:spPr/>
        <p:txBody>
          <a:bodyPr/>
          <a:lstStyle/>
          <a:p>
            <a:r>
              <a:rPr lang="en-US" smtClean="0"/>
              <a:t>Office of Research &amp; Commercialization</a:t>
            </a:r>
            <a:endParaRPr lang="en-US" dirty="0"/>
          </a:p>
        </p:txBody>
      </p:sp>
      <p:sp>
        <p:nvSpPr>
          <p:cNvPr id="7" name="Header Placeholder 6"/>
          <p:cNvSpPr>
            <a:spLocks noGrp="1"/>
          </p:cNvSpPr>
          <p:nvPr>
            <p:ph type="hdr" sz="quarter" idx="14"/>
          </p:nvPr>
        </p:nvSpPr>
        <p:spPr/>
        <p:txBody>
          <a:bodyPr/>
          <a:lstStyle/>
          <a:p>
            <a:r>
              <a:rPr lang="en-US" smtClean="0"/>
              <a:t>Research Ethics, Compliance, IRB &amp; IACUC</a:t>
            </a:r>
            <a:endParaRPr lang="en-US" dirty="0"/>
          </a:p>
        </p:txBody>
      </p:sp>
    </p:spTree>
    <p:extLst>
      <p:ext uri="{BB962C8B-B14F-4D97-AF65-F5344CB8AC3E}">
        <p14:creationId xmlns:p14="http://schemas.microsoft.com/office/powerpoint/2010/main" val="1531058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Annual</a:t>
            </a:r>
            <a:r>
              <a:rPr lang="en-US" baseline="0" dirty="0" smtClean="0"/>
              <a:t> renewals- 1 page form in which we obtain funding information and total animals used for the previous year</a:t>
            </a:r>
            <a:endParaRPr lang="en-US" dirty="0"/>
          </a:p>
        </p:txBody>
      </p:sp>
      <p:sp>
        <p:nvSpPr>
          <p:cNvPr id="4" name="Slide Number Placeholder 3"/>
          <p:cNvSpPr>
            <a:spLocks noGrp="1"/>
          </p:cNvSpPr>
          <p:nvPr>
            <p:ph type="sldNum" sz="quarter" idx="10"/>
          </p:nvPr>
        </p:nvSpPr>
        <p:spPr/>
        <p:txBody>
          <a:bodyPr/>
          <a:lstStyle/>
          <a:p>
            <a:fld id="{731B2CB3-83F0-4ABD-88A8-EB7EAD9C3194}" type="slidenum">
              <a:rPr lang="en-US" smtClean="0"/>
              <a:t>43</a:t>
            </a:fld>
            <a:endParaRPr lang="en-US" dirty="0"/>
          </a:p>
        </p:txBody>
      </p:sp>
      <p:sp>
        <p:nvSpPr>
          <p:cNvPr id="5" name="Date Placeholder 4"/>
          <p:cNvSpPr>
            <a:spLocks noGrp="1"/>
          </p:cNvSpPr>
          <p:nvPr>
            <p:ph type="dt" idx="11"/>
          </p:nvPr>
        </p:nvSpPr>
        <p:spPr/>
        <p:txBody>
          <a:bodyPr/>
          <a:lstStyle/>
          <a:p>
            <a:fld id="{1CDFECC2-6269-40F5-AD06-D39A9931F6AD}" type="datetime1">
              <a:rPr lang="en-US" smtClean="0"/>
              <a:t>9/24/2013</a:t>
            </a:fld>
            <a:endParaRPr lang="en-US" dirty="0"/>
          </a:p>
        </p:txBody>
      </p:sp>
      <p:sp>
        <p:nvSpPr>
          <p:cNvPr id="6" name="Footer Placeholder 5"/>
          <p:cNvSpPr>
            <a:spLocks noGrp="1"/>
          </p:cNvSpPr>
          <p:nvPr>
            <p:ph type="ftr" sz="quarter" idx="12"/>
          </p:nvPr>
        </p:nvSpPr>
        <p:spPr/>
        <p:txBody>
          <a:bodyPr/>
          <a:lstStyle/>
          <a:p>
            <a:r>
              <a:rPr lang="en-US" smtClean="0"/>
              <a:t>Office of Research &amp; Commercialization</a:t>
            </a:r>
            <a:endParaRPr lang="en-US" dirty="0"/>
          </a:p>
        </p:txBody>
      </p:sp>
      <p:sp>
        <p:nvSpPr>
          <p:cNvPr id="7" name="Header Placeholder 6"/>
          <p:cNvSpPr>
            <a:spLocks noGrp="1"/>
          </p:cNvSpPr>
          <p:nvPr>
            <p:ph type="hdr" sz="quarter" idx="13"/>
          </p:nvPr>
        </p:nvSpPr>
        <p:spPr/>
        <p:txBody>
          <a:bodyPr/>
          <a:lstStyle/>
          <a:p>
            <a:r>
              <a:rPr lang="en-US" smtClean="0"/>
              <a:t>Research Ethics, Compliance, IRB &amp; IACUC</a:t>
            </a:r>
            <a:endParaRPr lang="en-US" dirty="0"/>
          </a:p>
        </p:txBody>
      </p:sp>
    </p:spTree>
    <p:extLst>
      <p:ext uri="{BB962C8B-B14F-4D97-AF65-F5344CB8AC3E}">
        <p14:creationId xmlns:p14="http://schemas.microsoft.com/office/powerpoint/2010/main" val="1222732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“Occupational Health and Safety” is required for ALL personnel contacting animals</a:t>
            </a:r>
            <a:endParaRPr lang="en-US" dirty="0"/>
          </a:p>
        </p:txBody>
      </p:sp>
      <p:sp>
        <p:nvSpPr>
          <p:cNvPr id="4" name="Slide Number Placeholder 3"/>
          <p:cNvSpPr>
            <a:spLocks noGrp="1"/>
          </p:cNvSpPr>
          <p:nvPr>
            <p:ph type="sldNum" sz="quarter" idx="10"/>
          </p:nvPr>
        </p:nvSpPr>
        <p:spPr/>
        <p:txBody>
          <a:bodyPr/>
          <a:lstStyle/>
          <a:p>
            <a:fld id="{731B2CB3-83F0-4ABD-88A8-EB7EAD9C3194}" type="slidenum">
              <a:rPr lang="en-US" smtClean="0"/>
              <a:t>48</a:t>
            </a:fld>
            <a:endParaRPr lang="en-US" dirty="0"/>
          </a:p>
        </p:txBody>
      </p:sp>
      <p:sp>
        <p:nvSpPr>
          <p:cNvPr id="5" name="Date Placeholder 4"/>
          <p:cNvSpPr>
            <a:spLocks noGrp="1"/>
          </p:cNvSpPr>
          <p:nvPr>
            <p:ph type="dt" idx="11"/>
          </p:nvPr>
        </p:nvSpPr>
        <p:spPr/>
        <p:txBody>
          <a:bodyPr/>
          <a:lstStyle/>
          <a:p>
            <a:fld id="{E4A0ED59-0006-4245-AF97-CF53FFC58D80}" type="datetime1">
              <a:rPr lang="en-US" smtClean="0"/>
              <a:t>9/24/2013</a:t>
            </a:fld>
            <a:endParaRPr lang="en-US" dirty="0"/>
          </a:p>
        </p:txBody>
      </p:sp>
      <p:sp>
        <p:nvSpPr>
          <p:cNvPr id="6" name="Footer Placeholder 5"/>
          <p:cNvSpPr>
            <a:spLocks noGrp="1"/>
          </p:cNvSpPr>
          <p:nvPr>
            <p:ph type="ftr" sz="quarter" idx="12"/>
          </p:nvPr>
        </p:nvSpPr>
        <p:spPr/>
        <p:txBody>
          <a:bodyPr/>
          <a:lstStyle/>
          <a:p>
            <a:r>
              <a:rPr lang="en-US" smtClean="0"/>
              <a:t>Office of Research &amp; Commercialization</a:t>
            </a:r>
            <a:endParaRPr lang="en-US" dirty="0"/>
          </a:p>
        </p:txBody>
      </p:sp>
      <p:sp>
        <p:nvSpPr>
          <p:cNvPr id="7" name="Header Placeholder 6"/>
          <p:cNvSpPr>
            <a:spLocks noGrp="1"/>
          </p:cNvSpPr>
          <p:nvPr>
            <p:ph type="hdr" sz="quarter" idx="13"/>
          </p:nvPr>
        </p:nvSpPr>
        <p:spPr/>
        <p:txBody>
          <a:bodyPr/>
          <a:lstStyle/>
          <a:p>
            <a:r>
              <a:rPr lang="en-US" smtClean="0"/>
              <a:t>Research Ethics, Compliance, IRB &amp; IACUC</a:t>
            </a:r>
            <a:endParaRPr lang="en-US" dirty="0"/>
          </a:p>
        </p:txBody>
      </p:sp>
    </p:spTree>
    <p:extLst>
      <p:ext uri="{BB962C8B-B14F-4D97-AF65-F5344CB8AC3E}">
        <p14:creationId xmlns:p14="http://schemas.microsoft.com/office/powerpoint/2010/main" val="3236841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IACUC protocols</a:t>
            </a:r>
            <a:r>
              <a:rPr lang="en-US" baseline="0" dirty="0" smtClean="0"/>
              <a:t> and addendums (the process- when we recv. them etc.)</a:t>
            </a:r>
          </a:p>
          <a:p>
            <a:endParaRPr lang="en-US" dirty="0" smtClean="0"/>
          </a:p>
        </p:txBody>
      </p:sp>
      <p:sp>
        <p:nvSpPr>
          <p:cNvPr id="4" name="Slide Number Placeholder 3"/>
          <p:cNvSpPr>
            <a:spLocks noGrp="1"/>
          </p:cNvSpPr>
          <p:nvPr>
            <p:ph type="sldNum" sz="quarter" idx="10"/>
          </p:nvPr>
        </p:nvSpPr>
        <p:spPr/>
        <p:txBody>
          <a:bodyPr/>
          <a:lstStyle/>
          <a:p>
            <a:fld id="{731B2CB3-83F0-4ABD-88A8-EB7EAD9C3194}" type="slidenum">
              <a:rPr lang="en-US" smtClean="0"/>
              <a:t>54</a:t>
            </a:fld>
            <a:endParaRPr lang="en-US" dirty="0"/>
          </a:p>
        </p:txBody>
      </p:sp>
      <p:sp>
        <p:nvSpPr>
          <p:cNvPr id="5" name="Date Placeholder 4"/>
          <p:cNvSpPr>
            <a:spLocks noGrp="1"/>
          </p:cNvSpPr>
          <p:nvPr>
            <p:ph type="dt" idx="11"/>
          </p:nvPr>
        </p:nvSpPr>
        <p:spPr/>
        <p:txBody>
          <a:bodyPr/>
          <a:lstStyle/>
          <a:p>
            <a:fld id="{5847C112-1CC2-448A-91C7-E01EC62CC442}" type="datetime1">
              <a:rPr lang="en-US" smtClean="0"/>
              <a:t>9/24/2013</a:t>
            </a:fld>
            <a:endParaRPr lang="en-US" dirty="0"/>
          </a:p>
        </p:txBody>
      </p:sp>
      <p:sp>
        <p:nvSpPr>
          <p:cNvPr id="6" name="Footer Placeholder 5"/>
          <p:cNvSpPr>
            <a:spLocks noGrp="1"/>
          </p:cNvSpPr>
          <p:nvPr>
            <p:ph type="ftr" sz="quarter" idx="12"/>
          </p:nvPr>
        </p:nvSpPr>
        <p:spPr/>
        <p:txBody>
          <a:bodyPr/>
          <a:lstStyle/>
          <a:p>
            <a:r>
              <a:rPr lang="en-US" smtClean="0"/>
              <a:t>Office of Research &amp; Commercialization</a:t>
            </a:r>
            <a:endParaRPr lang="en-US" dirty="0"/>
          </a:p>
        </p:txBody>
      </p:sp>
      <p:sp>
        <p:nvSpPr>
          <p:cNvPr id="7" name="Header Placeholder 6"/>
          <p:cNvSpPr>
            <a:spLocks noGrp="1"/>
          </p:cNvSpPr>
          <p:nvPr>
            <p:ph type="hdr" sz="quarter" idx="13"/>
          </p:nvPr>
        </p:nvSpPr>
        <p:spPr/>
        <p:txBody>
          <a:bodyPr/>
          <a:lstStyle/>
          <a:p>
            <a:r>
              <a:rPr lang="en-US" smtClean="0"/>
              <a:t>Research Ethics, Compliance, IRB &amp; IACUC</a:t>
            </a:r>
            <a:endParaRPr lang="en-US" dirty="0"/>
          </a:p>
        </p:txBody>
      </p:sp>
    </p:spTree>
    <p:extLst>
      <p:ext uri="{BB962C8B-B14F-4D97-AF65-F5344CB8AC3E}">
        <p14:creationId xmlns:p14="http://schemas.microsoft.com/office/powerpoint/2010/main" val="170720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endParaRPr lang="en-US" dirty="0"/>
          </a:p>
        </p:txBody>
      </p:sp>
      <p:sp>
        <p:nvSpPr>
          <p:cNvPr id="2" name="Footer Placeholder 1"/>
          <p:cNvSpPr>
            <a:spLocks noGrp="1"/>
          </p:cNvSpPr>
          <p:nvPr>
            <p:ph type="ftr" sz="quarter" idx="11"/>
          </p:nvPr>
        </p:nvSpPr>
        <p:spPr/>
        <p:txBody>
          <a:bodyPr/>
          <a:lstStyle/>
          <a:p>
            <a:endParaRPr lang="en-US" dirty="0"/>
          </a:p>
        </p:txBody>
      </p:sp>
      <p:sp>
        <p:nvSpPr>
          <p:cNvPr id="15" name="Slide Number Placeholder 14"/>
          <p:cNvSpPr>
            <a:spLocks noGrp="1"/>
          </p:cNvSpPr>
          <p:nvPr>
            <p:ph type="sldNum" sz="quarter" idx="12"/>
          </p:nvPr>
        </p:nvSpPr>
        <p:spPr>
          <a:xfrm>
            <a:off x="8229600" y="6473952"/>
            <a:ext cx="758952" cy="246888"/>
          </a:xfrm>
        </p:spPr>
        <p:txBody>
          <a:bodyPr/>
          <a:lstStyle/>
          <a:p>
            <a:fld id="{EF5A803D-91D0-4C83-BC47-911B0C282B99}"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5A803D-91D0-4C83-BC47-911B0C282B99}"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5A803D-91D0-4C83-BC47-911B0C282B99}"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98512" y="0"/>
            <a:ext cx="0" cy="6858000"/>
          </a:xfrm>
          <a:prstGeom prst="line">
            <a:avLst/>
          </a:prstGeom>
          <a:noFill/>
          <a:ln w="38100" cap="flat" cmpd="sng" algn="ctr">
            <a:solidFill>
              <a:srgbClr val="CC9900">
                <a:alpha val="50000"/>
              </a:srgb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56956" y="0"/>
            <a:ext cx="304800" cy="6858000"/>
          </a:xfrm>
          <a:prstGeom prst="rect">
            <a:avLst/>
          </a:prstGeom>
          <a:solidFill>
            <a:srgbClr val="CC9900">
              <a:alpha val="25000"/>
            </a:srgb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Straight Connector 18"/>
          <p:cNvSpPr>
            <a:spLocks noChangeShapeType="1"/>
          </p:cNvSpPr>
          <p:nvPr/>
        </p:nvSpPr>
        <p:spPr bwMode="auto">
          <a:xfrm>
            <a:off x="7568630" y="0"/>
            <a:ext cx="0" cy="6858000"/>
          </a:xfrm>
          <a:prstGeom prst="line">
            <a:avLst/>
          </a:prstGeom>
          <a:noFill/>
          <a:ln w="38100" cap="flat" cmpd="sng" algn="ctr">
            <a:solidFill>
              <a:srgbClr val="CC9900">
                <a:alpha val="20000"/>
              </a:srgb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7609726" y="0"/>
            <a:ext cx="0" cy="6858000"/>
          </a:xfrm>
          <a:prstGeom prst="line">
            <a:avLst/>
          </a:prstGeom>
          <a:noFill/>
          <a:ln w="12700" cap="flat" cmpd="sng" algn="ctr">
            <a:solidFill>
              <a:srgbClr val="CC9900">
                <a:alpha val="30000"/>
              </a:srgb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nvGrpSpPr>
          <p:cNvPr id="5" name="Group 4"/>
          <p:cNvGrpSpPr/>
          <p:nvPr userDrawn="1"/>
        </p:nvGrpSpPr>
        <p:grpSpPr>
          <a:xfrm>
            <a:off x="7761680" y="5196168"/>
            <a:ext cx="1153720" cy="1585632"/>
            <a:chOff x="7620000" y="5105400"/>
            <a:chExt cx="1153720" cy="1585632"/>
          </a:xfrm>
        </p:grpSpPr>
        <p:sp>
          <p:nvSpPr>
            <p:cNvPr id="15" name="Oval 14"/>
            <p:cNvSpPr/>
            <p:nvPr userDrawn="1"/>
          </p:nvSpPr>
          <p:spPr bwMode="auto">
            <a:xfrm>
              <a:off x="7853624" y="5492264"/>
              <a:ext cx="641424" cy="641424"/>
            </a:xfrm>
            <a:prstGeom prst="ellipse">
              <a:avLst/>
            </a:prstGeom>
            <a:solidFill>
              <a:srgbClr val="CC9900"/>
            </a:solidFill>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Oval 15"/>
            <p:cNvSpPr/>
            <p:nvPr userDrawn="1"/>
          </p:nvSpPr>
          <p:spPr bwMode="auto">
            <a:xfrm>
              <a:off x="7620000" y="6126144"/>
              <a:ext cx="137160" cy="137160"/>
            </a:xfrm>
            <a:prstGeom prst="ellipse">
              <a:avLst/>
            </a:prstGeom>
            <a:solidFill>
              <a:srgbClr val="CC9900"/>
            </a:solidFill>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userDrawn="1"/>
          </p:nvSpPr>
          <p:spPr bwMode="auto">
            <a:xfrm>
              <a:off x="8193128" y="6416712"/>
              <a:ext cx="274320" cy="274320"/>
            </a:xfrm>
            <a:prstGeom prst="ellipse">
              <a:avLst/>
            </a:prstGeom>
            <a:solidFill>
              <a:srgbClr val="CC9900"/>
            </a:solidFill>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userDrawn="1"/>
          </p:nvSpPr>
          <p:spPr bwMode="auto">
            <a:xfrm>
              <a:off x="8407960" y="5105400"/>
              <a:ext cx="365760" cy="365760"/>
            </a:xfrm>
            <a:prstGeom prst="ellipse">
              <a:avLst/>
            </a:prstGeom>
            <a:solidFill>
              <a:srgbClr val="CC9900"/>
            </a:solidFill>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pSp>
      <p:pic>
        <p:nvPicPr>
          <p:cNvPr id="14" name="Picture 13" descr="http://www.floridahightech.com/images/UCFlogo.gif"/>
          <p:cNvPicPr>
            <a:picLocks noChangeAspect="1"/>
          </p:cNvPicPr>
          <p:nvPr userDrawn="1"/>
        </p:nvPicPr>
        <p:blipFill>
          <a:blip r:embed="rId2" cstate="print">
            <a:duotone>
              <a:prstClr val="black"/>
              <a:schemeClr val="accent6">
                <a:tint val="45000"/>
                <a:satMod val="400000"/>
              </a:schemeClr>
            </a:duotone>
            <a:extLst>
              <a:ext uri="{BEBA8EAE-BF5A-486C-A8C5-ECC9F3942E4B}">
                <a14:imgProps xmlns:a14="http://schemas.microsoft.com/office/drawing/2010/main">
                  <a14:imgLayer r:embed="rId3">
                    <a14:imgEffect>
                      <a14:colorTemperature colorTemp="11500"/>
                    </a14:imgEffect>
                    <a14:imgEffect>
                      <a14:saturation sat="0"/>
                    </a14:imgEffect>
                  </a14:imgLayer>
                </a14:imgProps>
              </a:ext>
            </a:extLst>
          </a:blip>
          <a:srcRect r="68983" b="44845"/>
          <a:stretch>
            <a:fillRect/>
          </a:stretch>
        </p:blipFill>
        <p:spPr bwMode="auto">
          <a:xfrm>
            <a:off x="8077200" y="5638802"/>
            <a:ext cx="494675" cy="548640"/>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25" name="Date Placeholder 24"/>
          <p:cNvSpPr>
            <a:spLocks noGrp="1"/>
          </p:cNvSpPr>
          <p:nvPr>
            <p:ph type="dt" sz="half" idx="10"/>
          </p:nvPr>
        </p:nvSpPr>
        <p:spPr/>
        <p:txBody>
          <a:bodyPr/>
          <a:lstStyle/>
          <a:p>
            <a:pPr eaLnBrk="1" latinLnBrk="0" hangingPunct="1"/>
            <a:endParaRPr lang="en-US" dirty="0"/>
          </a:p>
        </p:txBody>
      </p:sp>
      <p:sp>
        <p:nvSpPr>
          <p:cNvPr id="19" name="Footer Placeholder 18"/>
          <p:cNvSpPr>
            <a:spLocks noGrp="1"/>
          </p:cNvSpPr>
          <p:nvPr>
            <p:ph type="ftr" sz="quarter" idx="11"/>
          </p:nvPr>
        </p:nvSpPr>
        <p:spPr>
          <a:xfrm>
            <a:off x="3581400" y="76200"/>
            <a:ext cx="2895600" cy="288925"/>
          </a:xfrm>
        </p:spPr>
        <p:txBody>
          <a:bodyPr/>
          <a:lstStyle/>
          <a:p>
            <a:endParaRPr kumimoji="0" lang="en-US" dirty="0"/>
          </a:p>
        </p:txBody>
      </p:sp>
      <p:sp>
        <p:nvSpPr>
          <p:cNvPr id="16" name="Slide Number Placeholder 15"/>
          <p:cNvSpPr>
            <a:spLocks noGrp="1"/>
          </p:cNvSpPr>
          <p:nvPr>
            <p:ph type="sldNum" sz="quarter" idx="12"/>
          </p:nvPr>
        </p:nvSpPr>
        <p:spPr>
          <a:xfrm>
            <a:off x="8229600" y="6473952"/>
            <a:ext cx="758952" cy="246888"/>
          </a:xfrm>
        </p:spPr>
        <p:txBody>
          <a:bodyPr/>
          <a:lstStyle/>
          <a:p>
            <a:fld id="{EF5A803D-91D0-4C83-BC47-911B0C282B99}" type="slidenum">
              <a:rPr lang="en-US" smtClean="0"/>
              <a:t>‹#›</a:t>
            </a:fld>
            <a:endParaRPr lang="en-US" dirty="0"/>
          </a:p>
        </p:txBody>
      </p:sp>
      <p:sp>
        <p:nvSpPr>
          <p:cNvPr id="7" name="Rectangle 6"/>
          <p:cNvSpPr/>
          <p:nvPr userDrawn="1"/>
        </p:nvSpPr>
        <p:spPr>
          <a:xfrm>
            <a:off x="-12032" y="6400800"/>
            <a:ext cx="9171432" cy="533400"/>
          </a:xfrm>
          <a:prstGeom prst="rect">
            <a:avLst/>
          </a:prstGeom>
          <a:gradFill flip="none" rotWithShape="1">
            <a:gsLst>
              <a:gs pos="0">
                <a:srgbClr val="CC9900"/>
              </a:gs>
              <a:gs pos="65000">
                <a:schemeClr val="accent1">
                  <a:shade val="67500"/>
                  <a:satMod val="115000"/>
                  <a:alpha val="75000"/>
                  <a:lumMod val="54000"/>
                  <a:lumOff val="46000"/>
                </a:schemeClr>
              </a:gs>
              <a:gs pos="100000">
                <a:schemeClr val="accent1">
                  <a:lumMod val="75000"/>
                  <a:shade val="100000"/>
                  <a:satMod val="115000"/>
                  <a:alpha val="2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9" name="Picture 8" descr="http://www.floridahightech.com/images/UCFlogo.gif"/>
          <p:cNvPicPr>
            <a:picLocks noChangeAspect="1"/>
          </p:cNvPicPr>
          <p:nvPr userDrawn="1"/>
        </p:nvPicPr>
        <p:blipFill>
          <a:blip r:embed="rId2" cstate="print">
            <a:duotone>
              <a:prstClr val="black"/>
              <a:schemeClr val="accent6">
                <a:tint val="45000"/>
                <a:satMod val="400000"/>
              </a:schemeClr>
            </a:duotone>
            <a:extLst>
              <a:ext uri="{BEBA8EAE-BF5A-486C-A8C5-ECC9F3942E4B}">
                <a14:imgProps xmlns:a14="http://schemas.microsoft.com/office/drawing/2010/main">
                  <a14:imgLayer r:embed="rId3">
                    <a14:imgEffect>
                      <a14:colorTemperature colorTemp="11500"/>
                    </a14:imgEffect>
                    <a14:imgEffect>
                      <a14:saturation sat="0"/>
                    </a14:imgEffect>
                  </a14:imgLayer>
                </a14:imgProps>
              </a:ext>
            </a:extLst>
          </a:blip>
          <a:srcRect r="68983" b="44845"/>
          <a:stretch>
            <a:fillRect/>
          </a:stretch>
        </p:blipFill>
        <p:spPr bwMode="auto">
          <a:xfrm>
            <a:off x="8601212" y="6438900"/>
            <a:ext cx="378795" cy="420118"/>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endParaRPr lang="en-US" dirty="0"/>
          </a:p>
        </p:txBody>
      </p:sp>
      <p:sp>
        <p:nvSpPr>
          <p:cNvPr id="11" name="Footer Placeholder 10"/>
          <p:cNvSpPr>
            <a:spLocks noGrp="1"/>
          </p:cNvSpPr>
          <p:nvPr>
            <p:ph type="ftr" sz="quarter" idx="11"/>
          </p:nvPr>
        </p:nvSpPr>
        <p:spPr/>
        <p:txBody>
          <a:bodyPr/>
          <a:lstStyle/>
          <a:p>
            <a:endParaRPr lang="en-US" dirty="0"/>
          </a:p>
        </p:txBody>
      </p:sp>
      <p:sp>
        <p:nvSpPr>
          <p:cNvPr id="16" name="Slide Number Placeholder 15"/>
          <p:cNvSpPr>
            <a:spLocks noGrp="1"/>
          </p:cNvSpPr>
          <p:nvPr>
            <p:ph type="sldNum" sz="quarter" idx="12"/>
          </p:nvPr>
        </p:nvSpPr>
        <p:spPr/>
        <p:txBody>
          <a:bodyPr/>
          <a:lstStyle/>
          <a:p>
            <a:fld id="{EF5A803D-91D0-4C83-BC47-911B0C282B99}" type="slidenum">
              <a:rPr lang="en-US" smtClean="0"/>
              <a:t>‹#›</a:t>
            </a:fld>
            <a:endParaRPr lang="en-US" dirty="0"/>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endParaRPr lang="en-US" dirty="0"/>
          </a:p>
        </p:txBody>
      </p:sp>
      <p:sp>
        <p:nvSpPr>
          <p:cNvPr id="10" name="Footer Placeholder 9"/>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EF5A803D-91D0-4C83-BC47-911B0C282B99}"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229600" y="6477000"/>
            <a:ext cx="762000" cy="246888"/>
          </a:xfrm>
        </p:spPr>
        <p:txBody>
          <a:bodyPr/>
          <a:lstStyle/>
          <a:p>
            <a:fld id="{EF5A803D-91D0-4C83-BC47-911B0C282B99}" type="slidenum">
              <a:rPr lang="en-US" smtClean="0"/>
              <a:t>‹#›</a:t>
            </a:fld>
            <a:endParaRPr lang="en-US" dirty="0"/>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endParaRPr lang="en-US" dirty="0"/>
          </a:p>
        </p:txBody>
      </p:sp>
      <p:sp>
        <p:nvSpPr>
          <p:cNvPr id="21" name="Footer Placeholder 20"/>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5A803D-91D0-4C83-BC47-911B0C282B99}"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dirty="0"/>
          </a:p>
        </p:txBody>
      </p:sp>
      <p:sp>
        <p:nvSpPr>
          <p:cNvPr id="24" name="Footer Placeholder 23"/>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5A803D-91D0-4C83-BC47-911B0C282B99}"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endParaRPr lang="en-US" dirty="0"/>
          </a:p>
        </p:txBody>
      </p:sp>
      <p:sp>
        <p:nvSpPr>
          <p:cNvPr id="29" name="Footer Placeholder 28"/>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5A803D-91D0-4C83-BC47-911B0C282B99}"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dirty="0" smtClean="0"/>
              <a:t>Click icon to add picture</a:t>
            </a:r>
            <a:endParaRPr kumimoji="0" lang="en-US" dirty="0"/>
          </a:p>
        </p:txBody>
      </p:sp>
      <p:sp>
        <p:nvSpPr>
          <p:cNvPr id="7" name="Date Placeholder 6"/>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EF5A803D-91D0-4C83-BC47-911B0C282B99}" type="slidenum">
              <a:rPr lang="en-US" smtClean="0"/>
              <a:t>‹#›</a:t>
            </a:fld>
            <a:endParaRPr lang="en-US" dirty="0"/>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dirty="0"/>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EF5A803D-91D0-4C83-BC47-911B0C282B99}" type="slidenum">
              <a:rPr lang="en-US" smtClean="0"/>
              <a:t>‹#›</a:t>
            </a:fld>
            <a:endParaRPr lang="en-US" dirty="0"/>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Lst>
  <p:hf sldNum="0" hdr="0" ftr="0"/>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9.xml"/><Relationship Id="rId4" Type="http://schemas.openxmlformats.org/officeDocument/2006/relationships/image" Target="../media/image4.gi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381000" y="0"/>
            <a:ext cx="609600" cy="6858000"/>
          </a:xfrm>
          <a:prstGeom prst="rect">
            <a:avLst/>
          </a:prstGeom>
          <a:solidFill>
            <a:srgbClr val="CC9900">
              <a:alpha val="40000"/>
            </a:srgb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bwMode="auto">
          <a:xfrm>
            <a:off x="990600" y="0"/>
            <a:ext cx="181872" cy="6858000"/>
          </a:xfrm>
          <a:prstGeom prst="rect">
            <a:avLst/>
          </a:prstGeom>
          <a:solidFill>
            <a:srgbClr val="FFCA06">
              <a:alpha val="23000"/>
            </a:srgbClr>
          </a:solidFill>
          <a:ln w="38100" cap="rnd" cmpd="sng" algn="ctr">
            <a:solidFill>
              <a:srgbClr val="FFCA06">
                <a:alpha val="25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Straight Connector 16"/>
          <p:cNvSpPr>
            <a:spLocks noChangeShapeType="1"/>
          </p:cNvSpPr>
          <p:nvPr/>
        </p:nvSpPr>
        <p:spPr bwMode="auto">
          <a:xfrm>
            <a:off x="106344" y="0"/>
            <a:ext cx="0" cy="6858000"/>
          </a:xfrm>
          <a:prstGeom prst="line">
            <a:avLst/>
          </a:prstGeom>
          <a:noFill/>
          <a:ln w="57150" cap="flat" cmpd="sng" algn="ctr">
            <a:solidFill>
              <a:schemeClr val="bg2">
                <a:lumMod val="25000"/>
                <a:alpha val="25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854112" y="0"/>
            <a:ext cx="0" cy="6858000"/>
          </a:xfrm>
          <a:prstGeom prst="line">
            <a:avLst/>
          </a:prstGeom>
          <a:noFill/>
          <a:ln w="57150" cap="flat" cmpd="sng" algn="ctr">
            <a:solidFill>
              <a:schemeClr val="bg2">
                <a:lumMod val="25000"/>
                <a:alpha val="25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1726640" y="0"/>
            <a:ext cx="0" cy="6858000"/>
          </a:xfrm>
          <a:prstGeom prst="line">
            <a:avLst/>
          </a:prstGeom>
          <a:noFill/>
          <a:ln w="28575" cap="flat" cmpd="sng" algn="ctr">
            <a:solidFill>
              <a:schemeClr val="bg2">
                <a:lumMod val="25000"/>
                <a:alpha val="25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1" name="Straight Connector 20"/>
          <p:cNvSpPr>
            <a:spLocks noChangeShapeType="1"/>
          </p:cNvSpPr>
          <p:nvPr/>
        </p:nvSpPr>
        <p:spPr bwMode="auto">
          <a:xfrm>
            <a:off x="1066800" y="0"/>
            <a:ext cx="0" cy="6858000"/>
          </a:xfrm>
          <a:prstGeom prst="line">
            <a:avLst/>
          </a:prstGeom>
          <a:noFill/>
          <a:ln w="9525" cap="flat" cmpd="sng" algn="ctr">
            <a:solidFill>
              <a:schemeClr val="bg2">
                <a:lumMod val="25000"/>
                <a:alpha val="25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Rectangle 21"/>
          <p:cNvSpPr/>
          <p:nvPr/>
        </p:nvSpPr>
        <p:spPr bwMode="auto">
          <a:xfrm>
            <a:off x="1219200" y="0"/>
            <a:ext cx="76200" cy="6858000"/>
          </a:xfrm>
          <a:prstGeom prst="rect">
            <a:avLst/>
          </a:prstGeom>
          <a:solidFill>
            <a:srgbClr val="CC9900">
              <a:alpha val="40000"/>
            </a:srgb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609600" y="3429000"/>
            <a:ext cx="1295400" cy="1295400"/>
          </a:xfrm>
          <a:prstGeom prst="ellipse">
            <a:avLst/>
          </a:prstGeom>
          <a:solidFill>
            <a:srgbClr val="CC9900"/>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324704" y="4866752"/>
            <a:ext cx="641424" cy="641424"/>
          </a:xfrm>
          <a:prstGeom prst="ellipse">
            <a:avLst/>
          </a:prstGeom>
          <a:solidFill>
            <a:srgbClr val="CC9900"/>
          </a:solidFill>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bwMode="auto">
          <a:xfrm>
            <a:off x="1091080" y="5500632"/>
            <a:ext cx="137160" cy="137160"/>
          </a:xfrm>
          <a:prstGeom prst="ellipse">
            <a:avLst/>
          </a:prstGeom>
          <a:solidFill>
            <a:srgbClr val="CC9900"/>
          </a:solidFill>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91200"/>
            <a:ext cx="274320" cy="274320"/>
          </a:xfrm>
          <a:prstGeom prst="ellipse">
            <a:avLst/>
          </a:prstGeom>
          <a:solidFill>
            <a:srgbClr val="CC9900"/>
          </a:solidFill>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bwMode="auto">
          <a:xfrm>
            <a:off x="1879040" y="4479888"/>
            <a:ext cx="365760" cy="365760"/>
          </a:xfrm>
          <a:prstGeom prst="ellipse">
            <a:avLst/>
          </a:prstGeom>
          <a:solidFill>
            <a:srgbClr val="CC9900"/>
          </a:solidFill>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8" name="Straight Connector 27"/>
          <p:cNvSpPr>
            <a:spLocks noChangeShapeType="1"/>
          </p:cNvSpPr>
          <p:nvPr/>
        </p:nvSpPr>
        <p:spPr bwMode="auto">
          <a:xfrm>
            <a:off x="9097944" y="0"/>
            <a:ext cx="0" cy="6858000"/>
          </a:xfrm>
          <a:prstGeom prst="line">
            <a:avLst/>
          </a:prstGeom>
          <a:noFill/>
          <a:ln w="57150" cap="flat" cmpd="thickThin" algn="ctr">
            <a:solidFill>
              <a:schemeClr val="bg2">
                <a:lumMod val="25000"/>
                <a:alpha val="5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36" name="Text Placeholder 4"/>
          <p:cNvSpPr>
            <a:spLocks noGrp="1"/>
          </p:cNvSpPr>
          <p:nvPr>
            <p:ph type="body" idx="4294967295"/>
          </p:nvPr>
        </p:nvSpPr>
        <p:spPr>
          <a:xfrm>
            <a:off x="1773238" y="3276600"/>
            <a:ext cx="7370762" cy="3048000"/>
          </a:xfrm>
          <a:noFill/>
          <a:ln>
            <a:noFill/>
          </a:ln>
        </p:spPr>
        <p:txBody>
          <a:bodyPr>
            <a:noAutofit/>
          </a:bodyPr>
          <a:lstStyle/>
          <a:p>
            <a:pPr marL="0" indent="0" algn="ctr">
              <a:buNone/>
            </a:pPr>
            <a:r>
              <a:rPr lang="en-US" sz="2400" b="1" dirty="0" smtClean="0">
                <a:effectLst>
                  <a:outerShdw blurRad="38100" dist="38100" dir="2700000" algn="tl">
                    <a:srgbClr val="000000">
                      <a:alpha val="43137"/>
                    </a:srgbClr>
                  </a:outerShdw>
                </a:effectLst>
                <a:latin typeface="Century Gothic" pitchFamily="34" charset="0"/>
                <a:ea typeface="Tahoma" pitchFamily="34" charset="0"/>
                <a:cs typeface="Tahoma" pitchFamily="34" charset="0"/>
              </a:rPr>
              <a:t>Research Ethics, Compliance, IRB, &amp; IACUC</a:t>
            </a:r>
          </a:p>
          <a:p>
            <a:pPr algn="ctr"/>
            <a:endParaRPr lang="en-US" sz="1800" dirty="0" smtClean="0">
              <a:latin typeface="Century Gothic" pitchFamily="34" charset="0"/>
              <a:ea typeface="Tahoma" pitchFamily="34" charset="0"/>
              <a:cs typeface="Tahoma" pitchFamily="34" charset="0"/>
            </a:endParaRPr>
          </a:p>
          <a:p>
            <a:pPr marL="0" indent="0" algn="ctr">
              <a:buNone/>
            </a:pPr>
            <a:endParaRPr lang="en-US" sz="1600" b="1" dirty="0" smtClean="0">
              <a:solidFill>
                <a:schemeClr val="accent6">
                  <a:lumMod val="50000"/>
                </a:schemeClr>
              </a:solidFill>
              <a:effectLst/>
              <a:latin typeface="Century Gothic" pitchFamily="34" charset="0"/>
              <a:ea typeface="Tahoma" pitchFamily="34" charset="0"/>
              <a:cs typeface="Tahoma" pitchFamily="34" charset="0"/>
            </a:endParaRPr>
          </a:p>
          <a:p>
            <a:pPr marL="0" indent="0" algn="ctr">
              <a:buNone/>
            </a:pPr>
            <a:endParaRPr lang="en-US" sz="1600" b="1" dirty="0">
              <a:solidFill>
                <a:schemeClr val="accent6">
                  <a:lumMod val="50000"/>
                </a:schemeClr>
              </a:solidFill>
              <a:latin typeface="Century Gothic" pitchFamily="34" charset="0"/>
              <a:ea typeface="Tahoma" pitchFamily="34" charset="0"/>
              <a:cs typeface="Tahoma" pitchFamily="34" charset="0"/>
            </a:endParaRPr>
          </a:p>
          <a:p>
            <a:pPr marL="0" indent="0" algn="ctr">
              <a:buNone/>
            </a:pPr>
            <a:endParaRPr lang="en-US" sz="1600" b="1" dirty="0" smtClean="0">
              <a:solidFill>
                <a:schemeClr val="accent6">
                  <a:lumMod val="50000"/>
                </a:schemeClr>
              </a:solidFill>
              <a:effectLst/>
              <a:latin typeface="Century Gothic" pitchFamily="34" charset="0"/>
              <a:ea typeface="Tahoma" pitchFamily="34" charset="0"/>
              <a:cs typeface="Tahoma" pitchFamily="34" charset="0"/>
            </a:endParaRPr>
          </a:p>
          <a:p>
            <a:pPr marL="0" indent="0" algn="ctr">
              <a:buNone/>
            </a:pPr>
            <a:r>
              <a:rPr lang="en-US" sz="1600" b="1" dirty="0" smtClean="0">
                <a:solidFill>
                  <a:schemeClr val="accent6">
                    <a:lumMod val="50000"/>
                  </a:schemeClr>
                </a:solidFill>
                <a:effectLst/>
                <a:latin typeface="Century Gothic" pitchFamily="34" charset="0"/>
                <a:ea typeface="Tahoma" pitchFamily="34" charset="0"/>
                <a:cs typeface="Tahoma" pitchFamily="34" charset="0"/>
              </a:rPr>
              <a:t>Presented by:</a:t>
            </a:r>
          </a:p>
          <a:p>
            <a:pPr marL="0" indent="0" algn="ctr">
              <a:buNone/>
            </a:pPr>
            <a:r>
              <a:rPr lang="en-US" sz="1600" b="1" dirty="0" smtClean="0">
                <a:solidFill>
                  <a:schemeClr val="accent6">
                    <a:lumMod val="50000"/>
                  </a:schemeClr>
                </a:solidFill>
                <a:effectLst/>
                <a:latin typeface="Century Gothic" pitchFamily="34" charset="0"/>
                <a:ea typeface="Tahoma" pitchFamily="34" charset="0"/>
                <a:cs typeface="Tahoma" pitchFamily="34" charset="0"/>
              </a:rPr>
              <a:t>Joanne Muratori &amp; </a:t>
            </a:r>
            <a:r>
              <a:rPr lang="en-US" sz="1600" b="1" dirty="0" smtClean="0">
                <a:solidFill>
                  <a:schemeClr val="accent6">
                    <a:lumMod val="50000"/>
                  </a:schemeClr>
                </a:solidFill>
                <a:latin typeface="Century Gothic" pitchFamily="34" charset="0"/>
                <a:ea typeface="Tahoma" pitchFamily="34" charset="0"/>
                <a:cs typeface="Tahoma" pitchFamily="34" charset="0"/>
              </a:rPr>
              <a:t>Patria Davis</a:t>
            </a:r>
            <a:endParaRPr lang="en-US" sz="1600" b="1" dirty="0" smtClean="0">
              <a:solidFill>
                <a:schemeClr val="accent6">
                  <a:lumMod val="50000"/>
                </a:schemeClr>
              </a:solidFill>
              <a:effectLst/>
              <a:latin typeface="Century Gothic" pitchFamily="34" charset="0"/>
              <a:ea typeface="Tahoma" pitchFamily="34" charset="0"/>
              <a:cs typeface="Tahoma" pitchFamily="34" charset="0"/>
            </a:endParaRPr>
          </a:p>
        </p:txBody>
      </p:sp>
      <p:pic>
        <p:nvPicPr>
          <p:cNvPr id="41" name="Picture 40" descr="http://www.floridahightech.com/images/UCFlogo.gif"/>
          <p:cNvPicPr>
            <a:picLocks noChangeAspect="1"/>
          </p:cNvPicPr>
          <p:nvPr/>
        </p:nvPicPr>
        <p:blipFill>
          <a:blip r:embed="rId2" cstate="print">
            <a:duotone>
              <a:prstClr val="black"/>
              <a:schemeClr val="accent6">
                <a:tint val="45000"/>
                <a:satMod val="400000"/>
              </a:schemeClr>
            </a:duotone>
            <a:extLst>
              <a:ext uri="{BEBA8EAE-BF5A-486C-A8C5-ECC9F3942E4B}">
                <a14:imgProps xmlns:a14="http://schemas.microsoft.com/office/drawing/2010/main">
                  <a14:imgLayer r:embed="rId3">
                    <a14:imgEffect>
                      <a14:colorTemperature colorTemp="11500"/>
                    </a14:imgEffect>
                    <a14:imgEffect>
                      <a14:saturation sat="0"/>
                    </a14:imgEffect>
                  </a14:imgLayer>
                </a14:imgProps>
              </a:ext>
            </a:extLst>
          </a:blip>
          <a:srcRect r="68983" b="44845"/>
          <a:stretch>
            <a:fillRect/>
          </a:stretch>
        </p:blipFill>
        <p:spPr bwMode="auto">
          <a:xfrm>
            <a:off x="776676" y="3532385"/>
            <a:ext cx="998057" cy="1106937"/>
          </a:xfrm>
          <a:prstGeom prst="rect">
            <a:avLst/>
          </a:prstGeom>
          <a:noFill/>
          <a:ln w="9525">
            <a:noFill/>
            <a:miter lim="800000"/>
            <a:headEnd/>
            <a:tailEnd/>
          </a:ln>
        </p:spPr>
      </p:pic>
      <p:pic>
        <p:nvPicPr>
          <p:cNvPr id="29" name="Picture 28" descr="I:\SPaRKS 2013\SPaRKS2 2013 Logo\sparks2logo_colorbackground.gif"/>
          <p:cNvPicPr/>
          <p:nvPr/>
        </p:nvPicPr>
        <p:blipFill>
          <a:blip r:embed="rId4">
            <a:extLst>
              <a:ext uri="{28A0092B-C50C-407E-A947-70E740481C1C}">
                <a14:useLocalDpi xmlns:a14="http://schemas.microsoft.com/office/drawing/2010/main" val="0"/>
              </a:ext>
            </a:extLst>
          </a:blip>
          <a:srcRect/>
          <a:stretch>
            <a:fillRect/>
          </a:stretch>
        </p:blipFill>
        <p:spPr bwMode="auto">
          <a:xfrm>
            <a:off x="3200400" y="762000"/>
            <a:ext cx="4191000" cy="2362200"/>
          </a:xfrm>
          <a:prstGeom prst="rect">
            <a:avLst/>
          </a:prstGeom>
          <a:noFill/>
          <a:ln>
            <a:noFill/>
          </a:ln>
        </p:spPr>
      </p:pic>
      <p:sp>
        <p:nvSpPr>
          <p:cNvPr id="2" name="Date Placeholder 1"/>
          <p:cNvSpPr>
            <a:spLocks noGrp="1"/>
          </p:cNvSpPr>
          <p:nvPr>
            <p:ph type="dt" sz="half" idx="10"/>
          </p:nvPr>
        </p:nvSpPr>
        <p:spPr/>
        <p:txBody>
          <a:bodyPr/>
          <a:lstStyle/>
          <a:p>
            <a:endParaRPr lang="en-US" dirty="0"/>
          </a:p>
        </p:txBody>
      </p:sp>
    </p:spTree>
    <p:extLst>
      <p:ext uri="{BB962C8B-B14F-4D97-AF65-F5344CB8AC3E}">
        <p14:creationId xmlns:p14="http://schemas.microsoft.com/office/powerpoint/2010/main" val="20398773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381000"/>
            <a:ext cx="8686800" cy="838200"/>
          </a:xfrm>
        </p:spPr>
        <p:txBody>
          <a:bodyPr>
            <a:normAutofit/>
          </a:bodyPr>
          <a:lstStyle/>
          <a:p>
            <a:r>
              <a:rPr lang="en-US" sz="4000" b="1" dirty="0" smtClean="0">
                <a:solidFill>
                  <a:schemeClr val="accent6"/>
                </a:solidFill>
                <a:effectLst>
                  <a:outerShdw blurRad="38100" dist="38100" dir="2700000" algn="tl">
                    <a:srgbClr val="000000">
                      <a:alpha val="43137"/>
                    </a:srgbClr>
                  </a:outerShdw>
                </a:effectLst>
                <a:latin typeface="Century Gothic" pitchFamily="34" charset="0"/>
              </a:rPr>
              <a:t>Rosenhan Studies</a:t>
            </a:r>
            <a:endParaRPr lang="en-US" sz="4000"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4" name="Content Placeholder 3"/>
          <p:cNvSpPr>
            <a:spLocks noGrp="1"/>
          </p:cNvSpPr>
          <p:nvPr>
            <p:ph sz="quarter" idx="1"/>
          </p:nvPr>
        </p:nvSpPr>
        <p:spPr>
          <a:xfrm>
            <a:off x="381000" y="1295400"/>
            <a:ext cx="8305800" cy="4648200"/>
          </a:xfrm>
        </p:spPr>
        <p:txBody>
          <a:bodyPr>
            <a:noAutofit/>
          </a:bodyPr>
          <a:lstStyle/>
          <a:p>
            <a:pPr lvl="0" eaLnBrk="0" fontAlgn="base" hangingPunct="0">
              <a:spcAft>
                <a:spcPct val="0"/>
              </a:spcAft>
              <a:buClr>
                <a:srgbClr val="220011"/>
              </a:buClr>
              <a:buSzTx/>
              <a:buFont typeface="Wingdings" pitchFamily="2" charset="2"/>
              <a:buChar char="Ø"/>
              <a:defRPr/>
            </a:pPr>
            <a:r>
              <a:rPr lang="en-US" sz="2800" kern="0" dirty="0">
                <a:solidFill>
                  <a:srgbClr val="220011"/>
                </a:solidFill>
                <a:latin typeface="Arial"/>
              </a:rPr>
              <a:t>D.L. Rosenhan (1973) On Being Sane in Insane </a:t>
            </a:r>
            <a:r>
              <a:rPr lang="en-US" sz="2800" kern="0" dirty="0" smtClean="0">
                <a:solidFill>
                  <a:srgbClr val="220011"/>
                </a:solidFill>
                <a:latin typeface="Arial"/>
              </a:rPr>
              <a:t>Places</a:t>
            </a:r>
          </a:p>
          <a:p>
            <a:pPr lvl="0" eaLnBrk="0" fontAlgn="base" hangingPunct="0">
              <a:spcAft>
                <a:spcPct val="0"/>
              </a:spcAft>
              <a:buClr>
                <a:srgbClr val="220011"/>
              </a:buClr>
              <a:buSzTx/>
              <a:buFont typeface="Wingdings" pitchFamily="2" charset="2"/>
              <a:buChar char="Ø"/>
              <a:defRPr/>
            </a:pPr>
            <a:endParaRPr lang="en-US" sz="2800" kern="0" dirty="0">
              <a:solidFill>
                <a:srgbClr val="220011"/>
              </a:solidFill>
              <a:latin typeface="Arial"/>
            </a:endParaRPr>
          </a:p>
          <a:p>
            <a:pPr lvl="0" eaLnBrk="0" fontAlgn="base" hangingPunct="0">
              <a:spcAft>
                <a:spcPct val="0"/>
              </a:spcAft>
              <a:buClr>
                <a:srgbClr val="220011"/>
              </a:buClr>
              <a:buSzTx/>
              <a:buFont typeface="Wingdings" pitchFamily="2" charset="2"/>
              <a:buChar char="Ø"/>
              <a:defRPr/>
            </a:pPr>
            <a:r>
              <a:rPr lang="en-US" sz="2800" kern="0" dirty="0">
                <a:solidFill>
                  <a:srgbClr val="220011"/>
                </a:solidFill>
                <a:latin typeface="Arial"/>
              </a:rPr>
              <a:t>Researchers admitted to mental health institutions </a:t>
            </a:r>
            <a:endParaRPr lang="en-US" sz="2800" kern="0" dirty="0" smtClean="0">
              <a:solidFill>
                <a:srgbClr val="220011"/>
              </a:solidFill>
              <a:latin typeface="Arial"/>
            </a:endParaRPr>
          </a:p>
          <a:p>
            <a:pPr lvl="0" eaLnBrk="0" fontAlgn="base" hangingPunct="0">
              <a:spcAft>
                <a:spcPct val="0"/>
              </a:spcAft>
              <a:buClr>
                <a:srgbClr val="220011"/>
              </a:buClr>
              <a:buSzTx/>
              <a:buFont typeface="Wingdings" pitchFamily="2" charset="2"/>
              <a:buChar char="Ø"/>
              <a:defRPr/>
            </a:pPr>
            <a:endParaRPr lang="en-US" sz="2800" kern="0" dirty="0">
              <a:solidFill>
                <a:srgbClr val="220011"/>
              </a:solidFill>
              <a:latin typeface="Arial"/>
            </a:endParaRPr>
          </a:p>
          <a:p>
            <a:pPr lvl="0" eaLnBrk="0" fontAlgn="base" hangingPunct="0">
              <a:spcAft>
                <a:spcPct val="0"/>
              </a:spcAft>
              <a:buClr>
                <a:srgbClr val="220011"/>
              </a:buClr>
              <a:buSzTx/>
              <a:buFont typeface="Wingdings" pitchFamily="2" charset="2"/>
              <a:buChar char="Ø"/>
              <a:defRPr/>
            </a:pPr>
            <a:r>
              <a:rPr lang="en-US" sz="2800" kern="0" dirty="0">
                <a:solidFill>
                  <a:srgbClr val="220011"/>
                </a:solidFill>
                <a:latin typeface="Arial"/>
              </a:rPr>
              <a:t>Claimed to hear voices </a:t>
            </a:r>
            <a:endParaRPr lang="en-US" sz="2800" kern="0" dirty="0" smtClean="0">
              <a:solidFill>
                <a:srgbClr val="220011"/>
              </a:solidFill>
              <a:latin typeface="Arial"/>
            </a:endParaRPr>
          </a:p>
          <a:p>
            <a:pPr lvl="0" eaLnBrk="0" fontAlgn="base" hangingPunct="0">
              <a:spcAft>
                <a:spcPct val="0"/>
              </a:spcAft>
              <a:buClr>
                <a:srgbClr val="220011"/>
              </a:buClr>
              <a:buSzTx/>
              <a:buFont typeface="Wingdings" pitchFamily="2" charset="2"/>
              <a:buChar char="Ø"/>
              <a:defRPr/>
            </a:pPr>
            <a:endParaRPr lang="en-US" sz="2800" kern="0" dirty="0">
              <a:solidFill>
                <a:srgbClr val="220011"/>
              </a:solidFill>
              <a:latin typeface="Arial"/>
            </a:endParaRPr>
          </a:p>
          <a:p>
            <a:pPr lvl="0" eaLnBrk="0" fontAlgn="base" hangingPunct="0">
              <a:spcAft>
                <a:spcPct val="0"/>
              </a:spcAft>
              <a:buClr>
                <a:srgbClr val="220011"/>
              </a:buClr>
              <a:buSzTx/>
              <a:buFont typeface="Wingdings" pitchFamily="2" charset="2"/>
              <a:buChar char="Ø"/>
              <a:defRPr/>
            </a:pPr>
            <a:r>
              <a:rPr lang="en-US" sz="2800" kern="0" dirty="0">
                <a:solidFill>
                  <a:srgbClr val="220011"/>
                </a:solidFill>
                <a:latin typeface="Arial"/>
              </a:rPr>
              <a:t>Once admitted, no symptoms reported but still not released for months </a:t>
            </a:r>
          </a:p>
        </p:txBody>
      </p:sp>
      <p:sp>
        <p:nvSpPr>
          <p:cNvPr id="6" name="TextBox 5"/>
          <p:cNvSpPr txBox="1"/>
          <p:nvPr/>
        </p:nvSpPr>
        <p:spPr>
          <a:xfrm>
            <a:off x="141514" y="6401582"/>
            <a:ext cx="8915400" cy="369332"/>
          </a:xfrm>
          <a:prstGeom prst="rect">
            <a:avLst/>
          </a:prstGeom>
          <a:noFill/>
        </p:spPr>
        <p:txBody>
          <a:bodyPr wrap="square" rtlCol="0">
            <a:spAutoFit/>
          </a:bodyPr>
          <a:lstStyle/>
          <a:p>
            <a:pPr algn="ctr"/>
            <a:r>
              <a:rPr lang="en-US" b="1" dirty="0">
                <a:latin typeface="Century Gothic" pitchFamily="34" charset="0"/>
              </a:rPr>
              <a:t>Research Ethics, Compliance, IRB, &amp; IACUC</a:t>
            </a:r>
          </a:p>
        </p:txBody>
      </p:sp>
      <p:sp>
        <p:nvSpPr>
          <p:cNvPr id="2" name="Date Placeholder 1"/>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27132150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Laud Humphrey’s Studies</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4" name="Content Placeholder 3"/>
          <p:cNvSpPr>
            <a:spLocks noGrp="1"/>
          </p:cNvSpPr>
          <p:nvPr>
            <p:ph sz="quarter" idx="1"/>
          </p:nvPr>
        </p:nvSpPr>
        <p:spPr>
          <a:xfrm>
            <a:off x="457200" y="1295400"/>
            <a:ext cx="7696200" cy="4648200"/>
          </a:xfrm>
        </p:spPr>
        <p:txBody>
          <a:bodyPr>
            <a:normAutofit fontScale="92500"/>
          </a:bodyPr>
          <a:lstStyle/>
          <a:p>
            <a:pPr lvl="0" eaLnBrk="0" fontAlgn="base" hangingPunct="0">
              <a:lnSpc>
                <a:spcPct val="90000"/>
              </a:lnSpc>
              <a:spcAft>
                <a:spcPct val="0"/>
              </a:spcAft>
              <a:buClr>
                <a:srgbClr val="220011"/>
              </a:buClr>
              <a:buSzTx/>
              <a:buFont typeface="Wingdings" pitchFamily="2" charset="2"/>
              <a:buChar char="Ø"/>
            </a:pPr>
            <a:r>
              <a:rPr lang="en-US" sz="2800" kern="0" dirty="0">
                <a:solidFill>
                  <a:srgbClr val="220011"/>
                </a:solidFill>
                <a:latin typeface="Arial"/>
              </a:rPr>
              <a:t>Studied homosexual behavior in public restrooms. </a:t>
            </a:r>
            <a:endParaRPr lang="en-US" sz="2800" kern="0" dirty="0" smtClean="0">
              <a:solidFill>
                <a:srgbClr val="220011"/>
              </a:solidFill>
              <a:latin typeface="Arial"/>
            </a:endParaRPr>
          </a:p>
          <a:p>
            <a:pPr lvl="0" eaLnBrk="0" fontAlgn="base" hangingPunct="0">
              <a:lnSpc>
                <a:spcPct val="90000"/>
              </a:lnSpc>
              <a:spcAft>
                <a:spcPct val="0"/>
              </a:spcAft>
              <a:buClr>
                <a:srgbClr val="220011"/>
              </a:buClr>
              <a:buSzTx/>
              <a:buFont typeface="Wingdings" pitchFamily="2" charset="2"/>
              <a:buChar char="Ø"/>
            </a:pPr>
            <a:endParaRPr lang="en-US" sz="2800" kern="0" dirty="0">
              <a:solidFill>
                <a:srgbClr val="220011"/>
              </a:solidFill>
              <a:latin typeface="Arial"/>
            </a:endParaRPr>
          </a:p>
          <a:p>
            <a:pPr lvl="0" eaLnBrk="0" fontAlgn="base" hangingPunct="0">
              <a:lnSpc>
                <a:spcPct val="90000"/>
              </a:lnSpc>
              <a:spcAft>
                <a:spcPct val="0"/>
              </a:spcAft>
              <a:buClr>
                <a:srgbClr val="220011"/>
              </a:buClr>
              <a:buSzTx/>
              <a:buFont typeface="Wingdings" pitchFamily="2" charset="2"/>
              <a:buChar char="Ø"/>
            </a:pPr>
            <a:r>
              <a:rPr lang="en-US" sz="2800" kern="0" dirty="0">
                <a:solidFill>
                  <a:srgbClr val="220011"/>
                </a:solidFill>
                <a:latin typeface="Arial"/>
              </a:rPr>
              <a:t> Served as the “watch queen” so he could watch and record what they did</a:t>
            </a:r>
            <a:r>
              <a:rPr lang="en-US" sz="2800" kern="0" dirty="0" smtClean="0">
                <a:solidFill>
                  <a:srgbClr val="220011"/>
                </a:solidFill>
                <a:latin typeface="Arial"/>
              </a:rPr>
              <a:t>.</a:t>
            </a:r>
          </a:p>
          <a:p>
            <a:pPr lvl="0" eaLnBrk="0" fontAlgn="base" hangingPunct="0">
              <a:lnSpc>
                <a:spcPct val="90000"/>
              </a:lnSpc>
              <a:spcAft>
                <a:spcPct val="0"/>
              </a:spcAft>
              <a:buClr>
                <a:srgbClr val="220011"/>
              </a:buClr>
              <a:buSzTx/>
              <a:buFont typeface="Wingdings" pitchFamily="2" charset="2"/>
              <a:buChar char="Ø"/>
            </a:pPr>
            <a:endParaRPr lang="en-US" sz="2800" kern="0" dirty="0">
              <a:solidFill>
                <a:srgbClr val="220011"/>
              </a:solidFill>
              <a:latin typeface="Arial"/>
            </a:endParaRPr>
          </a:p>
          <a:p>
            <a:pPr lvl="0" eaLnBrk="0" fontAlgn="base" hangingPunct="0">
              <a:lnSpc>
                <a:spcPct val="90000"/>
              </a:lnSpc>
              <a:spcAft>
                <a:spcPct val="0"/>
              </a:spcAft>
              <a:buClr>
                <a:srgbClr val="220011"/>
              </a:buClr>
              <a:buSzTx/>
              <a:buFont typeface="Wingdings" pitchFamily="2" charset="2"/>
              <a:buChar char="Ø"/>
            </a:pPr>
            <a:r>
              <a:rPr lang="en-US" sz="2800" kern="0" dirty="0">
                <a:solidFill>
                  <a:srgbClr val="220011"/>
                </a:solidFill>
                <a:latin typeface="Arial"/>
              </a:rPr>
              <a:t> Got license plate numbers and interviewed them for more </a:t>
            </a:r>
            <a:r>
              <a:rPr lang="en-US" sz="2800" kern="0" dirty="0" smtClean="0">
                <a:solidFill>
                  <a:srgbClr val="220011"/>
                </a:solidFill>
                <a:latin typeface="Arial"/>
              </a:rPr>
              <a:t>information without </a:t>
            </a:r>
            <a:r>
              <a:rPr lang="en-US" sz="2800" kern="0" dirty="0">
                <a:solidFill>
                  <a:srgbClr val="220011"/>
                </a:solidFill>
                <a:latin typeface="Arial"/>
              </a:rPr>
              <a:t>their knowing</a:t>
            </a:r>
            <a:r>
              <a:rPr lang="en-US" sz="2800" kern="0" dirty="0" smtClean="0">
                <a:solidFill>
                  <a:srgbClr val="220011"/>
                </a:solidFill>
                <a:latin typeface="Arial"/>
              </a:rPr>
              <a:t>.</a:t>
            </a:r>
          </a:p>
          <a:p>
            <a:pPr lvl="0" eaLnBrk="0" fontAlgn="base" hangingPunct="0">
              <a:lnSpc>
                <a:spcPct val="90000"/>
              </a:lnSpc>
              <a:spcAft>
                <a:spcPct val="0"/>
              </a:spcAft>
              <a:buClr>
                <a:srgbClr val="220011"/>
              </a:buClr>
              <a:buSzTx/>
              <a:buFont typeface="Wingdings" pitchFamily="2" charset="2"/>
              <a:buChar char="Ø"/>
            </a:pPr>
            <a:endParaRPr lang="en-US" sz="2800" kern="0" dirty="0">
              <a:solidFill>
                <a:srgbClr val="220011"/>
              </a:solidFill>
              <a:latin typeface="Arial"/>
            </a:endParaRPr>
          </a:p>
          <a:p>
            <a:pPr lvl="0" eaLnBrk="0" fontAlgn="base" hangingPunct="0">
              <a:lnSpc>
                <a:spcPct val="90000"/>
              </a:lnSpc>
              <a:spcAft>
                <a:spcPct val="0"/>
              </a:spcAft>
              <a:buClr>
                <a:srgbClr val="220011"/>
              </a:buClr>
              <a:buSzTx/>
              <a:buFont typeface="Wingdings" pitchFamily="2" charset="2"/>
              <a:buChar char="Ø"/>
            </a:pPr>
            <a:r>
              <a:rPr lang="en-US" sz="2800" kern="0" dirty="0">
                <a:solidFill>
                  <a:srgbClr val="220011"/>
                </a:solidFill>
                <a:latin typeface="Arial"/>
              </a:rPr>
              <a:t> He did keep the identities a secret but is this enough?</a:t>
            </a:r>
          </a:p>
        </p:txBody>
      </p:sp>
      <p:sp>
        <p:nvSpPr>
          <p:cNvPr id="6" name="TextBox 5"/>
          <p:cNvSpPr txBox="1"/>
          <p:nvPr/>
        </p:nvSpPr>
        <p:spPr>
          <a:xfrm>
            <a:off x="141514" y="6401582"/>
            <a:ext cx="8915400" cy="369332"/>
          </a:xfrm>
          <a:prstGeom prst="rect">
            <a:avLst/>
          </a:prstGeom>
          <a:noFill/>
        </p:spPr>
        <p:txBody>
          <a:bodyPr wrap="square" rtlCol="0">
            <a:spAutoFit/>
          </a:bodyPr>
          <a:lstStyle/>
          <a:p>
            <a:pPr algn="ctr"/>
            <a:r>
              <a:rPr lang="en-US" b="1" dirty="0">
                <a:latin typeface="Century Gothic" pitchFamily="34" charset="0"/>
              </a:rPr>
              <a:t>Research Ethics, Compliance, IRB, &amp; IACUC</a:t>
            </a:r>
          </a:p>
        </p:txBody>
      </p:sp>
      <p:sp>
        <p:nvSpPr>
          <p:cNvPr id="2" name="Date Placeholder 1"/>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21986585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Ethical Milestones</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6" name="TextBox 5"/>
          <p:cNvSpPr txBox="1"/>
          <p:nvPr/>
        </p:nvSpPr>
        <p:spPr>
          <a:xfrm>
            <a:off x="141514" y="6401582"/>
            <a:ext cx="8915400" cy="369332"/>
          </a:xfrm>
          <a:prstGeom prst="rect">
            <a:avLst/>
          </a:prstGeom>
          <a:noFill/>
        </p:spPr>
        <p:txBody>
          <a:bodyPr wrap="square" rtlCol="0">
            <a:spAutoFit/>
          </a:bodyPr>
          <a:lstStyle/>
          <a:p>
            <a:pPr algn="ctr"/>
            <a:r>
              <a:rPr lang="en-US" b="1" dirty="0">
                <a:latin typeface="Century Gothic" pitchFamily="34" charset="0"/>
              </a:rPr>
              <a:t>Research Ethics, Compliance, IRB, &amp; IACUC</a:t>
            </a:r>
          </a:p>
        </p:txBody>
      </p:sp>
      <p:sp>
        <p:nvSpPr>
          <p:cNvPr id="2" name="Content Placeholder 1"/>
          <p:cNvSpPr>
            <a:spLocks noGrp="1"/>
          </p:cNvSpPr>
          <p:nvPr>
            <p:ph idx="1"/>
          </p:nvPr>
        </p:nvSpPr>
        <p:spPr/>
        <p:txBody>
          <a:bodyPr>
            <a:normAutofit fontScale="92500"/>
          </a:bodyPr>
          <a:lstStyle/>
          <a:p>
            <a:pPr lvl="0" eaLnBrk="0" fontAlgn="base" hangingPunct="0">
              <a:spcAft>
                <a:spcPct val="0"/>
              </a:spcAft>
              <a:buClr>
                <a:srgbClr val="220011"/>
              </a:buClr>
              <a:buSzTx/>
              <a:buFont typeface="Wingdings" pitchFamily="2" charset="2"/>
              <a:buChar char="Ø"/>
              <a:defRPr/>
            </a:pPr>
            <a:r>
              <a:rPr lang="en-US" sz="2800" kern="0" dirty="0">
                <a:solidFill>
                  <a:srgbClr val="220011"/>
                </a:solidFill>
                <a:latin typeface="Arial"/>
              </a:rPr>
              <a:t>Nuremberg Code 1947 (Human consent is essential</a:t>
            </a:r>
            <a:r>
              <a:rPr lang="en-US" sz="2800" kern="0" dirty="0" smtClean="0">
                <a:solidFill>
                  <a:srgbClr val="220011"/>
                </a:solidFill>
                <a:latin typeface="Arial"/>
              </a:rPr>
              <a:t>.)</a:t>
            </a:r>
          </a:p>
          <a:p>
            <a:pPr lvl="0" eaLnBrk="0" fontAlgn="base" hangingPunct="0">
              <a:spcAft>
                <a:spcPct val="0"/>
              </a:spcAft>
              <a:buClr>
                <a:srgbClr val="220011"/>
              </a:buClr>
              <a:buSzTx/>
              <a:buFont typeface="Wingdings" pitchFamily="2" charset="2"/>
              <a:buChar char="Ø"/>
              <a:defRPr/>
            </a:pPr>
            <a:endParaRPr lang="en-US" sz="2800" kern="0" dirty="0">
              <a:solidFill>
                <a:srgbClr val="220011"/>
              </a:solidFill>
              <a:latin typeface="Arial"/>
            </a:endParaRPr>
          </a:p>
          <a:p>
            <a:pPr lvl="0" eaLnBrk="0" fontAlgn="base" hangingPunct="0">
              <a:spcAft>
                <a:spcPct val="0"/>
              </a:spcAft>
              <a:buClr>
                <a:srgbClr val="220011"/>
              </a:buClr>
              <a:buSzTx/>
              <a:buFont typeface="Wingdings" pitchFamily="2" charset="2"/>
              <a:buChar char="Ø"/>
              <a:defRPr/>
            </a:pPr>
            <a:r>
              <a:rPr lang="en-US" sz="2800" kern="0" dirty="0">
                <a:solidFill>
                  <a:srgbClr val="220011"/>
                </a:solidFill>
                <a:latin typeface="Arial"/>
              </a:rPr>
              <a:t>National Commission for the Protection of Human  Subjects Biomedical &amp; Behavioral 1974 (First bioethical commission to shape Human Subjects Research.) </a:t>
            </a:r>
            <a:endParaRPr lang="en-US" sz="2800" kern="0" dirty="0" smtClean="0">
              <a:solidFill>
                <a:srgbClr val="220011"/>
              </a:solidFill>
              <a:latin typeface="Arial"/>
            </a:endParaRPr>
          </a:p>
          <a:p>
            <a:pPr lvl="0" eaLnBrk="0" fontAlgn="base" hangingPunct="0">
              <a:spcAft>
                <a:spcPct val="0"/>
              </a:spcAft>
              <a:buClr>
                <a:srgbClr val="220011"/>
              </a:buClr>
              <a:buSzTx/>
              <a:buFont typeface="Wingdings" pitchFamily="2" charset="2"/>
              <a:buChar char="Ø"/>
              <a:defRPr/>
            </a:pPr>
            <a:endParaRPr lang="en-US" sz="2800" kern="0" dirty="0">
              <a:solidFill>
                <a:srgbClr val="220011"/>
              </a:solidFill>
              <a:latin typeface="Arial"/>
            </a:endParaRPr>
          </a:p>
          <a:p>
            <a:pPr lvl="0" eaLnBrk="0" fontAlgn="base" hangingPunct="0">
              <a:spcAft>
                <a:spcPct val="0"/>
              </a:spcAft>
              <a:buClr>
                <a:srgbClr val="220011"/>
              </a:buClr>
              <a:buSzTx/>
              <a:buFont typeface="Wingdings" pitchFamily="2" charset="2"/>
              <a:buChar char="Ø"/>
              <a:defRPr/>
            </a:pPr>
            <a:r>
              <a:rPr lang="en-US" sz="2800" kern="0" dirty="0">
                <a:solidFill>
                  <a:srgbClr val="220011"/>
                </a:solidFill>
                <a:latin typeface="Arial"/>
              </a:rPr>
              <a:t>Belmont Report 1978</a:t>
            </a:r>
          </a:p>
          <a:p>
            <a:pPr lvl="0" eaLnBrk="0" fontAlgn="base" hangingPunct="0">
              <a:spcAft>
                <a:spcPct val="0"/>
              </a:spcAft>
              <a:buClr>
                <a:srgbClr val="220011"/>
              </a:buClr>
              <a:buSzTx/>
              <a:buFont typeface="Wingdings" pitchFamily="2" charset="2"/>
              <a:buChar char="Ø"/>
              <a:defRPr/>
            </a:pPr>
            <a:r>
              <a:rPr lang="en-US" sz="2800" kern="0" dirty="0">
                <a:solidFill>
                  <a:srgbClr val="220011"/>
                </a:solidFill>
                <a:latin typeface="Arial"/>
              </a:rPr>
              <a:t/>
            </a:r>
            <a:br>
              <a:rPr lang="en-US" sz="2800" kern="0" dirty="0">
                <a:solidFill>
                  <a:srgbClr val="220011"/>
                </a:solidFill>
                <a:latin typeface="Arial"/>
              </a:rPr>
            </a:br>
            <a:r>
              <a:rPr lang="en-US" sz="2800" kern="0" dirty="0">
                <a:solidFill>
                  <a:srgbClr val="220011"/>
                </a:solidFill>
                <a:latin typeface="Arial"/>
              </a:rPr>
              <a:t>Common Rule 1991</a:t>
            </a:r>
          </a:p>
          <a:p>
            <a:endParaRPr lang="en-US" dirty="0"/>
          </a:p>
        </p:txBody>
      </p:sp>
      <p:sp>
        <p:nvSpPr>
          <p:cNvPr id="4" name="Date Placeholder 3"/>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7972185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0"/>
            <a:ext cx="8515350" cy="1143000"/>
          </a:xfrm>
        </p:spPr>
        <p:txBody>
          <a:bodyPr>
            <a:normAutofit fontScale="90000"/>
          </a:bodyPr>
          <a:lstStyle/>
          <a:p>
            <a:r>
              <a:rPr lang="en-US" sz="2400" b="1" dirty="0">
                <a:solidFill>
                  <a:schemeClr val="accent6"/>
                </a:solidFill>
                <a:effectLst>
                  <a:outerShdw blurRad="38100" dist="38100" dir="2700000" algn="tl">
                    <a:srgbClr val="000000">
                      <a:alpha val="43137"/>
                    </a:srgbClr>
                  </a:outerShdw>
                </a:effectLst>
                <a:latin typeface="Century Gothic" pitchFamily="34" charset="0"/>
              </a:rPr>
              <a:t>The Belmont Report:</a:t>
            </a:r>
            <a:br>
              <a:rPr lang="en-US" sz="2400" b="1" dirty="0">
                <a:solidFill>
                  <a:schemeClr val="accent6"/>
                </a:solidFill>
                <a:effectLst>
                  <a:outerShdw blurRad="38100" dist="38100" dir="2700000" algn="tl">
                    <a:srgbClr val="000000">
                      <a:alpha val="43137"/>
                    </a:srgbClr>
                  </a:outerShdw>
                </a:effectLst>
                <a:latin typeface="Century Gothic" pitchFamily="34" charset="0"/>
              </a:rPr>
            </a:br>
            <a:r>
              <a:rPr lang="en-US" sz="2400" b="1" dirty="0">
                <a:solidFill>
                  <a:schemeClr val="accent6"/>
                </a:solidFill>
                <a:effectLst>
                  <a:outerShdw blurRad="38100" dist="38100" dir="2700000" algn="tl">
                    <a:srgbClr val="000000">
                      <a:alpha val="43137"/>
                    </a:srgbClr>
                  </a:outerShdw>
                </a:effectLst>
                <a:latin typeface="Century Gothic" pitchFamily="34" charset="0"/>
              </a:rPr>
              <a:t>Ethical Principles and Guidelines for the Protection of Human Subjects of Research, April 18, 1979</a:t>
            </a:r>
          </a:p>
        </p:txBody>
      </p:sp>
      <p:sp>
        <p:nvSpPr>
          <p:cNvPr id="4" name="Content Placeholder 3"/>
          <p:cNvSpPr>
            <a:spLocks noGrp="1"/>
          </p:cNvSpPr>
          <p:nvPr>
            <p:ph sz="quarter" idx="1"/>
          </p:nvPr>
        </p:nvSpPr>
        <p:spPr>
          <a:xfrm>
            <a:off x="381000" y="1143000"/>
            <a:ext cx="8229600" cy="4800600"/>
          </a:xfrm>
        </p:spPr>
        <p:txBody>
          <a:bodyPr>
            <a:noAutofit/>
          </a:bodyPr>
          <a:lstStyle/>
          <a:p>
            <a:pPr>
              <a:buClrTx/>
              <a:buFont typeface="Wingdings" pitchFamily="2" charset="2"/>
              <a:buChar char="Ø"/>
              <a:defRPr/>
            </a:pPr>
            <a:r>
              <a:rPr lang="en-US" sz="2400" b="1" dirty="0">
                <a:latin typeface="Arial" pitchFamily="34" charset="0"/>
                <a:cs typeface="Arial" pitchFamily="34" charset="0"/>
              </a:rPr>
              <a:t>Respect for Persons (“Be courteous</a:t>
            </a:r>
            <a:r>
              <a:rPr lang="en-US" sz="2400" b="1" dirty="0" smtClean="0">
                <a:latin typeface="Arial" pitchFamily="34" charset="0"/>
                <a:cs typeface="Arial" pitchFamily="34" charset="0"/>
              </a:rPr>
              <a:t>”)</a:t>
            </a:r>
            <a:endParaRPr lang="en-US" sz="2400" b="1" dirty="0">
              <a:latin typeface="Arial" pitchFamily="34" charset="0"/>
              <a:cs typeface="Arial" pitchFamily="34" charset="0"/>
            </a:endParaRPr>
          </a:p>
          <a:p>
            <a:pPr lvl="1">
              <a:buClrTx/>
              <a:buFont typeface="Wingdings" pitchFamily="2" charset="2"/>
              <a:buChar char="Ø"/>
              <a:defRPr/>
            </a:pPr>
            <a:r>
              <a:rPr lang="en-US" sz="1800" dirty="0">
                <a:latin typeface="Arial" pitchFamily="34" charset="0"/>
                <a:cs typeface="Arial" pitchFamily="34" charset="0"/>
              </a:rPr>
              <a:t>People should be autonomous and not used as a means to an end.</a:t>
            </a:r>
          </a:p>
          <a:p>
            <a:pPr lvl="1">
              <a:buClrTx/>
              <a:buFont typeface="Wingdings" pitchFamily="2" charset="2"/>
              <a:buChar char="Ø"/>
              <a:defRPr/>
            </a:pPr>
            <a:r>
              <a:rPr lang="en-US" sz="1800" dirty="0">
                <a:latin typeface="Arial" pitchFamily="34" charset="0"/>
                <a:cs typeface="Arial" pitchFamily="34" charset="0"/>
              </a:rPr>
              <a:t>Allow informed choice where participants can choose for themselves.</a:t>
            </a:r>
          </a:p>
          <a:p>
            <a:pPr lvl="1">
              <a:buClrTx/>
              <a:buFont typeface="Wingdings" pitchFamily="2" charset="2"/>
              <a:buChar char="Ø"/>
              <a:defRPr/>
            </a:pPr>
            <a:r>
              <a:rPr lang="en-US" sz="1800" dirty="0">
                <a:latin typeface="Arial" pitchFamily="34" charset="0"/>
                <a:cs typeface="Arial" pitchFamily="34" charset="0"/>
              </a:rPr>
              <a:t>Provide additional protections for those who need it.</a:t>
            </a:r>
          </a:p>
          <a:p>
            <a:pPr lvl="1">
              <a:buClrTx/>
              <a:buFont typeface="Wingdings" pitchFamily="2" charset="2"/>
              <a:buChar char="Ø"/>
              <a:defRPr/>
            </a:pPr>
            <a:r>
              <a:rPr lang="en-US" sz="1800" dirty="0">
                <a:latin typeface="Arial" pitchFamily="34" charset="0"/>
                <a:cs typeface="Arial" pitchFamily="34" charset="0"/>
              </a:rPr>
              <a:t>Derived concepts:  Informed consent, Respect for </a:t>
            </a:r>
            <a:r>
              <a:rPr lang="en-US" sz="1800" dirty="0" smtClean="0">
                <a:latin typeface="Arial" pitchFamily="34" charset="0"/>
                <a:cs typeface="Arial" pitchFamily="34" charset="0"/>
              </a:rPr>
              <a:t>privacy</a:t>
            </a:r>
          </a:p>
          <a:p>
            <a:pPr lvl="1">
              <a:buClrTx/>
              <a:buFont typeface="Wingdings" pitchFamily="2" charset="2"/>
              <a:buChar char="Ø"/>
              <a:defRPr/>
            </a:pPr>
            <a:endParaRPr lang="en-US" sz="1800" dirty="0">
              <a:latin typeface="Arial" pitchFamily="34" charset="0"/>
              <a:cs typeface="Arial" pitchFamily="34" charset="0"/>
            </a:endParaRPr>
          </a:p>
          <a:p>
            <a:pPr>
              <a:buClrTx/>
              <a:buFont typeface="Wingdings" pitchFamily="2" charset="2"/>
              <a:buChar char="Ø"/>
              <a:defRPr/>
            </a:pPr>
            <a:r>
              <a:rPr lang="en-US" sz="2400" b="1" dirty="0">
                <a:latin typeface="Arial" pitchFamily="34" charset="0"/>
                <a:cs typeface="Arial" pitchFamily="34" charset="0"/>
              </a:rPr>
              <a:t>Beneficence (“Do good</a:t>
            </a:r>
            <a:r>
              <a:rPr lang="en-US" sz="2400" b="1" dirty="0" smtClean="0">
                <a:latin typeface="Arial" pitchFamily="34" charset="0"/>
                <a:cs typeface="Arial" pitchFamily="34" charset="0"/>
              </a:rPr>
              <a:t>”)</a:t>
            </a:r>
            <a:endParaRPr lang="en-US" sz="2400" b="1" dirty="0">
              <a:latin typeface="Arial" pitchFamily="34" charset="0"/>
              <a:cs typeface="Arial" pitchFamily="34" charset="0"/>
            </a:endParaRPr>
          </a:p>
          <a:p>
            <a:pPr lvl="1">
              <a:buClrTx/>
              <a:buFont typeface="Wingdings" pitchFamily="2" charset="2"/>
              <a:buChar char="Ø"/>
              <a:defRPr/>
            </a:pPr>
            <a:r>
              <a:rPr lang="en-US" sz="1800" dirty="0">
                <a:latin typeface="Arial" pitchFamily="34" charset="0"/>
                <a:cs typeface="Arial" pitchFamily="34" charset="0"/>
              </a:rPr>
              <a:t>We are obligated to protect persons from harm by clearly identifying and maximizing anticipated benefits while minimizing possible risks of harm.</a:t>
            </a:r>
          </a:p>
          <a:p>
            <a:pPr lvl="1">
              <a:buClrTx/>
              <a:buFont typeface="Wingdings" pitchFamily="2" charset="2"/>
              <a:buChar char="Ø"/>
              <a:defRPr/>
            </a:pPr>
            <a:r>
              <a:rPr lang="en-US" sz="1800" dirty="0">
                <a:latin typeface="Arial" pitchFamily="34" charset="0"/>
                <a:cs typeface="Arial" pitchFamily="34" charset="0"/>
              </a:rPr>
              <a:t>Derived concepts: Good research design, Competent </a:t>
            </a:r>
            <a:r>
              <a:rPr lang="en-US" sz="1800" dirty="0" smtClean="0">
                <a:latin typeface="Arial" pitchFamily="34" charset="0"/>
                <a:cs typeface="Arial" pitchFamily="34" charset="0"/>
              </a:rPr>
              <a:t>investigators,</a:t>
            </a:r>
            <a:r>
              <a:rPr lang="en-US" sz="1800" dirty="0">
                <a:latin typeface="Arial" pitchFamily="34" charset="0"/>
                <a:cs typeface="Arial" pitchFamily="34" charset="0"/>
              </a:rPr>
              <a:t> Favorable risk/benefit </a:t>
            </a:r>
            <a:r>
              <a:rPr lang="en-US" sz="1800" dirty="0" smtClean="0">
                <a:latin typeface="Arial" pitchFamily="34" charset="0"/>
                <a:cs typeface="Arial" pitchFamily="34" charset="0"/>
              </a:rPr>
              <a:t>analysis</a:t>
            </a:r>
          </a:p>
          <a:p>
            <a:pPr lvl="1">
              <a:buClrTx/>
              <a:buFont typeface="Wingdings" pitchFamily="2" charset="2"/>
              <a:buChar char="Ø"/>
              <a:defRPr/>
            </a:pPr>
            <a:endParaRPr lang="en-US" sz="1800" dirty="0" smtClean="0">
              <a:latin typeface="Arial" pitchFamily="34" charset="0"/>
              <a:cs typeface="Arial" pitchFamily="34" charset="0"/>
            </a:endParaRPr>
          </a:p>
          <a:p>
            <a:pPr>
              <a:buClrTx/>
              <a:buFont typeface="Wingdings" pitchFamily="2" charset="2"/>
              <a:buChar char="Ø"/>
              <a:defRPr/>
            </a:pPr>
            <a:r>
              <a:rPr lang="en-US" sz="2400" b="1" dirty="0" smtClean="0">
                <a:latin typeface="Arial" pitchFamily="34" charset="0"/>
                <a:cs typeface="Arial" pitchFamily="34" charset="0"/>
              </a:rPr>
              <a:t>Justice </a:t>
            </a:r>
            <a:r>
              <a:rPr lang="en-US" sz="2400" b="1" dirty="0">
                <a:latin typeface="Arial" pitchFamily="34" charset="0"/>
                <a:cs typeface="Arial" pitchFamily="34" charset="0"/>
              </a:rPr>
              <a:t>(“Be fair.”)</a:t>
            </a:r>
          </a:p>
          <a:p>
            <a:pPr lvl="1">
              <a:buClrTx/>
              <a:buFont typeface="Wingdings" pitchFamily="2" charset="2"/>
              <a:buChar char="Ø"/>
              <a:defRPr/>
            </a:pPr>
            <a:r>
              <a:rPr lang="en-US" sz="1800" dirty="0">
                <a:latin typeface="Arial" pitchFamily="34" charset="0"/>
                <a:cs typeface="Arial" pitchFamily="34" charset="0"/>
              </a:rPr>
              <a:t>Requires that the benefits and burdens of research be distributed fairly.</a:t>
            </a:r>
          </a:p>
          <a:p>
            <a:pPr lvl="1">
              <a:buClrTx/>
              <a:buFont typeface="Wingdings" pitchFamily="2" charset="2"/>
              <a:buChar char="Ø"/>
              <a:defRPr/>
            </a:pPr>
            <a:r>
              <a:rPr lang="en-US" sz="1800" dirty="0">
                <a:latin typeface="Arial" pitchFamily="34" charset="0"/>
                <a:cs typeface="Arial" pitchFamily="34" charset="0"/>
              </a:rPr>
              <a:t>Derived concepts:  Equitable selection of subjects.</a:t>
            </a:r>
          </a:p>
        </p:txBody>
      </p:sp>
      <p:sp>
        <p:nvSpPr>
          <p:cNvPr id="6" name="TextBox 5"/>
          <p:cNvSpPr txBox="1"/>
          <p:nvPr/>
        </p:nvSpPr>
        <p:spPr>
          <a:xfrm>
            <a:off x="141514" y="6401582"/>
            <a:ext cx="8915400" cy="369332"/>
          </a:xfrm>
          <a:prstGeom prst="rect">
            <a:avLst/>
          </a:prstGeom>
          <a:noFill/>
        </p:spPr>
        <p:txBody>
          <a:bodyPr wrap="square" rtlCol="0">
            <a:spAutoFit/>
          </a:bodyPr>
          <a:lstStyle/>
          <a:p>
            <a:pPr algn="ctr"/>
            <a:r>
              <a:rPr lang="en-US" b="1" dirty="0">
                <a:latin typeface="Century Gothic" pitchFamily="34" charset="0"/>
              </a:rPr>
              <a:t>Research Ethics, Compliance, IRB, &amp; IACUC</a:t>
            </a:r>
          </a:p>
        </p:txBody>
      </p:sp>
      <p:sp>
        <p:nvSpPr>
          <p:cNvPr id="2" name="Date Placeholder 1"/>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4804323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ontent Placeholder 6"/>
          <p:cNvSpPr>
            <a:spLocks noGrp="1"/>
          </p:cNvSpPr>
          <p:nvPr/>
        </p:nvSpPr>
        <p:spPr>
          <a:xfrm>
            <a:off x="337457" y="1219200"/>
            <a:ext cx="8768443" cy="5105400"/>
          </a:xfrm>
          <a:prstGeom prst="rect">
            <a:avLst/>
          </a:prstGeom>
        </p:spPr>
        <p:txBody>
          <a:bodyPr vert="horz" lIns="91440" tIns="45720" rIns="91440" bIns="45720" rtlCol="0">
            <a:normAutofit/>
          </a:bodyPr>
          <a:lstStyle>
            <a:lvl1pPr marL="173038" indent="-173038" algn="l" defTabSz="914400" rtl="0" eaLnBrk="1" latinLnBrk="0" hangingPunct="1">
              <a:lnSpc>
                <a:spcPts val="2600"/>
              </a:lnSpc>
              <a:spcBef>
                <a:spcPct val="20000"/>
              </a:spcBef>
              <a:buClr>
                <a:schemeClr val="accent1">
                  <a:lumMod val="20000"/>
                  <a:lumOff val="80000"/>
                </a:schemeClr>
              </a:buClr>
              <a:buSzPct val="70000"/>
              <a:buFont typeface="Arial" pitchFamily="34" charset="0"/>
              <a:buChar char="•"/>
              <a:defRPr sz="2400" b="0" kern="1200">
                <a:solidFill>
                  <a:schemeClr val="tx2">
                    <a:lumMod val="75000"/>
                  </a:schemeClr>
                </a:solidFill>
                <a:latin typeface="+mn-lt"/>
                <a:ea typeface="+mn-ea"/>
                <a:cs typeface="Segoe UI" pitchFamily="34" charset="0"/>
              </a:defRPr>
            </a:lvl1pPr>
            <a:lvl2pPr marL="684213" indent="-227013" algn="l" defTabSz="914400" rtl="0" eaLnBrk="1" latinLnBrk="0" hangingPunct="1">
              <a:lnSpc>
                <a:spcPts val="2600"/>
              </a:lnSpc>
              <a:spcBef>
                <a:spcPct val="20000"/>
              </a:spcBef>
              <a:buClr>
                <a:schemeClr val="accent1">
                  <a:lumMod val="20000"/>
                  <a:lumOff val="80000"/>
                </a:schemeClr>
              </a:buClr>
              <a:buSzPct val="70000"/>
              <a:buFont typeface="Arial" pitchFamily="34" charset="0"/>
              <a:buChar char="•"/>
              <a:defRPr sz="2000" kern="1200">
                <a:solidFill>
                  <a:schemeClr val="tx2">
                    <a:lumMod val="75000"/>
                  </a:schemeClr>
                </a:solidFill>
                <a:latin typeface="+mn-lt"/>
                <a:ea typeface="+mn-ea"/>
                <a:cs typeface="Segoe UI" pitchFamily="34" charset="0"/>
              </a:defRPr>
            </a:lvl2pPr>
            <a:lvl3pPr marL="1087438" indent="-173038" algn="l" defTabSz="914400" rtl="0" eaLnBrk="1" latinLnBrk="0" hangingPunct="1">
              <a:lnSpc>
                <a:spcPts val="2600"/>
              </a:lnSpc>
              <a:spcBef>
                <a:spcPct val="20000"/>
              </a:spcBef>
              <a:buClr>
                <a:schemeClr val="accent1">
                  <a:lumMod val="20000"/>
                  <a:lumOff val="80000"/>
                </a:schemeClr>
              </a:buClr>
              <a:buSzPct val="70000"/>
              <a:buFont typeface="Arial" pitchFamily="34" charset="0"/>
              <a:buChar char="•"/>
              <a:defRPr sz="1800" kern="1200">
                <a:solidFill>
                  <a:schemeClr val="tx2">
                    <a:lumMod val="75000"/>
                  </a:schemeClr>
                </a:solidFill>
                <a:latin typeface="+mn-lt"/>
                <a:ea typeface="+mn-ea"/>
                <a:cs typeface="Segoe UI" pitchFamily="34" charset="0"/>
              </a:defRPr>
            </a:lvl3pPr>
            <a:lvl4pPr marL="1541463" indent="-169863" algn="l" defTabSz="914400" rtl="0" eaLnBrk="1" latinLnBrk="0" hangingPunct="1">
              <a:lnSpc>
                <a:spcPts val="2600"/>
              </a:lnSpc>
              <a:spcBef>
                <a:spcPct val="20000"/>
              </a:spcBef>
              <a:buClr>
                <a:schemeClr val="accent1">
                  <a:lumMod val="20000"/>
                  <a:lumOff val="80000"/>
                </a:schemeClr>
              </a:buClr>
              <a:buSzPct val="70000"/>
              <a:buFont typeface="Arial" pitchFamily="34" charset="0"/>
              <a:buChar char="•"/>
              <a:defRPr sz="1600" kern="1200">
                <a:solidFill>
                  <a:schemeClr val="tx2">
                    <a:lumMod val="75000"/>
                  </a:schemeClr>
                </a:solidFill>
                <a:latin typeface="+mn-lt"/>
                <a:ea typeface="+mn-ea"/>
                <a:cs typeface="Segoe UI" pitchFamily="34" charset="0"/>
              </a:defRPr>
            </a:lvl4pPr>
            <a:lvl5pPr marL="2001838" indent="-173038" algn="l" defTabSz="914400" rtl="0" eaLnBrk="1" latinLnBrk="0" hangingPunct="1">
              <a:lnSpc>
                <a:spcPts val="2600"/>
              </a:lnSpc>
              <a:spcBef>
                <a:spcPct val="20000"/>
              </a:spcBef>
              <a:buClr>
                <a:schemeClr val="accent1">
                  <a:lumMod val="20000"/>
                  <a:lumOff val="80000"/>
                </a:schemeClr>
              </a:buClr>
              <a:buSzPct val="70000"/>
              <a:buFont typeface="Arial" pitchFamily="34" charset="0"/>
              <a:buChar char="•"/>
              <a:defRPr sz="1400" kern="1200">
                <a:solidFill>
                  <a:schemeClr val="tx2">
                    <a:lumMod val="75000"/>
                  </a:schemeClr>
                </a:solidFill>
                <a:latin typeface="+mn-lt"/>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0" indent="-342900" eaLnBrk="0" fontAlgn="base" hangingPunct="0">
              <a:lnSpc>
                <a:spcPct val="100000"/>
              </a:lnSpc>
              <a:spcAft>
                <a:spcPct val="0"/>
              </a:spcAft>
              <a:buClr>
                <a:srgbClr val="220011"/>
              </a:buClr>
              <a:buSzTx/>
              <a:buFont typeface="Wingdings" pitchFamily="2" charset="2"/>
              <a:buChar char="Ø"/>
              <a:defRPr/>
            </a:pPr>
            <a:r>
              <a:rPr lang="en-US" sz="2800" kern="0" dirty="0">
                <a:solidFill>
                  <a:srgbClr val="220011"/>
                </a:solidFill>
                <a:latin typeface="Arial"/>
                <a:cs typeface="+mn-cs"/>
              </a:rPr>
              <a:t>1974 National Research </a:t>
            </a:r>
            <a:r>
              <a:rPr lang="en-US" sz="2800" kern="0" dirty="0" smtClean="0">
                <a:solidFill>
                  <a:srgbClr val="220011"/>
                </a:solidFill>
                <a:latin typeface="Arial"/>
                <a:cs typeface="+mn-cs"/>
              </a:rPr>
              <a:t>Act</a:t>
            </a:r>
          </a:p>
          <a:p>
            <a:pPr marL="342900" lvl="0" indent="-342900" eaLnBrk="0" fontAlgn="base" hangingPunct="0">
              <a:lnSpc>
                <a:spcPct val="100000"/>
              </a:lnSpc>
              <a:spcAft>
                <a:spcPct val="0"/>
              </a:spcAft>
              <a:buClr>
                <a:srgbClr val="220011"/>
              </a:buClr>
              <a:buSzTx/>
              <a:buFont typeface="Wingdings" pitchFamily="2" charset="2"/>
              <a:buChar char="Ø"/>
              <a:defRPr/>
            </a:pPr>
            <a:endParaRPr lang="en-US" sz="2800" kern="0" dirty="0">
              <a:solidFill>
                <a:srgbClr val="220011"/>
              </a:solidFill>
              <a:latin typeface="Arial"/>
              <a:cs typeface="+mn-cs"/>
            </a:endParaRPr>
          </a:p>
          <a:p>
            <a:pPr marL="342900" lvl="0" indent="-342900" eaLnBrk="0" fontAlgn="base" hangingPunct="0">
              <a:lnSpc>
                <a:spcPct val="100000"/>
              </a:lnSpc>
              <a:spcAft>
                <a:spcPct val="0"/>
              </a:spcAft>
              <a:buClr>
                <a:srgbClr val="220011"/>
              </a:buClr>
              <a:buSzTx/>
              <a:buFont typeface="Wingdings" pitchFamily="2" charset="2"/>
              <a:buChar char="Ø"/>
              <a:defRPr/>
            </a:pPr>
            <a:r>
              <a:rPr lang="en-US" sz="2800" kern="0" dirty="0">
                <a:solidFill>
                  <a:srgbClr val="220011"/>
                </a:solidFill>
                <a:latin typeface="Arial"/>
                <a:cs typeface="+mn-cs"/>
              </a:rPr>
              <a:t>1974- 45 CFR </a:t>
            </a:r>
            <a:r>
              <a:rPr lang="en-US" sz="2800" kern="0" dirty="0" smtClean="0">
                <a:solidFill>
                  <a:srgbClr val="220011"/>
                </a:solidFill>
                <a:latin typeface="Arial"/>
                <a:cs typeface="+mn-cs"/>
              </a:rPr>
              <a:t>46</a:t>
            </a:r>
          </a:p>
          <a:p>
            <a:pPr marL="342900" lvl="0" indent="-342900" eaLnBrk="0" fontAlgn="base" hangingPunct="0">
              <a:lnSpc>
                <a:spcPct val="100000"/>
              </a:lnSpc>
              <a:spcAft>
                <a:spcPct val="0"/>
              </a:spcAft>
              <a:buClr>
                <a:srgbClr val="220011"/>
              </a:buClr>
              <a:buSzTx/>
              <a:buFont typeface="Wingdings" pitchFamily="2" charset="2"/>
              <a:buChar char="Ø"/>
              <a:defRPr/>
            </a:pPr>
            <a:endParaRPr lang="en-US" sz="2800" kern="0" dirty="0">
              <a:solidFill>
                <a:srgbClr val="220011"/>
              </a:solidFill>
              <a:latin typeface="Arial"/>
              <a:cs typeface="+mn-cs"/>
            </a:endParaRPr>
          </a:p>
          <a:p>
            <a:pPr marL="342900" lvl="0" indent="-342900" eaLnBrk="0" fontAlgn="base" hangingPunct="0">
              <a:lnSpc>
                <a:spcPct val="100000"/>
              </a:lnSpc>
              <a:spcAft>
                <a:spcPct val="0"/>
              </a:spcAft>
              <a:buClr>
                <a:srgbClr val="220011"/>
              </a:buClr>
              <a:buSzTx/>
              <a:buFont typeface="Wingdings" pitchFamily="2" charset="2"/>
              <a:buChar char="Ø"/>
              <a:defRPr/>
            </a:pPr>
            <a:r>
              <a:rPr lang="en-US" sz="2800" kern="0" dirty="0">
                <a:solidFill>
                  <a:srgbClr val="220011"/>
                </a:solidFill>
                <a:latin typeface="Arial"/>
                <a:cs typeface="+mn-cs"/>
              </a:rPr>
              <a:t>1981- 45 CFR 46 revised, 21 CFR 50, 21 CFR </a:t>
            </a:r>
            <a:r>
              <a:rPr lang="en-US" sz="2800" kern="0" dirty="0" smtClean="0">
                <a:solidFill>
                  <a:srgbClr val="220011"/>
                </a:solidFill>
                <a:latin typeface="Arial"/>
                <a:cs typeface="+mn-cs"/>
              </a:rPr>
              <a:t>56</a:t>
            </a:r>
            <a:endParaRPr lang="en-US" sz="2800" kern="0" dirty="0">
              <a:solidFill>
                <a:srgbClr val="220011"/>
              </a:solidFill>
              <a:latin typeface="Arial"/>
              <a:cs typeface="+mn-cs"/>
            </a:endParaRPr>
          </a:p>
          <a:p>
            <a:pPr marL="854075" lvl="1" indent="-342900" eaLnBrk="0" fontAlgn="base" hangingPunct="0">
              <a:lnSpc>
                <a:spcPct val="100000"/>
              </a:lnSpc>
              <a:spcAft>
                <a:spcPct val="0"/>
              </a:spcAft>
              <a:buClr>
                <a:srgbClr val="220011"/>
              </a:buClr>
              <a:buSzTx/>
              <a:buFont typeface="Wingdings" pitchFamily="2" charset="2"/>
              <a:buChar char="Ø"/>
              <a:defRPr/>
            </a:pPr>
            <a:r>
              <a:rPr lang="en-US" sz="2800" kern="0" dirty="0">
                <a:solidFill>
                  <a:srgbClr val="220011"/>
                </a:solidFill>
                <a:latin typeface="Arial"/>
                <a:cs typeface="+mn-cs"/>
              </a:rPr>
              <a:t>A</a:t>
            </a:r>
            <a:r>
              <a:rPr lang="en-US" sz="2800" kern="0" dirty="0" smtClean="0">
                <a:solidFill>
                  <a:srgbClr val="220011"/>
                </a:solidFill>
                <a:latin typeface="Arial"/>
                <a:cs typeface="+mn-cs"/>
              </a:rPr>
              <a:t>ddresses </a:t>
            </a:r>
            <a:r>
              <a:rPr lang="en-US" sz="2800" kern="0" dirty="0">
                <a:solidFill>
                  <a:srgbClr val="220011"/>
                </a:solidFill>
                <a:latin typeface="Arial"/>
                <a:cs typeface="+mn-cs"/>
              </a:rPr>
              <a:t>consent and role of </a:t>
            </a:r>
            <a:r>
              <a:rPr lang="en-US" sz="2800" kern="0" dirty="0" smtClean="0">
                <a:solidFill>
                  <a:srgbClr val="220011"/>
                </a:solidFill>
                <a:latin typeface="Arial"/>
                <a:cs typeface="+mn-cs"/>
              </a:rPr>
              <a:t>IRBs</a:t>
            </a:r>
          </a:p>
          <a:p>
            <a:pPr marL="342900" lvl="0" indent="-342900" eaLnBrk="0" fontAlgn="base" hangingPunct="0">
              <a:lnSpc>
                <a:spcPct val="100000"/>
              </a:lnSpc>
              <a:spcAft>
                <a:spcPct val="0"/>
              </a:spcAft>
              <a:buClr>
                <a:srgbClr val="220011"/>
              </a:buClr>
              <a:buSzTx/>
              <a:buFont typeface="Wingdings" pitchFamily="2" charset="2"/>
              <a:buChar char="Ø"/>
              <a:defRPr/>
            </a:pPr>
            <a:endParaRPr lang="en-US" sz="2800" kern="0" dirty="0">
              <a:solidFill>
                <a:srgbClr val="220011"/>
              </a:solidFill>
              <a:latin typeface="Arial"/>
              <a:cs typeface="+mn-cs"/>
            </a:endParaRPr>
          </a:p>
          <a:p>
            <a:pPr marL="342900" lvl="0" indent="-342900" eaLnBrk="0" fontAlgn="base" hangingPunct="0">
              <a:lnSpc>
                <a:spcPct val="100000"/>
              </a:lnSpc>
              <a:spcAft>
                <a:spcPct val="0"/>
              </a:spcAft>
              <a:buClr>
                <a:srgbClr val="220011"/>
              </a:buClr>
              <a:buSzTx/>
              <a:buFont typeface="Wingdings" pitchFamily="2" charset="2"/>
              <a:buChar char="Ø"/>
              <a:defRPr/>
            </a:pPr>
            <a:r>
              <a:rPr lang="en-US" sz="2800" kern="0" dirty="0">
                <a:solidFill>
                  <a:srgbClr val="220011"/>
                </a:solidFill>
                <a:latin typeface="Arial"/>
                <a:cs typeface="+mn-cs"/>
              </a:rPr>
              <a:t>1991- </a:t>
            </a:r>
            <a:r>
              <a:rPr lang="en-US" sz="2800" b="1" kern="0" dirty="0">
                <a:solidFill>
                  <a:srgbClr val="220011"/>
                </a:solidFill>
                <a:latin typeface="Arial"/>
                <a:cs typeface="+mn-cs"/>
              </a:rPr>
              <a:t>“The Common Rule”</a:t>
            </a:r>
          </a:p>
          <a:p>
            <a:pPr marL="342900" lvl="0" indent="-342900" eaLnBrk="0" fontAlgn="base" hangingPunct="0">
              <a:lnSpc>
                <a:spcPct val="100000"/>
              </a:lnSpc>
              <a:spcAft>
                <a:spcPct val="0"/>
              </a:spcAft>
              <a:buClr>
                <a:srgbClr val="220011"/>
              </a:buClr>
              <a:buSzTx/>
              <a:buFont typeface="Wingdings" pitchFamily="2" charset="2"/>
              <a:buChar char="Ø"/>
              <a:defRPr/>
            </a:pPr>
            <a:endParaRPr lang="en-US" sz="2800" kern="0" dirty="0">
              <a:solidFill>
                <a:srgbClr val="220011"/>
              </a:solidFill>
              <a:latin typeface="Arial"/>
              <a:cs typeface="+mn-cs"/>
            </a:endParaRPr>
          </a:p>
          <a:p>
            <a:pPr marL="457200" lvl="1" indent="0">
              <a:spcBef>
                <a:spcPts val="1200"/>
              </a:spcBef>
              <a:buNone/>
            </a:pPr>
            <a:endParaRPr lang="en-US" dirty="0" smtClean="0">
              <a:latin typeface="Century Gothic" pitchFamily="34" charset="0"/>
            </a:endParaRPr>
          </a:p>
        </p:txBody>
      </p:sp>
      <p:sp>
        <p:nvSpPr>
          <p:cNvPr id="10" name="Title 2"/>
          <p:cNvSpPr txBox="1">
            <a:spLocks/>
          </p:cNvSpPr>
          <p:nvPr/>
        </p:nvSpPr>
        <p:spPr>
          <a:xfrm>
            <a:off x="609600" y="457200"/>
            <a:ext cx="6096000" cy="762000"/>
          </a:xfrm>
          <a:prstGeom prst="rect">
            <a:avLst/>
          </a:prstGeom>
        </p:spPr>
        <p:txBody>
          <a:bodyPr vert="horz" anchor="ctr">
            <a:normAutofit/>
          </a:bodyPr>
          <a:lst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Federal Regulations</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1" name="TextBox 10"/>
          <p:cNvSpPr txBox="1"/>
          <p:nvPr/>
        </p:nvSpPr>
        <p:spPr>
          <a:xfrm>
            <a:off x="190500" y="6477000"/>
            <a:ext cx="8915400"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latin typeface="Century Gothic" pitchFamily="34" charset="0"/>
              </a:rPr>
              <a:t>Research Ethics, Compliance, IRB, &amp; IACUC</a:t>
            </a:r>
          </a:p>
        </p:txBody>
      </p:sp>
      <p:sp>
        <p:nvSpPr>
          <p:cNvPr id="2" name="Date Placeholder 1"/>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33520825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p:cNvSpPr>
          <p:nvPr>
            <p:ph type="title"/>
          </p:nvPr>
        </p:nvSpPr>
        <p:spPr>
          <a:xfrm>
            <a:off x="609600" y="457200"/>
            <a:ext cx="5410200" cy="838200"/>
          </a:xfrm>
        </p:spPr>
        <p:txBody>
          <a:bodyPr>
            <a:normAutofit/>
          </a:body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Common Rule</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1" name="TextBox 10"/>
          <p:cNvSpPr txBox="1"/>
          <p:nvPr/>
        </p:nvSpPr>
        <p:spPr>
          <a:xfrm>
            <a:off x="141514" y="6477000"/>
            <a:ext cx="8915400"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latin typeface="Century Gothic" pitchFamily="34" charset="0"/>
              </a:rPr>
              <a:t>Research Ethics, Compliance, IRB, &amp; IACUC</a:t>
            </a:r>
          </a:p>
        </p:txBody>
      </p:sp>
      <p:sp>
        <p:nvSpPr>
          <p:cNvPr id="2" name="Rectangle 1"/>
          <p:cNvSpPr/>
          <p:nvPr/>
        </p:nvSpPr>
        <p:spPr>
          <a:xfrm>
            <a:off x="141514" y="1066801"/>
            <a:ext cx="8768443" cy="5410200"/>
          </a:xfrm>
          <a:prstGeom prst="rect">
            <a:avLst/>
          </a:prstGeom>
        </p:spPr>
        <p:txBody>
          <a:bodyPr wrap="square">
            <a:spAutoFit/>
          </a:bodyPr>
          <a:lstStyle/>
          <a:p>
            <a:pPr marL="342900" lvl="0" indent="-342900" eaLnBrk="0" fontAlgn="base" hangingPunct="0">
              <a:spcBef>
                <a:spcPct val="20000"/>
              </a:spcBef>
              <a:spcAft>
                <a:spcPct val="0"/>
              </a:spcAft>
              <a:buClr>
                <a:srgbClr val="220011"/>
              </a:buClr>
              <a:buFont typeface="Wingdings" pitchFamily="2" charset="2"/>
              <a:buChar char="Ø"/>
              <a:defRPr/>
            </a:pPr>
            <a:r>
              <a:rPr lang="en-US" sz="2000" kern="0" dirty="0">
                <a:solidFill>
                  <a:srgbClr val="220011"/>
                </a:solidFill>
                <a:latin typeface="Arial"/>
              </a:rPr>
              <a:t>A federal policy regarding Human Subjects Protection that applies to 17 Federal agencies and offices. </a:t>
            </a:r>
            <a:endParaRPr lang="en-US" sz="2000" kern="0" dirty="0" smtClean="0">
              <a:solidFill>
                <a:srgbClr val="220011"/>
              </a:solidFill>
              <a:latin typeface="Arial"/>
            </a:endParaRPr>
          </a:p>
          <a:p>
            <a:pPr marL="342900" lvl="0" indent="-342900" eaLnBrk="0" fontAlgn="base" hangingPunct="0">
              <a:spcBef>
                <a:spcPct val="20000"/>
              </a:spcBef>
              <a:spcAft>
                <a:spcPct val="0"/>
              </a:spcAft>
              <a:buClr>
                <a:srgbClr val="220011"/>
              </a:buClr>
              <a:buFont typeface="Wingdings" pitchFamily="2" charset="2"/>
              <a:buChar char="Ø"/>
              <a:defRPr/>
            </a:pPr>
            <a:endParaRPr lang="en-US" sz="2000" kern="0" dirty="0">
              <a:solidFill>
                <a:srgbClr val="220011"/>
              </a:solidFill>
              <a:latin typeface="Arial"/>
            </a:endParaRPr>
          </a:p>
          <a:p>
            <a:pPr marL="342900" lvl="0" indent="-342900" eaLnBrk="0" fontAlgn="base" hangingPunct="0">
              <a:spcBef>
                <a:spcPct val="20000"/>
              </a:spcBef>
              <a:spcAft>
                <a:spcPct val="0"/>
              </a:spcAft>
              <a:buClr>
                <a:srgbClr val="220011"/>
              </a:buClr>
              <a:buFont typeface="Wingdings" pitchFamily="2" charset="2"/>
              <a:buChar char="Ø"/>
              <a:defRPr/>
            </a:pPr>
            <a:r>
              <a:rPr lang="en-US" sz="2000" kern="0" dirty="0">
                <a:solidFill>
                  <a:srgbClr val="220011"/>
                </a:solidFill>
                <a:latin typeface="Arial"/>
              </a:rPr>
              <a:t>Applies to agencies that have signed an agreement to uphold. </a:t>
            </a:r>
            <a:endParaRPr lang="en-US" sz="2000" kern="0" dirty="0" smtClean="0">
              <a:solidFill>
                <a:srgbClr val="220011"/>
              </a:solidFill>
              <a:latin typeface="Arial"/>
            </a:endParaRPr>
          </a:p>
          <a:p>
            <a:pPr marL="342900" lvl="0" indent="-342900" eaLnBrk="0" fontAlgn="base" hangingPunct="0">
              <a:spcBef>
                <a:spcPct val="20000"/>
              </a:spcBef>
              <a:spcAft>
                <a:spcPct val="0"/>
              </a:spcAft>
              <a:buClr>
                <a:srgbClr val="220011"/>
              </a:buClr>
              <a:buFont typeface="Wingdings" pitchFamily="2" charset="2"/>
              <a:buChar char="Ø"/>
              <a:defRPr/>
            </a:pPr>
            <a:endParaRPr lang="en-US" sz="2000" kern="0" dirty="0">
              <a:solidFill>
                <a:srgbClr val="220011"/>
              </a:solidFill>
              <a:latin typeface="Arial"/>
            </a:endParaRPr>
          </a:p>
          <a:p>
            <a:pPr marL="342900" lvl="0" indent="-342900" eaLnBrk="0" fontAlgn="base" hangingPunct="0">
              <a:spcBef>
                <a:spcPct val="20000"/>
              </a:spcBef>
              <a:spcAft>
                <a:spcPct val="0"/>
              </a:spcAft>
              <a:buClr>
                <a:srgbClr val="220011"/>
              </a:buClr>
              <a:buFont typeface="Wingdings" pitchFamily="2" charset="2"/>
              <a:buChar char="Ø"/>
              <a:defRPr/>
            </a:pPr>
            <a:r>
              <a:rPr lang="en-US" sz="2000" kern="0" dirty="0">
                <a:solidFill>
                  <a:srgbClr val="220011"/>
                </a:solidFill>
                <a:latin typeface="Arial"/>
              </a:rPr>
              <a:t>Outlines the requirements for assuring compliance by research institutions</a:t>
            </a:r>
            <a:r>
              <a:rPr lang="en-US" sz="2000" kern="0" dirty="0" smtClean="0">
                <a:solidFill>
                  <a:srgbClr val="220011"/>
                </a:solidFill>
                <a:latin typeface="Arial"/>
              </a:rPr>
              <a:t>.</a:t>
            </a:r>
          </a:p>
          <a:p>
            <a:pPr marL="342900" lvl="0" indent="-342900" eaLnBrk="0" fontAlgn="base" hangingPunct="0">
              <a:spcBef>
                <a:spcPct val="20000"/>
              </a:spcBef>
              <a:spcAft>
                <a:spcPct val="0"/>
              </a:spcAft>
              <a:buClr>
                <a:srgbClr val="220011"/>
              </a:buClr>
              <a:buFont typeface="Wingdings" pitchFamily="2" charset="2"/>
              <a:buChar char="Ø"/>
              <a:defRPr/>
            </a:pPr>
            <a:endParaRPr lang="en-US" sz="2000" kern="0" dirty="0">
              <a:solidFill>
                <a:srgbClr val="220011"/>
              </a:solidFill>
              <a:latin typeface="Arial"/>
            </a:endParaRPr>
          </a:p>
          <a:p>
            <a:pPr marL="342900" lvl="0" indent="-342900" eaLnBrk="0" fontAlgn="base" hangingPunct="0">
              <a:spcBef>
                <a:spcPct val="20000"/>
              </a:spcBef>
              <a:spcAft>
                <a:spcPct val="0"/>
              </a:spcAft>
              <a:buClr>
                <a:srgbClr val="220011"/>
              </a:buClr>
              <a:buFont typeface="Wingdings" pitchFamily="2" charset="2"/>
              <a:buChar char="Ø"/>
              <a:defRPr/>
            </a:pPr>
            <a:r>
              <a:rPr lang="en-US" sz="2000" kern="0" dirty="0">
                <a:solidFill>
                  <a:srgbClr val="220011"/>
                </a:solidFill>
                <a:latin typeface="Arial"/>
              </a:rPr>
              <a:t>Outlines the requirements for researchers' obtaining and documenting informed consent</a:t>
            </a:r>
            <a:r>
              <a:rPr lang="en-US" sz="2000" kern="0" dirty="0" smtClean="0">
                <a:solidFill>
                  <a:srgbClr val="220011"/>
                </a:solidFill>
                <a:latin typeface="Arial"/>
              </a:rPr>
              <a:t>.</a:t>
            </a:r>
          </a:p>
          <a:p>
            <a:pPr marL="342900" lvl="0" indent="-342900" eaLnBrk="0" fontAlgn="base" hangingPunct="0">
              <a:spcBef>
                <a:spcPct val="20000"/>
              </a:spcBef>
              <a:spcAft>
                <a:spcPct val="0"/>
              </a:spcAft>
              <a:buClr>
                <a:srgbClr val="220011"/>
              </a:buClr>
              <a:buFont typeface="Wingdings" pitchFamily="2" charset="2"/>
              <a:buChar char="Ø"/>
              <a:defRPr/>
            </a:pPr>
            <a:endParaRPr lang="en-US" sz="2000" kern="0" dirty="0">
              <a:solidFill>
                <a:srgbClr val="220011"/>
              </a:solidFill>
              <a:latin typeface="Arial"/>
            </a:endParaRPr>
          </a:p>
          <a:p>
            <a:pPr marL="342900" lvl="0" indent="-342900" eaLnBrk="0" fontAlgn="base" hangingPunct="0">
              <a:spcBef>
                <a:spcPct val="20000"/>
              </a:spcBef>
              <a:spcAft>
                <a:spcPct val="0"/>
              </a:spcAft>
              <a:buClr>
                <a:srgbClr val="220011"/>
              </a:buClr>
              <a:buFont typeface="Wingdings" pitchFamily="2" charset="2"/>
              <a:buChar char="Ø"/>
              <a:defRPr/>
            </a:pPr>
            <a:r>
              <a:rPr lang="en-US" sz="2000" kern="0" dirty="0">
                <a:solidFill>
                  <a:srgbClr val="220011"/>
                </a:solidFill>
                <a:latin typeface="Arial"/>
              </a:rPr>
              <a:t>Requirements for Institutional Review Board (IRB) membership, function, operations, review of research, and record keeping</a:t>
            </a:r>
            <a:r>
              <a:rPr lang="en-US" sz="2000" kern="0" dirty="0" smtClean="0">
                <a:solidFill>
                  <a:srgbClr val="220011"/>
                </a:solidFill>
                <a:latin typeface="Arial"/>
              </a:rPr>
              <a:t>.</a:t>
            </a:r>
          </a:p>
          <a:p>
            <a:pPr marL="342900" lvl="0" indent="-342900" eaLnBrk="0" fontAlgn="base" hangingPunct="0">
              <a:spcBef>
                <a:spcPct val="20000"/>
              </a:spcBef>
              <a:spcAft>
                <a:spcPct val="0"/>
              </a:spcAft>
              <a:buClr>
                <a:srgbClr val="220011"/>
              </a:buClr>
              <a:buFont typeface="Wingdings" pitchFamily="2" charset="2"/>
              <a:buChar char="Ø"/>
              <a:defRPr/>
            </a:pPr>
            <a:endParaRPr lang="en-US" sz="2000" kern="0" dirty="0">
              <a:solidFill>
                <a:srgbClr val="220011"/>
              </a:solidFill>
              <a:latin typeface="Arial"/>
            </a:endParaRPr>
          </a:p>
          <a:p>
            <a:pPr marL="342900" lvl="0" indent="-342900" eaLnBrk="0" fontAlgn="base" hangingPunct="0">
              <a:spcBef>
                <a:spcPct val="20000"/>
              </a:spcBef>
              <a:spcAft>
                <a:spcPct val="0"/>
              </a:spcAft>
              <a:buClr>
                <a:srgbClr val="220011"/>
              </a:buClr>
              <a:buFont typeface="Wingdings" pitchFamily="2" charset="2"/>
              <a:buChar char="Ø"/>
              <a:defRPr/>
            </a:pPr>
            <a:r>
              <a:rPr lang="en-US" sz="2000" kern="0" dirty="0">
                <a:solidFill>
                  <a:srgbClr val="220011"/>
                </a:solidFill>
                <a:latin typeface="Arial"/>
              </a:rPr>
              <a:t>Outlines protections for vulnerable populations (Subparts </a:t>
            </a:r>
            <a:r>
              <a:rPr lang="en-US" sz="2000" kern="0" dirty="0" smtClean="0">
                <a:solidFill>
                  <a:srgbClr val="220011"/>
                </a:solidFill>
                <a:latin typeface="Arial"/>
              </a:rPr>
              <a:t>B-D).</a:t>
            </a:r>
            <a:endParaRPr lang="en-US" sz="2000" kern="0" dirty="0">
              <a:solidFill>
                <a:srgbClr val="220011"/>
              </a:solidFill>
              <a:latin typeface="Arial"/>
            </a:endParaRPr>
          </a:p>
        </p:txBody>
      </p:sp>
      <p:sp>
        <p:nvSpPr>
          <p:cNvPr id="3" name="Date Placeholder 2"/>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24895104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6"/>
          <p:cNvSpPr>
            <a:spLocks noGrp="1"/>
          </p:cNvSpPr>
          <p:nvPr/>
        </p:nvSpPr>
        <p:spPr>
          <a:xfrm>
            <a:off x="520192" y="1143000"/>
            <a:ext cx="8536721" cy="5257800"/>
          </a:xfrm>
          <a:prstGeom prst="rect">
            <a:avLst/>
          </a:prstGeom>
        </p:spPr>
        <p:txBody>
          <a:bodyPr vert="horz" lIns="91440" tIns="45720" rIns="91440" bIns="45720" rtlCol="0">
            <a:noAutofit/>
          </a:bodyPr>
          <a:lstStyle>
            <a:lvl1pPr marL="173038" indent="-173038" algn="l" defTabSz="914400" rtl="0" eaLnBrk="1" latinLnBrk="0" hangingPunct="1">
              <a:lnSpc>
                <a:spcPts val="2600"/>
              </a:lnSpc>
              <a:spcBef>
                <a:spcPct val="20000"/>
              </a:spcBef>
              <a:buClr>
                <a:schemeClr val="accent1">
                  <a:lumMod val="20000"/>
                  <a:lumOff val="80000"/>
                </a:schemeClr>
              </a:buClr>
              <a:buSzPct val="70000"/>
              <a:buFont typeface="Arial" pitchFamily="34" charset="0"/>
              <a:buChar char="•"/>
              <a:defRPr sz="2400" b="0" kern="1200">
                <a:solidFill>
                  <a:schemeClr val="tx2">
                    <a:lumMod val="75000"/>
                  </a:schemeClr>
                </a:solidFill>
                <a:latin typeface="+mn-lt"/>
                <a:ea typeface="+mn-ea"/>
                <a:cs typeface="Segoe UI" pitchFamily="34" charset="0"/>
              </a:defRPr>
            </a:lvl1pPr>
            <a:lvl2pPr marL="684213" indent="-227013" algn="l" defTabSz="914400" rtl="0" eaLnBrk="1" latinLnBrk="0" hangingPunct="1">
              <a:lnSpc>
                <a:spcPts val="2600"/>
              </a:lnSpc>
              <a:spcBef>
                <a:spcPct val="20000"/>
              </a:spcBef>
              <a:buClr>
                <a:schemeClr val="accent1">
                  <a:lumMod val="20000"/>
                  <a:lumOff val="80000"/>
                </a:schemeClr>
              </a:buClr>
              <a:buSzPct val="70000"/>
              <a:buFont typeface="Arial" pitchFamily="34" charset="0"/>
              <a:buChar char="•"/>
              <a:defRPr sz="2000" kern="1200">
                <a:solidFill>
                  <a:schemeClr val="tx2">
                    <a:lumMod val="75000"/>
                  </a:schemeClr>
                </a:solidFill>
                <a:latin typeface="+mn-lt"/>
                <a:ea typeface="+mn-ea"/>
                <a:cs typeface="Segoe UI" pitchFamily="34" charset="0"/>
              </a:defRPr>
            </a:lvl2pPr>
            <a:lvl3pPr marL="1087438" indent="-173038" algn="l" defTabSz="914400" rtl="0" eaLnBrk="1" latinLnBrk="0" hangingPunct="1">
              <a:lnSpc>
                <a:spcPts val="2600"/>
              </a:lnSpc>
              <a:spcBef>
                <a:spcPct val="20000"/>
              </a:spcBef>
              <a:buClr>
                <a:schemeClr val="accent1">
                  <a:lumMod val="20000"/>
                  <a:lumOff val="80000"/>
                </a:schemeClr>
              </a:buClr>
              <a:buSzPct val="70000"/>
              <a:buFont typeface="Arial" pitchFamily="34" charset="0"/>
              <a:buChar char="•"/>
              <a:defRPr sz="1800" kern="1200">
                <a:solidFill>
                  <a:schemeClr val="tx2">
                    <a:lumMod val="75000"/>
                  </a:schemeClr>
                </a:solidFill>
                <a:latin typeface="+mn-lt"/>
                <a:ea typeface="+mn-ea"/>
                <a:cs typeface="Segoe UI" pitchFamily="34" charset="0"/>
              </a:defRPr>
            </a:lvl3pPr>
            <a:lvl4pPr marL="1541463" indent="-169863" algn="l" defTabSz="914400" rtl="0" eaLnBrk="1" latinLnBrk="0" hangingPunct="1">
              <a:lnSpc>
                <a:spcPts val="2600"/>
              </a:lnSpc>
              <a:spcBef>
                <a:spcPct val="20000"/>
              </a:spcBef>
              <a:buClr>
                <a:schemeClr val="accent1">
                  <a:lumMod val="20000"/>
                  <a:lumOff val="80000"/>
                </a:schemeClr>
              </a:buClr>
              <a:buSzPct val="70000"/>
              <a:buFont typeface="Arial" pitchFamily="34" charset="0"/>
              <a:buChar char="•"/>
              <a:defRPr sz="1600" kern="1200">
                <a:solidFill>
                  <a:schemeClr val="tx2">
                    <a:lumMod val="75000"/>
                  </a:schemeClr>
                </a:solidFill>
                <a:latin typeface="+mn-lt"/>
                <a:ea typeface="+mn-ea"/>
                <a:cs typeface="Segoe UI" pitchFamily="34" charset="0"/>
              </a:defRPr>
            </a:lvl4pPr>
            <a:lvl5pPr marL="2001838" indent="-173038" algn="l" defTabSz="914400" rtl="0" eaLnBrk="1" latinLnBrk="0" hangingPunct="1">
              <a:lnSpc>
                <a:spcPts val="2600"/>
              </a:lnSpc>
              <a:spcBef>
                <a:spcPct val="20000"/>
              </a:spcBef>
              <a:buClr>
                <a:schemeClr val="accent1">
                  <a:lumMod val="20000"/>
                  <a:lumOff val="80000"/>
                </a:schemeClr>
              </a:buClr>
              <a:buSzPct val="70000"/>
              <a:buFont typeface="Arial" pitchFamily="34" charset="0"/>
              <a:buChar char="•"/>
              <a:defRPr sz="1400" kern="1200">
                <a:solidFill>
                  <a:schemeClr val="tx2">
                    <a:lumMod val="75000"/>
                  </a:schemeClr>
                </a:solidFill>
                <a:latin typeface="+mn-lt"/>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0" indent="-342900" eaLnBrk="0" fontAlgn="base" hangingPunct="0">
              <a:lnSpc>
                <a:spcPct val="100000"/>
              </a:lnSpc>
              <a:spcAft>
                <a:spcPct val="0"/>
              </a:spcAft>
              <a:buClr>
                <a:srgbClr val="220011"/>
              </a:buClr>
              <a:buSzTx/>
              <a:buFont typeface="Wingdings" pitchFamily="2" charset="2"/>
              <a:buChar char="Ø"/>
              <a:defRPr/>
            </a:pPr>
            <a:r>
              <a:rPr lang="en-US" sz="2300" b="1" kern="0" dirty="0">
                <a:solidFill>
                  <a:srgbClr val="220011"/>
                </a:solidFill>
                <a:latin typeface="Arial"/>
                <a:cs typeface="+mn-cs"/>
              </a:rPr>
              <a:t>Subpart A: </a:t>
            </a:r>
            <a:r>
              <a:rPr lang="en-US" sz="2300" kern="0" dirty="0">
                <a:solidFill>
                  <a:srgbClr val="220011"/>
                </a:solidFill>
                <a:latin typeface="Arial"/>
                <a:cs typeface="+mn-cs"/>
              </a:rPr>
              <a:t>Federal Policy for the Protection of Human Subjects (“Common Rule</a:t>
            </a:r>
            <a:r>
              <a:rPr lang="en-US" sz="2300" kern="0" dirty="0" smtClean="0">
                <a:solidFill>
                  <a:srgbClr val="220011"/>
                </a:solidFill>
                <a:latin typeface="Arial"/>
                <a:cs typeface="+mn-cs"/>
              </a:rPr>
              <a:t>”)</a:t>
            </a:r>
          </a:p>
          <a:p>
            <a:pPr marL="342900" lvl="0" indent="-342900" eaLnBrk="0" fontAlgn="base" hangingPunct="0">
              <a:lnSpc>
                <a:spcPct val="100000"/>
              </a:lnSpc>
              <a:spcAft>
                <a:spcPct val="0"/>
              </a:spcAft>
              <a:buClr>
                <a:srgbClr val="220011"/>
              </a:buClr>
              <a:buSzTx/>
              <a:buFont typeface="Wingdings" pitchFamily="2" charset="2"/>
              <a:buChar char="Ø"/>
              <a:defRPr/>
            </a:pPr>
            <a:endParaRPr lang="en-US" sz="2300" kern="0" dirty="0">
              <a:solidFill>
                <a:srgbClr val="220011"/>
              </a:solidFill>
              <a:latin typeface="Arial"/>
              <a:cs typeface="+mn-cs"/>
            </a:endParaRPr>
          </a:p>
          <a:p>
            <a:pPr marL="342900" lvl="0" indent="-342900" eaLnBrk="0" fontAlgn="base" hangingPunct="0">
              <a:lnSpc>
                <a:spcPct val="100000"/>
              </a:lnSpc>
              <a:spcAft>
                <a:spcPct val="0"/>
              </a:spcAft>
              <a:buClr>
                <a:srgbClr val="220011"/>
              </a:buClr>
              <a:buSzTx/>
              <a:buFont typeface="Wingdings" pitchFamily="2" charset="2"/>
              <a:buChar char="Ø"/>
              <a:defRPr/>
            </a:pPr>
            <a:r>
              <a:rPr lang="en-US" sz="2300" b="1" kern="0" dirty="0">
                <a:solidFill>
                  <a:srgbClr val="220011"/>
                </a:solidFill>
                <a:latin typeface="Arial"/>
                <a:cs typeface="+mn-cs"/>
              </a:rPr>
              <a:t>Subpart B: </a:t>
            </a:r>
            <a:r>
              <a:rPr lang="en-US" sz="2300" kern="0" dirty="0">
                <a:solidFill>
                  <a:srgbClr val="220011"/>
                </a:solidFill>
                <a:latin typeface="Arial"/>
                <a:cs typeface="+mn-cs"/>
              </a:rPr>
              <a:t>Additional DHHS Protections Pertaining to Research, Development and Related Activities Involving Fetuses, Pregnant Woman, and Human In Vitro </a:t>
            </a:r>
            <a:r>
              <a:rPr lang="en-US" sz="2300" kern="0" dirty="0" smtClean="0">
                <a:solidFill>
                  <a:srgbClr val="220011"/>
                </a:solidFill>
                <a:latin typeface="Arial"/>
                <a:cs typeface="+mn-cs"/>
              </a:rPr>
              <a:t>Fertilization</a:t>
            </a:r>
          </a:p>
          <a:p>
            <a:pPr marL="342900" lvl="0" indent="-342900" eaLnBrk="0" fontAlgn="base" hangingPunct="0">
              <a:lnSpc>
                <a:spcPct val="100000"/>
              </a:lnSpc>
              <a:spcAft>
                <a:spcPct val="0"/>
              </a:spcAft>
              <a:buClr>
                <a:srgbClr val="220011"/>
              </a:buClr>
              <a:buSzTx/>
              <a:buFont typeface="Wingdings" pitchFamily="2" charset="2"/>
              <a:buChar char="Ø"/>
              <a:defRPr/>
            </a:pPr>
            <a:endParaRPr lang="en-US" sz="2300" kern="0" dirty="0">
              <a:solidFill>
                <a:srgbClr val="220011"/>
              </a:solidFill>
              <a:latin typeface="Arial"/>
              <a:cs typeface="+mn-cs"/>
            </a:endParaRPr>
          </a:p>
          <a:p>
            <a:pPr marL="342900" lvl="0" indent="-342900" eaLnBrk="0" fontAlgn="base" hangingPunct="0">
              <a:lnSpc>
                <a:spcPct val="100000"/>
              </a:lnSpc>
              <a:spcAft>
                <a:spcPct val="0"/>
              </a:spcAft>
              <a:buClr>
                <a:srgbClr val="220011"/>
              </a:buClr>
              <a:buSzTx/>
              <a:buFont typeface="Wingdings" pitchFamily="2" charset="2"/>
              <a:buChar char="Ø"/>
              <a:defRPr/>
            </a:pPr>
            <a:r>
              <a:rPr lang="en-US" sz="2300" b="1" kern="0" dirty="0">
                <a:solidFill>
                  <a:srgbClr val="220011"/>
                </a:solidFill>
                <a:latin typeface="Arial"/>
                <a:cs typeface="+mn-cs"/>
              </a:rPr>
              <a:t>Subpart C: </a:t>
            </a:r>
            <a:r>
              <a:rPr lang="en-US" sz="2300" kern="0" dirty="0">
                <a:solidFill>
                  <a:srgbClr val="220011"/>
                </a:solidFill>
                <a:latin typeface="Arial"/>
                <a:cs typeface="+mn-cs"/>
              </a:rPr>
              <a:t>Additional DHHS Protections Pertaining to Biomedical and Behavioral Research Involving Prisoners as </a:t>
            </a:r>
            <a:r>
              <a:rPr lang="en-US" sz="2300" kern="0" dirty="0" smtClean="0">
                <a:solidFill>
                  <a:srgbClr val="220011"/>
                </a:solidFill>
                <a:latin typeface="Arial"/>
                <a:cs typeface="+mn-cs"/>
              </a:rPr>
              <a:t>Subjects</a:t>
            </a:r>
          </a:p>
          <a:p>
            <a:pPr marL="342900" lvl="0" indent="-342900" eaLnBrk="0" fontAlgn="base" hangingPunct="0">
              <a:lnSpc>
                <a:spcPct val="100000"/>
              </a:lnSpc>
              <a:spcAft>
                <a:spcPct val="0"/>
              </a:spcAft>
              <a:buClr>
                <a:srgbClr val="220011"/>
              </a:buClr>
              <a:buSzTx/>
              <a:buFont typeface="Wingdings" pitchFamily="2" charset="2"/>
              <a:buChar char="Ø"/>
              <a:defRPr/>
            </a:pPr>
            <a:endParaRPr lang="en-US" sz="2300" kern="0" dirty="0">
              <a:solidFill>
                <a:srgbClr val="220011"/>
              </a:solidFill>
              <a:latin typeface="Arial"/>
              <a:cs typeface="+mn-cs"/>
            </a:endParaRPr>
          </a:p>
          <a:p>
            <a:pPr marL="342900" lvl="0" indent="-342900" eaLnBrk="0" fontAlgn="base" hangingPunct="0">
              <a:lnSpc>
                <a:spcPct val="100000"/>
              </a:lnSpc>
              <a:spcAft>
                <a:spcPct val="0"/>
              </a:spcAft>
              <a:buClr>
                <a:srgbClr val="220011"/>
              </a:buClr>
              <a:buSzTx/>
              <a:buFont typeface="Wingdings" pitchFamily="2" charset="2"/>
              <a:buChar char="Ø"/>
              <a:defRPr/>
            </a:pPr>
            <a:r>
              <a:rPr lang="en-US" sz="2300" b="1" kern="0" dirty="0">
                <a:solidFill>
                  <a:srgbClr val="220011"/>
                </a:solidFill>
                <a:latin typeface="Arial"/>
                <a:cs typeface="+mn-cs"/>
              </a:rPr>
              <a:t>Subpart D: </a:t>
            </a:r>
            <a:r>
              <a:rPr lang="en-US" sz="2300" kern="0" dirty="0">
                <a:solidFill>
                  <a:srgbClr val="220011"/>
                </a:solidFill>
                <a:latin typeface="Arial"/>
                <a:cs typeface="+mn-cs"/>
              </a:rPr>
              <a:t>Additional DHHS Protections for Children Involved as Subjects in Research</a:t>
            </a:r>
          </a:p>
          <a:p>
            <a:pPr marL="342900" lvl="0" indent="-342900" eaLnBrk="0" fontAlgn="base" hangingPunct="0">
              <a:lnSpc>
                <a:spcPct val="100000"/>
              </a:lnSpc>
              <a:spcAft>
                <a:spcPct val="0"/>
              </a:spcAft>
              <a:buClr>
                <a:srgbClr val="220011"/>
              </a:buClr>
              <a:buSzTx/>
              <a:buFontTx/>
              <a:buChar char="•"/>
              <a:defRPr/>
            </a:pPr>
            <a:endParaRPr lang="en-US" sz="2300" b="1" kern="0" dirty="0">
              <a:solidFill>
                <a:srgbClr val="220011"/>
              </a:solidFill>
              <a:latin typeface="Arial"/>
              <a:cs typeface="+mn-cs"/>
            </a:endParaRPr>
          </a:p>
        </p:txBody>
      </p:sp>
      <p:sp>
        <p:nvSpPr>
          <p:cNvPr id="9" name="Title 2"/>
          <p:cNvSpPr>
            <a:spLocks noGrp="1"/>
          </p:cNvSpPr>
          <p:nvPr>
            <p:ph type="title"/>
          </p:nvPr>
        </p:nvSpPr>
        <p:spPr>
          <a:xfrm>
            <a:off x="304800" y="228600"/>
            <a:ext cx="8686800" cy="838200"/>
          </a:xfrm>
        </p:spPr>
        <p:txBody>
          <a:bodyPr>
            <a:normAutofit fontScale="90000"/>
          </a:bodyPr>
          <a:lstStyle/>
          <a:p>
            <a:r>
              <a:rPr lang="en-US" sz="3000" b="1" dirty="0" smtClean="0">
                <a:solidFill>
                  <a:schemeClr val="accent6"/>
                </a:solidFill>
                <a:effectLst>
                  <a:outerShdw blurRad="38100" dist="38100" dir="2700000" algn="tl">
                    <a:srgbClr val="000000">
                      <a:alpha val="43137"/>
                    </a:srgbClr>
                  </a:outerShdw>
                </a:effectLst>
                <a:latin typeface="Century Gothic" pitchFamily="34" charset="0"/>
              </a:rPr>
              <a:t>Title 45 Code of Federal Regulations, Part 46 (45 CFR 46)</a:t>
            </a:r>
            <a:endParaRPr lang="en-US" sz="3000"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extBox 9"/>
          <p:cNvSpPr txBox="1"/>
          <p:nvPr/>
        </p:nvSpPr>
        <p:spPr>
          <a:xfrm>
            <a:off x="141514" y="6477000"/>
            <a:ext cx="8915400"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latin typeface="Century Gothic" pitchFamily="34" charset="0"/>
              </a:rPr>
              <a:t>Research Ethics, Compliance, IRB, &amp; IACUC</a:t>
            </a:r>
          </a:p>
        </p:txBody>
      </p:sp>
      <p:sp>
        <p:nvSpPr>
          <p:cNvPr id="2" name="Date Placeholder 1"/>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6082234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nvSpPr>
        <p:spPr>
          <a:xfrm>
            <a:off x="495300" y="1905000"/>
            <a:ext cx="8382000" cy="3886200"/>
          </a:xfrm>
          <a:prstGeom prst="rect">
            <a:avLst/>
          </a:prstGeom>
        </p:spPr>
        <p:txBody>
          <a:bodyPr vert="horz" lIns="91440" tIns="45720" rIns="91440" bIns="45720" rtlCol="0">
            <a:noAutofit/>
          </a:bodyPr>
          <a:lstStyle>
            <a:lvl1pPr marL="173038" indent="-173038" algn="l" defTabSz="914400" rtl="0" eaLnBrk="1" latinLnBrk="0" hangingPunct="1">
              <a:lnSpc>
                <a:spcPts val="2600"/>
              </a:lnSpc>
              <a:spcBef>
                <a:spcPct val="20000"/>
              </a:spcBef>
              <a:buClr>
                <a:schemeClr val="accent1">
                  <a:lumMod val="20000"/>
                  <a:lumOff val="80000"/>
                </a:schemeClr>
              </a:buClr>
              <a:buSzPct val="70000"/>
              <a:buFont typeface="Arial" pitchFamily="34" charset="0"/>
              <a:buChar char="•"/>
              <a:defRPr sz="2400" b="0" kern="1200">
                <a:solidFill>
                  <a:schemeClr val="tx2">
                    <a:lumMod val="75000"/>
                  </a:schemeClr>
                </a:solidFill>
                <a:latin typeface="+mn-lt"/>
                <a:ea typeface="+mn-ea"/>
                <a:cs typeface="Segoe UI" pitchFamily="34" charset="0"/>
              </a:defRPr>
            </a:lvl1pPr>
            <a:lvl2pPr marL="684213" indent="-227013" algn="l" defTabSz="914400" rtl="0" eaLnBrk="1" latinLnBrk="0" hangingPunct="1">
              <a:lnSpc>
                <a:spcPts val="2600"/>
              </a:lnSpc>
              <a:spcBef>
                <a:spcPct val="20000"/>
              </a:spcBef>
              <a:buClr>
                <a:schemeClr val="accent1">
                  <a:lumMod val="20000"/>
                  <a:lumOff val="80000"/>
                </a:schemeClr>
              </a:buClr>
              <a:buSzPct val="70000"/>
              <a:buFont typeface="Arial" pitchFamily="34" charset="0"/>
              <a:buChar char="•"/>
              <a:defRPr sz="2000" kern="1200">
                <a:solidFill>
                  <a:schemeClr val="tx2">
                    <a:lumMod val="75000"/>
                  </a:schemeClr>
                </a:solidFill>
                <a:latin typeface="+mn-lt"/>
                <a:ea typeface="+mn-ea"/>
                <a:cs typeface="Segoe UI" pitchFamily="34" charset="0"/>
              </a:defRPr>
            </a:lvl2pPr>
            <a:lvl3pPr marL="1087438" indent="-173038" algn="l" defTabSz="914400" rtl="0" eaLnBrk="1" latinLnBrk="0" hangingPunct="1">
              <a:lnSpc>
                <a:spcPts val="2600"/>
              </a:lnSpc>
              <a:spcBef>
                <a:spcPct val="20000"/>
              </a:spcBef>
              <a:buClr>
                <a:schemeClr val="accent1">
                  <a:lumMod val="20000"/>
                  <a:lumOff val="80000"/>
                </a:schemeClr>
              </a:buClr>
              <a:buSzPct val="70000"/>
              <a:buFont typeface="Arial" pitchFamily="34" charset="0"/>
              <a:buChar char="•"/>
              <a:defRPr sz="1800" kern="1200">
                <a:solidFill>
                  <a:schemeClr val="tx2">
                    <a:lumMod val="75000"/>
                  </a:schemeClr>
                </a:solidFill>
                <a:latin typeface="+mn-lt"/>
                <a:ea typeface="+mn-ea"/>
                <a:cs typeface="Segoe UI" pitchFamily="34" charset="0"/>
              </a:defRPr>
            </a:lvl3pPr>
            <a:lvl4pPr marL="1541463" indent="-169863" algn="l" defTabSz="914400" rtl="0" eaLnBrk="1" latinLnBrk="0" hangingPunct="1">
              <a:lnSpc>
                <a:spcPts val="2600"/>
              </a:lnSpc>
              <a:spcBef>
                <a:spcPct val="20000"/>
              </a:spcBef>
              <a:buClr>
                <a:schemeClr val="accent1">
                  <a:lumMod val="20000"/>
                  <a:lumOff val="80000"/>
                </a:schemeClr>
              </a:buClr>
              <a:buSzPct val="70000"/>
              <a:buFont typeface="Arial" pitchFamily="34" charset="0"/>
              <a:buChar char="•"/>
              <a:defRPr sz="1600" kern="1200">
                <a:solidFill>
                  <a:schemeClr val="tx2">
                    <a:lumMod val="75000"/>
                  </a:schemeClr>
                </a:solidFill>
                <a:latin typeface="+mn-lt"/>
                <a:ea typeface="+mn-ea"/>
                <a:cs typeface="Segoe UI" pitchFamily="34" charset="0"/>
              </a:defRPr>
            </a:lvl4pPr>
            <a:lvl5pPr marL="2001838" indent="-173038" algn="l" defTabSz="914400" rtl="0" eaLnBrk="1" latinLnBrk="0" hangingPunct="1">
              <a:lnSpc>
                <a:spcPts val="2600"/>
              </a:lnSpc>
              <a:spcBef>
                <a:spcPct val="20000"/>
              </a:spcBef>
              <a:buClr>
                <a:schemeClr val="accent1">
                  <a:lumMod val="20000"/>
                  <a:lumOff val="80000"/>
                </a:schemeClr>
              </a:buClr>
              <a:buSzPct val="70000"/>
              <a:buFont typeface="Arial" pitchFamily="34" charset="0"/>
              <a:buChar char="•"/>
              <a:defRPr sz="1400" kern="1200">
                <a:solidFill>
                  <a:schemeClr val="tx2">
                    <a:lumMod val="75000"/>
                  </a:schemeClr>
                </a:solidFill>
                <a:latin typeface="+mn-lt"/>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eaLnBrk="0" fontAlgn="base" hangingPunct="0">
              <a:lnSpc>
                <a:spcPct val="100000"/>
              </a:lnSpc>
              <a:spcAft>
                <a:spcPct val="0"/>
              </a:spcAft>
              <a:buClr>
                <a:srgbClr val="220011"/>
              </a:buClr>
              <a:buSzTx/>
              <a:buFont typeface="Wingdings" pitchFamily="2" charset="2"/>
              <a:buChar char="Ø"/>
              <a:defRPr/>
            </a:pPr>
            <a:r>
              <a:rPr lang="en-US" sz="2800" b="1" dirty="0">
                <a:latin typeface="Century Gothic" pitchFamily="34" charset="0"/>
              </a:rPr>
              <a:t>Institutional assurances of </a:t>
            </a:r>
            <a:r>
              <a:rPr lang="en-US" sz="2800" b="1" dirty="0" smtClean="0">
                <a:latin typeface="Century Gothic" pitchFamily="34" charset="0"/>
              </a:rPr>
              <a:t>compliance</a:t>
            </a:r>
          </a:p>
          <a:p>
            <a:pPr lvl="0" eaLnBrk="0" fontAlgn="base" hangingPunct="0">
              <a:lnSpc>
                <a:spcPct val="100000"/>
              </a:lnSpc>
              <a:spcAft>
                <a:spcPct val="0"/>
              </a:spcAft>
              <a:buClr>
                <a:srgbClr val="220011"/>
              </a:buClr>
              <a:buSzTx/>
              <a:buFont typeface="Wingdings" pitchFamily="2" charset="2"/>
              <a:buChar char="Ø"/>
              <a:defRPr/>
            </a:pPr>
            <a:endParaRPr lang="en-US" sz="2800" b="1" dirty="0">
              <a:latin typeface="Century Gothic" pitchFamily="34" charset="0"/>
            </a:endParaRPr>
          </a:p>
          <a:p>
            <a:pPr lvl="0" eaLnBrk="0" fontAlgn="base" hangingPunct="0">
              <a:lnSpc>
                <a:spcPct val="100000"/>
              </a:lnSpc>
              <a:spcAft>
                <a:spcPct val="0"/>
              </a:spcAft>
              <a:buClr>
                <a:srgbClr val="220011"/>
              </a:buClr>
              <a:buSzTx/>
              <a:buFont typeface="Wingdings" pitchFamily="2" charset="2"/>
              <a:buChar char="Ø"/>
              <a:defRPr/>
            </a:pPr>
            <a:r>
              <a:rPr lang="en-US" sz="2800" b="1" dirty="0">
                <a:latin typeface="Century Gothic" pitchFamily="34" charset="0"/>
              </a:rPr>
              <a:t>Review of research by an </a:t>
            </a:r>
            <a:r>
              <a:rPr lang="en-US" sz="2800" b="1" dirty="0" smtClean="0">
                <a:latin typeface="Century Gothic" pitchFamily="34" charset="0"/>
              </a:rPr>
              <a:t>IRB</a:t>
            </a:r>
          </a:p>
          <a:p>
            <a:pPr lvl="0" eaLnBrk="0" fontAlgn="base" hangingPunct="0">
              <a:lnSpc>
                <a:spcPct val="100000"/>
              </a:lnSpc>
              <a:spcAft>
                <a:spcPct val="0"/>
              </a:spcAft>
              <a:buClr>
                <a:srgbClr val="220011"/>
              </a:buClr>
              <a:buSzTx/>
              <a:buFont typeface="Wingdings" pitchFamily="2" charset="2"/>
              <a:buChar char="Ø"/>
              <a:defRPr/>
            </a:pPr>
            <a:endParaRPr lang="en-US" sz="2800" b="1" dirty="0">
              <a:latin typeface="Century Gothic" pitchFamily="34" charset="0"/>
            </a:endParaRPr>
          </a:p>
          <a:p>
            <a:pPr lvl="0" eaLnBrk="0" fontAlgn="base" hangingPunct="0">
              <a:lnSpc>
                <a:spcPct val="100000"/>
              </a:lnSpc>
              <a:spcAft>
                <a:spcPct val="0"/>
              </a:spcAft>
              <a:buClr>
                <a:srgbClr val="220011"/>
              </a:buClr>
              <a:buSzTx/>
              <a:buFont typeface="Wingdings" pitchFamily="2" charset="2"/>
              <a:buChar char="Ø"/>
              <a:defRPr/>
            </a:pPr>
            <a:r>
              <a:rPr lang="en-US" sz="2800" b="1" dirty="0">
                <a:latin typeface="Century Gothic" pitchFamily="34" charset="0"/>
              </a:rPr>
              <a:t>Informed consent of subjects</a:t>
            </a:r>
          </a:p>
          <a:p>
            <a:pPr marL="0" lvl="0" indent="0" eaLnBrk="0" fontAlgn="base" hangingPunct="0">
              <a:lnSpc>
                <a:spcPct val="100000"/>
              </a:lnSpc>
              <a:spcAft>
                <a:spcPct val="0"/>
              </a:spcAft>
              <a:buClr>
                <a:srgbClr val="220011"/>
              </a:buClr>
              <a:buSzTx/>
              <a:buNone/>
              <a:defRPr/>
            </a:pPr>
            <a:endParaRPr lang="en-US" sz="4000" b="1" kern="0" dirty="0">
              <a:solidFill>
                <a:srgbClr val="220011"/>
              </a:solidFill>
              <a:latin typeface="Arial"/>
              <a:cs typeface="+mn-cs"/>
            </a:endParaRPr>
          </a:p>
        </p:txBody>
      </p:sp>
      <p:sp>
        <p:nvSpPr>
          <p:cNvPr id="11" name="Title 2"/>
          <p:cNvSpPr>
            <a:spLocks noGrp="1"/>
          </p:cNvSpPr>
          <p:nvPr>
            <p:ph type="title"/>
          </p:nvPr>
        </p:nvSpPr>
        <p:spPr>
          <a:xfrm>
            <a:off x="315686" y="228600"/>
            <a:ext cx="8752114" cy="914400"/>
          </a:xfrm>
        </p:spPr>
        <p:txBody>
          <a:bodyPr>
            <a:normAutofit/>
          </a:bodyPr>
          <a:lstStyle/>
          <a:p>
            <a:r>
              <a:rPr lang="en-US" sz="2400" b="1" dirty="0" smtClean="0">
                <a:solidFill>
                  <a:schemeClr val="accent6"/>
                </a:solidFill>
                <a:effectLst>
                  <a:outerShdw blurRad="38100" dist="38100" dir="2700000" algn="tl">
                    <a:srgbClr val="000000">
                      <a:alpha val="43137"/>
                    </a:srgbClr>
                  </a:outerShdw>
                </a:effectLst>
                <a:latin typeface="Century Gothic" pitchFamily="34" charset="0"/>
              </a:rPr>
              <a:t>Summary: Protective mechanisms established by </a:t>
            </a:r>
            <a:br>
              <a:rPr lang="en-US" sz="2400" b="1" dirty="0" smtClean="0">
                <a:solidFill>
                  <a:schemeClr val="accent6"/>
                </a:solidFill>
                <a:effectLst>
                  <a:outerShdw blurRad="38100" dist="38100" dir="2700000" algn="tl">
                    <a:srgbClr val="000000">
                      <a:alpha val="43137"/>
                    </a:srgbClr>
                  </a:outerShdw>
                </a:effectLst>
                <a:latin typeface="Century Gothic" pitchFamily="34" charset="0"/>
              </a:rPr>
            </a:br>
            <a:r>
              <a:rPr lang="en-US" sz="2400" b="1" dirty="0" smtClean="0">
                <a:solidFill>
                  <a:schemeClr val="accent6"/>
                </a:solidFill>
                <a:effectLst>
                  <a:outerShdw blurRad="38100" dist="38100" dir="2700000" algn="tl">
                    <a:srgbClr val="000000">
                      <a:alpha val="43137"/>
                    </a:srgbClr>
                  </a:outerShdw>
                </a:effectLst>
                <a:latin typeface="Century Gothic" pitchFamily="34" charset="0"/>
              </a:rPr>
              <a:t>“THE Common Rule”</a:t>
            </a:r>
            <a:endParaRPr lang="en-US" sz="2400"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2" name="TextBox 11"/>
          <p:cNvSpPr txBox="1"/>
          <p:nvPr/>
        </p:nvSpPr>
        <p:spPr>
          <a:xfrm>
            <a:off x="141514" y="6477000"/>
            <a:ext cx="8915400"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latin typeface="Century Gothic" pitchFamily="34" charset="0"/>
              </a:rPr>
              <a:t>Research Ethics, Compliance, IRB, &amp; IACUC</a:t>
            </a:r>
          </a:p>
        </p:txBody>
      </p:sp>
      <p:sp>
        <p:nvSpPr>
          <p:cNvPr id="2" name="Date Placeholder 1"/>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11511188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0"/>
          <p:cNvSpPr>
            <a:spLocks noGrp="1"/>
          </p:cNvSpPr>
          <p:nvPr/>
        </p:nvSpPr>
        <p:spPr>
          <a:xfrm>
            <a:off x="457200" y="1447800"/>
            <a:ext cx="7946400" cy="4495800"/>
          </a:xfrm>
          <a:prstGeom prst="rect">
            <a:avLst/>
          </a:prstGeom>
        </p:spPr>
        <p:txBody>
          <a:bodyPr vert="horz" lIns="91440" tIns="45720" rIns="91440" bIns="45720" rtlCol="0">
            <a:normAutofit/>
          </a:bodyPr>
          <a:lstStyle>
            <a:lvl1pPr marL="173038" indent="-173038" algn="l" defTabSz="914400" rtl="0" eaLnBrk="1" latinLnBrk="0" hangingPunct="1">
              <a:lnSpc>
                <a:spcPct val="100000"/>
              </a:lnSpc>
              <a:spcBef>
                <a:spcPct val="20000"/>
              </a:spcBef>
              <a:buClr>
                <a:schemeClr val="accent1">
                  <a:lumMod val="20000"/>
                  <a:lumOff val="80000"/>
                </a:schemeClr>
              </a:buClr>
              <a:buSzPct val="70000"/>
              <a:buFontTx/>
              <a:buNone/>
              <a:defRPr sz="2400" kern="1200">
                <a:solidFill>
                  <a:schemeClr val="tx2">
                    <a:lumMod val="75000"/>
                  </a:schemeClr>
                </a:solidFill>
                <a:latin typeface="+mn-lt"/>
                <a:ea typeface="+mn-ea"/>
                <a:cs typeface="Segoe UI" pitchFamily="34" charset="0"/>
              </a:defRPr>
            </a:lvl1pPr>
            <a:lvl2pPr marL="627063" indent="-169863"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800" kern="1200">
                <a:solidFill>
                  <a:schemeClr val="tx2">
                    <a:lumMod val="75000"/>
                  </a:schemeClr>
                </a:solidFill>
                <a:latin typeface="+mn-lt"/>
                <a:ea typeface="+mn-ea"/>
                <a:cs typeface="Segoe UI" pitchFamily="34" charset="0"/>
              </a:defRPr>
            </a:lvl2pPr>
            <a:lvl3pPr marL="1030288" indent="-115888"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400" kern="1200">
                <a:solidFill>
                  <a:schemeClr val="tx2">
                    <a:lumMod val="75000"/>
                  </a:schemeClr>
                </a:solidFill>
                <a:latin typeface="+mn-lt"/>
                <a:ea typeface="+mn-ea"/>
                <a:cs typeface="Segoe UI" pitchFamily="34" charset="0"/>
              </a:defRPr>
            </a:lvl3pPr>
            <a:lvl4pPr marL="1482725" indent="-111125"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000" kern="1200">
                <a:solidFill>
                  <a:schemeClr val="tx2">
                    <a:lumMod val="75000"/>
                  </a:schemeClr>
                </a:solidFill>
                <a:latin typeface="+mn-lt"/>
                <a:ea typeface="+mn-ea"/>
                <a:cs typeface="Segoe UI" pitchFamily="34" charset="0"/>
              </a:defRPr>
            </a:lvl4pPr>
            <a:lvl5pPr marL="1944688" indent="-115888"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000" kern="1200">
                <a:solidFill>
                  <a:schemeClr val="tx2">
                    <a:lumMod val="75000"/>
                  </a:schemeClr>
                </a:solidFill>
                <a:latin typeface="+mn-lt"/>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ClrTx/>
              <a:buFont typeface="Wingdings" pitchFamily="2" charset="2"/>
              <a:buChar char="Ø"/>
            </a:pPr>
            <a:r>
              <a:rPr lang="en-US" sz="2800" dirty="0">
                <a:latin typeface="Arial" pitchFamily="34" charset="0"/>
                <a:cs typeface="Arial" pitchFamily="34" charset="0"/>
              </a:rPr>
              <a:t>UCF has negotiated with the Office for Human Research Protections that all of the institution’s human subject research activities, regardless of funding, will be guided by the Belmont Report, will comply with the Common Rule, and other regulations as applicable.</a:t>
            </a:r>
          </a:p>
          <a:p>
            <a:pPr marL="342900" indent="-342900">
              <a:buClrTx/>
              <a:buFont typeface="Wingdings" pitchFamily="2" charset="2"/>
              <a:buChar char="Ø"/>
            </a:pPr>
            <a:endParaRPr lang="en-US" sz="2600" dirty="0">
              <a:latin typeface="Arial" pitchFamily="34" charset="0"/>
              <a:cs typeface="Arial" pitchFamily="34" charset="0"/>
            </a:endParaRPr>
          </a:p>
          <a:p>
            <a:pPr marL="0" indent="0" algn="ctr">
              <a:buClrTx/>
            </a:pPr>
            <a:r>
              <a:rPr lang="en-US" sz="2800" b="1" dirty="0">
                <a:latin typeface="Arial" pitchFamily="34" charset="0"/>
                <a:cs typeface="Arial" pitchFamily="34" charset="0"/>
              </a:rPr>
              <a:t>This is referred to as a </a:t>
            </a:r>
            <a:r>
              <a:rPr lang="en-US" sz="2800" b="1" dirty="0" smtClean="0">
                <a:latin typeface="Arial" pitchFamily="34" charset="0"/>
                <a:cs typeface="Arial" pitchFamily="34" charset="0"/>
              </a:rPr>
              <a:t>Federalwide </a:t>
            </a:r>
            <a:r>
              <a:rPr lang="en-US" sz="2800" b="1" dirty="0">
                <a:latin typeface="Arial" pitchFamily="34" charset="0"/>
                <a:cs typeface="Arial" pitchFamily="34" charset="0"/>
              </a:rPr>
              <a:t>Assurance (FWA).</a:t>
            </a:r>
          </a:p>
        </p:txBody>
      </p:sp>
      <p:sp>
        <p:nvSpPr>
          <p:cNvPr id="16" name="Title 2"/>
          <p:cNvSpPr>
            <a:spLocks noGrp="1"/>
          </p:cNvSpPr>
          <p:nvPr>
            <p:ph type="title"/>
          </p:nvPr>
        </p:nvSpPr>
        <p:spPr>
          <a:xfrm>
            <a:off x="533400" y="304800"/>
            <a:ext cx="6629400" cy="1066800"/>
          </a:xfrm>
        </p:spPr>
        <p:txBody>
          <a:bodyPr>
            <a:normAutofit/>
          </a:bodyPr>
          <a:lstStyle/>
          <a:p>
            <a:r>
              <a:rPr lang="en-US" sz="3200" b="1" dirty="0">
                <a:solidFill>
                  <a:schemeClr val="accent6"/>
                </a:solidFill>
                <a:effectLst>
                  <a:outerShdw blurRad="38100" dist="38100" dir="2700000" algn="tl">
                    <a:srgbClr val="000000">
                      <a:alpha val="43137"/>
                    </a:srgbClr>
                  </a:outerShdw>
                </a:effectLst>
                <a:latin typeface="Century Gothic" pitchFamily="34" charset="0"/>
              </a:rPr>
              <a:t>Institutional Assurance</a:t>
            </a:r>
          </a:p>
        </p:txBody>
      </p:sp>
      <p:sp>
        <p:nvSpPr>
          <p:cNvPr id="17" name="TextBox 16"/>
          <p:cNvSpPr txBox="1"/>
          <p:nvPr/>
        </p:nvSpPr>
        <p:spPr>
          <a:xfrm>
            <a:off x="141514" y="6477000"/>
            <a:ext cx="8915400"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latin typeface="Century Gothic" pitchFamily="34" charset="0"/>
              </a:rPr>
              <a:t>Research Ethics, Compliance, IRB, &amp; IACUC</a:t>
            </a:r>
          </a:p>
        </p:txBody>
      </p:sp>
      <p:sp>
        <p:nvSpPr>
          <p:cNvPr id="2" name="Date Placeholder 1"/>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40542938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0"/>
          <p:cNvSpPr>
            <a:spLocks noGrp="1"/>
          </p:cNvSpPr>
          <p:nvPr/>
        </p:nvSpPr>
        <p:spPr>
          <a:xfrm>
            <a:off x="457200" y="1143000"/>
            <a:ext cx="8305800" cy="4800600"/>
          </a:xfrm>
          <a:prstGeom prst="rect">
            <a:avLst/>
          </a:prstGeom>
        </p:spPr>
        <p:txBody>
          <a:bodyPr vert="horz" lIns="91440" tIns="45720" rIns="91440" bIns="45720" numCol="2" rtlCol="0">
            <a:normAutofit/>
          </a:bodyPr>
          <a:lstStyle>
            <a:lvl1pPr marL="173038" indent="-173038" algn="l" defTabSz="914400" rtl="0" eaLnBrk="1" latinLnBrk="0" hangingPunct="1">
              <a:lnSpc>
                <a:spcPct val="100000"/>
              </a:lnSpc>
              <a:spcBef>
                <a:spcPct val="20000"/>
              </a:spcBef>
              <a:buClr>
                <a:schemeClr val="accent1">
                  <a:lumMod val="20000"/>
                  <a:lumOff val="80000"/>
                </a:schemeClr>
              </a:buClr>
              <a:buSzPct val="70000"/>
              <a:buFontTx/>
              <a:buNone/>
              <a:defRPr sz="2400" kern="1200">
                <a:solidFill>
                  <a:schemeClr val="tx2">
                    <a:lumMod val="75000"/>
                  </a:schemeClr>
                </a:solidFill>
                <a:latin typeface="+mn-lt"/>
                <a:ea typeface="+mn-ea"/>
                <a:cs typeface="Segoe UI" pitchFamily="34" charset="0"/>
              </a:defRPr>
            </a:lvl1pPr>
            <a:lvl2pPr marL="627063" indent="-169863"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800" kern="1200">
                <a:solidFill>
                  <a:schemeClr val="tx2">
                    <a:lumMod val="75000"/>
                  </a:schemeClr>
                </a:solidFill>
                <a:latin typeface="+mn-lt"/>
                <a:ea typeface="+mn-ea"/>
                <a:cs typeface="Segoe UI" pitchFamily="34" charset="0"/>
              </a:defRPr>
            </a:lvl2pPr>
            <a:lvl3pPr marL="1030288" indent="-115888"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400" kern="1200">
                <a:solidFill>
                  <a:schemeClr val="tx2">
                    <a:lumMod val="75000"/>
                  </a:schemeClr>
                </a:solidFill>
                <a:latin typeface="+mn-lt"/>
                <a:ea typeface="+mn-ea"/>
                <a:cs typeface="Segoe UI" pitchFamily="34" charset="0"/>
              </a:defRPr>
            </a:lvl3pPr>
            <a:lvl4pPr marL="1482725" indent="-111125"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000" kern="1200">
                <a:solidFill>
                  <a:schemeClr val="tx2">
                    <a:lumMod val="75000"/>
                  </a:schemeClr>
                </a:solidFill>
                <a:latin typeface="+mn-lt"/>
                <a:ea typeface="+mn-ea"/>
                <a:cs typeface="Segoe UI" pitchFamily="34" charset="0"/>
              </a:defRPr>
            </a:lvl4pPr>
            <a:lvl5pPr marL="1944688" indent="-115888"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000" kern="1200">
                <a:solidFill>
                  <a:schemeClr val="tx2">
                    <a:lumMod val="75000"/>
                  </a:schemeClr>
                </a:solidFill>
                <a:latin typeface="+mn-lt"/>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0" indent="-342900" eaLnBrk="0" fontAlgn="base" hangingPunct="0">
              <a:spcAft>
                <a:spcPct val="0"/>
              </a:spcAft>
              <a:buClr>
                <a:srgbClr val="220011"/>
              </a:buClr>
              <a:buSzTx/>
              <a:buFont typeface="Wingdings" pitchFamily="2" charset="2"/>
              <a:buChar char="Ø"/>
              <a:defRPr/>
            </a:pPr>
            <a:r>
              <a:rPr lang="en-US" sz="2800" b="1" kern="0" dirty="0">
                <a:solidFill>
                  <a:srgbClr val="220011"/>
                </a:solidFill>
                <a:latin typeface="Arial"/>
                <a:cs typeface="+mn-cs"/>
              </a:rPr>
              <a:t>Professional </a:t>
            </a:r>
            <a:r>
              <a:rPr lang="en-US" sz="2800" b="1" kern="0" dirty="0" smtClean="0">
                <a:solidFill>
                  <a:srgbClr val="220011"/>
                </a:solidFill>
                <a:latin typeface="Arial"/>
                <a:cs typeface="+mn-cs"/>
              </a:rPr>
              <a:t>ethics</a:t>
            </a:r>
          </a:p>
          <a:p>
            <a:pPr marL="342900" lvl="0" indent="-342900" eaLnBrk="0" fontAlgn="base" hangingPunct="0">
              <a:spcAft>
                <a:spcPct val="0"/>
              </a:spcAft>
              <a:buClr>
                <a:srgbClr val="220011"/>
              </a:buClr>
              <a:buSzTx/>
              <a:buFont typeface="Wingdings" pitchFamily="2" charset="2"/>
              <a:buChar char="Ø"/>
              <a:defRPr/>
            </a:pPr>
            <a:endParaRPr lang="en-US" sz="2800" b="1" kern="0" dirty="0">
              <a:solidFill>
                <a:srgbClr val="220011"/>
              </a:solidFill>
              <a:latin typeface="Arial"/>
              <a:cs typeface="+mn-cs"/>
            </a:endParaRPr>
          </a:p>
          <a:p>
            <a:pPr marL="342900" lvl="0" indent="-342900" eaLnBrk="0" fontAlgn="base" hangingPunct="0">
              <a:spcAft>
                <a:spcPct val="0"/>
              </a:spcAft>
              <a:buClr>
                <a:srgbClr val="220011"/>
              </a:buClr>
              <a:buSzTx/>
              <a:buFont typeface="Wingdings" pitchFamily="2" charset="2"/>
              <a:buChar char="Ø"/>
              <a:defRPr/>
            </a:pPr>
            <a:r>
              <a:rPr lang="en-US" sz="2800" b="1" kern="0" dirty="0">
                <a:solidFill>
                  <a:srgbClr val="220011"/>
                </a:solidFill>
                <a:latin typeface="Arial"/>
                <a:cs typeface="+mn-cs"/>
              </a:rPr>
              <a:t>Statute </a:t>
            </a:r>
            <a:r>
              <a:rPr lang="en-US" sz="2800" b="1" kern="0" dirty="0" smtClean="0">
                <a:solidFill>
                  <a:srgbClr val="220011"/>
                </a:solidFill>
                <a:latin typeface="Arial"/>
                <a:cs typeface="+mn-cs"/>
              </a:rPr>
              <a:t>compliance</a:t>
            </a:r>
          </a:p>
          <a:p>
            <a:pPr marL="342900" lvl="0" indent="-342900" eaLnBrk="0" fontAlgn="base" hangingPunct="0">
              <a:spcAft>
                <a:spcPct val="0"/>
              </a:spcAft>
              <a:buClr>
                <a:srgbClr val="220011"/>
              </a:buClr>
              <a:buSzTx/>
              <a:buFont typeface="Wingdings" pitchFamily="2" charset="2"/>
              <a:buChar char="Ø"/>
              <a:defRPr/>
            </a:pPr>
            <a:endParaRPr lang="en-US" sz="2800" b="1" kern="0" dirty="0">
              <a:solidFill>
                <a:srgbClr val="220011"/>
              </a:solidFill>
              <a:latin typeface="Arial"/>
              <a:cs typeface="+mn-cs"/>
            </a:endParaRPr>
          </a:p>
          <a:p>
            <a:pPr marL="342900" lvl="0" indent="-342900" eaLnBrk="0" fontAlgn="base" hangingPunct="0">
              <a:spcAft>
                <a:spcPct val="0"/>
              </a:spcAft>
              <a:buClr>
                <a:srgbClr val="220011"/>
              </a:buClr>
              <a:buSzTx/>
              <a:buFont typeface="Wingdings" pitchFamily="2" charset="2"/>
              <a:buChar char="Ø"/>
              <a:defRPr/>
            </a:pPr>
            <a:r>
              <a:rPr lang="en-US" sz="2800" b="1" kern="0" dirty="0" smtClean="0">
                <a:solidFill>
                  <a:srgbClr val="220011"/>
                </a:solidFill>
                <a:latin typeface="Arial"/>
                <a:cs typeface="+mn-cs"/>
              </a:rPr>
              <a:t>Publication</a:t>
            </a:r>
          </a:p>
          <a:p>
            <a:pPr marL="342900" lvl="0" indent="-342900" eaLnBrk="0" fontAlgn="base" hangingPunct="0">
              <a:spcAft>
                <a:spcPct val="0"/>
              </a:spcAft>
              <a:buClr>
                <a:srgbClr val="220011"/>
              </a:buClr>
              <a:buSzTx/>
              <a:buFont typeface="Wingdings" pitchFamily="2" charset="2"/>
              <a:buChar char="Ø"/>
              <a:defRPr/>
            </a:pPr>
            <a:endParaRPr lang="en-US" sz="2800" b="1" kern="0" dirty="0">
              <a:solidFill>
                <a:srgbClr val="220011"/>
              </a:solidFill>
              <a:latin typeface="Arial"/>
              <a:cs typeface="+mn-cs"/>
            </a:endParaRPr>
          </a:p>
          <a:p>
            <a:pPr marL="342900" lvl="0" indent="-342900" eaLnBrk="0" fontAlgn="base" hangingPunct="0">
              <a:spcAft>
                <a:spcPct val="0"/>
              </a:spcAft>
              <a:buClr>
                <a:srgbClr val="220011"/>
              </a:buClr>
              <a:buSzTx/>
              <a:buFont typeface="Wingdings" pitchFamily="2" charset="2"/>
              <a:buChar char="Ø"/>
              <a:defRPr/>
            </a:pPr>
            <a:r>
              <a:rPr lang="en-US" sz="2800" b="1" kern="0" dirty="0">
                <a:solidFill>
                  <a:srgbClr val="220011"/>
                </a:solidFill>
                <a:latin typeface="Arial"/>
                <a:cs typeface="+mn-cs"/>
              </a:rPr>
              <a:t>Individual grant </a:t>
            </a:r>
            <a:r>
              <a:rPr lang="en-US" sz="2800" b="1" kern="0" dirty="0" smtClean="0">
                <a:solidFill>
                  <a:srgbClr val="220011"/>
                </a:solidFill>
                <a:latin typeface="Arial"/>
                <a:cs typeface="+mn-cs"/>
              </a:rPr>
              <a:t>funding</a:t>
            </a:r>
          </a:p>
          <a:p>
            <a:pPr marL="342900" lvl="0" indent="-342900" eaLnBrk="0" fontAlgn="base" hangingPunct="0">
              <a:spcAft>
                <a:spcPct val="0"/>
              </a:spcAft>
              <a:buClr>
                <a:srgbClr val="220011"/>
              </a:buClr>
              <a:buSzTx/>
              <a:buFont typeface="Wingdings" pitchFamily="2" charset="2"/>
              <a:buChar char="Ø"/>
              <a:defRPr/>
            </a:pPr>
            <a:endParaRPr lang="en-US" sz="2800" b="1" kern="0" dirty="0">
              <a:solidFill>
                <a:srgbClr val="220011"/>
              </a:solidFill>
              <a:latin typeface="Arial"/>
              <a:cs typeface="+mn-cs"/>
            </a:endParaRPr>
          </a:p>
          <a:p>
            <a:pPr marL="342900" lvl="0" indent="-342900" eaLnBrk="0" fontAlgn="base" hangingPunct="0">
              <a:spcAft>
                <a:spcPct val="0"/>
              </a:spcAft>
              <a:buClr>
                <a:srgbClr val="220011"/>
              </a:buClr>
              <a:buSzTx/>
              <a:buFont typeface="Wingdings" pitchFamily="2" charset="2"/>
              <a:buChar char="Ø"/>
              <a:defRPr/>
            </a:pPr>
            <a:r>
              <a:rPr lang="en-US" sz="2800" b="1" kern="0" dirty="0">
                <a:solidFill>
                  <a:srgbClr val="220011"/>
                </a:solidFill>
                <a:latin typeface="Arial"/>
                <a:cs typeface="+mn-cs"/>
              </a:rPr>
              <a:t>University grant </a:t>
            </a:r>
            <a:r>
              <a:rPr lang="en-US" sz="2800" b="1" kern="0" dirty="0" smtClean="0">
                <a:solidFill>
                  <a:srgbClr val="220011"/>
                </a:solidFill>
                <a:latin typeface="Arial"/>
                <a:cs typeface="+mn-cs"/>
              </a:rPr>
              <a:t>funding</a:t>
            </a:r>
          </a:p>
          <a:p>
            <a:pPr marL="342900" lvl="0" indent="-342900" eaLnBrk="0" fontAlgn="base" hangingPunct="0">
              <a:spcAft>
                <a:spcPct val="0"/>
              </a:spcAft>
              <a:buClr>
                <a:srgbClr val="220011"/>
              </a:buClr>
              <a:buSzTx/>
              <a:buFont typeface="Wingdings" pitchFamily="2" charset="2"/>
              <a:buChar char="Ø"/>
              <a:defRPr/>
            </a:pPr>
            <a:endParaRPr lang="en-US" sz="2800" b="1" kern="0" dirty="0">
              <a:solidFill>
                <a:srgbClr val="220011"/>
              </a:solidFill>
              <a:latin typeface="Arial"/>
              <a:cs typeface="+mn-cs"/>
            </a:endParaRPr>
          </a:p>
          <a:p>
            <a:pPr marL="342900" lvl="0" indent="-342900" eaLnBrk="0" fontAlgn="base" hangingPunct="0">
              <a:spcAft>
                <a:spcPct val="0"/>
              </a:spcAft>
              <a:buClr>
                <a:srgbClr val="220011"/>
              </a:buClr>
              <a:buSzTx/>
              <a:buFont typeface="Wingdings" pitchFamily="2" charset="2"/>
              <a:buChar char="Ø"/>
              <a:defRPr/>
            </a:pPr>
            <a:r>
              <a:rPr lang="en-US" sz="2800" b="1" kern="0" dirty="0">
                <a:solidFill>
                  <a:srgbClr val="220011"/>
                </a:solidFill>
                <a:latin typeface="Arial"/>
                <a:cs typeface="+mn-cs"/>
              </a:rPr>
              <a:t>University research </a:t>
            </a:r>
            <a:endParaRPr lang="en-US" sz="2800" b="1" kern="0" dirty="0" smtClean="0">
              <a:solidFill>
                <a:srgbClr val="220011"/>
              </a:solidFill>
              <a:latin typeface="Arial"/>
              <a:cs typeface="+mn-cs"/>
            </a:endParaRPr>
          </a:p>
          <a:p>
            <a:pPr marL="342900" lvl="0" indent="-342900" eaLnBrk="0" fontAlgn="base" hangingPunct="0">
              <a:spcAft>
                <a:spcPct val="0"/>
              </a:spcAft>
              <a:buClr>
                <a:srgbClr val="220011"/>
              </a:buClr>
              <a:buSzTx/>
              <a:buFont typeface="Wingdings" pitchFamily="2" charset="2"/>
              <a:buChar char="Ø"/>
              <a:defRPr/>
            </a:pPr>
            <a:endParaRPr lang="en-US" sz="2800" b="1" kern="0" dirty="0">
              <a:solidFill>
                <a:srgbClr val="220011"/>
              </a:solidFill>
              <a:latin typeface="Arial"/>
              <a:cs typeface="+mn-cs"/>
            </a:endParaRPr>
          </a:p>
          <a:p>
            <a:pPr marL="342900" lvl="0" indent="-342900" eaLnBrk="0" fontAlgn="base" hangingPunct="0">
              <a:spcAft>
                <a:spcPct val="0"/>
              </a:spcAft>
              <a:buClr>
                <a:srgbClr val="220011"/>
              </a:buClr>
              <a:buSzTx/>
              <a:buFont typeface="Wingdings" pitchFamily="2" charset="2"/>
              <a:buChar char="Ø"/>
              <a:defRPr/>
            </a:pPr>
            <a:r>
              <a:rPr lang="en-US" sz="2800" b="1" kern="0" dirty="0">
                <a:solidFill>
                  <a:srgbClr val="220011"/>
                </a:solidFill>
                <a:latin typeface="Arial"/>
                <a:cs typeface="+mn-cs"/>
              </a:rPr>
              <a:t>Liability</a:t>
            </a:r>
          </a:p>
          <a:p>
            <a:pPr marL="0" lvl="0" indent="0" eaLnBrk="0" fontAlgn="base" hangingPunct="0">
              <a:spcAft>
                <a:spcPct val="0"/>
              </a:spcAft>
              <a:buClr>
                <a:srgbClr val="220011"/>
              </a:buClr>
              <a:buSzTx/>
              <a:defRPr/>
            </a:pPr>
            <a:endParaRPr lang="en-US" sz="2800" b="1" kern="0" dirty="0">
              <a:solidFill>
                <a:srgbClr val="220011"/>
              </a:solidFill>
              <a:latin typeface="Arial"/>
              <a:cs typeface="+mn-cs"/>
            </a:endParaRPr>
          </a:p>
        </p:txBody>
      </p:sp>
      <p:sp>
        <p:nvSpPr>
          <p:cNvPr id="16" name="Title 2"/>
          <p:cNvSpPr>
            <a:spLocks noGrp="1"/>
          </p:cNvSpPr>
          <p:nvPr>
            <p:ph type="title"/>
          </p:nvPr>
        </p:nvSpPr>
        <p:spPr>
          <a:xfrm>
            <a:off x="304800" y="457200"/>
            <a:ext cx="8686800" cy="838200"/>
          </a:xfrm>
        </p:spPr>
        <p:txBody>
          <a:bodyPr>
            <a:normAutofit/>
          </a:bodyPr>
          <a:lstStyle/>
          <a:p>
            <a:r>
              <a:rPr lang="en-US" sz="3000" b="1" dirty="0" smtClean="0">
                <a:solidFill>
                  <a:schemeClr val="accent6"/>
                </a:solidFill>
                <a:effectLst>
                  <a:outerShdw blurRad="38100" dist="38100" dir="2700000" algn="tl">
                    <a:srgbClr val="000000">
                      <a:alpha val="43137"/>
                    </a:srgbClr>
                  </a:outerShdw>
                </a:effectLst>
                <a:latin typeface="Century Gothic" pitchFamily="34" charset="0"/>
              </a:rPr>
              <a:t>Why is compliance important</a:t>
            </a:r>
            <a:endParaRPr lang="en-US" sz="3000"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7" name="TextBox 16"/>
          <p:cNvSpPr txBox="1"/>
          <p:nvPr/>
        </p:nvSpPr>
        <p:spPr>
          <a:xfrm>
            <a:off x="141514" y="6477000"/>
            <a:ext cx="8915400"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latin typeface="Century Gothic" pitchFamily="34" charset="0"/>
              </a:rPr>
              <a:t>Research Ethics, Compliance, IRB, &amp; IACUC</a:t>
            </a:r>
          </a:p>
        </p:txBody>
      </p:sp>
      <p:sp>
        <p:nvSpPr>
          <p:cNvPr id="2" name="Date Placeholder 1"/>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29906412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Tx/>
              <a:buNone/>
            </a:pPr>
            <a:r>
              <a:rPr lang="en-US" dirty="0">
                <a:solidFill>
                  <a:schemeClr val="tx1"/>
                </a:solidFill>
                <a:latin typeface="Century Gothic" pitchFamily="34" charset="0"/>
              </a:rPr>
              <a:t>Objective</a:t>
            </a:r>
          </a:p>
          <a:p>
            <a:pPr>
              <a:buFontTx/>
              <a:buNone/>
            </a:pPr>
            <a:endParaRPr lang="en-US" sz="1600" dirty="0">
              <a:solidFill>
                <a:schemeClr val="tx1"/>
              </a:solidFill>
              <a:latin typeface="Century Gothic" pitchFamily="34" charset="0"/>
            </a:endParaRPr>
          </a:p>
          <a:p>
            <a:pPr lvl="1">
              <a:spcBef>
                <a:spcPts val="1800"/>
              </a:spcBef>
              <a:buFont typeface="Wingdings" pitchFamily="2" charset="2"/>
              <a:buChar char="Ø"/>
            </a:pPr>
            <a:r>
              <a:rPr lang="en-US" b="1" dirty="0">
                <a:solidFill>
                  <a:schemeClr val="tx1"/>
                </a:solidFill>
                <a:latin typeface="Century Gothic" pitchFamily="34" charset="0"/>
              </a:rPr>
              <a:t>Review </a:t>
            </a:r>
            <a:r>
              <a:rPr lang="en-US" b="1" dirty="0" smtClean="0">
                <a:solidFill>
                  <a:schemeClr val="tx1"/>
                </a:solidFill>
                <a:latin typeface="Century Gothic" pitchFamily="34" charset="0"/>
              </a:rPr>
              <a:t>history, role, and function of the Institutional Review Board</a:t>
            </a:r>
            <a:endParaRPr lang="en-US" b="1" dirty="0">
              <a:solidFill>
                <a:schemeClr val="tx1"/>
              </a:solidFill>
              <a:latin typeface="Century Gothic" pitchFamily="34" charset="0"/>
            </a:endParaRPr>
          </a:p>
          <a:p>
            <a:pPr lvl="1">
              <a:spcBef>
                <a:spcPts val="1800"/>
              </a:spcBef>
              <a:buFont typeface="Wingdings" pitchFamily="2" charset="2"/>
              <a:buChar char="Ø"/>
            </a:pPr>
            <a:r>
              <a:rPr lang="en-US" b="1" dirty="0" smtClean="0">
                <a:solidFill>
                  <a:schemeClr val="tx1"/>
                </a:solidFill>
                <a:latin typeface="Century Gothic" pitchFamily="34" charset="0"/>
              </a:rPr>
              <a:t>Review federal definition of human subjects research and levels of review</a:t>
            </a:r>
            <a:endParaRPr lang="en-US" b="1" dirty="0">
              <a:solidFill>
                <a:schemeClr val="tx1"/>
              </a:solidFill>
              <a:latin typeface="Century Gothic" pitchFamily="34" charset="0"/>
            </a:endParaRPr>
          </a:p>
          <a:p>
            <a:pPr lvl="1">
              <a:spcBef>
                <a:spcPts val="1800"/>
              </a:spcBef>
              <a:buFont typeface="Wingdings" pitchFamily="2" charset="2"/>
              <a:buChar char="Ø"/>
            </a:pPr>
            <a:r>
              <a:rPr lang="en-US" b="1" dirty="0" smtClean="0">
                <a:solidFill>
                  <a:schemeClr val="tx1"/>
                </a:solidFill>
                <a:latin typeface="Century Gothic" pitchFamily="34" charset="0"/>
              </a:rPr>
              <a:t>Understand how the IRB review and approval process relates to other ORC office functions</a:t>
            </a:r>
            <a:endParaRPr lang="en-US" b="1" dirty="0">
              <a:solidFill>
                <a:schemeClr val="tx1"/>
              </a:solidFill>
              <a:latin typeface="Century Gothic" pitchFamily="34" charset="0"/>
            </a:endParaRPr>
          </a:p>
          <a:p>
            <a:pPr marL="0" indent="0">
              <a:buNone/>
            </a:pPr>
            <a:endParaRPr lang="en-US" dirty="0"/>
          </a:p>
        </p:txBody>
      </p:sp>
      <p:sp>
        <p:nvSpPr>
          <p:cNvPr id="5" name="Rectangle 4"/>
          <p:cNvSpPr/>
          <p:nvPr/>
        </p:nvSpPr>
        <p:spPr>
          <a:xfrm>
            <a:off x="2133600" y="6488668"/>
            <a:ext cx="4996881" cy="369332"/>
          </a:xfrm>
          <a:prstGeom prst="rect">
            <a:avLst/>
          </a:prstGeom>
        </p:spPr>
        <p:txBody>
          <a:bodyPr wrap="none">
            <a:spAutoFit/>
          </a:bodyPr>
          <a:lstStyle/>
          <a:p>
            <a:r>
              <a:rPr lang="en-US" b="1" dirty="0">
                <a:latin typeface="Century Gothic" panose="020B0502020202020204" pitchFamily="34" charset="0"/>
              </a:rPr>
              <a:t>Research Ethics, Compliance, IRB, &amp; IACUC</a:t>
            </a:r>
          </a:p>
        </p:txBody>
      </p:sp>
      <p:sp>
        <p:nvSpPr>
          <p:cNvPr id="6" name="Date Placeholder 5"/>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25387846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0"/>
          <p:cNvSpPr>
            <a:spLocks noGrp="1"/>
          </p:cNvSpPr>
          <p:nvPr/>
        </p:nvSpPr>
        <p:spPr>
          <a:xfrm>
            <a:off x="457200" y="1447800"/>
            <a:ext cx="7946400" cy="4495800"/>
          </a:xfrm>
          <a:prstGeom prst="rect">
            <a:avLst/>
          </a:prstGeom>
        </p:spPr>
        <p:txBody>
          <a:bodyPr vert="horz" lIns="91440" tIns="45720" rIns="91440" bIns="45720" rtlCol="0">
            <a:normAutofit/>
          </a:bodyPr>
          <a:lstStyle>
            <a:lvl1pPr marL="173038" indent="-173038" algn="l" defTabSz="914400" rtl="0" eaLnBrk="1" latinLnBrk="0" hangingPunct="1">
              <a:lnSpc>
                <a:spcPct val="100000"/>
              </a:lnSpc>
              <a:spcBef>
                <a:spcPct val="20000"/>
              </a:spcBef>
              <a:buClr>
                <a:schemeClr val="accent1">
                  <a:lumMod val="20000"/>
                  <a:lumOff val="80000"/>
                </a:schemeClr>
              </a:buClr>
              <a:buSzPct val="70000"/>
              <a:buFontTx/>
              <a:buNone/>
              <a:defRPr sz="2400" kern="1200">
                <a:solidFill>
                  <a:schemeClr val="tx2">
                    <a:lumMod val="75000"/>
                  </a:schemeClr>
                </a:solidFill>
                <a:latin typeface="+mn-lt"/>
                <a:ea typeface="+mn-ea"/>
                <a:cs typeface="Segoe UI" pitchFamily="34" charset="0"/>
              </a:defRPr>
            </a:lvl1pPr>
            <a:lvl2pPr marL="627063" indent="-169863"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800" kern="1200">
                <a:solidFill>
                  <a:schemeClr val="tx2">
                    <a:lumMod val="75000"/>
                  </a:schemeClr>
                </a:solidFill>
                <a:latin typeface="+mn-lt"/>
                <a:ea typeface="+mn-ea"/>
                <a:cs typeface="Segoe UI" pitchFamily="34" charset="0"/>
              </a:defRPr>
            </a:lvl2pPr>
            <a:lvl3pPr marL="1030288" indent="-115888"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400" kern="1200">
                <a:solidFill>
                  <a:schemeClr val="tx2">
                    <a:lumMod val="75000"/>
                  </a:schemeClr>
                </a:solidFill>
                <a:latin typeface="+mn-lt"/>
                <a:ea typeface="+mn-ea"/>
                <a:cs typeface="Segoe UI" pitchFamily="34" charset="0"/>
              </a:defRPr>
            </a:lvl3pPr>
            <a:lvl4pPr marL="1482725" indent="-111125"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000" kern="1200">
                <a:solidFill>
                  <a:schemeClr val="tx2">
                    <a:lumMod val="75000"/>
                  </a:schemeClr>
                </a:solidFill>
                <a:latin typeface="+mn-lt"/>
                <a:ea typeface="+mn-ea"/>
                <a:cs typeface="Segoe UI" pitchFamily="34" charset="0"/>
              </a:defRPr>
            </a:lvl4pPr>
            <a:lvl5pPr marL="1944688" indent="-115888"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000" kern="1200">
                <a:solidFill>
                  <a:schemeClr val="tx2">
                    <a:lumMod val="75000"/>
                  </a:schemeClr>
                </a:solidFill>
                <a:latin typeface="+mn-lt"/>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0" indent="-342900" eaLnBrk="0" fontAlgn="base" hangingPunct="0">
              <a:spcAft>
                <a:spcPct val="0"/>
              </a:spcAft>
              <a:buClr>
                <a:srgbClr val="220011"/>
              </a:buClr>
              <a:buSzTx/>
              <a:buFont typeface="Wingdings" pitchFamily="2" charset="2"/>
              <a:buChar char="Ø"/>
              <a:defRPr/>
            </a:pPr>
            <a:r>
              <a:rPr lang="en-US" sz="2200" kern="0" dirty="0">
                <a:solidFill>
                  <a:srgbClr val="220011"/>
                </a:solidFill>
                <a:latin typeface="Arial"/>
                <a:cs typeface="+mn-cs"/>
              </a:rPr>
              <a:t>Accreditation by the Association for the Accreditation of Human Research Protection Programs, Inc. (AAHRPP) is the “gold standard” that signifies that UCF is in full compliance with regulatory requirements as well as industry best-practices</a:t>
            </a:r>
            <a:r>
              <a:rPr lang="en-US" sz="2200" kern="0" dirty="0" smtClean="0">
                <a:solidFill>
                  <a:srgbClr val="220011"/>
                </a:solidFill>
                <a:latin typeface="Arial"/>
                <a:cs typeface="+mn-cs"/>
              </a:rPr>
              <a:t>.</a:t>
            </a:r>
          </a:p>
          <a:p>
            <a:pPr marL="0" lvl="0" indent="0" eaLnBrk="0" fontAlgn="base" hangingPunct="0">
              <a:spcAft>
                <a:spcPct val="0"/>
              </a:spcAft>
              <a:buClr>
                <a:srgbClr val="220011"/>
              </a:buClr>
              <a:buSzTx/>
              <a:defRPr/>
            </a:pPr>
            <a:endParaRPr lang="en-US" sz="2200" kern="0" dirty="0">
              <a:solidFill>
                <a:srgbClr val="220011"/>
              </a:solidFill>
              <a:latin typeface="Arial"/>
              <a:cs typeface="+mn-cs"/>
            </a:endParaRPr>
          </a:p>
          <a:p>
            <a:pPr marL="796925" lvl="1" indent="-342900" eaLnBrk="0" fontAlgn="base" hangingPunct="0">
              <a:spcAft>
                <a:spcPct val="0"/>
              </a:spcAft>
              <a:buClr>
                <a:srgbClr val="220011"/>
              </a:buClr>
              <a:buSzTx/>
              <a:buFont typeface="Wingdings" pitchFamily="2" charset="2"/>
              <a:buChar char="Ø"/>
              <a:defRPr/>
            </a:pPr>
            <a:r>
              <a:rPr lang="en-US" sz="2200" kern="0" dirty="0">
                <a:solidFill>
                  <a:srgbClr val="220011"/>
                </a:solidFill>
                <a:latin typeface="Arial"/>
                <a:cs typeface="+mn-cs"/>
              </a:rPr>
              <a:t>Analogous to Association for Assessment and Accreditation of Laboratory Animal Care International (AAALAC International) accreditation for animal research.</a:t>
            </a:r>
          </a:p>
          <a:p>
            <a:pPr marL="796925" lvl="1" indent="-342900" eaLnBrk="0" fontAlgn="base" hangingPunct="0">
              <a:spcAft>
                <a:spcPct val="0"/>
              </a:spcAft>
              <a:buClr>
                <a:srgbClr val="220011"/>
              </a:buClr>
              <a:buSzTx/>
              <a:buFont typeface="Wingdings" pitchFamily="2" charset="2"/>
              <a:buChar char="Ø"/>
              <a:defRPr/>
            </a:pPr>
            <a:r>
              <a:rPr lang="en-US" sz="2200" kern="0" dirty="0">
                <a:solidFill>
                  <a:srgbClr val="220011"/>
                </a:solidFill>
                <a:latin typeface="Arial"/>
                <a:cs typeface="+mn-cs"/>
              </a:rPr>
              <a:t>Demonstrates commitment to human subject protections</a:t>
            </a:r>
          </a:p>
        </p:txBody>
      </p:sp>
      <p:sp>
        <p:nvSpPr>
          <p:cNvPr id="16" name="Title 2"/>
          <p:cNvSpPr>
            <a:spLocks noGrp="1"/>
          </p:cNvSpPr>
          <p:nvPr>
            <p:ph type="title"/>
          </p:nvPr>
        </p:nvSpPr>
        <p:spPr>
          <a:xfrm>
            <a:off x="457200" y="152400"/>
            <a:ext cx="8752114" cy="990600"/>
          </a:xfrm>
        </p:spPr>
        <p:txBody>
          <a:bodyPr>
            <a:normAutofit fontScale="90000"/>
          </a:bodyPr>
          <a:lstStyle/>
          <a:p>
            <a:r>
              <a:rPr lang="en-US" sz="3000" b="1" dirty="0" smtClean="0">
                <a:solidFill>
                  <a:schemeClr val="accent6"/>
                </a:solidFill>
                <a:effectLst>
                  <a:outerShdw blurRad="38100" dist="38100" dir="2700000" algn="tl">
                    <a:srgbClr val="000000">
                      <a:alpha val="43137"/>
                    </a:srgbClr>
                  </a:outerShdw>
                </a:effectLst>
                <a:latin typeface="Century Gothic" pitchFamily="34" charset="0"/>
              </a:rPr>
              <a:t>UCF Has received accreditation of its human research protection program</a:t>
            </a:r>
            <a:endParaRPr lang="en-US" sz="3000"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7" name="TextBox 16"/>
          <p:cNvSpPr txBox="1"/>
          <p:nvPr/>
        </p:nvSpPr>
        <p:spPr>
          <a:xfrm>
            <a:off x="141514" y="6477000"/>
            <a:ext cx="8915400"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latin typeface="Century Gothic" pitchFamily="34" charset="0"/>
              </a:rPr>
              <a:t>Research Ethics, Compliance, IRB, &amp; IACUC</a:t>
            </a:r>
          </a:p>
        </p:txBody>
      </p:sp>
      <p:sp>
        <p:nvSpPr>
          <p:cNvPr id="2" name="Date Placeholder 1"/>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25246794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0"/>
          <p:cNvSpPr>
            <a:spLocks noGrp="1"/>
          </p:cNvSpPr>
          <p:nvPr/>
        </p:nvSpPr>
        <p:spPr>
          <a:xfrm>
            <a:off x="457200" y="1447800"/>
            <a:ext cx="8229600" cy="4724400"/>
          </a:xfrm>
          <a:prstGeom prst="rect">
            <a:avLst/>
          </a:prstGeom>
        </p:spPr>
        <p:txBody>
          <a:bodyPr vert="horz" lIns="91440" tIns="45720" rIns="91440" bIns="45720" rtlCol="0">
            <a:normAutofit/>
          </a:bodyPr>
          <a:lstStyle>
            <a:lvl1pPr marL="173038" indent="-173038" algn="l" defTabSz="914400" rtl="0" eaLnBrk="1" latinLnBrk="0" hangingPunct="1">
              <a:lnSpc>
                <a:spcPct val="100000"/>
              </a:lnSpc>
              <a:spcBef>
                <a:spcPct val="20000"/>
              </a:spcBef>
              <a:buClr>
                <a:schemeClr val="accent1">
                  <a:lumMod val="20000"/>
                  <a:lumOff val="80000"/>
                </a:schemeClr>
              </a:buClr>
              <a:buSzPct val="70000"/>
              <a:buFontTx/>
              <a:buNone/>
              <a:defRPr sz="2400" kern="1200">
                <a:solidFill>
                  <a:schemeClr val="tx2">
                    <a:lumMod val="75000"/>
                  </a:schemeClr>
                </a:solidFill>
                <a:latin typeface="+mn-lt"/>
                <a:ea typeface="+mn-ea"/>
                <a:cs typeface="Segoe UI" pitchFamily="34" charset="0"/>
              </a:defRPr>
            </a:lvl1pPr>
            <a:lvl2pPr marL="627063" indent="-169863"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800" kern="1200">
                <a:solidFill>
                  <a:schemeClr val="tx2">
                    <a:lumMod val="75000"/>
                  </a:schemeClr>
                </a:solidFill>
                <a:latin typeface="+mn-lt"/>
                <a:ea typeface="+mn-ea"/>
                <a:cs typeface="Segoe UI" pitchFamily="34" charset="0"/>
              </a:defRPr>
            </a:lvl2pPr>
            <a:lvl3pPr marL="1030288" indent="-115888"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400" kern="1200">
                <a:solidFill>
                  <a:schemeClr val="tx2">
                    <a:lumMod val="75000"/>
                  </a:schemeClr>
                </a:solidFill>
                <a:latin typeface="+mn-lt"/>
                <a:ea typeface="+mn-ea"/>
                <a:cs typeface="Segoe UI" pitchFamily="34" charset="0"/>
              </a:defRPr>
            </a:lvl3pPr>
            <a:lvl4pPr marL="1482725" indent="-111125"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000" kern="1200">
                <a:solidFill>
                  <a:schemeClr val="tx2">
                    <a:lumMod val="75000"/>
                  </a:schemeClr>
                </a:solidFill>
                <a:latin typeface="+mn-lt"/>
                <a:ea typeface="+mn-ea"/>
                <a:cs typeface="Segoe UI" pitchFamily="34" charset="0"/>
              </a:defRPr>
            </a:lvl4pPr>
            <a:lvl5pPr marL="1944688" indent="-115888"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000" kern="1200">
                <a:solidFill>
                  <a:schemeClr val="tx2">
                    <a:lumMod val="75000"/>
                  </a:schemeClr>
                </a:solidFill>
                <a:latin typeface="+mn-lt"/>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0" indent="-342900" eaLnBrk="0" fontAlgn="base" hangingPunct="0">
              <a:spcAft>
                <a:spcPct val="0"/>
              </a:spcAft>
              <a:buClr>
                <a:srgbClr val="220011"/>
              </a:buClr>
              <a:buSzTx/>
              <a:buFont typeface="Wingdings" pitchFamily="2" charset="2"/>
              <a:buChar char="Ø"/>
              <a:defRPr/>
            </a:pPr>
            <a:r>
              <a:rPr lang="en-US" sz="2200" b="1" kern="0" dirty="0">
                <a:solidFill>
                  <a:srgbClr val="220011"/>
                </a:solidFill>
                <a:latin typeface="Arial"/>
                <a:cs typeface="+mn-cs"/>
              </a:rPr>
              <a:t>Better standing in competition for funding.</a:t>
            </a:r>
          </a:p>
          <a:p>
            <a:pPr marL="796925" lvl="1" indent="-342900" eaLnBrk="0" fontAlgn="base" hangingPunct="0">
              <a:spcAft>
                <a:spcPct val="0"/>
              </a:spcAft>
              <a:buClr>
                <a:srgbClr val="220011"/>
              </a:buClr>
              <a:buSzTx/>
              <a:buFont typeface="Wingdings" pitchFamily="2" charset="2"/>
              <a:buChar char="Ø"/>
              <a:defRPr/>
            </a:pPr>
            <a:r>
              <a:rPr lang="en-US" sz="2200" kern="0" dirty="0">
                <a:solidFill>
                  <a:srgbClr val="220011"/>
                </a:solidFill>
                <a:latin typeface="Arial"/>
                <a:cs typeface="+mn-cs"/>
              </a:rPr>
              <a:t>Many foundations give preference to accredited institutions (CF, alpha1)</a:t>
            </a:r>
          </a:p>
          <a:p>
            <a:pPr marL="342900" lvl="0" indent="-342900" eaLnBrk="0" fontAlgn="base" hangingPunct="0">
              <a:spcAft>
                <a:spcPct val="0"/>
              </a:spcAft>
              <a:buClr>
                <a:srgbClr val="220011"/>
              </a:buClr>
              <a:buSzTx/>
              <a:buFont typeface="Wingdings" pitchFamily="2" charset="2"/>
              <a:buChar char="Ø"/>
              <a:defRPr/>
            </a:pPr>
            <a:endParaRPr lang="en-US" sz="2200" kern="0" dirty="0">
              <a:solidFill>
                <a:srgbClr val="220011"/>
              </a:solidFill>
              <a:latin typeface="Arial"/>
              <a:cs typeface="+mn-cs"/>
            </a:endParaRPr>
          </a:p>
          <a:p>
            <a:pPr marL="342900" lvl="0" indent="-342900" eaLnBrk="0" fontAlgn="base" hangingPunct="0">
              <a:spcAft>
                <a:spcPct val="0"/>
              </a:spcAft>
              <a:buClr>
                <a:srgbClr val="220011"/>
              </a:buClr>
              <a:buSzTx/>
              <a:buFont typeface="Wingdings" pitchFamily="2" charset="2"/>
              <a:buChar char="Ø"/>
              <a:defRPr/>
            </a:pPr>
            <a:r>
              <a:rPr lang="en-US" sz="2200" b="1" kern="0" dirty="0">
                <a:solidFill>
                  <a:srgbClr val="220011"/>
                </a:solidFill>
                <a:latin typeface="Arial"/>
                <a:cs typeface="+mn-cs"/>
              </a:rPr>
              <a:t>Recognition of importance by government and private sponsors</a:t>
            </a:r>
          </a:p>
          <a:p>
            <a:pPr marL="796925" lvl="1" indent="-342900" eaLnBrk="0" fontAlgn="base" hangingPunct="0">
              <a:spcAft>
                <a:spcPct val="0"/>
              </a:spcAft>
              <a:buClr>
                <a:srgbClr val="220011"/>
              </a:buClr>
              <a:buSzTx/>
              <a:buFont typeface="Wingdings" pitchFamily="2" charset="2"/>
              <a:buChar char="Ø"/>
              <a:defRPr/>
            </a:pPr>
            <a:r>
              <a:rPr lang="en-US" sz="2200" kern="0" dirty="0">
                <a:solidFill>
                  <a:srgbClr val="220011"/>
                </a:solidFill>
                <a:latin typeface="Arial"/>
                <a:cs typeface="+mn-cs"/>
              </a:rPr>
              <a:t>Required by VA, DOE</a:t>
            </a:r>
          </a:p>
          <a:p>
            <a:pPr marL="796925" lvl="1" indent="-342900" eaLnBrk="0" fontAlgn="base" hangingPunct="0">
              <a:spcAft>
                <a:spcPct val="0"/>
              </a:spcAft>
              <a:buClr>
                <a:srgbClr val="220011"/>
              </a:buClr>
              <a:buSzTx/>
              <a:buFont typeface="Wingdings" pitchFamily="2" charset="2"/>
              <a:buChar char="Ø"/>
              <a:defRPr/>
            </a:pPr>
            <a:r>
              <a:rPr lang="en-US" sz="2200" kern="0" dirty="0">
                <a:solidFill>
                  <a:srgbClr val="220011"/>
                </a:solidFill>
                <a:latin typeface="Arial"/>
                <a:cs typeface="+mn-cs"/>
              </a:rPr>
              <a:t>NIH intramural program beginning to work towards AAHRPP accreditation</a:t>
            </a:r>
          </a:p>
          <a:p>
            <a:pPr marL="342900" lvl="0" indent="-342900" eaLnBrk="0" fontAlgn="base" hangingPunct="0">
              <a:spcAft>
                <a:spcPct val="0"/>
              </a:spcAft>
              <a:buClr>
                <a:srgbClr val="220011"/>
              </a:buClr>
              <a:buSzTx/>
              <a:buFont typeface="Wingdings" pitchFamily="2" charset="2"/>
              <a:buChar char="Ø"/>
              <a:defRPr/>
            </a:pPr>
            <a:endParaRPr lang="en-US" sz="2200" kern="0" dirty="0">
              <a:solidFill>
                <a:srgbClr val="220011"/>
              </a:solidFill>
              <a:latin typeface="Arial"/>
              <a:cs typeface="+mn-cs"/>
            </a:endParaRPr>
          </a:p>
          <a:p>
            <a:pPr marL="342900" lvl="0" indent="-342900" eaLnBrk="0" fontAlgn="base" hangingPunct="0">
              <a:spcAft>
                <a:spcPct val="0"/>
              </a:spcAft>
              <a:buClr>
                <a:srgbClr val="220011"/>
              </a:buClr>
              <a:buSzTx/>
              <a:buFont typeface="Wingdings" pitchFamily="2" charset="2"/>
              <a:buChar char="Ø"/>
              <a:defRPr/>
            </a:pPr>
            <a:r>
              <a:rPr lang="en-US" sz="2200" b="1" kern="0" dirty="0">
                <a:solidFill>
                  <a:srgbClr val="220011"/>
                </a:solidFill>
                <a:latin typeface="Arial"/>
                <a:cs typeface="+mn-cs"/>
              </a:rPr>
              <a:t>Easier collaboration with other accredited organizations </a:t>
            </a:r>
            <a:r>
              <a:rPr lang="en-US" sz="2200" kern="0" dirty="0">
                <a:solidFill>
                  <a:srgbClr val="220011"/>
                </a:solidFill>
                <a:latin typeface="Arial"/>
                <a:cs typeface="+mn-cs"/>
              </a:rPr>
              <a:t>(i.e. Veterans Administration Hospitals)</a:t>
            </a:r>
          </a:p>
          <a:p>
            <a:pPr marL="342900" lvl="0" indent="-342900" eaLnBrk="0" fontAlgn="base" hangingPunct="0">
              <a:spcAft>
                <a:spcPct val="0"/>
              </a:spcAft>
              <a:buClr>
                <a:srgbClr val="220011"/>
              </a:buClr>
              <a:buSzTx/>
              <a:buFont typeface="Wingdings" pitchFamily="2" charset="2"/>
              <a:buChar char="Ø"/>
              <a:defRPr/>
            </a:pPr>
            <a:endParaRPr lang="en-US" sz="2200" kern="0" dirty="0">
              <a:solidFill>
                <a:srgbClr val="220011"/>
              </a:solidFill>
              <a:latin typeface="Arial"/>
              <a:cs typeface="+mn-cs"/>
            </a:endParaRPr>
          </a:p>
          <a:p>
            <a:pPr marL="342900" lvl="0" indent="-342900" eaLnBrk="0" fontAlgn="base" hangingPunct="0">
              <a:spcAft>
                <a:spcPct val="0"/>
              </a:spcAft>
              <a:buClr>
                <a:srgbClr val="220011"/>
              </a:buClr>
              <a:buSzTx/>
              <a:buFont typeface="Wingdings" pitchFamily="2" charset="2"/>
              <a:buChar char="Ø"/>
              <a:defRPr/>
            </a:pPr>
            <a:endParaRPr lang="en-US" sz="2200" b="1" kern="0" dirty="0">
              <a:solidFill>
                <a:srgbClr val="220011"/>
              </a:solidFill>
              <a:latin typeface="Arial"/>
              <a:cs typeface="+mn-cs"/>
            </a:endParaRPr>
          </a:p>
        </p:txBody>
      </p:sp>
      <p:sp>
        <p:nvSpPr>
          <p:cNvPr id="16" name="Title 2"/>
          <p:cNvSpPr>
            <a:spLocks noGrp="1"/>
          </p:cNvSpPr>
          <p:nvPr>
            <p:ph type="title"/>
          </p:nvPr>
        </p:nvSpPr>
        <p:spPr>
          <a:xfrm>
            <a:off x="522514" y="152400"/>
            <a:ext cx="7707086" cy="1066800"/>
          </a:xfrm>
        </p:spPr>
        <p:txBody>
          <a:bodyPr>
            <a:normAutofit/>
          </a:bodyPr>
          <a:lstStyle/>
          <a:p>
            <a:r>
              <a:rPr lang="en-US" sz="3000" b="1" dirty="0">
                <a:solidFill>
                  <a:schemeClr val="accent6"/>
                </a:solidFill>
                <a:effectLst>
                  <a:outerShdw blurRad="38100" dist="38100" dir="2700000" algn="tl">
                    <a:srgbClr val="000000">
                      <a:alpha val="43137"/>
                    </a:srgbClr>
                  </a:outerShdw>
                </a:effectLst>
                <a:latin typeface="Century Gothic" pitchFamily="34" charset="0"/>
              </a:rPr>
              <a:t>AAHRPP accreditation offers benefits to researchers</a:t>
            </a:r>
          </a:p>
        </p:txBody>
      </p:sp>
      <p:sp>
        <p:nvSpPr>
          <p:cNvPr id="17" name="TextBox 16"/>
          <p:cNvSpPr txBox="1"/>
          <p:nvPr/>
        </p:nvSpPr>
        <p:spPr>
          <a:xfrm>
            <a:off x="141514" y="6477000"/>
            <a:ext cx="8915400"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latin typeface="Century Gothic" pitchFamily="34" charset="0"/>
              </a:rPr>
              <a:t>Research Ethics, Compliance, IRB, &amp; IACUC</a:t>
            </a:r>
          </a:p>
        </p:txBody>
      </p:sp>
      <p:sp>
        <p:nvSpPr>
          <p:cNvPr id="2" name="Date Placeholder 1"/>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26512504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0"/>
          <p:cNvSpPr>
            <a:spLocks noGrp="1"/>
          </p:cNvSpPr>
          <p:nvPr/>
        </p:nvSpPr>
        <p:spPr>
          <a:xfrm>
            <a:off x="457200" y="1447800"/>
            <a:ext cx="8305800" cy="4800600"/>
          </a:xfrm>
          <a:prstGeom prst="rect">
            <a:avLst/>
          </a:prstGeom>
        </p:spPr>
        <p:txBody>
          <a:bodyPr vert="horz" lIns="91440" tIns="45720" rIns="91440" bIns="45720" rtlCol="0">
            <a:normAutofit/>
          </a:bodyPr>
          <a:lstStyle>
            <a:lvl1pPr marL="173038" indent="-173038" algn="l" defTabSz="914400" rtl="0" eaLnBrk="1" latinLnBrk="0" hangingPunct="1">
              <a:lnSpc>
                <a:spcPct val="100000"/>
              </a:lnSpc>
              <a:spcBef>
                <a:spcPct val="20000"/>
              </a:spcBef>
              <a:buClr>
                <a:schemeClr val="accent1">
                  <a:lumMod val="20000"/>
                  <a:lumOff val="80000"/>
                </a:schemeClr>
              </a:buClr>
              <a:buSzPct val="70000"/>
              <a:buFontTx/>
              <a:buNone/>
              <a:defRPr sz="2400" kern="1200">
                <a:solidFill>
                  <a:schemeClr val="tx2">
                    <a:lumMod val="75000"/>
                  </a:schemeClr>
                </a:solidFill>
                <a:latin typeface="+mn-lt"/>
                <a:ea typeface="+mn-ea"/>
                <a:cs typeface="Segoe UI" pitchFamily="34" charset="0"/>
              </a:defRPr>
            </a:lvl1pPr>
            <a:lvl2pPr marL="627063" indent="-169863"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800" kern="1200">
                <a:solidFill>
                  <a:schemeClr val="tx2">
                    <a:lumMod val="75000"/>
                  </a:schemeClr>
                </a:solidFill>
                <a:latin typeface="+mn-lt"/>
                <a:ea typeface="+mn-ea"/>
                <a:cs typeface="Segoe UI" pitchFamily="34" charset="0"/>
              </a:defRPr>
            </a:lvl2pPr>
            <a:lvl3pPr marL="1030288" indent="-115888"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400" kern="1200">
                <a:solidFill>
                  <a:schemeClr val="tx2">
                    <a:lumMod val="75000"/>
                  </a:schemeClr>
                </a:solidFill>
                <a:latin typeface="+mn-lt"/>
                <a:ea typeface="+mn-ea"/>
                <a:cs typeface="Segoe UI" pitchFamily="34" charset="0"/>
              </a:defRPr>
            </a:lvl3pPr>
            <a:lvl4pPr marL="1482725" indent="-111125"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000" kern="1200">
                <a:solidFill>
                  <a:schemeClr val="tx2">
                    <a:lumMod val="75000"/>
                  </a:schemeClr>
                </a:solidFill>
                <a:latin typeface="+mn-lt"/>
                <a:ea typeface="+mn-ea"/>
                <a:cs typeface="Segoe UI" pitchFamily="34" charset="0"/>
              </a:defRPr>
            </a:lvl4pPr>
            <a:lvl5pPr marL="1944688" indent="-115888"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000" kern="1200">
                <a:solidFill>
                  <a:schemeClr val="tx2">
                    <a:lumMod val="75000"/>
                  </a:schemeClr>
                </a:solidFill>
                <a:latin typeface="+mn-lt"/>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0" indent="-342900" eaLnBrk="0" fontAlgn="base" hangingPunct="0">
              <a:spcAft>
                <a:spcPct val="0"/>
              </a:spcAft>
              <a:buClr>
                <a:srgbClr val="220011"/>
              </a:buClr>
              <a:buSzTx/>
              <a:buFont typeface="Wingdings" pitchFamily="2" charset="2"/>
              <a:buChar char="Ø"/>
              <a:defRPr/>
            </a:pPr>
            <a:r>
              <a:rPr lang="en-US" kern="0" dirty="0">
                <a:solidFill>
                  <a:srgbClr val="220011"/>
                </a:solidFill>
                <a:latin typeface="Arial"/>
                <a:cs typeface="+mn-cs"/>
              </a:rPr>
              <a:t>Meets federal definition of </a:t>
            </a:r>
            <a:r>
              <a:rPr lang="en-US" b="1" kern="0" dirty="0">
                <a:solidFill>
                  <a:srgbClr val="220011"/>
                </a:solidFill>
                <a:latin typeface="Arial"/>
                <a:cs typeface="+mn-cs"/>
              </a:rPr>
              <a:t>“research</a:t>
            </a:r>
            <a:r>
              <a:rPr lang="en-US" b="1" kern="0" dirty="0" smtClean="0">
                <a:solidFill>
                  <a:srgbClr val="220011"/>
                </a:solidFill>
                <a:latin typeface="Arial"/>
                <a:cs typeface="+mn-cs"/>
              </a:rPr>
              <a:t>”</a:t>
            </a:r>
          </a:p>
          <a:p>
            <a:pPr marL="342900" lvl="0" indent="-342900" eaLnBrk="0" fontAlgn="base" hangingPunct="0">
              <a:spcAft>
                <a:spcPct val="0"/>
              </a:spcAft>
              <a:buClr>
                <a:srgbClr val="220011"/>
              </a:buClr>
              <a:buSzTx/>
              <a:buFont typeface="Wingdings" pitchFamily="2" charset="2"/>
              <a:buChar char="Ø"/>
              <a:defRPr/>
            </a:pPr>
            <a:endParaRPr lang="en-US" sz="2000" b="1" kern="0" dirty="0">
              <a:solidFill>
                <a:srgbClr val="220011"/>
              </a:solidFill>
              <a:latin typeface="Arial"/>
              <a:cs typeface="+mn-cs"/>
            </a:endParaRPr>
          </a:p>
          <a:p>
            <a:pPr marL="342900" lvl="0" indent="-342900" eaLnBrk="0" fontAlgn="base" hangingPunct="0">
              <a:spcAft>
                <a:spcPct val="0"/>
              </a:spcAft>
              <a:buClr>
                <a:srgbClr val="220011"/>
              </a:buClr>
              <a:buSzTx/>
              <a:buFont typeface="Wingdings" pitchFamily="2" charset="2"/>
              <a:buChar char="Ø"/>
              <a:defRPr/>
            </a:pPr>
            <a:r>
              <a:rPr lang="en-US" kern="0" dirty="0">
                <a:solidFill>
                  <a:srgbClr val="220011"/>
                </a:solidFill>
                <a:latin typeface="Arial"/>
                <a:cs typeface="+mn-cs"/>
              </a:rPr>
              <a:t>Systematic investigation designed to develop or contribute to generalizable </a:t>
            </a:r>
            <a:r>
              <a:rPr lang="en-US" kern="0" dirty="0" smtClean="0">
                <a:solidFill>
                  <a:srgbClr val="220011"/>
                </a:solidFill>
                <a:latin typeface="Arial"/>
                <a:cs typeface="+mn-cs"/>
              </a:rPr>
              <a:t>knowledge</a:t>
            </a:r>
          </a:p>
          <a:p>
            <a:pPr marL="342900" lvl="0" indent="-342900" eaLnBrk="0" fontAlgn="base" hangingPunct="0">
              <a:spcAft>
                <a:spcPct val="0"/>
              </a:spcAft>
              <a:buClr>
                <a:srgbClr val="220011"/>
              </a:buClr>
              <a:buSzTx/>
              <a:buFont typeface="Wingdings" pitchFamily="2" charset="2"/>
              <a:buChar char="Ø"/>
              <a:defRPr/>
            </a:pPr>
            <a:endParaRPr lang="en-US" sz="2000" b="1" kern="0" dirty="0">
              <a:solidFill>
                <a:srgbClr val="220011"/>
              </a:solidFill>
              <a:latin typeface="Arial"/>
              <a:cs typeface="+mn-cs"/>
            </a:endParaRPr>
          </a:p>
          <a:p>
            <a:pPr marL="342900" lvl="0" indent="-342900" eaLnBrk="0" fontAlgn="base" hangingPunct="0">
              <a:spcAft>
                <a:spcPct val="0"/>
              </a:spcAft>
              <a:buClr>
                <a:srgbClr val="220011"/>
              </a:buClr>
              <a:buSzTx/>
              <a:buFont typeface="Wingdings" pitchFamily="2" charset="2"/>
              <a:buChar char="Ø"/>
              <a:defRPr/>
            </a:pPr>
            <a:r>
              <a:rPr lang="en-US" kern="0" dirty="0">
                <a:solidFill>
                  <a:srgbClr val="220011"/>
                </a:solidFill>
                <a:latin typeface="Arial"/>
                <a:cs typeface="+mn-cs"/>
              </a:rPr>
              <a:t>Meets definition of </a:t>
            </a:r>
            <a:r>
              <a:rPr lang="en-US" b="1" kern="0" dirty="0">
                <a:solidFill>
                  <a:srgbClr val="220011"/>
                </a:solidFill>
                <a:latin typeface="Arial"/>
                <a:cs typeface="+mn-cs"/>
              </a:rPr>
              <a:t>“human subject(s</a:t>
            </a:r>
            <a:r>
              <a:rPr lang="en-US" b="1" kern="0" dirty="0" smtClean="0">
                <a:solidFill>
                  <a:srgbClr val="220011"/>
                </a:solidFill>
                <a:latin typeface="Arial"/>
                <a:cs typeface="+mn-cs"/>
              </a:rPr>
              <a:t>)”</a:t>
            </a:r>
          </a:p>
          <a:p>
            <a:pPr marL="342900" lvl="0" indent="-342900" eaLnBrk="0" fontAlgn="base" hangingPunct="0">
              <a:spcAft>
                <a:spcPct val="0"/>
              </a:spcAft>
              <a:buClr>
                <a:srgbClr val="220011"/>
              </a:buClr>
              <a:buSzTx/>
              <a:buFont typeface="Wingdings" pitchFamily="2" charset="2"/>
              <a:buChar char="Ø"/>
              <a:defRPr/>
            </a:pPr>
            <a:endParaRPr lang="en-US" sz="2000" b="1" kern="0" dirty="0">
              <a:solidFill>
                <a:srgbClr val="220011"/>
              </a:solidFill>
              <a:latin typeface="Arial"/>
              <a:cs typeface="+mn-cs"/>
            </a:endParaRPr>
          </a:p>
          <a:p>
            <a:pPr marL="342900" lvl="0" indent="-342900" eaLnBrk="0" fontAlgn="base" hangingPunct="0">
              <a:spcAft>
                <a:spcPct val="0"/>
              </a:spcAft>
              <a:buClr>
                <a:srgbClr val="220011"/>
              </a:buClr>
              <a:buSzTx/>
              <a:buFont typeface="Wingdings" pitchFamily="2" charset="2"/>
              <a:buChar char="Ø"/>
              <a:defRPr/>
            </a:pPr>
            <a:r>
              <a:rPr lang="en-US" kern="0" dirty="0">
                <a:solidFill>
                  <a:srgbClr val="220011"/>
                </a:solidFill>
                <a:latin typeface="Arial"/>
                <a:cs typeface="+mn-cs"/>
              </a:rPr>
              <a:t>The investigator will gather data about living individuals through intervention or interaction OR The investigator will gather data about living individuals that is private AND identifiable.</a:t>
            </a:r>
          </a:p>
        </p:txBody>
      </p:sp>
      <p:sp>
        <p:nvSpPr>
          <p:cNvPr id="16" name="Title 2"/>
          <p:cNvSpPr>
            <a:spLocks noGrp="1"/>
          </p:cNvSpPr>
          <p:nvPr>
            <p:ph type="title"/>
          </p:nvPr>
        </p:nvSpPr>
        <p:spPr>
          <a:xfrm>
            <a:off x="381000" y="381000"/>
            <a:ext cx="8534400" cy="990600"/>
          </a:xfrm>
        </p:spPr>
        <p:txBody>
          <a:bodyPr>
            <a:normAutofit fontScale="90000"/>
          </a:bodyPr>
          <a:lstStyle/>
          <a:p>
            <a:r>
              <a:rPr lang="en-US" sz="3000" b="1" dirty="0">
                <a:solidFill>
                  <a:schemeClr val="accent6"/>
                </a:solidFill>
                <a:effectLst>
                  <a:outerShdw blurRad="38100" dist="38100" dir="2700000" algn="tl">
                    <a:srgbClr val="000000">
                      <a:alpha val="43137"/>
                    </a:srgbClr>
                  </a:outerShdw>
                </a:effectLst>
                <a:latin typeface="Century Gothic" pitchFamily="34" charset="0"/>
              </a:rPr>
              <a:t>How do I know if a project </a:t>
            </a:r>
            <a:r>
              <a:rPr lang="en-US" sz="3000" b="1" dirty="0" smtClean="0">
                <a:solidFill>
                  <a:schemeClr val="accent6"/>
                </a:solidFill>
                <a:effectLst>
                  <a:outerShdw blurRad="38100" dist="38100" dir="2700000" algn="tl">
                    <a:srgbClr val="000000">
                      <a:alpha val="43137"/>
                    </a:srgbClr>
                  </a:outerShdw>
                </a:effectLst>
                <a:latin typeface="Century Gothic" pitchFamily="34" charset="0"/>
              </a:rPr>
              <a:t>needs </a:t>
            </a:r>
            <a:r>
              <a:rPr lang="en-US" sz="3000" b="1" dirty="0">
                <a:solidFill>
                  <a:schemeClr val="accent6"/>
                </a:solidFill>
                <a:effectLst>
                  <a:outerShdw blurRad="38100" dist="38100" dir="2700000" algn="tl">
                    <a:srgbClr val="000000">
                      <a:alpha val="43137"/>
                    </a:srgbClr>
                  </a:outerShdw>
                </a:effectLst>
                <a:latin typeface="Century Gothic" pitchFamily="34" charset="0"/>
              </a:rPr>
              <a:t>IRB review?</a:t>
            </a:r>
          </a:p>
        </p:txBody>
      </p:sp>
      <p:sp>
        <p:nvSpPr>
          <p:cNvPr id="17" name="TextBox 16"/>
          <p:cNvSpPr txBox="1"/>
          <p:nvPr/>
        </p:nvSpPr>
        <p:spPr>
          <a:xfrm>
            <a:off x="141514" y="6477000"/>
            <a:ext cx="8915400"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latin typeface="Century Gothic" pitchFamily="34" charset="0"/>
              </a:rPr>
              <a:t>Research Ethics, Compliance, IRB, &amp; IACUC</a:t>
            </a:r>
          </a:p>
        </p:txBody>
      </p:sp>
      <p:sp>
        <p:nvSpPr>
          <p:cNvPr id="2" name="Date Placeholder 1"/>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27030906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0"/>
          <p:cNvSpPr>
            <a:spLocks noGrp="1"/>
          </p:cNvSpPr>
          <p:nvPr/>
        </p:nvSpPr>
        <p:spPr>
          <a:xfrm>
            <a:off x="381000" y="1143000"/>
            <a:ext cx="8382000" cy="5257800"/>
          </a:xfrm>
          <a:prstGeom prst="rect">
            <a:avLst/>
          </a:prstGeom>
        </p:spPr>
        <p:txBody>
          <a:bodyPr vert="horz" lIns="91440" tIns="45720" rIns="91440" bIns="45720" rtlCol="0">
            <a:noAutofit/>
          </a:bodyPr>
          <a:lstStyle>
            <a:lvl1pPr marL="173038" indent="-173038" algn="l" defTabSz="914400" rtl="0" eaLnBrk="1" latinLnBrk="0" hangingPunct="1">
              <a:lnSpc>
                <a:spcPct val="100000"/>
              </a:lnSpc>
              <a:spcBef>
                <a:spcPct val="20000"/>
              </a:spcBef>
              <a:buClr>
                <a:schemeClr val="accent1">
                  <a:lumMod val="20000"/>
                  <a:lumOff val="80000"/>
                </a:schemeClr>
              </a:buClr>
              <a:buSzPct val="70000"/>
              <a:buFontTx/>
              <a:buNone/>
              <a:defRPr sz="2400" kern="1200">
                <a:solidFill>
                  <a:schemeClr val="tx2">
                    <a:lumMod val="75000"/>
                  </a:schemeClr>
                </a:solidFill>
                <a:latin typeface="+mn-lt"/>
                <a:ea typeface="+mn-ea"/>
                <a:cs typeface="Segoe UI" pitchFamily="34" charset="0"/>
              </a:defRPr>
            </a:lvl1pPr>
            <a:lvl2pPr marL="627063" indent="-169863"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800" kern="1200">
                <a:solidFill>
                  <a:schemeClr val="tx2">
                    <a:lumMod val="75000"/>
                  </a:schemeClr>
                </a:solidFill>
                <a:latin typeface="+mn-lt"/>
                <a:ea typeface="+mn-ea"/>
                <a:cs typeface="Segoe UI" pitchFamily="34" charset="0"/>
              </a:defRPr>
            </a:lvl2pPr>
            <a:lvl3pPr marL="1030288" indent="-115888"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400" kern="1200">
                <a:solidFill>
                  <a:schemeClr val="tx2">
                    <a:lumMod val="75000"/>
                  </a:schemeClr>
                </a:solidFill>
                <a:latin typeface="+mn-lt"/>
                <a:ea typeface="+mn-ea"/>
                <a:cs typeface="Segoe UI" pitchFamily="34" charset="0"/>
              </a:defRPr>
            </a:lvl3pPr>
            <a:lvl4pPr marL="1482725" indent="-111125"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000" kern="1200">
                <a:solidFill>
                  <a:schemeClr val="tx2">
                    <a:lumMod val="75000"/>
                  </a:schemeClr>
                </a:solidFill>
                <a:latin typeface="+mn-lt"/>
                <a:ea typeface="+mn-ea"/>
                <a:cs typeface="Segoe UI" pitchFamily="34" charset="0"/>
              </a:defRPr>
            </a:lvl4pPr>
            <a:lvl5pPr marL="1944688" indent="-115888"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000" kern="1200">
                <a:solidFill>
                  <a:schemeClr val="tx2">
                    <a:lumMod val="75000"/>
                  </a:schemeClr>
                </a:solidFill>
                <a:latin typeface="+mn-lt"/>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0" indent="-342900" eaLnBrk="0" fontAlgn="base" hangingPunct="0">
              <a:spcAft>
                <a:spcPct val="0"/>
              </a:spcAft>
              <a:buClr>
                <a:srgbClr val="220011"/>
              </a:buClr>
              <a:buSzTx/>
              <a:buFont typeface="Wingdings" pitchFamily="2" charset="2"/>
              <a:buChar char="Ø"/>
              <a:defRPr/>
            </a:pPr>
            <a:r>
              <a:rPr lang="en-US" sz="2500" kern="0" dirty="0">
                <a:solidFill>
                  <a:srgbClr val="220011"/>
                </a:solidFill>
                <a:latin typeface="Arial"/>
                <a:cs typeface="+mn-cs"/>
              </a:rPr>
              <a:t>Private information includes information about behavior that occurs in a context in which an individual can reasonably expect that no observation or recording is taking place, and information provided for specific purposes and the individual does not expect the information to be made public </a:t>
            </a:r>
            <a:endParaRPr lang="en-US" sz="2500" kern="0" dirty="0" smtClean="0">
              <a:solidFill>
                <a:srgbClr val="220011"/>
              </a:solidFill>
              <a:latin typeface="Arial"/>
              <a:cs typeface="+mn-cs"/>
            </a:endParaRPr>
          </a:p>
          <a:p>
            <a:pPr marL="0" lvl="0" indent="0" eaLnBrk="0" fontAlgn="base" hangingPunct="0">
              <a:spcAft>
                <a:spcPct val="0"/>
              </a:spcAft>
              <a:buClr>
                <a:srgbClr val="220011"/>
              </a:buClr>
              <a:buSzTx/>
              <a:defRPr/>
            </a:pPr>
            <a:endParaRPr lang="en-US" sz="2500" kern="0" dirty="0">
              <a:solidFill>
                <a:srgbClr val="220011"/>
              </a:solidFill>
              <a:latin typeface="Arial"/>
              <a:cs typeface="+mn-cs"/>
            </a:endParaRPr>
          </a:p>
          <a:p>
            <a:pPr marL="796925" lvl="1" indent="-342900" eaLnBrk="0" fontAlgn="base" hangingPunct="0">
              <a:spcAft>
                <a:spcPct val="0"/>
              </a:spcAft>
              <a:buClr>
                <a:srgbClr val="220011"/>
              </a:buClr>
              <a:buSzTx/>
              <a:buFont typeface="Wingdings" pitchFamily="2" charset="2"/>
              <a:buChar char="Ø"/>
              <a:defRPr/>
            </a:pPr>
            <a:r>
              <a:rPr lang="en-US" sz="2500" kern="0" dirty="0">
                <a:solidFill>
                  <a:srgbClr val="220011"/>
                </a:solidFill>
                <a:latin typeface="Arial"/>
                <a:cs typeface="+mn-cs"/>
              </a:rPr>
              <a:t>Data from interacting or intervening with subjects (surveys, interviews, focus groups, </a:t>
            </a:r>
            <a:r>
              <a:rPr lang="en-US" sz="2500" kern="0" dirty="0" smtClean="0">
                <a:solidFill>
                  <a:srgbClr val="220011"/>
                </a:solidFill>
                <a:latin typeface="Arial"/>
                <a:cs typeface="+mn-cs"/>
              </a:rPr>
              <a:t>or</a:t>
            </a:r>
          </a:p>
          <a:p>
            <a:pPr marL="342900" lvl="0" indent="-342900" eaLnBrk="0" fontAlgn="base" hangingPunct="0">
              <a:spcAft>
                <a:spcPct val="0"/>
              </a:spcAft>
              <a:buClr>
                <a:srgbClr val="220011"/>
              </a:buClr>
              <a:buSzTx/>
              <a:buFont typeface="Wingdings" pitchFamily="2" charset="2"/>
              <a:buChar char="Ø"/>
              <a:defRPr/>
            </a:pPr>
            <a:endParaRPr lang="en-US" sz="2500" kern="0" dirty="0">
              <a:solidFill>
                <a:srgbClr val="220011"/>
              </a:solidFill>
              <a:latin typeface="Arial"/>
              <a:cs typeface="+mn-cs"/>
            </a:endParaRPr>
          </a:p>
          <a:p>
            <a:pPr marL="796925" lvl="1" indent="-342900" eaLnBrk="0" fontAlgn="base" hangingPunct="0">
              <a:spcAft>
                <a:spcPct val="0"/>
              </a:spcAft>
              <a:buClr>
                <a:srgbClr val="220011"/>
              </a:buClr>
              <a:buSzTx/>
              <a:buFont typeface="Wingdings" pitchFamily="2" charset="2"/>
              <a:buChar char="Ø"/>
              <a:defRPr/>
            </a:pPr>
            <a:r>
              <a:rPr lang="en-US" sz="2500" kern="0" dirty="0">
                <a:solidFill>
                  <a:srgbClr val="220011"/>
                </a:solidFill>
                <a:latin typeface="Arial"/>
                <a:cs typeface="+mn-cs"/>
              </a:rPr>
              <a:t>Identifiable data such as records (school, medical, etc.) or human specimens (blood, tissue, </a:t>
            </a:r>
            <a:r>
              <a:rPr lang="en-US" sz="2500" kern="0" dirty="0" smtClean="0">
                <a:solidFill>
                  <a:srgbClr val="220011"/>
                </a:solidFill>
                <a:latin typeface="Arial"/>
                <a:cs typeface="+mn-cs"/>
              </a:rPr>
              <a:t>etc.)</a:t>
            </a:r>
            <a:endParaRPr lang="en-US" sz="2500" kern="0" dirty="0">
              <a:solidFill>
                <a:srgbClr val="220011"/>
              </a:solidFill>
              <a:latin typeface="Arial"/>
              <a:cs typeface="+mn-cs"/>
            </a:endParaRPr>
          </a:p>
        </p:txBody>
      </p:sp>
      <p:sp>
        <p:nvSpPr>
          <p:cNvPr id="16" name="Title 2"/>
          <p:cNvSpPr>
            <a:spLocks noGrp="1"/>
          </p:cNvSpPr>
          <p:nvPr>
            <p:ph type="title"/>
          </p:nvPr>
        </p:nvSpPr>
        <p:spPr>
          <a:xfrm>
            <a:off x="304800" y="381000"/>
            <a:ext cx="8686800" cy="914400"/>
          </a:xfrm>
        </p:spPr>
        <p:txBody>
          <a:bodyPr>
            <a:normAutofit/>
          </a:body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Federal Definitions</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7" name="TextBox 16"/>
          <p:cNvSpPr txBox="1"/>
          <p:nvPr/>
        </p:nvSpPr>
        <p:spPr>
          <a:xfrm>
            <a:off x="141514" y="6477000"/>
            <a:ext cx="8915400"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latin typeface="Century Gothic" pitchFamily="34" charset="0"/>
              </a:rPr>
              <a:t>Research Ethics, Compliance, IRB, &amp; IACUC</a:t>
            </a:r>
          </a:p>
        </p:txBody>
      </p:sp>
      <p:sp>
        <p:nvSpPr>
          <p:cNvPr id="2" name="Date Placeholder 1"/>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30279304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p:cNvSpPr>
          <p:nvPr>
            <p:ph type="title"/>
          </p:nvPr>
        </p:nvSpPr>
        <p:spPr>
          <a:xfrm>
            <a:off x="533400" y="381000"/>
            <a:ext cx="8686800" cy="838200"/>
          </a:xfrm>
        </p:spPr>
        <p:txBody>
          <a:bodyPr>
            <a:normAutofit/>
          </a:bodyPr>
          <a:lstStyle/>
          <a:p>
            <a:r>
              <a:rPr lang="en-US" b="1" dirty="0">
                <a:solidFill>
                  <a:schemeClr val="accent6"/>
                </a:solidFill>
                <a:effectLst>
                  <a:outerShdw blurRad="38100" dist="38100" dir="2700000" algn="tl">
                    <a:srgbClr val="000000">
                      <a:alpha val="43137"/>
                    </a:srgbClr>
                  </a:outerShdw>
                </a:effectLst>
                <a:latin typeface="Century Gothic" pitchFamily="34" charset="0"/>
              </a:rPr>
              <a:t>Federal Definitions (cont.)</a:t>
            </a:r>
          </a:p>
        </p:txBody>
      </p:sp>
      <p:sp>
        <p:nvSpPr>
          <p:cNvPr id="11" name="TextBox 10"/>
          <p:cNvSpPr txBox="1"/>
          <p:nvPr/>
        </p:nvSpPr>
        <p:spPr>
          <a:xfrm>
            <a:off x="103414" y="6461641"/>
            <a:ext cx="8915400"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latin typeface="Century Gothic" pitchFamily="34" charset="0"/>
              </a:rPr>
              <a:t>Research Ethics, Compliance, IRB, &amp; IACUC</a:t>
            </a:r>
          </a:p>
        </p:txBody>
      </p:sp>
      <p:sp>
        <p:nvSpPr>
          <p:cNvPr id="3" name="Rectangle 2"/>
          <p:cNvSpPr/>
          <p:nvPr/>
        </p:nvSpPr>
        <p:spPr>
          <a:xfrm>
            <a:off x="446314" y="1562100"/>
            <a:ext cx="8229600" cy="3508653"/>
          </a:xfrm>
          <a:prstGeom prst="rect">
            <a:avLst/>
          </a:prstGeom>
        </p:spPr>
        <p:txBody>
          <a:bodyPr wrap="square">
            <a:spAutoFit/>
          </a:bodyPr>
          <a:lstStyle/>
          <a:p>
            <a:pPr marL="342900" lvl="0" indent="-342900" eaLnBrk="0" fontAlgn="base" hangingPunct="0">
              <a:spcBef>
                <a:spcPct val="20000"/>
              </a:spcBef>
              <a:spcAft>
                <a:spcPct val="0"/>
              </a:spcAft>
              <a:buClr>
                <a:srgbClr val="220011"/>
              </a:buClr>
              <a:buFont typeface="Wingdings" pitchFamily="2" charset="2"/>
              <a:buChar char="Ø"/>
            </a:pPr>
            <a:r>
              <a:rPr lang="en-US" sz="3000" b="1" kern="0" dirty="0">
                <a:solidFill>
                  <a:srgbClr val="220011"/>
                </a:solidFill>
                <a:latin typeface="Arial"/>
              </a:rPr>
              <a:t>Identifiable</a:t>
            </a:r>
            <a:r>
              <a:rPr lang="en-US" sz="3000" kern="0" dirty="0">
                <a:solidFill>
                  <a:srgbClr val="220011"/>
                </a:solidFill>
                <a:latin typeface="Arial"/>
              </a:rPr>
              <a:t> – Names, Social Security Numbers, Addresses, or specific information that could identify a person if the population is small </a:t>
            </a:r>
            <a:endParaRPr lang="en-US" sz="3000" kern="0" dirty="0" smtClean="0">
              <a:solidFill>
                <a:srgbClr val="220011"/>
              </a:solidFill>
              <a:latin typeface="Arial"/>
            </a:endParaRPr>
          </a:p>
          <a:p>
            <a:pPr marL="342900" lvl="0" indent="-342900" eaLnBrk="0" fontAlgn="base" hangingPunct="0">
              <a:spcBef>
                <a:spcPct val="20000"/>
              </a:spcBef>
              <a:spcAft>
                <a:spcPct val="0"/>
              </a:spcAft>
              <a:buClr>
                <a:srgbClr val="220011"/>
              </a:buClr>
              <a:buFont typeface="Wingdings" pitchFamily="2" charset="2"/>
              <a:buChar char="Ø"/>
            </a:pPr>
            <a:endParaRPr lang="en-US" sz="3000" kern="0" dirty="0">
              <a:solidFill>
                <a:srgbClr val="220011"/>
              </a:solidFill>
              <a:latin typeface="Arial"/>
            </a:endParaRPr>
          </a:p>
          <a:p>
            <a:pPr marL="342900" lvl="0" indent="-342900" eaLnBrk="0" fontAlgn="base" hangingPunct="0">
              <a:spcBef>
                <a:spcPct val="20000"/>
              </a:spcBef>
              <a:spcAft>
                <a:spcPct val="0"/>
              </a:spcAft>
              <a:buClr>
                <a:srgbClr val="220011"/>
              </a:buClr>
              <a:buFont typeface="Wingdings" pitchFamily="2" charset="2"/>
              <a:buChar char="Ø"/>
            </a:pPr>
            <a:r>
              <a:rPr lang="en-US" sz="3000" kern="0" dirty="0">
                <a:solidFill>
                  <a:srgbClr val="220011"/>
                </a:solidFill>
                <a:latin typeface="Arial"/>
              </a:rPr>
              <a:t>Identifiers for protected health </a:t>
            </a:r>
            <a:r>
              <a:rPr lang="en-US" sz="3000" kern="0" dirty="0" smtClean="0">
                <a:solidFill>
                  <a:srgbClr val="220011"/>
                </a:solidFill>
                <a:latin typeface="Arial"/>
              </a:rPr>
              <a:t>information </a:t>
            </a:r>
            <a:r>
              <a:rPr lang="en-US" sz="3000" kern="0" dirty="0">
                <a:solidFill>
                  <a:srgbClr val="220011"/>
                </a:solidFill>
                <a:latin typeface="Arial"/>
              </a:rPr>
              <a:t>(PHI) are defined in detail </a:t>
            </a:r>
          </a:p>
        </p:txBody>
      </p:sp>
      <p:sp>
        <p:nvSpPr>
          <p:cNvPr id="2" name="Date Placeholder 1"/>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36565080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p:cNvSpPr>
          <p:nvPr>
            <p:ph type="title"/>
          </p:nvPr>
        </p:nvSpPr>
        <p:spPr>
          <a:xfrm>
            <a:off x="304800" y="457200"/>
            <a:ext cx="8686800" cy="838200"/>
          </a:xfrm>
        </p:spPr>
        <p:txBody>
          <a:bodyPr>
            <a:normAutofit/>
          </a:bodyPr>
          <a:lstStyle/>
          <a:p>
            <a:r>
              <a:rPr lang="en-US" sz="3000" b="1" dirty="0" smtClean="0">
                <a:solidFill>
                  <a:schemeClr val="accent6"/>
                </a:solidFill>
                <a:effectLst>
                  <a:outerShdw blurRad="38100" dist="38100" dir="2700000" algn="tl">
                    <a:srgbClr val="000000">
                      <a:alpha val="43137"/>
                    </a:srgbClr>
                  </a:outerShdw>
                </a:effectLst>
                <a:latin typeface="Century Gothic" pitchFamily="34" charset="0"/>
              </a:rPr>
              <a:t>Criteria for the IRB approval</a:t>
            </a:r>
            <a:endParaRPr lang="en-US" sz="3000"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1" name="TextBox 10"/>
          <p:cNvSpPr txBox="1"/>
          <p:nvPr/>
        </p:nvSpPr>
        <p:spPr>
          <a:xfrm>
            <a:off x="103414" y="6461641"/>
            <a:ext cx="8915400"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latin typeface="Century Gothic" pitchFamily="34" charset="0"/>
              </a:rPr>
              <a:t>Research Ethics, Compliance, IRB, &amp; IACUC</a:t>
            </a:r>
          </a:p>
        </p:txBody>
      </p:sp>
      <p:sp>
        <p:nvSpPr>
          <p:cNvPr id="2" name="Rectangle 1"/>
          <p:cNvSpPr/>
          <p:nvPr/>
        </p:nvSpPr>
        <p:spPr>
          <a:xfrm>
            <a:off x="457200" y="1219200"/>
            <a:ext cx="8382000" cy="5164491"/>
          </a:xfrm>
          <a:prstGeom prst="rect">
            <a:avLst/>
          </a:prstGeom>
        </p:spPr>
        <p:txBody>
          <a:bodyPr wrap="square">
            <a:spAutoFit/>
          </a:bodyPr>
          <a:lstStyle/>
          <a:p>
            <a:pPr marL="342900" lvl="0" indent="-342900" eaLnBrk="0" fontAlgn="base" hangingPunct="0">
              <a:spcBef>
                <a:spcPct val="20000"/>
              </a:spcBef>
              <a:spcAft>
                <a:spcPct val="0"/>
              </a:spcAft>
              <a:buClr>
                <a:srgbClr val="220011"/>
              </a:buClr>
              <a:buFont typeface="Wingdings" pitchFamily="2" charset="2"/>
              <a:buChar char="Ø"/>
            </a:pPr>
            <a:r>
              <a:rPr lang="en-US" sz="2000" b="1" kern="0" dirty="0">
                <a:solidFill>
                  <a:srgbClr val="220011"/>
                </a:solidFill>
                <a:latin typeface="Arial"/>
              </a:rPr>
              <a:t>Risks are Minimized  </a:t>
            </a:r>
            <a:r>
              <a:rPr lang="en-US" sz="2000" kern="0" dirty="0">
                <a:solidFill>
                  <a:srgbClr val="220011"/>
                </a:solidFill>
                <a:latin typeface="Arial"/>
              </a:rPr>
              <a:t>(Consistent with a sound research design and does not unnecessarily expose subjects to risk)</a:t>
            </a:r>
          </a:p>
          <a:p>
            <a:pPr marL="342900" lvl="0" indent="-342900" eaLnBrk="0" fontAlgn="base" hangingPunct="0">
              <a:spcBef>
                <a:spcPct val="20000"/>
              </a:spcBef>
              <a:spcAft>
                <a:spcPct val="0"/>
              </a:spcAft>
              <a:buClr>
                <a:srgbClr val="220011"/>
              </a:buClr>
              <a:buFont typeface="Wingdings" pitchFamily="2" charset="2"/>
              <a:buChar char="Ø"/>
            </a:pPr>
            <a:r>
              <a:rPr lang="en-US" sz="2000" b="1" kern="0" dirty="0">
                <a:solidFill>
                  <a:srgbClr val="220011"/>
                </a:solidFill>
                <a:latin typeface="Arial"/>
              </a:rPr>
              <a:t>Risks are Reasonable in Relation to Benefits</a:t>
            </a:r>
          </a:p>
          <a:p>
            <a:pPr marL="342900" lvl="0" indent="-342900" eaLnBrk="0" fontAlgn="base" hangingPunct="0">
              <a:spcBef>
                <a:spcPct val="20000"/>
              </a:spcBef>
              <a:spcAft>
                <a:spcPct val="0"/>
              </a:spcAft>
              <a:buClr>
                <a:srgbClr val="220011"/>
              </a:buClr>
              <a:buFont typeface="Wingdings" pitchFamily="2" charset="2"/>
              <a:buChar char="Ø"/>
            </a:pPr>
            <a:r>
              <a:rPr lang="en-US" sz="2000" b="1" kern="0" dirty="0">
                <a:solidFill>
                  <a:srgbClr val="220011"/>
                </a:solidFill>
                <a:latin typeface="Arial"/>
              </a:rPr>
              <a:t>Selection of Subjects is Equitable</a:t>
            </a:r>
          </a:p>
          <a:p>
            <a:pPr marL="342900" lvl="0" indent="-342900" eaLnBrk="0" fontAlgn="base" hangingPunct="0">
              <a:spcBef>
                <a:spcPct val="20000"/>
              </a:spcBef>
              <a:spcAft>
                <a:spcPct val="0"/>
              </a:spcAft>
              <a:buClr>
                <a:srgbClr val="220011"/>
              </a:buClr>
              <a:buFont typeface="Wingdings" pitchFamily="2" charset="2"/>
              <a:buChar char="Ø"/>
            </a:pPr>
            <a:r>
              <a:rPr lang="en-US" sz="2000" b="1" kern="0" dirty="0">
                <a:solidFill>
                  <a:srgbClr val="220011"/>
                </a:solidFill>
                <a:latin typeface="Arial"/>
              </a:rPr>
              <a:t>Informed Consent will be Sought </a:t>
            </a:r>
            <a:r>
              <a:rPr lang="en-US" sz="2000" kern="0" dirty="0">
                <a:solidFill>
                  <a:srgbClr val="220011"/>
                </a:solidFill>
                <a:latin typeface="Arial"/>
              </a:rPr>
              <a:t>for Each Prospective Subject</a:t>
            </a:r>
          </a:p>
          <a:p>
            <a:pPr marL="342900" lvl="0" indent="-342900" eaLnBrk="0" fontAlgn="base" hangingPunct="0">
              <a:spcBef>
                <a:spcPct val="20000"/>
              </a:spcBef>
              <a:spcAft>
                <a:spcPct val="0"/>
              </a:spcAft>
              <a:buClr>
                <a:srgbClr val="220011"/>
              </a:buClr>
              <a:buFont typeface="Wingdings" pitchFamily="2" charset="2"/>
              <a:buChar char="Ø"/>
            </a:pPr>
            <a:r>
              <a:rPr lang="en-US" sz="2000" b="1" kern="0" dirty="0">
                <a:solidFill>
                  <a:srgbClr val="220011"/>
                </a:solidFill>
                <a:latin typeface="Arial"/>
              </a:rPr>
              <a:t>Informed Consent will Be Documented</a:t>
            </a:r>
          </a:p>
          <a:p>
            <a:pPr marL="342900" lvl="0" indent="-342900" eaLnBrk="0" fontAlgn="base" hangingPunct="0">
              <a:spcBef>
                <a:spcPct val="20000"/>
              </a:spcBef>
              <a:spcAft>
                <a:spcPct val="0"/>
              </a:spcAft>
              <a:buClr>
                <a:srgbClr val="220011"/>
              </a:buClr>
              <a:buFont typeface="Wingdings" pitchFamily="2" charset="2"/>
              <a:buChar char="Ø"/>
            </a:pPr>
            <a:r>
              <a:rPr lang="en-US" sz="2000" kern="0" dirty="0">
                <a:solidFill>
                  <a:srgbClr val="220011"/>
                </a:solidFill>
                <a:latin typeface="Arial"/>
              </a:rPr>
              <a:t>Research Plan Adequately Provides for </a:t>
            </a:r>
            <a:r>
              <a:rPr lang="en-US" sz="2000" b="1" kern="0" dirty="0">
                <a:solidFill>
                  <a:srgbClr val="220011"/>
                </a:solidFill>
                <a:latin typeface="Arial"/>
              </a:rPr>
              <a:t>Monitoring the Data Collected to Ensure Safety </a:t>
            </a:r>
            <a:r>
              <a:rPr lang="en-US" sz="2000" kern="0" dirty="0">
                <a:solidFill>
                  <a:srgbClr val="220011"/>
                </a:solidFill>
                <a:latin typeface="Arial"/>
              </a:rPr>
              <a:t>of the Subjects</a:t>
            </a:r>
          </a:p>
          <a:p>
            <a:pPr marL="342900" lvl="0" indent="-342900" eaLnBrk="0" fontAlgn="base" hangingPunct="0">
              <a:spcBef>
                <a:spcPct val="20000"/>
              </a:spcBef>
              <a:spcAft>
                <a:spcPct val="0"/>
              </a:spcAft>
              <a:buClr>
                <a:srgbClr val="220011"/>
              </a:buClr>
              <a:buFont typeface="Wingdings" pitchFamily="2" charset="2"/>
              <a:buChar char="Ø"/>
            </a:pPr>
            <a:r>
              <a:rPr lang="en-US" sz="2000" kern="0" dirty="0">
                <a:solidFill>
                  <a:srgbClr val="220011"/>
                </a:solidFill>
                <a:latin typeface="Arial"/>
              </a:rPr>
              <a:t>Research Plan Adequately </a:t>
            </a:r>
            <a:r>
              <a:rPr lang="en-US" sz="2000" b="1" kern="0" dirty="0">
                <a:solidFill>
                  <a:srgbClr val="220011"/>
                </a:solidFill>
                <a:latin typeface="Arial"/>
              </a:rPr>
              <a:t>Protects the Privacy of Subjects </a:t>
            </a:r>
            <a:r>
              <a:rPr lang="en-US" sz="2000" kern="0" dirty="0">
                <a:solidFill>
                  <a:srgbClr val="220011"/>
                </a:solidFill>
                <a:latin typeface="Arial"/>
              </a:rPr>
              <a:t>and Maintains Confidentiality</a:t>
            </a:r>
          </a:p>
          <a:p>
            <a:pPr marL="342900" lvl="0" indent="-342900" eaLnBrk="0" fontAlgn="base" hangingPunct="0">
              <a:spcBef>
                <a:spcPct val="20000"/>
              </a:spcBef>
              <a:spcAft>
                <a:spcPct val="0"/>
              </a:spcAft>
              <a:buClr>
                <a:srgbClr val="220011"/>
              </a:buClr>
              <a:buFont typeface="Wingdings" pitchFamily="2" charset="2"/>
              <a:buChar char="Ø"/>
            </a:pPr>
            <a:r>
              <a:rPr lang="en-US" sz="2000" kern="0" dirty="0">
                <a:solidFill>
                  <a:srgbClr val="220011"/>
                </a:solidFill>
                <a:latin typeface="Arial"/>
              </a:rPr>
              <a:t>When some or all of the subjects are likely to be vulnerable to coercion or undue influence, </a:t>
            </a:r>
            <a:r>
              <a:rPr lang="en-US" sz="2000" b="1" kern="0" dirty="0">
                <a:solidFill>
                  <a:srgbClr val="220011"/>
                </a:solidFill>
                <a:latin typeface="Arial"/>
              </a:rPr>
              <a:t>additional safeguards </a:t>
            </a:r>
            <a:r>
              <a:rPr lang="en-US" sz="2000" kern="0" dirty="0">
                <a:solidFill>
                  <a:srgbClr val="220011"/>
                </a:solidFill>
                <a:latin typeface="Arial"/>
              </a:rPr>
              <a:t>need to be included in the protocol to protect the rights and welfare of these subjects.</a:t>
            </a:r>
          </a:p>
          <a:p>
            <a:pPr marL="342900" lvl="0" indent="-342900" eaLnBrk="0" fontAlgn="base" hangingPunct="0">
              <a:spcBef>
                <a:spcPct val="20000"/>
              </a:spcBef>
              <a:spcAft>
                <a:spcPct val="0"/>
              </a:spcAft>
              <a:buClr>
                <a:srgbClr val="220011"/>
              </a:buClr>
              <a:buFontTx/>
              <a:buChar char="•"/>
            </a:pPr>
            <a:endParaRPr lang="en-US" sz="2000" b="1" kern="0" dirty="0">
              <a:solidFill>
                <a:srgbClr val="220011"/>
              </a:solidFill>
              <a:latin typeface="Arial"/>
            </a:endParaRPr>
          </a:p>
        </p:txBody>
      </p:sp>
      <p:sp>
        <p:nvSpPr>
          <p:cNvPr id="3" name="Date Placeholder 2"/>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38757538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p:cNvSpPr>
          <p:nvPr>
            <p:ph type="title"/>
          </p:nvPr>
        </p:nvSpPr>
        <p:spPr>
          <a:xfrm>
            <a:off x="533400" y="457200"/>
            <a:ext cx="8686800" cy="838200"/>
          </a:xfrm>
        </p:spPr>
        <p:txBody>
          <a:bodyPr>
            <a:normAutofit/>
          </a:bodyPr>
          <a:lstStyle/>
          <a:p>
            <a:r>
              <a:rPr lang="en-US" sz="3000" b="1" dirty="0" smtClean="0">
                <a:solidFill>
                  <a:schemeClr val="accent6"/>
                </a:solidFill>
                <a:effectLst>
                  <a:outerShdw blurRad="38100" dist="38100" dir="2700000" algn="tl">
                    <a:srgbClr val="000000">
                      <a:alpha val="43137"/>
                    </a:srgbClr>
                  </a:outerShdw>
                </a:effectLst>
                <a:latin typeface="Century Gothic" pitchFamily="34" charset="0"/>
              </a:rPr>
              <a:t>IRB Review of Research</a:t>
            </a:r>
            <a:endParaRPr lang="en-US" sz="3000"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1" name="TextBox 10"/>
          <p:cNvSpPr txBox="1"/>
          <p:nvPr/>
        </p:nvSpPr>
        <p:spPr>
          <a:xfrm>
            <a:off x="103414" y="6461641"/>
            <a:ext cx="8915400"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latin typeface="Century Gothic" pitchFamily="34" charset="0"/>
              </a:rPr>
              <a:t>Research Ethics, Compliance, IRB, &amp; IACUC</a:t>
            </a:r>
          </a:p>
        </p:txBody>
      </p:sp>
      <p:sp>
        <p:nvSpPr>
          <p:cNvPr id="2" name="Rectangle 1"/>
          <p:cNvSpPr/>
          <p:nvPr/>
        </p:nvSpPr>
        <p:spPr>
          <a:xfrm>
            <a:off x="457200" y="1219200"/>
            <a:ext cx="8382000" cy="4154984"/>
          </a:xfrm>
          <a:prstGeom prst="rect">
            <a:avLst/>
          </a:prstGeom>
        </p:spPr>
        <p:txBody>
          <a:bodyPr wrap="square">
            <a:spAutoFit/>
          </a:bodyPr>
          <a:lstStyle/>
          <a:p>
            <a:pPr lvl="1">
              <a:lnSpc>
                <a:spcPct val="80000"/>
              </a:lnSpc>
            </a:pPr>
            <a:r>
              <a:rPr lang="en-US" altLang="en-US" sz="3000" dirty="0">
                <a:latin typeface="Arial" panose="020B0604020202020204" pitchFamily="34" charset="0"/>
                <a:cs typeface="Arial" panose="020B0604020202020204" pitchFamily="34" charset="0"/>
              </a:rPr>
              <a:t>All research projects are categorized into one of three categories for the IRB review process.  Each category is different in the level of scrutiny and submission procedures.  </a:t>
            </a:r>
            <a:r>
              <a:rPr lang="en-US" altLang="en-US" sz="3000" u="sng" dirty="0">
                <a:latin typeface="Arial" panose="020B0604020202020204" pitchFamily="34" charset="0"/>
                <a:cs typeface="Arial" panose="020B0604020202020204" pitchFamily="34" charset="0"/>
              </a:rPr>
              <a:t>The IRB is responsible for making the final decision of which category a research project falls under.</a:t>
            </a:r>
          </a:p>
          <a:p>
            <a:pPr lvl="1">
              <a:lnSpc>
                <a:spcPct val="80000"/>
              </a:lnSpc>
            </a:pPr>
            <a:endParaRPr lang="en-US" altLang="en-US" sz="3000" dirty="0">
              <a:latin typeface="Arial" panose="020B0604020202020204" pitchFamily="34" charset="0"/>
              <a:cs typeface="Arial" panose="020B0604020202020204" pitchFamily="34" charset="0"/>
            </a:endParaRPr>
          </a:p>
          <a:p>
            <a:pPr marL="1371600" lvl="2" indent="-457200">
              <a:lnSpc>
                <a:spcPct val="80000"/>
              </a:lnSpc>
              <a:buFont typeface="Wingdings" panose="05000000000000000000" pitchFamily="2" charset="2"/>
              <a:buChar char="Ø"/>
            </a:pPr>
            <a:r>
              <a:rPr lang="en-US" altLang="en-US" sz="3000" b="1" dirty="0">
                <a:latin typeface="Arial" panose="020B0604020202020204" pitchFamily="34" charset="0"/>
                <a:cs typeface="Arial" panose="020B0604020202020204" pitchFamily="34" charset="0"/>
              </a:rPr>
              <a:t>Full Board Review</a:t>
            </a:r>
          </a:p>
          <a:p>
            <a:pPr marL="1371600" lvl="2" indent="-457200">
              <a:lnSpc>
                <a:spcPct val="80000"/>
              </a:lnSpc>
              <a:buFont typeface="Wingdings" panose="05000000000000000000" pitchFamily="2" charset="2"/>
              <a:buChar char="Ø"/>
            </a:pPr>
            <a:r>
              <a:rPr lang="en-US" altLang="en-US" sz="3000" b="1" dirty="0">
                <a:latin typeface="Arial" panose="020B0604020202020204" pitchFamily="34" charset="0"/>
                <a:cs typeface="Arial" panose="020B0604020202020204" pitchFamily="34" charset="0"/>
              </a:rPr>
              <a:t>Expedited</a:t>
            </a:r>
          </a:p>
          <a:p>
            <a:pPr marL="1371600" lvl="2" indent="-457200">
              <a:lnSpc>
                <a:spcPct val="80000"/>
              </a:lnSpc>
              <a:buFont typeface="Wingdings" panose="05000000000000000000" pitchFamily="2" charset="2"/>
              <a:buChar char="Ø"/>
            </a:pPr>
            <a:r>
              <a:rPr lang="en-US" altLang="en-US" sz="3000" b="1" dirty="0">
                <a:latin typeface="Arial" panose="020B0604020202020204" pitchFamily="34" charset="0"/>
                <a:cs typeface="Arial" panose="020B0604020202020204" pitchFamily="34" charset="0"/>
              </a:rPr>
              <a:t>Exempt</a:t>
            </a:r>
          </a:p>
        </p:txBody>
      </p:sp>
      <p:sp>
        <p:nvSpPr>
          <p:cNvPr id="3" name="Date Placeholder 2"/>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31935867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p:cNvSpPr>
          <p:nvPr>
            <p:ph type="title"/>
          </p:nvPr>
        </p:nvSpPr>
        <p:spPr>
          <a:xfrm>
            <a:off x="303439" y="0"/>
            <a:ext cx="8686800" cy="1066800"/>
          </a:xfrm>
        </p:spPr>
        <p:txBody>
          <a:bodyPr>
            <a:normAutofit/>
          </a:bodyPr>
          <a:lstStyle/>
          <a:p>
            <a:r>
              <a:rPr lang="en-US" sz="3000" b="1" dirty="0" smtClean="0">
                <a:solidFill>
                  <a:schemeClr val="accent6"/>
                </a:solidFill>
                <a:effectLst>
                  <a:outerShdw blurRad="38100" dist="38100" dir="2700000" algn="tl">
                    <a:srgbClr val="000000">
                      <a:alpha val="43137"/>
                    </a:srgbClr>
                  </a:outerShdw>
                </a:effectLst>
                <a:latin typeface="Century Gothic" pitchFamily="34" charset="0"/>
              </a:rPr>
              <a:t>Levels of Review – Exempt (reviewed by Chair or other IRB member)</a:t>
            </a:r>
            <a:endParaRPr lang="en-US" sz="3000"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1" name="TextBox 10"/>
          <p:cNvSpPr txBox="1"/>
          <p:nvPr/>
        </p:nvSpPr>
        <p:spPr>
          <a:xfrm>
            <a:off x="103414" y="6461641"/>
            <a:ext cx="8915400"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latin typeface="Century Gothic" pitchFamily="34" charset="0"/>
              </a:rPr>
              <a:t>Research Ethics, Compliance, IRB, &amp; IACUC</a:t>
            </a:r>
          </a:p>
        </p:txBody>
      </p:sp>
      <p:sp>
        <p:nvSpPr>
          <p:cNvPr id="2" name="Rectangle 1"/>
          <p:cNvSpPr/>
          <p:nvPr/>
        </p:nvSpPr>
        <p:spPr>
          <a:xfrm>
            <a:off x="457200" y="1219200"/>
            <a:ext cx="8382000" cy="5041380"/>
          </a:xfrm>
          <a:prstGeom prst="rect">
            <a:avLst/>
          </a:prstGeom>
        </p:spPr>
        <p:txBody>
          <a:bodyPr wrap="square">
            <a:spAutoFit/>
          </a:bodyPr>
          <a:lstStyle/>
          <a:p>
            <a:pPr marL="342900" lvl="0" indent="-342900" eaLnBrk="0" fontAlgn="base" hangingPunct="0">
              <a:spcBef>
                <a:spcPct val="20000"/>
              </a:spcBef>
              <a:spcAft>
                <a:spcPct val="0"/>
              </a:spcAft>
              <a:buClr>
                <a:srgbClr val="220011"/>
              </a:buClr>
              <a:buFont typeface="Wingdings" pitchFamily="2" charset="2"/>
              <a:buChar char="Ø"/>
            </a:pPr>
            <a:r>
              <a:rPr lang="en-US" sz="2400" kern="0" dirty="0">
                <a:solidFill>
                  <a:srgbClr val="220011"/>
                </a:solidFill>
                <a:latin typeface="Arial"/>
              </a:rPr>
              <a:t>Research on commonly accepted educational practices or unidentifiable </a:t>
            </a:r>
            <a:r>
              <a:rPr lang="en-US" sz="2400" kern="0" dirty="0" smtClean="0">
                <a:solidFill>
                  <a:srgbClr val="220011"/>
                </a:solidFill>
                <a:latin typeface="Arial"/>
              </a:rPr>
              <a:t>data</a:t>
            </a:r>
          </a:p>
          <a:p>
            <a:pPr marL="342900" lvl="0" indent="-342900" eaLnBrk="0" fontAlgn="base" hangingPunct="0">
              <a:spcBef>
                <a:spcPct val="20000"/>
              </a:spcBef>
              <a:spcAft>
                <a:spcPct val="0"/>
              </a:spcAft>
              <a:buClr>
                <a:srgbClr val="220011"/>
              </a:buClr>
              <a:buFont typeface="Wingdings" pitchFamily="2" charset="2"/>
              <a:buChar char="Ø"/>
            </a:pPr>
            <a:endParaRPr lang="en-US" sz="2400" kern="0" dirty="0">
              <a:solidFill>
                <a:srgbClr val="220011"/>
              </a:solidFill>
              <a:latin typeface="Arial"/>
            </a:endParaRPr>
          </a:p>
          <a:p>
            <a:pPr marL="342900" lvl="0" indent="-342900" eaLnBrk="0" fontAlgn="base" hangingPunct="0">
              <a:spcBef>
                <a:spcPct val="20000"/>
              </a:spcBef>
              <a:spcAft>
                <a:spcPct val="0"/>
              </a:spcAft>
              <a:buClr>
                <a:srgbClr val="220011"/>
              </a:buClr>
              <a:buFont typeface="Wingdings" pitchFamily="2" charset="2"/>
              <a:buChar char="Ø"/>
            </a:pPr>
            <a:r>
              <a:rPr lang="en-US" sz="2400" kern="0" dirty="0">
                <a:solidFill>
                  <a:srgbClr val="220011"/>
                </a:solidFill>
                <a:latin typeface="Arial"/>
              </a:rPr>
              <a:t>Document review, educational testing, surveys or observation of public </a:t>
            </a:r>
            <a:r>
              <a:rPr lang="en-US" sz="2400" kern="0" dirty="0" smtClean="0">
                <a:solidFill>
                  <a:srgbClr val="220011"/>
                </a:solidFill>
                <a:latin typeface="Arial"/>
              </a:rPr>
              <a:t>behavior</a:t>
            </a:r>
          </a:p>
          <a:p>
            <a:pPr marL="342900" lvl="0" indent="-342900" eaLnBrk="0" fontAlgn="base" hangingPunct="0">
              <a:spcBef>
                <a:spcPct val="20000"/>
              </a:spcBef>
              <a:spcAft>
                <a:spcPct val="0"/>
              </a:spcAft>
              <a:buClr>
                <a:srgbClr val="220011"/>
              </a:buClr>
              <a:buFont typeface="Wingdings" pitchFamily="2" charset="2"/>
              <a:buChar char="Ø"/>
            </a:pPr>
            <a:endParaRPr lang="en-US" sz="2400" kern="0" dirty="0">
              <a:solidFill>
                <a:srgbClr val="220011"/>
              </a:solidFill>
              <a:latin typeface="Arial"/>
            </a:endParaRPr>
          </a:p>
          <a:p>
            <a:pPr marL="342900" lvl="0" indent="-342900" eaLnBrk="0" fontAlgn="base" hangingPunct="0">
              <a:spcBef>
                <a:spcPct val="20000"/>
              </a:spcBef>
              <a:spcAft>
                <a:spcPct val="0"/>
              </a:spcAft>
              <a:buClr>
                <a:srgbClr val="220011"/>
              </a:buClr>
              <a:buFont typeface="Wingdings" pitchFamily="2" charset="2"/>
              <a:buChar char="Ø"/>
            </a:pPr>
            <a:r>
              <a:rPr lang="en-US" sz="2400" kern="0" dirty="0">
                <a:solidFill>
                  <a:srgbClr val="220011"/>
                </a:solidFill>
                <a:latin typeface="Arial"/>
              </a:rPr>
              <a:t>Used cautiously with vulnerable populations (seniors, prisoners, children, pregnant women, fetuses</a:t>
            </a:r>
            <a:r>
              <a:rPr lang="en-US" sz="2400" kern="0" dirty="0" smtClean="0">
                <a:solidFill>
                  <a:srgbClr val="220011"/>
                </a:solidFill>
                <a:latin typeface="Arial"/>
              </a:rPr>
              <a:t>)</a:t>
            </a:r>
          </a:p>
          <a:p>
            <a:pPr marL="342900" lvl="0" indent="-342900" eaLnBrk="0" fontAlgn="base" hangingPunct="0">
              <a:spcBef>
                <a:spcPct val="20000"/>
              </a:spcBef>
              <a:spcAft>
                <a:spcPct val="0"/>
              </a:spcAft>
              <a:buClr>
                <a:srgbClr val="220011"/>
              </a:buClr>
              <a:buFont typeface="Wingdings" pitchFamily="2" charset="2"/>
              <a:buChar char="Ø"/>
            </a:pPr>
            <a:endParaRPr lang="en-US" sz="2400" kern="0" dirty="0">
              <a:solidFill>
                <a:srgbClr val="220011"/>
              </a:solidFill>
              <a:latin typeface="Arial"/>
            </a:endParaRPr>
          </a:p>
          <a:p>
            <a:pPr marL="342900" lvl="0" indent="-342900" eaLnBrk="0" fontAlgn="base" hangingPunct="0">
              <a:spcBef>
                <a:spcPct val="20000"/>
              </a:spcBef>
              <a:spcAft>
                <a:spcPct val="0"/>
              </a:spcAft>
              <a:buClr>
                <a:srgbClr val="220011"/>
              </a:buClr>
              <a:buFont typeface="Wingdings" pitchFamily="2" charset="2"/>
              <a:buChar char="Ø"/>
            </a:pPr>
            <a:r>
              <a:rPr lang="en-US" sz="2400" kern="0" dirty="0">
                <a:solidFill>
                  <a:srgbClr val="220011"/>
                </a:solidFill>
                <a:latin typeface="Arial"/>
              </a:rPr>
              <a:t>Only the institution, not the investigator, can determine exempt status</a:t>
            </a:r>
          </a:p>
          <a:p>
            <a:pPr marL="342900" lvl="0" indent="-342900" eaLnBrk="0" fontAlgn="base" hangingPunct="0">
              <a:spcBef>
                <a:spcPct val="20000"/>
              </a:spcBef>
              <a:spcAft>
                <a:spcPct val="0"/>
              </a:spcAft>
              <a:buClr>
                <a:srgbClr val="220011"/>
              </a:buClr>
              <a:buFontTx/>
              <a:buChar char="•"/>
            </a:pPr>
            <a:endParaRPr lang="en-US" sz="2400" kern="0" dirty="0">
              <a:solidFill>
                <a:srgbClr val="220011"/>
              </a:solidFill>
              <a:latin typeface="Arial"/>
            </a:endParaRPr>
          </a:p>
        </p:txBody>
      </p:sp>
      <p:sp>
        <p:nvSpPr>
          <p:cNvPr id="3" name="Date Placeholder 2"/>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39883855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p:cNvSpPr>
          <p:nvPr>
            <p:ph type="title"/>
          </p:nvPr>
        </p:nvSpPr>
        <p:spPr>
          <a:xfrm>
            <a:off x="303439" y="0"/>
            <a:ext cx="8686800" cy="1066800"/>
          </a:xfrm>
        </p:spPr>
        <p:txBody>
          <a:bodyPr>
            <a:normAutofit fontScale="90000"/>
          </a:bodyPr>
          <a:lstStyle/>
          <a:p>
            <a:r>
              <a:rPr lang="en-US" sz="3000" b="1" dirty="0">
                <a:solidFill>
                  <a:schemeClr val="accent6"/>
                </a:solidFill>
                <a:effectLst>
                  <a:outerShdw blurRad="38100" dist="38100" dir="2700000" algn="tl">
                    <a:srgbClr val="000000">
                      <a:alpha val="43137"/>
                    </a:srgbClr>
                  </a:outerShdw>
                </a:effectLst>
                <a:latin typeface="Century Gothic" pitchFamily="34" charset="0"/>
              </a:rPr>
              <a:t>Levels of review- Expedited</a:t>
            </a:r>
            <a:br>
              <a:rPr lang="en-US" sz="3000" b="1" dirty="0">
                <a:solidFill>
                  <a:schemeClr val="accent6"/>
                </a:solidFill>
                <a:effectLst>
                  <a:outerShdw blurRad="38100" dist="38100" dir="2700000" algn="tl">
                    <a:srgbClr val="000000">
                      <a:alpha val="43137"/>
                    </a:srgbClr>
                  </a:outerShdw>
                </a:effectLst>
                <a:latin typeface="Century Gothic" pitchFamily="34" charset="0"/>
              </a:rPr>
            </a:br>
            <a:r>
              <a:rPr lang="en-US" sz="3000" b="1" dirty="0">
                <a:solidFill>
                  <a:schemeClr val="accent6"/>
                </a:solidFill>
                <a:effectLst>
                  <a:outerShdw blurRad="38100" dist="38100" dir="2700000" algn="tl">
                    <a:srgbClr val="000000">
                      <a:alpha val="43137"/>
                    </a:srgbClr>
                  </a:outerShdw>
                </a:effectLst>
                <a:latin typeface="Century Gothic" pitchFamily="34" charset="0"/>
              </a:rPr>
              <a:t>(reviewed by Chair or IRB designated member)</a:t>
            </a:r>
          </a:p>
        </p:txBody>
      </p:sp>
      <p:sp>
        <p:nvSpPr>
          <p:cNvPr id="11" name="TextBox 10"/>
          <p:cNvSpPr txBox="1"/>
          <p:nvPr/>
        </p:nvSpPr>
        <p:spPr>
          <a:xfrm>
            <a:off x="103414" y="6461641"/>
            <a:ext cx="8915400"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latin typeface="Century Gothic" pitchFamily="34" charset="0"/>
              </a:rPr>
              <a:t>Research Ethics, Compliance, IRB, &amp; IACUC</a:t>
            </a:r>
          </a:p>
        </p:txBody>
      </p:sp>
      <p:sp>
        <p:nvSpPr>
          <p:cNvPr id="2" name="Rectangle 1"/>
          <p:cNvSpPr/>
          <p:nvPr/>
        </p:nvSpPr>
        <p:spPr>
          <a:xfrm>
            <a:off x="457200" y="1219200"/>
            <a:ext cx="8382000" cy="4622804"/>
          </a:xfrm>
          <a:prstGeom prst="rect">
            <a:avLst/>
          </a:prstGeom>
        </p:spPr>
        <p:txBody>
          <a:bodyPr wrap="square">
            <a:spAutoFit/>
          </a:bodyPr>
          <a:lstStyle/>
          <a:p>
            <a:pPr marL="342900" lvl="0" indent="-342900" eaLnBrk="0" fontAlgn="base" hangingPunct="0">
              <a:spcBef>
                <a:spcPct val="20000"/>
              </a:spcBef>
              <a:spcAft>
                <a:spcPct val="0"/>
              </a:spcAft>
              <a:buClr>
                <a:srgbClr val="220011"/>
              </a:buClr>
              <a:buFont typeface="Wingdings" pitchFamily="2" charset="2"/>
              <a:buChar char="Ø"/>
            </a:pPr>
            <a:r>
              <a:rPr lang="en-US" sz="3200" kern="0" dirty="0">
                <a:solidFill>
                  <a:srgbClr val="220011"/>
                </a:solidFill>
                <a:latin typeface="Arial"/>
              </a:rPr>
              <a:t>Minimal risk and fit into an </a:t>
            </a:r>
            <a:r>
              <a:rPr lang="en-US" sz="3200" b="1" u="sng" kern="0" dirty="0">
                <a:solidFill>
                  <a:srgbClr val="220011"/>
                </a:solidFill>
                <a:latin typeface="Arial"/>
              </a:rPr>
              <a:t>“Expedited” </a:t>
            </a:r>
            <a:r>
              <a:rPr lang="en-US" sz="3200" kern="0" dirty="0">
                <a:solidFill>
                  <a:srgbClr val="220011"/>
                </a:solidFill>
                <a:latin typeface="Arial"/>
              </a:rPr>
              <a:t>category </a:t>
            </a:r>
          </a:p>
          <a:p>
            <a:pPr marL="342900" lvl="0" indent="-342900" eaLnBrk="0" fontAlgn="base" hangingPunct="0">
              <a:spcBef>
                <a:spcPct val="20000"/>
              </a:spcBef>
              <a:spcAft>
                <a:spcPct val="0"/>
              </a:spcAft>
              <a:buClr>
                <a:srgbClr val="220011"/>
              </a:buClr>
              <a:buFont typeface="Wingdings" pitchFamily="2" charset="2"/>
              <a:buChar char="Ø"/>
            </a:pPr>
            <a:endParaRPr lang="en-US" sz="3200" kern="0" dirty="0">
              <a:solidFill>
                <a:srgbClr val="220011"/>
              </a:solidFill>
              <a:latin typeface="Arial"/>
            </a:endParaRPr>
          </a:p>
          <a:p>
            <a:pPr marL="800100" lvl="1" indent="-342900" eaLnBrk="0" fontAlgn="base" hangingPunct="0">
              <a:spcBef>
                <a:spcPct val="20000"/>
              </a:spcBef>
              <a:spcAft>
                <a:spcPct val="0"/>
              </a:spcAft>
              <a:buClr>
                <a:srgbClr val="220011"/>
              </a:buClr>
              <a:buFont typeface="Wingdings" pitchFamily="2" charset="2"/>
              <a:buChar char="Ø"/>
            </a:pPr>
            <a:r>
              <a:rPr lang="en-US" sz="3200" kern="0" dirty="0">
                <a:solidFill>
                  <a:srgbClr val="220011"/>
                </a:solidFill>
                <a:latin typeface="Arial"/>
              </a:rPr>
              <a:t>Document </a:t>
            </a:r>
            <a:r>
              <a:rPr lang="en-US" sz="3200" kern="0" dirty="0" smtClean="0">
                <a:solidFill>
                  <a:srgbClr val="220011"/>
                </a:solidFill>
                <a:latin typeface="Arial"/>
              </a:rPr>
              <a:t>review</a:t>
            </a:r>
            <a:endParaRPr lang="en-US" sz="3200" kern="0" dirty="0">
              <a:solidFill>
                <a:srgbClr val="220011"/>
              </a:solidFill>
              <a:latin typeface="Arial"/>
            </a:endParaRPr>
          </a:p>
          <a:p>
            <a:pPr marL="800100" lvl="1" indent="-342900" eaLnBrk="0" fontAlgn="base" hangingPunct="0">
              <a:spcBef>
                <a:spcPct val="20000"/>
              </a:spcBef>
              <a:spcAft>
                <a:spcPct val="0"/>
              </a:spcAft>
              <a:buClr>
                <a:srgbClr val="220011"/>
              </a:buClr>
              <a:buFont typeface="Wingdings" pitchFamily="2" charset="2"/>
              <a:buChar char="Ø"/>
            </a:pPr>
            <a:r>
              <a:rPr lang="en-US" sz="3200" kern="0" dirty="0">
                <a:solidFill>
                  <a:srgbClr val="220011"/>
                </a:solidFill>
                <a:latin typeface="Arial"/>
              </a:rPr>
              <a:t>Surveys or </a:t>
            </a:r>
            <a:r>
              <a:rPr lang="en-US" sz="3200" kern="0" dirty="0" smtClean="0">
                <a:solidFill>
                  <a:srgbClr val="220011"/>
                </a:solidFill>
                <a:latin typeface="Arial"/>
              </a:rPr>
              <a:t>interviews</a:t>
            </a:r>
            <a:endParaRPr lang="en-US" sz="3200" kern="0" dirty="0">
              <a:solidFill>
                <a:srgbClr val="220011"/>
              </a:solidFill>
              <a:latin typeface="Arial"/>
            </a:endParaRPr>
          </a:p>
          <a:p>
            <a:pPr marL="800100" lvl="1" indent="-342900" eaLnBrk="0" fontAlgn="base" hangingPunct="0">
              <a:spcBef>
                <a:spcPct val="20000"/>
              </a:spcBef>
              <a:spcAft>
                <a:spcPct val="0"/>
              </a:spcAft>
              <a:buClr>
                <a:srgbClr val="220011"/>
              </a:buClr>
              <a:buFont typeface="Wingdings" pitchFamily="2" charset="2"/>
              <a:buChar char="Ø"/>
            </a:pPr>
            <a:r>
              <a:rPr lang="en-US" sz="3200" kern="0" dirty="0">
                <a:solidFill>
                  <a:srgbClr val="220011"/>
                </a:solidFill>
                <a:latin typeface="Arial"/>
              </a:rPr>
              <a:t>Collection of </a:t>
            </a:r>
            <a:r>
              <a:rPr lang="en-US" sz="3200" kern="0" dirty="0" smtClean="0">
                <a:solidFill>
                  <a:srgbClr val="220011"/>
                </a:solidFill>
                <a:latin typeface="Arial"/>
              </a:rPr>
              <a:t>specimens</a:t>
            </a:r>
            <a:endParaRPr lang="en-US" sz="3200" kern="0" dirty="0">
              <a:solidFill>
                <a:srgbClr val="220011"/>
              </a:solidFill>
              <a:latin typeface="Arial"/>
            </a:endParaRPr>
          </a:p>
          <a:p>
            <a:pPr marL="800100" lvl="1" indent="-342900" eaLnBrk="0" fontAlgn="base" hangingPunct="0">
              <a:spcBef>
                <a:spcPct val="20000"/>
              </a:spcBef>
              <a:spcAft>
                <a:spcPct val="0"/>
              </a:spcAft>
              <a:buClr>
                <a:srgbClr val="220011"/>
              </a:buClr>
              <a:buFont typeface="Wingdings" pitchFamily="2" charset="2"/>
              <a:buChar char="Ø"/>
            </a:pPr>
            <a:r>
              <a:rPr lang="en-US" sz="3200" kern="0" dirty="0">
                <a:solidFill>
                  <a:srgbClr val="220011"/>
                </a:solidFill>
                <a:latin typeface="Arial"/>
              </a:rPr>
              <a:t>Routine noninvasive procedures</a:t>
            </a:r>
          </a:p>
          <a:p>
            <a:pPr marL="342900" lvl="0" indent="-342900" eaLnBrk="0" fontAlgn="base" hangingPunct="0">
              <a:spcBef>
                <a:spcPct val="20000"/>
              </a:spcBef>
              <a:spcAft>
                <a:spcPct val="0"/>
              </a:spcAft>
              <a:buClr>
                <a:srgbClr val="220011"/>
              </a:buClr>
              <a:buFontTx/>
              <a:buChar char="•"/>
            </a:pPr>
            <a:endParaRPr lang="en-US" sz="3200" kern="0" dirty="0">
              <a:solidFill>
                <a:srgbClr val="220011"/>
              </a:solidFill>
              <a:latin typeface="Arial"/>
            </a:endParaRPr>
          </a:p>
        </p:txBody>
      </p:sp>
      <p:sp>
        <p:nvSpPr>
          <p:cNvPr id="3" name="Date Placeholder 2"/>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28205521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p:cNvSpPr>
          <p:nvPr>
            <p:ph type="title"/>
          </p:nvPr>
        </p:nvSpPr>
        <p:spPr>
          <a:xfrm>
            <a:off x="533400" y="304800"/>
            <a:ext cx="8686800" cy="1066800"/>
          </a:xfrm>
        </p:spPr>
        <p:txBody>
          <a:bodyPr>
            <a:normAutofit/>
          </a:bodyPr>
          <a:lstStyle/>
          <a:p>
            <a:r>
              <a:rPr lang="en-US" b="1" dirty="0">
                <a:solidFill>
                  <a:schemeClr val="accent6"/>
                </a:solidFill>
                <a:effectLst>
                  <a:outerShdw blurRad="38100" dist="38100" dir="2700000" algn="tl">
                    <a:srgbClr val="000000">
                      <a:alpha val="43137"/>
                    </a:srgbClr>
                  </a:outerShdw>
                </a:effectLst>
                <a:latin typeface="Century Gothic" pitchFamily="34" charset="0"/>
              </a:rPr>
              <a:t>Minimal Risk Definition</a:t>
            </a:r>
          </a:p>
        </p:txBody>
      </p:sp>
      <p:sp>
        <p:nvSpPr>
          <p:cNvPr id="11" name="TextBox 10"/>
          <p:cNvSpPr txBox="1"/>
          <p:nvPr/>
        </p:nvSpPr>
        <p:spPr>
          <a:xfrm>
            <a:off x="103414" y="6461641"/>
            <a:ext cx="8915400"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latin typeface="Century Gothic" pitchFamily="34" charset="0"/>
              </a:rPr>
              <a:t>Research Ethics, Compliance, IRB, &amp; IACUC</a:t>
            </a:r>
          </a:p>
        </p:txBody>
      </p:sp>
      <p:sp>
        <p:nvSpPr>
          <p:cNvPr id="2" name="Rectangle 1"/>
          <p:cNvSpPr/>
          <p:nvPr/>
        </p:nvSpPr>
        <p:spPr>
          <a:xfrm>
            <a:off x="495300" y="1524000"/>
            <a:ext cx="8382000" cy="3637919"/>
          </a:xfrm>
          <a:prstGeom prst="rect">
            <a:avLst/>
          </a:prstGeom>
        </p:spPr>
        <p:txBody>
          <a:bodyPr wrap="square">
            <a:spAutoFit/>
          </a:bodyPr>
          <a:lstStyle/>
          <a:p>
            <a:pPr marL="342900" lvl="0" indent="-342900" eaLnBrk="0" fontAlgn="base" hangingPunct="0">
              <a:spcBef>
                <a:spcPct val="20000"/>
              </a:spcBef>
              <a:spcAft>
                <a:spcPct val="0"/>
              </a:spcAft>
              <a:buClr>
                <a:srgbClr val="220011"/>
              </a:buClr>
              <a:buFont typeface="Wingdings" pitchFamily="2" charset="2"/>
              <a:buChar char="Ø"/>
            </a:pPr>
            <a:r>
              <a:rPr lang="en-US" sz="3200" kern="0" dirty="0">
                <a:solidFill>
                  <a:srgbClr val="220011"/>
                </a:solidFill>
                <a:latin typeface="Arial"/>
              </a:rPr>
              <a:t>Minimal risk is the probability and magnitude of physical or psychological harm that is normally encountered in the daily lives, or in the routine medical, dental, or psychological examination of healthy persons.</a:t>
            </a:r>
          </a:p>
          <a:p>
            <a:pPr marL="342900" lvl="0" indent="-342900" eaLnBrk="0" fontAlgn="base" hangingPunct="0">
              <a:spcBef>
                <a:spcPct val="20000"/>
              </a:spcBef>
              <a:spcAft>
                <a:spcPct val="0"/>
              </a:spcAft>
              <a:buClr>
                <a:srgbClr val="220011"/>
              </a:buClr>
              <a:buFontTx/>
              <a:buChar char="•"/>
            </a:pPr>
            <a:endParaRPr lang="en-US" sz="3200" kern="0" dirty="0">
              <a:solidFill>
                <a:srgbClr val="220011"/>
              </a:solidFill>
              <a:latin typeface="Arial"/>
            </a:endParaRPr>
          </a:p>
        </p:txBody>
      </p:sp>
      <p:sp>
        <p:nvSpPr>
          <p:cNvPr id="3" name="Date Placeholder 2"/>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26852435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IRB Function</a:t>
            </a:r>
            <a:br>
              <a:rPr lang="en-US" dirty="0"/>
            </a:br>
            <a:endParaRPr lang="en-US" dirty="0"/>
          </a:p>
        </p:txBody>
      </p:sp>
      <p:sp>
        <p:nvSpPr>
          <p:cNvPr id="3" name="Content Placeholder 2"/>
          <p:cNvSpPr>
            <a:spLocks noGrp="1"/>
          </p:cNvSpPr>
          <p:nvPr>
            <p:ph idx="1"/>
          </p:nvPr>
        </p:nvSpPr>
        <p:spPr/>
        <p:txBody>
          <a:bodyPr/>
          <a:lstStyle/>
          <a:p>
            <a:r>
              <a:rPr lang="en-US" b="1" dirty="0"/>
              <a:t>The purpose of an IRB is to review research involving human subjects to ensure their rights and welfare are adequately protected</a:t>
            </a:r>
          </a:p>
          <a:p>
            <a:pPr marL="0" indent="0">
              <a:buNone/>
            </a:pPr>
            <a:endParaRPr lang="en-US" dirty="0"/>
          </a:p>
        </p:txBody>
      </p:sp>
      <p:sp>
        <p:nvSpPr>
          <p:cNvPr id="4" name="Rectangle 3"/>
          <p:cNvSpPr/>
          <p:nvPr/>
        </p:nvSpPr>
        <p:spPr>
          <a:xfrm>
            <a:off x="2057400" y="6475452"/>
            <a:ext cx="5025735" cy="369332"/>
          </a:xfrm>
          <a:prstGeom prst="rect">
            <a:avLst/>
          </a:prstGeom>
        </p:spPr>
        <p:txBody>
          <a:bodyPr wrap="none">
            <a:spAutoFit/>
          </a:bodyPr>
          <a:lstStyle/>
          <a:p>
            <a:r>
              <a:rPr lang="en-US" b="1" dirty="0">
                <a:latin typeface="Century Gothic" panose="020B0502020202020204" pitchFamily="34" charset="0"/>
              </a:rPr>
              <a:t>Research Ethics, Compliance, IRB, &amp; IACUC</a:t>
            </a:r>
          </a:p>
        </p:txBody>
      </p:sp>
      <p:sp>
        <p:nvSpPr>
          <p:cNvPr id="5" name="Date Placeholder 4"/>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685075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p:cNvSpPr>
          <p:nvPr>
            <p:ph type="title"/>
          </p:nvPr>
        </p:nvSpPr>
        <p:spPr>
          <a:xfrm>
            <a:off x="533400" y="304800"/>
            <a:ext cx="8686800" cy="1066800"/>
          </a:xfrm>
        </p:spPr>
        <p:txBody>
          <a:bodyPr>
            <a:normAutofit/>
          </a:bodyPr>
          <a:lstStyle/>
          <a:p>
            <a:r>
              <a:rPr lang="en-US" b="1" dirty="0">
                <a:solidFill>
                  <a:schemeClr val="accent6"/>
                </a:solidFill>
                <a:effectLst>
                  <a:outerShdw blurRad="38100" dist="38100" dir="2700000" algn="tl">
                    <a:srgbClr val="000000">
                      <a:alpha val="43137"/>
                    </a:srgbClr>
                  </a:outerShdw>
                </a:effectLst>
                <a:latin typeface="Century Gothic" pitchFamily="34" charset="0"/>
              </a:rPr>
              <a:t>Full Board Protocol Review</a:t>
            </a:r>
          </a:p>
        </p:txBody>
      </p:sp>
      <p:sp>
        <p:nvSpPr>
          <p:cNvPr id="11" name="TextBox 10"/>
          <p:cNvSpPr txBox="1"/>
          <p:nvPr/>
        </p:nvSpPr>
        <p:spPr>
          <a:xfrm>
            <a:off x="103414" y="6461641"/>
            <a:ext cx="8915400"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latin typeface="Century Gothic" pitchFamily="34" charset="0"/>
              </a:rPr>
              <a:t>Research Ethics, Compliance, IRB, &amp; IACUC</a:t>
            </a:r>
          </a:p>
        </p:txBody>
      </p:sp>
      <p:sp>
        <p:nvSpPr>
          <p:cNvPr id="2" name="Rectangle 1"/>
          <p:cNvSpPr/>
          <p:nvPr/>
        </p:nvSpPr>
        <p:spPr>
          <a:xfrm>
            <a:off x="495300" y="1524000"/>
            <a:ext cx="8382000" cy="4524315"/>
          </a:xfrm>
          <a:prstGeom prst="rect">
            <a:avLst/>
          </a:prstGeom>
        </p:spPr>
        <p:txBody>
          <a:bodyPr wrap="square">
            <a:spAutoFit/>
          </a:bodyPr>
          <a:lstStyle/>
          <a:p>
            <a:pPr marL="342900" lvl="0" indent="-342900" eaLnBrk="0" fontAlgn="base" hangingPunct="0">
              <a:spcBef>
                <a:spcPct val="20000"/>
              </a:spcBef>
              <a:spcAft>
                <a:spcPct val="0"/>
              </a:spcAft>
              <a:buClr>
                <a:srgbClr val="220011"/>
              </a:buClr>
              <a:buFont typeface="Wingdings" pitchFamily="2" charset="2"/>
              <a:buChar char="Ø"/>
            </a:pPr>
            <a:r>
              <a:rPr lang="en-US" sz="3200" kern="0" dirty="0">
                <a:solidFill>
                  <a:srgbClr val="220011"/>
                </a:solidFill>
                <a:latin typeface="Arial"/>
              </a:rPr>
              <a:t>Protocols which meet the definition of more than minimal </a:t>
            </a:r>
            <a:r>
              <a:rPr lang="en-US" sz="3200" kern="0" dirty="0" smtClean="0">
                <a:solidFill>
                  <a:srgbClr val="220011"/>
                </a:solidFill>
                <a:latin typeface="Arial"/>
              </a:rPr>
              <a:t>risk</a:t>
            </a:r>
          </a:p>
          <a:p>
            <a:pPr marL="342900" lvl="0" indent="-342900" eaLnBrk="0" fontAlgn="base" hangingPunct="0">
              <a:spcBef>
                <a:spcPct val="20000"/>
              </a:spcBef>
              <a:spcAft>
                <a:spcPct val="0"/>
              </a:spcAft>
              <a:buClr>
                <a:srgbClr val="220011"/>
              </a:buClr>
              <a:buFont typeface="Wingdings" pitchFamily="2" charset="2"/>
              <a:buChar char="Ø"/>
            </a:pPr>
            <a:endParaRPr lang="en-US" sz="3200" kern="0" dirty="0">
              <a:solidFill>
                <a:srgbClr val="220011"/>
              </a:solidFill>
              <a:latin typeface="Arial"/>
            </a:endParaRPr>
          </a:p>
          <a:p>
            <a:pPr marL="342900" lvl="0" indent="-342900" eaLnBrk="0" fontAlgn="base" hangingPunct="0">
              <a:spcBef>
                <a:spcPct val="20000"/>
              </a:spcBef>
              <a:spcAft>
                <a:spcPct val="0"/>
              </a:spcAft>
              <a:buClr>
                <a:srgbClr val="220011"/>
              </a:buClr>
              <a:buFont typeface="Wingdings" pitchFamily="2" charset="2"/>
              <a:buChar char="Ø"/>
            </a:pPr>
            <a:r>
              <a:rPr lang="en-US" sz="3200" kern="0" dirty="0">
                <a:solidFill>
                  <a:srgbClr val="220011"/>
                </a:solidFill>
                <a:latin typeface="Arial"/>
              </a:rPr>
              <a:t>PI is invited to meeting to clarify IRB </a:t>
            </a:r>
            <a:r>
              <a:rPr lang="en-US" sz="3200" kern="0" dirty="0" smtClean="0">
                <a:solidFill>
                  <a:srgbClr val="220011"/>
                </a:solidFill>
                <a:latin typeface="Arial"/>
              </a:rPr>
              <a:t>concerns</a:t>
            </a:r>
          </a:p>
          <a:p>
            <a:pPr marL="342900" lvl="0" indent="-342900" eaLnBrk="0" fontAlgn="base" hangingPunct="0">
              <a:spcBef>
                <a:spcPct val="20000"/>
              </a:spcBef>
              <a:spcAft>
                <a:spcPct val="0"/>
              </a:spcAft>
              <a:buClr>
                <a:srgbClr val="220011"/>
              </a:buClr>
              <a:buFont typeface="Wingdings" pitchFamily="2" charset="2"/>
              <a:buChar char="Ø"/>
            </a:pPr>
            <a:endParaRPr lang="en-US" sz="3200" kern="0" dirty="0">
              <a:solidFill>
                <a:srgbClr val="220011"/>
              </a:solidFill>
              <a:latin typeface="Arial"/>
            </a:endParaRPr>
          </a:p>
          <a:p>
            <a:pPr marL="342900" lvl="0" indent="-342900" eaLnBrk="0" fontAlgn="base" hangingPunct="0">
              <a:spcBef>
                <a:spcPct val="20000"/>
              </a:spcBef>
              <a:spcAft>
                <a:spcPct val="0"/>
              </a:spcAft>
              <a:buClr>
                <a:srgbClr val="220011"/>
              </a:buClr>
              <a:buFont typeface="Wingdings" pitchFamily="2" charset="2"/>
              <a:buChar char="Ø"/>
            </a:pPr>
            <a:r>
              <a:rPr lang="en-US" sz="3200" kern="0" dirty="0">
                <a:solidFill>
                  <a:srgbClr val="220011"/>
                </a:solidFill>
                <a:latin typeface="Arial"/>
              </a:rPr>
              <a:t>UCF IRB meets once a month</a:t>
            </a:r>
          </a:p>
          <a:p>
            <a:pPr marL="342900" lvl="0" indent="-342900" eaLnBrk="0" fontAlgn="base" hangingPunct="0">
              <a:spcBef>
                <a:spcPct val="20000"/>
              </a:spcBef>
              <a:spcAft>
                <a:spcPct val="0"/>
              </a:spcAft>
              <a:buClr>
                <a:srgbClr val="220011"/>
              </a:buClr>
              <a:buFontTx/>
              <a:buChar char="•"/>
            </a:pPr>
            <a:endParaRPr lang="en-US" sz="3200" kern="0" dirty="0">
              <a:solidFill>
                <a:srgbClr val="220011"/>
              </a:solidFill>
              <a:latin typeface="Arial"/>
            </a:endParaRPr>
          </a:p>
        </p:txBody>
      </p:sp>
      <p:sp>
        <p:nvSpPr>
          <p:cNvPr id="3" name="Date Placeholder 2"/>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28106646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p:cNvSpPr>
          <p:nvPr>
            <p:ph type="title"/>
          </p:nvPr>
        </p:nvSpPr>
        <p:spPr>
          <a:xfrm>
            <a:off x="533400" y="304800"/>
            <a:ext cx="8686800" cy="1066800"/>
          </a:xfrm>
        </p:spPr>
        <p:txBody>
          <a:bodyPr>
            <a:normAutofit/>
          </a:bodyPr>
          <a:lstStyle/>
          <a:p>
            <a:r>
              <a:rPr lang="en-US" b="1" dirty="0">
                <a:solidFill>
                  <a:schemeClr val="accent6"/>
                </a:solidFill>
                <a:effectLst>
                  <a:outerShdw blurRad="38100" dist="38100" dir="2700000" algn="tl">
                    <a:srgbClr val="000000">
                      <a:alpha val="43137"/>
                    </a:srgbClr>
                  </a:outerShdw>
                </a:effectLst>
                <a:latin typeface="Century Gothic" pitchFamily="34" charset="0"/>
              </a:rPr>
              <a:t>The IRB has the authority to:</a:t>
            </a:r>
          </a:p>
        </p:txBody>
      </p:sp>
      <p:sp>
        <p:nvSpPr>
          <p:cNvPr id="11" name="TextBox 10"/>
          <p:cNvSpPr txBox="1"/>
          <p:nvPr/>
        </p:nvSpPr>
        <p:spPr>
          <a:xfrm>
            <a:off x="103414" y="6461641"/>
            <a:ext cx="8915400"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latin typeface="Century Gothic" pitchFamily="34" charset="0"/>
              </a:rPr>
              <a:t>Research Ethics, Compliance, IRB, &amp; IACUC</a:t>
            </a:r>
          </a:p>
        </p:txBody>
      </p:sp>
      <p:sp>
        <p:nvSpPr>
          <p:cNvPr id="2" name="Rectangle 1"/>
          <p:cNvSpPr/>
          <p:nvPr/>
        </p:nvSpPr>
        <p:spPr>
          <a:xfrm>
            <a:off x="495300" y="1219200"/>
            <a:ext cx="8382000" cy="4801314"/>
          </a:xfrm>
          <a:prstGeom prst="rect">
            <a:avLst/>
          </a:prstGeom>
        </p:spPr>
        <p:txBody>
          <a:bodyPr wrap="square">
            <a:spAutoFit/>
          </a:bodyPr>
          <a:lstStyle/>
          <a:p>
            <a:pPr marL="342900" lvl="0" indent="-342900" eaLnBrk="0" fontAlgn="base" hangingPunct="0">
              <a:spcBef>
                <a:spcPct val="20000"/>
              </a:spcBef>
              <a:spcAft>
                <a:spcPct val="0"/>
              </a:spcAft>
              <a:buClr>
                <a:srgbClr val="220011"/>
              </a:buClr>
              <a:buFont typeface="Wingdings" pitchFamily="2" charset="2"/>
              <a:buChar char="Ø"/>
            </a:pPr>
            <a:r>
              <a:rPr lang="en-US" sz="3000" b="1" kern="0" dirty="0" smtClean="0">
                <a:solidFill>
                  <a:srgbClr val="220011"/>
                </a:solidFill>
                <a:latin typeface="Arial"/>
              </a:rPr>
              <a:t>Approve</a:t>
            </a:r>
          </a:p>
          <a:p>
            <a:pPr marL="342900" lvl="0" indent="-342900" eaLnBrk="0" fontAlgn="base" hangingPunct="0">
              <a:spcBef>
                <a:spcPct val="20000"/>
              </a:spcBef>
              <a:spcAft>
                <a:spcPct val="0"/>
              </a:spcAft>
              <a:buClr>
                <a:srgbClr val="220011"/>
              </a:buClr>
              <a:buFont typeface="Wingdings" pitchFamily="2" charset="2"/>
              <a:buChar char="Ø"/>
            </a:pPr>
            <a:endParaRPr lang="en-US" sz="3000" b="1" kern="0" dirty="0" smtClean="0">
              <a:solidFill>
                <a:srgbClr val="220011"/>
              </a:solidFill>
              <a:latin typeface="Arial"/>
            </a:endParaRPr>
          </a:p>
          <a:p>
            <a:pPr marL="342900" lvl="0" indent="-342900" eaLnBrk="0" fontAlgn="base" hangingPunct="0">
              <a:spcBef>
                <a:spcPct val="20000"/>
              </a:spcBef>
              <a:spcAft>
                <a:spcPct val="0"/>
              </a:spcAft>
              <a:buClr>
                <a:srgbClr val="220011"/>
              </a:buClr>
              <a:buFont typeface="Wingdings" pitchFamily="2" charset="2"/>
              <a:buChar char="Ø"/>
            </a:pPr>
            <a:r>
              <a:rPr lang="en-US" sz="3000" b="1" kern="0" dirty="0" smtClean="0">
                <a:solidFill>
                  <a:srgbClr val="220011"/>
                </a:solidFill>
                <a:latin typeface="Arial"/>
              </a:rPr>
              <a:t>Require modifications </a:t>
            </a:r>
            <a:r>
              <a:rPr lang="en-US" sz="3000" kern="0" dirty="0" smtClean="0">
                <a:solidFill>
                  <a:srgbClr val="220011"/>
                </a:solidFill>
                <a:latin typeface="Arial"/>
              </a:rPr>
              <a:t>prior to approval</a:t>
            </a:r>
          </a:p>
          <a:p>
            <a:pPr marL="342900" lvl="0" indent="-342900" eaLnBrk="0" fontAlgn="base" hangingPunct="0">
              <a:spcBef>
                <a:spcPct val="20000"/>
              </a:spcBef>
              <a:spcAft>
                <a:spcPct val="0"/>
              </a:spcAft>
              <a:buClr>
                <a:srgbClr val="220011"/>
              </a:buClr>
              <a:buFont typeface="Wingdings" pitchFamily="2" charset="2"/>
              <a:buChar char="Ø"/>
            </a:pPr>
            <a:endParaRPr lang="en-US" sz="3000" kern="0" dirty="0" smtClean="0">
              <a:solidFill>
                <a:srgbClr val="220011"/>
              </a:solidFill>
              <a:latin typeface="Arial"/>
            </a:endParaRPr>
          </a:p>
          <a:p>
            <a:pPr marL="342900" lvl="0" indent="-342900" eaLnBrk="0" fontAlgn="base" hangingPunct="0">
              <a:spcBef>
                <a:spcPct val="20000"/>
              </a:spcBef>
              <a:spcAft>
                <a:spcPct val="0"/>
              </a:spcAft>
              <a:buClr>
                <a:srgbClr val="220011"/>
              </a:buClr>
              <a:buFont typeface="Wingdings" pitchFamily="2" charset="2"/>
              <a:buChar char="Ø"/>
            </a:pPr>
            <a:r>
              <a:rPr lang="en-US" sz="3000" b="1" kern="0" dirty="0" smtClean="0">
                <a:solidFill>
                  <a:srgbClr val="220011"/>
                </a:solidFill>
                <a:latin typeface="Arial"/>
              </a:rPr>
              <a:t>Table</a:t>
            </a:r>
            <a:r>
              <a:rPr lang="en-US" sz="3000" kern="0" dirty="0" smtClean="0">
                <a:solidFill>
                  <a:srgbClr val="220011"/>
                </a:solidFill>
                <a:latin typeface="Arial"/>
              </a:rPr>
              <a:t> until major issues are clarified</a:t>
            </a:r>
          </a:p>
          <a:p>
            <a:pPr marL="342900" lvl="0" indent="-342900" eaLnBrk="0" fontAlgn="base" hangingPunct="0">
              <a:spcBef>
                <a:spcPct val="20000"/>
              </a:spcBef>
              <a:spcAft>
                <a:spcPct val="0"/>
              </a:spcAft>
              <a:buClr>
                <a:srgbClr val="220011"/>
              </a:buClr>
              <a:buFont typeface="Wingdings" pitchFamily="2" charset="2"/>
              <a:buChar char="Ø"/>
            </a:pPr>
            <a:endParaRPr lang="en-US" sz="3000" kern="0" dirty="0" smtClean="0">
              <a:solidFill>
                <a:srgbClr val="220011"/>
              </a:solidFill>
              <a:latin typeface="Arial"/>
            </a:endParaRPr>
          </a:p>
          <a:p>
            <a:pPr marL="342900" lvl="0" indent="-342900" eaLnBrk="0" fontAlgn="base" hangingPunct="0">
              <a:spcBef>
                <a:spcPct val="20000"/>
              </a:spcBef>
              <a:spcAft>
                <a:spcPct val="0"/>
              </a:spcAft>
              <a:buClr>
                <a:srgbClr val="220011"/>
              </a:buClr>
              <a:buFont typeface="Wingdings" pitchFamily="2" charset="2"/>
              <a:buChar char="Ø"/>
            </a:pPr>
            <a:r>
              <a:rPr lang="en-US" sz="3000" b="1" kern="0" dirty="0" smtClean="0">
                <a:solidFill>
                  <a:srgbClr val="220011"/>
                </a:solidFill>
                <a:latin typeface="Arial"/>
              </a:rPr>
              <a:t>Disapprove</a:t>
            </a:r>
            <a:r>
              <a:rPr lang="en-US" sz="3000" kern="0" dirty="0" smtClean="0">
                <a:solidFill>
                  <a:srgbClr val="220011"/>
                </a:solidFill>
                <a:latin typeface="Arial"/>
              </a:rPr>
              <a:t> all research activities including proposed changes in previously approved human subject research</a:t>
            </a:r>
            <a:endParaRPr lang="en-US" sz="3000" b="1" kern="0" dirty="0">
              <a:solidFill>
                <a:srgbClr val="220011"/>
              </a:solidFill>
              <a:latin typeface="Arial"/>
            </a:endParaRPr>
          </a:p>
        </p:txBody>
      </p:sp>
      <p:sp>
        <p:nvSpPr>
          <p:cNvPr id="3" name="Date Placeholder 2"/>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7169914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p:cNvSpPr>
          <p:nvPr>
            <p:ph type="title"/>
          </p:nvPr>
        </p:nvSpPr>
        <p:spPr>
          <a:xfrm>
            <a:off x="533400" y="304800"/>
            <a:ext cx="8686800" cy="1066800"/>
          </a:xfrm>
        </p:spPr>
        <p:txBody>
          <a:bodyPr>
            <a:normAutofit/>
          </a:bodyPr>
          <a:lstStyle/>
          <a:p>
            <a:r>
              <a:rPr lang="en-US" b="1" dirty="0">
                <a:solidFill>
                  <a:schemeClr val="accent6"/>
                </a:solidFill>
                <a:effectLst>
                  <a:outerShdw blurRad="38100" dist="38100" dir="2700000" algn="tl">
                    <a:srgbClr val="000000">
                      <a:alpha val="43137"/>
                    </a:srgbClr>
                  </a:outerShdw>
                </a:effectLst>
                <a:latin typeface="Century Gothic" pitchFamily="34" charset="0"/>
              </a:rPr>
              <a:t>Required Training</a:t>
            </a:r>
          </a:p>
        </p:txBody>
      </p:sp>
      <p:sp>
        <p:nvSpPr>
          <p:cNvPr id="11" name="TextBox 10"/>
          <p:cNvSpPr txBox="1"/>
          <p:nvPr/>
        </p:nvSpPr>
        <p:spPr>
          <a:xfrm>
            <a:off x="103414" y="6461641"/>
            <a:ext cx="8915400"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latin typeface="Century Gothic" pitchFamily="34" charset="0"/>
              </a:rPr>
              <a:t>Research Ethics, Compliance, IRB, &amp; IACUC</a:t>
            </a:r>
          </a:p>
        </p:txBody>
      </p:sp>
      <p:sp>
        <p:nvSpPr>
          <p:cNvPr id="2" name="Rectangle 1"/>
          <p:cNvSpPr/>
          <p:nvPr/>
        </p:nvSpPr>
        <p:spPr>
          <a:xfrm>
            <a:off x="495300" y="1981200"/>
            <a:ext cx="8382000" cy="2585323"/>
          </a:xfrm>
          <a:prstGeom prst="rect">
            <a:avLst/>
          </a:prstGeom>
        </p:spPr>
        <p:txBody>
          <a:bodyPr wrap="square">
            <a:spAutoFit/>
          </a:bodyPr>
          <a:lstStyle/>
          <a:p>
            <a:pPr marL="342900" lvl="0" indent="-342900" eaLnBrk="0" fontAlgn="base" hangingPunct="0">
              <a:spcBef>
                <a:spcPct val="20000"/>
              </a:spcBef>
              <a:spcAft>
                <a:spcPct val="0"/>
              </a:spcAft>
              <a:buClr>
                <a:srgbClr val="220011"/>
              </a:buClr>
              <a:buFont typeface="Wingdings" pitchFamily="2" charset="2"/>
              <a:buChar char="Ø"/>
            </a:pPr>
            <a:r>
              <a:rPr lang="en-US" sz="3000" kern="0" dirty="0">
                <a:solidFill>
                  <a:srgbClr val="220011"/>
                </a:solidFill>
                <a:latin typeface="Arial"/>
              </a:rPr>
              <a:t>CITI online human subjects protection training is required every 3 years. Study will not be approved until all KSP are trained</a:t>
            </a:r>
            <a:r>
              <a:rPr lang="en-US" sz="3000" kern="0" dirty="0" smtClean="0">
                <a:solidFill>
                  <a:srgbClr val="220011"/>
                </a:solidFill>
                <a:latin typeface="Arial"/>
              </a:rPr>
              <a:t>.</a:t>
            </a:r>
          </a:p>
          <a:p>
            <a:pPr marL="342900" lvl="0" indent="-342900" eaLnBrk="0" fontAlgn="base" hangingPunct="0">
              <a:spcBef>
                <a:spcPct val="20000"/>
              </a:spcBef>
              <a:spcAft>
                <a:spcPct val="0"/>
              </a:spcAft>
              <a:buClr>
                <a:srgbClr val="220011"/>
              </a:buClr>
              <a:buFont typeface="Wingdings" pitchFamily="2" charset="2"/>
              <a:buChar char="Ø"/>
            </a:pPr>
            <a:endParaRPr lang="en-US" sz="3000" kern="0" dirty="0">
              <a:solidFill>
                <a:srgbClr val="220011"/>
              </a:solidFill>
              <a:latin typeface="Arial"/>
            </a:endParaRPr>
          </a:p>
          <a:p>
            <a:pPr marL="342900" lvl="0" indent="-342900" eaLnBrk="0" fontAlgn="base" hangingPunct="0">
              <a:spcBef>
                <a:spcPct val="20000"/>
              </a:spcBef>
              <a:spcAft>
                <a:spcPct val="0"/>
              </a:spcAft>
              <a:buClr>
                <a:srgbClr val="220011"/>
              </a:buClr>
              <a:buFont typeface="Wingdings" pitchFamily="2" charset="2"/>
              <a:buChar char="Ø"/>
            </a:pPr>
            <a:r>
              <a:rPr lang="en-US" sz="3000" kern="0" dirty="0">
                <a:solidFill>
                  <a:srgbClr val="220011"/>
                </a:solidFill>
                <a:latin typeface="Arial"/>
              </a:rPr>
              <a:t>See the UCF IRB website for access</a:t>
            </a:r>
          </a:p>
        </p:txBody>
      </p:sp>
      <p:sp>
        <p:nvSpPr>
          <p:cNvPr id="3" name="Date Placeholder 2"/>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9092456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752671"/>
            <a:ext cx="7543800" cy="646331"/>
          </a:xfrm>
          <a:prstGeom prst="rect">
            <a:avLst/>
          </a:prstGeom>
          <a:noFill/>
        </p:spPr>
        <p:txBody>
          <a:bodyPr wrap="square" rtlCol="0">
            <a:spAutoFit/>
          </a:bodyPr>
          <a:lstStyle/>
          <a:p>
            <a:pPr algn="ctr"/>
            <a:r>
              <a:rPr lang="en-US" sz="3600"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QUESTIONS or COMMENTS?</a:t>
            </a:r>
            <a:endParaRPr lang="en-US" sz="3600"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p:txBody>
      </p:sp>
      <p:pic>
        <p:nvPicPr>
          <p:cNvPr id="1026" name="Picture 2" descr="C:\Users\LTorres\AppData\Local\Microsoft\Windows\Temporary Internet Files\Low\Content.IE5\4F1O7XFO\MC900433797[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6295" y="1905143"/>
            <a:ext cx="1828657" cy="1828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1822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381000" y="0"/>
            <a:ext cx="609600" cy="6858000"/>
          </a:xfrm>
          <a:prstGeom prst="rect">
            <a:avLst/>
          </a:prstGeom>
          <a:solidFill>
            <a:srgbClr val="CC9900">
              <a:alpha val="40000"/>
            </a:srgb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bwMode="auto">
          <a:xfrm>
            <a:off x="990600" y="0"/>
            <a:ext cx="181872" cy="6858000"/>
          </a:xfrm>
          <a:prstGeom prst="rect">
            <a:avLst/>
          </a:prstGeom>
          <a:solidFill>
            <a:srgbClr val="FFCA06">
              <a:alpha val="23000"/>
            </a:srgbClr>
          </a:solidFill>
          <a:ln w="38100" cap="rnd" cmpd="sng" algn="ctr">
            <a:solidFill>
              <a:srgbClr val="FFCA06">
                <a:alpha val="25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Straight Connector 16"/>
          <p:cNvSpPr>
            <a:spLocks noChangeShapeType="1"/>
          </p:cNvSpPr>
          <p:nvPr/>
        </p:nvSpPr>
        <p:spPr bwMode="auto">
          <a:xfrm>
            <a:off x="106344" y="0"/>
            <a:ext cx="0" cy="6858000"/>
          </a:xfrm>
          <a:prstGeom prst="line">
            <a:avLst/>
          </a:prstGeom>
          <a:noFill/>
          <a:ln w="57150" cap="flat" cmpd="sng" algn="ctr">
            <a:solidFill>
              <a:schemeClr val="bg2">
                <a:lumMod val="25000"/>
                <a:alpha val="25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854112" y="0"/>
            <a:ext cx="0" cy="6858000"/>
          </a:xfrm>
          <a:prstGeom prst="line">
            <a:avLst/>
          </a:prstGeom>
          <a:noFill/>
          <a:ln w="57150" cap="flat" cmpd="sng" algn="ctr">
            <a:solidFill>
              <a:schemeClr val="bg2">
                <a:lumMod val="25000"/>
                <a:alpha val="25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1726640" y="0"/>
            <a:ext cx="0" cy="6858000"/>
          </a:xfrm>
          <a:prstGeom prst="line">
            <a:avLst/>
          </a:prstGeom>
          <a:noFill/>
          <a:ln w="28575" cap="flat" cmpd="sng" algn="ctr">
            <a:solidFill>
              <a:schemeClr val="bg2">
                <a:lumMod val="25000"/>
                <a:alpha val="25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1" name="Straight Connector 20"/>
          <p:cNvSpPr>
            <a:spLocks noChangeShapeType="1"/>
          </p:cNvSpPr>
          <p:nvPr/>
        </p:nvSpPr>
        <p:spPr bwMode="auto">
          <a:xfrm>
            <a:off x="1066800" y="0"/>
            <a:ext cx="0" cy="6858000"/>
          </a:xfrm>
          <a:prstGeom prst="line">
            <a:avLst/>
          </a:prstGeom>
          <a:noFill/>
          <a:ln w="9525" cap="flat" cmpd="sng" algn="ctr">
            <a:solidFill>
              <a:schemeClr val="bg2">
                <a:lumMod val="25000"/>
                <a:alpha val="25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Rectangle 21"/>
          <p:cNvSpPr/>
          <p:nvPr/>
        </p:nvSpPr>
        <p:spPr bwMode="auto">
          <a:xfrm>
            <a:off x="1219200" y="0"/>
            <a:ext cx="76200" cy="6858000"/>
          </a:xfrm>
          <a:prstGeom prst="rect">
            <a:avLst/>
          </a:prstGeom>
          <a:solidFill>
            <a:srgbClr val="CC9900">
              <a:alpha val="40000"/>
            </a:srgb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609600" y="3429000"/>
            <a:ext cx="1295400" cy="1295400"/>
          </a:xfrm>
          <a:prstGeom prst="ellipse">
            <a:avLst/>
          </a:prstGeom>
          <a:solidFill>
            <a:srgbClr val="CC9900"/>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324704" y="4866752"/>
            <a:ext cx="641424" cy="641424"/>
          </a:xfrm>
          <a:prstGeom prst="ellipse">
            <a:avLst/>
          </a:prstGeom>
          <a:solidFill>
            <a:srgbClr val="CC9900"/>
          </a:solidFill>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bwMode="auto">
          <a:xfrm>
            <a:off x="1091080" y="5500632"/>
            <a:ext cx="137160" cy="137160"/>
          </a:xfrm>
          <a:prstGeom prst="ellipse">
            <a:avLst/>
          </a:prstGeom>
          <a:solidFill>
            <a:srgbClr val="CC9900"/>
          </a:solidFill>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91200"/>
            <a:ext cx="274320" cy="274320"/>
          </a:xfrm>
          <a:prstGeom prst="ellipse">
            <a:avLst/>
          </a:prstGeom>
          <a:solidFill>
            <a:srgbClr val="CC9900"/>
          </a:solidFill>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bwMode="auto">
          <a:xfrm>
            <a:off x="1879040" y="4479888"/>
            <a:ext cx="365760" cy="365760"/>
          </a:xfrm>
          <a:prstGeom prst="ellipse">
            <a:avLst/>
          </a:prstGeom>
          <a:solidFill>
            <a:srgbClr val="CC9900"/>
          </a:solidFill>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8" name="Straight Connector 27"/>
          <p:cNvSpPr>
            <a:spLocks noChangeShapeType="1"/>
          </p:cNvSpPr>
          <p:nvPr/>
        </p:nvSpPr>
        <p:spPr bwMode="auto">
          <a:xfrm>
            <a:off x="9097944" y="0"/>
            <a:ext cx="0" cy="6858000"/>
          </a:xfrm>
          <a:prstGeom prst="line">
            <a:avLst/>
          </a:prstGeom>
          <a:noFill/>
          <a:ln w="57150" cap="flat" cmpd="thickThin" algn="ctr">
            <a:solidFill>
              <a:schemeClr val="bg2">
                <a:lumMod val="25000"/>
                <a:alpha val="5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36" name="Text Placeholder 4"/>
          <p:cNvSpPr>
            <a:spLocks noGrp="1"/>
          </p:cNvSpPr>
          <p:nvPr>
            <p:ph type="body" sz="half" idx="2"/>
          </p:nvPr>
        </p:nvSpPr>
        <p:spPr>
          <a:xfrm>
            <a:off x="1726640" y="3276600"/>
            <a:ext cx="7371304" cy="3048000"/>
          </a:xfrm>
          <a:noFill/>
          <a:ln>
            <a:noFill/>
          </a:ln>
        </p:spPr>
        <p:txBody>
          <a:bodyPr>
            <a:noAutofit/>
          </a:bodyPr>
          <a:lstStyle/>
          <a:p>
            <a:pPr algn="ctr"/>
            <a:r>
              <a:rPr lang="en-US" sz="2400" b="1" dirty="0" smtClean="0">
                <a:solidFill>
                  <a:schemeClr val="accent6">
                    <a:lumMod val="50000"/>
                  </a:schemeClr>
                </a:solidFill>
                <a:effectLst>
                  <a:outerShdw blurRad="38100" dist="38100" dir="2700000" algn="tl">
                    <a:srgbClr val="000000">
                      <a:alpha val="43137"/>
                    </a:srgbClr>
                  </a:outerShdw>
                </a:effectLst>
                <a:latin typeface="Century Gothic" panose="020B0502020202020204" pitchFamily="34" charset="0"/>
                <a:ea typeface="Tahoma" pitchFamily="34" charset="0"/>
                <a:cs typeface="Tahoma" pitchFamily="34" charset="0"/>
              </a:rPr>
              <a:t>OFFICE OF ANIMAL WELFARE </a:t>
            </a:r>
          </a:p>
          <a:p>
            <a:pPr algn="ctr"/>
            <a:r>
              <a:rPr lang="en-US" sz="1800" dirty="0" smtClean="0">
                <a:effectLst>
                  <a:outerShdw blurRad="38100" dist="38100" dir="2700000" algn="tl">
                    <a:srgbClr val="000000">
                      <a:alpha val="43137"/>
                    </a:srgbClr>
                  </a:outerShdw>
                </a:effectLst>
                <a:latin typeface="Century Gothic" panose="020B0502020202020204" pitchFamily="34" charset="0"/>
                <a:ea typeface="Tahoma" pitchFamily="34" charset="0"/>
                <a:cs typeface="Tahoma" pitchFamily="34" charset="0"/>
              </a:rPr>
              <a:t>Institutional Animal Care and Animal Use Committee (IACUC)</a:t>
            </a:r>
          </a:p>
          <a:p>
            <a:pPr algn="ctr"/>
            <a:endParaRPr lang="en-US" sz="2800" dirty="0" smtClean="0">
              <a:latin typeface="Century Gothic" panose="020B0502020202020204" pitchFamily="34" charset="0"/>
              <a:ea typeface="Tahoma" pitchFamily="34" charset="0"/>
              <a:cs typeface="Tahoma" pitchFamily="34" charset="0"/>
            </a:endParaRPr>
          </a:p>
          <a:p>
            <a:pPr algn="ctr"/>
            <a:r>
              <a:rPr lang="en-US" sz="1600" b="1" dirty="0" smtClean="0">
                <a:solidFill>
                  <a:schemeClr val="accent6">
                    <a:lumMod val="50000"/>
                  </a:schemeClr>
                </a:solidFill>
                <a:effectLst/>
                <a:latin typeface="Century Gothic" panose="020B0502020202020204" pitchFamily="34" charset="0"/>
                <a:ea typeface="Tahoma" pitchFamily="34" charset="0"/>
                <a:cs typeface="Tahoma" pitchFamily="34" charset="0"/>
              </a:rPr>
              <a:t>Presented by:</a:t>
            </a:r>
          </a:p>
          <a:p>
            <a:pPr algn="ctr"/>
            <a:r>
              <a:rPr lang="en-US" sz="1600" b="1" dirty="0" smtClean="0">
                <a:solidFill>
                  <a:schemeClr val="accent6">
                    <a:lumMod val="50000"/>
                  </a:schemeClr>
                </a:solidFill>
                <a:effectLst/>
                <a:latin typeface="Century Gothic" panose="020B0502020202020204" pitchFamily="34" charset="0"/>
                <a:ea typeface="Tahoma" pitchFamily="34" charset="0"/>
                <a:cs typeface="Tahoma" pitchFamily="34" charset="0"/>
              </a:rPr>
              <a:t>Suhail Pantojas, Coordinator &amp; </a:t>
            </a:r>
            <a:r>
              <a:rPr lang="en-US" sz="1600" b="1" dirty="0" smtClean="0">
                <a:solidFill>
                  <a:schemeClr val="accent6">
                    <a:lumMod val="50000"/>
                  </a:schemeClr>
                </a:solidFill>
                <a:latin typeface="Century Gothic" panose="020B0502020202020204" pitchFamily="34" charset="0"/>
                <a:ea typeface="Tahoma" pitchFamily="34" charset="0"/>
                <a:cs typeface="Tahoma" pitchFamily="34" charset="0"/>
              </a:rPr>
              <a:t>Alyssa Colón, Assistant</a:t>
            </a:r>
            <a:endParaRPr lang="en-US" sz="1600" b="1" dirty="0" smtClean="0">
              <a:solidFill>
                <a:schemeClr val="accent6">
                  <a:lumMod val="50000"/>
                </a:schemeClr>
              </a:solidFill>
              <a:effectLst/>
              <a:latin typeface="Century Gothic" panose="020B0502020202020204" pitchFamily="34" charset="0"/>
              <a:ea typeface="Tahoma" pitchFamily="34" charset="0"/>
              <a:cs typeface="Tahoma" pitchFamily="34" charset="0"/>
            </a:endParaRPr>
          </a:p>
        </p:txBody>
      </p:sp>
      <p:pic>
        <p:nvPicPr>
          <p:cNvPr id="41" name="Picture 40" descr="http://www.floridahightech.com/images/UCFlogo.gif"/>
          <p:cNvPicPr>
            <a:picLocks noChangeAspect="1"/>
          </p:cNvPicPr>
          <p:nvPr/>
        </p:nvPicPr>
        <p:blipFill>
          <a:blip r:embed="rId2" cstate="print">
            <a:duotone>
              <a:prstClr val="black"/>
              <a:schemeClr val="accent6">
                <a:tint val="45000"/>
                <a:satMod val="400000"/>
              </a:schemeClr>
            </a:duotone>
            <a:extLst>
              <a:ext uri="{BEBA8EAE-BF5A-486C-A8C5-ECC9F3942E4B}">
                <a14:imgProps xmlns:a14="http://schemas.microsoft.com/office/drawing/2010/main">
                  <a14:imgLayer r:embed="rId3">
                    <a14:imgEffect>
                      <a14:colorTemperature colorTemp="11500"/>
                    </a14:imgEffect>
                    <a14:imgEffect>
                      <a14:saturation sat="0"/>
                    </a14:imgEffect>
                  </a14:imgLayer>
                </a14:imgProps>
              </a:ext>
            </a:extLst>
          </a:blip>
          <a:srcRect r="68983" b="44845"/>
          <a:stretch>
            <a:fillRect/>
          </a:stretch>
        </p:blipFill>
        <p:spPr bwMode="auto">
          <a:xfrm>
            <a:off x="776676" y="3532385"/>
            <a:ext cx="998057" cy="1106937"/>
          </a:xfrm>
          <a:prstGeom prst="rect">
            <a:avLst/>
          </a:prstGeom>
          <a:noFill/>
          <a:ln w="9525">
            <a:noFill/>
            <a:miter lim="800000"/>
            <a:headEnd/>
            <a:tailEnd/>
          </a:ln>
        </p:spPr>
      </p:pic>
      <p:pic>
        <p:nvPicPr>
          <p:cNvPr id="29" name="Picture 28" descr="I:\SPaRKS 2013\SPaRKS2 2013 Logo\sparks2logo_colorbackground.gif"/>
          <p:cNvPicPr/>
          <p:nvPr/>
        </p:nvPicPr>
        <p:blipFill>
          <a:blip r:embed="rId4">
            <a:extLst>
              <a:ext uri="{28A0092B-C50C-407E-A947-70E740481C1C}">
                <a14:useLocalDpi xmlns:a14="http://schemas.microsoft.com/office/drawing/2010/main" val="0"/>
              </a:ext>
            </a:extLst>
          </a:blip>
          <a:srcRect/>
          <a:stretch>
            <a:fillRect/>
          </a:stretch>
        </p:blipFill>
        <p:spPr bwMode="auto">
          <a:xfrm>
            <a:off x="3200400" y="762000"/>
            <a:ext cx="4191000" cy="2362200"/>
          </a:xfrm>
          <a:prstGeom prst="rect">
            <a:avLst/>
          </a:prstGeom>
          <a:noFill/>
          <a:ln>
            <a:noFill/>
          </a:ln>
        </p:spPr>
      </p:pic>
      <p:sp>
        <p:nvSpPr>
          <p:cNvPr id="2" name="Date Placeholder 1"/>
          <p:cNvSpPr>
            <a:spLocks noGrp="1"/>
          </p:cNvSpPr>
          <p:nvPr>
            <p:ph type="dt" sz="half" idx="10"/>
          </p:nvPr>
        </p:nvSpPr>
        <p:spPr/>
        <p:txBody>
          <a:bodyPr/>
          <a:lstStyle/>
          <a:p>
            <a:endParaRPr lang="en-US" dirty="0"/>
          </a:p>
        </p:txBody>
      </p:sp>
    </p:spTree>
    <p:extLst>
      <p:ext uri="{BB962C8B-B14F-4D97-AF65-F5344CB8AC3E}">
        <p14:creationId xmlns:p14="http://schemas.microsoft.com/office/powerpoint/2010/main" val="38256771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latin typeface="Century Gothic" pitchFamily="34" charset="0"/>
              </a:rPr>
              <a:t>Research Ethics, Compliance, IRB, &amp; IACUC</a:t>
            </a: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5032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Agenda</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7" name="Content Placeholder 2"/>
          <p:cNvSpPr>
            <a:spLocks noGrp="1"/>
          </p:cNvSpPr>
          <p:nvPr/>
        </p:nvSpPr>
        <p:spPr bwMode="auto">
          <a:xfrm>
            <a:off x="141514" y="1612900"/>
            <a:ext cx="89154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Char char="•"/>
              <a:defRPr sz="2400" b="1">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a:solidFill>
                  <a:schemeClr val="bg2"/>
                </a:solidFill>
                <a:latin typeface="+mn-lt"/>
              </a:defRPr>
            </a:lvl2pPr>
            <a:lvl3pPr marL="1143000" indent="-228600" algn="l" rtl="0" eaLnBrk="0" fontAlgn="base" hangingPunct="0">
              <a:spcBef>
                <a:spcPct val="20000"/>
              </a:spcBef>
              <a:spcAft>
                <a:spcPct val="0"/>
              </a:spcAft>
              <a:buChar char="•"/>
              <a:defRPr sz="2000">
                <a:solidFill>
                  <a:schemeClr val="bg2"/>
                </a:solidFill>
                <a:latin typeface="+mn-lt"/>
              </a:defRPr>
            </a:lvl3pPr>
            <a:lvl4pPr marL="1600200" indent="-228600" algn="l" rtl="0" eaLnBrk="0" fontAlgn="base" hangingPunct="0">
              <a:spcBef>
                <a:spcPct val="20000"/>
              </a:spcBef>
              <a:spcAft>
                <a:spcPct val="0"/>
              </a:spcAft>
              <a:buChar char="•"/>
              <a:defRPr>
                <a:solidFill>
                  <a:schemeClr val="bg2"/>
                </a:solidFill>
                <a:latin typeface="+mn-lt"/>
              </a:defRPr>
            </a:lvl4pPr>
            <a:lvl5pPr marL="2057400" indent="-228600" algn="l" rtl="0" eaLnBrk="0" fontAlgn="base" hangingPunct="0">
              <a:spcBef>
                <a:spcPct val="20000"/>
              </a:spcBef>
              <a:spcAft>
                <a:spcPct val="0"/>
              </a:spcAft>
              <a:buChar char="•"/>
              <a:defRPr sz="1600">
                <a:solidFill>
                  <a:schemeClr val="bg2"/>
                </a:solidFill>
                <a:latin typeface="+mn-lt"/>
              </a:defRPr>
            </a:lvl5pPr>
            <a:lvl6pPr marL="2514600" indent="-228600" algn="l" rtl="0" fontAlgn="base">
              <a:spcBef>
                <a:spcPct val="20000"/>
              </a:spcBef>
              <a:spcAft>
                <a:spcPct val="0"/>
              </a:spcAft>
              <a:buChar char="•"/>
              <a:defRPr sz="1600">
                <a:solidFill>
                  <a:schemeClr val="bg2"/>
                </a:solidFill>
                <a:latin typeface="+mn-lt"/>
              </a:defRPr>
            </a:lvl6pPr>
            <a:lvl7pPr marL="2971800" indent="-228600" algn="l" rtl="0" fontAlgn="base">
              <a:spcBef>
                <a:spcPct val="20000"/>
              </a:spcBef>
              <a:spcAft>
                <a:spcPct val="0"/>
              </a:spcAft>
              <a:buChar char="•"/>
              <a:defRPr sz="1600">
                <a:solidFill>
                  <a:schemeClr val="bg2"/>
                </a:solidFill>
                <a:latin typeface="+mn-lt"/>
              </a:defRPr>
            </a:lvl7pPr>
            <a:lvl8pPr marL="3429000" indent="-228600" algn="l" rtl="0" fontAlgn="base">
              <a:spcBef>
                <a:spcPct val="20000"/>
              </a:spcBef>
              <a:spcAft>
                <a:spcPct val="0"/>
              </a:spcAft>
              <a:buChar char="•"/>
              <a:defRPr sz="1600">
                <a:solidFill>
                  <a:schemeClr val="bg2"/>
                </a:solidFill>
                <a:latin typeface="+mn-lt"/>
              </a:defRPr>
            </a:lvl8pPr>
            <a:lvl9pPr marL="3886200" indent="-228600" algn="l" rtl="0" fontAlgn="base">
              <a:spcBef>
                <a:spcPct val="20000"/>
              </a:spcBef>
              <a:spcAft>
                <a:spcPct val="0"/>
              </a:spcAft>
              <a:buChar char="•"/>
              <a:defRPr sz="1600">
                <a:solidFill>
                  <a:schemeClr val="bg2"/>
                </a:solidFill>
                <a:latin typeface="+mn-lt"/>
              </a:defRPr>
            </a:lvl9pPr>
          </a:lstStyle>
          <a:p>
            <a:pPr lvl="2">
              <a:buFont typeface="Wingdings" panose="05000000000000000000" pitchFamily="2" charset="2"/>
              <a:buChar char="Ø"/>
            </a:pPr>
            <a:r>
              <a:rPr lang="en-US" sz="2400" dirty="0" smtClean="0">
                <a:solidFill>
                  <a:schemeClr val="tx2"/>
                </a:solidFill>
                <a:latin typeface="+mj-lt"/>
              </a:rPr>
              <a:t>Defining IACUC</a:t>
            </a:r>
          </a:p>
          <a:p>
            <a:pPr lvl="2">
              <a:buFont typeface="Wingdings" panose="05000000000000000000" pitchFamily="2" charset="2"/>
              <a:buChar char="Ø"/>
            </a:pPr>
            <a:r>
              <a:rPr lang="en-US" sz="2400" dirty="0" smtClean="0">
                <a:solidFill>
                  <a:schemeClr val="tx2"/>
                </a:solidFill>
                <a:latin typeface="+mj-lt"/>
              </a:rPr>
              <a:t>Functions</a:t>
            </a:r>
          </a:p>
          <a:p>
            <a:pPr lvl="2">
              <a:buFont typeface="Wingdings" panose="05000000000000000000" pitchFamily="2" charset="2"/>
              <a:buChar char="Ø"/>
            </a:pPr>
            <a:r>
              <a:rPr lang="en-US" sz="2400" dirty="0" smtClean="0">
                <a:solidFill>
                  <a:schemeClr val="tx2"/>
                </a:solidFill>
                <a:latin typeface="+mj-lt"/>
              </a:rPr>
              <a:t>Responsibilities</a:t>
            </a:r>
          </a:p>
          <a:p>
            <a:pPr lvl="2">
              <a:buFont typeface="Wingdings" panose="05000000000000000000" pitchFamily="2" charset="2"/>
              <a:buChar char="Ø"/>
            </a:pPr>
            <a:r>
              <a:rPr lang="en-US" sz="2400" dirty="0" smtClean="0">
                <a:solidFill>
                  <a:schemeClr val="tx2"/>
                </a:solidFill>
                <a:latin typeface="+mj-lt"/>
              </a:rPr>
              <a:t>Components of personnel </a:t>
            </a:r>
            <a:endParaRPr lang="en-US" sz="2400" dirty="0">
              <a:solidFill>
                <a:schemeClr val="tx2"/>
              </a:solidFill>
              <a:latin typeface="+mj-lt"/>
            </a:endParaRPr>
          </a:p>
          <a:p>
            <a:pPr lvl="2">
              <a:buFont typeface="Wingdings" panose="05000000000000000000" pitchFamily="2" charset="2"/>
              <a:buChar char="Ø"/>
            </a:pPr>
            <a:r>
              <a:rPr lang="en-US" sz="2400" dirty="0" smtClean="0">
                <a:solidFill>
                  <a:schemeClr val="tx2"/>
                </a:solidFill>
                <a:latin typeface="+mj-lt"/>
              </a:rPr>
              <a:t>Review methods</a:t>
            </a:r>
          </a:p>
          <a:p>
            <a:pPr lvl="2">
              <a:buFont typeface="Wingdings" panose="05000000000000000000" pitchFamily="2" charset="2"/>
              <a:buChar char="Ø"/>
            </a:pPr>
            <a:r>
              <a:rPr lang="en-US" sz="2400" dirty="0" smtClean="0">
                <a:solidFill>
                  <a:schemeClr val="tx2"/>
                </a:solidFill>
                <a:latin typeface="+mj-lt"/>
              </a:rPr>
              <a:t>Accreditation</a:t>
            </a:r>
          </a:p>
          <a:p>
            <a:pPr lvl="2">
              <a:buFont typeface="Wingdings" panose="05000000000000000000" pitchFamily="2" charset="2"/>
              <a:buChar char="Ø"/>
            </a:pPr>
            <a:r>
              <a:rPr lang="en-US" sz="2400" dirty="0" smtClean="0">
                <a:solidFill>
                  <a:schemeClr val="tx2"/>
                </a:solidFill>
                <a:latin typeface="+mj-lt"/>
              </a:rPr>
              <a:t>Housing</a:t>
            </a:r>
          </a:p>
          <a:p>
            <a:pPr lvl="2"/>
            <a:endParaRPr lang="en-US" sz="2400" dirty="0" smtClean="0">
              <a:solidFill>
                <a:schemeClr val="tx1"/>
              </a:solidFill>
              <a:latin typeface="+mj-lt"/>
            </a:endParaRPr>
          </a:p>
          <a:p>
            <a:pPr lvl="2"/>
            <a:endParaRPr lang="en-US" sz="2400" dirty="0" smtClean="0">
              <a:solidFill>
                <a:schemeClr val="tx1"/>
              </a:solidFill>
              <a:latin typeface="+mj-lt"/>
            </a:endParaRPr>
          </a:p>
        </p:txBody>
      </p:sp>
      <p:sp>
        <p:nvSpPr>
          <p:cNvPr id="2" name="Date Placeholder 1"/>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5338269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latin typeface="Century Gothic" pitchFamily="34" charset="0"/>
              </a:rPr>
              <a:t>Research Ethics, Compliance, IRB, &amp; IACUC</a:t>
            </a: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1" name="Rectangle 10"/>
          <p:cNvSpPr/>
          <p:nvPr/>
        </p:nvSpPr>
        <p:spPr>
          <a:xfrm>
            <a:off x="609600" y="1219200"/>
            <a:ext cx="8153400" cy="4724400"/>
          </a:xfrm>
          <a:prstGeom prst="rect">
            <a:avLst/>
          </a:prstGeom>
        </p:spPr>
        <p:txBody>
          <a:bodyPr wrap="square">
            <a:spAutoFit/>
          </a:bodyPr>
          <a:lstStyle/>
          <a:p>
            <a:pPr marL="228600" algn="ctr">
              <a:spcBef>
                <a:spcPct val="20000"/>
              </a:spcBef>
              <a:buClr>
                <a:schemeClr val="accent1"/>
              </a:buClr>
              <a:buSzPct val="70000"/>
              <a:tabLst>
                <a:tab pos="292100" algn="l"/>
                <a:tab pos="571500" algn="l"/>
              </a:tabLst>
              <a:defRPr/>
            </a:pPr>
            <a:r>
              <a:rPr lang="en-US" sz="2400" b="1" u="sng" dirty="0" smtClean="0">
                <a:solidFill>
                  <a:srgbClr val="CC9900"/>
                </a:solidFill>
              </a:rPr>
              <a:t>What is IACUC?</a:t>
            </a:r>
          </a:p>
          <a:p>
            <a:pPr marL="228600" algn="ctr">
              <a:spcBef>
                <a:spcPct val="20000"/>
              </a:spcBef>
              <a:buClr>
                <a:schemeClr val="accent1"/>
              </a:buClr>
              <a:buSzPct val="70000"/>
              <a:tabLst>
                <a:tab pos="292100" algn="l"/>
                <a:tab pos="571500" algn="l"/>
              </a:tabLst>
              <a:defRPr/>
            </a:pPr>
            <a:endParaRPr lang="en-US" sz="2400" b="1" u="sng" dirty="0" smtClean="0">
              <a:solidFill>
                <a:srgbClr val="CC9900"/>
              </a:solidFill>
            </a:endParaRPr>
          </a:p>
          <a:p>
            <a:r>
              <a:rPr lang="en-US" dirty="0" smtClean="0">
                <a:solidFill>
                  <a:schemeClr val="tx2"/>
                </a:solidFill>
                <a:cs typeface="Arial" pitchFamily="34" charset="0"/>
              </a:rPr>
              <a:t>IACUC </a:t>
            </a:r>
            <a:r>
              <a:rPr lang="en-US" dirty="0">
                <a:solidFill>
                  <a:schemeClr val="tx2"/>
                </a:solidFill>
                <a:cs typeface="Arial" pitchFamily="34" charset="0"/>
              </a:rPr>
              <a:t>refers to the Institutional Animal Care and Use Committee, a </a:t>
            </a:r>
            <a:r>
              <a:rPr lang="en-US" b="1" dirty="0">
                <a:solidFill>
                  <a:schemeClr val="tx2"/>
                </a:solidFill>
                <a:cs typeface="Arial" pitchFamily="34" charset="0"/>
              </a:rPr>
              <a:t>federally mandated </a:t>
            </a:r>
            <a:r>
              <a:rPr lang="en-US" b="1" dirty="0" smtClean="0">
                <a:solidFill>
                  <a:schemeClr val="tx2"/>
                </a:solidFill>
                <a:cs typeface="Arial" pitchFamily="34" charset="0"/>
              </a:rPr>
              <a:t>committee</a:t>
            </a:r>
            <a:r>
              <a:rPr lang="en-US" dirty="0" smtClean="0">
                <a:solidFill>
                  <a:schemeClr val="tx2"/>
                </a:solidFill>
                <a:cs typeface="Arial" pitchFamily="34" charset="0"/>
              </a:rPr>
              <a:t>. </a:t>
            </a:r>
            <a:r>
              <a:rPr lang="en-US" dirty="0">
                <a:solidFill>
                  <a:schemeClr val="tx2"/>
                </a:solidFill>
                <a:cs typeface="Arial" pitchFamily="34" charset="0"/>
              </a:rPr>
              <a:t>The overall role of the IACUC is to o</a:t>
            </a:r>
            <a:r>
              <a:rPr lang="en-US" dirty="0">
                <a:solidFill>
                  <a:schemeClr val="tx2"/>
                </a:solidFill>
              </a:rPr>
              <a:t>versee and evaluate all aspects of the Institution’s animal care and use, ensuring the proper care and welfare of animals involved in research</a:t>
            </a:r>
            <a:r>
              <a:rPr lang="en-US" dirty="0">
                <a:solidFill>
                  <a:schemeClr val="tx2"/>
                </a:solidFill>
                <a:cs typeface="Arial" pitchFamily="34" charset="0"/>
              </a:rPr>
              <a:t>.</a:t>
            </a:r>
          </a:p>
          <a:p>
            <a:pPr marL="685800" indent="-457200">
              <a:spcBef>
                <a:spcPct val="20000"/>
              </a:spcBef>
              <a:buClr>
                <a:schemeClr val="accent1"/>
              </a:buClr>
              <a:buSzPct val="70000"/>
              <a:buFont typeface="Wingdings" pitchFamily="2" charset="2"/>
              <a:buChar char="Ø"/>
              <a:tabLst>
                <a:tab pos="292100" algn="l"/>
                <a:tab pos="571500" algn="l"/>
              </a:tabLst>
              <a:defRPr/>
            </a:pPr>
            <a:endParaRPr lang="en-US" dirty="0">
              <a:solidFill>
                <a:schemeClr val="tx2"/>
              </a:solidFill>
              <a:cs typeface="Arial" pitchFamily="34" charset="0"/>
            </a:endParaRPr>
          </a:p>
          <a:p>
            <a:pPr marL="285750" indent="-285750">
              <a:buFont typeface="Wingdings" pitchFamily="2" charset="2"/>
              <a:buChar char="Ø"/>
            </a:pPr>
            <a:r>
              <a:rPr lang="en-US" dirty="0">
                <a:solidFill>
                  <a:schemeClr val="tx2"/>
                </a:solidFill>
              </a:rPr>
              <a:t>Institutional Animal Care and Use Committee</a:t>
            </a:r>
          </a:p>
          <a:p>
            <a:pPr marL="742950" lvl="1" indent="-285750">
              <a:buFont typeface="Arial" pitchFamily="34" charset="0"/>
              <a:buChar char="•"/>
            </a:pPr>
            <a:r>
              <a:rPr lang="en-US" dirty="0">
                <a:solidFill>
                  <a:schemeClr val="tx2"/>
                </a:solidFill>
              </a:rPr>
              <a:t>Required by federal law and PHS policy</a:t>
            </a:r>
          </a:p>
          <a:p>
            <a:pPr marL="742950" lvl="1" indent="-285750">
              <a:buFont typeface="Arial" pitchFamily="34" charset="0"/>
              <a:buChar char="•"/>
            </a:pPr>
            <a:r>
              <a:rPr lang="en-US" dirty="0">
                <a:solidFill>
                  <a:schemeClr val="tx2"/>
                </a:solidFill>
              </a:rPr>
              <a:t>Animal Welfare Act </a:t>
            </a:r>
          </a:p>
          <a:p>
            <a:pPr marL="742950" lvl="1" indent="-285750">
              <a:buFont typeface="Arial" pitchFamily="34" charset="0"/>
              <a:buChar char="•"/>
            </a:pPr>
            <a:r>
              <a:rPr lang="en-US" dirty="0">
                <a:solidFill>
                  <a:schemeClr val="tx2"/>
                </a:solidFill>
              </a:rPr>
              <a:t>Public Health Service</a:t>
            </a:r>
          </a:p>
          <a:p>
            <a:pPr marL="742950" lvl="1" indent="-285750">
              <a:buFont typeface="Arial" pitchFamily="34" charset="0"/>
              <a:buChar char="•"/>
            </a:pPr>
            <a:r>
              <a:rPr lang="en-US" dirty="0">
                <a:solidFill>
                  <a:schemeClr val="tx2"/>
                </a:solidFill>
              </a:rPr>
              <a:t>Guide for the Care and Use of Laboratory Animals</a:t>
            </a:r>
          </a:p>
          <a:p>
            <a:pPr lvl="1"/>
            <a:endParaRPr lang="en-US" dirty="0">
              <a:solidFill>
                <a:schemeClr val="tx2"/>
              </a:solidFill>
            </a:endParaRPr>
          </a:p>
          <a:p>
            <a:pPr lvl="1"/>
            <a:endParaRPr lang="en-US" dirty="0">
              <a:solidFill>
                <a:schemeClr val="tx2"/>
              </a:solidFill>
            </a:endParaRPr>
          </a:p>
          <a:p>
            <a:pPr marL="285750" indent="-285750">
              <a:buFont typeface="Wingdings" pitchFamily="2" charset="2"/>
              <a:buChar char="Ø"/>
            </a:pPr>
            <a:r>
              <a:rPr lang="en-US" dirty="0">
                <a:solidFill>
                  <a:schemeClr val="tx2"/>
                </a:solidFill>
              </a:rPr>
              <a:t>Applies to all teaching and research involving vertebrate animals.</a:t>
            </a:r>
          </a:p>
        </p:txBody>
      </p:sp>
      <p:sp>
        <p:nvSpPr>
          <p:cNvPr id="7" name="Title 3"/>
          <p:cNvSpPr txBox="1">
            <a:spLocks noGrp="1"/>
          </p:cNvSpPr>
          <p:nvPr>
            <p:ph type="title"/>
          </p:nvPr>
        </p:nvSpPr>
        <p:spPr>
          <a:xfrm>
            <a:off x="1516223" y="560715"/>
            <a:ext cx="6664005" cy="523220"/>
          </a:xfrm>
          <a:prstGeom prst="rect">
            <a:avLst/>
          </a:prstGeom>
          <a:noFill/>
        </p:spPr>
        <p:txBody>
          <a:bodyPr wrap="none" rtlCol="0">
            <a:spAutoFit/>
          </a:bodyPr>
          <a:lstStyle/>
          <a:p>
            <a:pPr algn="ctr"/>
            <a:r>
              <a:rPr lang="en-US" sz="2800" b="1" dirty="0" smtClean="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rPr>
              <a:t>OFFICE OF ANIMAL WELFARE &amp; IACUC</a:t>
            </a:r>
            <a:endParaRPr lang="en-US" sz="2800" b="1" dirty="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ndParaRPr>
          </a:p>
        </p:txBody>
      </p:sp>
      <p:sp>
        <p:nvSpPr>
          <p:cNvPr id="2" name="Date Placeholder 1"/>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41896568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63142" y="6488668"/>
            <a:ext cx="4996881" cy="369332"/>
          </a:xfrm>
          <a:prstGeom prst="rect">
            <a:avLst/>
          </a:prstGeom>
        </p:spPr>
        <p:txBody>
          <a:bodyPr wrap="none">
            <a:spAutoFit/>
          </a:bodyPr>
          <a:lstStyle/>
          <a:p>
            <a:pPr algn="ctr"/>
            <a:r>
              <a:rPr lang="en-US" b="1" dirty="0">
                <a:effectLst>
                  <a:outerShdw blurRad="38100" dist="38100" dir="2700000" algn="tl">
                    <a:srgbClr val="000000">
                      <a:alpha val="43137"/>
                    </a:srgbClr>
                  </a:outerShdw>
                </a:effectLst>
                <a:latin typeface="Century Gothic" pitchFamily="34" charset="0"/>
              </a:rPr>
              <a:t>Research Ethics, Compliance, IRB, &amp; IACUC</a:t>
            </a:r>
          </a:p>
        </p:txBody>
      </p:sp>
      <p:sp>
        <p:nvSpPr>
          <p:cNvPr id="6" name="Rectangle 5"/>
          <p:cNvSpPr/>
          <p:nvPr/>
        </p:nvSpPr>
        <p:spPr>
          <a:xfrm>
            <a:off x="533400" y="1371600"/>
            <a:ext cx="7696200" cy="3970318"/>
          </a:xfrm>
          <a:prstGeom prst="rect">
            <a:avLst/>
          </a:prstGeom>
        </p:spPr>
        <p:txBody>
          <a:bodyPr wrap="square">
            <a:spAutoFit/>
          </a:bodyPr>
          <a:lstStyle/>
          <a:p>
            <a:pPr marL="0" lvl="1"/>
            <a:endParaRPr lang="en-US" dirty="0" smtClean="0">
              <a:solidFill>
                <a:schemeClr val="tx2"/>
              </a:solidFill>
            </a:endParaRPr>
          </a:p>
          <a:p>
            <a:pPr marL="285750" lvl="1" indent="-285750">
              <a:buFont typeface="Wingdings" pitchFamily="2" charset="2"/>
              <a:buChar char="Ø"/>
            </a:pPr>
            <a:r>
              <a:rPr lang="en-US" dirty="0" smtClean="0">
                <a:solidFill>
                  <a:schemeClr val="tx2"/>
                </a:solidFill>
              </a:rPr>
              <a:t>The </a:t>
            </a:r>
            <a:r>
              <a:rPr lang="en-US" dirty="0">
                <a:solidFill>
                  <a:schemeClr val="tx2"/>
                </a:solidFill>
              </a:rPr>
              <a:t>UCF IACUC is composed of </a:t>
            </a:r>
            <a:r>
              <a:rPr lang="en-US" dirty="0" smtClean="0">
                <a:solidFill>
                  <a:schemeClr val="tx2"/>
                </a:solidFill>
              </a:rPr>
              <a:t>6 </a:t>
            </a:r>
            <a:r>
              <a:rPr lang="en-US" dirty="0">
                <a:solidFill>
                  <a:schemeClr val="tx2"/>
                </a:solidFill>
              </a:rPr>
              <a:t>regular voting members </a:t>
            </a:r>
            <a:r>
              <a:rPr lang="en-US" dirty="0" smtClean="0">
                <a:solidFill>
                  <a:schemeClr val="tx2"/>
                </a:solidFill>
              </a:rPr>
              <a:t>(one </a:t>
            </a:r>
            <a:r>
              <a:rPr lang="en-US" dirty="0">
                <a:solidFill>
                  <a:schemeClr val="tx2"/>
                </a:solidFill>
              </a:rPr>
              <a:t>of which </a:t>
            </a:r>
            <a:r>
              <a:rPr lang="en-US" dirty="0" smtClean="0">
                <a:solidFill>
                  <a:schemeClr val="tx2"/>
                </a:solidFill>
              </a:rPr>
              <a:t>is our Attending Veterinarian), </a:t>
            </a:r>
            <a:r>
              <a:rPr lang="en-US" dirty="0">
                <a:solidFill>
                  <a:schemeClr val="tx2"/>
                </a:solidFill>
              </a:rPr>
              <a:t>a non-affiliated voting member, a non-scientist voting member, 4 alternate voting members, and </a:t>
            </a:r>
            <a:r>
              <a:rPr lang="en-US" dirty="0" smtClean="0">
                <a:solidFill>
                  <a:schemeClr val="tx2"/>
                </a:solidFill>
              </a:rPr>
              <a:t>6 </a:t>
            </a:r>
            <a:r>
              <a:rPr lang="en-US" dirty="0">
                <a:solidFill>
                  <a:schemeClr val="tx2"/>
                </a:solidFill>
              </a:rPr>
              <a:t>ex-officio members.  The IACUC meets bi-monthly to review and discuss protocols.</a:t>
            </a:r>
          </a:p>
          <a:p>
            <a:pPr marL="342900" lvl="1" indent="-342900">
              <a:buNone/>
            </a:pPr>
            <a:endParaRPr lang="en-US" dirty="0">
              <a:solidFill>
                <a:schemeClr val="tx2"/>
              </a:solidFill>
            </a:endParaRPr>
          </a:p>
          <a:p>
            <a:pPr marL="285750" lvl="1" indent="-285750">
              <a:buFont typeface="Wingdings" pitchFamily="2" charset="2"/>
              <a:buChar char="Ø"/>
            </a:pPr>
            <a:r>
              <a:rPr lang="en-US" dirty="0">
                <a:solidFill>
                  <a:schemeClr val="tx2"/>
                </a:solidFill>
              </a:rPr>
              <a:t>Main goal is to review all protocols involving live vertebrate animals, and assure animal welfare and well-being within our institution and facilitate our researchers compliance with all regulatory agencies. </a:t>
            </a:r>
          </a:p>
          <a:p>
            <a:pPr marL="0" lvl="1"/>
            <a:endParaRPr lang="en-US" dirty="0">
              <a:solidFill>
                <a:schemeClr val="tx2"/>
              </a:solidFill>
            </a:endParaRPr>
          </a:p>
          <a:p>
            <a:pPr marL="285750" lvl="1" indent="-285750">
              <a:buFont typeface="Wingdings" pitchFamily="2" charset="2"/>
              <a:buChar char="Ø"/>
            </a:pPr>
            <a:r>
              <a:rPr lang="en-US" dirty="0">
                <a:solidFill>
                  <a:schemeClr val="tx2"/>
                </a:solidFill>
              </a:rPr>
              <a:t>All vertebrate animal use, including field studies, conducted by University faculty, students, or staff, or supported by University funds, must be reviewed and approved by the IACUC prior to the initiation of that activity that will be conducted, regardless of where it will be performed.</a:t>
            </a:r>
          </a:p>
        </p:txBody>
      </p:sp>
      <p:sp>
        <p:nvSpPr>
          <p:cNvPr id="7" name="Title 3"/>
          <p:cNvSpPr txBox="1">
            <a:spLocks noGrp="1"/>
          </p:cNvSpPr>
          <p:nvPr>
            <p:ph type="title"/>
          </p:nvPr>
        </p:nvSpPr>
        <p:spPr>
          <a:xfrm>
            <a:off x="1516223" y="560715"/>
            <a:ext cx="6664005" cy="523220"/>
          </a:xfrm>
          <a:prstGeom prst="rect">
            <a:avLst/>
          </a:prstGeom>
          <a:noFill/>
        </p:spPr>
        <p:txBody>
          <a:bodyPr wrap="none" rtlCol="0">
            <a:spAutoFit/>
          </a:bodyPr>
          <a:lstStyle/>
          <a:p>
            <a:pPr algn="ctr"/>
            <a:r>
              <a:rPr lang="en-US" sz="2800" b="1" dirty="0" smtClean="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rPr>
              <a:t>OFFICE OF ANIMAL WELFARE &amp; IACUC</a:t>
            </a:r>
            <a:endParaRPr lang="en-US" sz="2800" b="1" dirty="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ndParaRPr>
          </a:p>
        </p:txBody>
      </p:sp>
      <p:sp>
        <p:nvSpPr>
          <p:cNvPr id="2" name="Date Placeholder 1"/>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6880613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0" y="6488668"/>
            <a:ext cx="3227165" cy="369332"/>
          </a:xfrm>
          <a:prstGeom prst="rect">
            <a:avLst/>
          </a:prstGeom>
        </p:spPr>
        <p:txBody>
          <a:bodyPr wrap="none">
            <a:spAutoFit/>
          </a:bodyPr>
          <a:lstStyle/>
          <a:p>
            <a:pPr algn="ctr"/>
            <a:r>
              <a:rPr lang="en-US" b="1" dirty="0">
                <a:effectLst>
                  <a:outerShdw blurRad="38100" dist="38100" dir="2700000" algn="tl">
                    <a:srgbClr val="000000">
                      <a:alpha val="43137"/>
                    </a:srgbClr>
                  </a:outerShdw>
                </a:effectLst>
                <a:latin typeface="Century Gothic" pitchFamily="34" charset="0"/>
              </a:rPr>
              <a:t>INTRODUCTION TO SPARKS2</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371600"/>
            <a:ext cx="6362700" cy="477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3"/>
          <p:cNvSpPr txBox="1">
            <a:spLocks noGrp="1"/>
          </p:cNvSpPr>
          <p:nvPr>
            <p:ph type="title"/>
          </p:nvPr>
        </p:nvSpPr>
        <p:spPr>
          <a:xfrm>
            <a:off x="1516223" y="560715"/>
            <a:ext cx="6664005" cy="523220"/>
          </a:xfrm>
          <a:prstGeom prst="rect">
            <a:avLst/>
          </a:prstGeom>
          <a:noFill/>
        </p:spPr>
        <p:txBody>
          <a:bodyPr wrap="none" rtlCol="0">
            <a:spAutoFit/>
          </a:bodyPr>
          <a:lstStyle/>
          <a:p>
            <a:pPr algn="ctr"/>
            <a:r>
              <a:rPr lang="en-US" sz="2800" b="1" dirty="0" smtClean="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rPr>
              <a:t>OFFICE OF ANIMAL WELFARE &amp; IACUC</a:t>
            </a:r>
            <a:endParaRPr lang="en-US" sz="2800" b="1" dirty="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ndParaRPr>
          </a:p>
        </p:txBody>
      </p:sp>
      <p:sp>
        <p:nvSpPr>
          <p:cNvPr id="2" name="Date Placeholder 1"/>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14096917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63142" y="6488668"/>
            <a:ext cx="4996881" cy="369332"/>
          </a:xfrm>
          <a:prstGeom prst="rect">
            <a:avLst/>
          </a:prstGeom>
        </p:spPr>
        <p:txBody>
          <a:bodyPr wrap="none">
            <a:spAutoFit/>
          </a:bodyPr>
          <a:lstStyle/>
          <a:p>
            <a:pPr algn="ctr"/>
            <a:r>
              <a:rPr lang="en-US" b="1" dirty="0">
                <a:effectLst>
                  <a:outerShdw blurRad="38100" dist="38100" dir="2700000" algn="tl">
                    <a:srgbClr val="000000">
                      <a:alpha val="43137"/>
                    </a:srgbClr>
                  </a:outerShdw>
                </a:effectLst>
                <a:latin typeface="Century Gothic" pitchFamily="34" charset="0"/>
              </a:rPr>
              <a:t>Research Ethics, Compliance, IRB, &amp; IACUC</a:t>
            </a:r>
          </a:p>
        </p:txBody>
      </p:sp>
      <p:graphicFrame>
        <p:nvGraphicFramePr>
          <p:cNvPr id="6" name="Diagram 5"/>
          <p:cNvGraphicFramePr/>
          <p:nvPr>
            <p:extLst>
              <p:ext uri="{D42A27DB-BD31-4B8C-83A1-F6EECF244321}">
                <p14:modId xmlns:p14="http://schemas.microsoft.com/office/powerpoint/2010/main" val="764875157"/>
              </p:ext>
            </p:extLst>
          </p:nvPr>
        </p:nvGraphicFramePr>
        <p:xfrm>
          <a:off x="381000" y="1028045"/>
          <a:ext cx="8289132" cy="53456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3"/>
          <p:cNvSpPr txBox="1">
            <a:spLocks noGrp="1"/>
          </p:cNvSpPr>
          <p:nvPr>
            <p:ph type="title"/>
          </p:nvPr>
        </p:nvSpPr>
        <p:spPr>
          <a:xfrm>
            <a:off x="1516223" y="560715"/>
            <a:ext cx="6664005" cy="523220"/>
          </a:xfrm>
          <a:prstGeom prst="rect">
            <a:avLst/>
          </a:prstGeom>
          <a:noFill/>
        </p:spPr>
        <p:txBody>
          <a:bodyPr wrap="none" rtlCol="0">
            <a:spAutoFit/>
          </a:bodyPr>
          <a:lstStyle/>
          <a:p>
            <a:pPr algn="ctr"/>
            <a:r>
              <a:rPr lang="en-US" sz="2800" b="1" dirty="0" smtClean="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rPr>
              <a:t>OFFICE OF ANIMAL WELFARE &amp; IACUC</a:t>
            </a:r>
            <a:endParaRPr lang="en-US" sz="2800" b="1" dirty="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ndParaRPr>
          </a:p>
        </p:txBody>
      </p:sp>
      <p:sp>
        <p:nvSpPr>
          <p:cNvPr id="2" name="Date Placeholder 1"/>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21309218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0500" y="6425684"/>
            <a:ext cx="8915400"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latin typeface="Century Gothic" pitchFamily="34" charset="0"/>
              </a:rPr>
              <a:t>Research Ethics, Compliance, IRB, &amp; IACUC</a:t>
            </a: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620712"/>
            <a:ext cx="8001000" cy="522288"/>
          </a:xfrm>
          <a:prstGeom prst="rect">
            <a:avLst/>
          </a:prstGeom>
        </p:spPr>
        <p:txBody>
          <a:bodyPr vert="horz" anchor="b">
            <a:normAutofit fontScale="77500" lnSpcReduction="200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a:solidFill>
                  <a:schemeClr val="accent6"/>
                </a:solidFill>
                <a:effectLst>
                  <a:outerShdw blurRad="38100" dist="38100" dir="2700000" algn="tl">
                    <a:srgbClr val="000000">
                      <a:alpha val="43137"/>
                    </a:srgbClr>
                  </a:outerShdw>
                </a:effectLst>
                <a:latin typeface="Century Gothic" pitchFamily="34" charset="0"/>
              </a:rPr>
              <a:t> Research ethics, Compliance, IRB, &amp; IACUC:  IRB Section</a:t>
            </a:r>
          </a:p>
        </p:txBody>
      </p:sp>
      <p:sp>
        <p:nvSpPr>
          <p:cNvPr id="7" name="Content Placeholder 2"/>
          <p:cNvSpPr>
            <a:spLocks noGrp="1"/>
          </p:cNvSpPr>
          <p:nvPr/>
        </p:nvSpPr>
        <p:spPr bwMode="auto">
          <a:xfrm>
            <a:off x="457200" y="11811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Char char="•"/>
              <a:defRPr sz="2400" b="1">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a:solidFill>
                  <a:schemeClr val="bg2"/>
                </a:solidFill>
                <a:latin typeface="+mn-lt"/>
              </a:defRPr>
            </a:lvl2pPr>
            <a:lvl3pPr marL="1143000" indent="-228600" algn="l" rtl="0" eaLnBrk="0" fontAlgn="base" hangingPunct="0">
              <a:spcBef>
                <a:spcPct val="20000"/>
              </a:spcBef>
              <a:spcAft>
                <a:spcPct val="0"/>
              </a:spcAft>
              <a:buChar char="•"/>
              <a:defRPr sz="2000">
                <a:solidFill>
                  <a:schemeClr val="bg2"/>
                </a:solidFill>
                <a:latin typeface="+mn-lt"/>
              </a:defRPr>
            </a:lvl3pPr>
            <a:lvl4pPr marL="1600200" indent="-228600" algn="l" rtl="0" eaLnBrk="0" fontAlgn="base" hangingPunct="0">
              <a:spcBef>
                <a:spcPct val="20000"/>
              </a:spcBef>
              <a:spcAft>
                <a:spcPct val="0"/>
              </a:spcAft>
              <a:buChar char="•"/>
              <a:defRPr>
                <a:solidFill>
                  <a:schemeClr val="bg2"/>
                </a:solidFill>
                <a:latin typeface="+mn-lt"/>
              </a:defRPr>
            </a:lvl4pPr>
            <a:lvl5pPr marL="2057400" indent="-228600" algn="l" rtl="0" eaLnBrk="0" fontAlgn="base" hangingPunct="0">
              <a:spcBef>
                <a:spcPct val="20000"/>
              </a:spcBef>
              <a:spcAft>
                <a:spcPct val="0"/>
              </a:spcAft>
              <a:buChar char="•"/>
              <a:defRPr sz="1600">
                <a:solidFill>
                  <a:schemeClr val="bg2"/>
                </a:solidFill>
                <a:latin typeface="+mn-lt"/>
              </a:defRPr>
            </a:lvl5pPr>
            <a:lvl6pPr marL="2514600" indent="-228600" algn="l" rtl="0" fontAlgn="base">
              <a:spcBef>
                <a:spcPct val="20000"/>
              </a:spcBef>
              <a:spcAft>
                <a:spcPct val="0"/>
              </a:spcAft>
              <a:buChar char="•"/>
              <a:defRPr sz="1600">
                <a:solidFill>
                  <a:schemeClr val="bg2"/>
                </a:solidFill>
                <a:latin typeface="+mn-lt"/>
              </a:defRPr>
            </a:lvl6pPr>
            <a:lvl7pPr marL="2971800" indent="-228600" algn="l" rtl="0" fontAlgn="base">
              <a:spcBef>
                <a:spcPct val="20000"/>
              </a:spcBef>
              <a:spcAft>
                <a:spcPct val="0"/>
              </a:spcAft>
              <a:buChar char="•"/>
              <a:defRPr sz="1600">
                <a:solidFill>
                  <a:schemeClr val="bg2"/>
                </a:solidFill>
                <a:latin typeface="+mn-lt"/>
              </a:defRPr>
            </a:lvl7pPr>
            <a:lvl8pPr marL="3429000" indent="-228600" algn="l" rtl="0" fontAlgn="base">
              <a:spcBef>
                <a:spcPct val="20000"/>
              </a:spcBef>
              <a:spcAft>
                <a:spcPct val="0"/>
              </a:spcAft>
              <a:buChar char="•"/>
              <a:defRPr sz="1600">
                <a:solidFill>
                  <a:schemeClr val="bg2"/>
                </a:solidFill>
                <a:latin typeface="+mn-lt"/>
              </a:defRPr>
            </a:lvl8pPr>
            <a:lvl9pPr marL="3886200" indent="-228600" algn="l" rtl="0" fontAlgn="base">
              <a:spcBef>
                <a:spcPct val="20000"/>
              </a:spcBef>
              <a:spcAft>
                <a:spcPct val="0"/>
              </a:spcAft>
              <a:buChar char="•"/>
              <a:defRPr sz="1600">
                <a:solidFill>
                  <a:schemeClr val="bg2"/>
                </a:solidFill>
                <a:latin typeface="+mn-lt"/>
              </a:defRPr>
            </a:lvl9pPr>
          </a:lstStyle>
          <a:p>
            <a:pPr marL="0" indent="0" algn="ctr">
              <a:buClrTx/>
              <a:buNone/>
            </a:pPr>
            <a:r>
              <a:rPr lang="en-US" dirty="0" smtClean="0">
                <a:solidFill>
                  <a:schemeClr val="tx1"/>
                </a:solidFill>
                <a:latin typeface="Century Gothic" pitchFamily="34" charset="0"/>
              </a:rPr>
              <a:t>Role of the IRB Members</a:t>
            </a:r>
            <a:endParaRPr lang="en-US" dirty="0">
              <a:solidFill>
                <a:schemeClr val="tx1"/>
              </a:solidFill>
              <a:latin typeface="Century Gothic" pitchFamily="34" charset="0"/>
            </a:endParaRPr>
          </a:p>
          <a:p>
            <a:pPr marL="0" indent="0" algn="ctr">
              <a:buClrTx/>
              <a:buNone/>
            </a:pPr>
            <a:endParaRPr lang="en-US" dirty="0" smtClean="0">
              <a:solidFill>
                <a:schemeClr val="tx1"/>
              </a:solidFill>
              <a:latin typeface="Century Gothic" pitchFamily="34" charset="0"/>
            </a:endParaRPr>
          </a:p>
          <a:p>
            <a:pPr lvl="1">
              <a:spcBef>
                <a:spcPts val="1800"/>
              </a:spcBef>
              <a:buFont typeface="Wingdings" panose="05000000000000000000" pitchFamily="2" charset="2"/>
              <a:buChar char="Ø"/>
            </a:pPr>
            <a:r>
              <a:rPr lang="en-US" dirty="0">
                <a:solidFill>
                  <a:schemeClr val="tx1"/>
                </a:solidFill>
                <a:latin typeface="Century Gothic" pitchFamily="34" charset="0"/>
              </a:rPr>
              <a:t>Charged with safeguarding the rights and welfare of human subjects.</a:t>
            </a:r>
          </a:p>
          <a:p>
            <a:pPr lvl="1">
              <a:spcBef>
                <a:spcPts val="1800"/>
              </a:spcBef>
              <a:buFont typeface="Wingdings" panose="05000000000000000000" pitchFamily="2" charset="2"/>
              <a:buChar char="Ø"/>
            </a:pPr>
            <a:r>
              <a:rPr lang="en-US" dirty="0">
                <a:solidFill>
                  <a:schemeClr val="tx1"/>
                </a:solidFill>
                <a:latin typeface="Century Gothic" pitchFamily="34" charset="0"/>
              </a:rPr>
              <a:t>Duties include reviewing protocols that involve the use of human subjects.</a:t>
            </a:r>
          </a:p>
          <a:p>
            <a:pPr lvl="1">
              <a:spcBef>
                <a:spcPts val="1800"/>
              </a:spcBef>
              <a:buFont typeface="Wingdings" panose="05000000000000000000" pitchFamily="2" charset="2"/>
              <a:buChar char="Ø"/>
            </a:pPr>
            <a:r>
              <a:rPr lang="en-US" dirty="0">
                <a:solidFill>
                  <a:schemeClr val="tx1"/>
                </a:solidFill>
                <a:latin typeface="Century Gothic" pitchFamily="34" charset="0"/>
              </a:rPr>
              <a:t>Assist and guide researchers to help protect the rights of human subjects</a:t>
            </a:r>
          </a:p>
          <a:p>
            <a:pPr marL="914400" lvl="1" indent="-457200">
              <a:spcBef>
                <a:spcPts val="1800"/>
              </a:spcBef>
            </a:pPr>
            <a:endParaRPr lang="en-US" b="1" dirty="0" smtClean="0">
              <a:solidFill>
                <a:schemeClr val="tx1"/>
              </a:solidFill>
              <a:latin typeface="Century Gothic" pitchFamily="34" charset="0"/>
            </a:endParaRPr>
          </a:p>
        </p:txBody>
      </p:sp>
      <p:sp>
        <p:nvSpPr>
          <p:cNvPr id="2" name="Date Placeholder 1"/>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3736252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304800" y="1676400"/>
            <a:ext cx="8686800" cy="4525963"/>
          </a:xfrm>
        </p:spPr>
        <p:txBody>
          <a:bodyPr>
            <a:normAutofit/>
          </a:bodyPr>
          <a:lstStyle/>
          <a:p>
            <a:pPr marL="0" indent="0">
              <a:buClr>
                <a:schemeClr val="tx2"/>
              </a:buClr>
              <a:buNone/>
            </a:pPr>
            <a:r>
              <a:rPr lang="en-US" altLang="en-US" sz="2800" b="1" u="sng" dirty="0" smtClean="0">
                <a:solidFill>
                  <a:srgbClr val="CC9900"/>
                </a:solidFill>
              </a:rPr>
              <a:t>Components of a Quality Animal  Care and Use Program:</a:t>
            </a:r>
          </a:p>
          <a:p>
            <a:pPr>
              <a:buClr>
                <a:schemeClr val="tx2"/>
              </a:buClr>
              <a:buFont typeface="Wingdings" panose="05000000000000000000" pitchFamily="2" charset="2"/>
              <a:buChar char="Ø"/>
            </a:pPr>
            <a:endParaRPr lang="en-US" altLang="en-US" dirty="0" smtClean="0"/>
          </a:p>
          <a:p>
            <a:pPr>
              <a:buClr>
                <a:schemeClr val="tx2"/>
              </a:buClr>
              <a:buFont typeface="Wingdings" panose="05000000000000000000" pitchFamily="2" charset="2"/>
              <a:buChar char="Ø"/>
            </a:pPr>
            <a:r>
              <a:rPr lang="en-US" altLang="en-US" sz="2800" dirty="0" smtClean="0"/>
              <a:t>The </a:t>
            </a:r>
            <a:r>
              <a:rPr lang="en-US" altLang="en-US" sz="2800" dirty="0"/>
              <a:t>Research </a:t>
            </a:r>
            <a:r>
              <a:rPr lang="en-US" altLang="en-US" sz="2800" dirty="0" smtClean="0"/>
              <a:t>Team</a:t>
            </a:r>
          </a:p>
          <a:p>
            <a:pPr lvl="1">
              <a:buClr>
                <a:schemeClr val="tx2"/>
              </a:buClr>
              <a:buFont typeface="Wingdings" panose="05000000000000000000" pitchFamily="2" charset="2"/>
              <a:buChar char="Ø"/>
            </a:pPr>
            <a:r>
              <a:rPr lang="en-US" altLang="en-US" sz="2000" dirty="0" smtClean="0"/>
              <a:t>Institutional Official (IO)</a:t>
            </a:r>
            <a:endParaRPr lang="en-US" altLang="en-US" sz="2000" dirty="0"/>
          </a:p>
          <a:p>
            <a:pPr lvl="1">
              <a:buClr>
                <a:schemeClr val="tx2"/>
              </a:buClr>
              <a:buFont typeface="Wingdings" panose="05000000000000000000" pitchFamily="2" charset="2"/>
              <a:buChar char="Ø"/>
            </a:pPr>
            <a:r>
              <a:rPr lang="en-US" altLang="en-US" sz="2000" dirty="0" smtClean="0"/>
              <a:t>Researchers</a:t>
            </a:r>
            <a:endParaRPr lang="en-US" altLang="en-US" sz="2000" dirty="0"/>
          </a:p>
          <a:p>
            <a:pPr lvl="1">
              <a:buClr>
                <a:schemeClr val="tx2"/>
              </a:buClr>
              <a:buFont typeface="Wingdings" panose="05000000000000000000" pitchFamily="2" charset="2"/>
              <a:buChar char="Ø"/>
            </a:pPr>
            <a:r>
              <a:rPr lang="en-US" altLang="en-US" sz="2000" dirty="0"/>
              <a:t>IACUC</a:t>
            </a:r>
          </a:p>
          <a:p>
            <a:pPr lvl="1">
              <a:buClr>
                <a:schemeClr val="tx2"/>
              </a:buClr>
              <a:buFont typeface="Wingdings" panose="05000000000000000000" pitchFamily="2" charset="2"/>
              <a:buChar char="Ø"/>
            </a:pPr>
            <a:r>
              <a:rPr lang="en-US" altLang="en-US" sz="2000" dirty="0"/>
              <a:t>Animal Care Staff (AV and technical staff)</a:t>
            </a:r>
          </a:p>
          <a:p>
            <a:pPr>
              <a:buClr>
                <a:schemeClr val="tx2"/>
              </a:buClr>
              <a:buFont typeface="Wingdings" panose="05000000000000000000" pitchFamily="2" charset="2"/>
              <a:buChar char="Ø"/>
            </a:pPr>
            <a:r>
              <a:rPr lang="en-US" altLang="en-US" sz="2800" dirty="0"/>
              <a:t>Policies, Procedures, Resources and Facilities</a:t>
            </a:r>
          </a:p>
        </p:txBody>
      </p:sp>
      <p:sp>
        <p:nvSpPr>
          <p:cNvPr id="5" name="Title 3"/>
          <p:cNvSpPr txBox="1">
            <a:spLocks/>
          </p:cNvSpPr>
          <p:nvPr/>
        </p:nvSpPr>
        <p:spPr>
          <a:xfrm>
            <a:off x="1516223" y="560715"/>
            <a:ext cx="6664005" cy="523220"/>
          </a:xfrm>
          <a:prstGeom prst="rect">
            <a:avLst/>
          </a:prstGeom>
          <a:noFill/>
        </p:spPr>
        <p:txBody>
          <a:bodyPr vert="horz" wrap="none" rtlCol="0" anchor="ctr">
            <a:spAutoFit/>
          </a:bodyPr>
          <a:lst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a:lstStyle>
          <a:p>
            <a:pPr algn="ctr"/>
            <a:r>
              <a:rPr lang="en-US" sz="2800" b="1" dirty="0" smtClean="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rPr>
              <a:t>OFFICE OF ANIMAL WELFARE &amp; IACUC</a:t>
            </a:r>
            <a:endParaRPr lang="en-US" sz="2800" b="1" dirty="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ndParaRPr>
          </a:p>
        </p:txBody>
      </p:sp>
      <p:sp>
        <p:nvSpPr>
          <p:cNvPr id="2" name="Rectangle 1"/>
          <p:cNvSpPr/>
          <p:nvPr/>
        </p:nvSpPr>
        <p:spPr>
          <a:xfrm>
            <a:off x="2419144" y="6488668"/>
            <a:ext cx="5025735" cy="369332"/>
          </a:xfrm>
          <a:prstGeom prst="rect">
            <a:avLst/>
          </a:prstGeom>
        </p:spPr>
        <p:txBody>
          <a:bodyPr wrap="none">
            <a:spAutoFit/>
          </a:bodyPr>
          <a:lstStyle/>
          <a:p>
            <a:r>
              <a:rPr lang="en-US" b="1" dirty="0">
                <a:latin typeface="Century Gothic" panose="020B0502020202020204" pitchFamily="34" charset="0"/>
              </a:rPr>
              <a:t>Research Ethics, Compliance, IRB, &amp; IACUC</a:t>
            </a:r>
          </a:p>
        </p:txBody>
      </p:sp>
      <p:sp>
        <p:nvSpPr>
          <p:cNvPr id="3" name="Date Placeholder 2"/>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26253475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304800" y="1554163"/>
            <a:ext cx="8686800" cy="4525962"/>
          </a:xfrm>
          <a:prstGeom prst="rect">
            <a:avLst/>
          </a:prstGeom>
        </p:spPr>
        <p:txBody>
          <a:bodyPr vert="horz">
            <a:norm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algn="ctr">
              <a:buClr>
                <a:schemeClr val="tx2"/>
              </a:buClr>
              <a:buNone/>
            </a:pPr>
            <a:r>
              <a:rPr lang="en-US" altLang="en-US" b="1" u="sng" dirty="0" smtClean="0">
                <a:solidFill>
                  <a:srgbClr val="CC9900"/>
                </a:solidFill>
              </a:rPr>
              <a:t>Role of the IO</a:t>
            </a:r>
          </a:p>
          <a:p>
            <a:pPr>
              <a:buClr>
                <a:schemeClr val="tx2"/>
              </a:buClr>
              <a:buFont typeface="Wingdings" panose="05000000000000000000" pitchFamily="2" charset="2"/>
              <a:buChar char="Ø"/>
            </a:pPr>
            <a:endParaRPr lang="en-US" altLang="en-US" sz="2800" dirty="0" smtClean="0"/>
          </a:p>
          <a:p>
            <a:pPr>
              <a:buClr>
                <a:schemeClr val="tx2"/>
              </a:buClr>
              <a:buFont typeface="Wingdings" panose="05000000000000000000" pitchFamily="2" charset="2"/>
              <a:buChar char="Ø"/>
            </a:pPr>
            <a:r>
              <a:rPr lang="en-US" altLang="en-US" sz="2800" dirty="0" smtClean="0"/>
              <a:t>Be informed about the program</a:t>
            </a:r>
          </a:p>
          <a:p>
            <a:pPr>
              <a:buClr>
                <a:schemeClr val="tx2"/>
              </a:buClr>
              <a:buFont typeface="Wingdings" panose="05000000000000000000" pitchFamily="2" charset="2"/>
              <a:buChar char="Ø"/>
            </a:pPr>
            <a:r>
              <a:rPr lang="en-US" altLang="en-US" sz="2800" dirty="0" smtClean="0"/>
              <a:t>Be engaged in the program</a:t>
            </a:r>
          </a:p>
          <a:p>
            <a:pPr>
              <a:buClr>
                <a:schemeClr val="tx2"/>
              </a:buClr>
              <a:buFont typeface="Wingdings" panose="05000000000000000000" pitchFamily="2" charset="2"/>
              <a:buChar char="Ø"/>
            </a:pPr>
            <a:r>
              <a:rPr lang="en-US" altLang="en-US" sz="2800" dirty="0" smtClean="0"/>
              <a:t>Sustained and visible support</a:t>
            </a:r>
          </a:p>
          <a:p>
            <a:pPr lvl="1">
              <a:buClr>
                <a:schemeClr val="tx2"/>
              </a:buClr>
              <a:buFont typeface="Wingdings" panose="05000000000000000000" pitchFamily="2" charset="2"/>
              <a:buChar char="Ø"/>
            </a:pPr>
            <a:r>
              <a:rPr lang="en-US" altLang="en-US" sz="2400" dirty="0" smtClean="0"/>
              <a:t>In a position to influence institutional priorities</a:t>
            </a:r>
          </a:p>
          <a:p>
            <a:pPr lvl="1">
              <a:buClr>
                <a:schemeClr val="tx2"/>
              </a:buClr>
              <a:buFont typeface="Wingdings" panose="05000000000000000000" pitchFamily="2" charset="2"/>
              <a:buChar char="Ø"/>
            </a:pPr>
            <a:r>
              <a:rPr lang="en-US" altLang="en-US" sz="2400" dirty="0" smtClean="0"/>
              <a:t>Can assure sufficient monetary and personnel resources are allocated</a:t>
            </a:r>
            <a:endParaRPr lang="en-US" altLang="en-US" sz="2400" dirty="0"/>
          </a:p>
        </p:txBody>
      </p:sp>
      <p:sp>
        <p:nvSpPr>
          <p:cNvPr id="6" name="Title 3"/>
          <p:cNvSpPr txBox="1">
            <a:spLocks noGrp="1"/>
          </p:cNvSpPr>
          <p:nvPr>
            <p:ph type="title"/>
          </p:nvPr>
        </p:nvSpPr>
        <p:spPr>
          <a:xfrm>
            <a:off x="1516223" y="560715"/>
            <a:ext cx="6664005" cy="523220"/>
          </a:xfrm>
          <a:prstGeom prst="rect">
            <a:avLst/>
          </a:prstGeom>
          <a:noFill/>
        </p:spPr>
        <p:txBody>
          <a:bodyPr wrap="none" rtlCol="0">
            <a:spAutoFit/>
          </a:bodyPr>
          <a:lstStyle/>
          <a:p>
            <a:pPr algn="ctr"/>
            <a:r>
              <a:rPr lang="en-US" sz="2800" b="1" dirty="0" smtClean="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rPr>
              <a:t>OFFICE OF ANIMAL WELFARE &amp; IACUC</a:t>
            </a:r>
            <a:endParaRPr lang="en-US" sz="2800" b="1" dirty="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ndParaRPr>
          </a:p>
        </p:txBody>
      </p:sp>
      <p:sp>
        <p:nvSpPr>
          <p:cNvPr id="2" name="Rectangle 1"/>
          <p:cNvSpPr/>
          <p:nvPr/>
        </p:nvSpPr>
        <p:spPr>
          <a:xfrm>
            <a:off x="2390569" y="6465927"/>
            <a:ext cx="4996881" cy="369332"/>
          </a:xfrm>
          <a:prstGeom prst="rect">
            <a:avLst/>
          </a:prstGeom>
        </p:spPr>
        <p:txBody>
          <a:bodyPr wrap="none">
            <a:spAutoFit/>
          </a:bodyPr>
          <a:lstStyle/>
          <a:p>
            <a:r>
              <a:rPr lang="en-US" b="1" dirty="0">
                <a:latin typeface="Century Gothic" panose="020B0502020202020204" pitchFamily="34" charset="0"/>
              </a:rPr>
              <a:t>Research Ethics, Compliance, IRB, &amp; IACUC</a:t>
            </a:r>
          </a:p>
        </p:txBody>
      </p:sp>
      <p:sp>
        <p:nvSpPr>
          <p:cNvPr id="3" name="Date Placeholder 2"/>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11469803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63142" y="6488668"/>
            <a:ext cx="4996881" cy="369332"/>
          </a:xfrm>
          <a:prstGeom prst="rect">
            <a:avLst/>
          </a:prstGeom>
        </p:spPr>
        <p:txBody>
          <a:bodyPr wrap="none">
            <a:spAutoFit/>
          </a:bodyPr>
          <a:lstStyle/>
          <a:p>
            <a:pPr algn="ctr"/>
            <a:r>
              <a:rPr lang="en-US" b="1" dirty="0">
                <a:effectLst>
                  <a:outerShdw blurRad="38100" dist="38100" dir="2700000" algn="tl">
                    <a:srgbClr val="000000">
                      <a:alpha val="43137"/>
                    </a:srgbClr>
                  </a:outerShdw>
                </a:effectLst>
                <a:latin typeface="Century Gothic" pitchFamily="34" charset="0"/>
              </a:rPr>
              <a:t>Research Ethics, Compliance, IRB, &amp; IACUC</a:t>
            </a:r>
          </a:p>
        </p:txBody>
      </p:sp>
      <p:sp>
        <p:nvSpPr>
          <p:cNvPr id="6" name="Content Placeholder 2"/>
          <p:cNvSpPr txBox="1">
            <a:spLocks/>
          </p:cNvSpPr>
          <p:nvPr/>
        </p:nvSpPr>
        <p:spPr bwMode="auto">
          <a:xfrm>
            <a:off x="461057" y="1014085"/>
            <a:ext cx="8401050" cy="5019675"/>
          </a:xfrm>
          <a:prstGeom prst="rect">
            <a:avLst/>
          </a:prstGeom>
          <a:noFill/>
          <a:ln>
            <a:miter lim="800000"/>
            <a:headEnd/>
            <a:tailEnd/>
          </a:ln>
        </p:spPr>
        <p:txBody>
          <a:bodyPr/>
          <a:lstStyle/>
          <a:p>
            <a:pPr lvl="0" algn="ctr"/>
            <a:endParaRPr lang="en-US" sz="2000" b="1" dirty="0" smtClean="0">
              <a:solidFill>
                <a:srgbClr val="CC9900"/>
              </a:solidFill>
              <a:cs typeface="Times New Roman" pitchFamily="18" charset="0"/>
            </a:endParaRPr>
          </a:p>
          <a:p>
            <a:pPr lvl="0" algn="ctr"/>
            <a:r>
              <a:rPr lang="en-US" sz="2000" b="1" dirty="0" smtClean="0">
                <a:solidFill>
                  <a:srgbClr val="CC9900"/>
                </a:solidFill>
                <a:cs typeface="Times New Roman" pitchFamily="18" charset="0"/>
              </a:rPr>
              <a:t>Responsibilities of the IACUC</a:t>
            </a:r>
          </a:p>
          <a:p>
            <a:pPr lvl="0" algn="ctr"/>
            <a:endParaRPr lang="en-US" sz="1600" u="sng" dirty="0">
              <a:solidFill>
                <a:schemeClr val="tx2"/>
              </a:solidFill>
              <a:cs typeface="Times New Roman" pitchFamily="18" charset="0"/>
            </a:endParaRPr>
          </a:p>
          <a:p>
            <a:pPr marL="285750" lvl="0" indent="-285750">
              <a:buFont typeface="Wingdings" pitchFamily="2" charset="2"/>
              <a:buChar char="Ø"/>
            </a:pPr>
            <a:r>
              <a:rPr lang="en-US" sz="1600" dirty="0" smtClean="0">
                <a:solidFill>
                  <a:schemeClr val="tx2"/>
                </a:solidFill>
                <a:cs typeface="Times New Roman" pitchFamily="18" charset="0"/>
              </a:rPr>
              <a:t>At </a:t>
            </a:r>
            <a:r>
              <a:rPr lang="en-US" sz="1600" dirty="0">
                <a:solidFill>
                  <a:schemeClr val="tx2"/>
                </a:solidFill>
                <a:cs typeface="Times New Roman" pitchFamily="18" charset="0"/>
              </a:rPr>
              <a:t>least once every 6 months, review the research facility's program, inspect all of the animal facilities, including animal study areas/ satellite facilities, using USDA Regulations &amp; The Guide as criteria</a:t>
            </a:r>
            <a:r>
              <a:rPr lang="en-US" sz="1600" dirty="0" smtClean="0">
                <a:solidFill>
                  <a:schemeClr val="tx2"/>
                </a:solidFill>
                <a:cs typeface="Times New Roman" pitchFamily="18" charset="0"/>
              </a:rPr>
              <a:t>.</a:t>
            </a:r>
          </a:p>
          <a:p>
            <a:pPr lvl="0"/>
            <a:endParaRPr lang="en-US" sz="1600" dirty="0">
              <a:solidFill>
                <a:schemeClr val="tx2"/>
              </a:solidFill>
              <a:cs typeface="Times New Roman" pitchFamily="18" charset="0"/>
            </a:endParaRPr>
          </a:p>
          <a:p>
            <a:pPr marL="285750" lvl="0" indent="-285750">
              <a:buFont typeface="Wingdings" pitchFamily="2" charset="2"/>
              <a:buChar char="Ø"/>
            </a:pPr>
            <a:r>
              <a:rPr lang="en-US" sz="1600" dirty="0">
                <a:solidFill>
                  <a:schemeClr val="tx2"/>
                </a:solidFill>
                <a:cs typeface="Times New Roman" pitchFamily="18" charset="0"/>
              </a:rPr>
              <a:t>Prepare reports of IACUC evaluations and submit them to the Institutional Official (</a:t>
            </a:r>
            <a:r>
              <a:rPr lang="en-US" sz="1600" dirty="0" smtClean="0">
                <a:solidFill>
                  <a:schemeClr val="tx2"/>
                </a:solidFill>
                <a:cs typeface="Times New Roman" pitchFamily="18" charset="0"/>
              </a:rPr>
              <a:t>IO) </a:t>
            </a:r>
          </a:p>
          <a:p>
            <a:pPr lvl="0"/>
            <a:endParaRPr lang="en-US" sz="1600" dirty="0">
              <a:solidFill>
                <a:schemeClr val="tx2"/>
              </a:solidFill>
              <a:cs typeface="Times New Roman" pitchFamily="18" charset="0"/>
            </a:endParaRPr>
          </a:p>
          <a:p>
            <a:pPr marL="285750" lvl="0" indent="-285750">
              <a:buFont typeface="Wingdings" pitchFamily="2" charset="2"/>
              <a:buChar char="Ø"/>
            </a:pPr>
            <a:r>
              <a:rPr lang="en-US" sz="1600" dirty="0" smtClean="0">
                <a:solidFill>
                  <a:schemeClr val="tx2"/>
                </a:solidFill>
                <a:cs typeface="Times New Roman" pitchFamily="18" charset="0"/>
              </a:rPr>
              <a:t>Review </a:t>
            </a:r>
            <a:r>
              <a:rPr lang="en-US" sz="1600" dirty="0">
                <a:solidFill>
                  <a:schemeClr val="tx2"/>
                </a:solidFill>
                <a:cs typeface="Times New Roman" pitchFamily="18" charset="0"/>
              </a:rPr>
              <a:t>and investigate legitimate concerns involving the care and use of animals at the Research Facility resulting from public complaints or from reports of non- compliance with PHS policy received from facility personnel or employees. Serious or continuing non-compliance must be reported to the Office Laboratory Animal Welfare (OLAW). </a:t>
            </a:r>
            <a:endParaRPr lang="en-US" sz="1600" dirty="0" smtClean="0">
              <a:solidFill>
                <a:schemeClr val="tx2"/>
              </a:solidFill>
              <a:cs typeface="Times New Roman" pitchFamily="18" charset="0"/>
            </a:endParaRPr>
          </a:p>
          <a:p>
            <a:pPr lvl="0"/>
            <a:endParaRPr lang="en-US" sz="1600" dirty="0">
              <a:solidFill>
                <a:schemeClr val="tx2"/>
              </a:solidFill>
              <a:cs typeface="Times New Roman" pitchFamily="18" charset="0"/>
            </a:endParaRPr>
          </a:p>
          <a:p>
            <a:pPr marL="285750" lvl="0" indent="-285750">
              <a:buFont typeface="Wingdings" pitchFamily="2" charset="2"/>
              <a:buChar char="Ø"/>
            </a:pPr>
            <a:r>
              <a:rPr lang="en-US" sz="1600" dirty="0">
                <a:solidFill>
                  <a:schemeClr val="tx2"/>
                </a:solidFill>
                <a:cs typeface="Times New Roman" pitchFamily="18" charset="0"/>
              </a:rPr>
              <a:t>If noncompliance with PHS Policy is verified, the activity will be suspended; take corrective action and report to funding agency and USDA. </a:t>
            </a:r>
            <a:endParaRPr lang="en-US" sz="1600" dirty="0" smtClean="0">
              <a:solidFill>
                <a:schemeClr val="tx2"/>
              </a:solidFill>
              <a:cs typeface="Times New Roman" pitchFamily="18" charset="0"/>
            </a:endParaRPr>
          </a:p>
          <a:p>
            <a:pPr lvl="0"/>
            <a:endParaRPr lang="en-US" sz="1600" dirty="0">
              <a:cs typeface="Times New Roman" pitchFamily="18" charset="0"/>
            </a:endParaRPr>
          </a:p>
        </p:txBody>
      </p:sp>
      <p:pic>
        <p:nvPicPr>
          <p:cNvPr id="7" name="Picture 17" descr="iacuc_header_3"/>
          <p:cNvPicPr>
            <a:picLocks noChangeAspect="1" noChangeArrowheads="1"/>
          </p:cNvPicPr>
          <p:nvPr/>
        </p:nvPicPr>
        <p:blipFill>
          <a:blip r:embed="rId2" cstate="print"/>
          <a:srcRect/>
          <a:stretch>
            <a:fillRect/>
          </a:stretch>
        </p:blipFill>
        <p:spPr bwMode="auto">
          <a:xfrm>
            <a:off x="1524000" y="5334000"/>
            <a:ext cx="6019800" cy="914400"/>
          </a:xfrm>
          <a:prstGeom prst="rect">
            <a:avLst/>
          </a:prstGeom>
          <a:noFill/>
        </p:spPr>
      </p:pic>
      <p:sp>
        <p:nvSpPr>
          <p:cNvPr id="8" name="Title 3"/>
          <p:cNvSpPr txBox="1">
            <a:spLocks noGrp="1"/>
          </p:cNvSpPr>
          <p:nvPr>
            <p:ph type="title"/>
          </p:nvPr>
        </p:nvSpPr>
        <p:spPr>
          <a:xfrm>
            <a:off x="1516223" y="560715"/>
            <a:ext cx="6664005" cy="523220"/>
          </a:xfrm>
          <a:prstGeom prst="rect">
            <a:avLst/>
          </a:prstGeom>
          <a:noFill/>
        </p:spPr>
        <p:txBody>
          <a:bodyPr wrap="none" rtlCol="0">
            <a:spAutoFit/>
          </a:bodyPr>
          <a:lstStyle/>
          <a:p>
            <a:pPr algn="ctr"/>
            <a:r>
              <a:rPr lang="en-US" sz="2800" b="1" dirty="0" smtClean="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rPr>
              <a:t>OFFICE OF ANIMAL WELFARE &amp; IACUC</a:t>
            </a:r>
            <a:endParaRPr lang="en-US" sz="2800" b="1" dirty="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ndParaRPr>
          </a:p>
        </p:txBody>
      </p:sp>
      <p:sp>
        <p:nvSpPr>
          <p:cNvPr id="2" name="Date Placeholder 1"/>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38345219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686800" cy="4525963"/>
          </a:xfrm>
        </p:spPr>
        <p:txBody>
          <a:bodyPr>
            <a:normAutofit lnSpcReduction="10000"/>
          </a:bodyPr>
          <a:lstStyle/>
          <a:p>
            <a:pPr marL="457200" lvl="1" indent="0" algn="ctr">
              <a:buClr>
                <a:schemeClr val="tx2"/>
              </a:buClr>
              <a:buNone/>
            </a:pPr>
            <a:r>
              <a:rPr lang="en-US" sz="3200" b="1" dirty="0" smtClean="0">
                <a:solidFill>
                  <a:srgbClr val="CC9900"/>
                </a:solidFill>
              </a:rPr>
              <a:t>IACUC Forms:</a:t>
            </a:r>
          </a:p>
          <a:p>
            <a:pPr marL="457200" lvl="1" indent="0" algn="ctr">
              <a:buClr>
                <a:schemeClr val="tx2"/>
              </a:buClr>
              <a:buNone/>
            </a:pPr>
            <a:endParaRPr lang="en-US" sz="3200" b="1" u="sng" dirty="0" smtClean="0">
              <a:solidFill>
                <a:srgbClr val="CC9900"/>
              </a:solidFill>
            </a:endParaRPr>
          </a:p>
          <a:p>
            <a:pPr lvl="1">
              <a:buClr>
                <a:schemeClr val="tx2"/>
              </a:buClr>
              <a:buFont typeface="Wingdings" panose="05000000000000000000" pitchFamily="2" charset="2"/>
              <a:buChar char="Ø"/>
            </a:pPr>
            <a:r>
              <a:rPr lang="en-US" dirty="0" smtClean="0"/>
              <a:t>New protocol submission </a:t>
            </a:r>
          </a:p>
          <a:p>
            <a:pPr lvl="1">
              <a:buClr>
                <a:schemeClr val="tx2"/>
              </a:buClr>
              <a:buFont typeface="Wingdings" panose="05000000000000000000" pitchFamily="2" charset="2"/>
              <a:buChar char="Ø"/>
            </a:pPr>
            <a:r>
              <a:rPr lang="en-US" dirty="0" smtClean="0"/>
              <a:t>Addendums</a:t>
            </a:r>
          </a:p>
          <a:p>
            <a:pPr lvl="1">
              <a:buClr>
                <a:schemeClr val="tx2"/>
              </a:buClr>
              <a:buFont typeface="Wingdings" panose="05000000000000000000" pitchFamily="2" charset="2"/>
              <a:buChar char="Ø"/>
            </a:pPr>
            <a:r>
              <a:rPr lang="en-US" dirty="0" smtClean="0"/>
              <a:t>Annual Renewals </a:t>
            </a:r>
          </a:p>
          <a:p>
            <a:pPr lvl="1">
              <a:buClr>
                <a:schemeClr val="tx2"/>
              </a:buClr>
              <a:buFont typeface="Wingdings" panose="05000000000000000000" pitchFamily="2" charset="2"/>
              <a:buChar char="Ø"/>
            </a:pPr>
            <a:r>
              <a:rPr lang="en-US" dirty="0" smtClean="0"/>
              <a:t>Revised Protocols</a:t>
            </a:r>
          </a:p>
          <a:p>
            <a:pPr lvl="1">
              <a:buClr>
                <a:schemeClr val="tx2"/>
              </a:buClr>
              <a:buFont typeface="Wingdings" panose="05000000000000000000" pitchFamily="2" charset="2"/>
              <a:buChar char="Ø"/>
            </a:pPr>
            <a:r>
              <a:rPr lang="en-US" dirty="0" smtClean="0"/>
              <a:t>Re-writes (Every 3 years) </a:t>
            </a:r>
          </a:p>
          <a:p>
            <a:pPr lvl="1">
              <a:buClr>
                <a:schemeClr val="tx2"/>
              </a:buClr>
              <a:buFont typeface="Wingdings" panose="05000000000000000000" pitchFamily="2" charset="2"/>
              <a:buChar char="Ø"/>
            </a:pPr>
            <a:r>
              <a:rPr lang="en-US" dirty="0" smtClean="0"/>
              <a:t>Termination Form</a:t>
            </a:r>
          </a:p>
          <a:p>
            <a:pPr lvl="1">
              <a:buClr>
                <a:schemeClr val="tx2"/>
              </a:buClr>
              <a:buFont typeface="Wingdings" panose="05000000000000000000" pitchFamily="2" charset="2"/>
              <a:buChar char="Ø"/>
            </a:pPr>
            <a:r>
              <a:rPr lang="en-US" dirty="0" smtClean="0"/>
              <a:t>Approval Letters</a:t>
            </a:r>
          </a:p>
          <a:p>
            <a:pPr marL="457200" lvl="1" indent="0">
              <a:buNone/>
            </a:pPr>
            <a:endParaRPr lang="en-US" dirty="0" smtClean="0"/>
          </a:p>
        </p:txBody>
      </p:sp>
      <p:sp>
        <p:nvSpPr>
          <p:cNvPr id="5" name="Title 3"/>
          <p:cNvSpPr txBox="1">
            <a:spLocks noGrp="1"/>
          </p:cNvSpPr>
          <p:nvPr>
            <p:ph type="title"/>
          </p:nvPr>
        </p:nvSpPr>
        <p:spPr>
          <a:xfrm>
            <a:off x="1516223" y="560715"/>
            <a:ext cx="6664005" cy="523220"/>
          </a:xfrm>
          <a:prstGeom prst="rect">
            <a:avLst/>
          </a:prstGeom>
          <a:noFill/>
        </p:spPr>
        <p:txBody>
          <a:bodyPr wrap="none" rtlCol="0">
            <a:spAutoFit/>
          </a:bodyPr>
          <a:lstStyle/>
          <a:p>
            <a:pPr algn="ctr"/>
            <a:r>
              <a:rPr lang="en-US" sz="2800" b="1" dirty="0" smtClean="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rPr>
              <a:t>OFFICE OF ANIMAL WELFARE &amp; IACUC</a:t>
            </a:r>
            <a:endParaRPr lang="en-US" sz="2800" b="1" dirty="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ndParaRPr>
          </a:p>
        </p:txBody>
      </p:sp>
      <p:sp>
        <p:nvSpPr>
          <p:cNvPr id="2" name="Rectangle 1"/>
          <p:cNvSpPr/>
          <p:nvPr/>
        </p:nvSpPr>
        <p:spPr>
          <a:xfrm>
            <a:off x="2286000" y="6488668"/>
            <a:ext cx="4996881" cy="369332"/>
          </a:xfrm>
          <a:prstGeom prst="rect">
            <a:avLst/>
          </a:prstGeom>
        </p:spPr>
        <p:txBody>
          <a:bodyPr wrap="none">
            <a:spAutoFit/>
          </a:bodyPr>
          <a:lstStyle/>
          <a:p>
            <a:r>
              <a:rPr lang="en-US" b="1" dirty="0">
                <a:latin typeface="Century Gothic" panose="020B0502020202020204" pitchFamily="34" charset="0"/>
              </a:rPr>
              <a:t>Research Ethics, Compliance, IRB, &amp; IACUC</a:t>
            </a:r>
          </a:p>
        </p:txBody>
      </p:sp>
      <p:sp>
        <p:nvSpPr>
          <p:cNvPr id="4" name="Date Placeholder 3"/>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34101582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753" y="1600200"/>
            <a:ext cx="3963553" cy="4937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4337" y="1600200"/>
            <a:ext cx="3825336" cy="4937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3"/>
          <p:cNvSpPr txBox="1">
            <a:spLocks noGrp="1"/>
          </p:cNvSpPr>
          <p:nvPr>
            <p:ph type="title"/>
          </p:nvPr>
        </p:nvSpPr>
        <p:spPr>
          <a:xfrm>
            <a:off x="1516223" y="560715"/>
            <a:ext cx="6664005" cy="523220"/>
          </a:xfrm>
          <a:prstGeom prst="rect">
            <a:avLst/>
          </a:prstGeom>
          <a:noFill/>
        </p:spPr>
        <p:txBody>
          <a:bodyPr wrap="none" rtlCol="0">
            <a:spAutoFit/>
          </a:bodyPr>
          <a:lstStyle/>
          <a:p>
            <a:pPr algn="ctr"/>
            <a:r>
              <a:rPr lang="en-US" sz="2800" b="1" dirty="0" smtClean="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rPr>
              <a:t>OFFICE OF ANIMAL WELFARE &amp; IACUC</a:t>
            </a:r>
            <a:endParaRPr lang="en-US" sz="2800" b="1" dirty="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ndParaRPr>
          </a:p>
        </p:txBody>
      </p:sp>
      <p:sp>
        <p:nvSpPr>
          <p:cNvPr id="2" name="TextBox 1"/>
          <p:cNvSpPr txBox="1"/>
          <p:nvPr/>
        </p:nvSpPr>
        <p:spPr>
          <a:xfrm>
            <a:off x="2629421" y="1138535"/>
            <a:ext cx="3601114" cy="461665"/>
          </a:xfrm>
          <a:prstGeom prst="rect">
            <a:avLst/>
          </a:prstGeom>
          <a:noFill/>
        </p:spPr>
        <p:txBody>
          <a:bodyPr wrap="none" rtlCol="0">
            <a:spAutoFit/>
          </a:bodyPr>
          <a:lstStyle/>
          <a:p>
            <a:pPr algn="ctr"/>
            <a:r>
              <a:rPr lang="en-US" sz="2400" b="1" dirty="0" smtClean="0">
                <a:solidFill>
                  <a:srgbClr val="CC9900"/>
                </a:solidFill>
              </a:rPr>
              <a:t>IACUC Protocol Application</a:t>
            </a:r>
            <a:endParaRPr lang="en-US" sz="2400" b="1" dirty="0">
              <a:solidFill>
                <a:srgbClr val="CC9900"/>
              </a:solidFill>
            </a:endParaRPr>
          </a:p>
        </p:txBody>
      </p:sp>
      <p:sp>
        <p:nvSpPr>
          <p:cNvPr id="3" name="Rectangle 2"/>
          <p:cNvSpPr/>
          <p:nvPr/>
        </p:nvSpPr>
        <p:spPr>
          <a:xfrm>
            <a:off x="2390568" y="6513552"/>
            <a:ext cx="5025735" cy="369332"/>
          </a:xfrm>
          <a:prstGeom prst="rect">
            <a:avLst/>
          </a:prstGeom>
        </p:spPr>
        <p:txBody>
          <a:bodyPr wrap="none">
            <a:spAutoFit/>
          </a:bodyPr>
          <a:lstStyle/>
          <a:p>
            <a:r>
              <a:rPr lang="en-US" b="1" dirty="0">
                <a:latin typeface="Century Gothic" panose="020B0502020202020204" pitchFamily="34" charset="0"/>
              </a:rPr>
              <a:t>Research Ethics, Compliance, IRB, &amp; IACUC</a:t>
            </a:r>
          </a:p>
        </p:txBody>
      </p:sp>
      <p:sp>
        <p:nvSpPr>
          <p:cNvPr id="4" name="Date Placeholder 3"/>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32392838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046" y="1600200"/>
            <a:ext cx="7174822" cy="4861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3"/>
          <p:cNvSpPr txBox="1">
            <a:spLocks noGrp="1"/>
          </p:cNvSpPr>
          <p:nvPr>
            <p:ph type="title"/>
          </p:nvPr>
        </p:nvSpPr>
        <p:spPr>
          <a:xfrm>
            <a:off x="1516223" y="560715"/>
            <a:ext cx="6664005" cy="523220"/>
          </a:xfrm>
          <a:prstGeom prst="rect">
            <a:avLst/>
          </a:prstGeom>
          <a:noFill/>
        </p:spPr>
        <p:txBody>
          <a:bodyPr wrap="none" rtlCol="0">
            <a:spAutoFit/>
          </a:bodyPr>
          <a:lstStyle/>
          <a:p>
            <a:pPr algn="ctr"/>
            <a:r>
              <a:rPr lang="en-US" sz="2800" b="1" dirty="0" smtClean="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rPr>
              <a:t>OFFICE OF ANIMAL WELFARE &amp; IACUC</a:t>
            </a:r>
            <a:endParaRPr lang="en-US" sz="2800" b="1" dirty="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ndParaRPr>
          </a:p>
        </p:txBody>
      </p:sp>
      <p:sp>
        <p:nvSpPr>
          <p:cNvPr id="2" name="TextBox 1"/>
          <p:cNvSpPr txBox="1"/>
          <p:nvPr/>
        </p:nvSpPr>
        <p:spPr>
          <a:xfrm>
            <a:off x="4163005" y="1209645"/>
            <a:ext cx="1436612" cy="461665"/>
          </a:xfrm>
          <a:prstGeom prst="rect">
            <a:avLst/>
          </a:prstGeom>
          <a:noFill/>
        </p:spPr>
        <p:txBody>
          <a:bodyPr wrap="none" rtlCol="0">
            <a:spAutoFit/>
          </a:bodyPr>
          <a:lstStyle/>
          <a:p>
            <a:pPr algn="ctr"/>
            <a:r>
              <a:rPr lang="en-US" sz="2400" b="1" dirty="0" smtClean="0">
                <a:solidFill>
                  <a:srgbClr val="CC9900"/>
                </a:solidFill>
              </a:rPr>
              <a:t>Database</a:t>
            </a:r>
            <a:endParaRPr lang="en-US" sz="2400" b="1" dirty="0">
              <a:solidFill>
                <a:srgbClr val="CC9900"/>
              </a:solidFill>
            </a:endParaRPr>
          </a:p>
        </p:txBody>
      </p:sp>
      <p:sp>
        <p:nvSpPr>
          <p:cNvPr id="3" name="Rectangle 2"/>
          <p:cNvSpPr/>
          <p:nvPr/>
        </p:nvSpPr>
        <p:spPr>
          <a:xfrm>
            <a:off x="2209800" y="6494502"/>
            <a:ext cx="4996881" cy="369332"/>
          </a:xfrm>
          <a:prstGeom prst="rect">
            <a:avLst/>
          </a:prstGeom>
        </p:spPr>
        <p:txBody>
          <a:bodyPr wrap="none">
            <a:spAutoFit/>
          </a:bodyPr>
          <a:lstStyle/>
          <a:p>
            <a:r>
              <a:rPr lang="en-US" b="1" dirty="0">
                <a:latin typeface="Century Gothic" panose="020B0502020202020204" pitchFamily="34" charset="0"/>
              </a:rPr>
              <a:t>Research Ethics, Compliance, IRB, &amp; IACUC</a:t>
            </a:r>
          </a:p>
        </p:txBody>
      </p:sp>
      <p:sp>
        <p:nvSpPr>
          <p:cNvPr id="4" name="Date Placeholder 3"/>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635355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95400"/>
            <a:ext cx="7352577" cy="4937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3"/>
          <p:cNvSpPr txBox="1">
            <a:spLocks noGrp="1"/>
          </p:cNvSpPr>
          <p:nvPr>
            <p:ph type="title"/>
          </p:nvPr>
        </p:nvSpPr>
        <p:spPr>
          <a:xfrm>
            <a:off x="1516223" y="560715"/>
            <a:ext cx="6664005" cy="523220"/>
          </a:xfrm>
          <a:prstGeom prst="rect">
            <a:avLst/>
          </a:prstGeom>
          <a:noFill/>
        </p:spPr>
        <p:txBody>
          <a:bodyPr wrap="none" rtlCol="0">
            <a:spAutoFit/>
          </a:bodyPr>
          <a:lstStyle/>
          <a:p>
            <a:pPr algn="ctr"/>
            <a:r>
              <a:rPr lang="en-US" sz="2800" b="1" dirty="0" smtClean="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rPr>
              <a:t>OFFICE OF ANIMAL WELFARE &amp; IACUC</a:t>
            </a:r>
            <a:endParaRPr lang="en-US" sz="2800" b="1" dirty="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ndParaRPr>
          </a:p>
        </p:txBody>
      </p:sp>
      <p:sp>
        <p:nvSpPr>
          <p:cNvPr id="2" name="Rectangle 1"/>
          <p:cNvSpPr/>
          <p:nvPr/>
        </p:nvSpPr>
        <p:spPr>
          <a:xfrm>
            <a:off x="2371519" y="6484977"/>
            <a:ext cx="4996881" cy="369332"/>
          </a:xfrm>
          <a:prstGeom prst="rect">
            <a:avLst/>
          </a:prstGeom>
        </p:spPr>
        <p:txBody>
          <a:bodyPr wrap="none">
            <a:spAutoFit/>
          </a:bodyPr>
          <a:lstStyle/>
          <a:p>
            <a:r>
              <a:rPr lang="en-US" b="1" dirty="0">
                <a:latin typeface="Century Gothic" panose="020B0502020202020204" pitchFamily="34" charset="0"/>
              </a:rPr>
              <a:t>Research Ethics, Compliance, IRB, &amp; IACUC</a:t>
            </a:r>
          </a:p>
        </p:txBody>
      </p:sp>
      <p:sp>
        <p:nvSpPr>
          <p:cNvPr id="3" name="Date Placeholder 2"/>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34287702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248" y="1143000"/>
            <a:ext cx="7461504" cy="5010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3"/>
          <p:cNvSpPr txBox="1">
            <a:spLocks noGrp="1"/>
          </p:cNvSpPr>
          <p:nvPr>
            <p:ph type="title"/>
          </p:nvPr>
        </p:nvSpPr>
        <p:spPr>
          <a:xfrm>
            <a:off x="1516223" y="560715"/>
            <a:ext cx="6664005" cy="523220"/>
          </a:xfrm>
          <a:prstGeom prst="rect">
            <a:avLst/>
          </a:prstGeom>
          <a:noFill/>
        </p:spPr>
        <p:txBody>
          <a:bodyPr wrap="none" rtlCol="0">
            <a:spAutoFit/>
          </a:bodyPr>
          <a:lstStyle/>
          <a:p>
            <a:pPr algn="ctr"/>
            <a:r>
              <a:rPr lang="en-US" sz="2800" b="1" dirty="0" smtClean="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rPr>
              <a:t>OFFICE OF ANIMAL WELFARE &amp; IACUC</a:t>
            </a:r>
            <a:endParaRPr lang="en-US" sz="2800" b="1" dirty="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ndParaRPr>
          </a:p>
        </p:txBody>
      </p:sp>
      <p:sp>
        <p:nvSpPr>
          <p:cNvPr id="2" name="Rectangle 1"/>
          <p:cNvSpPr/>
          <p:nvPr/>
        </p:nvSpPr>
        <p:spPr>
          <a:xfrm>
            <a:off x="1905000" y="6488668"/>
            <a:ext cx="4996881" cy="369332"/>
          </a:xfrm>
          <a:prstGeom prst="rect">
            <a:avLst/>
          </a:prstGeom>
        </p:spPr>
        <p:txBody>
          <a:bodyPr wrap="none">
            <a:spAutoFit/>
          </a:bodyPr>
          <a:lstStyle/>
          <a:p>
            <a:r>
              <a:rPr lang="en-US" b="1" dirty="0">
                <a:latin typeface="Century Gothic" panose="020B0502020202020204" pitchFamily="34" charset="0"/>
              </a:rPr>
              <a:t>Research Ethics, Compliance, IRB, &amp; IACUC</a:t>
            </a:r>
          </a:p>
        </p:txBody>
      </p:sp>
      <p:sp>
        <p:nvSpPr>
          <p:cNvPr id="3" name="Date Placeholder 2"/>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22407864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Clr>
                <a:schemeClr val="tx2"/>
              </a:buClr>
              <a:buFont typeface="Wingdings" panose="05000000000000000000" pitchFamily="2" charset="2"/>
              <a:buChar char="Ø"/>
            </a:pPr>
            <a:r>
              <a:rPr lang="en-US" sz="2400" dirty="0" smtClean="0"/>
              <a:t>UCF and Federal Regulations require training and continuing education to ensure that all scientists, research technicians and other personnel involved in animal care, treatment, and use are qualified to perform their duties in the care and use of research animals. </a:t>
            </a:r>
          </a:p>
          <a:p>
            <a:pPr>
              <a:buClr>
                <a:schemeClr val="tx2"/>
              </a:buClr>
              <a:buFont typeface="Wingdings" panose="05000000000000000000" pitchFamily="2" charset="2"/>
              <a:buChar char="Ø"/>
            </a:pPr>
            <a:endParaRPr lang="en-US" sz="2400" dirty="0" smtClean="0"/>
          </a:p>
          <a:p>
            <a:pPr>
              <a:buClr>
                <a:schemeClr val="tx2"/>
              </a:buClr>
              <a:buFont typeface="Wingdings" panose="05000000000000000000" pitchFamily="2" charset="2"/>
              <a:buChar char="Ø"/>
            </a:pPr>
            <a:r>
              <a:rPr lang="en-US" sz="2400" dirty="0" smtClean="0"/>
              <a:t>In addition to the qualifications needed for their specific duties ALL personnel listed in the protocol must take IACUC  Laboratory Animal Training Association (LATA) modules.</a:t>
            </a:r>
            <a:endParaRPr lang="en-US" sz="2400" dirty="0"/>
          </a:p>
        </p:txBody>
      </p:sp>
      <p:sp>
        <p:nvSpPr>
          <p:cNvPr id="5" name="Title 3"/>
          <p:cNvSpPr txBox="1">
            <a:spLocks noGrp="1"/>
          </p:cNvSpPr>
          <p:nvPr>
            <p:ph type="title"/>
          </p:nvPr>
        </p:nvSpPr>
        <p:spPr>
          <a:xfrm>
            <a:off x="1516223" y="560715"/>
            <a:ext cx="6664005" cy="523220"/>
          </a:xfrm>
          <a:prstGeom prst="rect">
            <a:avLst/>
          </a:prstGeom>
          <a:noFill/>
        </p:spPr>
        <p:txBody>
          <a:bodyPr wrap="none" rtlCol="0">
            <a:spAutoFit/>
          </a:bodyPr>
          <a:lstStyle/>
          <a:p>
            <a:pPr algn="ctr"/>
            <a:r>
              <a:rPr lang="en-US" sz="2800" b="1" dirty="0" smtClean="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rPr>
              <a:t>OFFICE OF ANIMAL WELFARE &amp; IACUC</a:t>
            </a:r>
            <a:endParaRPr lang="en-US" sz="2800" b="1" dirty="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ndParaRPr>
          </a:p>
        </p:txBody>
      </p:sp>
      <p:sp>
        <p:nvSpPr>
          <p:cNvPr id="2" name="Rectangle 1"/>
          <p:cNvSpPr/>
          <p:nvPr/>
        </p:nvSpPr>
        <p:spPr>
          <a:xfrm>
            <a:off x="2209800" y="6475452"/>
            <a:ext cx="4996881" cy="369332"/>
          </a:xfrm>
          <a:prstGeom prst="rect">
            <a:avLst/>
          </a:prstGeom>
        </p:spPr>
        <p:txBody>
          <a:bodyPr wrap="none">
            <a:spAutoFit/>
          </a:bodyPr>
          <a:lstStyle/>
          <a:p>
            <a:r>
              <a:rPr lang="en-US" b="1" dirty="0">
                <a:latin typeface="Century Gothic" panose="020B0502020202020204" pitchFamily="34" charset="0"/>
              </a:rPr>
              <a:t>Research Ethics, Compliance, IRB, &amp; IACUC</a:t>
            </a:r>
          </a:p>
        </p:txBody>
      </p:sp>
      <p:sp>
        <p:nvSpPr>
          <p:cNvPr id="4" name="Date Placeholder 3"/>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25786690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41529"/>
          <a:stretch/>
        </p:blipFill>
        <p:spPr bwMode="auto">
          <a:xfrm>
            <a:off x="825500" y="1219200"/>
            <a:ext cx="7115239" cy="1233815"/>
          </a:xfrm>
          <a:prstGeom prst="rect">
            <a:avLst/>
          </a:prstGeom>
          <a:noFill/>
          <a:ln w="9525">
            <a:solidFill>
              <a:schemeClr val="bg2">
                <a:lumMod val="50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590800"/>
            <a:ext cx="6234186" cy="3657600"/>
          </a:xfrm>
          <a:prstGeom prst="rect">
            <a:avLst/>
          </a:prstGeom>
          <a:noFill/>
          <a:ln w="9525">
            <a:solidFill>
              <a:schemeClr val="bg2">
                <a:lumMod val="50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6" name="Title 3"/>
          <p:cNvSpPr txBox="1">
            <a:spLocks noGrp="1"/>
          </p:cNvSpPr>
          <p:nvPr>
            <p:ph type="title"/>
          </p:nvPr>
        </p:nvSpPr>
        <p:spPr>
          <a:xfrm>
            <a:off x="1516223" y="560715"/>
            <a:ext cx="6664005" cy="523220"/>
          </a:xfrm>
          <a:prstGeom prst="rect">
            <a:avLst/>
          </a:prstGeom>
          <a:noFill/>
        </p:spPr>
        <p:txBody>
          <a:bodyPr wrap="none" rtlCol="0">
            <a:spAutoFit/>
          </a:bodyPr>
          <a:lstStyle/>
          <a:p>
            <a:pPr algn="ctr"/>
            <a:r>
              <a:rPr lang="en-US" sz="2800" b="1" dirty="0" smtClean="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rPr>
              <a:t>OFFICE OF ANIMAL WELFARE &amp; IACUC</a:t>
            </a:r>
            <a:endParaRPr lang="en-US" sz="2800" b="1" dirty="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ndParaRPr>
          </a:p>
        </p:txBody>
      </p:sp>
      <p:sp>
        <p:nvSpPr>
          <p:cNvPr id="2" name="Rectangle 1"/>
          <p:cNvSpPr/>
          <p:nvPr/>
        </p:nvSpPr>
        <p:spPr>
          <a:xfrm>
            <a:off x="2286000" y="6488668"/>
            <a:ext cx="4996881" cy="369332"/>
          </a:xfrm>
          <a:prstGeom prst="rect">
            <a:avLst/>
          </a:prstGeom>
        </p:spPr>
        <p:txBody>
          <a:bodyPr wrap="none">
            <a:spAutoFit/>
          </a:bodyPr>
          <a:lstStyle/>
          <a:p>
            <a:r>
              <a:rPr lang="en-US" b="1" dirty="0">
                <a:latin typeface="Century Gothic" panose="020B0502020202020204" pitchFamily="34" charset="0"/>
              </a:rPr>
              <a:t>Research Ethics, Compliance, IRB, &amp; IACUC</a:t>
            </a:r>
          </a:p>
        </p:txBody>
      </p:sp>
      <p:sp>
        <p:nvSpPr>
          <p:cNvPr id="3" name="Date Placeholder 2"/>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20086054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latin typeface="Century Gothic" pitchFamily="34" charset="0"/>
              </a:rPr>
              <a:t>Research Ethics, Compliance, IRB, &amp; IACUC</a:t>
            </a: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305800" cy="868362"/>
          </a:xfrm>
          <a:prstGeom prst="rect">
            <a:avLst/>
          </a:prstGeom>
        </p:spPr>
        <p:txBody>
          <a:bodyPr vert="horz" anchor="b">
            <a:normAutofit fontScale="85000" lnSpcReduction="200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US" b="1" dirty="0">
                <a:solidFill>
                  <a:schemeClr val="accent6"/>
                </a:solidFill>
                <a:effectLst>
                  <a:outerShdw blurRad="38100" dist="38100" dir="2700000" algn="tl">
                    <a:srgbClr val="000000">
                      <a:alpha val="43137"/>
                    </a:srgbClr>
                  </a:outerShdw>
                </a:effectLst>
                <a:latin typeface="Century Gothic" pitchFamily="34" charset="0"/>
              </a:rPr>
              <a:t> </a:t>
            </a:r>
            <a:r>
              <a:rPr lang="en-US" sz="3500" b="1" dirty="0" smtClean="0">
                <a:solidFill>
                  <a:schemeClr val="accent6"/>
                </a:solidFill>
                <a:effectLst>
                  <a:outerShdw blurRad="38100" dist="38100" dir="2700000" algn="tl">
                    <a:srgbClr val="000000">
                      <a:alpha val="43137"/>
                    </a:srgbClr>
                  </a:outerShdw>
                </a:effectLst>
                <a:latin typeface="Century Gothic" pitchFamily="34" charset="0"/>
              </a:rPr>
              <a:t>Why Do Human Research Subjects Need Protection?</a:t>
            </a:r>
            <a:endParaRPr lang="en-US" sz="3500"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7" name="Content Placeholder 2"/>
          <p:cNvSpPr>
            <a:spLocks noGrp="1"/>
          </p:cNvSpPr>
          <p:nvPr/>
        </p:nvSpPr>
        <p:spPr bwMode="auto">
          <a:xfrm>
            <a:off x="533400" y="11811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Char char="•"/>
              <a:defRPr sz="2400" b="1">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a:solidFill>
                  <a:schemeClr val="bg2"/>
                </a:solidFill>
                <a:latin typeface="+mn-lt"/>
              </a:defRPr>
            </a:lvl2pPr>
            <a:lvl3pPr marL="1143000" indent="-228600" algn="l" rtl="0" eaLnBrk="0" fontAlgn="base" hangingPunct="0">
              <a:spcBef>
                <a:spcPct val="20000"/>
              </a:spcBef>
              <a:spcAft>
                <a:spcPct val="0"/>
              </a:spcAft>
              <a:buChar char="•"/>
              <a:defRPr sz="2000">
                <a:solidFill>
                  <a:schemeClr val="bg2"/>
                </a:solidFill>
                <a:latin typeface="+mn-lt"/>
              </a:defRPr>
            </a:lvl3pPr>
            <a:lvl4pPr marL="1600200" indent="-228600" algn="l" rtl="0" eaLnBrk="0" fontAlgn="base" hangingPunct="0">
              <a:spcBef>
                <a:spcPct val="20000"/>
              </a:spcBef>
              <a:spcAft>
                <a:spcPct val="0"/>
              </a:spcAft>
              <a:buChar char="•"/>
              <a:defRPr>
                <a:solidFill>
                  <a:schemeClr val="bg2"/>
                </a:solidFill>
                <a:latin typeface="+mn-lt"/>
              </a:defRPr>
            </a:lvl4pPr>
            <a:lvl5pPr marL="2057400" indent="-228600" algn="l" rtl="0" eaLnBrk="0" fontAlgn="base" hangingPunct="0">
              <a:spcBef>
                <a:spcPct val="20000"/>
              </a:spcBef>
              <a:spcAft>
                <a:spcPct val="0"/>
              </a:spcAft>
              <a:buChar char="•"/>
              <a:defRPr sz="1600">
                <a:solidFill>
                  <a:schemeClr val="bg2"/>
                </a:solidFill>
                <a:latin typeface="+mn-lt"/>
              </a:defRPr>
            </a:lvl5pPr>
            <a:lvl6pPr marL="2514600" indent="-228600" algn="l" rtl="0" fontAlgn="base">
              <a:spcBef>
                <a:spcPct val="20000"/>
              </a:spcBef>
              <a:spcAft>
                <a:spcPct val="0"/>
              </a:spcAft>
              <a:buChar char="•"/>
              <a:defRPr sz="1600">
                <a:solidFill>
                  <a:schemeClr val="bg2"/>
                </a:solidFill>
                <a:latin typeface="+mn-lt"/>
              </a:defRPr>
            </a:lvl6pPr>
            <a:lvl7pPr marL="2971800" indent="-228600" algn="l" rtl="0" fontAlgn="base">
              <a:spcBef>
                <a:spcPct val="20000"/>
              </a:spcBef>
              <a:spcAft>
                <a:spcPct val="0"/>
              </a:spcAft>
              <a:buChar char="•"/>
              <a:defRPr sz="1600">
                <a:solidFill>
                  <a:schemeClr val="bg2"/>
                </a:solidFill>
                <a:latin typeface="+mn-lt"/>
              </a:defRPr>
            </a:lvl7pPr>
            <a:lvl8pPr marL="3429000" indent="-228600" algn="l" rtl="0" fontAlgn="base">
              <a:spcBef>
                <a:spcPct val="20000"/>
              </a:spcBef>
              <a:spcAft>
                <a:spcPct val="0"/>
              </a:spcAft>
              <a:buChar char="•"/>
              <a:defRPr sz="1600">
                <a:solidFill>
                  <a:schemeClr val="bg2"/>
                </a:solidFill>
                <a:latin typeface="+mn-lt"/>
              </a:defRPr>
            </a:lvl8pPr>
            <a:lvl9pPr marL="3886200" indent="-228600" algn="l" rtl="0" fontAlgn="base">
              <a:spcBef>
                <a:spcPct val="20000"/>
              </a:spcBef>
              <a:spcAft>
                <a:spcPct val="0"/>
              </a:spcAft>
              <a:buChar char="•"/>
              <a:defRPr sz="1600">
                <a:solidFill>
                  <a:schemeClr val="bg2"/>
                </a:solidFill>
                <a:latin typeface="+mn-lt"/>
              </a:defRPr>
            </a:lvl9pPr>
          </a:lstStyle>
          <a:p>
            <a:pPr>
              <a:buFontTx/>
              <a:buNone/>
            </a:pPr>
            <a:r>
              <a:rPr lang="en-US" sz="2800" dirty="0" smtClean="0">
                <a:solidFill>
                  <a:schemeClr val="tx1"/>
                </a:solidFill>
                <a:latin typeface="Century Gothic" pitchFamily="34" charset="0"/>
              </a:rPr>
              <a:t>Trigger Events</a:t>
            </a:r>
          </a:p>
          <a:p>
            <a:pPr>
              <a:buFontTx/>
              <a:buNone/>
            </a:pPr>
            <a:endParaRPr lang="en-US" sz="2800" dirty="0" smtClean="0">
              <a:solidFill>
                <a:schemeClr val="tx1"/>
              </a:solidFill>
              <a:latin typeface="Century Gothic" pitchFamily="34" charset="0"/>
            </a:endParaRPr>
          </a:p>
          <a:p>
            <a:pPr>
              <a:buClr>
                <a:schemeClr val="tx1"/>
              </a:buClr>
              <a:buFont typeface="Wingdings" panose="05000000000000000000" pitchFamily="2" charset="2"/>
              <a:buChar char="Ø"/>
            </a:pPr>
            <a:r>
              <a:rPr lang="en-US" sz="1800" dirty="0" smtClean="0">
                <a:solidFill>
                  <a:schemeClr val="tx1"/>
                </a:solidFill>
                <a:latin typeface="Century Gothic" pitchFamily="34" charset="0"/>
              </a:rPr>
              <a:t>The Nazi Experiments</a:t>
            </a:r>
          </a:p>
          <a:p>
            <a:pPr>
              <a:buClr>
                <a:schemeClr val="tx1"/>
              </a:buClr>
              <a:buFont typeface="Wingdings" panose="05000000000000000000" pitchFamily="2" charset="2"/>
              <a:buChar char="Ø"/>
            </a:pPr>
            <a:endParaRPr lang="en-US" sz="1800" dirty="0">
              <a:solidFill>
                <a:schemeClr val="tx1"/>
              </a:solidFill>
              <a:latin typeface="Century Gothic" pitchFamily="34" charset="0"/>
            </a:endParaRPr>
          </a:p>
          <a:p>
            <a:pPr>
              <a:buClr>
                <a:schemeClr val="tx1"/>
              </a:buClr>
              <a:buFont typeface="Wingdings" panose="05000000000000000000" pitchFamily="2" charset="2"/>
              <a:buChar char="Ø"/>
            </a:pPr>
            <a:r>
              <a:rPr lang="en-US" sz="1800" dirty="0">
                <a:solidFill>
                  <a:schemeClr val="tx1"/>
                </a:solidFill>
                <a:latin typeface="Century Gothic" pitchFamily="34" charset="0"/>
              </a:rPr>
              <a:t>Tuskegee Syphilis Study</a:t>
            </a:r>
          </a:p>
          <a:p>
            <a:pPr>
              <a:buClr>
                <a:schemeClr val="tx1"/>
              </a:buClr>
              <a:buFont typeface="Wingdings" panose="05000000000000000000" pitchFamily="2" charset="2"/>
              <a:buChar char="Ø"/>
            </a:pPr>
            <a:endParaRPr lang="en-US" sz="1800" dirty="0">
              <a:solidFill>
                <a:schemeClr val="tx1"/>
              </a:solidFill>
              <a:latin typeface="Century Gothic" pitchFamily="34" charset="0"/>
            </a:endParaRPr>
          </a:p>
          <a:p>
            <a:pPr>
              <a:buClr>
                <a:schemeClr val="tx1"/>
              </a:buClr>
              <a:buFont typeface="Wingdings" panose="05000000000000000000" pitchFamily="2" charset="2"/>
              <a:buChar char="Ø"/>
            </a:pPr>
            <a:r>
              <a:rPr lang="en-US" sz="1800" dirty="0">
                <a:solidFill>
                  <a:schemeClr val="tx1"/>
                </a:solidFill>
                <a:latin typeface="Century Gothic" pitchFamily="34" charset="0"/>
              </a:rPr>
              <a:t>Milgram’s Studies</a:t>
            </a:r>
          </a:p>
          <a:p>
            <a:pPr>
              <a:buClr>
                <a:schemeClr val="tx1"/>
              </a:buClr>
              <a:buFont typeface="Wingdings" panose="05000000000000000000" pitchFamily="2" charset="2"/>
              <a:buChar char="Ø"/>
            </a:pPr>
            <a:endParaRPr lang="en-US" sz="1800" dirty="0">
              <a:solidFill>
                <a:schemeClr val="tx1"/>
              </a:solidFill>
              <a:latin typeface="Century Gothic" pitchFamily="34" charset="0"/>
            </a:endParaRPr>
          </a:p>
          <a:p>
            <a:pPr>
              <a:buClr>
                <a:schemeClr val="tx1"/>
              </a:buClr>
              <a:buFont typeface="Wingdings" panose="05000000000000000000" pitchFamily="2" charset="2"/>
              <a:buChar char="Ø"/>
            </a:pPr>
            <a:r>
              <a:rPr lang="en-US" sz="1800" dirty="0">
                <a:solidFill>
                  <a:schemeClr val="tx1"/>
                </a:solidFill>
                <a:latin typeface="Century Gothic" pitchFamily="34" charset="0"/>
              </a:rPr>
              <a:t>Rosenhan Studies</a:t>
            </a:r>
          </a:p>
          <a:p>
            <a:pPr>
              <a:buClr>
                <a:schemeClr val="tx1"/>
              </a:buClr>
              <a:buFont typeface="Wingdings" panose="05000000000000000000" pitchFamily="2" charset="2"/>
              <a:buChar char="Ø"/>
            </a:pPr>
            <a:endParaRPr lang="en-US" sz="1800" dirty="0">
              <a:solidFill>
                <a:schemeClr val="tx1"/>
              </a:solidFill>
              <a:latin typeface="Century Gothic" pitchFamily="34" charset="0"/>
            </a:endParaRPr>
          </a:p>
          <a:p>
            <a:pPr>
              <a:buClr>
                <a:schemeClr val="tx1"/>
              </a:buClr>
              <a:buFont typeface="Wingdings" panose="05000000000000000000" pitchFamily="2" charset="2"/>
              <a:buChar char="Ø"/>
            </a:pPr>
            <a:r>
              <a:rPr lang="en-US" sz="1800" dirty="0">
                <a:solidFill>
                  <a:schemeClr val="tx1"/>
                </a:solidFill>
                <a:latin typeface="Century Gothic" pitchFamily="34" charset="0"/>
              </a:rPr>
              <a:t>Laud  Humprey’s </a:t>
            </a:r>
          </a:p>
          <a:p>
            <a:pPr>
              <a:buFontTx/>
              <a:buNone/>
            </a:pPr>
            <a:endParaRPr lang="en-US" sz="1800" dirty="0" smtClean="0">
              <a:solidFill>
                <a:schemeClr val="tx1"/>
              </a:solidFill>
              <a:latin typeface="Century Gothic" pitchFamily="34" charset="0"/>
            </a:endParaRPr>
          </a:p>
        </p:txBody>
      </p:sp>
      <p:sp>
        <p:nvSpPr>
          <p:cNvPr id="2" name="Date Placeholder 1"/>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198363267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188720"/>
            <a:ext cx="4435486" cy="5135880"/>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5" name="Title 3"/>
          <p:cNvSpPr txBox="1">
            <a:spLocks noGrp="1"/>
          </p:cNvSpPr>
          <p:nvPr>
            <p:ph type="title"/>
          </p:nvPr>
        </p:nvSpPr>
        <p:spPr>
          <a:xfrm>
            <a:off x="1516223" y="560715"/>
            <a:ext cx="6664005" cy="523220"/>
          </a:xfrm>
          <a:prstGeom prst="rect">
            <a:avLst/>
          </a:prstGeom>
          <a:noFill/>
        </p:spPr>
        <p:txBody>
          <a:bodyPr wrap="none" rtlCol="0">
            <a:spAutoFit/>
          </a:bodyPr>
          <a:lstStyle/>
          <a:p>
            <a:pPr algn="ctr"/>
            <a:r>
              <a:rPr lang="en-US" sz="2800" b="1" dirty="0" smtClean="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rPr>
              <a:t>OFFICE OF ANIMAL WELFARE &amp; IACUC</a:t>
            </a:r>
            <a:endParaRPr lang="en-US" sz="2800" b="1" dirty="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ndParaRPr>
          </a:p>
        </p:txBody>
      </p:sp>
      <p:sp>
        <p:nvSpPr>
          <p:cNvPr id="2" name="Rectangle 1"/>
          <p:cNvSpPr/>
          <p:nvPr/>
        </p:nvSpPr>
        <p:spPr>
          <a:xfrm>
            <a:off x="2209800" y="6488668"/>
            <a:ext cx="5261793" cy="369332"/>
          </a:xfrm>
          <a:prstGeom prst="rect">
            <a:avLst/>
          </a:prstGeom>
        </p:spPr>
        <p:txBody>
          <a:bodyPr wrap="square">
            <a:spAutoFit/>
          </a:bodyPr>
          <a:lstStyle/>
          <a:p>
            <a:r>
              <a:rPr lang="en-US" b="1" dirty="0">
                <a:latin typeface="Century Gothic" panose="020B0502020202020204" pitchFamily="34" charset="0"/>
              </a:rPr>
              <a:t>Research Ethics, Compliance, IRB, &amp; IACUC</a:t>
            </a:r>
          </a:p>
        </p:txBody>
      </p:sp>
      <p:sp>
        <p:nvSpPr>
          <p:cNvPr id="3" name="Date Placeholder 2"/>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35966346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txBox="1">
            <a:spLocks/>
          </p:cNvSpPr>
          <p:nvPr/>
        </p:nvSpPr>
        <p:spPr>
          <a:xfrm>
            <a:off x="-76200" y="1371600"/>
            <a:ext cx="5105400" cy="639762"/>
          </a:xfrm>
          <a:prstGeom prst="rect">
            <a:avLst/>
          </a:prstGeom>
        </p:spPr>
        <p:txBody>
          <a:bodyPr vert="horz" anchor="ctr">
            <a:no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algn="ctr">
              <a:buNone/>
            </a:pPr>
            <a:r>
              <a:rPr lang="en-US" sz="2000" b="1" dirty="0" smtClean="0">
                <a:solidFill>
                  <a:schemeClr val="bg2">
                    <a:lumMod val="50000"/>
                  </a:schemeClr>
                </a:solidFill>
              </a:rPr>
              <a:t>Significant changes (revised protocol)</a:t>
            </a:r>
            <a:endParaRPr lang="en-US" sz="2000" b="1" dirty="0">
              <a:solidFill>
                <a:schemeClr val="bg2">
                  <a:lumMod val="50000"/>
                </a:schemeClr>
              </a:solidFill>
            </a:endParaRPr>
          </a:p>
        </p:txBody>
      </p:sp>
      <p:sp>
        <p:nvSpPr>
          <p:cNvPr id="6" name="Text Placeholder 5"/>
          <p:cNvSpPr txBox="1">
            <a:spLocks/>
          </p:cNvSpPr>
          <p:nvPr/>
        </p:nvSpPr>
        <p:spPr>
          <a:xfrm>
            <a:off x="4823184" y="1371600"/>
            <a:ext cx="4292241" cy="639762"/>
          </a:xfrm>
          <a:prstGeom prst="rect">
            <a:avLst/>
          </a:prstGeom>
        </p:spPr>
        <p:txBody>
          <a:bodyPr anchor="ctr">
            <a:no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algn="ctr">
              <a:buNone/>
            </a:pPr>
            <a:r>
              <a:rPr lang="en-US" sz="2000" b="1" dirty="0" smtClean="0">
                <a:solidFill>
                  <a:schemeClr val="bg2">
                    <a:lumMod val="50000"/>
                  </a:schemeClr>
                </a:solidFill>
              </a:rPr>
              <a:t>Minor changes (addendum)</a:t>
            </a:r>
            <a:endParaRPr lang="en-US" sz="2000" b="1" dirty="0">
              <a:solidFill>
                <a:schemeClr val="bg2">
                  <a:lumMod val="50000"/>
                </a:schemeClr>
              </a:solidFill>
            </a:endParaRPr>
          </a:p>
        </p:txBody>
      </p:sp>
      <p:sp>
        <p:nvSpPr>
          <p:cNvPr id="7" name="Content Placeholder 2"/>
          <p:cNvSpPr>
            <a:spLocks noGrp="1"/>
          </p:cNvSpPr>
          <p:nvPr>
            <p:ph sz="quarter" idx="4294967295"/>
          </p:nvPr>
        </p:nvSpPr>
        <p:spPr>
          <a:xfrm>
            <a:off x="304800" y="2011362"/>
            <a:ext cx="4290556" cy="3941763"/>
          </a:xfrm>
          <a:prstGeom prst="rect">
            <a:avLst/>
          </a:prstGeom>
        </p:spPr>
        <p:txBody>
          <a:bodyPr/>
          <a:lstStyle/>
          <a:p>
            <a:pPr>
              <a:buClr>
                <a:schemeClr val="tx2"/>
              </a:buClr>
              <a:buFont typeface="Wingdings" panose="05000000000000000000" pitchFamily="2" charset="2"/>
              <a:buChar char="Ø"/>
            </a:pPr>
            <a:r>
              <a:rPr lang="en-US" sz="1800" dirty="0" smtClean="0"/>
              <a:t>New invasive or potential invasive procedure</a:t>
            </a:r>
          </a:p>
          <a:p>
            <a:pPr>
              <a:buClr>
                <a:schemeClr val="tx2"/>
              </a:buClr>
              <a:buFont typeface="Wingdings" panose="05000000000000000000" pitchFamily="2" charset="2"/>
              <a:buChar char="Ø"/>
            </a:pPr>
            <a:r>
              <a:rPr lang="en-US" sz="1800" dirty="0" smtClean="0"/>
              <a:t>Change in drug or addition of new drug</a:t>
            </a:r>
          </a:p>
          <a:p>
            <a:pPr>
              <a:buClr>
                <a:schemeClr val="tx2"/>
              </a:buClr>
              <a:buFont typeface="Wingdings" panose="05000000000000000000" pitchFamily="2" charset="2"/>
              <a:buChar char="Ø"/>
            </a:pPr>
            <a:r>
              <a:rPr lang="en-US" sz="1800" dirty="0" smtClean="0"/>
              <a:t>Major increase in the number of animals</a:t>
            </a:r>
          </a:p>
          <a:p>
            <a:pPr>
              <a:buClr>
                <a:schemeClr val="tx2"/>
              </a:buClr>
              <a:buFont typeface="Wingdings" panose="05000000000000000000" pitchFamily="2" charset="2"/>
              <a:buChar char="Ø"/>
            </a:pPr>
            <a:r>
              <a:rPr lang="en-US" sz="1800" dirty="0" smtClean="0"/>
              <a:t>Increase of the amount of pain or distress</a:t>
            </a:r>
          </a:p>
          <a:p>
            <a:pPr>
              <a:buClr>
                <a:schemeClr val="tx2"/>
              </a:buClr>
              <a:buFont typeface="Wingdings" panose="05000000000000000000" pitchFamily="2" charset="2"/>
              <a:buChar char="Ø"/>
            </a:pPr>
            <a:r>
              <a:rPr lang="en-US" sz="1800" dirty="0" smtClean="0"/>
              <a:t>Change in anesthetic agent or analgesic </a:t>
            </a:r>
          </a:p>
          <a:p>
            <a:pPr>
              <a:buClr>
                <a:schemeClr val="tx2"/>
              </a:buClr>
              <a:buFont typeface="Wingdings" panose="05000000000000000000" pitchFamily="2" charset="2"/>
              <a:buChar char="Ø"/>
            </a:pPr>
            <a:r>
              <a:rPr lang="en-US" sz="1800" dirty="0" smtClean="0"/>
              <a:t>Change in post operative monitoring</a:t>
            </a:r>
          </a:p>
          <a:p>
            <a:pPr marL="0" indent="0">
              <a:buNone/>
            </a:pPr>
            <a:r>
              <a:rPr lang="en-US" sz="1800" dirty="0"/>
              <a:t>	</a:t>
            </a:r>
            <a:r>
              <a:rPr lang="en-US" sz="1800" dirty="0" smtClean="0"/>
              <a:t>				</a:t>
            </a:r>
          </a:p>
        </p:txBody>
      </p:sp>
      <p:sp>
        <p:nvSpPr>
          <p:cNvPr id="8" name="Content Placeholder 6"/>
          <p:cNvSpPr>
            <a:spLocks noGrp="1"/>
          </p:cNvSpPr>
          <p:nvPr>
            <p:ph sz="quarter" idx="4294967295"/>
          </p:nvPr>
        </p:nvSpPr>
        <p:spPr>
          <a:xfrm>
            <a:off x="4667780" y="1981200"/>
            <a:ext cx="4288536" cy="3941763"/>
          </a:xfrm>
          <a:prstGeom prst="rect">
            <a:avLst/>
          </a:prstGeom>
        </p:spPr>
        <p:txBody>
          <a:bodyPr/>
          <a:lstStyle/>
          <a:p>
            <a:pPr>
              <a:buClr>
                <a:schemeClr val="tx2"/>
              </a:buClr>
              <a:buFont typeface="Wingdings" panose="05000000000000000000" pitchFamily="2" charset="2"/>
              <a:buChar char="Ø"/>
            </a:pPr>
            <a:r>
              <a:rPr lang="en-US" sz="1800" dirty="0" smtClean="0"/>
              <a:t>Addition or removal of personnel </a:t>
            </a:r>
          </a:p>
          <a:p>
            <a:pPr>
              <a:buClr>
                <a:schemeClr val="tx2"/>
              </a:buClr>
              <a:buFont typeface="Wingdings" panose="05000000000000000000" pitchFamily="2" charset="2"/>
              <a:buChar char="Ø"/>
            </a:pPr>
            <a:r>
              <a:rPr lang="en-US" sz="1800" dirty="0"/>
              <a:t>Title change</a:t>
            </a:r>
          </a:p>
          <a:p>
            <a:pPr>
              <a:buClr>
                <a:schemeClr val="tx2"/>
              </a:buClr>
              <a:buFont typeface="Wingdings" panose="05000000000000000000" pitchFamily="2" charset="2"/>
              <a:buChar char="Ø"/>
            </a:pPr>
            <a:r>
              <a:rPr lang="en-US" sz="1800" dirty="0"/>
              <a:t>Funding agency</a:t>
            </a:r>
          </a:p>
          <a:p>
            <a:pPr>
              <a:buClr>
                <a:schemeClr val="tx2"/>
              </a:buClr>
              <a:buFont typeface="Wingdings" panose="05000000000000000000" pitchFamily="2" charset="2"/>
              <a:buChar char="Ø"/>
            </a:pPr>
            <a:r>
              <a:rPr lang="en-US" sz="1800" dirty="0" smtClean="0"/>
              <a:t>Change in drug dose</a:t>
            </a:r>
          </a:p>
          <a:p>
            <a:pPr>
              <a:buClr>
                <a:schemeClr val="tx2"/>
              </a:buClr>
              <a:buFont typeface="Wingdings" panose="05000000000000000000" pitchFamily="2" charset="2"/>
              <a:buChar char="Ø"/>
            </a:pPr>
            <a:r>
              <a:rPr lang="en-US" sz="1800" dirty="0" smtClean="0"/>
              <a:t>Minor increase in the number of animals</a:t>
            </a:r>
          </a:p>
          <a:p>
            <a:pPr>
              <a:buClr>
                <a:schemeClr val="tx2"/>
              </a:buClr>
              <a:buFont typeface="Wingdings" panose="05000000000000000000" pitchFamily="2" charset="2"/>
              <a:buChar char="Ø"/>
            </a:pPr>
            <a:r>
              <a:rPr lang="en-US" sz="1800" dirty="0" smtClean="0"/>
              <a:t>Change or addition of strain of animal </a:t>
            </a:r>
          </a:p>
          <a:p>
            <a:pPr>
              <a:buClr>
                <a:schemeClr val="tx2"/>
              </a:buClr>
              <a:buFont typeface="Wingdings" panose="05000000000000000000" pitchFamily="2" charset="2"/>
              <a:buChar char="Ø"/>
            </a:pPr>
            <a:r>
              <a:rPr lang="en-US" sz="1800" dirty="0" smtClean="0"/>
              <a:t>New or additional training</a:t>
            </a:r>
          </a:p>
          <a:p>
            <a:pPr>
              <a:buClr>
                <a:schemeClr val="tx2"/>
              </a:buClr>
              <a:buFont typeface="Wingdings" panose="05000000000000000000" pitchFamily="2" charset="2"/>
              <a:buChar char="Ø"/>
            </a:pPr>
            <a:r>
              <a:rPr lang="en-US" sz="1800" dirty="0" smtClean="0"/>
              <a:t>Minor procedures (ultrasounds, x-rays etc.) </a:t>
            </a:r>
          </a:p>
          <a:p>
            <a:endParaRPr lang="en-US" sz="1800" dirty="0" smtClean="0"/>
          </a:p>
          <a:p>
            <a:pPr marL="0" indent="0">
              <a:buNone/>
            </a:pPr>
            <a:endParaRPr lang="en-US" sz="1800" dirty="0" smtClean="0"/>
          </a:p>
        </p:txBody>
      </p:sp>
      <p:sp>
        <p:nvSpPr>
          <p:cNvPr id="9" name="Title 3"/>
          <p:cNvSpPr txBox="1">
            <a:spLocks/>
          </p:cNvSpPr>
          <p:nvPr/>
        </p:nvSpPr>
        <p:spPr>
          <a:xfrm>
            <a:off x="1516223" y="560715"/>
            <a:ext cx="6664005" cy="523220"/>
          </a:xfrm>
          <a:prstGeom prst="rect">
            <a:avLst/>
          </a:prstGeom>
          <a:noFill/>
        </p:spPr>
        <p:txBody>
          <a:bodyPr vert="horz" wrap="none" rtlCol="0" anchor="ctr">
            <a:spAutoFit/>
          </a:bodyPr>
          <a:lst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a:lstStyle>
          <a:p>
            <a:pPr algn="ctr"/>
            <a:r>
              <a:rPr lang="en-US" sz="2800" b="1" dirty="0" smtClean="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rPr>
              <a:t>OFFICE OF ANIMAL WELFARE &amp; IACUC</a:t>
            </a:r>
            <a:endParaRPr lang="en-US" sz="2800" b="1" dirty="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ndParaRPr>
          </a:p>
        </p:txBody>
      </p:sp>
      <p:sp>
        <p:nvSpPr>
          <p:cNvPr id="2" name="Rectangle 1"/>
          <p:cNvSpPr/>
          <p:nvPr/>
        </p:nvSpPr>
        <p:spPr>
          <a:xfrm>
            <a:off x="2209800" y="6513552"/>
            <a:ext cx="4996881" cy="369332"/>
          </a:xfrm>
          <a:prstGeom prst="rect">
            <a:avLst/>
          </a:prstGeom>
        </p:spPr>
        <p:txBody>
          <a:bodyPr wrap="none">
            <a:spAutoFit/>
          </a:bodyPr>
          <a:lstStyle/>
          <a:p>
            <a:r>
              <a:rPr lang="en-US" b="1" dirty="0">
                <a:latin typeface="Century Gothic" panose="020B0502020202020204" pitchFamily="34" charset="0"/>
              </a:rPr>
              <a:t>Research Ethics, Compliance, IRB, &amp; IACUC</a:t>
            </a:r>
          </a:p>
        </p:txBody>
      </p:sp>
      <p:sp>
        <p:nvSpPr>
          <p:cNvPr id="3" name="Date Placeholder 2"/>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11910995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9185" y="1143000"/>
            <a:ext cx="4377643"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3"/>
          <p:cNvSpPr txBox="1">
            <a:spLocks noGrp="1"/>
          </p:cNvSpPr>
          <p:nvPr>
            <p:ph type="title"/>
          </p:nvPr>
        </p:nvSpPr>
        <p:spPr>
          <a:xfrm>
            <a:off x="1516223" y="560715"/>
            <a:ext cx="6664005" cy="523220"/>
          </a:xfrm>
          <a:prstGeom prst="rect">
            <a:avLst/>
          </a:prstGeom>
          <a:noFill/>
        </p:spPr>
        <p:txBody>
          <a:bodyPr wrap="none" rtlCol="0">
            <a:spAutoFit/>
          </a:bodyPr>
          <a:lstStyle/>
          <a:p>
            <a:pPr algn="ctr"/>
            <a:r>
              <a:rPr lang="en-US" sz="2800" b="1" dirty="0" smtClean="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rPr>
              <a:t>OFFICE OF ANIMAL WELFARE &amp; IACUC</a:t>
            </a:r>
            <a:endParaRPr lang="en-US" sz="2800" b="1" dirty="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ndParaRPr>
          </a:p>
        </p:txBody>
      </p:sp>
      <p:sp>
        <p:nvSpPr>
          <p:cNvPr id="2" name="Rectangle 1"/>
          <p:cNvSpPr/>
          <p:nvPr/>
        </p:nvSpPr>
        <p:spPr>
          <a:xfrm>
            <a:off x="2286000" y="6504027"/>
            <a:ext cx="5025735" cy="369332"/>
          </a:xfrm>
          <a:prstGeom prst="rect">
            <a:avLst/>
          </a:prstGeom>
        </p:spPr>
        <p:txBody>
          <a:bodyPr wrap="none">
            <a:spAutoFit/>
          </a:bodyPr>
          <a:lstStyle/>
          <a:p>
            <a:r>
              <a:rPr lang="en-US" b="1" dirty="0">
                <a:latin typeface="Century Gothic" panose="020B0502020202020204" pitchFamily="34" charset="0"/>
              </a:rPr>
              <a:t>Research Ethics, Compliance, IRB, &amp; IACUC</a:t>
            </a:r>
          </a:p>
        </p:txBody>
      </p:sp>
      <p:sp>
        <p:nvSpPr>
          <p:cNvPr id="3" name="Date Placeholder 2"/>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333098792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143000"/>
            <a:ext cx="4394531"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3"/>
          <p:cNvSpPr txBox="1">
            <a:spLocks noGrp="1"/>
          </p:cNvSpPr>
          <p:nvPr>
            <p:ph type="title"/>
          </p:nvPr>
        </p:nvSpPr>
        <p:spPr>
          <a:xfrm>
            <a:off x="1516223" y="560715"/>
            <a:ext cx="6664005" cy="523220"/>
          </a:xfrm>
          <a:prstGeom prst="rect">
            <a:avLst/>
          </a:prstGeom>
          <a:noFill/>
        </p:spPr>
        <p:txBody>
          <a:bodyPr wrap="none" rtlCol="0">
            <a:spAutoFit/>
          </a:bodyPr>
          <a:lstStyle/>
          <a:p>
            <a:pPr algn="ctr"/>
            <a:r>
              <a:rPr lang="en-US" sz="2800" b="1" dirty="0" smtClean="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rPr>
              <a:t>OFFICE OF ANIMAL WELFARE &amp; IACUC</a:t>
            </a:r>
            <a:endParaRPr lang="en-US" sz="2800" b="1" dirty="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ndParaRPr>
          </a:p>
        </p:txBody>
      </p:sp>
      <p:sp>
        <p:nvSpPr>
          <p:cNvPr id="2" name="Rectangle 1"/>
          <p:cNvSpPr/>
          <p:nvPr/>
        </p:nvSpPr>
        <p:spPr>
          <a:xfrm>
            <a:off x="2514600" y="6488668"/>
            <a:ext cx="4996881" cy="369332"/>
          </a:xfrm>
          <a:prstGeom prst="rect">
            <a:avLst/>
          </a:prstGeom>
        </p:spPr>
        <p:txBody>
          <a:bodyPr wrap="none">
            <a:spAutoFit/>
          </a:bodyPr>
          <a:lstStyle/>
          <a:p>
            <a:r>
              <a:rPr lang="en-US" b="1" dirty="0">
                <a:latin typeface="Century Gothic" panose="020B0502020202020204" pitchFamily="34" charset="0"/>
              </a:rPr>
              <a:t>Research Ethics, Compliance, IRB, &amp; IACUC</a:t>
            </a:r>
          </a:p>
        </p:txBody>
      </p:sp>
      <p:sp>
        <p:nvSpPr>
          <p:cNvPr id="3" name="Date Placeholder 2"/>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145887389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63142" y="6488668"/>
            <a:ext cx="4996881" cy="369332"/>
          </a:xfrm>
          <a:prstGeom prst="rect">
            <a:avLst/>
          </a:prstGeom>
        </p:spPr>
        <p:txBody>
          <a:bodyPr wrap="none">
            <a:spAutoFit/>
          </a:bodyPr>
          <a:lstStyle/>
          <a:p>
            <a:pPr algn="ctr"/>
            <a:r>
              <a:rPr lang="en-US" b="1" dirty="0">
                <a:effectLst>
                  <a:outerShdw blurRad="38100" dist="38100" dir="2700000" algn="tl">
                    <a:srgbClr val="000000">
                      <a:alpha val="43137"/>
                    </a:srgbClr>
                  </a:outerShdw>
                </a:effectLst>
                <a:latin typeface="Century Gothic" pitchFamily="34" charset="0"/>
              </a:rPr>
              <a:t>Research Ethics, Compliance, IRB, &amp; IACUC</a:t>
            </a:r>
          </a:p>
        </p:txBody>
      </p:sp>
      <p:sp>
        <p:nvSpPr>
          <p:cNvPr id="7" name="Content Placeholder 2"/>
          <p:cNvSpPr txBox="1">
            <a:spLocks/>
          </p:cNvSpPr>
          <p:nvPr/>
        </p:nvSpPr>
        <p:spPr>
          <a:xfrm>
            <a:off x="304800" y="1554163"/>
            <a:ext cx="8686800" cy="4525962"/>
          </a:xfrm>
          <a:prstGeom prst="rect">
            <a:avLst/>
          </a:prstGeom>
        </p:spPr>
        <p:txBody>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a:buFont typeface="Wingdings 2"/>
              <a:buNone/>
            </a:pPr>
            <a:r>
              <a:rPr lang="en-US" sz="2400" b="1" dirty="0" smtClean="0">
                <a:solidFill>
                  <a:srgbClr val="CC9900"/>
                </a:solidFill>
                <a:cs typeface="Arial" pitchFamily="34" charset="0"/>
              </a:rPr>
              <a:t>What are the methods of protocol review?</a:t>
            </a:r>
          </a:p>
          <a:p>
            <a:pPr>
              <a:buClr>
                <a:schemeClr val="tx2"/>
              </a:buClr>
              <a:buFont typeface="Wingdings" panose="05000000000000000000" pitchFamily="2" charset="2"/>
              <a:buChar char="Ø"/>
            </a:pPr>
            <a:endParaRPr lang="en-US" sz="2400" b="1" dirty="0" smtClean="0">
              <a:cs typeface="Arial" pitchFamily="34" charset="0"/>
            </a:endParaRPr>
          </a:p>
          <a:p>
            <a:pPr>
              <a:lnSpc>
                <a:spcPct val="80000"/>
              </a:lnSpc>
              <a:buClr>
                <a:schemeClr val="tx2"/>
              </a:buClr>
              <a:buFont typeface="Wingdings" panose="05000000000000000000" pitchFamily="2" charset="2"/>
              <a:buChar char="Ø"/>
            </a:pPr>
            <a:r>
              <a:rPr lang="en-US" sz="2000" dirty="0" smtClean="0">
                <a:cs typeface="Arial" pitchFamily="34" charset="0"/>
              </a:rPr>
              <a:t>Only </a:t>
            </a:r>
            <a:r>
              <a:rPr lang="en-US" sz="2000" u="sng" dirty="0" smtClean="0">
                <a:cs typeface="Arial" pitchFamily="34" charset="0"/>
              </a:rPr>
              <a:t>two</a:t>
            </a:r>
            <a:r>
              <a:rPr lang="en-US" sz="2000" dirty="0" smtClean="0">
                <a:cs typeface="Arial" pitchFamily="34" charset="0"/>
              </a:rPr>
              <a:t> methods can be used to review protocols for:</a:t>
            </a:r>
          </a:p>
          <a:p>
            <a:pPr lvl="1">
              <a:lnSpc>
                <a:spcPct val="80000"/>
              </a:lnSpc>
              <a:buClr>
                <a:schemeClr val="tx2"/>
              </a:buClr>
              <a:buFont typeface="Wingdings" panose="05000000000000000000" pitchFamily="2" charset="2"/>
              <a:buChar char="Ø"/>
            </a:pPr>
            <a:r>
              <a:rPr lang="en-US" sz="2000" dirty="0" smtClean="0">
                <a:cs typeface="Arial" pitchFamily="34" charset="0"/>
              </a:rPr>
              <a:t>Initial review</a:t>
            </a:r>
          </a:p>
          <a:p>
            <a:pPr lvl="1">
              <a:lnSpc>
                <a:spcPct val="80000"/>
              </a:lnSpc>
              <a:buClr>
                <a:schemeClr val="tx2"/>
              </a:buClr>
              <a:buFont typeface="Wingdings" panose="05000000000000000000" pitchFamily="2" charset="2"/>
              <a:buChar char="Ø"/>
            </a:pPr>
            <a:r>
              <a:rPr lang="en-US" sz="2000" dirty="0" smtClean="0">
                <a:cs typeface="Arial" pitchFamily="34" charset="0"/>
              </a:rPr>
              <a:t>Significant changes</a:t>
            </a:r>
          </a:p>
          <a:p>
            <a:pPr lvl="1">
              <a:lnSpc>
                <a:spcPct val="80000"/>
              </a:lnSpc>
              <a:buClr>
                <a:schemeClr val="tx2"/>
              </a:buClr>
              <a:buFont typeface="Wingdings" panose="05000000000000000000" pitchFamily="2" charset="2"/>
              <a:buChar char="Ø"/>
            </a:pPr>
            <a:r>
              <a:rPr lang="en-US" sz="2000" dirty="0" smtClean="0">
                <a:cs typeface="Arial" pitchFamily="34" charset="0"/>
              </a:rPr>
              <a:t>Renewal review</a:t>
            </a:r>
          </a:p>
          <a:p>
            <a:pPr>
              <a:buClr>
                <a:schemeClr val="tx2"/>
              </a:buClr>
              <a:buFont typeface="Wingdings" panose="05000000000000000000" pitchFamily="2" charset="2"/>
              <a:buChar char="Ø"/>
            </a:pPr>
            <a:r>
              <a:rPr lang="en-US" sz="2000" dirty="0" smtClean="0">
                <a:cs typeface="Arial" pitchFamily="34" charset="0"/>
              </a:rPr>
              <a:t>Full committee review</a:t>
            </a:r>
          </a:p>
          <a:p>
            <a:pPr>
              <a:lnSpc>
                <a:spcPct val="80000"/>
              </a:lnSpc>
              <a:buClr>
                <a:schemeClr val="tx2"/>
              </a:buClr>
              <a:buFont typeface="Wingdings" panose="05000000000000000000" pitchFamily="2" charset="2"/>
              <a:buChar char="Ø"/>
            </a:pPr>
            <a:r>
              <a:rPr lang="en-US" sz="2000" dirty="0" smtClean="0">
                <a:cs typeface="Arial" pitchFamily="34" charset="0"/>
              </a:rPr>
              <a:t>Designated member review</a:t>
            </a:r>
          </a:p>
          <a:p>
            <a:pPr>
              <a:lnSpc>
                <a:spcPct val="80000"/>
              </a:lnSpc>
              <a:buClr>
                <a:schemeClr val="tx2"/>
              </a:buClr>
              <a:buFont typeface="Wingdings" panose="05000000000000000000" pitchFamily="2" charset="2"/>
              <a:buChar char="Ø"/>
            </a:pPr>
            <a:endParaRPr lang="en-US" sz="2000" dirty="0" smtClean="0">
              <a:cs typeface="Arial" pitchFamily="34" charset="0"/>
            </a:endParaRPr>
          </a:p>
          <a:p>
            <a:pPr>
              <a:buClr>
                <a:schemeClr val="tx2"/>
              </a:buClr>
              <a:buFont typeface="Wingdings" panose="05000000000000000000" pitchFamily="2" charset="2"/>
              <a:buChar char="Ø"/>
            </a:pPr>
            <a:r>
              <a:rPr lang="en-US" sz="2000" dirty="0" smtClean="0">
                <a:cs typeface="Arial" pitchFamily="34" charset="0"/>
              </a:rPr>
              <a:t>Administrative review may be used to approve minor changes</a:t>
            </a:r>
          </a:p>
          <a:p>
            <a:pPr marL="0" indent="0">
              <a:buFont typeface="Wingdings 2"/>
              <a:buNone/>
            </a:pPr>
            <a:endParaRPr lang="en-US" dirty="0"/>
          </a:p>
        </p:txBody>
      </p:sp>
      <p:sp>
        <p:nvSpPr>
          <p:cNvPr id="6" name="Title 3"/>
          <p:cNvSpPr txBox="1">
            <a:spLocks noGrp="1"/>
          </p:cNvSpPr>
          <p:nvPr>
            <p:ph type="title"/>
          </p:nvPr>
        </p:nvSpPr>
        <p:spPr>
          <a:xfrm>
            <a:off x="1516223" y="560715"/>
            <a:ext cx="6664005" cy="523220"/>
          </a:xfrm>
          <a:prstGeom prst="rect">
            <a:avLst/>
          </a:prstGeom>
          <a:noFill/>
        </p:spPr>
        <p:txBody>
          <a:bodyPr wrap="none" rtlCol="0">
            <a:spAutoFit/>
          </a:bodyPr>
          <a:lstStyle/>
          <a:p>
            <a:pPr algn="ctr"/>
            <a:r>
              <a:rPr lang="en-US" sz="2800" b="1" dirty="0" smtClean="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rPr>
              <a:t>OFFICE OF ANIMAL WELFARE &amp; IACUC</a:t>
            </a:r>
            <a:endParaRPr lang="en-US" sz="2800" b="1" dirty="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ndParaRPr>
          </a:p>
        </p:txBody>
      </p:sp>
      <p:sp>
        <p:nvSpPr>
          <p:cNvPr id="2" name="Date Placeholder 1"/>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14979653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63142" y="6488668"/>
            <a:ext cx="4996881" cy="369332"/>
          </a:xfrm>
          <a:prstGeom prst="rect">
            <a:avLst/>
          </a:prstGeom>
        </p:spPr>
        <p:txBody>
          <a:bodyPr wrap="none">
            <a:spAutoFit/>
          </a:bodyPr>
          <a:lstStyle/>
          <a:p>
            <a:pPr algn="ctr"/>
            <a:r>
              <a:rPr lang="en-US" b="1" dirty="0">
                <a:effectLst>
                  <a:outerShdw blurRad="38100" dist="38100" dir="2700000" algn="tl">
                    <a:srgbClr val="000000">
                      <a:alpha val="43137"/>
                    </a:srgbClr>
                  </a:outerShdw>
                </a:effectLst>
                <a:latin typeface="Century Gothic" pitchFamily="34" charset="0"/>
              </a:rPr>
              <a:t>Research Ethics, Compliance, IRB, &amp; IACUC</a:t>
            </a:r>
          </a:p>
        </p:txBody>
      </p:sp>
      <p:sp>
        <p:nvSpPr>
          <p:cNvPr id="6" name="Content Placeholder 2"/>
          <p:cNvSpPr txBox="1">
            <a:spLocks/>
          </p:cNvSpPr>
          <p:nvPr/>
        </p:nvSpPr>
        <p:spPr>
          <a:xfrm>
            <a:off x="304800" y="1600200"/>
            <a:ext cx="8686800" cy="4525962"/>
          </a:xfrm>
          <a:prstGeom prst="rect">
            <a:avLst/>
          </a:prstGeom>
        </p:spPr>
        <p:txBody>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algn="ctr">
              <a:buFont typeface="Wingdings 2"/>
              <a:buNone/>
            </a:pPr>
            <a:r>
              <a:rPr lang="en-US" sz="2800" b="1" dirty="0" smtClean="0">
                <a:solidFill>
                  <a:srgbClr val="CC9900"/>
                </a:solidFill>
              </a:rPr>
              <a:t>What are the differences?</a:t>
            </a:r>
          </a:p>
          <a:p>
            <a:pPr>
              <a:buFont typeface="Wingdings" pitchFamily="2" charset="2"/>
              <a:buChar char="Ø"/>
            </a:pPr>
            <a:endParaRPr lang="en-US" sz="2000" dirty="0" smtClean="0"/>
          </a:p>
          <a:p>
            <a:pPr>
              <a:buClr>
                <a:schemeClr val="tx2"/>
              </a:buClr>
              <a:buFont typeface="Wingdings" pitchFamily="2" charset="2"/>
              <a:buChar char="Ø"/>
            </a:pPr>
            <a:r>
              <a:rPr lang="en-US" sz="1800" dirty="0" smtClean="0"/>
              <a:t>Full Committee Review (FCR)</a:t>
            </a:r>
          </a:p>
          <a:p>
            <a:pPr lvl="1">
              <a:buClr>
                <a:schemeClr val="tx2"/>
              </a:buClr>
              <a:buFont typeface="Wingdings" panose="05000000000000000000" pitchFamily="2" charset="2"/>
              <a:buChar char="Ø"/>
            </a:pPr>
            <a:r>
              <a:rPr lang="en-US" sz="1800" dirty="0" smtClean="0"/>
              <a:t>Convened meeting of a quorum (face to face)</a:t>
            </a:r>
          </a:p>
          <a:p>
            <a:pPr lvl="1">
              <a:buClr>
                <a:schemeClr val="tx2"/>
              </a:buClr>
              <a:buFont typeface="Wingdings" panose="05000000000000000000" pitchFamily="2" charset="2"/>
              <a:buChar char="Ø"/>
            </a:pPr>
            <a:r>
              <a:rPr lang="en-US" sz="1800" dirty="0" smtClean="0"/>
              <a:t>May request for modifications, approve or disapprove</a:t>
            </a:r>
          </a:p>
          <a:p>
            <a:pPr lvl="1">
              <a:buClr>
                <a:schemeClr val="tx2"/>
              </a:buClr>
              <a:buFont typeface="Wingdings" panose="05000000000000000000" pitchFamily="2" charset="2"/>
              <a:buChar char="Ø"/>
            </a:pPr>
            <a:r>
              <a:rPr lang="en-US" sz="1800" dirty="0" smtClean="0"/>
              <a:t>Simple majority vote</a:t>
            </a:r>
          </a:p>
          <a:p>
            <a:pPr lvl="1">
              <a:buClr>
                <a:schemeClr val="tx2"/>
              </a:buClr>
              <a:buFont typeface="Wingdings" panose="05000000000000000000" pitchFamily="2" charset="2"/>
              <a:buChar char="Ø"/>
            </a:pPr>
            <a:endParaRPr lang="en-US" sz="1800" dirty="0" smtClean="0"/>
          </a:p>
          <a:p>
            <a:pPr>
              <a:buClr>
                <a:schemeClr val="tx2"/>
              </a:buClr>
              <a:buFont typeface="Wingdings" panose="05000000000000000000" pitchFamily="2" charset="2"/>
              <a:buChar char="Ø"/>
            </a:pPr>
            <a:r>
              <a:rPr lang="en-US" sz="1800" dirty="0" smtClean="0"/>
              <a:t>Designated Member Review (DMR)</a:t>
            </a:r>
          </a:p>
          <a:p>
            <a:pPr lvl="1">
              <a:buClr>
                <a:schemeClr val="tx2"/>
              </a:buClr>
              <a:buFont typeface="Wingdings" panose="05000000000000000000" pitchFamily="2" charset="2"/>
              <a:buChar char="Ø"/>
            </a:pPr>
            <a:r>
              <a:rPr lang="en-US" sz="1800" dirty="0" smtClean="0"/>
              <a:t>Two qualified members of the committee to review</a:t>
            </a:r>
          </a:p>
          <a:p>
            <a:pPr lvl="1">
              <a:buClr>
                <a:schemeClr val="tx2"/>
              </a:buClr>
              <a:buFont typeface="Wingdings" panose="05000000000000000000" pitchFamily="2" charset="2"/>
              <a:buChar char="Ø"/>
            </a:pPr>
            <a:r>
              <a:rPr lang="en-US" sz="1800" dirty="0" smtClean="0"/>
              <a:t>All members are provided with the protocol for review and may request a FCR within a specified time period</a:t>
            </a:r>
          </a:p>
          <a:p>
            <a:pPr lvl="1">
              <a:buClr>
                <a:schemeClr val="tx2"/>
              </a:buClr>
              <a:buFont typeface="Wingdings" panose="05000000000000000000" pitchFamily="2" charset="2"/>
              <a:buChar char="Ø"/>
            </a:pPr>
            <a:r>
              <a:rPr lang="en-US" sz="1800" dirty="0" smtClean="0"/>
              <a:t>They may request modifications, approve  or disapprove</a:t>
            </a:r>
          </a:p>
        </p:txBody>
      </p:sp>
      <p:sp>
        <p:nvSpPr>
          <p:cNvPr id="7" name="Title 3"/>
          <p:cNvSpPr txBox="1">
            <a:spLocks noGrp="1"/>
          </p:cNvSpPr>
          <p:nvPr>
            <p:ph type="title"/>
          </p:nvPr>
        </p:nvSpPr>
        <p:spPr>
          <a:xfrm>
            <a:off x="1516223" y="560715"/>
            <a:ext cx="6664005" cy="523220"/>
          </a:xfrm>
          <a:prstGeom prst="rect">
            <a:avLst/>
          </a:prstGeom>
          <a:noFill/>
        </p:spPr>
        <p:txBody>
          <a:bodyPr wrap="none" rtlCol="0">
            <a:spAutoFit/>
          </a:bodyPr>
          <a:lstStyle/>
          <a:p>
            <a:pPr algn="ctr"/>
            <a:r>
              <a:rPr lang="en-US" sz="2800" b="1" dirty="0" smtClean="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rPr>
              <a:t>OFFICE OF ANIMAL WELFARE &amp; IACUC</a:t>
            </a:r>
            <a:endParaRPr lang="en-US" sz="2800" b="1" dirty="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ndParaRPr>
          </a:p>
        </p:txBody>
      </p:sp>
      <p:sp>
        <p:nvSpPr>
          <p:cNvPr id="2" name="Date Placeholder 1"/>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381746100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63142" y="6488668"/>
            <a:ext cx="4996881" cy="369332"/>
          </a:xfrm>
          <a:prstGeom prst="rect">
            <a:avLst/>
          </a:prstGeom>
        </p:spPr>
        <p:txBody>
          <a:bodyPr wrap="none">
            <a:spAutoFit/>
          </a:bodyPr>
          <a:lstStyle/>
          <a:p>
            <a:pPr algn="ctr"/>
            <a:r>
              <a:rPr lang="en-US" b="1" dirty="0">
                <a:effectLst>
                  <a:outerShdw blurRad="38100" dist="38100" dir="2700000" algn="tl">
                    <a:srgbClr val="000000">
                      <a:alpha val="43137"/>
                    </a:srgbClr>
                  </a:outerShdw>
                </a:effectLst>
                <a:latin typeface="Century Gothic" pitchFamily="34" charset="0"/>
              </a:rPr>
              <a:t>Research Ethics, Compliance, IRB, &amp; IACUC</a:t>
            </a:r>
          </a:p>
        </p:txBody>
      </p:sp>
      <p:sp>
        <p:nvSpPr>
          <p:cNvPr id="6" name="Content Placeholder 2"/>
          <p:cNvSpPr txBox="1">
            <a:spLocks/>
          </p:cNvSpPr>
          <p:nvPr/>
        </p:nvSpPr>
        <p:spPr bwMode="auto">
          <a:xfrm>
            <a:off x="457200" y="1219200"/>
            <a:ext cx="8401050" cy="5019675"/>
          </a:xfrm>
          <a:prstGeom prst="rect">
            <a:avLst/>
          </a:prstGeom>
          <a:noFill/>
          <a:ln w="9525">
            <a:noFill/>
            <a:miter lim="800000"/>
            <a:headEnd/>
            <a:tailEnd/>
          </a:ln>
        </p:spPr>
        <p:txBody>
          <a:bodyPr/>
          <a:lstStyle/>
          <a:p>
            <a:pPr marL="228600" algn="ctr">
              <a:spcBef>
                <a:spcPct val="20000"/>
              </a:spcBef>
              <a:buClr>
                <a:schemeClr val="accent1"/>
              </a:buClr>
              <a:buSzPct val="70000"/>
              <a:tabLst>
                <a:tab pos="292100" algn="l"/>
                <a:tab pos="571500" algn="l"/>
              </a:tabLst>
            </a:pPr>
            <a:r>
              <a:rPr lang="en-US" sz="2800" b="1" dirty="0">
                <a:solidFill>
                  <a:srgbClr val="CC9900"/>
                </a:solidFill>
                <a:cs typeface="Arial" pitchFamily="34" charset="0"/>
              </a:rPr>
              <a:t>IACUC </a:t>
            </a:r>
            <a:r>
              <a:rPr lang="en-US" sz="2800" b="1" dirty="0" smtClean="0">
                <a:solidFill>
                  <a:srgbClr val="CC9900"/>
                </a:solidFill>
                <a:cs typeface="Arial" pitchFamily="34" charset="0"/>
              </a:rPr>
              <a:t>Actions:</a:t>
            </a:r>
            <a:endParaRPr lang="en-US" sz="2800" b="1" dirty="0">
              <a:solidFill>
                <a:srgbClr val="CC9900"/>
              </a:solidFill>
              <a:cs typeface="Arial" pitchFamily="34" charset="0"/>
            </a:endParaRPr>
          </a:p>
          <a:p>
            <a:pPr marL="571500" indent="-342900">
              <a:spcBef>
                <a:spcPct val="20000"/>
              </a:spcBef>
              <a:buClr>
                <a:schemeClr val="tx2"/>
              </a:buClr>
              <a:buSzPct val="70000"/>
              <a:buFont typeface="Wingdings" panose="05000000000000000000" pitchFamily="2" charset="2"/>
              <a:buChar char="Ø"/>
              <a:tabLst>
                <a:tab pos="292100" algn="l"/>
                <a:tab pos="571500" algn="l"/>
              </a:tabLst>
            </a:pPr>
            <a:endParaRPr lang="en-US" sz="2400" u="sng" dirty="0">
              <a:solidFill>
                <a:schemeClr val="tx2"/>
              </a:solidFill>
            </a:endParaRPr>
          </a:p>
          <a:p>
            <a:pPr marL="1257300" lvl="2" indent="-342900">
              <a:spcBef>
                <a:spcPct val="20000"/>
              </a:spcBef>
              <a:buClr>
                <a:schemeClr val="tx2"/>
              </a:buClr>
              <a:buSzPct val="70000"/>
              <a:buFont typeface="Wingdings" panose="05000000000000000000" pitchFamily="2" charset="2"/>
              <a:buChar char="Ø"/>
              <a:tabLst>
                <a:tab pos="292100" algn="l"/>
                <a:tab pos="571500" algn="l"/>
              </a:tabLst>
            </a:pPr>
            <a:r>
              <a:rPr lang="en-US" sz="2000" u="sng" dirty="0">
                <a:solidFill>
                  <a:schemeClr val="tx2"/>
                </a:solidFill>
                <a:cs typeface="Arial" pitchFamily="34" charset="0"/>
              </a:rPr>
              <a:t>Full Approval</a:t>
            </a:r>
            <a:r>
              <a:rPr lang="en-US" sz="2000" dirty="0">
                <a:solidFill>
                  <a:schemeClr val="tx2"/>
                </a:solidFill>
                <a:cs typeface="Arial" pitchFamily="34" charset="0"/>
              </a:rPr>
              <a:t> is given when the submitted protocol meets ALL of the committee’s requests and requirements</a:t>
            </a:r>
            <a:r>
              <a:rPr lang="en-US" sz="2000" dirty="0" smtClean="0">
                <a:solidFill>
                  <a:schemeClr val="tx2"/>
                </a:solidFill>
                <a:cs typeface="Arial" pitchFamily="34" charset="0"/>
              </a:rPr>
              <a:t>.</a:t>
            </a:r>
          </a:p>
          <a:p>
            <a:pPr marL="1257300" lvl="2" indent="-342900">
              <a:spcBef>
                <a:spcPct val="20000"/>
              </a:spcBef>
              <a:buClr>
                <a:schemeClr val="tx2"/>
              </a:buClr>
              <a:buSzPct val="70000"/>
              <a:buFont typeface="Wingdings" panose="05000000000000000000" pitchFamily="2" charset="2"/>
              <a:buChar char="Ø"/>
              <a:tabLst>
                <a:tab pos="292100" algn="l"/>
                <a:tab pos="571500" algn="l"/>
              </a:tabLst>
            </a:pPr>
            <a:endParaRPr lang="en-US" sz="2000" dirty="0" smtClean="0">
              <a:solidFill>
                <a:schemeClr val="tx2"/>
              </a:solidFill>
              <a:cs typeface="Arial" pitchFamily="34" charset="0"/>
            </a:endParaRPr>
          </a:p>
          <a:p>
            <a:pPr marL="1257300" lvl="2" indent="-342900">
              <a:spcBef>
                <a:spcPct val="20000"/>
              </a:spcBef>
              <a:buClr>
                <a:schemeClr val="tx2"/>
              </a:buClr>
              <a:buSzPct val="70000"/>
              <a:buFont typeface="Wingdings" panose="05000000000000000000" pitchFamily="2" charset="2"/>
              <a:buChar char="Ø"/>
              <a:tabLst>
                <a:tab pos="292100" algn="l"/>
                <a:tab pos="571500" algn="l"/>
              </a:tabLst>
            </a:pPr>
            <a:r>
              <a:rPr lang="en-US" sz="2000" dirty="0" smtClean="0">
                <a:solidFill>
                  <a:schemeClr val="tx2"/>
                </a:solidFill>
                <a:cs typeface="Arial" pitchFamily="34" charset="0"/>
              </a:rPr>
              <a:t>To </a:t>
            </a:r>
            <a:r>
              <a:rPr lang="en-US" sz="2000" u="sng" dirty="0">
                <a:solidFill>
                  <a:schemeClr val="tx2"/>
                </a:solidFill>
                <a:cs typeface="Arial" pitchFamily="34" charset="0"/>
              </a:rPr>
              <a:t>Table</a:t>
            </a:r>
            <a:r>
              <a:rPr lang="en-US" sz="2000" dirty="0">
                <a:solidFill>
                  <a:schemeClr val="tx2"/>
                </a:solidFill>
                <a:cs typeface="Arial" pitchFamily="34" charset="0"/>
              </a:rPr>
              <a:t> or </a:t>
            </a:r>
            <a:r>
              <a:rPr lang="en-US" sz="2000" u="sng" dirty="0">
                <a:solidFill>
                  <a:schemeClr val="tx2"/>
                </a:solidFill>
                <a:cs typeface="Arial" pitchFamily="34" charset="0"/>
              </a:rPr>
              <a:t>Withhold Approval</a:t>
            </a:r>
            <a:r>
              <a:rPr lang="en-US" sz="2000" dirty="0">
                <a:solidFill>
                  <a:schemeClr val="tx2"/>
                </a:solidFill>
                <a:cs typeface="Arial" pitchFamily="34" charset="0"/>
              </a:rPr>
              <a:t> is an option when a submission does not meet basic requirements or acceptable standards.</a:t>
            </a:r>
          </a:p>
          <a:p>
            <a:pPr marL="1257300" lvl="2" indent="-342900">
              <a:spcBef>
                <a:spcPct val="20000"/>
              </a:spcBef>
              <a:buClr>
                <a:schemeClr val="tx2"/>
              </a:buClr>
              <a:buSzPct val="70000"/>
              <a:buFont typeface="Wingdings" panose="05000000000000000000" pitchFamily="2" charset="2"/>
              <a:buChar char="Ø"/>
              <a:tabLst>
                <a:tab pos="292100" algn="l"/>
                <a:tab pos="571500" algn="l"/>
              </a:tabLst>
            </a:pPr>
            <a:endParaRPr lang="en-US" sz="2000" dirty="0">
              <a:solidFill>
                <a:schemeClr val="tx2"/>
              </a:solidFill>
              <a:cs typeface="Arial" pitchFamily="34" charset="0"/>
            </a:endParaRPr>
          </a:p>
          <a:p>
            <a:pPr marL="1257300" lvl="2" indent="-342900">
              <a:spcBef>
                <a:spcPct val="20000"/>
              </a:spcBef>
              <a:buClr>
                <a:schemeClr val="tx2"/>
              </a:buClr>
              <a:buSzPct val="70000"/>
              <a:buFont typeface="Wingdings" panose="05000000000000000000" pitchFamily="2" charset="2"/>
              <a:buChar char="Ø"/>
              <a:tabLst>
                <a:tab pos="292100" algn="l"/>
                <a:tab pos="571500" algn="l"/>
              </a:tabLst>
            </a:pPr>
            <a:r>
              <a:rPr lang="en-US" sz="2000" u="sng" dirty="0">
                <a:solidFill>
                  <a:schemeClr val="tx2"/>
                </a:solidFill>
                <a:cs typeface="Arial" pitchFamily="34" charset="0"/>
              </a:rPr>
              <a:t>Suspension</a:t>
            </a:r>
            <a:r>
              <a:rPr lang="en-US" sz="2000" dirty="0">
                <a:solidFill>
                  <a:schemeClr val="tx2"/>
                </a:solidFill>
                <a:cs typeface="Arial" pitchFamily="34" charset="0"/>
              </a:rPr>
              <a:t> can occur when a researcher is found to be in serious violation of methods previously approved by the committee.</a:t>
            </a:r>
          </a:p>
        </p:txBody>
      </p:sp>
      <p:sp>
        <p:nvSpPr>
          <p:cNvPr id="7" name="Title 3"/>
          <p:cNvSpPr txBox="1">
            <a:spLocks noGrp="1"/>
          </p:cNvSpPr>
          <p:nvPr>
            <p:ph type="title"/>
          </p:nvPr>
        </p:nvSpPr>
        <p:spPr>
          <a:xfrm>
            <a:off x="1516223" y="560715"/>
            <a:ext cx="6664005" cy="523220"/>
          </a:xfrm>
          <a:prstGeom prst="rect">
            <a:avLst/>
          </a:prstGeom>
          <a:noFill/>
        </p:spPr>
        <p:txBody>
          <a:bodyPr wrap="none" rtlCol="0">
            <a:spAutoFit/>
          </a:bodyPr>
          <a:lstStyle/>
          <a:p>
            <a:pPr algn="ctr"/>
            <a:r>
              <a:rPr lang="en-US" sz="2800" b="1" dirty="0" smtClean="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rPr>
              <a:t>OFFICE OF ANIMAL WELFARE &amp; IACUC</a:t>
            </a:r>
            <a:endParaRPr lang="en-US" sz="2800" b="1" dirty="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ndParaRPr>
          </a:p>
        </p:txBody>
      </p:sp>
      <p:sp>
        <p:nvSpPr>
          <p:cNvPr id="2" name="Date Placeholder 1"/>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83484232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130300"/>
            <a:ext cx="4701703" cy="527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3"/>
          <p:cNvSpPr txBox="1">
            <a:spLocks noGrp="1"/>
          </p:cNvSpPr>
          <p:nvPr>
            <p:ph type="title"/>
          </p:nvPr>
        </p:nvSpPr>
        <p:spPr>
          <a:xfrm>
            <a:off x="1266931" y="381000"/>
            <a:ext cx="6664005" cy="523220"/>
          </a:xfrm>
          <a:prstGeom prst="rect">
            <a:avLst/>
          </a:prstGeom>
          <a:noFill/>
        </p:spPr>
        <p:txBody>
          <a:bodyPr wrap="none" rtlCol="0">
            <a:spAutoFit/>
          </a:bodyPr>
          <a:lstStyle/>
          <a:p>
            <a:pPr algn="ctr"/>
            <a:r>
              <a:rPr lang="en-US" sz="2800" b="1" dirty="0" smtClean="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rPr>
              <a:t>OFFICE OF ANIMAL WELFARE &amp; IACUC</a:t>
            </a:r>
            <a:endParaRPr lang="en-US" sz="2800" b="1" dirty="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ndParaRPr>
          </a:p>
        </p:txBody>
      </p:sp>
      <p:sp>
        <p:nvSpPr>
          <p:cNvPr id="2" name="Rectangle 1"/>
          <p:cNvSpPr/>
          <p:nvPr/>
        </p:nvSpPr>
        <p:spPr>
          <a:xfrm>
            <a:off x="2371519" y="6488668"/>
            <a:ext cx="5025735" cy="369332"/>
          </a:xfrm>
          <a:prstGeom prst="rect">
            <a:avLst/>
          </a:prstGeom>
        </p:spPr>
        <p:txBody>
          <a:bodyPr wrap="none">
            <a:spAutoFit/>
          </a:bodyPr>
          <a:lstStyle/>
          <a:p>
            <a:r>
              <a:rPr lang="en-US" b="1" dirty="0">
                <a:latin typeface="Century Gothic" panose="020B0502020202020204" pitchFamily="34" charset="0"/>
              </a:rPr>
              <a:t>Research Ethics, Compliance, IRB, &amp; IACUC</a:t>
            </a:r>
          </a:p>
        </p:txBody>
      </p:sp>
      <p:sp>
        <p:nvSpPr>
          <p:cNvPr id="3" name="Date Placeholder 2"/>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8877488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066800"/>
            <a:ext cx="4231998"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3"/>
          <p:cNvSpPr txBox="1">
            <a:spLocks noGrp="1"/>
          </p:cNvSpPr>
          <p:nvPr>
            <p:ph type="title"/>
          </p:nvPr>
        </p:nvSpPr>
        <p:spPr>
          <a:xfrm>
            <a:off x="1340667" y="457200"/>
            <a:ext cx="6664005" cy="523220"/>
          </a:xfrm>
          <a:prstGeom prst="rect">
            <a:avLst/>
          </a:prstGeom>
          <a:noFill/>
        </p:spPr>
        <p:txBody>
          <a:bodyPr wrap="none" rtlCol="0">
            <a:spAutoFit/>
          </a:bodyPr>
          <a:lstStyle/>
          <a:p>
            <a:pPr algn="ctr"/>
            <a:r>
              <a:rPr lang="en-US" sz="2800" b="1" dirty="0" smtClean="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rPr>
              <a:t>OFFICE OF ANIMAL WELFARE &amp; IACUC</a:t>
            </a:r>
            <a:endParaRPr lang="en-US" sz="2800" b="1" dirty="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ndParaRPr>
          </a:p>
        </p:txBody>
      </p:sp>
      <p:sp>
        <p:nvSpPr>
          <p:cNvPr id="2" name="Rectangle 1"/>
          <p:cNvSpPr/>
          <p:nvPr/>
        </p:nvSpPr>
        <p:spPr>
          <a:xfrm>
            <a:off x="2525368" y="6504027"/>
            <a:ext cx="4996881" cy="369332"/>
          </a:xfrm>
          <a:prstGeom prst="rect">
            <a:avLst/>
          </a:prstGeom>
        </p:spPr>
        <p:txBody>
          <a:bodyPr wrap="none">
            <a:spAutoFit/>
          </a:bodyPr>
          <a:lstStyle/>
          <a:p>
            <a:r>
              <a:rPr lang="en-US" b="1" dirty="0">
                <a:latin typeface="Century Gothic" panose="020B0502020202020204" pitchFamily="34" charset="0"/>
              </a:rPr>
              <a:t>Research Ethics, Compliance, IRB, &amp; IACUC</a:t>
            </a:r>
          </a:p>
        </p:txBody>
      </p:sp>
      <p:sp>
        <p:nvSpPr>
          <p:cNvPr id="3" name="Date Placeholder 2"/>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85569711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noGrp="1"/>
          </p:cNvSpPr>
          <p:nvPr>
            <p:ph type="title"/>
          </p:nvPr>
        </p:nvSpPr>
        <p:spPr>
          <a:xfrm>
            <a:off x="1340667" y="457200"/>
            <a:ext cx="6664005" cy="523220"/>
          </a:xfrm>
          <a:prstGeom prst="rect">
            <a:avLst/>
          </a:prstGeom>
          <a:noFill/>
        </p:spPr>
        <p:txBody>
          <a:bodyPr wrap="none" rtlCol="0">
            <a:spAutoFit/>
          </a:bodyPr>
          <a:lstStyle/>
          <a:p>
            <a:pPr algn="ctr"/>
            <a:r>
              <a:rPr lang="en-US" sz="2800" b="1" dirty="0" smtClean="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rPr>
              <a:t>OFFICE OF ANIMAL WELFARE &amp; IACUC</a:t>
            </a:r>
            <a:endParaRPr lang="en-US" sz="2800" b="1" dirty="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ndParaRPr>
          </a:p>
        </p:txBody>
      </p:sp>
      <p:sp>
        <p:nvSpPr>
          <p:cNvPr id="2" name="Rectangle 1"/>
          <p:cNvSpPr/>
          <p:nvPr/>
        </p:nvSpPr>
        <p:spPr>
          <a:xfrm>
            <a:off x="2525368" y="6504027"/>
            <a:ext cx="4996881" cy="369332"/>
          </a:xfrm>
          <a:prstGeom prst="rect">
            <a:avLst/>
          </a:prstGeom>
        </p:spPr>
        <p:txBody>
          <a:bodyPr wrap="none">
            <a:spAutoFit/>
          </a:bodyPr>
          <a:lstStyle/>
          <a:p>
            <a:r>
              <a:rPr lang="en-US" b="1" dirty="0">
                <a:latin typeface="Century Gothic" panose="020B0502020202020204" pitchFamily="34" charset="0"/>
              </a:rPr>
              <a:t>Research Ethics, Compliance, IRB, &amp; IACUC</a:t>
            </a:r>
          </a:p>
        </p:txBody>
      </p:sp>
      <p:sp>
        <p:nvSpPr>
          <p:cNvPr id="3" name="Rectangle 2"/>
          <p:cNvSpPr/>
          <p:nvPr/>
        </p:nvSpPr>
        <p:spPr>
          <a:xfrm>
            <a:off x="1143000" y="1209675"/>
            <a:ext cx="7467600" cy="4524315"/>
          </a:xfrm>
          <a:prstGeom prst="rect">
            <a:avLst/>
          </a:prstGeom>
        </p:spPr>
        <p:txBody>
          <a:bodyPr wrap="square">
            <a:spAutoFit/>
          </a:bodyPr>
          <a:lstStyle/>
          <a:p>
            <a:pPr algn="ctr"/>
            <a:r>
              <a:rPr lang="en-US" b="1" dirty="0">
                <a:solidFill>
                  <a:srgbClr val="CC9900"/>
                </a:solidFill>
                <a:latin typeface="Century Gothic" panose="020B0502020202020204" pitchFamily="34" charset="0"/>
              </a:rPr>
              <a:t>Reporting concerns for animal </a:t>
            </a:r>
            <a:r>
              <a:rPr lang="en-US" b="1" dirty="0" smtClean="0">
                <a:solidFill>
                  <a:srgbClr val="CC9900"/>
                </a:solidFill>
                <a:latin typeface="Century Gothic" panose="020B0502020202020204" pitchFamily="34" charset="0"/>
              </a:rPr>
              <a:t>welfare</a:t>
            </a:r>
          </a:p>
          <a:p>
            <a:endParaRPr lang="en-US" b="1" dirty="0">
              <a:solidFill>
                <a:schemeClr val="bg2">
                  <a:lumMod val="25000"/>
                </a:schemeClr>
              </a:solidFill>
              <a:latin typeface="Century Gothic" panose="020B0502020202020204" pitchFamily="34" charset="0"/>
            </a:endParaRPr>
          </a:p>
          <a:p>
            <a:r>
              <a:rPr lang="en-US" dirty="0" smtClean="0"/>
              <a:t>The </a:t>
            </a:r>
            <a:r>
              <a:rPr lang="en-US" dirty="0"/>
              <a:t>University of Central Florida is committed to the humane care of the animals used in its research and institutional activities.</a:t>
            </a:r>
          </a:p>
          <a:p>
            <a:endParaRPr lang="en-US" dirty="0"/>
          </a:p>
          <a:p>
            <a:r>
              <a:rPr lang="en-US" dirty="0"/>
              <a:t>All claims made will be taken seriously and investigated by the IACUC committee.</a:t>
            </a:r>
          </a:p>
          <a:p>
            <a:r>
              <a:rPr lang="en-US" dirty="0"/>
              <a:t>No individual shall be discriminated against or be subject to any reprisal for reporting violations of regulations or standard. </a:t>
            </a:r>
          </a:p>
          <a:p>
            <a:endParaRPr lang="en-US" dirty="0"/>
          </a:p>
          <a:p>
            <a:endParaRPr lang="en-US" dirty="0"/>
          </a:p>
          <a:p>
            <a:endParaRPr lang="en-US" dirty="0"/>
          </a:p>
          <a:p>
            <a:r>
              <a:rPr lang="en-US" dirty="0"/>
              <a:t>*Anonymity Guaranteed </a:t>
            </a:r>
          </a:p>
          <a:p>
            <a:r>
              <a:rPr lang="en-US" dirty="0"/>
              <a:t> It is UCF policy that individuals reporting knowledge of improper animal use or concerns related to animal use and welfare at UCF are protected by the Whistleblower  Act.</a:t>
            </a:r>
          </a:p>
        </p:txBody>
      </p:sp>
      <p:sp>
        <p:nvSpPr>
          <p:cNvPr id="4" name="Date Placeholder 3"/>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2602569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latin typeface="Century Gothic" pitchFamily="34" charset="0"/>
              </a:rPr>
              <a:t>Research Ethics, Compliance, IRB, &amp; IACUC</a:t>
            </a: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533400" y="135732"/>
            <a:ext cx="8382000" cy="917574"/>
          </a:xfrm>
          <a:prstGeom prst="rect">
            <a:avLst/>
          </a:prstGeom>
        </p:spPr>
        <p:txBody>
          <a:bodyPr vert="horz" anchor="b">
            <a:normAutofit fontScale="92500" lnSpcReduction="100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US" b="1" dirty="0" smtClean="0">
                <a:solidFill>
                  <a:schemeClr val="accent6"/>
                </a:solidFill>
                <a:effectLst>
                  <a:outerShdw blurRad="38100" dist="38100" dir="2700000" algn="tl">
                    <a:srgbClr val="000000">
                      <a:alpha val="43137"/>
                    </a:srgbClr>
                  </a:outerShdw>
                </a:effectLst>
                <a:latin typeface="Century Gothic" pitchFamily="34" charset="0"/>
              </a:rPr>
              <a:t>Trigger Events: “What we have learned from history…”</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7" name="Content Placeholder 2"/>
          <p:cNvSpPr>
            <a:spLocks noGrp="1"/>
          </p:cNvSpPr>
          <p:nvPr/>
        </p:nvSpPr>
        <p:spPr bwMode="auto">
          <a:xfrm>
            <a:off x="533400" y="1181100"/>
            <a:ext cx="8382000" cy="3848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Char char="•"/>
              <a:defRPr sz="2400" b="1">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a:solidFill>
                  <a:schemeClr val="bg2"/>
                </a:solidFill>
                <a:latin typeface="+mn-lt"/>
              </a:defRPr>
            </a:lvl2pPr>
            <a:lvl3pPr marL="1143000" indent="-228600" algn="l" rtl="0" eaLnBrk="0" fontAlgn="base" hangingPunct="0">
              <a:spcBef>
                <a:spcPct val="20000"/>
              </a:spcBef>
              <a:spcAft>
                <a:spcPct val="0"/>
              </a:spcAft>
              <a:buChar char="•"/>
              <a:defRPr sz="2000">
                <a:solidFill>
                  <a:schemeClr val="bg2"/>
                </a:solidFill>
                <a:latin typeface="+mn-lt"/>
              </a:defRPr>
            </a:lvl3pPr>
            <a:lvl4pPr marL="1600200" indent="-228600" algn="l" rtl="0" eaLnBrk="0" fontAlgn="base" hangingPunct="0">
              <a:spcBef>
                <a:spcPct val="20000"/>
              </a:spcBef>
              <a:spcAft>
                <a:spcPct val="0"/>
              </a:spcAft>
              <a:buChar char="•"/>
              <a:defRPr>
                <a:solidFill>
                  <a:schemeClr val="bg2"/>
                </a:solidFill>
                <a:latin typeface="+mn-lt"/>
              </a:defRPr>
            </a:lvl4pPr>
            <a:lvl5pPr marL="2057400" indent="-228600" algn="l" rtl="0" eaLnBrk="0" fontAlgn="base" hangingPunct="0">
              <a:spcBef>
                <a:spcPct val="20000"/>
              </a:spcBef>
              <a:spcAft>
                <a:spcPct val="0"/>
              </a:spcAft>
              <a:buChar char="•"/>
              <a:defRPr sz="1600">
                <a:solidFill>
                  <a:schemeClr val="bg2"/>
                </a:solidFill>
                <a:latin typeface="+mn-lt"/>
              </a:defRPr>
            </a:lvl5pPr>
            <a:lvl6pPr marL="2514600" indent="-228600" algn="l" rtl="0" fontAlgn="base">
              <a:spcBef>
                <a:spcPct val="20000"/>
              </a:spcBef>
              <a:spcAft>
                <a:spcPct val="0"/>
              </a:spcAft>
              <a:buChar char="•"/>
              <a:defRPr sz="1600">
                <a:solidFill>
                  <a:schemeClr val="bg2"/>
                </a:solidFill>
                <a:latin typeface="+mn-lt"/>
              </a:defRPr>
            </a:lvl6pPr>
            <a:lvl7pPr marL="2971800" indent="-228600" algn="l" rtl="0" fontAlgn="base">
              <a:spcBef>
                <a:spcPct val="20000"/>
              </a:spcBef>
              <a:spcAft>
                <a:spcPct val="0"/>
              </a:spcAft>
              <a:buChar char="•"/>
              <a:defRPr sz="1600">
                <a:solidFill>
                  <a:schemeClr val="bg2"/>
                </a:solidFill>
                <a:latin typeface="+mn-lt"/>
              </a:defRPr>
            </a:lvl7pPr>
            <a:lvl8pPr marL="3429000" indent="-228600" algn="l" rtl="0" fontAlgn="base">
              <a:spcBef>
                <a:spcPct val="20000"/>
              </a:spcBef>
              <a:spcAft>
                <a:spcPct val="0"/>
              </a:spcAft>
              <a:buChar char="•"/>
              <a:defRPr sz="1600">
                <a:solidFill>
                  <a:schemeClr val="bg2"/>
                </a:solidFill>
                <a:latin typeface="+mn-lt"/>
              </a:defRPr>
            </a:lvl8pPr>
            <a:lvl9pPr marL="3886200" indent="-228600" algn="l" rtl="0" fontAlgn="base">
              <a:spcBef>
                <a:spcPct val="20000"/>
              </a:spcBef>
              <a:spcAft>
                <a:spcPct val="0"/>
              </a:spcAft>
              <a:buChar char="•"/>
              <a:defRPr sz="1600">
                <a:solidFill>
                  <a:schemeClr val="bg2"/>
                </a:solidFill>
                <a:latin typeface="+mn-lt"/>
              </a:defRPr>
            </a:lvl9pPr>
          </a:lstStyle>
          <a:p>
            <a:pPr>
              <a:buFontTx/>
              <a:buNone/>
            </a:pPr>
            <a:endParaRPr lang="en-US" b="1" dirty="0" smtClean="0">
              <a:solidFill>
                <a:schemeClr val="tx1"/>
              </a:solidFill>
              <a:latin typeface="Century Gothic" pitchFamily="34" charset="0"/>
            </a:endParaRPr>
          </a:p>
        </p:txBody>
      </p:sp>
      <p:sp>
        <p:nvSpPr>
          <p:cNvPr id="3" name="Rectangle 2"/>
          <p:cNvSpPr/>
          <p:nvPr/>
        </p:nvSpPr>
        <p:spPr>
          <a:xfrm>
            <a:off x="4038600" y="1371600"/>
            <a:ext cx="2819400" cy="1015663"/>
          </a:xfrm>
          <a:prstGeom prst="rect">
            <a:avLst/>
          </a:prstGeom>
        </p:spPr>
        <p:txBody>
          <a:bodyPr wrap="square">
            <a:spAutoFit/>
          </a:bodyPr>
          <a:lstStyle/>
          <a:p>
            <a:r>
              <a:rPr lang="en-US" sz="2000" b="1" dirty="0" smtClean="0">
                <a:latin typeface="Arial" pitchFamily="34" charset="0"/>
                <a:cs typeface="Arial" pitchFamily="34" charset="0"/>
              </a:rPr>
              <a:t>Nazi experimentation on concentration camp prisoners</a:t>
            </a:r>
            <a:endParaRPr lang="en-US" sz="2000" b="1" dirty="0">
              <a:latin typeface="Arial" pitchFamily="34" charset="0"/>
              <a:cs typeface="Arial" pitchFamily="34"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181100"/>
            <a:ext cx="1971675"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2752725"/>
            <a:ext cx="2209800" cy="1680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838200" y="3276600"/>
            <a:ext cx="3429000" cy="400110"/>
          </a:xfrm>
          <a:prstGeom prst="rect">
            <a:avLst/>
          </a:prstGeom>
        </p:spPr>
        <p:txBody>
          <a:bodyPr wrap="square">
            <a:spAutoFit/>
          </a:bodyPr>
          <a:lstStyle/>
          <a:p>
            <a:r>
              <a:rPr lang="en-US" sz="2000" b="1" dirty="0" smtClean="0">
                <a:latin typeface="Arial" pitchFamily="34" charset="0"/>
                <a:cs typeface="Arial" pitchFamily="34" charset="0"/>
              </a:rPr>
              <a:t>Tuskeegee Syphilis Study</a:t>
            </a:r>
            <a:endParaRPr lang="en-US" sz="2000" b="1" dirty="0">
              <a:latin typeface="Arial" pitchFamily="34" charset="0"/>
              <a:cs typeface="Arial" pitchFamily="34" charset="0"/>
            </a:endParaRPr>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5625" y="4490209"/>
            <a:ext cx="1755775" cy="162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3886200" y="5067300"/>
            <a:ext cx="2971800" cy="400110"/>
          </a:xfrm>
          <a:prstGeom prst="rect">
            <a:avLst/>
          </a:prstGeom>
        </p:spPr>
        <p:txBody>
          <a:bodyPr wrap="square">
            <a:spAutoFit/>
          </a:bodyPr>
          <a:lstStyle/>
          <a:p>
            <a:r>
              <a:rPr lang="en-US" sz="2000" b="1" dirty="0" smtClean="0">
                <a:latin typeface="Arial" pitchFamily="34" charset="0"/>
                <a:cs typeface="Arial" pitchFamily="34" charset="0"/>
              </a:rPr>
              <a:t>Milgram Study</a:t>
            </a:r>
            <a:endParaRPr lang="en-US" sz="2000" b="1" dirty="0">
              <a:latin typeface="Arial" pitchFamily="34" charset="0"/>
              <a:cs typeface="Arial" pitchFamily="34" charset="0"/>
            </a:endParaRPr>
          </a:p>
        </p:txBody>
      </p:sp>
      <p:sp>
        <p:nvSpPr>
          <p:cNvPr id="2" name="Date Placeholder 1"/>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32172526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63142" y="6488668"/>
            <a:ext cx="4996881" cy="369332"/>
          </a:xfrm>
          <a:prstGeom prst="rect">
            <a:avLst/>
          </a:prstGeom>
        </p:spPr>
        <p:txBody>
          <a:bodyPr wrap="none">
            <a:spAutoFit/>
          </a:bodyPr>
          <a:lstStyle/>
          <a:p>
            <a:pPr algn="ctr"/>
            <a:r>
              <a:rPr lang="en-US" b="1" dirty="0">
                <a:effectLst>
                  <a:outerShdw blurRad="38100" dist="38100" dir="2700000" algn="tl">
                    <a:srgbClr val="000000">
                      <a:alpha val="43137"/>
                    </a:srgbClr>
                  </a:outerShdw>
                </a:effectLst>
                <a:latin typeface="Century Gothic" pitchFamily="34" charset="0"/>
              </a:rPr>
              <a:t>Research Ethics, Compliance, IRB, &amp; IACUC</a:t>
            </a:r>
          </a:p>
        </p:txBody>
      </p:sp>
      <p:sp>
        <p:nvSpPr>
          <p:cNvPr id="6" name="Content Placeholder 2"/>
          <p:cNvSpPr txBox="1">
            <a:spLocks/>
          </p:cNvSpPr>
          <p:nvPr/>
        </p:nvSpPr>
        <p:spPr bwMode="auto">
          <a:xfrm>
            <a:off x="457200" y="1219200"/>
            <a:ext cx="8401050" cy="5019675"/>
          </a:xfrm>
          <a:prstGeom prst="rect">
            <a:avLst/>
          </a:prstGeom>
          <a:noFill/>
          <a:ln w="9525">
            <a:noFill/>
            <a:miter lim="800000"/>
            <a:headEnd/>
            <a:tailEnd/>
          </a:ln>
        </p:spPr>
        <p:txBody>
          <a:bodyPr/>
          <a:lstStyle/>
          <a:p>
            <a:pPr marL="228600">
              <a:lnSpc>
                <a:spcPct val="90000"/>
              </a:lnSpc>
              <a:spcBef>
                <a:spcPct val="20000"/>
              </a:spcBef>
              <a:buClr>
                <a:schemeClr val="accent1"/>
              </a:buClr>
              <a:buSzPct val="70000"/>
              <a:buFont typeface="Wingdings" pitchFamily="2" charset="2"/>
              <a:buNone/>
              <a:tabLst>
                <a:tab pos="292100" algn="l"/>
                <a:tab pos="571500" algn="l"/>
              </a:tabLst>
            </a:pPr>
            <a:endParaRPr lang="en-US" sz="3200" dirty="0"/>
          </a:p>
          <a:p>
            <a:pPr marL="228600">
              <a:lnSpc>
                <a:spcPct val="90000"/>
              </a:lnSpc>
              <a:spcBef>
                <a:spcPct val="20000"/>
              </a:spcBef>
              <a:buClr>
                <a:schemeClr val="accent1"/>
              </a:buClr>
              <a:buSzPct val="70000"/>
              <a:buFont typeface="Wingdings" pitchFamily="2" charset="2"/>
              <a:buNone/>
              <a:tabLst>
                <a:tab pos="292100" algn="l"/>
                <a:tab pos="571500" algn="l"/>
              </a:tabLst>
            </a:pPr>
            <a:endParaRPr lang="en-US" sz="3200" dirty="0"/>
          </a:p>
          <a:p>
            <a:pPr marL="228600">
              <a:lnSpc>
                <a:spcPct val="90000"/>
              </a:lnSpc>
              <a:spcBef>
                <a:spcPct val="20000"/>
              </a:spcBef>
              <a:buClr>
                <a:schemeClr val="accent1"/>
              </a:buClr>
              <a:buSzPct val="70000"/>
              <a:buFont typeface="Wingdings" pitchFamily="2" charset="2"/>
              <a:buNone/>
              <a:tabLst>
                <a:tab pos="292100" algn="l"/>
                <a:tab pos="571500" algn="l"/>
              </a:tabLst>
            </a:pPr>
            <a:endParaRPr lang="en-US" sz="3200" dirty="0"/>
          </a:p>
          <a:p>
            <a:pPr marL="228600" algn="ctr">
              <a:lnSpc>
                <a:spcPct val="90000"/>
              </a:lnSpc>
              <a:spcBef>
                <a:spcPct val="20000"/>
              </a:spcBef>
              <a:buClr>
                <a:schemeClr val="accent1"/>
              </a:buClr>
              <a:buSzPct val="70000"/>
              <a:buFont typeface="Wingdings" pitchFamily="2" charset="2"/>
              <a:buNone/>
              <a:tabLst>
                <a:tab pos="292100" algn="l"/>
                <a:tab pos="571500" algn="l"/>
              </a:tabLst>
            </a:pPr>
            <a:endParaRPr lang="en-US" sz="2800" dirty="0" smtClean="0">
              <a:solidFill>
                <a:schemeClr val="bg2">
                  <a:lumMod val="25000"/>
                </a:schemeClr>
              </a:solidFill>
            </a:endParaRPr>
          </a:p>
          <a:p>
            <a:pPr marL="228600" algn="ctr">
              <a:lnSpc>
                <a:spcPct val="90000"/>
              </a:lnSpc>
              <a:spcBef>
                <a:spcPct val="20000"/>
              </a:spcBef>
              <a:buClr>
                <a:schemeClr val="accent1"/>
              </a:buClr>
              <a:buSzPct val="70000"/>
              <a:buFont typeface="Wingdings" pitchFamily="2" charset="2"/>
              <a:buNone/>
              <a:tabLst>
                <a:tab pos="292100" algn="l"/>
                <a:tab pos="571500" algn="l"/>
              </a:tabLst>
            </a:pPr>
            <a:endParaRPr lang="en-US" sz="2400" dirty="0" smtClean="0">
              <a:solidFill>
                <a:schemeClr val="bg2">
                  <a:lumMod val="25000"/>
                </a:schemeClr>
              </a:solidFill>
            </a:endParaRPr>
          </a:p>
          <a:p>
            <a:pPr marL="228600" algn="ctr">
              <a:lnSpc>
                <a:spcPct val="90000"/>
              </a:lnSpc>
              <a:spcBef>
                <a:spcPct val="20000"/>
              </a:spcBef>
              <a:buClr>
                <a:schemeClr val="accent1"/>
              </a:buClr>
              <a:buSzPct val="70000"/>
              <a:buFont typeface="Wingdings" pitchFamily="2" charset="2"/>
              <a:buNone/>
              <a:tabLst>
                <a:tab pos="292100" algn="l"/>
                <a:tab pos="571500" algn="l"/>
              </a:tabLst>
            </a:pPr>
            <a:r>
              <a:rPr lang="en-US" sz="2800" dirty="0" smtClean="0">
                <a:solidFill>
                  <a:schemeClr val="tx2"/>
                </a:solidFill>
              </a:rPr>
              <a:t>Full Accreditation </a:t>
            </a:r>
          </a:p>
          <a:p>
            <a:pPr marL="228600" algn="ctr">
              <a:lnSpc>
                <a:spcPct val="90000"/>
              </a:lnSpc>
              <a:spcBef>
                <a:spcPct val="20000"/>
              </a:spcBef>
              <a:buClr>
                <a:schemeClr val="accent1"/>
              </a:buClr>
              <a:buSzPct val="70000"/>
              <a:buFont typeface="Wingdings" pitchFamily="2" charset="2"/>
              <a:buNone/>
              <a:tabLst>
                <a:tab pos="292100" algn="l"/>
                <a:tab pos="571500" algn="l"/>
              </a:tabLst>
            </a:pPr>
            <a:r>
              <a:rPr lang="en-US" sz="2800" dirty="0" smtClean="0">
                <a:solidFill>
                  <a:schemeClr val="tx2"/>
                </a:solidFill>
              </a:rPr>
              <a:t>June 2011</a:t>
            </a:r>
            <a:endParaRPr lang="en-US" sz="2800" dirty="0">
              <a:solidFill>
                <a:schemeClr val="tx2"/>
              </a:solidFill>
            </a:endParaRPr>
          </a:p>
          <a:p>
            <a:pPr marL="228600" algn="ctr">
              <a:lnSpc>
                <a:spcPct val="90000"/>
              </a:lnSpc>
              <a:spcBef>
                <a:spcPct val="20000"/>
              </a:spcBef>
              <a:buClr>
                <a:schemeClr val="accent1"/>
              </a:buClr>
              <a:buSzPct val="70000"/>
              <a:buFont typeface="Wingdings" pitchFamily="2" charset="2"/>
              <a:buNone/>
              <a:tabLst>
                <a:tab pos="292100" algn="l"/>
                <a:tab pos="571500" algn="l"/>
              </a:tabLst>
            </a:pPr>
            <a:endParaRPr lang="en-US" sz="2800" dirty="0" smtClean="0">
              <a:solidFill>
                <a:schemeClr val="tx2"/>
              </a:solidFill>
            </a:endParaRPr>
          </a:p>
          <a:p>
            <a:pPr marL="228600" algn="ctr">
              <a:lnSpc>
                <a:spcPct val="90000"/>
              </a:lnSpc>
              <a:spcBef>
                <a:spcPct val="20000"/>
              </a:spcBef>
              <a:buClr>
                <a:schemeClr val="accent1"/>
              </a:buClr>
              <a:buSzPct val="70000"/>
              <a:buFont typeface="Wingdings" pitchFamily="2" charset="2"/>
              <a:buNone/>
              <a:tabLst>
                <a:tab pos="292100" algn="l"/>
                <a:tab pos="571500" algn="l"/>
              </a:tabLst>
            </a:pPr>
            <a:r>
              <a:rPr lang="en-US" sz="2800" dirty="0" smtClean="0">
                <a:solidFill>
                  <a:schemeClr val="tx2"/>
                </a:solidFill>
              </a:rPr>
              <a:t>Association </a:t>
            </a:r>
            <a:r>
              <a:rPr lang="en-US" sz="2800" dirty="0">
                <a:solidFill>
                  <a:schemeClr val="tx2"/>
                </a:solidFill>
              </a:rPr>
              <a:t>for Assessment and Accreditation of Laboratory Animal Care</a:t>
            </a:r>
          </a:p>
        </p:txBody>
      </p:sp>
      <p:pic>
        <p:nvPicPr>
          <p:cNvPr id="7"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8538" y="1219200"/>
            <a:ext cx="2066924" cy="2066924"/>
          </a:xfrm>
          <a:prstGeom prst="ellipse">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itle 3"/>
          <p:cNvSpPr txBox="1">
            <a:spLocks noGrp="1"/>
          </p:cNvSpPr>
          <p:nvPr>
            <p:ph type="title"/>
          </p:nvPr>
        </p:nvSpPr>
        <p:spPr>
          <a:xfrm>
            <a:off x="1516223" y="560715"/>
            <a:ext cx="6664005" cy="523220"/>
          </a:xfrm>
          <a:prstGeom prst="rect">
            <a:avLst/>
          </a:prstGeom>
          <a:noFill/>
        </p:spPr>
        <p:txBody>
          <a:bodyPr wrap="none" rtlCol="0">
            <a:spAutoFit/>
          </a:bodyPr>
          <a:lstStyle/>
          <a:p>
            <a:pPr algn="ctr"/>
            <a:r>
              <a:rPr lang="en-US" sz="2800" b="1" dirty="0" smtClean="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rPr>
              <a:t>OFFICE OF ANIMAL WELFARE &amp; IACUC</a:t>
            </a:r>
            <a:endParaRPr lang="en-US" sz="2800" b="1" dirty="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ndParaRPr>
          </a:p>
        </p:txBody>
      </p:sp>
      <p:sp>
        <p:nvSpPr>
          <p:cNvPr id="2" name="Date Placeholder 1"/>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356255031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1371600"/>
            <a:ext cx="8305800" cy="4555093"/>
          </a:xfrm>
          <a:prstGeom prst="rect">
            <a:avLst/>
          </a:prstGeom>
        </p:spPr>
        <p:txBody>
          <a:bodyPr wrap="square">
            <a:spAutoFit/>
          </a:bodyPr>
          <a:lstStyle/>
          <a:p>
            <a:pPr algn="ctr"/>
            <a:r>
              <a:rPr lang="en-US" sz="2800" b="1" dirty="0" smtClean="0">
                <a:solidFill>
                  <a:srgbClr val="CC9900"/>
                </a:solidFill>
              </a:rPr>
              <a:t>What is AAALAC International?</a:t>
            </a:r>
          </a:p>
          <a:p>
            <a:endParaRPr lang="en-US" sz="2800" b="1" dirty="0" smtClean="0">
              <a:solidFill>
                <a:schemeClr val="tx2"/>
              </a:solidFill>
            </a:endParaRPr>
          </a:p>
          <a:p>
            <a:r>
              <a:rPr lang="en-US" sz="2400" b="1" dirty="0" smtClean="0">
                <a:solidFill>
                  <a:schemeClr val="tx2"/>
                </a:solidFill>
              </a:rPr>
              <a:t>Mission</a:t>
            </a:r>
          </a:p>
          <a:p>
            <a:endParaRPr lang="en-US" sz="2400" b="1" dirty="0">
              <a:solidFill>
                <a:schemeClr val="tx2"/>
              </a:solidFill>
            </a:endParaRPr>
          </a:p>
          <a:p>
            <a:r>
              <a:rPr lang="en-US" sz="2400" dirty="0">
                <a:solidFill>
                  <a:schemeClr val="tx2"/>
                </a:solidFill>
              </a:rPr>
              <a:t>AAALAC International promotes the responsible treatment of animals in science through a voluntary accreditation program. For more than 45 years, the scientific community has actively—and voluntarily—participated in AAALAC's accreditation program. Participating institutions receive an independent, unbiased expert assessment, and those that meet or exceed applicable standards are awarded accreditation.</a:t>
            </a:r>
          </a:p>
          <a:p>
            <a:endParaRPr lang="en-US" dirty="0"/>
          </a:p>
        </p:txBody>
      </p:sp>
      <p:sp>
        <p:nvSpPr>
          <p:cNvPr id="5" name="Title 3"/>
          <p:cNvSpPr txBox="1">
            <a:spLocks noGrp="1"/>
          </p:cNvSpPr>
          <p:nvPr>
            <p:ph type="title"/>
          </p:nvPr>
        </p:nvSpPr>
        <p:spPr>
          <a:xfrm>
            <a:off x="1516223" y="560715"/>
            <a:ext cx="6664005" cy="523220"/>
          </a:xfrm>
          <a:prstGeom prst="rect">
            <a:avLst/>
          </a:prstGeom>
          <a:noFill/>
        </p:spPr>
        <p:txBody>
          <a:bodyPr wrap="none" rtlCol="0">
            <a:spAutoFit/>
          </a:bodyPr>
          <a:lstStyle/>
          <a:p>
            <a:pPr algn="ctr"/>
            <a:r>
              <a:rPr lang="en-US" sz="2800" b="1" dirty="0" smtClean="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rPr>
              <a:t>OFFICE OF ANIMAL WELFARE &amp; IACUC</a:t>
            </a:r>
            <a:endParaRPr lang="en-US" sz="2800" b="1" dirty="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ndParaRPr>
          </a:p>
        </p:txBody>
      </p:sp>
      <p:sp>
        <p:nvSpPr>
          <p:cNvPr id="2" name="Rectangle 1"/>
          <p:cNvSpPr/>
          <p:nvPr/>
        </p:nvSpPr>
        <p:spPr>
          <a:xfrm>
            <a:off x="2390568" y="6488668"/>
            <a:ext cx="5025735" cy="369332"/>
          </a:xfrm>
          <a:prstGeom prst="rect">
            <a:avLst/>
          </a:prstGeom>
        </p:spPr>
        <p:txBody>
          <a:bodyPr wrap="none">
            <a:spAutoFit/>
          </a:bodyPr>
          <a:lstStyle/>
          <a:p>
            <a:r>
              <a:rPr lang="en-US" b="1" dirty="0">
                <a:latin typeface="Century Gothic" panose="020B0502020202020204" pitchFamily="34" charset="0"/>
              </a:rPr>
              <a:t>Research Ethics, Compliance, IRB, &amp; IACUC</a:t>
            </a:r>
          </a:p>
        </p:txBody>
      </p:sp>
      <p:sp>
        <p:nvSpPr>
          <p:cNvPr id="3" name="Date Placeholder 2"/>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35968797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idx="1"/>
          </p:nvPr>
        </p:nvSpPr>
        <p:spPr/>
        <p:txBody>
          <a:bodyPr>
            <a:normAutofit/>
          </a:bodyPr>
          <a:lstStyle/>
          <a:p>
            <a:pPr>
              <a:lnSpc>
                <a:spcPct val="90000"/>
              </a:lnSpc>
              <a:buClr>
                <a:schemeClr val="tx2"/>
              </a:buClr>
              <a:buFont typeface="Wingdings" panose="05000000000000000000" pitchFamily="2" charset="2"/>
              <a:buChar char="Ø"/>
            </a:pPr>
            <a:r>
              <a:rPr lang="en-US" altLang="en-US" sz="2400" dirty="0"/>
              <a:t>Accreditation and assessment for animal care and use programs</a:t>
            </a:r>
            <a:r>
              <a:rPr lang="en-US" altLang="en-US" sz="2400" dirty="0" smtClean="0"/>
              <a:t>.</a:t>
            </a:r>
          </a:p>
          <a:p>
            <a:pPr marL="0" indent="0">
              <a:lnSpc>
                <a:spcPct val="90000"/>
              </a:lnSpc>
              <a:buClr>
                <a:schemeClr val="tx2"/>
              </a:buClr>
              <a:buNone/>
            </a:pPr>
            <a:endParaRPr lang="en-US" altLang="en-US" sz="2400" dirty="0" smtClean="0"/>
          </a:p>
          <a:p>
            <a:pPr>
              <a:lnSpc>
                <a:spcPct val="90000"/>
              </a:lnSpc>
              <a:buClr>
                <a:schemeClr val="tx2"/>
              </a:buClr>
              <a:buFont typeface="Wingdings" panose="05000000000000000000" pitchFamily="2" charset="2"/>
              <a:buChar char="Ø"/>
            </a:pPr>
            <a:r>
              <a:rPr lang="en-US" altLang="en-US" sz="2400" dirty="0" smtClean="0"/>
              <a:t>Private non-profit organization</a:t>
            </a:r>
            <a:r>
              <a:rPr lang="en-US" altLang="en-US" sz="2400" dirty="0"/>
              <a:t/>
            </a:r>
            <a:br>
              <a:rPr lang="en-US" altLang="en-US" sz="2400" dirty="0"/>
            </a:br>
            <a:endParaRPr lang="en-US" altLang="en-US" sz="2400" dirty="0"/>
          </a:p>
          <a:p>
            <a:pPr>
              <a:lnSpc>
                <a:spcPct val="90000"/>
              </a:lnSpc>
              <a:buClr>
                <a:schemeClr val="tx2"/>
              </a:buClr>
              <a:buFont typeface="Wingdings" panose="05000000000000000000" pitchFamily="2" charset="2"/>
              <a:buChar char="Ø"/>
            </a:pPr>
            <a:r>
              <a:rPr lang="en-US" altLang="en-US" sz="2400" dirty="0"/>
              <a:t>Completely </a:t>
            </a:r>
            <a:r>
              <a:rPr lang="en-US" altLang="en-US" sz="2400" u="sng" dirty="0"/>
              <a:t>voluntary</a:t>
            </a:r>
            <a:r>
              <a:rPr lang="en-US" altLang="en-US" sz="2400" i="1" dirty="0"/>
              <a:t> </a:t>
            </a:r>
            <a:r>
              <a:rPr lang="en-US" altLang="en-US" sz="2400" dirty="0"/>
              <a:t>and </a:t>
            </a:r>
            <a:r>
              <a:rPr lang="en-US" altLang="en-US" sz="2400" u="sng" dirty="0"/>
              <a:t>confidential</a:t>
            </a:r>
            <a:r>
              <a:rPr lang="en-US" altLang="en-US" sz="2400" i="1" dirty="0"/>
              <a:t> </a:t>
            </a:r>
            <a:r>
              <a:rPr lang="en-US" altLang="en-US" sz="2400" dirty="0"/>
              <a:t>programs.</a:t>
            </a:r>
            <a:br>
              <a:rPr lang="en-US" altLang="en-US" sz="2400" dirty="0"/>
            </a:br>
            <a:endParaRPr lang="en-US" altLang="en-US" sz="2400" dirty="0"/>
          </a:p>
          <a:p>
            <a:pPr>
              <a:lnSpc>
                <a:spcPct val="90000"/>
              </a:lnSpc>
              <a:buClr>
                <a:schemeClr val="tx2"/>
              </a:buClr>
              <a:buFont typeface="Wingdings" panose="05000000000000000000" pitchFamily="2" charset="2"/>
              <a:buChar char="Ø"/>
            </a:pPr>
            <a:r>
              <a:rPr lang="en-US" altLang="en-US" sz="2400" dirty="0"/>
              <a:t>Open to all institutions that use animals in research, teaching or testing.</a:t>
            </a:r>
            <a:br>
              <a:rPr lang="en-US" altLang="en-US" sz="2400" dirty="0"/>
            </a:br>
            <a:endParaRPr lang="en-US" altLang="en-US" sz="2400" dirty="0"/>
          </a:p>
          <a:p>
            <a:pPr>
              <a:lnSpc>
                <a:spcPct val="90000"/>
              </a:lnSpc>
              <a:buClr>
                <a:schemeClr val="tx2"/>
              </a:buClr>
              <a:buFont typeface="Wingdings" panose="05000000000000000000" pitchFamily="2" charset="2"/>
              <a:buChar char="Ø"/>
            </a:pPr>
            <a:r>
              <a:rPr lang="en-US" altLang="en-US" sz="2400" dirty="0"/>
              <a:t>International in scope – more than </a:t>
            </a:r>
            <a:br>
              <a:rPr lang="en-US" altLang="en-US" sz="2400" dirty="0"/>
            </a:br>
            <a:r>
              <a:rPr lang="en-US" altLang="en-US" sz="2400" dirty="0"/>
              <a:t>700 institutions in 29 countries are accredited.</a:t>
            </a:r>
            <a:endParaRPr lang="en-US" altLang="en-US" sz="2000" dirty="0"/>
          </a:p>
        </p:txBody>
      </p:sp>
      <p:sp>
        <p:nvSpPr>
          <p:cNvPr id="4" name="Title 3"/>
          <p:cNvSpPr txBox="1">
            <a:spLocks noGrp="1"/>
          </p:cNvSpPr>
          <p:nvPr>
            <p:ph type="title"/>
          </p:nvPr>
        </p:nvSpPr>
        <p:spPr>
          <a:xfrm>
            <a:off x="1516223" y="560715"/>
            <a:ext cx="6664005" cy="523220"/>
          </a:xfrm>
          <a:prstGeom prst="rect">
            <a:avLst/>
          </a:prstGeom>
          <a:noFill/>
        </p:spPr>
        <p:txBody>
          <a:bodyPr wrap="none" rtlCol="0">
            <a:spAutoFit/>
          </a:bodyPr>
          <a:lstStyle/>
          <a:p>
            <a:pPr algn="ctr"/>
            <a:r>
              <a:rPr lang="en-US" sz="2800" b="1" dirty="0" smtClean="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rPr>
              <a:t>OFFICE OF ANIMAL WELFARE &amp; IACUC</a:t>
            </a:r>
            <a:endParaRPr lang="en-US" sz="2800" b="1" dirty="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ndParaRPr>
          </a:p>
        </p:txBody>
      </p:sp>
      <p:sp>
        <p:nvSpPr>
          <p:cNvPr id="2" name="Rectangle 1"/>
          <p:cNvSpPr/>
          <p:nvPr/>
        </p:nvSpPr>
        <p:spPr>
          <a:xfrm>
            <a:off x="2286000" y="6465927"/>
            <a:ext cx="4996881" cy="369332"/>
          </a:xfrm>
          <a:prstGeom prst="rect">
            <a:avLst/>
          </a:prstGeom>
        </p:spPr>
        <p:txBody>
          <a:bodyPr wrap="none">
            <a:spAutoFit/>
          </a:bodyPr>
          <a:lstStyle/>
          <a:p>
            <a:r>
              <a:rPr lang="en-US" b="1" dirty="0">
                <a:latin typeface="Century Gothic" panose="020B0502020202020204" pitchFamily="34" charset="0"/>
              </a:rPr>
              <a:t>Research Ethics, Compliance, IRB, &amp; IACUC</a:t>
            </a:r>
          </a:p>
        </p:txBody>
      </p:sp>
      <p:sp>
        <p:nvSpPr>
          <p:cNvPr id="3" name="Date Placeholder 2"/>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339059174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304800" y="1554163"/>
            <a:ext cx="8686800" cy="4525962"/>
          </a:xfrm>
          <a:prstGeom prst="rect">
            <a:avLst/>
          </a:prstGeom>
        </p:spPr>
        <p:txBody>
          <a:bodyPr vert="horz">
            <a:norm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a:lnSpc>
                <a:spcPct val="90000"/>
              </a:lnSpc>
              <a:buClr>
                <a:schemeClr val="tx2"/>
              </a:buClr>
              <a:buFont typeface="Wingdings" panose="05000000000000000000" pitchFamily="2" charset="2"/>
              <a:buChar char="Ø"/>
            </a:pPr>
            <a:r>
              <a:rPr lang="en-US" altLang="en-US" sz="2400" dirty="0" smtClean="0"/>
              <a:t>It symbolizes quality.</a:t>
            </a:r>
            <a:br>
              <a:rPr lang="en-US" altLang="en-US" sz="2400" dirty="0" smtClean="0"/>
            </a:br>
            <a:endParaRPr lang="en-US" altLang="en-US" sz="2400" dirty="0" smtClean="0"/>
          </a:p>
          <a:p>
            <a:pPr>
              <a:lnSpc>
                <a:spcPct val="90000"/>
              </a:lnSpc>
              <a:buClr>
                <a:schemeClr val="tx2"/>
              </a:buClr>
              <a:buFont typeface="Wingdings" panose="05000000000000000000" pitchFamily="2" charset="2"/>
              <a:buChar char="Ø"/>
            </a:pPr>
            <a:r>
              <a:rPr lang="en-US" altLang="en-US" sz="2400" dirty="0" smtClean="0"/>
              <a:t>It promotes scientific validity.</a:t>
            </a:r>
            <a:br>
              <a:rPr lang="en-US" altLang="en-US" sz="2400" dirty="0" smtClean="0"/>
            </a:br>
            <a:endParaRPr lang="en-US" altLang="en-US" sz="2400" dirty="0" smtClean="0"/>
          </a:p>
          <a:p>
            <a:pPr>
              <a:lnSpc>
                <a:spcPct val="90000"/>
              </a:lnSpc>
              <a:buClr>
                <a:schemeClr val="tx2"/>
              </a:buClr>
              <a:buFont typeface="Wingdings" panose="05000000000000000000" pitchFamily="2" charset="2"/>
              <a:buChar char="Ø"/>
            </a:pPr>
            <a:r>
              <a:rPr lang="en-US" altLang="en-US" sz="2400" dirty="0" smtClean="0"/>
              <a:t>It's a recruiting tool.</a:t>
            </a:r>
            <a:br>
              <a:rPr lang="en-US" altLang="en-US" sz="2400" dirty="0" smtClean="0"/>
            </a:br>
            <a:endParaRPr lang="en-US" altLang="en-US" sz="2400" dirty="0" smtClean="0"/>
          </a:p>
          <a:p>
            <a:pPr>
              <a:lnSpc>
                <a:spcPct val="90000"/>
              </a:lnSpc>
              <a:buClr>
                <a:schemeClr val="tx2"/>
              </a:buClr>
              <a:buFont typeface="Wingdings" panose="05000000000000000000" pitchFamily="2" charset="2"/>
              <a:buChar char="Ø"/>
            </a:pPr>
            <a:r>
              <a:rPr lang="en-US" altLang="en-US" sz="2400" dirty="0" smtClean="0"/>
              <a:t>It demonstrates accountability </a:t>
            </a:r>
            <a:br>
              <a:rPr lang="en-US" altLang="en-US" sz="2400" dirty="0" smtClean="0"/>
            </a:br>
            <a:r>
              <a:rPr lang="en-US" altLang="en-US" sz="2400" dirty="0" smtClean="0"/>
              <a:t>(to the public, etc.).</a:t>
            </a:r>
          </a:p>
          <a:p>
            <a:pPr>
              <a:lnSpc>
                <a:spcPct val="90000"/>
              </a:lnSpc>
            </a:pPr>
            <a:endParaRPr lang="en-US" altLang="en-US" sz="2400" dirty="0"/>
          </a:p>
        </p:txBody>
      </p:sp>
      <p:sp>
        <p:nvSpPr>
          <p:cNvPr id="6" name="Title 3"/>
          <p:cNvSpPr txBox="1">
            <a:spLocks noGrp="1"/>
          </p:cNvSpPr>
          <p:nvPr>
            <p:ph type="title"/>
          </p:nvPr>
        </p:nvSpPr>
        <p:spPr>
          <a:xfrm>
            <a:off x="1516223" y="560715"/>
            <a:ext cx="6664005" cy="523220"/>
          </a:xfrm>
          <a:prstGeom prst="rect">
            <a:avLst/>
          </a:prstGeom>
          <a:noFill/>
        </p:spPr>
        <p:txBody>
          <a:bodyPr wrap="none" rtlCol="0">
            <a:spAutoFit/>
          </a:bodyPr>
          <a:lstStyle/>
          <a:p>
            <a:pPr algn="ctr"/>
            <a:r>
              <a:rPr lang="en-US" sz="2800" b="1" dirty="0" smtClean="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rPr>
              <a:t>OFFICE OF ANIMAL WELFARE &amp; IACUC</a:t>
            </a:r>
            <a:endParaRPr lang="en-US" sz="2800" b="1" dirty="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ndParaRPr>
          </a:p>
        </p:txBody>
      </p:sp>
      <p:sp>
        <p:nvSpPr>
          <p:cNvPr id="2" name="Rectangle 1"/>
          <p:cNvSpPr/>
          <p:nvPr/>
        </p:nvSpPr>
        <p:spPr>
          <a:xfrm>
            <a:off x="2400094" y="6488668"/>
            <a:ext cx="4996881" cy="369332"/>
          </a:xfrm>
          <a:prstGeom prst="rect">
            <a:avLst/>
          </a:prstGeom>
        </p:spPr>
        <p:txBody>
          <a:bodyPr wrap="none">
            <a:spAutoFit/>
          </a:bodyPr>
          <a:lstStyle/>
          <a:p>
            <a:r>
              <a:rPr lang="en-US" b="1" dirty="0">
                <a:latin typeface="Century Gothic" panose="020B0502020202020204" pitchFamily="34" charset="0"/>
              </a:rPr>
              <a:t>Research Ethics, Compliance, IRB, &amp; IACUC</a:t>
            </a:r>
          </a:p>
        </p:txBody>
      </p:sp>
      <p:sp>
        <p:nvSpPr>
          <p:cNvPr id="3" name="Date Placeholder 2"/>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25663809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304800" y="1554163"/>
            <a:ext cx="8686800" cy="4525962"/>
          </a:xfrm>
          <a:prstGeom prst="rect">
            <a:avLst/>
          </a:prstGeom>
        </p:spPr>
        <p:txBody>
          <a:bodyPr vert="horz">
            <a:norm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a:buClr>
                <a:schemeClr val="tx2"/>
              </a:buClr>
              <a:buFont typeface="Wingdings" panose="05000000000000000000" pitchFamily="2" charset="2"/>
              <a:buChar char="Ø"/>
            </a:pPr>
            <a:r>
              <a:rPr lang="en-US" altLang="en-US" sz="2400" dirty="0" smtClean="0"/>
              <a:t>It provides a confidential, external peer-review.</a:t>
            </a:r>
            <a:br>
              <a:rPr lang="en-US" altLang="en-US" sz="2400" dirty="0" smtClean="0"/>
            </a:br>
            <a:endParaRPr lang="en-US" altLang="en-US" sz="2400" dirty="0" smtClean="0"/>
          </a:p>
          <a:p>
            <a:pPr>
              <a:buClr>
                <a:schemeClr val="tx2"/>
              </a:buClr>
              <a:buFont typeface="Wingdings" panose="05000000000000000000" pitchFamily="2" charset="2"/>
              <a:buChar char="Ø"/>
            </a:pPr>
            <a:r>
              <a:rPr lang="en-US" altLang="en-US" sz="2400" dirty="0" smtClean="0"/>
              <a:t>It impresses funding sources and partners.</a:t>
            </a:r>
            <a:br>
              <a:rPr lang="en-US" altLang="en-US" sz="2400" dirty="0" smtClean="0"/>
            </a:br>
            <a:endParaRPr lang="en-US" altLang="en-US" sz="2400" dirty="0" smtClean="0"/>
          </a:p>
          <a:p>
            <a:pPr>
              <a:buClr>
                <a:schemeClr val="tx2"/>
              </a:buClr>
              <a:buFont typeface="Wingdings" panose="05000000000000000000" pitchFamily="2" charset="2"/>
              <a:buChar char="Ø"/>
            </a:pPr>
            <a:r>
              <a:rPr lang="en-US" altLang="en-US" sz="2400" dirty="0" smtClean="0"/>
              <a:t>It shows a real commitment to humane animal care.</a:t>
            </a:r>
            <a:endParaRPr lang="en-US" altLang="en-US" sz="2400" dirty="0"/>
          </a:p>
        </p:txBody>
      </p:sp>
      <p:sp>
        <p:nvSpPr>
          <p:cNvPr id="6" name="Title 3"/>
          <p:cNvSpPr txBox="1">
            <a:spLocks noGrp="1"/>
          </p:cNvSpPr>
          <p:nvPr>
            <p:ph type="title"/>
          </p:nvPr>
        </p:nvSpPr>
        <p:spPr>
          <a:xfrm>
            <a:off x="1516223" y="560715"/>
            <a:ext cx="6664005" cy="523220"/>
          </a:xfrm>
          <a:prstGeom prst="rect">
            <a:avLst/>
          </a:prstGeom>
          <a:noFill/>
        </p:spPr>
        <p:txBody>
          <a:bodyPr wrap="none" rtlCol="0">
            <a:spAutoFit/>
          </a:bodyPr>
          <a:lstStyle/>
          <a:p>
            <a:pPr algn="ctr"/>
            <a:r>
              <a:rPr lang="en-US" sz="2800" b="1" dirty="0" smtClean="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rPr>
              <a:t>OFFICE OF ANIMAL WELFARE &amp; IACUC</a:t>
            </a:r>
            <a:endParaRPr lang="en-US" sz="2800" b="1" dirty="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ndParaRPr>
          </a:p>
        </p:txBody>
      </p:sp>
      <p:sp>
        <p:nvSpPr>
          <p:cNvPr id="2" name="Rectangle 1"/>
          <p:cNvSpPr/>
          <p:nvPr/>
        </p:nvSpPr>
        <p:spPr>
          <a:xfrm>
            <a:off x="2286000" y="6484977"/>
            <a:ext cx="4996881" cy="369332"/>
          </a:xfrm>
          <a:prstGeom prst="rect">
            <a:avLst/>
          </a:prstGeom>
        </p:spPr>
        <p:txBody>
          <a:bodyPr wrap="none">
            <a:spAutoFit/>
          </a:bodyPr>
          <a:lstStyle/>
          <a:p>
            <a:r>
              <a:rPr lang="en-US" b="1" dirty="0">
                <a:latin typeface="Century Gothic" panose="020B0502020202020204" pitchFamily="34" charset="0"/>
              </a:rPr>
              <a:t>Research Ethics, Compliance, IRB, &amp; IACUC</a:t>
            </a:r>
          </a:p>
        </p:txBody>
      </p:sp>
      <p:sp>
        <p:nvSpPr>
          <p:cNvPr id="3" name="Date Placeholder 2"/>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97461416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686800" cy="4784725"/>
          </a:xfrm>
        </p:spPr>
        <p:txBody>
          <a:bodyPr/>
          <a:lstStyle/>
          <a:p>
            <a:endParaRPr lang="en-US" dirty="0" smtClean="0"/>
          </a:p>
          <a:p>
            <a:pPr marL="0" indent="0" algn="ctr">
              <a:buNone/>
            </a:pPr>
            <a:endParaRPr lang="en-US" sz="3600" dirty="0" smtClean="0"/>
          </a:p>
          <a:p>
            <a:pPr marL="0" indent="0" algn="ctr">
              <a:buNone/>
            </a:pPr>
            <a:r>
              <a:rPr lang="en-US" sz="3600" dirty="0" smtClean="0"/>
              <a:t>Which is more highly regulated</a:t>
            </a:r>
          </a:p>
          <a:p>
            <a:pPr marL="457200" lvl="1" indent="0" algn="ctr">
              <a:buNone/>
            </a:pPr>
            <a:r>
              <a:rPr lang="en-US" sz="3600" dirty="0" smtClean="0"/>
              <a:t>Animal Research or Human Research?</a:t>
            </a:r>
            <a:endParaRPr lang="en-US" sz="3600" dirty="0"/>
          </a:p>
        </p:txBody>
      </p:sp>
      <p:sp>
        <p:nvSpPr>
          <p:cNvPr id="5" name="Rectangle 4"/>
          <p:cNvSpPr/>
          <p:nvPr/>
        </p:nvSpPr>
        <p:spPr>
          <a:xfrm>
            <a:off x="838200" y="4800600"/>
            <a:ext cx="7608750" cy="707886"/>
          </a:xfrm>
          <a:prstGeom prst="rect">
            <a:avLst/>
          </a:prstGeom>
          <a:noFill/>
        </p:spPr>
        <p:txBody>
          <a:bodyPr wrap="none" lIns="91440" tIns="45720" rIns="91440" bIns="45720">
            <a:spAutoFit/>
          </a:bodyPr>
          <a:lstStyle/>
          <a:p>
            <a:pPr algn="ctr"/>
            <a:r>
              <a:rPr lang="en-US" sz="4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That’s right! Animal Research</a:t>
            </a:r>
            <a:endParaRPr lang="en-US" sz="4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 name="Rectangle 6"/>
          <p:cNvSpPr/>
          <p:nvPr/>
        </p:nvSpPr>
        <p:spPr>
          <a:xfrm>
            <a:off x="2417745" y="1219200"/>
            <a:ext cx="4005905" cy="1200329"/>
          </a:xfrm>
          <a:prstGeom prst="rect">
            <a:avLst/>
          </a:prstGeom>
          <a:noFill/>
        </p:spPr>
        <p:txBody>
          <a:bodyPr wrap="none" lIns="91440" tIns="45720" rIns="91440" bIns="45720">
            <a:spAutoFit/>
          </a:bodyPr>
          <a:lstStyle/>
          <a:p>
            <a:pPr algn="ctr"/>
            <a:r>
              <a:rPr lang="en-US" sz="7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Fun Fact!!</a:t>
            </a:r>
            <a:endParaRPr lang="en-US" sz="72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6" name="Title 3"/>
          <p:cNvSpPr txBox="1">
            <a:spLocks noGrp="1"/>
          </p:cNvSpPr>
          <p:nvPr>
            <p:ph type="title"/>
          </p:nvPr>
        </p:nvSpPr>
        <p:spPr>
          <a:xfrm>
            <a:off x="1516223" y="560715"/>
            <a:ext cx="6664005" cy="523220"/>
          </a:xfrm>
          <a:prstGeom prst="rect">
            <a:avLst/>
          </a:prstGeom>
          <a:noFill/>
        </p:spPr>
        <p:txBody>
          <a:bodyPr wrap="none" rtlCol="0">
            <a:spAutoFit/>
          </a:bodyPr>
          <a:lstStyle/>
          <a:p>
            <a:pPr algn="ctr"/>
            <a:r>
              <a:rPr lang="en-US" sz="2800" b="1" dirty="0" smtClean="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rPr>
              <a:t>OFFICE OF ANIMAL WELFARE &amp; IACUC</a:t>
            </a:r>
            <a:endParaRPr lang="en-US" sz="2800" b="1" dirty="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ndParaRPr>
          </a:p>
        </p:txBody>
      </p:sp>
      <p:sp>
        <p:nvSpPr>
          <p:cNvPr id="2" name="Rectangle 1"/>
          <p:cNvSpPr/>
          <p:nvPr/>
        </p:nvSpPr>
        <p:spPr>
          <a:xfrm>
            <a:off x="2590800" y="6400800"/>
            <a:ext cx="4996881" cy="369332"/>
          </a:xfrm>
          <a:prstGeom prst="rect">
            <a:avLst/>
          </a:prstGeom>
        </p:spPr>
        <p:txBody>
          <a:bodyPr wrap="none">
            <a:spAutoFit/>
          </a:bodyPr>
          <a:lstStyle/>
          <a:p>
            <a:r>
              <a:rPr lang="en-US" b="1" dirty="0">
                <a:latin typeface="Century Gothic" panose="020B0502020202020204" pitchFamily="34" charset="0"/>
              </a:rPr>
              <a:t>Research Ethics, Compliance, IRB, &amp; IACUC</a:t>
            </a:r>
          </a:p>
        </p:txBody>
      </p:sp>
      <p:sp>
        <p:nvSpPr>
          <p:cNvPr id="4" name="Date Placeholder 3"/>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1697314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63142" y="6488668"/>
            <a:ext cx="4996881" cy="369332"/>
          </a:xfrm>
          <a:prstGeom prst="rect">
            <a:avLst/>
          </a:prstGeom>
        </p:spPr>
        <p:txBody>
          <a:bodyPr wrap="none">
            <a:spAutoFit/>
          </a:bodyPr>
          <a:lstStyle/>
          <a:p>
            <a:pPr algn="ctr"/>
            <a:r>
              <a:rPr lang="en-US" b="1" dirty="0">
                <a:effectLst>
                  <a:outerShdw blurRad="38100" dist="38100" dir="2700000" algn="tl">
                    <a:srgbClr val="000000">
                      <a:alpha val="43137"/>
                    </a:srgbClr>
                  </a:outerShdw>
                </a:effectLst>
                <a:latin typeface="Century Gothic" pitchFamily="34" charset="0"/>
              </a:rPr>
              <a:t>Research Ethics, Compliance, IRB, &amp; IACUC</a:t>
            </a:r>
          </a:p>
        </p:txBody>
      </p:sp>
      <p:sp>
        <p:nvSpPr>
          <p:cNvPr id="6" name="Content Placeholder 2"/>
          <p:cNvSpPr txBox="1">
            <a:spLocks/>
          </p:cNvSpPr>
          <p:nvPr/>
        </p:nvSpPr>
        <p:spPr>
          <a:xfrm>
            <a:off x="285750" y="1676400"/>
            <a:ext cx="8686800" cy="4525962"/>
          </a:xfrm>
          <a:prstGeom prst="rect">
            <a:avLst/>
          </a:prstGeom>
        </p:spPr>
        <p:txBody>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algn="ctr">
              <a:buFont typeface="Wingdings 2"/>
              <a:buNone/>
            </a:pPr>
            <a:r>
              <a:rPr lang="en-US" sz="4000" dirty="0" smtClean="0">
                <a:cs typeface="Arial" pitchFamily="34" charset="0"/>
              </a:rPr>
              <a:t>COMING SOON!!!!</a:t>
            </a:r>
          </a:p>
          <a:p>
            <a:pPr marL="0" indent="0" algn="ctr">
              <a:buFont typeface="Wingdings 2"/>
              <a:buNone/>
            </a:pPr>
            <a:endParaRPr lang="en-US" dirty="0" smtClean="0"/>
          </a:p>
          <a:p>
            <a:pPr marL="0" indent="0" algn="ctr">
              <a:buFont typeface="Wingdings 2"/>
              <a:buNone/>
            </a:pPr>
            <a:endParaRPr lang="en-US" dirty="0" smtClean="0"/>
          </a:p>
          <a:p>
            <a:pPr marL="0" indent="0" algn="ctr">
              <a:buFont typeface="Wingdings 2"/>
              <a:buNone/>
            </a:pPr>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302165" y="3581400"/>
            <a:ext cx="6653969" cy="1320635"/>
          </a:xfrm>
          <a:prstGeom prst="rect">
            <a:avLst/>
          </a:prstGeom>
          <a:noFill/>
          <a:ln w="9525">
            <a:noFill/>
            <a:miter lim="800000"/>
            <a:headEnd/>
            <a:tailEnd/>
          </a:ln>
        </p:spPr>
      </p:pic>
      <p:sp>
        <p:nvSpPr>
          <p:cNvPr id="8" name="Title 3"/>
          <p:cNvSpPr txBox="1">
            <a:spLocks noGrp="1"/>
          </p:cNvSpPr>
          <p:nvPr>
            <p:ph type="title"/>
          </p:nvPr>
        </p:nvSpPr>
        <p:spPr>
          <a:xfrm>
            <a:off x="1516223" y="560715"/>
            <a:ext cx="6664005" cy="523220"/>
          </a:xfrm>
          <a:prstGeom prst="rect">
            <a:avLst/>
          </a:prstGeom>
          <a:noFill/>
        </p:spPr>
        <p:txBody>
          <a:bodyPr wrap="none" rtlCol="0">
            <a:spAutoFit/>
          </a:bodyPr>
          <a:lstStyle/>
          <a:p>
            <a:pPr algn="ctr"/>
            <a:r>
              <a:rPr lang="en-US" sz="2800" b="1" dirty="0" smtClean="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rPr>
              <a:t>OFFICE OF ANIMAL WELFARE &amp; IACUC</a:t>
            </a:r>
            <a:endParaRPr lang="en-US" sz="2800" b="1" dirty="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ndParaRPr>
          </a:p>
        </p:txBody>
      </p:sp>
      <p:sp>
        <p:nvSpPr>
          <p:cNvPr id="2" name="Date Placeholder 1"/>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194469968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589" y="992011"/>
            <a:ext cx="8686800" cy="838200"/>
          </a:xfrm>
        </p:spPr>
        <p:txBody>
          <a:bodyPr>
            <a:normAutofit/>
          </a:bodyPr>
          <a:lstStyle/>
          <a:p>
            <a:pPr algn="ctr"/>
            <a:r>
              <a:rPr lang="en-US" sz="2800" dirty="0"/>
              <a:t>Questions or comments</a:t>
            </a:r>
          </a:p>
        </p:txBody>
      </p:sp>
      <p:pic>
        <p:nvPicPr>
          <p:cNvPr id="5" name="Picture 2" descr="C:\Users\Spantojas\Documents\IACUC\untitled.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813077"/>
            <a:ext cx="6386778" cy="451152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txBox="1">
            <a:spLocks/>
          </p:cNvSpPr>
          <p:nvPr/>
        </p:nvSpPr>
        <p:spPr>
          <a:xfrm>
            <a:off x="1516223" y="560715"/>
            <a:ext cx="6664005" cy="523220"/>
          </a:xfrm>
          <a:prstGeom prst="rect">
            <a:avLst/>
          </a:prstGeom>
          <a:noFill/>
        </p:spPr>
        <p:txBody>
          <a:bodyPr vert="horz" wrap="none" rtlCol="0" anchor="ctr">
            <a:spAutoFit/>
          </a:bodyPr>
          <a:lst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a:lstStyle>
          <a:p>
            <a:pPr algn="ctr"/>
            <a:r>
              <a:rPr lang="en-US" sz="2800" b="1" dirty="0" smtClean="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rPr>
              <a:t>OFFICE OF ANIMAL WELFARE &amp; IACUC</a:t>
            </a:r>
            <a:endParaRPr lang="en-US" sz="2800" b="1" dirty="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ndParaRPr>
          </a:p>
        </p:txBody>
      </p:sp>
      <p:sp>
        <p:nvSpPr>
          <p:cNvPr id="3" name="Rectangle 2"/>
          <p:cNvSpPr/>
          <p:nvPr/>
        </p:nvSpPr>
        <p:spPr>
          <a:xfrm>
            <a:off x="2400094" y="6488668"/>
            <a:ext cx="4996881" cy="369332"/>
          </a:xfrm>
          <a:prstGeom prst="rect">
            <a:avLst/>
          </a:prstGeom>
        </p:spPr>
        <p:txBody>
          <a:bodyPr wrap="none">
            <a:spAutoFit/>
          </a:bodyPr>
          <a:lstStyle/>
          <a:p>
            <a:r>
              <a:rPr lang="en-US" b="1" dirty="0">
                <a:latin typeface="Century Gothic" panose="020B0502020202020204" pitchFamily="34" charset="0"/>
              </a:rPr>
              <a:t>Research Ethics, Compliance, IRB, &amp; IACUC</a:t>
            </a:r>
          </a:p>
        </p:txBody>
      </p:sp>
      <p:sp>
        <p:nvSpPr>
          <p:cNvPr id="6" name="Date Placeholder 5"/>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12640326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2136339"/>
            <a:ext cx="8229600" cy="3539430"/>
          </a:xfrm>
          <a:prstGeom prst="rect">
            <a:avLst/>
          </a:prstGeom>
        </p:spPr>
        <p:txBody>
          <a:bodyPr wrap="square">
            <a:spAutoFit/>
          </a:bodyPr>
          <a:lstStyle/>
          <a:p>
            <a:pPr algn="ctr" fontAlgn="auto">
              <a:spcAft>
                <a:spcPts val="0"/>
              </a:spcAft>
              <a:buFont typeface="Arial" pitchFamily="34" charset="0"/>
              <a:buNone/>
              <a:defRPr/>
            </a:pPr>
            <a:r>
              <a:rPr lang="en-US" sz="3200" dirty="0">
                <a:solidFill>
                  <a:schemeClr val="tx2"/>
                </a:solidFill>
                <a:cs typeface="Times New Roman" panose="02020603050405020304" pitchFamily="18" charset="0"/>
              </a:rPr>
              <a:t>Office of Research &amp; Commercialization</a:t>
            </a:r>
          </a:p>
          <a:p>
            <a:pPr algn="ctr" fontAlgn="auto">
              <a:spcAft>
                <a:spcPts val="0"/>
              </a:spcAft>
              <a:buFont typeface="Arial" pitchFamily="34" charset="0"/>
              <a:buNone/>
              <a:defRPr/>
            </a:pPr>
            <a:r>
              <a:rPr lang="en-US" sz="3200" dirty="0">
                <a:solidFill>
                  <a:schemeClr val="tx2"/>
                </a:solidFill>
                <a:cs typeface="Times New Roman" panose="02020603050405020304" pitchFamily="18" charset="0"/>
              </a:rPr>
              <a:t>Robert (Bob) Banks, BS, LATG</a:t>
            </a:r>
          </a:p>
          <a:p>
            <a:pPr algn="ctr" fontAlgn="auto">
              <a:spcAft>
                <a:spcPts val="0"/>
              </a:spcAft>
              <a:buFont typeface="Arial" pitchFamily="34" charset="0"/>
              <a:buNone/>
              <a:defRPr/>
            </a:pPr>
            <a:r>
              <a:rPr lang="en-US" sz="3200" dirty="0">
                <a:solidFill>
                  <a:schemeClr val="tx2"/>
                </a:solidFill>
                <a:cs typeface="Times New Roman" panose="02020603050405020304" pitchFamily="18" charset="0"/>
              </a:rPr>
              <a:t>Associate Director, Research Program Services</a:t>
            </a:r>
          </a:p>
          <a:p>
            <a:pPr algn="ctr" fontAlgn="auto">
              <a:spcAft>
                <a:spcPts val="0"/>
              </a:spcAft>
              <a:buFont typeface="Arial" pitchFamily="34" charset="0"/>
              <a:buNone/>
              <a:defRPr/>
            </a:pPr>
            <a:endParaRPr lang="en-US" sz="3200" dirty="0">
              <a:solidFill>
                <a:schemeClr val="tx2"/>
              </a:solidFill>
              <a:cs typeface="Times New Roman" panose="02020603050405020304" pitchFamily="18" charset="0"/>
            </a:endParaRPr>
          </a:p>
          <a:p>
            <a:pPr algn="ctr" fontAlgn="auto">
              <a:spcAft>
                <a:spcPts val="0"/>
              </a:spcAft>
              <a:buFont typeface="Arial" pitchFamily="34" charset="0"/>
              <a:buNone/>
              <a:defRPr/>
            </a:pPr>
            <a:r>
              <a:rPr lang="en-US" sz="3200" dirty="0">
                <a:solidFill>
                  <a:schemeClr val="tx2"/>
                </a:solidFill>
                <a:cs typeface="Times New Roman" panose="02020603050405020304" pitchFamily="18" charset="0"/>
              </a:rPr>
              <a:t>Manager  </a:t>
            </a:r>
            <a:r>
              <a:rPr lang="en-US" sz="3200" b="1" dirty="0">
                <a:solidFill>
                  <a:schemeClr val="tx2"/>
                </a:solidFill>
                <a:cs typeface="Times New Roman" panose="02020603050405020304" pitchFamily="18" charset="0"/>
              </a:rPr>
              <a:t>Ara Drive Research </a:t>
            </a:r>
            <a:r>
              <a:rPr lang="en-US" sz="3200" b="1" dirty="0" smtClean="0">
                <a:solidFill>
                  <a:schemeClr val="tx2"/>
                </a:solidFill>
                <a:cs typeface="Times New Roman" panose="02020603050405020304" pitchFamily="18" charset="0"/>
              </a:rPr>
              <a:t>Facility (</a:t>
            </a:r>
            <a:r>
              <a:rPr lang="en-US" sz="3200" b="1" dirty="0">
                <a:solidFill>
                  <a:schemeClr val="tx2"/>
                </a:solidFill>
                <a:cs typeface="Times New Roman" panose="02020603050405020304" pitchFamily="18" charset="0"/>
              </a:rPr>
              <a:t>ADRF)</a:t>
            </a:r>
          </a:p>
          <a:p>
            <a:pPr algn="ctr" fontAlgn="auto">
              <a:spcAft>
                <a:spcPts val="0"/>
              </a:spcAft>
              <a:buFont typeface="Arial" pitchFamily="34" charset="0"/>
              <a:buNone/>
              <a:defRPr/>
            </a:pPr>
            <a:endParaRPr lang="en-US" sz="3200" dirty="0">
              <a:solidFill>
                <a:schemeClr val="tx2"/>
              </a:solidFill>
              <a:cs typeface="Times New Roman" panose="02020603050405020304" pitchFamily="18" charset="0"/>
            </a:endParaRPr>
          </a:p>
          <a:p>
            <a:pPr algn="ctr" fontAlgn="auto">
              <a:spcAft>
                <a:spcPts val="0"/>
              </a:spcAft>
              <a:buFont typeface="Arial" pitchFamily="34" charset="0"/>
              <a:buNone/>
              <a:defRPr/>
            </a:pPr>
            <a:r>
              <a:rPr lang="en-US" sz="3200" dirty="0">
                <a:solidFill>
                  <a:schemeClr val="tx2"/>
                </a:solidFill>
                <a:cs typeface="Times New Roman" panose="02020603050405020304" pitchFamily="18" charset="0"/>
              </a:rPr>
              <a:t>Formerly called the Wild Animal Facility (WAF</a:t>
            </a:r>
            <a:r>
              <a:rPr lang="en-US" sz="3200" dirty="0">
                <a:solidFill>
                  <a:schemeClr val="tx2"/>
                </a:solidFill>
              </a:rPr>
              <a:t>)  </a:t>
            </a:r>
          </a:p>
        </p:txBody>
      </p:sp>
      <p:sp>
        <p:nvSpPr>
          <p:cNvPr id="6" name="Title 3"/>
          <p:cNvSpPr txBox="1">
            <a:spLocks noGrp="1"/>
          </p:cNvSpPr>
          <p:nvPr>
            <p:ph type="title"/>
          </p:nvPr>
        </p:nvSpPr>
        <p:spPr>
          <a:xfrm>
            <a:off x="1516223" y="560715"/>
            <a:ext cx="6664005" cy="523220"/>
          </a:xfrm>
          <a:prstGeom prst="rect">
            <a:avLst/>
          </a:prstGeom>
          <a:noFill/>
        </p:spPr>
        <p:txBody>
          <a:bodyPr wrap="none" rtlCol="0">
            <a:spAutoFit/>
          </a:bodyPr>
          <a:lstStyle/>
          <a:p>
            <a:pPr algn="ctr"/>
            <a:r>
              <a:rPr lang="en-US" sz="2800" b="1" dirty="0" smtClean="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rPr>
              <a:t>OFFICE OF ANIMAL WELFARE &amp; IACUC</a:t>
            </a:r>
            <a:endParaRPr lang="en-US" sz="2800" b="1" dirty="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ndParaRPr>
          </a:p>
        </p:txBody>
      </p:sp>
      <p:sp>
        <p:nvSpPr>
          <p:cNvPr id="2" name="Rectangle 1"/>
          <p:cNvSpPr/>
          <p:nvPr/>
        </p:nvSpPr>
        <p:spPr>
          <a:xfrm>
            <a:off x="2209800" y="6494502"/>
            <a:ext cx="4996881" cy="369332"/>
          </a:xfrm>
          <a:prstGeom prst="rect">
            <a:avLst/>
          </a:prstGeom>
        </p:spPr>
        <p:txBody>
          <a:bodyPr wrap="none">
            <a:spAutoFit/>
          </a:bodyPr>
          <a:lstStyle/>
          <a:p>
            <a:r>
              <a:rPr lang="en-US" b="1" dirty="0">
                <a:latin typeface="Century Gothic" panose="020B0502020202020204" pitchFamily="34" charset="0"/>
              </a:rPr>
              <a:t>Research Ethics, Compliance, IRB, &amp; IACUC</a:t>
            </a:r>
          </a:p>
        </p:txBody>
      </p:sp>
      <p:sp>
        <p:nvSpPr>
          <p:cNvPr id="3" name="Date Placeholder 2"/>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306437946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5800" y="1219200"/>
            <a:ext cx="7924800" cy="5170646"/>
          </a:xfrm>
          <a:prstGeom prst="rect">
            <a:avLst/>
          </a:prstGeom>
        </p:spPr>
        <p:txBody>
          <a:bodyPr wrap="square">
            <a:spAutoFit/>
          </a:bodyPr>
          <a:lstStyle/>
          <a:p>
            <a:r>
              <a:rPr lang="en-US" sz="2400" b="1" dirty="0">
                <a:solidFill>
                  <a:schemeClr val="tx2"/>
                </a:solidFill>
                <a:latin typeface="Century" panose="02040604050505020304" pitchFamily="18" charset="0"/>
              </a:rPr>
              <a:t>Ara Drive Research Facility (ADRF)</a:t>
            </a:r>
          </a:p>
          <a:p>
            <a:endParaRPr lang="en-US" dirty="0">
              <a:solidFill>
                <a:schemeClr val="tx2"/>
              </a:solidFill>
              <a:latin typeface="Century" panose="02040604050505020304" pitchFamily="18" charset="0"/>
            </a:endParaRPr>
          </a:p>
          <a:p>
            <a:r>
              <a:rPr lang="en-US" dirty="0">
                <a:solidFill>
                  <a:schemeClr val="tx2"/>
                </a:solidFill>
                <a:latin typeface="Century" panose="02040604050505020304" pitchFamily="18" charset="0"/>
              </a:rPr>
              <a:t>Originally built to house non traditional laboratory animals ie. Wild animals</a:t>
            </a:r>
          </a:p>
          <a:p>
            <a:endParaRPr lang="en-US" dirty="0">
              <a:solidFill>
                <a:schemeClr val="tx2"/>
              </a:solidFill>
              <a:latin typeface="Century" panose="02040604050505020304" pitchFamily="18" charset="0"/>
            </a:endParaRPr>
          </a:p>
          <a:p>
            <a:r>
              <a:rPr lang="en-US" dirty="0">
                <a:solidFill>
                  <a:schemeClr val="tx2"/>
                </a:solidFill>
                <a:latin typeface="Century" panose="02040604050505020304" pitchFamily="18" charset="0"/>
              </a:rPr>
              <a:t>Conventional  housing facility (non barrier)</a:t>
            </a:r>
          </a:p>
          <a:p>
            <a:endParaRPr lang="en-US" dirty="0">
              <a:solidFill>
                <a:schemeClr val="tx2"/>
              </a:solidFill>
              <a:latin typeface="Century" panose="02040604050505020304" pitchFamily="18" charset="0"/>
            </a:endParaRPr>
          </a:p>
          <a:p>
            <a:r>
              <a:rPr lang="en-US" b="1" dirty="0">
                <a:solidFill>
                  <a:schemeClr val="tx2"/>
                </a:solidFill>
                <a:latin typeface="Century" panose="02040604050505020304" pitchFamily="18" charset="0"/>
              </a:rPr>
              <a:t>ADRF</a:t>
            </a:r>
            <a:r>
              <a:rPr lang="en-US" dirty="0">
                <a:solidFill>
                  <a:schemeClr val="tx2"/>
                </a:solidFill>
                <a:latin typeface="Century" panose="02040604050505020304" pitchFamily="18" charset="0"/>
              </a:rPr>
              <a:t> has been housing laboratory research animals since 2006 </a:t>
            </a:r>
          </a:p>
          <a:p>
            <a:endParaRPr lang="en-US" dirty="0">
              <a:solidFill>
                <a:schemeClr val="tx2"/>
              </a:solidFill>
              <a:latin typeface="Century" panose="02040604050505020304" pitchFamily="18" charset="0"/>
            </a:endParaRPr>
          </a:p>
          <a:p>
            <a:r>
              <a:rPr lang="en-US" b="1" dirty="0">
                <a:solidFill>
                  <a:schemeClr val="tx2"/>
                </a:solidFill>
                <a:latin typeface="Century" panose="02040604050505020304" pitchFamily="18" charset="0"/>
              </a:rPr>
              <a:t>We have housed projects studying  </a:t>
            </a:r>
            <a:r>
              <a:rPr lang="en-US" dirty="0">
                <a:solidFill>
                  <a:schemeClr val="tx2"/>
                </a:solidFill>
                <a:latin typeface="Century" panose="02040604050505020304" pitchFamily="18" charset="0"/>
              </a:rPr>
              <a:t>ALS (Lou Gehrig's), Parkinson’s, Alzheimer's, Diabetes, Malaria, Anthrax, Plague, Hydrocephalus, Nano Sciences, Breast Cancer, Cervical Cancer, Brain Cancer, blood borne diseases, Eye Laser Surgery and others</a:t>
            </a:r>
          </a:p>
          <a:p>
            <a:endParaRPr lang="en-US" dirty="0">
              <a:solidFill>
                <a:schemeClr val="tx2"/>
              </a:solidFill>
              <a:latin typeface="Century" panose="02040604050505020304" pitchFamily="18" charset="0"/>
            </a:endParaRPr>
          </a:p>
          <a:p>
            <a:r>
              <a:rPr lang="en-US" dirty="0">
                <a:solidFill>
                  <a:schemeClr val="tx2"/>
                </a:solidFill>
                <a:latin typeface="Century" panose="02040604050505020304" pitchFamily="18" charset="0"/>
              </a:rPr>
              <a:t>Have accommodated  transgenic mice (knock ins &amp; knock outs) , rabbits, rats, &amp; venomous and non venomous snakes since opening in 2006</a:t>
            </a:r>
          </a:p>
          <a:p>
            <a:endParaRPr lang="en-US" dirty="0">
              <a:solidFill>
                <a:schemeClr val="tx2"/>
              </a:solidFill>
              <a:latin typeface="Century" panose="02040604050505020304" pitchFamily="18" charset="0"/>
            </a:endParaRPr>
          </a:p>
          <a:p>
            <a:r>
              <a:rPr lang="en-US" dirty="0">
                <a:solidFill>
                  <a:schemeClr val="tx2"/>
                </a:solidFill>
                <a:latin typeface="Century" panose="02040604050505020304" pitchFamily="18" charset="0"/>
              </a:rPr>
              <a:t>Staffed by me, Bryan Kirk and Ryan Pabon</a:t>
            </a:r>
          </a:p>
        </p:txBody>
      </p:sp>
      <p:sp>
        <p:nvSpPr>
          <p:cNvPr id="5" name="Title 3"/>
          <p:cNvSpPr txBox="1">
            <a:spLocks noGrp="1"/>
          </p:cNvSpPr>
          <p:nvPr>
            <p:ph type="title"/>
          </p:nvPr>
        </p:nvSpPr>
        <p:spPr>
          <a:xfrm>
            <a:off x="1516223" y="560715"/>
            <a:ext cx="6664005" cy="523220"/>
          </a:xfrm>
          <a:prstGeom prst="rect">
            <a:avLst/>
          </a:prstGeom>
          <a:noFill/>
        </p:spPr>
        <p:txBody>
          <a:bodyPr wrap="none" rtlCol="0">
            <a:spAutoFit/>
          </a:bodyPr>
          <a:lstStyle/>
          <a:p>
            <a:pPr algn="ctr"/>
            <a:r>
              <a:rPr lang="en-US" sz="2800" b="1" dirty="0" smtClean="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rPr>
              <a:t>OFFICE OF ANIMAL WELFARE &amp; IACUC</a:t>
            </a:r>
            <a:endParaRPr lang="en-US" sz="2800" b="1" dirty="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ndParaRPr>
          </a:p>
        </p:txBody>
      </p:sp>
      <p:sp>
        <p:nvSpPr>
          <p:cNvPr id="2" name="Rectangle 1"/>
          <p:cNvSpPr/>
          <p:nvPr/>
        </p:nvSpPr>
        <p:spPr>
          <a:xfrm>
            <a:off x="2286000" y="6488668"/>
            <a:ext cx="5025735" cy="369332"/>
          </a:xfrm>
          <a:prstGeom prst="rect">
            <a:avLst/>
          </a:prstGeom>
        </p:spPr>
        <p:txBody>
          <a:bodyPr wrap="none">
            <a:spAutoFit/>
          </a:bodyPr>
          <a:lstStyle/>
          <a:p>
            <a:r>
              <a:rPr lang="en-US" b="1" dirty="0">
                <a:latin typeface="Century Gothic" panose="020B0502020202020204" pitchFamily="34" charset="0"/>
              </a:rPr>
              <a:t>Research Ethics, Compliance, IRB, &amp; IACUC</a:t>
            </a:r>
          </a:p>
        </p:txBody>
      </p:sp>
      <p:sp>
        <p:nvSpPr>
          <p:cNvPr id="3" name="Date Placeholder 2"/>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691483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latin typeface="Century Gothic" pitchFamily="34" charset="0"/>
              </a:rPr>
              <a:t>Research Ethics, Compliance, IRB, &amp; IACUC</a:t>
            </a: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66725" y="228600"/>
            <a:ext cx="8077200" cy="906462"/>
          </a:xfrm>
          <a:prstGeom prst="rect">
            <a:avLst/>
          </a:prstGeom>
        </p:spPr>
        <p:txBody>
          <a:bodyPr vert="horz" anchor="b">
            <a:normAutofit fontScale="92500" lnSpcReduction="100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cap="all" dirty="0" smtClean="0">
                <a:solidFill>
                  <a:srgbClr val="C17529"/>
                </a:solidFill>
                <a:effectLst>
                  <a:outerShdw blurRad="38100" dist="38100" dir="2700000" algn="tl">
                    <a:srgbClr val="000000">
                      <a:alpha val="43137"/>
                    </a:srgbClr>
                  </a:outerShdw>
                </a:effectLst>
                <a:latin typeface="Century Gothic" pitchFamily="34" charset="0"/>
              </a:rPr>
              <a:t>Do we have a right to use information gathered unethically?</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7" name="Content Placeholder 2"/>
          <p:cNvSpPr>
            <a:spLocks noGrp="1"/>
          </p:cNvSpPr>
          <p:nvPr/>
        </p:nvSpPr>
        <p:spPr bwMode="auto">
          <a:xfrm>
            <a:off x="533400" y="1181100"/>
            <a:ext cx="8382000" cy="495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Char char="•"/>
              <a:defRPr sz="2400" b="1">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a:solidFill>
                  <a:schemeClr val="bg2"/>
                </a:solidFill>
                <a:latin typeface="+mn-lt"/>
              </a:defRPr>
            </a:lvl2pPr>
            <a:lvl3pPr marL="1143000" indent="-228600" algn="l" rtl="0" eaLnBrk="0" fontAlgn="base" hangingPunct="0">
              <a:spcBef>
                <a:spcPct val="20000"/>
              </a:spcBef>
              <a:spcAft>
                <a:spcPct val="0"/>
              </a:spcAft>
              <a:buChar char="•"/>
              <a:defRPr sz="2000">
                <a:solidFill>
                  <a:schemeClr val="bg2"/>
                </a:solidFill>
                <a:latin typeface="+mn-lt"/>
              </a:defRPr>
            </a:lvl3pPr>
            <a:lvl4pPr marL="1600200" indent="-228600" algn="l" rtl="0" eaLnBrk="0" fontAlgn="base" hangingPunct="0">
              <a:spcBef>
                <a:spcPct val="20000"/>
              </a:spcBef>
              <a:spcAft>
                <a:spcPct val="0"/>
              </a:spcAft>
              <a:buChar char="•"/>
              <a:defRPr>
                <a:solidFill>
                  <a:schemeClr val="bg2"/>
                </a:solidFill>
                <a:latin typeface="+mn-lt"/>
              </a:defRPr>
            </a:lvl4pPr>
            <a:lvl5pPr marL="2057400" indent="-228600" algn="l" rtl="0" eaLnBrk="0" fontAlgn="base" hangingPunct="0">
              <a:spcBef>
                <a:spcPct val="20000"/>
              </a:spcBef>
              <a:spcAft>
                <a:spcPct val="0"/>
              </a:spcAft>
              <a:buChar char="•"/>
              <a:defRPr sz="1600">
                <a:solidFill>
                  <a:schemeClr val="bg2"/>
                </a:solidFill>
                <a:latin typeface="+mn-lt"/>
              </a:defRPr>
            </a:lvl5pPr>
            <a:lvl6pPr marL="2514600" indent="-228600" algn="l" rtl="0" fontAlgn="base">
              <a:spcBef>
                <a:spcPct val="20000"/>
              </a:spcBef>
              <a:spcAft>
                <a:spcPct val="0"/>
              </a:spcAft>
              <a:buChar char="•"/>
              <a:defRPr sz="1600">
                <a:solidFill>
                  <a:schemeClr val="bg2"/>
                </a:solidFill>
                <a:latin typeface="+mn-lt"/>
              </a:defRPr>
            </a:lvl6pPr>
            <a:lvl7pPr marL="2971800" indent="-228600" algn="l" rtl="0" fontAlgn="base">
              <a:spcBef>
                <a:spcPct val="20000"/>
              </a:spcBef>
              <a:spcAft>
                <a:spcPct val="0"/>
              </a:spcAft>
              <a:buChar char="•"/>
              <a:defRPr sz="1600">
                <a:solidFill>
                  <a:schemeClr val="bg2"/>
                </a:solidFill>
                <a:latin typeface="+mn-lt"/>
              </a:defRPr>
            </a:lvl7pPr>
            <a:lvl8pPr marL="3429000" indent="-228600" algn="l" rtl="0" fontAlgn="base">
              <a:spcBef>
                <a:spcPct val="20000"/>
              </a:spcBef>
              <a:spcAft>
                <a:spcPct val="0"/>
              </a:spcAft>
              <a:buChar char="•"/>
              <a:defRPr sz="1600">
                <a:solidFill>
                  <a:schemeClr val="bg2"/>
                </a:solidFill>
                <a:latin typeface="+mn-lt"/>
              </a:defRPr>
            </a:lvl8pPr>
            <a:lvl9pPr marL="3886200" indent="-228600" algn="l" rtl="0" fontAlgn="base">
              <a:spcBef>
                <a:spcPct val="20000"/>
              </a:spcBef>
              <a:spcAft>
                <a:spcPct val="0"/>
              </a:spcAft>
              <a:buChar char="•"/>
              <a:defRPr sz="1600">
                <a:solidFill>
                  <a:schemeClr val="bg2"/>
                </a:solidFill>
                <a:latin typeface="+mn-lt"/>
              </a:defRPr>
            </a:lvl9pPr>
          </a:lstStyle>
          <a:p>
            <a:pPr>
              <a:buFontTx/>
              <a:buNone/>
            </a:pPr>
            <a:endParaRPr lang="en-US" b="1" dirty="0" smtClean="0">
              <a:solidFill>
                <a:schemeClr val="tx1"/>
              </a:solidFill>
              <a:latin typeface="Century Gothic" pitchFamily="34" charset="0"/>
            </a:endParaRPr>
          </a:p>
        </p:txBody>
      </p:sp>
      <p:sp>
        <p:nvSpPr>
          <p:cNvPr id="2" name="Rectangle 1"/>
          <p:cNvSpPr/>
          <p:nvPr/>
        </p:nvSpPr>
        <p:spPr>
          <a:xfrm>
            <a:off x="533400" y="1524000"/>
            <a:ext cx="8153400" cy="461665"/>
          </a:xfrm>
          <a:prstGeom prst="rect">
            <a:avLst/>
          </a:prstGeom>
        </p:spPr>
        <p:txBody>
          <a:bodyPr wrap="square">
            <a:spAutoFit/>
          </a:bodyPr>
          <a:lstStyle/>
          <a:p>
            <a:pPr marL="342900" lvl="0" indent="-342900" eaLnBrk="0" fontAlgn="base" hangingPunct="0">
              <a:spcBef>
                <a:spcPct val="20000"/>
              </a:spcBef>
              <a:spcAft>
                <a:spcPct val="0"/>
              </a:spcAft>
              <a:buClr>
                <a:srgbClr val="220011"/>
              </a:buClr>
              <a:buFont typeface="Wingdings" pitchFamily="2" charset="2"/>
              <a:buChar char="Ø"/>
              <a:defRPr/>
            </a:pPr>
            <a:endParaRPr lang="en-US" sz="2400" kern="0" dirty="0">
              <a:solidFill>
                <a:srgbClr val="220011"/>
              </a:solidFill>
              <a:latin typeface="Arial"/>
            </a:endParaRPr>
          </a:p>
        </p:txBody>
      </p:sp>
      <p:sp>
        <p:nvSpPr>
          <p:cNvPr id="3" name="Rectangle 2"/>
          <p:cNvSpPr/>
          <p:nvPr/>
        </p:nvSpPr>
        <p:spPr>
          <a:xfrm>
            <a:off x="304800" y="1407855"/>
            <a:ext cx="8077200" cy="2800767"/>
          </a:xfrm>
          <a:prstGeom prst="rect">
            <a:avLst/>
          </a:prstGeom>
        </p:spPr>
        <p:txBody>
          <a:bodyPr wrap="square">
            <a:spAutoFit/>
          </a:bodyPr>
          <a:lstStyle/>
          <a:p>
            <a:r>
              <a:rPr lang="en-US" sz="3200" b="1" dirty="0">
                <a:latin typeface="Arial" panose="020B0604020202020204" pitchFamily="34" charset="0"/>
                <a:cs typeface="Arial" panose="020B0604020202020204" pitchFamily="34" charset="0"/>
              </a:rPr>
              <a:t>Prisoner of War camps in Asia and Europe: </a:t>
            </a:r>
            <a:endParaRPr lang="en-US" sz="3200" b="1" dirty="0" smtClean="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r>
              <a:rPr lang="en-US" sz="2800" dirty="0" smtClean="0">
                <a:latin typeface="Arial" panose="020B0604020202020204" pitchFamily="34" charset="0"/>
                <a:cs typeface="Arial" panose="020B0604020202020204" pitchFamily="34" charset="0"/>
              </a:rPr>
              <a:t>Practiced </a:t>
            </a:r>
            <a:r>
              <a:rPr lang="en-US" sz="2800" dirty="0">
                <a:latin typeface="Arial" panose="020B0604020202020204" pitchFamily="34" charset="0"/>
                <a:cs typeface="Arial" panose="020B0604020202020204" pitchFamily="34" charset="0"/>
              </a:rPr>
              <a:t>mutilation surgery, tested antibiotics, affects of cold, injured people to study the healing process.</a:t>
            </a:r>
          </a:p>
        </p:txBody>
      </p:sp>
      <p:pic>
        <p:nvPicPr>
          <p:cNvPr id="8" name="Picture 2" descr="C:\Documents and Settings\Sophia Dziegielewski\Local Settings\Temporary Internet Files\Content.IE5\UPWVYP25\MCj0292574000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9625" y="4419600"/>
            <a:ext cx="1666875"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47076361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2900" y="1472059"/>
            <a:ext cx="8686800" cy="6401753"/>
          </a:xfrm>
          <a:prstGeom prst="rect">
            <a:avLst/>
          </a:prstGeom>
          <a:noFill/>
        </p:spPr>
        <p:txBody>
          <a:bodyPr wrap="square" rtlCol="0">
            <a:spAutoFit/>
          </a:bodyPr>
          <a:lstStyle/>
          <a:p>
            <a:pPr marL="342900" indent="-342900">
              <a:buFont typeface="Wingdings" pitchFamily="2" charset="2"/>
              <a:buChar char="Ø"/>
            </a:pPr>
            <a:r>
              <a:rPr lang="en-US" sz="1400" dirty="0" smtClean="0">
                <a:solidFill>
                  <a:schemeClr val="tx2"/>
                </a:solidFill>
                <a:cs typeface="Times New Roman" pitchFamily="18" charset="0"/>
              </a:rPr>
              <a:t>We facilitate funded and non fund research projects by providing </a:t>
            </a:r>
            <a:r>
              <a:rPr lang="en-US" sz="1400" b="1" dirty="0" smtClean="0">
                <a:solidFill>
                  <a:schemeClr val="tx2"/>
                </a:solidFill>
                <a:cs typeface="Times New Roman" pitchFamily="18" charset="0"/>
              </a:rPr>
              <a:t>24 hour, 7 days per week, 365 days per year</a:t>
            </a:r>
            <a:r>
              <a:rPr lang="en-US" sz="1400" dirty="0" smtClean="0">
                <a:solidFill>
                  <a:schemeClr val="tx2"/>
                </a:solidFill>
                <a:cs typeface="Times New Roman" pitchFamily="18" charset="0"/>
              </a:rPr>
              <a:t> care for all research animals ( some mice &gt; $1500 each) housed within the ADRF.</a:t>
            </a:r>
          </a:p>
          <a:p>
            <a:pPr marL="342900" indent="-342900">
              <a:buFont typeface="Wingdings" pitchFamily="2" charset="2"/>
              <a:buChar char="Ø"/>
            </a:pPr>
            <a:endParaRPr lang="en-US" sz="1400" dirty="0" smtClean="0">
              <a:solidFill>
                <a:schemeClr val="tx2"/>
              </a:solidFill>
              <a:cs typeface="Times New Roman" pitchFamily="18" charset="0"/>
            </a:endParaRPr>
          </a:p>
          <a:p>
            <a:pPr marL="342900" indent="-342900">
              <a:buFont typeface="Wingdings" pitchFamily="2" charset="2"/>
              <a:buChar char="Ø"/>
            </a:pPr>
            <a:r>
              <a:rPr lang="en-US" sz="1400" dirty="0" smtClean="0">
                <a:solidFill>
                  <a:schemeClr val="tx2"/>
                </a:solidFill>
                <a:cs typeface="Times New Roman" pitchFamily="18" charset="0"/>
              </a:rPr>
              <a:t>We ensure all animal projects housed with us meet the </a:t>
            </a:r>
            <a:r>
              <a:rPr lang="en-US" sz="1400" b="1" dirty="0" smtClean="0">
                <a:solidFill>
                  <a:schemeClr val="tx2"/>
                </a:solidFill>
                <a:cs typeface="Times New Roman" pitchFamily="18" charset="0"/>
              </a:rPr>
              <a:t>requirements of the IACUC, NIH &amp; USDA</a:t>
            </a:r>
          </a:p>
          <a:p>
            <a:pPr marL="342900" indent="-342900">
              <a:buFont typeface="Wingdings" pitchFamily="2" charset="2"/>
              <a:buChar char="Ø"/>
            </a:pPr>
            <a:endParaRPr lang="en-US" sz="1400" b="1" dirty="0" smtClean="0">
              <a:solidFill>
                <a:schemeClr val="tx2"/>
              </a:solidFill>
              <a:cs typeface="Times New Roman" pitchFamily="18" charset="0"/>
            </a:endParaRPr>
          </a:p>
          <a:p>
            <a:pPr marL="342900" indent="-342900">
              <a:buFont typeface="Wingdings" pitchFamily="2" charset="2"/>
              <a:buChar char="Ø"/>
            </a:pPr>
            <a:r>
              <a:rPr lang="en-US" sz="1400" dirty="0" smtClean="0">
                <a:solidFill>
                  <a:schemeClr val="tx2"/>
                </a:solidFill>
                <a:cs typeface="Times New Roman" pitchFamily="18" charset="0"/>
              </a:rPr>
              <a:t>We </a:t>
            </a:r>
            <a:r>
              <a:rPr lang="en-US" sz="1400" b="1" dirty="0" smtClean="0">
                <a:solidFill>
                  <a:schemeClr val="tx2"/>
                </a:solidFill>
                <a:cs typeface="Times New Roman" pitchFamily="18" charset="0"/>
              </a:rPr>
              <a:t>observe all animals and animal rooms daily</a:t>
            </a:r>
            <a:r>
              <a:rPr lang="en-US" sz="1400" dirty="0" smtClean="0">
                <a:solidFill>
                  <a:schemeClr val="tx2"/>
                </a:solidFill>
                <a:cs typeface="Times New Roman" pitchFamily="18" charset="0"/>
              </a:rPr>
              <a:t> for any signs of illness, diseases, or distress and communicate directly with our AV,  PI’s and/or their staff to ensure that the animals are house, maintained and used in a manner consistent with their IACUC protocol </a:t>
            </a:r>
          </a:p>
          <a:p>
            <a:pPr marL="342900" indent="-342900">
              <a:buFont typeface="Wingdings" pitchFamily="2" charset="2"/>
              <a:buChar char="Ø"/>
            </a:pPr>
            <a:endParaRPr lang="en-US" sz="1400" dirty="0" smtClean="0">
              <a:solidFill>
                <a:schemeClr val="tx2"/>
              </a:solidFill>
              <a:cs typeface="Times New Roman" pitchFamily="18" charset="0"/>
            </a:endParaRPr>
          </a:p>
          <a:p>
            <a:pPr marL="342900" indent="-342900">
              <a:buFont typeface="Wingdings" pitchFamily="2" charset="2"/>
              <a:buChar char="Ø"/>
            </a:pPr>
            <a:r>
              <a:rPr lang="en-US" sz="1400" dirty="0" smtClean="0">
                <a:solidFill>
                  <a:schemeClr val="tx2"/>
                </a:solidFill>
                <a:cs typeface="Times New Roman" pitchFamily="18" charset="0"/>
              </a:rPr>
              <a:t>We perform daily tasks to ensure that the research animals housed within are in as </a:t>
            </a:r>
            <a:r>
              <a:rPr lang="en-US" sz="1400" b="1" dirty="0" smtClean="0">
                <a:solidFill>
                  <a:schemeClr val="tx2"/>
                </a:solidFill>
                <a:cs typeface="Times New Roman" pitchFamily="18" charset="0"/>
              </a:rPr>
              <a:t>clean an environment as possible</a:t>
            </a:r>
            <a:r>
              <a:rPr lang="en-US" sz="1400" dirty="0" smtClean="0">
                <a:solidFill>
                  <a:schemeClr val="tx2"/>
                </a:solidFill>
                <a:cs typeface="Times New Roman" pitchFamily="18" charset="0"/>
              </a:rPr>
              <a:t>, and we </a:t>
            </a:r>
            <a:r>
              <a:rPr lang="en-US" sz="1400" b="1" dirty="0" smtClean="0">
                <a:solidFill>
                  <a:schemeClr val="tx2"/>
                </a:solidFill>
                <a:cs typeface="Times New Roman" pitchFamily="18" charset="0"/>
              </a:rPr>
              <a:t>monitor our cleanliness on a quarterly basis</a:t>
            </a:r>
          </a:p>
          <a:p>
            <a:pPr marL="342900" indent="-342900">
              <a:buFont typeface="Wingdings" pitchFamily="2" charset="2"/>
              <a:buChar char="Ø"/>
            </a:pPr>
            <a:endParaRPr lang="en-US" sz="1400" dirty="0" smtClean="0">
              <a:solidFill>
                <a:schemeClr val="tx2"/>
              </a:solidFill>
              <a:cs typeface="Times New Roman" pitchFamily="18" charset="0"/>
            </a:endParaRPr>
          </a:p>
          <a:p>
            <a:pPr marL="342900" indent="-342900">
              <a:buFont typeface="Wingdings" pitchFamily="2" charset="2"/>
              <a:buChar char="Ø"/>
            </a:pPr>
            <a:r>
              <a:rPr lang="en-US" sz="1400" dirty="0" smtClean="0">
                <a:solidFill>
                  <a:schemeClr val="tx2"/>
                </a:solidFill>
                <a:cs typeface="Times New Roman" pitchFamily="18" charset="0"/>
              </a:rPr>
              <a:t>We </a:t>
            </a:r>
            <a:r>
              <a:rPr lang="en-US" sz="1400" b="1" dirty="0" smtClean="0">
                <a:solidFill>
                  <a:schemeClr val="tx2"/>
                </a:solidFill>
                <a:cs typeface="Times New Roman" pitchFamily="18" charset="0"/>
              </a:rPr>
              <a:t>provide training </a:t>
            </a:r>
            <a:r>
              <a:rPr lang="en-US" sz="1400" dirty="0" smtClean="0">
                <a:solidFill>
                  <a:schemeClr val="tx2"/>
                </a:solidFill>
                <a:cs typeface="Times New Roman" pitchFamily="18" charset="0"/>
              </a:rPr>
              <a:t>as needed for PI’s, staff, and students to ensure that animals are being used and handled properly.</a:t>
            </a:r>
          </a:p>
          <a:p>
            <a:pPr marL="342900" indent="-342900">
              <a:buFont typeface="Wingdings" pitchFamily="2" charset="2"/>
              <a:buChar char="Ø"/>
            </a:pPr>
            <a:endParaRPr lang="en-US" sz="1400" dirty="0" smtClean="0">
              <a:solidFill>
                <a:schemeClr val="tx2"/>
              </a:solidFill>
              <a:cs typeface="Times New Roman" pitchFamily="18" charset="0"/>
            </a:endParaRPr>
          </a:p>
          <a:p>
            <a:pPr marL="342900" indent="-342900"/>
            <a:r>
              <a:rPr lang="en-US" sz="1400" dirty="0" smtClean="0">
                <a:solidFill>
                  <a:schemeClr val="tx2"/>
                </a:solidFill>
                <a:cs typeface="Times New Roman" pitchFamily="18" charset="0"/>
              </a:rPr>
              <a:t> </a:t>
            </a:r>
            <a:r>
              <a:rPr lang="en-US" sz="1400" b="1" dirty="0" smtClean="0">
                <a:solidFill>
                  <a:schemeClr val="tx2"/>
                </a:solidFill>
                <a:cs typeface="Times New Roman" pitchFamily="18" charset="0"/>
              </a:rPr>
              <a:t>Why do we matter to ORC?</a:t>
            </a:r>
          </a:p>
          <a:p>
            <a:pPr marL="342900" indent="-342900"/>
            <a:endParaRPr lang="en-US" sz="1400" b="1" dirty="0" smtClean="0">
              <a:solidFill>
                <a:schemeClr val="tx2"/>
              </a:solidFill>
              <a:cs typeface="Times New Roman" pitchFamily="18" charset="0"/>
            </a:endParaRPr>
          </a:p>
          <a:p>
            <a:pPr marL="342900" indent="-342900">
              <a:buFont typeface="Wingdings" pitchFamily="2" charset="2"/>
              <a:buChar char="§"/>
            </a:pPr>
            <a:r>
              <a:rPr lang="en-US" sz="1400" b="1" dirty="0" smtClean="0">
                <a:solidFill>
                  <a:schemeClr val="tx2"/>
                </a:solidFill>
                <a:cs typeface="Times New Roman" pitchFamily="18" charset="0"/>
              </a:rPr>
              <a:t>ORC</a:t>
            </a:r>
            <a:r>
              <a:rPr lang="en-US" sz="1400" dirty="0" smtClean="0">
                <a:solidFill>
                  <a:schemeClr val="tx2"/>
                </a:solidFill>
                <a:cs typeface="Times New Roman" pitchFamily="18" charset="0"/>
              </a:rPr>
              <a:t> receives overhead funds (which pay the light bills and salaries of our staff)  from research grants that support these animal research projects.</a:t>
            </a:r>
          </a:p>
          <a:p>
            <a:pPr marL="342900" indent="-342900">
              <a:buFont typeface="Wingdings" pitchFamily="2" charset="2"/>
              <a:buChar char="§"/>
            </a:pPr>
            <a:endParaRPr lang="en-US" sz="1400" dirty="0" smtClean="0">
              <a:solidFill>
                <a:schemeClr val="tx2"/>
              </a:solidFill>
              <a:cs typeface="Times New Roman" pitchFamily="18" charset="0"/>
            </a:endParaRPr>
          </a:p>
          <a:p>
            <a:pPr marL="342900" indent="-342900">
              <a:buFont typeface="Wingdings" pitchFamily="2" charset="2"/>
              <a:buChar char="§"/>
            </a:pPr>
            <a:r>
              <a:rPr lang="en-US" sz="1400" dirty="0" smtClean="0">
                <a:solidFill>
                  <a:schemeClr val="tx2"/>
                </a:solidFill>
                <a:cs typeface="Times New Roman" pitchFamily="18" charset="0"/>
              </a:rPr>
              <a:t>We provide the means to support the research proposals that ORC processes and manage for the University</a:t>
            </a:r>
          </a:p>
          <a:p>
            <a:pPr marL="342900" indent="-342900">
              <a:buFont typeface="Wingdings" pitchFamily="2" charset="2"/>
              <a:buChar char="§"/>
            </a:pPr>
            <a:endParaRPr lang="en-US" sz="1400" dirty="0" smtClean="0">
              <a:solidFill>
                <a:schemeClr val="tx2"/>
              </a:solidFill>
              <a:cs typeface="Times New Roman" pitchFamily="18" charset="0"/>
            </a:endParaRPr>
          </a:p>
          <a:p>
            <a:pPr marL="342900" indent="-342900">
              <a:buFont typeface="Wingdings" pitchFamily="2" charset="2"/>
              <a:buChar char="§"/>
            </a:pPr>
            <a:r>
              <a:rPr lang="en-US" sz="1400" dirty="0" smtClean="0">
                <a:solidFill>
                  <a:schemeClr val="tx2"/>
                </a:solidFill>
                <a:cs typeface="Times New Roman" pitchFamily="18" charset="0"/>
              </a:rPr>
              <a:t>If we do our job properly we keep the IO=Tom O’Neal out of jail and UCF out of the news</a:t>
            </a:r>
          </a:p>
          <a:p>
            <a:pPr marL="342900" indent="-342900">
              <a:buFont typeface="Wingdings" pitchFamily="2" charset="2"/>
              <a:buChar char="§"/>
            </a:pPr>
            <a:endParaRPr lang="en-US" sz="1400" dirty="0" smtClean="0">
              <a:cs typeface="Times New Roman" pitchFamily="18" charset="0"/>
            </a:endParaRPr>
          </a:p>
          <a:p>
            <a:pPr marL="342900" indent="-342900" algn="ctr"/>
            <a:r>
              <a:rPr lang="en-US" b="1" dirty="0">
                <a:latin typeface="Century Gothic" panose="020B0502020202020204" pitchFamily="34" charset="0"/>
                <a:cs typeface="Times New Roman" pitchFamily="18" charset="0"/>
              </a:rPr>
              <a:t>Research Ethics, Compliance, IRB, &amp; IACUC</a:t>
            </a:r>
          </a:p>
          <a:p>
            <a:pPr marL="342900" indent="-342900"/>
            <a:endParaRPr lang="en-US" sz="1400" b="1" dirty="0" smtClean="0">
              <a:cs typeface="Times New Roman" pitchFamily="18" charset="0"/>
            </a:endParaRPr>
          </a:p>
          <a:p>
            <a:pPr marL="342900" indent="-342900"/>
            <a:endParaRPr lang="en-US" sz="1400" b="1" dirty="0" smtClean="0">
              <a:cs typeface="Times New Roman" pitchFamily="18" charset="0"/>
            </a:endParaRPr>
          </a:p>
          <a:p>
            <a:pPr marL="342900" indent="-342900">
              <a:buFont typeface="Wingdings" pitchFamily="2" charset="2"/>
              <a:buChar char="Ø"/>
            </a:pPr>
            <a:endParaRPr lang="en-US" sz="1400" b="1" dirty="0" smtClean="0">
              <a:cs typeface="Times New Roman" pitchFamily="18" charset="0"/>
            </a:endParaRPr>
          </a:p>
          <a:p>
            <a:pPr marL="342900" indent="-342900">
              <a:buAutoNum type="arabicParenR"/>
            </a:pPr>
            <a:endParaRPr lang="en-US" sz="1400" dirty="0">
              <a:cs typeface="Times New Roman" pitchFamily="18" charset="0"/>
            </a:endParaRPr>
          </a:p>
        </p:txBody>
      </p:sp>
      <p:sp>
        <p:nvSpPr>
          <p:cNvPr id="6" name="Rectangle 5"/>
          <p:cNvSpPr/>
          <p:nvPr/>
        </p:nvSpPr>
        <p:spPr>
          <a:xfrm>
            <a:off x="685800" y="995779"/>
            <a:ext cx="4205638" cy="461665"/>
          </a:xfrm>
          <a:prstGeom prst="rect">
            <a:avLst/>
          </a:prstGeom>
        </p:spPr>
        <p:txBody>
          <a:bodyPr wrap="none">
            <a:spAutoFit/>
          </a:bodyPr>
          <a:lstStyle/>
          <a:p>
            <a:r>
              <a:rPr lang="en-US" sz="2400" b="1" dirty="0">
                <a:solidFill>
                  <a:schemeClr val="tx2"/>
                </a:solidFill>
                <a:cs typeface="Times New Roman" pitchFamily="18" charset="0"/>
              </a:rPr>
              <a:t>What</a:t>
            </a:r>
            <a:r>
              <a:rPr lang="en-US" sz="2400" b="1" dirty="0">
                <a:solidFill>
                  <a:schemeClr val="tx2"/>
                </a:solidFill>
                <a:latin typeface="Times New Roman" pitchFamily="18" charset="0"/>
                <a:cs typeface="Times New Roman" pitchFamily="18" charset="0"/>
              </a:rPr>
              <a:t> do we do at the ADRF??</a:t>
            </a:r>
          </a:p>
        </p:txBody>
      </p:sp>
      <p:sp>
        <p:nvSpPr>
          <p:cNvPr id="7" name="Title 3"/>
          <p:cNvSpPr txBox="1">
            <a:spLocks noGrp="1"/>
          </p:cNvSpPr>
          <p:nvPr>
            <p:ph type="title"/>
          </p:nvPr>
        </p:nvSpPr>
        <p:spPr>
          <a:xfrm>
            <a:off x="1516223" y="560715"/>
            <a:ext cx="6664005" cy="523220"/>
          </a:xfrm>
          <a:prstGeom prst="rect">
            <a:avLst/>
          </a:prstGeom>
          <a:noFill/>
        </p:spPr>
        <p:txBody>
          <a:bodyPr wrap="none" rtlCol="0">
            <a:spAutoFit/>
          </a:bodyPr>
          <a:lstStyle/>
          <a:p>
            <a:pPr algn="ctr"/>
            <a:r>
              <a:rPr lang="en-US" sz="2800" b="1" dirty="0" smtClean="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rPr>
              <a:t>OFFICE OF ANIMAL WELFARE &amp; IACUC</a:t>
            </a:r>
            <a:endParaRPr lang="en-US" sz="2800" b="1" dirty="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ndParaRPr>
          </a:p>
        </p:txBody>
      </p:sp>
      <p:sp>
        <p:nvSpPr>
          <p:cNvPr id="2" name="Date Placeholder 1"/>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649526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1000"/>
                                        <p:tgtEl>
                                          <p:spTgt spid="5">
                                            <p:txEl>
                                              <p:pRg st="6" end="6"/>
                                            </p:txEl>
                                          </p:spTgt>
                                        </p:tgtEl>
                                      </p:cBhvr>
                                    </p:animEffect>
                                    <p:anim calcmode="lin" valueType="num">
                                      <p:cBhvr>
                                        <p:cTn id="29"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fade">
                                      <p:cBhvr>
                                        <p:cTn id="35" dur="1000"/>
                                        <p:tgtEl>
                                          <p:spTgt spid="5">
                                            <p:txEl>
                                              <p:pRg st="8" end="8"/>
                                            </p:txEl>
                                          </p:spTgt>
                                        </p:tgtEl>
                                      </p:cBhvr>
                                    </p:animEffect>
                                    <p:anim calcmode="lin" valueType="num">
                                      <p:cBhvr>
                                        <p:cTn id="36"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10" end="10"/>
                                            </p:txEl>
                                          </p:spTgt>
                                        </p:tgtEl>
                                        <p:attrNameLst>
                                          <p:attrName>style.visibility</p:attrName>
                                        </p:attrNameLst>
                                      </p:cBhvr>
                                      <p:to>
                                        <p:strVal val="visible"/>
                                      </p:to>
                                    </p:set>
                                    <p:animEffect transition="in" filter="fade">
                                      <p:cBhvr>
                                        <p:cTn id="42" dur="1000"/>
                                        <p:tgtEl>
                                          <p:spTgt spid="5">
                                            <p:txEl>
                                              <p:pRg st="10" end="10"/>
                                            </p:txEl>
                                          </p:spTgt>
                                        </p:tgtEl>
                                      </p:cBhvr>
                                    </p:animEffect>
                                    <p:anim calcmode="lin" valueType="num">
                                      <p:cBhvr>
                                        <p:cTn id="43"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xEl>
                                              <p:pRg st="12" end="12"/>
                                            </p:txEl>
                                          </p:spTgt>
                                        </p:tgtEl>
                                        <p:attrNameLst>
                                          <p:attrName>style.visibility</p:attrName>
                                        </p:attrNameLst>
                                      </p:cBhvr>
                                      <p:to>
                                        <p:strVal val="visible"/>
                                      </p:to>
                                    </p:set>
                                    <p:animEffect transition="in" filter="fade">
                                      <p:cBhvr>
                                        <p:cTn id="49" dur="1000"/>
                                        <p:tgtEl>
                                          <p:spTgt spid="5">
                                            <p:txEl>
                                              <p:pRg st="12" end="12"/>
                                            </p:txEl>
                                          </p:spTgt>
                                        </p:tgtEl>
                                      </p:cBhvr>
                                    </p:animEffect>
                                    <p:anim calcmode="lin" valueType="num">
                                      <p:cBhvr>
                                        <p:cTn id="50"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5">
                                            <p:txEl>
                                              <p:pRg st="14" end="14"/>
                                            </p:txEl>
                                          </p:spTgt>
                                        </p:tgtEl>
                                        <p:attrNameLst>
                                          <p:attrName>style.visibility</p:attrName>
                                        </p:attrNameLst>
                                      </p:cBhvr>
                                      <p:to>
                                        <p:strVal val="visible"/>
                                      </p:to>
                                    </p:set>
                                    <p:animEffect transition="in" filter="fade">
                                      <p:cBhvr>
                                        <p:cTn id="56" dur="1000"/>
                                        <p:tgtEl>
                                          <p:spTgt spid="5">
                                            <p:txEl>
                                              <p:pRg st="14" end="14"/>
                                            </p:txEl>
                                          </p:spTgt>
                                        </p:tgtEl>
                                      </p:cBhvr>
                                    </p:animEffect>
                                    <p:anim calcmode="lin" valueType="num">
                                      <p:cBhvr>
                                        <p:cTn id="57" dur="1000" fill="hold"/>
                                        <p:tgtEl>
                                          <p:spTgt spid="5">
                                            <p:txEl>
                                              <p:pRg st="14" end="14"/>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5">
                                            <p:txEl>
                                              <p:pRg st="16" end="16"/>
                                            </p:txEl>
                                          </p:spTgt>
                                        </p:tgtEl>
                                        <p:attrNameLst>
                                          <p:attrName>style.visibility</p:attrName>
                                        </p:attrNameLst>
                                      </p:cBhvr>
                                      <p:to>
                                        <p:strVal val="visible"/>
                                      </p:to>
                                    </p:set>
                                    <p:animEffect transition="in" filter="fade">
                                      <p:cBhvr>
                                        <p:cTn id="63" dur="1000"/>
                                        <p:tgtEl>
                                          <p:spTgt spid="5">
                                            <p:txEl>
                                              <p:pRg st="16" end="16"/>
                                            </p:txEl>
                                          </p:spTgt>
                                        </p:tgtEl>
                                      </p:cBhvr>
                                    </p:animEffect>
                                    <p:anim calcmode="lin" valueType="num">
                                      <p:cBhvr>
                                        <p:cTn id="64" dur="1000" fill="hold"/>
                                        <p:tgtEl>
                                          <p:spTgt spid="5">
                                            <p:txEl>
                                              <p:pRg st="16" end="16"/>
                                            </p:txEl>
                                          </p:spTgt>
                                        </p:tgtEl>
                                        <p:attrNameLst>
                                          <p:attrName>ppt_x</p:attrName>
                                        </p:attrNameLst>
                                      </p:cBhvr>
                                      <p:tavLst>
                                        <p:tav tm="0">
                                          <p:val>
                                            <p:strVal val="#ppt_x"/>
                                          </p:val>
                                        </p:tav>
                                        <p:tav tm="100000">
                                          <p:val>
                                            <p:strVal val="#ppt_x"/>
                                          </p:val>
                                        </p:tav>
                                      </p:tavLst>
                                    </p:anim>
                                    <p:anim calcmode="lin" valueType="num">
                                      <p:cBhvr>
                                        <p:cTn id="65" dur="1000" fill="hold"/>
                                        <p:tgtEl>
                                          <p:spTgt spid="5">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5">
                                            <p:txEl>
                                              <p:pRg st="18" end="18"/>
                                            </p:txEl>
                                          </p:spTgt>
                                        </p:tgtEl>
                                        <p:attrNameLst>
                                          <p:attrName>style.visibility</p:attrName>
                                        </p:attrNameLst>
                                      </p:cBhvr>
                                      <p:to>
                                        <p:strVal val="visible"/>
                                      </p:to>
                                    </p:set>
                                    <p:animEffect transition="in" filter="fade">
                                      <p:cBhvr>
                                        <p:cTn id="70" dur="1000"/>
                                        <p:tgtEl>
                                          <p:spTgt spid="5">
                                            <p:txEl>
                                              <p:pRg st="18" end="18"/>
                                            </p:txEl>
                                          </p:spTgt>
                                        </p:tgtEl>
                                      </p:cBhvr>
                                    </p:animEffect>
                                    <p:anim calcmode="lin" valueType="num">
                                      <p:cBhvr>
                                        <p:cTn id="71" dur="1000" fill="hold"/>
                                        <p:tgtEl>
                                          <p:spTgt spid="5">
                                            <p:txEl>
                                              <p:pRg st="18" end="18"/>
                                            </p:txEl>
                                          </p:spTgt>
                                        </p:tgtEl>
                                        <p:attrNameLst>
                                          <p:attrName>ppt_x</p:attrName>
                                        </p:attrNameLst>
                                      </p:cBhvr>
                                      <p:tavLst>
                                        <p:tav tm="0">
                                          <p:val>
                                            <p:strVal val="#ppt_x"/>
                                          </p:val>
                                        </p:tav>
                                        <p:tav tm="100000">
                                          <p:val>
                                            <p:strVal val="#ppt_x"/>
                                          </p:val>
                                        </p:tav>
                                      </p:tavLst>
                                    </p:anim>
                                    <p:anim calcmode="lin" valueType="num">
                                      <p:cBhvr>
                                        <p:cTn id="72" dur="1000" fill="hold"/>
                                        <p:tgtEl>
                                          <p:spTgt spid="5">
                                            <p:txEl>
                                              <p:pRg st="18" end="1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85800" y="1181100"/>
            <a:ext cx="2438400" cy="1446213"/>
          </a:xfrm>
          <a:prstGeom prst="rect">
            <a:avLst/>
          </a:prstGeom>
        </p:spPr>
        <p:txBody>
          <a:bodyPr>
            <a:spAutoFit/>
          </a:bodyPr>
          <a:lstStyle/>
          <a:p>
            <a:pPr>
              <a:defRPr/>
            </a:pPr>
            <a:r>
              <a:rPr lang="en-US" sz="4400" b="1" dirty="0">
                <a:latin typeface="+mj-lt"/>
              </a:rPr>
              <a:t>Working Together</a:t>
            </a:r>
          </a:p>
        </p:txBody>
      </p:sp>
      <p:sp>
        <p:nvSpPr>
          <p:cNvPr id="8" name="Text Box 6"/>
          <p:cNvSpPr txBox="1">
            <a:spLocks noChangeArrowheads="1"/>
          </p:cNvSpPr>
          <p:nvPr/>
        </p:nvSpPr>
        <p:spPr bwMode="auto">
          <a:xfrm>
            <a:off x="4149115" y="1181100"/>
            <a:ext cx="4762500" cy="923925"/>
          </a:xfrm>
          <a:prstGeom prst="rect">
            <a:avLst/>
          </a:prstGeom>
          <a:solidFill>
            <a:schemeClr val="accent1">
              <a:lumMod val="60000"/>
              <a:lumOff val="40000"/>
            </a:schemeClr>
          </a:solidFill>
          <a:ln w="57150">
            <a:solidFill>
              <a:schemeClr val="tx1"/>
            </a:solidFill>
            <a:miter lim="800000"/>
            <a:headEnd/>
            <a:tailEnd/>
          </a:ln>
        </p:spPr>
        <p:txBody>
          <a:bodyPr>
            <a:spAutoFit/>
          </a:bodyPr>
          <a:lstStyle/>
          <a:p>
            <a:r>
              <a:rPr lang="en-US" b="1" dirty="0"/>
              <a:t>Animals are served best when all three</a:t>
            </a:r>
          </a:p>
          <a:p>
            <a:r>
              <a:rPr lang="en-US" b="1" dirty="0"/>
              <a:t>teams communicate and know what is </a:t>
            </a:r>
          </a:p>
          <a:p>
            <a:r>
              <a:rPr lang="en-US" b="1" dirty="0"/>
              <a:t>going on with their protocols. </a:t>
            </a:r>
          </a:p>
        </p:txBody>
      </p:sp>
      <p:sp>
        <p:nvSpPr>
          <p:cNvPr id="9" name="Text Box 10"/>
          <p:cNvSpPr txBox="1">
            <a:spLocks noChangeArrowheads="1"/>
          </p:cNvSpPr>
          <p:nvPr/>
        </p:nvSpPr>
        <p:spPr bwMode="auto">
          <a:xfrm>
            <a:off x="1079500" y="5867400"/>
            <a:ext cx="6507163" cy="923925"/>
          </a:xfrm>
          <a:prstGeom prst="rect">
            <a:avLst/>
          </a:prstGeom>
          <a:noFill/>
          <a:ln w="57150">
            <a:solidFill>
              <a:schemeClr val="tx1"/>
            </a:solidFill>
            <a:miter lim="800000"/>
            <a:headEnd/>
            <a:tailEnd/>
          </a:ln>
        </p:spPr>
        <p:txBody>
          <a:bodyPr wrap="none">
            <a:spAutoFit/>
          </a:bodyPr>
          <a:lstStyle/>
          <a:p>
            <a:r>
              <a:rPr lang="en-US" b="1" dirty="0"/>
              <a:t>Compliance problems occur when these teams do not</a:t>
            </a:r>
          </a:p>
          <a:p>
            <a:r>
              <a:rPr lang="en-US" b="1" dirty="0"/>
              <a:t>communicate and just assume everyone else knows what</a:t>
            </a:r>
          </a:p>
          <a:p>
            <a:r>
              <a:rPr lang="en-US" b="1" dirty="0"/>
              <a:t>is going on.</a:t>
            </a:r>
          </a:p>
        </p:txBody>
      </p:sp>
      <p:graphicFrame>
        <p:nvGraphicFramePr>
          <p:cNvPr id="15" name="Diagram 14"/>
          <p:cNvGraphicFramePr/>
          <p:nvPr>
            <p:extLst>
              <p:ext uri="{D42A27DB-BD31-4B8C-83A1-F6EECF244321}">
                <p14:modId xmlns:p14="http://schemas.microsoft.com/office/powerpoint/2010/main" val="1860844910"/>
              </p:ext>
            </p:extLst>
          </p:nvPr>
        </p:nvGraphicFramePr>
        <p:xfrm>
          <a:off x="1066800" y="2105025"/>
          <a:ext cx="5638800" cy="3722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Line 7"/>
          <p:cNvSpPr>
            <a:spLocks noChangeShapeType="1"/>
          </p:cNvSpPr>
          <p:nvPr/>
        </p:nvSpPr>
        <p:spPr bwMode="auto">
          <a:xfrm flipH="1">
            <a:off x="3886200" y="2105025"/>
            <a:ext cx="1600200" cy="2057400"/>
          </a:xfrm>
          <a:prstGeom prst="line">
            <a:avLst/>
          </a:prstGeom>
          <a:noFill/>
          <a:ln w="76200">
            <a:solidFill>
              <a:schemeClr val="tx1"/>
            </a:solidFill>
            <a:round/>
            <a:headEnd/>
            <a:tailEnd type="triangle" w="med" len="med"/>
          </a:ln>
        </p:spPr>
        <p:txBody>
          <a:bodyPr/>
          <a:lstStyle/>
          <a:p>
            <a:endParaRPr lang="en-US" dirty="0"/>
          </a:p>
        </p:txBody>
      </p:sp>
      <p:sp>
        <p:nvSpPr>
          <p:cNvPr id="16" name="Title 3"/>
          <p:cNvSpPr txBox="1">
            <a:spLocks noGrp="1"/>
          </p:cNvSpPr>
          <p:nvPr>
            <p:ph type="title"/>
          </p:nvPr>
        </p:nvSpPr>
        <p:spPr>
          <a:xfrm>
            <a:off x="1516223" y="560715"/>
            <a:ext cx="6664005" cy="523220"/>
          </a:xfrm>
          <a:prstGeom prst="rect">
            <a:avLst/>
          </a:prstGeom>
          <a:noFill/>
        </p:spPr>
        <p:txBody>
          <a:bodyPr wrap="none" rtlCol="0">
            <a:spAutoFit/>
          </a:bodyPr>
          <a:lstStyle/>
          <a:p>
            <a:pPr algn="ctr"/>
            <a:r>
              <a:rPr lang="en-US" sz="2800" b="1" dirty="0" smtClean="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rPr>
              <a:t>OFFICE OF ANIMAL WELFARE &amp; IACUC</a:t>
            </a:r>
            <a:endParaRPr lang="en-US" sz="2800" b="1" dirty="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ndParaRPr>
          </a:p>
        </p:txBody>
      </p:sp>
      <p:sp>
        <p:nvSpPr>
          <p:cNvPr id="2" name="Date Placeholder 1"/>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311573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amond(in)">
                                      <p:cBhvr>
                                        <p:cTn id="7" dur="2000"/>
                                        <p:tgtEl>
                                          <p:spTgt spid="8">
                                            <p:txEl>
                                              <p:pRg st="0" end="0"/>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diamond(in)">
                                      <p:cBhvr>
                                        <p:cTn id="10" dur="2000"/>
                                        <p:tgtEl>
                                          <p:spTgt spid="8">
                                            <p:txEl>
                                              <p:pRg st="1" end="1"/>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diamond(in)">
                                      <p:cBhvr>
                                        <p:cTn id="13" dur="20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diamond(in)">
                                      <p:cBhvr>
                                        <p:cTn id="18" dur="2000"/>
                                        <p:tgtEl>
                                          <p:spTgt spid="9">
                                            <p:txEl>
                                              <p:pRg st="0" end="0"/>
                                            </p:txEl>
                                          </p:spTgt>
                                        </p:tgtEl>
                                      </p:cBhvr>
                                    </p:animEffect>
                                  </p:childTnLst>
                                </p:cTn>
                              </p:par>
                              <p:par>
                                <p:cTn id="19" presetID="8" presetClass="entr" presetSubtype="16" fill="hold" nodeType="with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animEffect transition="in" filter="diamond(in)">
                                      <p:cBhvr>
                                        <p:cTn id="21" dur="2000"/>
                                        <p:tgtEl>
                                          <p:spTgt spid="9">
                                            <p:txEl>
                                              <p:pRg st="1" end="1"/>
                                            </p:txEl>
                                          </p:spTgt>
                                        </p:tgtEl>
                                      </p:cBhvr>
                                    </p:animEffect>
                                  </p:childTnLst>
                                </p:cTn>
                              </p:par>
                              <p:par>
                                <p:cTn id="22" presetID="8" presetClass="entr" presetSubtype="16" fill="hold" nodeType="withEffect">
                                  <p:stCondLst>
                                    <p:cond delay="0"/>
                                  </p:stCondLst>
                                  <p:childTnLst>
                                    <p:set>
                                      <p:cBhvr>
                                        <p:cTn id="23" dur="1" fill="hold">
                                          <p:stCondLst>
                                            <p:cond delay="0"/>
                                          </p:stCondLst>
                                        </p:cTn>
                                        <p:tgtEl>
                                          <p:spTgt spid="9">
                                            <p:txEl>
                                              <p:pRg st="2" end="2"/>
                                            </p:txEl>
                                          </p:spTgt>
                                        </p:tgtEl>
                                        <p:attrNameLst>
                                          <p:attrName>style.visibility</p:attrName>
                                        </p:attrNameLst>
                                      </p:cBhvr>
                                      <p:to>
                                        <p:strVal val="visible"/>
                                      </p:to>
                                    </p:set>
                                    <p:animEffect transition="in" filter="diamond(in)">
                                      <p:cBhvr>
                                        <p:cTn id="24" dur="20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fontAlgn="auto">
              <a:spcAft>
                <a:spcPts val="0"/>
              </a:spcAft>
              <a:buFont typeface="Arial" pitchFamily="34" charset="0"/>
              <a:buNone/>
              <a:defRPr/>
            </a:pPr>
            <a:endParaRPr lang="en-US" dirty="0" smtClean="0">
              <a:cs typeface="Times New Roman" panose="02020603050405020304" pitchFamily="18" charset="0"/>
            </a:endParaRPr>
          </a:p>
          <a:p>
            <a:pPr algn="ctr" fontAlgn="auto">
              <a:spcAft>
                <a:spcPts val="0"/>
              </a:spcAft>
              <a:buFont typeface="Arial" pitchFamily="34" charset="0"/>
              <a:buNone/>
              <a:defRPr/>
            </a:pPr>
            <a:endParaRPr lang="en-US" dirty="0">
              <a:cs typeface="Times New Roman" panose="02020603050405020304" pitchFamily="18" charset="0"/>
            </a:endParaRPr>
          </a:p>
          <a:p>
            <a:pPr algn="ctr" fontAlgn="auto">
              <a:spcAft>
                <a:spcPts val="0"/>
              </a:spcAft>
              <a:buFont typeface="Arial" pitchFamily="34" charset="0"/>
              <a:buNone/>
              <a:defRPr/>
            </a:pPr>
            <a:r>
              <a:rPr lang="en-US" dirty="0" smtClean="0">
                <a:cs typeface="Times New Roman" panose="02020603050405020304" pitchFamily="18" charset="0"/>
              </a:rPr>
              <a:t>Office </a:t>
            </a:r>
            <a:r>
              <a:rPr lang="en-US" dirty="0">
                <a:cs typeface="Times New Roman" panose="02020603050405020304" pitchFamily="18" charset="0"/>
              </a:rPr>
              <a:t>of Research &amp; </a:t>
            </a:r>
            <a:r>
              <a:rPr lang="en-US" dirty="0" smtClean="0">
                <a:cs typeface="Times New Roman" panose="02020603050405020304" pitchFamily="18" charset="0"/>
              </a:rPr>
              <a:t>Commercialization</a:t>
            </a:r>
          </a:p>
          <a:p>
            <a:pPr algn="ctr" fontAlgn="auto">
              <a:spcAft>
                <a:spcPts val="0"/>
              </a:spcAft>
              <a:buFont typeface="Arial" pitchFamily="34" charset="0"/>
              <a:buNone/>
              <a:defRPr/>
            </a:pPr>
            <a:r>
              <a:rPr lang="en-US" dirty="0" smtClean="0">
                <a:cs typeface="Times New Roman" panose="02020603050405020304" pitchFamily="18" charset="0"/>
              </a:rPr>
              <a:t>Teresa Krisch, MS, CVT, LATG, CMAR, CPIA</a:t>
            </a:r>
            <a:endParaRPr lang="en-US" dirty="0">
              <a:cs typeface="Times New Roman" panose="02020603050405020304" pitchFamily="18" charset="0"/>
            </a:endParaRPr>
          </a:p>
          <a:p>
            <a:pPr algn="ctr" fontAlgn="auto">
              <a:spcAft>
                <a:spcPts val="0"/>
              </a:spcAft>
              <a:buFont typeface="Arial" pitchFamily="34" charset="0"/>
              <a:buNone/>
              <a:defRPr/>
            </a:pPr>
            <a:r>
              <a:rPr lang="en-US" dirty="0" smtClean="0">
                <a:cs typeface="Times New Roman" panose="02020603050405020304" pitchFamily="18" charset="0"/>
              </a:rPr>
              <a:t>Director of Transgenic Facilities at TAF &amp; Nona</a:t>
            </a:r>
            <a:endParaRPr lang="en-US" dirty="0"/>
          </a:p>
        </p:txBody>
      </p:sp>
      <p:sp>
        <p:nvSpPr>
          <p:cNvPr id="4" name="Title 3"/>
          <p:cNvSpPr txBox="1">
            <a:spLocks noGrp="1"/>
          </p:cNvSpPr>
          <p:nvPr>
            <p:ph type="title"/>
          </p:nvPr>
        </p:nvSpPr>
        <p:spPr>
          <a:xfrm>
            <a:off x="1516223" y="560715"/>
            <a:ext cx="6664005" cy="523220"/>
          </a:xfrm>
          <a:prstGeom prst="rect">
            <a:avLst/>
          </a:prstGeom>
          <a:noFill/>
        </p:spPr>
        <p:txBody>
          <a:bodyPr wrap="none" rtlCol="0">
            <a:spAutoFit/>
          </a:bodyPr>
          <a:lstStyle/>
          <a:p>
            <a:pPr algn="ctr"/>
            <a:r>
              <a:rPr lang="en-US" sz="2800" b="1" dirty="0" smtClean="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rPr>
              <a:t>OFFICE OF ANIMAL WELFARE &amp; IACUC</a:t>
            </a:r>
            <a:endParaRPr lang="en-US" sz="2800" b="1" dirty="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ndParaRPr>
          </a:p>
        </p:txBody>
      </p:sp>
      <p:sp>
        <p:nvSpPr>
          <p:cNvPr id="2" name="Rectangle 1"/>
          <p:cNvSpPr/>
          <p:nvPr/>
        </p:nvSpPr>
        <p:spPr>
          <a:xfrm>
            <a:off x="2381044" y="6400800"/>
            <a:ext cx="4996881" cy="369332"/>
          </a:xfrm>
          <a:prstGeom prst="rect">
            <a:avLst/>
          </a:prstGeom>
        </p:spPr>
        <p:txBody>
          <a:bodyPr wrap="none">
            <a:spAutoFit/>
          </a:bodyPr>
          <a:lstStyle/>
          <a:p>
            <a:r>
              <a:rPr lang="en-US" b="1" dirty="0">
                <a:latin typeface="Century Gothic" panose="020B0502020202020204" pitchFamily="34" charset="0"/>
              </a:rPr>
              <a:t>Research Ethics, Compliance, IRB, &amp; IACUC</a:t>
            </a:r>
          </a:p>
        </p:txBody>
      </p:sp>
      <p:sp>
        <p:nvSpPr>
          <p:cNvPr id="5" name="Date Placeholder 4"/>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274146305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noGrp="1"/>
          </p:cNvSpPr>
          <p:nvPr>
            <p:ph type="title"/>
          </p:nvPr>
        </p:nvSpPr>
        <p:spPr>
          <a:xfrm>
            <a:off x="1516223" y="560715"/>
            <a:ext cx="6664005" cy="523220"/>
          </a:xfrm>
          <a:prstGeom prst="rect">
            <a:avLst/>
          </a:prstGeom>
          <a:noFill/>
        </p:spPr>
        <p:txBody>
          <a:bodyPr wrap="none" rtlCol="0">
            <a:spAutoFit/>
          </a:bodyPr>
          <a:lstStyle/>
          <a:p>
            <a:pPr algn="ctr"/>
            <a:r>
              <a:rPr lang="en-US" sz="2800" b="1" dirty="0" smtClean="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rPr>
              <a:t>OFFICE OF ANIMAL WELFARE &amp; IACUC</a:t>
            </a:r>
            <a:endParaRPr lang="en-US" sz="2800" b="1" dirty="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ndParaRPr>
          </a:p>
        </p:txBody>
      </p:sp>
      <p:sp>
        <p:nvSpPr>
          <p:cNvPr id="4" name="TextBox 3"/>
          <p:cNvSpPr txBox="1"/>
          <p:nvPr/>
        </p:nvSpPr>
        <p:spPr>
          <a:xfrm>
            <a:off x="762000" y="579566"/>
            <a:ext cx="7772400" cy="6647974"/>
          </a:xfrm>
          <a:prstGeom prst="rect">
            <a:avLst/>
          </a:prstGeom>
          <a:noFill/>
        </p:spPr>
        <p:txBody>
          <a:bodyPr wrap="square" rtlCol="0" anchor="ctr">
            <a:spAutoFit/>
          </a:bodyPr>
          <a:lstStyle/>
          <a:p>
            <a:pPr algn="ctr"/>
            <a:endParaRPr lang="en-US" sz="2400" dirty="0" smtClean="0">
              <a:solidFill>
                <a:schemeClr val="tx2"/>
              </a:solidFill>
            </a:endParaRPr>
          </a:p>
          <a:p>
            <a:pPr algn="ctr"/>
            <a:r>
              <a:rPr lang="en-US" sz="2400" dirty="0" smtClean="0">
                <a:solidFill>
                  <a:schemeClr val="tx2"/>
                </a:solidFill>
              </a:rPr>
              <a:t>Research Program Services </a:t>
            </a:r>
          </a:p>
          <a:p>
            <a:pPr algn="ctr"/>
            <a:r>
              <a:rPr lang="en-US" sz="2400" dirty="0" smtClean="0">
                <a:solidFill>
                  <a:schemeClr val="tx2"/>
                </a:solidFill>
              </a:rPr>
              <a:t>Animal Care</a:t>
            </a:r>
          </a:p>
          <a:p>
            <a:r>
              <a:rPr lang="en-US" sz="2400" dirty="0">
                <a:solidFill>
                  <a:schemeClr val="tx2"/>
                </a:solidFill>
              </a:rPr>
              <a:t>	</a:t>
            </a:r>
            <a:r>
              <a:rPr lang="en-US" sz="2400" dirty="0" smtClean="0">
                <a:solidFill>
                  <a:schemeClr val="tx2"/>
                </a:solidFill>
              </a:rPr>
              <a:t>3 animal facilities:</a:t>
            </a:r>
          </a:p>
          <a:p>
            <a:pPr marL="1828800" lvl="3" indent="-457200">
              <a:buFont typeface="Wingdings" panose="05000000000000000000" pitchFamily="2" charset="2"/>
              <a:buChar char="Ø"/>
            </a:pPr>
            <a:r>
              <a:rPr lang="en-US" sz="2400" dirty="0" smtClean="0">
                <a:solidFill>
                  <a:schemeClr val="tx2"/>
                </a:solidFill>
              </a:rPr>
              <a:t>Transgenic </a:t>
            </a:r>
            <a:r>
              <a:rPr lang="en-US" sz="2400" dirty="0">
                <a:solidFill>
                  <a:schemeClr val="tx2"/>
                </a:solidFill>
              </a:rPr>
              <a:t>Facility (TAF), Biology </a:t>
            </a:r>
            <a:r>
              <a:rPr lang="en-US" sz="2400" dirty="0" smtClean="0">
                <a:solidFill>
                  <a:schemeClr val="tx2"/>
                </a:solidFill>
              </a:rPr>
              <a:t>bldg. 20</a:t>
            </a:r>
          </a:p>
          <a:p>
            <a:pPr marL="1828800" lvl="3" indent="-457200">
              <a:buFont typeface="Wingdings" panose="05000000000000000000" pitchFamily="2" charset="2"/>
              <a:buChar char="Ø"/>
            </a:pPr>
            <a:r>
              <a:rPr lang="en-US" sz="2400" dirty="0" smtClean="0">
                <a:solidFill>
                  <a:schemeClr val="tx2"/>
                </a:solidFill>
              </a:rPr>
              <a:t>Ara </a:t>
            </a:r>
            <a:r>
              <a:rPr lang="en-US" sz="2400" dirty="0">
                <a:solidFill>
                  <a:schemeClr val="tx2"/>
                </a:solidFill>
              </a:rPr>
              <a:t>Drive Research Facility (ADRF</a:t>
            </a:r>
            <a:r>
              <a:rPr lang="en-US" sz="2400" dirty="0" smtClean="0">
                <a:solidFill>
                  <a:schemeClr val="tx2"/>
                </a:solidFill>
              </a:rPr>
              <a:t>), Ara </a:t>
            </a:r>
            <a:r>
              <a:rPr lang="en-US" sz="2400" dirty="0">
                <a:solidFill>
                  <a:schemeClr val="tx2"/>
                </a:solidFill>
              </a:rPr>
              <a:t>drive (Formerly known as WAF on </a:t>
            </a:r>
            <a:r>
              <a:rPr lang="en-US" sz="2400" dirty="0" smtClean="0">
                <a:solidFill>
                  <a:schemeClr val="tx2"/>
                </a:solidFill>
              </a:rPr>
              <a:t>Neptune </a:t>
            </a:r>
            <a:r>
              <a:rPr lang="en-US" sz="2400" dirty="0">
                <a:solidFill>
                  <a:schemeClr val="tx2"/>
                </a:solidFill>
              </a:rPr>
              <a:t>Dr</a:t>
            </a:r>
            <a:r>
              <a:rPr lang="en-US" sz="2400" dirty="0" smtClean="0">
                <a:solidFill>
                  <a:schemeClr val="tx2"/>
                </a:solidFill>
              </a:rPr>
              <a:t>.)</a:t>
            </a:r>
          </a:p>
          <a:p>
            <a:pPr marL="1828800" lvl="3" indent="-457200">
              <a:buFont typeface="Wingdings" panose="05000000000000000000" pitchFamily="2" charset="2"/>
              <a:buChar char="Ø"/>
            </a:pPr>
            <a:r>
              <a:rPr lang="en-US" sz="2400" dirty="0">
                <a:solidFill>
                  <a:schemeClr val="tx2"/>
                </a:solidFill>
              </a:rPr>
              <a:t>Vivarium at Lake Nona (NAF), Medical </a:t>
            </a:r>
            <a:r>
              <a:rPr lang="en-US" sz="2400" dirty="0" smtClean="0">
                <a:solidFill>
                  <a:schemeClr val="tx2"/>
                </a:solidFill>
              </a:rPr>
              <a:t>City</a:t>
            </a:r>
          </a:p>
          <a:p>
            <a:pPr marL="914400" lvl="1" indent="-457200">
              <a:buFont typeface="Arial" panose="020B0604020202020204" pitchFamily="34" charset="0"/>
              <a:buChar char="•"/>
            </a:pPr>
            <a:endParaRPr lang="en-US" sz="2400" dirty="0">
              <a:solidFill>
                <a:schemeClr val="tx2"/>
              </a:solidFill>
            </a:endParaRPr>
          </a:p>
          <a:p>
            <a:pPr lvl="1"/>
            <a:r>
              <a:rPr lang="en-US" sz="2400" dirty="0">
                <a:solidFill>
                  <a:schemeClr val="tx2"/>
                </a:solidFill>
              </a:rPr>
              <a:t>We provide husbandry and care for animals used by UCF Faculty to support their research</a:t>
            </a:r>
          </a:p>
          <a:p>
            <a:pPr lvl="2"/>
            <a:endParaRPr lang="en-US" sz="2400" dirty="0" smtClean="0"/>
          </a:p>
          <a:p>
            <a:pPr marL="914400" lvl="1" indent="-457200" algn="ctr">
              <a:buFont typeface="Arial" panose="020B0604020202020204" pitchFamily="34" charset="0"/>
              <a:buChar char="•"/>
            </a:pPr>
            <a:endParaRPr lang="en-US" sz="2400" dirty="0" smtClean="0"/>
          </a:p>
          <a:p>
            <a:pPr algn="ctr"/>
            <a:endParaRPr lang="en-US" sz="2400" dirty="0" smtClean="0"/>
          </a:p>
          <a:p>
            <a:pPr algn="ctr"/>
            <a:endParaRPr lang="en-US" sz="2400" dirty="0" smtClean="0"/>
          </a:p>
          <a:p>
            <a:pPr algn="ctr"/>
            <a:endParaRPr lang="en-US" sz="2400" dirty="0"/>
          </a:p>
          <a:p>
            <a:pPr algn="ctr"/>
            <a:r>
              <a:rPr lang="en-US" b="1" dirty="0">
                <a:latin typeface="Century Gothic" panose="020B0502020202020204" pitchFamily="34" charset="0"/>
              </a:rPr>
              <a:t>Research Ethics, Compliance, IRB, &amp; IACUC</a:t>
            </a:r>
          </a:p>
          <a:p>
            <a:pPr algn="ctr"/>
            <a:endParaRPr lang="en-US" sz="2400" dirty="0"/>
          </a:p>
        </p:txBody>
      </p:sp>
      <p:sp>
        <p:nvSpPr>
          <p:cNvPr id="2" name="Date Placeholder 1"/>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229605312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1664731"/>
            <a:ext cx="8382000" cy="4955203"/>
          </a:xfrm>
          <a:prstGeom prst="rect">
            <a:avLst/>
          </a:prstGeom>
          <a:noFill/>
        </p:spPr>
        <p:txBody>
          <a:bodyPr wrap="square" rtlCol="0" anchor="ctr">
            <a:spAutoFit/>
          </a:bodyPr>
          <a:lstStyle/>
          <a:p>
            <a:pPr algn="ctr"/>
            <a:r>
              <a:rPr lang="en-US" sz="2800" b="1" dirty="0" smtClean="0">
                <a:solidFill>
                  <a:srgbClr val="CC9900"/>
                </a:solidFill>
              </a:rPr>
              <a:t>Research Program/ Services </a:t>
            </a:r>
          </a:p>
          <a:p>
            <a:pPr algn="ctr"/>
            <a:r>
              <a:rPr lang="en-US" sz="2800" b="1" dirty="0" smtClean="0">
                <a:solidFill>
                  <a:srgbClr val="CC9900"/>
                </a:solidFill>
              </a:rPr>
              <a:t>Animal Care</a:t>
            </a:r>
          </a:p>
          <a:p>
            <a:pPr algn="ctr"/>
            <a:endParaRPr lang="en-US" sz="2800" dirty="0">
              <a:solidFill>
                <a:schemeClr val="tx2"/>
              </a:solidFill>
            </a:endParaRPr>
          </a:p>
          <a:p>
            <a:pPr lvl="2"/>
            <a:r>
              <a:rPr lang="en-US" sz="2400" dirty="0">
                <a:solidFill>
                  <a:schemeClr val="tx2"/>
                </a:solidFill>
              </a:rPr>
              <a:t>The research being conducted at UCF encompasses a large variety of health issues: Lyme disease, diabetes, heart disease, mammary and pancreatic cancer, Parkinson’s disease, hypertension, neurological disorders, aging, and many more</a:t>
            </a:r>
          </a:p>
          <a:p>
            <a:pPr lvl="2"/>
            <a:endParaRPr lang="en-US" sz="2800" b="1" dirty="0" smtClean="0"/>
          </a:p>
          <a:p>
            <a:pPr marL="914400" lvl="1" indent="-457200" algn="ctr">
              <a:buFont typeface="Arial" panose="020B0604020202020204" pitchFamily="34" charset="0"/>
              <a:buChar char="•"/>
            </a:pPr>
            <a:endParaRPr lang="en-US" sz="2800" b="1" dirty="0" smtClean="0"/>
          </a:p>
          <a:p>
            <a:pPr algn="ctr"/>
            <a:endParaRPr lang="en-US" sz="2800" b="1" dirty="0"/>
          </a:p>
          <a:p>
            <a:pPr algn="ctr"/>
            <a:endParaRPr lang="en-US" sz="2800" b="1" dirty="0"/>
          </a:p>
        </p:txBody>
      </p:sp>
      <p:sp>
        <p:nvSpPr>
          <p:cNvPr id="6" name="Title 3"/>
          <p:cNvSpPr txBox="1">
            <a:spLocks noGrp="1"/>
          </p:cNvSpPr>
          <p:nvPr>
            <p:ph type="title"/>
          </p:nvPr>
        </p:nvSpPr>
        <p:spPr>
          <a:xfrm>
            <a:off x="1516223" y="560715"/>
            <a:ext cx="6664005" cy="523220"/>
          </a:xfrm>
          <a:prstGeom prst="rect">
            <a:avLst/>
          </a:prstGeom>
          <a:noFill/>
        </p:spPr>
        <p:txBody>
          <a:bodyPr wrap="none" rtlCol="0">
            <a:spAutoFit/>
          </a:bodyPr>
          <a:lstStyle/>
          <a:p>
            <a:pPr algn="ctr"/>
            <a:r>
              <a:rPr lang="en-US" sz="2800" b="1" dirty="0" smtClean="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rPr>
              <a:t>OFFICE OF ANIMAL WELFARE &amp; IACUC</a:t>
            </a:r>
            <a:endParaRPr lang="en-US" sz="2800" b="1" dirty="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ndParaRPr>
          </a:p>
        </p:txBody>
      </p:sp>
      <p:sp>
        <p:nvSpPr>
          <p:cNvPr id="2" name="Rectangle 1"/>
          <p:cNvSpPr/>
          <p:nvPr/>
        </p:nvSpPr>
        <p:spPr>
          <a:xfrm>
            <a:off x="2286000" y="6488668"/>
            <a:ext cx="5025735" cy="369332"/>
          </a:xfrm>
          <a:prstGeom prst="rect">
            <a:avLst/>
          </a:prstGeom>
        </p:spPr>
        <p:txBody>
          <a:bodyPr wrap="none">
            <a:spAutoFit/>
          </a:bodyPr>
          <a:lstStyle/>
          <a:p>
            <a:r>
              <a:rPr lang="en-US" b="1" dirty="0">
                <a:latin typeface="Century Gothic" panose="020B0502020202020204" pitchFamily="34" charset="0"/>
              </a:rPr>
              <a:t>Research Ethics, Compliance, IRB, &amp; IACUC</a:t>
            </a:r>
          </a:p>
        </p:txBody>
      </p:sp>
      <p:sp>
        <p:nvSpPr>
          <p:cNvPr id="3" name="Date Placeholder 2"/>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224911259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490865"/>
            <a:ext cx="6664004" cy="523220"/>
          </a:xfrm>
          <a:prstGeom prst="rect">
            <a:avLst/>
          </a:prstGeom>
          <a:noFill/>
        </p:spPr>
        <p:txBody>
          <a:bodyPr wrap="none" rtlCol="0">
            <a:spAutoFit/>
          </a:bodyPr>
          <a:lstStyle/>
          <a:p>
            <a:r>
              <a:rPr lang="en-US" sz="2800" b="1" dirty="0" smtClean="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rPr>
              <a:t>OFFICE OF ANIMAL WELFARE &amp; IACUC</a:t>
            </a:r>
            <a:endParaRPr lang="en-US" sz="2800" b="1" dirty="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ndParaRPr>
          </a:p>
        </p:txBody>
      </p:sp>
      <p:sp>
        <p:nvSpPr>
          <p:cNvPr id="5" name="Content Placeholder 2"/>
          <p:cNvSpPr>
            <a:spLocks noGrp="1"/>
          </p:cNvSpPr>
          <p:nvPr>
            <p:ph idx="1"/>
          </p:nvPr>
        </p:nvSpPr>
        <p:spPr>
          <a:xfrm>
            <a:off x="457200" y="1143000"/>
            <a:ext cx="8229600" cy="5486400"/>
          </a:xfrm>
        </p:spPr>
        <p:txBody>
          <a:bodyPr>
            <a:normAutofit/>
          </a:bodyPr>
          <a:lstStyle/>
          <a:p>
            <a:pPr marL="0" indent="0" algn="ctr">
              <a:buNone/>
            </a:pPr>
            <a:r>
              <a:rPr lang="en-US" sz="4000" b="1" dirty="0" smtClean="0">
                <a:solidFill>
                  <a:srgbClr val="CC9900"/>
                </a:solidFill>
              </a:rPr>
              <a:t>Housing</a:t>
            </a:r>
          </a:p>
          <a:p>
            <a:pPr>
              <a:buClr>
                <a:schemeClr val="tx2"/>
              </a:buClr>
              <a:buFont typeface="Wingdings" panose="05000000000000000000" pitchFamily="2" charset="2"/>
              <a:buChar char="Ø"/>
            </a:pPr>
            <a:endParaRPr lang="en-US" dirty="0" smtClean="0"/>
          </a:p>
          <a:p>
            <a:pPr>
              <a:buClr>
                <a:schemeClr val="tx2"/>
              </a:buClr>
              <a:buFont typeface="Wingdings" panose="05000000000000000000" pitchFamily="2" charset="2"/>
              <a:buChar char="Ø"/>
            </a:pPr>
            <a:r>
              <a:rPr lang="en-US" sz="2400" dirty="0" smtClean="0"/>
              <a:t>Currently, only mice and rats are housed at UCF facilities</a:t>
            </a:r>
          </a:p>
          <a:p>
            <a:pPr>
              <a:buClr>
                <a:schemeClr val="tx2"/>
              </a:buClr>
              <a:buFont typeface="Wingdings" panose="05000000000000000000" pitchFamily="2" charset="2"/>
              <a:buChar char="Ø"/>
            </a:pPr>
            <a:r>
              <a:rPr lang="en-US" sz="2400" dirty="0" smtClean="0"/>
              <a:t>The animals are specific pathogen free and maintained in as sterile environment as possible to limit the number of variables to the research</a:t>
            </a:r>
          </a:p>
          <a:p>
            <a:pPr>
              <a:buClr>
                <a:schemeClr val="tx2"/>
              </a:buClr>
              <a:buFont typeface="Wingdings" panose="05000000000000000000" pitchFamily="2" charset="2"/>
              <a:buChar char="Ø"/>
            </a:pPr>
            <a:r>
              <a:rPr lang="en-US" sz="2400" dirty="0" smtClean="0"/>
              <a:t>At Nona and TAF, the animals are maintained in sterile ventilated cages and racks with enrichment items to promote natural behavior</a:t>
            </a:r>
          </a:p>
          <a:p>
            <a:pPr>
              <a:buClr>
                <a:schemeClr val="tx2"/>
              </a:buClr>
              <a:buFont typeface="Wingdings" panose="05000000000000000000" pitchFamily="2" charset="2"/>
              <a:buChar char="Ø"/>
            </a:pPr>
            <a:r>
              <a:rPr lang="en-US" sz="2400" dirty="0" smtClean="0"/>
              <a:t>It is the priority of the animal care team to ensure each animal’s health and comfort</a:t>
            </a:r>
          </a:p>
          <a:p>
            <a:endParaRPr lang="en-US" dirty="0"/>
          </a:p>
        </p:txBody>
      </p:sp>
      <p:sp>
        <p:nvSpPr>
          <p:cNvPr id="2" name="Rectangle 1"/>
          <p:cNvSpPr/>
          <p:nvPr/>
        </p:nvSpPr>
        <p:spPr>
          <a:xfrm>
            <a:off x="2590800" y="6475452"/>
            <a:ext cx="4996881" cy="369332"/>
          </a:xfrm>
          <a:prstGeom prst="rect">
            <a:avLst/>
          </a:prstGeom>
        </p:spPr>
        <p:txBody>
          <a:bodyPr wrap="none">
            <a:spAutoFit/>
          </a:bodyPr>
          <a:lstStyle/>
          <a:p>
            <a:pPr algn="ctr"/>
            <a:r>
              <a:rPr lang="en-US" b="1" dirty="0">
                <a:latin typeface="Century Gothic" panose="020B0502020202020204" pitchFamily="34" charset="0"/>
              </a:rPr>
              <a:t>Research Ethics, Compliance, IRB, &amp; IACUC</a:t>
            </a:r>
          </a:p>
        </p:txBody>
      </p:sp>
      <p:sp>
        <p:nvSpPr>
          <p:cNvPr id="3" name="Date Placeholder 2"/>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215298512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Shared\Nona Pictures\7-2013 FAALAS Present\library racks 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endParaRPr lang="en-US" dirty="0"/>
          </a:p>
        </p:txBody>
      </p:sp>
    </p:spTree>
    <p:extLst>
      <p:ext uri="{BB962C8B-B14F-4D97-AF65-F5344CB8AC3E}">
        <p14:creationId xmlns:p14="http://schemas.microsoft.com/office/powerpoint/2010/main" val="239362871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752671"/>
            <a:ext cx="7543800" cy="646331"/>
          </a:xfrm>
          <a:prstGeom prst="rect">
            <a:avLst/>
          </a:prstGeom>
          <a:noFill/>
        </p:spPr>
        <p:txBody>
          <a:bodyPr wrap="square" rtlCol="0">
            <a:spAutoFit/>
          </a:bodyPr>
          <a:lstStyle/>
          <a:p>
            <a:pPr algn="ctr"/>
            <a:r>
              <a:rPr lang="en-US" sz="3600"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QUESTIONS or COMMENTS?</a:t>
            </a:r>
            <a:endParaRPr lang="en-US" sz="3600"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p:txBody>
      </p:sp>
      <p:pic>
        <p:nvPicPr>
          <p:cNvPr id="1026" name="Picture 2" descr="C:\Users\LTorres\AppData\Local\Microsoft\Windows\Temporary Internet Files\Low\Content.IE5\4F1O7XFO\MC900433797[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6295" y="1905143"/>
            <a:ext cx="1828657" cy="1828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39022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000125"/>
            <a:ext cx="7543800" cy="4893647"/>
          </a:xfrm>
          <a:prstGeom prst="rect">
            <a:avLst/>
          </a:prstGeom>
          <a:noFill/>
        </p:spPr>
        <p:txBody>
          <a:bodyPr wrap="square" rtlCol="0">
            <a:spAutoFit/>
          </a:bodyPr>
          <a:lstStyle/>
          <a:p>
            <a:pPr algn="ctr"/>
            <a:r>
              <a:rPr lang="en-US" sz="3600"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THANKS FOR JOINING US!</a:t>
            </a:r>
          </a:p>
          <a:p>
            <a:pPr algn="ctr"/>
            <a:endParaRPr lang="en-US" sz="2400" dirty="0">
              <a:solidFill>
                <a:schemeClr val="accent6">
                  <a:lumMod val="50000"/>
                </a:schemeClr>
              </a:solidFill>
              <a:latin typeface="Century Gothic" pitchFamily="34" charset="0"/>
            </a:endParaRPr>
          </a:p>
          <a:p>
            <a:pPr algn="ctr"/>
            <a:r>
              <a:rPr lang="en-US" b="1" dirty="0" smtClean="0">
                <a:solidFill>
                  <a:schemeClr val="accent6">
                    <a:lumMod val="50000"/>
                  </a:schemeClr>
                </a:solidFill>
                <a:latin typeface="Century Gothic" pitchFamily="34" charset="0"/>
              </a:rPr>
              <a:t>See you at the next session:</a:t>
            </a:r>
          </a:p>
          <a:p>
            <a:pPr algn="ctr"/>
            <a:endParaRPr lang="en-US" dirty="0" smtClean="0">
              <a:solidFill>
                <a:schemeClr val="accent6">
                  <a:lumMod val="50000"/>
                </a:schemeClr>
              </a:solidFill>
              <a:latin typeface="Century Gothic" pitchFamily="34" charset="0"/>
            </a:endParaRPr>
          </a:p>
          <a:p>
            <a:pPr algn="ctr"/>
            <a:endParaRPr lang="en-US" dirty="0">
              <a:solidFill>
                <a:schemeClr val="accent6">
                  <a:lumMod val="50000"/>
                </a:schemeClr>
              </a:solidFill>
              <a:latin typeface="Century Gothic" pitchFamily="34" charset="0"/>
            </a:endParaRPr>
          </a:p>
          <a:p>
            <a:pPr algn="ctr"/>
            <a:endParaRPr lang="en-US" dirty="0" smtClean="0">
              <a:solidFill>
                <a:schemeClr val="accent6">
                  <a:lumMod val="50000"/>
                </a:schemeClr>
              </a:solidFill>
              <a:latin typeface="Century Gothic" pitchFamily="34" charset="0"/>
            </a:endParaRPr>
          </a:p>
          <a:p>
            <a:pPr algn="ctr"/>
            <a:endParaRPr lang="en-US" sz="2400" b="1" dirty="0" smtClean="0">
              <a:solidFill>
                <a:schemeClr val="accent6">
                  <a:lumMod val="50000"/>
                </a:schemeClr>
              </a:solidFill>
              <a:effectLst>
                <a:outerShdw blurRad="38100" dist="38100" dir="2700000" algn="tl">
                  <a:srgbClr val="000000">
                    <a:alpha val="43137"/>
                  </a:srgbClr>
                </a:outerShdw>
              </a:effectLst>
              <a:latin typeface="Century Gothic" pitchFamily="34" charset="0"/>
            </a:endParaRPr>
          </a:p>
          <a:p>
            <a:pPr algn="ctr"/>
            <a:endParaRPr lang="en-US" sz="2400"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a:p>
            <a:pPr algn="ctr"/>
            <a:endParaRPr lang="en-US" sz="2400" b="1" dirty="0" smtClean="0">
              <a:solidFill>
                <a:schemeClr val="accent6">
                  <a:lumMod val="50000"/>
                </a:schemeClr>
              </a:solidFill>
              <a:effectLst>
                <a:outerShdw blurRad="38100" dist="38100" dir="2700000" algn="tl">
                  <a:srgbClr val="000000">
                    <a:alpha val="43137"/>
                  </a:srgbClr>
                </a:outerShdw>
              </a:effectLst>
              <a:latin typeface="Century Gothic" pitchFamily="34" charset="0"/>
            </a:endParaRPr>
          </a:p>
          <a:p>
            <a:pPr algn="ctr"/>
            <a:endParaRPr lang="en-US" sz="2400"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a:p>
            <a:pPr algn="ctr"/>
            <a:endParaRPr lang="en-US" sz="2400" b="1" dirty="0" smtClean="0">
              <a:solidFill>
                <a:schemeClr val="accent6">
                  <a:lumMod val="50000"/>
                </a:schemeClr>
              </a:solidFill>
              <a:effectLst>
                <a:outerShdw blurRad="38100" dist="38100" dir="2700000" algn="tl">
                  <a:srgbClr val="000000">
                    <a:alpha val="43137"/>
                  </a:srgbClr>
                </a:outerShdw>
              </a:effectLst>
              <a:latin typeface="Century Gothic" pitchFamily="34" charset="0"/>
            </a:endParaRPr>
          </a:p>
          <a:p>
            <a:pPr algn="ctr"/>
            <a:r>
              <a:rPr lang="en-US" sz="2400" b="1" dirty="0" smtClean="0">
                <a:solidFill>
                  <a:schemeClr val="accent6">
                    <a:lumMod val="50000"/>
                  </a:schemeClr>
                </a:solidFill>
                <a:latin typeface="Century Gothic" pitchFamily="34" charset="0"/>
              </a:rPr>
              <a:t>Pre-Award Services</a:t>
            </a:r>
          </a:p>
          <a:p>
            <a:pPr algn="ctr"/>
            <a:r>
              <a:rPr lang="en-US" b="1" dirty="0" smtClean="0">
                <a:solidFill>
                  <a:schemeClr val="accent6">
                    <a:lumMod val="50000"/>
                  </a:schemeClr>
                </a:solidFill>
                <a:latin typeface="Century Gothic" pitchFamily="34" charset="0"/>
              </a:rPr>
              <a:t>August 14, 2013</a:t>
            </a:r>
          </a:p>
          <a:p>
            <a:pPr algn="ctr"/>
            <a:r>
              <a:rPr lang="en-US" b="1" dirty="0" smtClean="0">
                <a:solidFill>
                  <a:schemeClr val="accent6">
                    <a:lumMod val="50000"/>
                  </a:schemeClr>
                </a:solidFill>
                <a:latin typeface="Century Gothic" pitchFamily="34" charset="0"/>
              </a:rPr>
              <a:t>ORC 2</a:t>
            </a:r>
            <a:r>
              <a:rPr lang="en-US" b="1" baseline="30000" dirty="0" smtClean="0">
                <a:solidFill>
                  <a:schemeClr val="accent6">
                    <a:lumMod val="50000"/>
                  </a:schemeClr>
                </a:solidFill>
                <a:latin typeface="Century Gothic" pitchFamily="34" charset="0"/>
              </a:rPr>
              <a:t>nd</a:t>
            </a:r>
            <a:r>
              <a:rPr lang="en-US" b="1" dirty="0" smtClean="0">
                <a:solidFill>
                  <a:schemeClr val="accent6">
                    <a:lumMod val="50000"/>
                  </a:schemeClr>
                </a:solidFill>
                <a:latin typeface="Century Gothic" pitchFamily="34" charset="0"/>
              </a:rPr>
              <a:t> floor large (#211)</a:t>
            </a:r>
            <a:endParaRPr lang="en-US" b="1" dirty="0">
              <a:solidFill>
                <a:schemeClr val="accent6">
                  <a:lumMod val="50000"/>
                </a:schemeClr>
              </a:solidFill>
              <a:latin typeface="Century Gothic" pitchFamily="34"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249486"/>
            <a:ext cx="4194175" cy="235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994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01582"/>
            <a:ext cx="8915400" cy="369332"/>
          </a:xfrm>
          <a:prstGeom prst="rect">
            <a:avLst/>
          </a:prstGeom>
          <a:noFill/>
        </p:spPr>
        <p:txBody>
          <a:bodyPr wrap="square" rtlCol="0">
            <a:spAutoFit/>
          </a:bodyPr>
          <a:lstStyle/>
          <a:p>
            <a:pPr algn="ctr"/>
            <a:r>
              <a:rPr lang="en-US" b="1" dirty="0">
                <a:latin typeface="Century Gothic" pitchFamily="34" charset="0"/>
              </a:rPr>
              <a:t>Research Ethics, Compliance, IRB, &amp; IACUC</a:t>
            </a:r>
          </a:p>
        </p:txBody>
      </p:sp>
      <p:sp>
        <p:nvSpPr>
          <p:cNvPr id="10" name="Rectangle 9"/>
          <p:cNvSpPr/>
          <p:nvPr/>
        </p:nvSpPr>
        <p:spPr>
          <a:xfrm>
            <a:off x="457200" y="1447800"/>
            <a:ext cx="8382000" cy="3884140"/>
          </a:xfrm>
          <a:prstGeom prst="rect">
            <a:avLst/>
          </a:prstGeom>
        </p:spPr>
        <p:txBody>
          <a:bodyPr wrap="square">
            <a:spAutoFit/>
          </a:bodyPr>
          <a:lstStyle/>
          <a:p>
            <a:pPr marL="457200" lvl="0" indent="-457200" eaLnBrk="0" fontAlgn="base" hangingPunct="0">
              <a:spcBef>
                <a:spcPct val="20000"/>
              </a:spcBef>
              <a:spcAft>
                <a:spcPct val="0"/>
              </a:spcAft>
              <a:buClr>
                <a:srgbClr val="220011"/>
              </a:buClr>
              <a:buFont typeface="Wingdings" pitchFamily="2" charset="2"/>
              <a:buChar char="Ø"/>
            </a:pPr>
            <a:r>
              <a:rPr lang="en-US" sz="2800" kern="0" dirty="0">
                <a:solidFill>
                  <a:srgbClr val="220011"/>
                </a:solidFill>
                <a:latin typeface="Arial"/>
              </a:rPr>
              <a:t>1932 took 625 black males and studied the course of syphilis.  </a:t>
            </a:r>
            <a:endParaRPr lang="en-US" sz="2800" kern="0" dirty="0" smtClean="0">
              <a:solidFill>
                <a:srgbClr val="220011"/>
              </a:solidFill>
              <a:latin typeface="Arial"/>
            </a:endParaRPr>
          </a:p>
          <a:p>
            <a:pPr lvl="0" eaLnBrk="0" fontAlgn="base" hangingPunct="0">
              <a:spcBef>
                <a:spcPct val="20000"/>
              </a:spcBef>
              <a:spcAft>
                <a:spcPct val="0"/>
              </a:spcAft>
              <a:buClr>
                <a:srgbClr val="220011"/>
              </a:buClr>
            </a:pPr>
            <a:endParaRPr lang="en-US" sz="2800" kern="0" dirty="0">
              <a:solidFill>
                <a:srgbClr val="220011"/>
              </a:solidFill>
              <a:latin typeface="Arial"/>
            </a:endParaRPr>
          </a:p>
          <a:p>
            <a:pPr marL="457200" lvl="0" indent="-457200" eaLnBrk="0" fontAlgn="base" hangingPunct="0">
              <a:spcBef>
                <a:spcPct val="20000"/>
              </a:spcBef>
              <a:spcAft>
                <a:spcPct val="0"/>
              </a:spcAft>
              <a:buClr>
                <a:srgbClr val="220011"/>
              </a:buClr>
              <a:buFont typeface="Wingdings" pitchFamily="2" charset="2"/>
              <a:buChar char="Ø"/>
            </a:pPr>
            <a:r>
              <a:rPr lang="en-US" sz="2800" kern="0" dirty="0">
                <a:solidFill>
                  <a:srgbClr val="220011"/>
                </a:solidFill>
                <a:latin typeface="Arial"/>
              </a:rPr>
              <a:t> 425 were diagnosed as having syphilis and the remainder were used as a control</a:t>
            </a:r>
            <a:r>
              <a:rPr lang="en-US" sz="2800" kern="0" dirty="0" smtClean="0">
                <a:solidFill>
                  <a:srgbClr val="220011"/>
                </a:solidFill>
                <a:latin typeface="Arial"/>
              </a:rPr>
              <a:t>.</a:t>
            </a:r>
          </a:p>
          <a:p>
            <a:pPr lvl="0" eaLnBrk="0" fontAlgn="base" hangingPunct="0">
              <a:spcBef>
                <a:spcPct val="20000"/>
              </a:spcBef>
              <a:spcAft>
                <a:spcPct val="0"/>
              </a:spcAft>
              <a:buClr>
                <a:srgbClr val="220011"/>
              </a:buClr>
            </a:pPr>
            <a:endParaRPr lang="en-US" sz="2800" kern="0" dirty="0">
              <a:solidFill>
                <a:srgbClr val="220011"/>
              </a:solidFill>
              <a:latin typeface="Arial"/>
            </a:endParaRPr>
          </a:p>
          <a:p>
            <a:pPr marL="457200" lvl="0" indent="-457200" eaLnBrk="0" fontAlgn="base" hangingPunct="0">
              <a:spcBef>
                <a:spcPct val="20000"/>
              </a:spcBef>
              <a:spcAft>
                <a:spcPct val="0"/>
              </a:spcAft>
              <a:buClr>
                <a:srgbClr val="220011"/>
              </a:buClr>
              <a:buFont typeface="Wingdings" pitchFamily="2" charset="2"/>
              <a:buChar char="Ø"/>
            </a:pPr>
            <a:r>
              <a:rPr lang="en-US" sz="2800" kern="0" dirty="0">
                <a:solidFill>
                  <a:srgbClr val="220011"/>
                </a:solidFill>
                <a:latin typeface="Arial"/>
              </a:rPr>
              <a:t> In 1937 we discovered Penicillin but still did not give it to the men.</a:t>
            </a:r>
          </a:p>
        </p:txBody>
      </p:sp>
      <p:sp>
        <p:nvSpPr>
          <p:cNvPr id="8" name="Title 2"/>
          <p:cNvSpPr txBox="1">
            <a:spLocks/>
          </p:cNvSpPr>
          <p:nvPr/>
        </p:nvSpPr>
        <p:spPr>
          <a:xfrm>
            <a:off x="457200" y="381000"/>
            <a:ext cx="8382000" cy="762000"/>
          </a:xfrm>
          <a:prstGeom prst="rect">
            <a:avLst/>
          </a:prstGeom>
        </p:spPr>
        <p:txBody>
          <a:bodyPr vert="horz" anchor="b">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sz="3100" b="1" cap="all" dirty="0" smtClean="0">
                <a:solidFill>
                  <a:srgbClr val="C17529"/>
                </a:solidFill>
                <a:effectLst>
                  <a:outerShdw blurRad="38100" dist="38100" dir="2700000" algn="tl">
                    <a:srgbClr val="000000">
                      <a:alpha val="43137"/>
                    </a:srgbClr>
                  </a:outerShdw>
                </a:effectLst>
                <a:latin typeface="Century Gothic" pitchFamily="34" charset="0"/>
              </a:rPr>
              <a:t>Tuskegee Experiments: Physical Harm</a:t>
            </a:r>
            <a:endParaRPr lang="en-US" sz="3100"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2" name="Date Placeholder 1"/>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32640399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 y="457200"/>
            <a:ext cx="9383486" cy="914400"/>
          </a:xfrm>
        </p:spPr>
        <p:txBody>
          <a:bodyPr>
            <a:normAutofit/>
          </a:bodyPr>
          <a:lstStyle/>
          <a:p>
            <a:r>
              <a:rPr lang="en-US" sz="2800" b="1" dirty="0" smtClean="0">
                <a:solidFill>
                  <a:schemeClr val="accent6"/>
                </a:solidFill>
                <a:effectLst>
                  <a:outerShdw blurRad="38100" dist="38100" dir="2700000" algn="tl">
                    <a:srgbClr val="000000">
                      <a:alpha val="43137"/>
                    </a:srgbClr>
                  </a:outerShdw>
                </a:effectLst>
                <a:latin typeface="Century Gothic" pitchFamily="34" charset="0"/>
              </a:rPr>
              <a:t>Milgram’s Studies: Deception, Emotional Harm</a:t>
            </a:r>
            <a:endParaRPr lang="en-US" sz="2800"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4" name="Content Placeholder 3"/>
          <p:cNvSpPr>
            <a:spLocks noGrp="1"/>
          </p:cNvSpPr>
          <p:nvPr>
            <p:ph sz="quarter" idx="1"/>
          </p:nvPr>
        </p:nvSpPr>
        <p:spPr>
          <a:xfrm>
            <a:off x="304800" y="1295400"/>
            <a:ext cx="8305800" cy="4876800"/>
          </a:xfrm>
        </p:spPr>
        <p:txBody>
          <a:bodyPr>
            <a:normAutofit/>
          </a:bodyPr>
          <a:lstStyle/>
          <a:p>
            <a:pPr lvl="0" eaLnBrk="0" fontAlgn="base" hangingPunct="0">
              <a:spcAft>
                <a:spcPct val="0"/>
              </a:spcAft>
              <a:buClr>
                <a:srgbClr val="220011"/>
              </a:buClr>
              <a:buSzTx/>
              <a:buFont typeface="Wingdings" pitchFamily="2" charset="2"/>
              <a:buChar char="Ø"/>
            </a:pPr>
            <a:r>
              <a:rPr lang="en-US" sz="2000" kern="0" dirty="0">
                <a:solidFill>
                  <a:srgbClr val="220011"/>
                </a:solidFill>
                <a:latin typeface="Arial"/>
              </a:rPr>
              <a:t>Participants were asked to administer shocks to a subject (who they believed to be a student) when the subject answered a question incorrectly.  </a:t>
            </a:r>
            <a:endParaRPr lang="en-US" sz="2000" kern="0" dirty="0" smtClean="0">
              <a:solidFill>
                <a:srgbClr val="220011"/>
              </a:solidFill>
              <a:latin typeface="Arial"/>
            </a:endParaRPr>
          </a:p>
          <a:p>
            <a:pPr marL="0" lvl="0" indent="0" eaLnBrk="0" fontAlgn="base" hangingPunct="0">
              <a:spcAft>
                <a:spcPct val="0"/>
              </a:spcAft>
              <a:buClr>
                <a:srgbClr val="220011"/>
              </a:buClr>
              <a:buSzTx/>
              <a:buNone/>
            </a:pPr>
            <a:endParaRPr lang="en-US" sz="2000" kern="0" dirty="0">
              <a:solidFill>
                <a:srgbClr val="220011"/>
              </a:solidFill>
              <a:latin typeface="Arial"/>
            </a:endParaRPr>
          </a:p>
          <a:p>
            <a:pPr lvl="0" eaLnBrk="0" fontAlgn="base" hangingPunct="0">
              <a:spcAft>
                <a:spcPct val="0"/>
              </a:spcAft>
              <a:buClr>
                <a:srgbClr val="220011"/>
              </a:buClr>
              <a:buSzTx/>
              <a:buFont typeface="Wingdings" pitchFamily="2" charset="2"/>
              <a:buChar char="Ø"/>
            </a:pPr>
            <a:r>
              <a:rPr lang="en-US" sz="2000" kern="0" dirty="0">
                <a:solidFill>
                  <a:srgbClr val="220011"/>
                </a:solidFill>
                <a:latin typeface="Arial"/>
              </a:rPr>
              <a:t>Compared to Nazi war soldiers who said “I just did what they ordered me to do,” was this a true statement? </a:t>
            </a:r>
            <a:endParaRPr lang="en-US" sz="2000" kern="0" dirty="0" smtClean="0">
              <a:solidFill>
                <a:srgbClr val="220011"/>
              </a:solidFill>
              <a:latin typeface="Arial"/>
            </a:endParaRPr>
          </a:p>
          <a:p>
            <a:pPr marL="0" lvl="0" indent="0" eaLnBrk="0" fontAlgn="base" hangingPunct="0">
              <a:spcAft>
                <a:spcPct val="0"/>
              </a:spcAft>
              <a:buClr>
                <a:srgbClr val="220011"/>
              </a:buClr>
              <a:buSzTx/>
              <a:buNone/>
            </a:pPr>
            <a:endParaRPr lang="en-US" sz="2000" kern="0" dirty="0">
              <a:solidFill>
                <a:srgbClr val="220011"/>
              </a:solidFill>
              <a:latin typeface="Arial"/>
            </a:endParaRPr>
          </a:p>
          <a:p>
            <a:pPr lvl="0" eaLnBrk="0" fontAlgn="base" hangingPunct="0">
              <a:spcAft>
                <a:spcPct val="0"/>
              </a:spcAft>
              <a:buClr>
                <a:srgbClr val="220011"/>
              </a:buClr>
              <a:buSzTx/>
              <a:buFont typeface="Wingdings" pitchFamily="2" charset="2"/>
              <a:buChar char="Ø"/>
            </a:pPr>
            <a:r>
              <a:rPr lang="en-US" sz="2000" kern="0" dirty="0">
                <a:solidFill>
                  <a:srgbClr val="220011"/>
                </a:solidFill>
                <a:latin typeface="Arial"/>
              </a:rPr>
              <a:t>Subjects were told to give what they believed to be painful shocks</a:t>
            </a:r>
            <a:r>
              <a:rPr lang="en-US" sz="2000" kern="0" dirty="0" smtClean="0">
                <a:solidFill>
                  <a:srgbClr val="220011"/>
                </a:solidFill>
                <a:latin typeface="Arial"/>
              </a:rPr>
              <a:t>.</a:t>
            </a:r>
          </a:p>
          <a:p>
            <a:pPr marL="0" lvl="0" indent="0" eaLnBrk="0" fontAlgn="base" hangingPunct="0">
              <a:spcAft>
                <a:spcPct val="0"/>
              </a:spcAft>
              <a:buClr>
                <a:srgbClr val="220011"/>
              </a:buClr>
              <a:buSzTx/>
              <a:buNone/>
            </a:pPr>
            <a:endParaRPr lang="en-US" sz="2000" kern="0" dirty="0">
              <a:solidFill>
                <a:srgbClr val="220011"/>
              </a:solidFill>
              <a:latin typeface="Arial"/>
            </a:endParaRPr>
          </a:p>
          <a:p>
            <a:pPr lvl="0" eaLnBrk="0" fontAlgn="base" hangingPunct="0">
              <a:spcAft>
                <a:spcPct val="0"/>
              </a:spcAft>
              <a:buClr>
                <a:srgbClr val="220011"/>
              </a:buClr>
              <a:buSzTx/>
              <a:buFont typeface="Wingdings" pitchFamily="2" charset="2"/>
              <a:buChar char="Ø"/>
            </a:pPr>
            <a:r>
              <a:rPr lang="en-US" sz="2000" kern="0" dirty="0">
                <a:solidFill>
                  <a:srgbClr val="220011"/>
                </a:solidFill>
                <a:latin typeface="Arial"/>
              </a:rPr>
              <a:t>About 75% continued and even though they did not want too they continued to give the shocks until they told they were approaching the lethal level</a:t>
            </a:r>
            <a:r>
              <a:rPr lang="en-US" sz="2000" kern="0" dirty="0" smtClean="0">
                <a:solidFill>
                  <a:srgbClr val="220011"/>
                </a:solidFill>
                <a:latin typeface="Arial"/>
              </a:rPr>
              <a:t>.</a:t>
            </a:r>
          </a:p>
          <a:p>
            <a:pPr marL="0" lvl="0" indent="0" eaLnBrk="0" fontAlgn="base" hangingPunct="0">
              <a:spcAft>
                <a:spcPct val="0"/>
              </a:spcAft>
              <a:buClr>
                <a:srgbClr val="220011"/>
              </a:buClr>
              <a:buSzTx/>
              <a:buNone/>
            </a:pPr>
            <a:endParaRPr lang="en-US" sz="2000" kern="0" dirty="0">
              <a:solidFill>
                <a:srgbClr val="220011"/>
              </a:solidFill>
              <a:latin typeface="Arial"/>
            </a:endParaRPr>
          </a:p>
          <a:p>
            <a:pPr lvl="0" eaLnBrk="0" fontAlgn="base" hangingPunct="0">
              <a:spcAft>
                <a:spcPct val="0"/>
              </a:spcAft>
              <a:buClr>
                <a:srgbClr val="220011"/>
              </a:buClr>
              <a:buSzTx/>
              <a:buFont typeface="Wingdings" pitchFamily="2" charset="2"/>
              <a:buChar char="Ø"/>
            </a:pPr>
            <a:r>
              <a:rPr lang="en-US" sz="2000" kern="0" dirty="0">
                <a:solidFill>
                  <a:srgbClr val="220011"/>
                </a:solidFill>
                <a:latin typeface="Arial"/>
              </a:rPr>
              <a:t>Subjects were devastated by what they were capable of doing. </a:t>
            </a:r>
          </a:p>
        </p:txBody>
      </p:sp>
      <p:sp>
        <p:nvSpPr>
          <p:cNvPr id="6" name="TextBox 5"/>
          <p:cNvSpPr txBox="1"/>
          <p:nvPr/>
        </p:nvSpPr>
        <p:spPr>
          <a:xfrm>
            <a:off x="141514" y="6406055"/>
            <a:ext cx="8915400" cy="369332"/>
          </a:xfrm>
          <a:prstGeom prst="rect">
            <a:avLst/>
          </a:prstGeom>
          <a:noFill/>
        </p:spPr>
        <p:txBody>
          <a:bodyPr wrap="square" rtlCol="0">
            <a:spAutoFit/>
          </a:bodyPr>
          <a:lstStyle/>
          <a:p>
            <a:pPr algn="ctr"/>
            <a:r>
              <a:rPr lang="en-US" b="1" dirty="0">
                <a:latin typeface="Century Gothic" pitchFamily="34" charset="0"/>
              </a:rPr>
              <a:t>Research Ethics, Compliance, IRB, &amp; IACUC</a:t>
            </a:r>
          </a:p>
        </p:txBody>
      </p:sp>
      <p:sp>
        <p:nvSpPr>
          <p:cNvPr id="2" name="Date Placeholder 1"/>
          <p:cNvSpPr>
            <a:spLocks noGrp="1"/>
          </p:cNvSpPr>
          <p:nvPr>
            <p:ph type="dt" sz="half" idx="10"/>
          </p:nvPr>
        </p:nvSpPr>
        <p:spPr/>
        <p:txBody>
          <a:bodyPr/>
          <a:lstStyle/>
          <a:p>
            <a:pPr eaLnBrk="1" latinLnBrk="0" hangingPunct="1"/>
            <a:endParaRPr lang="en-US" dirty="0"/>
          </a:p>
        </p:txBody>
      </p:sp>
    </p:spTree>
    <p:extLst>
      <p:ext uri="{BB962C8B-B14F-4D97-AF65-F5344CB8AC3E}">
        <p14:creationId xmlns:p14="http://schemas.microsoft.com/office/powerpoint/2010/main" val="2558629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10768</TotalTime>
  <Words>4383</Words>
  <Application>Microsoft Office PowerPoint</Application>
  <PresentationFormat>On-screen Show (4:3)</PresentationFormat>
  <Paragraphs>672</Paragraphs>
  <Slides>78</Slides>
  <Notes>14</Notes>
  <HiddenSlides>0</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Trek</vt:lpstr>
      <vt:lpstr>PowerPoint Presentation</vt:lpstr>
      <vt:lpstr>Agenda</vt:lpstr>
      <vt:lpstr>IRB Function </vt:lpstr>
      <vt:lpstr>PowerPoint Presentation</vt:lpstr>
      <vt:lpstr>PowerPoint Presentation</vt:lpstr>
      <vt:lpstr>PowerPoint Presentation</vt:lpstr>
      <vt:lpstr>PowerPoint Presentation</vt:lpstr>
      <vt:lpstr>PowerPoint Presentation</vt:lpstr>
      <vt:lpstr>Milgram’s Studies: Deception, Emotional Harm</vt:lpstr>
      <vt:lpstr>Rosenhan Studies</vt:lpstr>
      <vt:lpstr>Laud Humphrey’s Studies</vt:lpstr>
      <vt:lpstr>Ethical Milestones</vt:lpstr>
      <vt:lpstr>The Belmont Report: Ethical Principles and Guidelines for the Protection of Human Subjects of Research, April 18, 1979</vt:lpstr>
      <vt:lpstr>PowerPoint Presentation</vt:lpstr>
      <vt:lpstr>Common Rule</vt:lpstr>
      <vt:lpstr>Title 45 Code of Federal Regulations, Part 46 (45 CFR 46)</vt:lpstr>
      <vt:lpstr>Summary: Protective mechanisms established by  “THE Common Rule”</vt:lpstr>
      <vt:lpstr>Institutional Assurance</vt:lpstr>
      <vt:lpstr>Why is compliance important</vt:lpstr>
      <vt:lpstr>UCF Has received accreditation of its human research protection program</vt:lpstr>
      <vt:lpstr>AAHRPP accreditation offers benefits to researchers</vt:lpstr>
      <vt:lpstr>How do I know if a project needs IRB review?</vt:lpstr>
      <vt:lpstr>Federal Definitions</vt:lpstr>
      <vt:lpstr>Federal Definitions (cont.)</vt:lpstr>
      <vt:lpstr>Criteria for the IRB approval</vt:lpstr>
      <vt:lpstr>IRB Review of Research</vt:lpstr>
      <vt:lpstr>Levels of Review – Exempt (reviewed by Chair or other IRB member)</vt:lpstr>
      <vt:lpstr>Levels of review- Expedited (reviewed by Chair or IRB designated member)</vt:lpstr>
      <vt:lpstr>Minimal Risk Definition</vt:lpstr>
      <vt:lpstr>Full Board Protocol Review</vt:lpstr>
      <vt:lpstr>The IRB has the authority to:</vt:lpstr>
      <vt:lpstr>Required Training</vt:lpstr>
      <vt:lpstr>PowerPoint Presentation</vt:lpstr>
      <vt:lpstr>PowerPoint Presentation</vt:lpstr>
      <vt:lpstr>PowerPoint Presentation</vt:lpstr>
      <vt:lpstr>OFFICE OF ANIMAL WELFARE &amp; IACUC</vt:lpstr>
      <vt:lpstr>OFFICE OF ANIMAL WELFARE &amp; IACUC</vt:lpstr>
      <vt:lpstr>OFFICE OF ANIMAL WELFARE &amp; IACUC</vt:lpstr>
      <vt:lpstr>OFFICE OF ANIMAL WELFARE &amp; IACUC</vt:lpstr>
      <vt:lpstr>PowerPoint Presentation</vt:lpstr>
      <vt:lpstr>OFFICE OF ANIMAL WELFARE &amp; IACUC</vt:lpstr>
      <vt:lpstr>OFFICE OF ANIMAL WELFARE &amp; IACUC</vt:lpstr>
      <vt:lpstr>OFFICE OF ANIMAL WELFARE &amp; IACUC</vt:lpstr>
      <vt:lpstr>OFFICE OF ANIMAL WELFARE &amp; IACUC</vt:lpstr>
      <vt:lpstr>OFFICE OF ANIMAL WELFARE &amp; IACUC</vt:lpstr>
      <vt:lpstr>OFFICE OF ANIMAL WELFARE &amp; IACUC</vt:lpstr>
      <vt:lpstr>OFFICE OF ANIMAL WELFARE &amp; IACUC</vt:lpstr>
      <vt:lpstr>OFFICE OF ANIMAL WELFARE &amp; IACUC</vt:lpstr>
      <vt:lpstr>OFFICE OF ANIMAL WELFARE &amp; IACUC</vt:lpstr>
      <vt:lpstr>OFFICE OF ANIMAL WELFARE &amp; IACUC</vt:lpstr>
      <vt:lpstr>PowerPoint Presentation</vt:lpstr>
      <vt:lpstr>OFFICE OF ANIMAL WELFARE &amp; IACUC</vt:lpstr>
      <vt:lpstr>OFFICE OF ANIMAL WELFARE &amp; IACUC</vt:lpstr>
      <vt:lpstr>OFFICE OF ANIMAL WELFARE &amp; IACUC</vt:lpstr>
      <vt:lpstr>OFFICE OF ANIMAL WELFARE &amp; IACUC</vt:lpstr>
      <vt:lpstr>OFFICE OF ANIMAL WELFARE &amp; IACUC</vt:lpstr>
      <vt:lpstr>OFFICE OF ANIMAL WELFARE &amp; IACUC</vt:lpstr>
      <vt:lpstr>OFFICE OF ANIMAL WELFARE &amp; IACUC</vt:lpstr>
      <vt:lpstr>OFFICE OF ANIMAL WELFARE &amp; IACUC</vt:lpstr>
      <vt:lpstr>OFFICE OF ANIMAL WELFARE &amp; IACUC</vt:lpstr>
      <vt:lpstr>OFFICE OF ANIMAL WELFARE &amp; IACUC</vt:lpstr>
      <vt:lpstr>OFFICE OF ANIMAL WELFARE &amp; IACUC</vt:lpstr>
      <vt:lpstr>OFFICE OF ANIMAL WELFARE &amp; IACUC</vt:lpstr>
      <vt:lpstr>OFFICE OF ANIMAL WELFARE &amp; IACUC</vt:lpstr>
      <vt:lpstr>OFFICE OF ANIMAL WELFARE &amp; IACUC</vt:lpstr>
      <vt:lpstr>OFFICE OF ANIMAL WELFARE &amp; IACUC</vt:lpstr>
      <vt:lpstr>Questions or comments</vt:lpstr>
      <vt:lpstr>OFFICE OF ANIMAL WELFARE &amp; IACUC</vt:lpstr>
      <vt:lpstr>OFFICE OF ANIMAL WELFARE &amp; IACUC</vt:lpstr>
      <vt:lpstr>OFFICE OF ANIMAL WELFARE &amp; IACUC</vt:lpstr>
      <vt:lpstr>OFFICE OF ANIMAL WELFARE &amp; IACUC</vt:lpstr>
      <vt:lpstr>OFFICE OF ANIMAL WELFARE &amp; IACUC</vt:lpstr>
      <vt:lpstr>OFFICE OF ANIMAL WELFARE &amp; IACUC</vt:lpstr>
      <vt:lpstr>OFFICE OF ANIMAL WELFARE &amp; IACUC</vt:lpstr>
      <vt:lpstr>PowerPoint Presentation</vt:lpstr>
      <vt:lpstr>PowerPoint Presentation</vt:lpstr>
      <vt:lpstr>PowerPoint Presentation</vt:lpstr>
      <vt:lpstr>PowerPoint Presentation</vt:lpstr>
    </vt:vector>
  </TitlesOfParts>
  <Company>UCF</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jtorres</dc:creator>
  <cp:lastModifiedBy>Karen Norum</cp:lastModifiedBy>
  <cp:revision>521</cp:revision>
  <cp:lastPrinted>2013-07-30T15:43:01Z</cp:lastPrinted>
  <dcterms:created xsi:type="dcterms:W3CDTF">2011-04-10T19:45:53Z</dcterms:created>
  <dcterms:modified xsi:type="dcterms:W3CDTF">2013-09-24T14:33:41Z</dcterms:modified>
</cp:coreProperties>
</file>