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E7E7E0"/>
    <a:srgbClr val="D27B33"/>
    <a:srgbClr val="FF9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p:scale>
          <a:sx n="75" d="100"/>
          <a:sy n="75" d="100"/>
        </p:scale>
        <p:origin x="760"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105A-1FC1-99BA-1BD3-C3837F56EA7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63B88215-82F4-8C2B-E6FC-E0FAD44C5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53936308-D164-4F0C-06A2-920ABBED94EB}"/>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5" name="Footer Placeholder 4">
            <a:extLst>
              <a:ext uri="{FF2B5EF4-FFF2-40B4-BE49-F238E27FC236}">
                <a16:creationId xmlns:a16="http://schemas.microsoft.com/office/drawing/2014/main" id="{2A4FF254-2A8F-8C58-7EDC-618E648673F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78836C2-2514-CC93-EB80-E504C33F6223}"/>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427019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FB82-8062-0D34-2617-736CD1FF2B09}"/>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D65F4FC7-B13C-5968-FA3B-430126A1B3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28E3741E-BEEE-CF46-8501-2496C3441A81}"/>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5" name="Footer Placeholder 4">
            <a:extLst>
              <a:ext uri="{FF2B5EF4-FFF2-40B4-BE49-F238E27FC236}">
                <a16:creationId xmlns:a16="http://schemas.microsoft.com/office/drawing/2014/main" id="{BBB3CEDF-F061-E3CA-5448-56FBEC7B753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BA37D3EF-7CEB-3E02-BBA0-07ED836D526B}"/>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390808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497FD3-791A-BCB2-11D3-48B4C6A2B2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59722095-3B91-EB2F-BB12-42B6317693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F9DC571F-A92D-7344-94B6-A00C05E7751E}"/>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5" name="Footer Placeholder 4">
            <a:extLst>
              <a:ext uri="{FF2B5EF4-FFF2-40B4-BE49-F238E27FC236}">
                <a16:creationId xmlns:a16="http://schemas.microsoft.com/office/drawing/2014/main" id="{F7FB6D1D-5131-9583-F29F-0F8A1537E1AA}"/>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55DD894-D1F8-D68A-E7F5-ABC782BE9A5B}"/>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247897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EE73-26FB-0A89-434F-58EFE0B38FD3}"/>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687CD4B1-919F-C287-4105-9B790F58C8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E59F6128-D1CF-ACEC-2EBB-65C77364754E}"/>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5" name="Footer Placeholder 4">
            <a:extLst>
              <a:ext uri="{FF2B5EF4-FFF2-40B4-BE49-F238E27FC236}">
                <a16:creationId xmlns:a16="http://schemas.microsoft.com/office/drawing/2014/main" id="{79FE71D3-A15E-DEBF-E6B0-E1F4BC011F8A}"/>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26EEA68C-6382-B777-1CC8-1A4A0D5338CC}"/>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191683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496E-4C3E-360A-7C7F-A696DCDF8F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B39EC4F2-ECC6-20D9-522E-987E5A59A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5C7D94B-5470-D427-C133-4DAB9E7210B9}"/>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5" name="Footer Placeholder 4">
            <a:extLst>
              <a:ext uri="{FF2B5EF4-FFF2-40B4-BE49-F238E27FC236}">
                <a16:creationId xmlns:a16="http://schemas.microsoft.com/office/drawing/2014/main" id="{53DE73F4-735F-948B-FB65-78310E3A612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09D3BCAA-D542-BC22-0153-83EC72F99DC3}"/>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206121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834F-43D6-B687-E520-20F3D2ED7103}"/>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9278154C-3A02-B8CF-0715-78E009D253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757CCBF5-8D3F-07D7-54DB-42E4165C006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7283AEB1-D906-1DF2-DC2F-2DE82B68A7AE}"/>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6" name="Footer Placeholder 5">
            <a:extLst>
              <a:ext uri="{FF2B5EF4-FFF2-40B4-BE49-F238E27FC236}">
                <a16:creationId xmlns:a16="http://schemas.microsoft.com/office/drawing/2014/main" id="{B386C7E7-1B9E-8445-EF32-8D405E5575B4}"/>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5F17AC95-E34A-AF36-60B4-910F503AB28F}"/>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157822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13BC-F949-FA6D-AD9F-A9FA45CCFF0E}"/>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F6FB7B71-249F-BC6A-7BB1-99A408864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42F510-20CC-92E3-0B86-203F3364017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A64941B7-4490-C04E-5613-71B4ACD9C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E36C85-8D6A-C3D5-F417-15886B130B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9ABE4BBE-CCA7-0738-EC08-31EEA34C91D7}"/>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8" name="Footer Placeholder 7">
            <a:extLst>
              <a:ext uri="{FF2B5EF4-FFF2-40B4-BE49-F238E27FC236}">
                <a16:creationId xmlns:a16="http://schemas.microsoft.com/office/drawing/2014/main" id="{B2507809-34E9-16EE-7FB9-A09F9C4C12F8}"/>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6BBC542F-B501-5EF8-E023-74274A73A506}"/>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92558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44BB-833C-D992-3347-CA485B6D67D1}"/>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9043F297-6A8C-8D5D-02E9-995C3D55246D}"/>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4" name="Footer Placeholder 3">
            <a:extLst>
              <a:ext uri="{FF2B5EF4-FFF2-40B4-BE49-F238E27FC236}">
                <a16:creationId xmlns:a16="http://schemas.microsoft.com/office/drawing/2014/main" id="{B003B587-6741-792C-9686-2CE9CDA02EFA}"/>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CFF82A93-434D-492D-5FF1-47C765ED0235}"/>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294427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6BFAE-12A4-E0EC-8D2A-A7CD695A3899}"/>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3" name="Footer Placeholder 2">
            <a:extLst>
              <a:ext uri="{FF2B5EF4-FFF2-40B4-BE49-F238E27FC236}">
                <a16:creationId xmlns:a16="http://schemas.microsoft.com/office/drawing/2014/main" id="{0CAD5351-3C71-5DAE-89C5-C6748BCF2CBA}"/>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3A9514A9-E021-ADB1-8E3E-E4DA8C06182D}"/>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26297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B3F3-9C88-1D8A-F0CF-9EE2BF911D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D568D75C-0CFE-7BDC-3C8A-0E60C8460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C359957A-A45C-37FA-066E-FD20992CA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7FD0C8-010A-10D9-C53F-2AB461F168F0}"/>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6" name="Footer Placeholder 5">
            <a:extLst>
              <a:ext uri="{FF2B5EF4-FFF2-40B4-BE49-F238E27FC236}">
                <a16:creationId xmlns:a16="http://schemas.microsoft.com/office/drawing/2014/main" id="{07732980-43E0-B265-C5C4-E6E2E094F3A9}"/>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20672BA9-6742-E3C5-1F89-5604DE8AA5B6}"/>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55123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8CEE-2E74-8464-CE17-E02CE218A3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2A2B46FB-8961-386A-E587-0EFD7170CD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A6DB64F4-DCEE-61A6-A359-4793DAA1D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BAE89A-192A-2700-1AE8-36BAA75979BE}"/>
              </a:ext>
            </a:extLst>
          </p:cNvPr>
          <p:cNvSpPr>
            <a:spLocks noGrp="1"/>
          </p:cNvSpPr>
          <p:nvPr>
            <p:ph type="dt" sz="half" idx="10"/>
          </p:nvPr>
        </p:nvSpPr>
        <p:spPr/>
        <p:txBody>
          <a:bodyPr/>
          <a:lstStyle/>
          <a:p>
            <a:fld id="{F43DB05D-DCC4-364F-BAAA-81602866CAFC}" type="datetimeFigureOut">
              <a:rPr lang="en-DK" smtClean="0"/>
              <a:t>12/10/2022</a:t>
            </a:fld>
            <a:endParaRPr lang="en-DK"/>
          </a:p>
        </p:txBody>
      </p:sp>
      <p:sp>
        <p:nvSpPr>
          <p:cNvPr id="6" name="Footer Placeholder 5">
            <a:extLst>
              <a:ext uri="{FF2B5EF4-FFF2-40B4-BE49-F238E27FC236}">
                <a16:creationId xmlns:a16="http://schemas.microsoft.com/office/drawing/2014/main" id="{E2DA569E-F201-B17C-0B71-FEF18029C13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E155486-67B4-A912-903D-259B1DE31D71}"/>
              </a:ext>
            </a:extLst>
          </p:cNvPr>
          <p:cNvSpPr>
            <a:spLocks noGrp="1"/>
          </p:cNvSpPr>
          <p:nvPr>
            <p:ph type="sldNum" sz="quarter" idx="12"/>
          </p:nvPr>
        </p:nvSpPr>
        <p:spPr/>
        <p:txBody>
          <a:bodyPr/>
          <a:lstStyle/>
          <a:p>
            <a:fld id="{71A7D0A5-0039-CD47-842F-6FAE6627EDDE}" type="slidenum">
              <a:rPr lang="en-DK" smtClean="0"/>
              <a:t>‹#›</a:t>
            </a:fld>
            <a:endParaRPr lang="en-DK"/>
          </a:p>
        </p:txBody>
      </p:sp>
    </p:spTree>
    <p:extLst>
      <p:ext uri="{BB962C8B-B14F-4D97-AF65-F5344CB8AC3E}">
        <p14:creationId xmlns:p14="http://schemas.microsoft.com/office/powerpoint/2010/main" val="79030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7D6BD-B4EB-D298-C340-17F2D4335D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716777AC-C510-253C-0E6C-89C4C2324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41B71467-2902-CF25-2A87-2260FD92D7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DB05D-DCC4-364F-BAAA-81602866CAFC}" type="datetimeFigureOut">
              <a:rPr lang="en-DK" smtClean="0"/>
              <a:t>12/10/2022</a:t>
            </a:fld>
            <a:endParaRPr lang="en-DK"/>
          </a:p>
        </p:txBody>
      </p:sp>
      <p:sp>
        <p:nvSpPr>
          <p:cNvPr id="5" name="Footer Placeholder 4">
            <a:extLst>
              <a:ext uri="{FF2B5EF4-FFF2-40B4-BE49-F238E27FC236}">
                <a16:creationId xmlns:a16="http://schemas.microsoft.com/office/drawing/2014/main" id="{411C90DF-3F51-0F52-6B15-2D20FAF06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8DFFF7B8-87E9-E769-0205-40754EF95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7D0A5-0039-CD47-842F-6FAE6627EDDE}" type="slidenum">
              <a:rPr lang="en-DK" smtClean="0"/>
              <a:t>‹#›</a:t>
            </a:fld>
            <a:endParaRPr lang="en-DK"/>
          </a:p>
        </p:txBody>
      </p:sp>
    </p:spTree>
    <p:extLst>
      <p:ext uri="{BB962C8B-B14F-4D97-AF65-F5344CB8AC3E}">
        <p14:creationId xmlns:p14="http://schemas.microsoft.com/office/powerpoint/2010/main" val="319388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xd.adobe.com/view/6da51327-1ed1-49d0-a0aa-58bb8b7186a4-38f6/"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672EDF-6A2C-D363-0AFE-EA458FE795B5}"/>
              </a:ext>
            </a:extLst>
          </p:cNvPr>
          <p:cNvSpPr/>
          <p:nvPr/>
        </p:nvSpPr>
        <p:spPr>
          <a:xfrm>
            <a:off x="-211934" y="0"/>
            <a:ext cx="12844464" cy="2334222"/>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3" name="Subtitle 2">
            <a:extLst>
              <a:ext uri="{FF2B5EF4-FFF2-40B4-BE49-F238E27FC236}">
                <a16:creationId xmlns:a16="http://schemas.microsoft.com/office/drawing/2014/main" id="{C2550B07-70B1-A7AD-110E-FD16DDE79FE5}"/>
              </a:ext>
            </a:extLst>
          </p:cNvPr>
          <p:cNvSpPr>
            <a:spLocks noGrp="1"/>
          </p:cNvSpPr>
          <p:nvPr>
            <p:ph type="subTitle" idx="1"/>
          </p:nvPr>
        </p:nvSpPr>
        <p:spPr>
          <a:xfrm>
            <a:off x="1638300" y="830263"/>
            <a:ext cx="9144000" cy="1655762"/>
          </a:xfrm>
        </p:spPr>
        <p:txBody>
          <a:bodyPr>
            <a:normAutofit/>
          </a:bodyPr>
          <a:lstStyle/>
          <a:p>
            <a:r>
              <a:rPr lang="en-DK" sz="4800" dirty="0">
                <a:solidFill>
                  <a:srgbClr val="707070"/>
                </a:solidFill>
                <a:latin typeface="Rock Salt" pitchFamily="2" charset="0"/>
              </a:rPr>
              <a:t>T.O.T.S</a:t>
            </a:r>
          </a:p>
        </p:txBody>
      </p:sp>
      <p:sp>
        <p:nvSpPr>
          <p:cNvPr id="5" name="TextBox 4">
            <a:extLst>
              <a:ext uri="{FF2B5EF4-FFF2-40B4-BE49-F238E27FC236}">
                <a16:creationId xmlns:a16="http://schemas.microsoft.com/office/drawing/2014/main" id="{F3E71205-F582-51AF-5103-546C8863A5A9}"/>
              </a:ext>
            </a:extLst>
          </p:cNvPr>
          <p:cNvSpPr txBox="1"/>
          <p:nvPr/>
        </p:nvSpPr>
        <p:spPr>
          <a:xfrm>
            <a:off x="4800795" y="1504534"/>
            <a:ext cx="2880917" cy="338554"/>
          </a:xfrm>
          <a:prstGeom prst="rect">
            <a:avLst/>
          </a:prstGeom>
          <a:noFill/>
        </p:spPr>
        <p:txBody>
          <a:bodyPr wrap="none" rtlCol="0">
            <a:spAutoFit/>
          </a:bodyPr>
          <a:lstStyle/>
          <a:p>
            <a:r>
              <a:rPr lang="en-DK" sz="1600" dirty="0">
                <a:solidFill>
                  <a:srgbClr val="707070"/>
                </a:solidFill>
                <a:latin typeface="Rock Salt" pitchFamily="2" charset="0"/>
              </a:rPr>
              <a:t>T-shirt of the season</a:t>
            </a:r>
          </a:p>
        </p:txBody>
      </p:sp>
      <p:sp>
        <p:nvSpPr>
          <p:cNvPr id="6" name="TextBox 5">
            <a:extLst>
              <a:ext uri="{FF2B5EF4-FFF2-40B4-BE49-F238E27FC236}">
                <a16:creationId xmlns:a16="http://schemas.microsoft.com/office/drawing/2014/main" id="{7771409C-D156-C971-8774-110C0F49737A}"/>
              </a:ext>
            </a:extLst>
          </p:cNvPr>
          <p:cNvSpPr txBox="1"/>
          <p:nvPr/>
        </p:nvSpPr>
        <p:spPr>
          <a:xfrm>
            <a:off x="1454757" y="3725645"/>
            <a:ext cx="9511081" cy="1292662"/>
          </a:xfrm>
          <a:prstGeom prst="rect">
            <a:avLst/>
          </a:prstGeom>
          <a:noFill/>
        </p:spPr>
        <p:txBody>
          <a:bodyPr wrap="square" rtlCol="0">
            <a:spAutoFit/>
          </a:bodyPr>
          <a:lstStyle/>
          <a:p>
            <a:pPr algn="ctr"/>
            <a:r>
              <a:rPr lang="en-DK" sz="3600" dirty="0">
                <a:solidFill>
                  <a:srgbClr val="707070"/>
                </a:solidFill>
              </a:rPr>
              <a:t>Link til protoype:</a:t>
            </a:r>
          </a:p>
          <a:p>
            <a:pPr algn="ctr"/>
            <a:r>
              <a:rPr lang="en-DK" sz="1200" dirty="0"/>
              <a:t> </a:t>
            </a:r>
            <a:r>
              <a:rPr lang="en-GB" sz="1200" dirty="0">
                <a:hlinkClick r:id="rId2"/>
              </a:rPr>
              <a:t>https://xd.adobe.com/view/6da51327-1ed1-49d0-a0aa-58bb8b7186a4-38f6/</a:t>
            </a:r>
            <a:endParaRPr lang="en-GB" sz="1200" dirty="0"/>
          </a:p>
          <a:p>
            <a:pPr marL="285750" indent="-285750">
              <a:buFont typeface="Arial" panose="020B0604020202020204" pitchFamily="34" charset="0"/>
              <a:buChar char="•"/>
            </a:pPr>
            <a:endParaRPr lang="en-GB" sz="1200" dirty="0"/>
          </a:p>
          <a:p>
            <a:r>
              <a:rPr lang="en-GB" dirty="0"/>
              <a:t> </a:t>
            </a:r>
            <a:endParaRPr lang="en-DK" dirty="0"/>
          </a:p>
        </p:txBody>
      </p:sp>
      <p:pic>
        <p:nvPicPr>
          <p:cNvPr id="13" name="Graphic 12" descr="Link outline">
            <a:extLst>
              <a:ext uri="{FF2B5EF4-FFF2-40B4-BE49-F238E27FC236}">
                <a16:creationId xmlns:a16="http://schemas.microsoft.com/office/drawing/2014/main" id="{DE42ED7D-9C8D-1EF8-27FB-5C2330F1A6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9775" y="3877448"/>
            <a:ext cx="313074" cy="313074"/>
          </a:xfrm>
          <a:prstGeom prst="rect">
            <a:avLst/>
          </a:prstGeom>
        </p:spPr>
      </p:pic>
    </p:spTree>
    <p:extLst>
      <p:ext uri="{BB962C8B-B14F-4D97-AF65-F5344CB8AC3E}">
        <p14:creationId xmlns:p14="http://schemas.microsoft.com/office/powerpoint/2010/main" val="193465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erson smiling for the camera&#10;&#10;Description automatically generated with medium confidence">
            <a:extLst>
              <a:ext uri="{FF2B5EF4-FFF2-40B4-BE49-F238E27FC236}">
                <a16:creationId xmlns:a16="http://schemas.microsoft.com/office/drawing/2014/main" id="{873DEEC0-521C-9C91-A6A4-D88A9C77A101}"/>
              </a:ext>
            </a:extLst>
          </p:cNvPr>
          <p:cNvPicPr>
            <a:picLocks noGrp="1" noChangeAspect="1"/>
          </p:cNvPicPr>
          <p:nvPr>
            <p:ph idx="1"/>
          </p:nvPr>
        </p:nvPicPr>
        <p:blipFill>
          <a:blip r:embed="rId2"/>
          <a:stretch>
            <a:fillRect/>
          </a:stretch>
        </p:blipFill>
        <p:spPr>
          <a:xfrm>
            <a:off x="1289518" y="1710551"/>
            <a:ext cx="2514600" cy="3987800"/>
          </a:xfrm>
          <a:prstGeom prst="rect">
            <a:avLst/>
          </a:prstGeom>
        </p:spPr>
      </p:pic>
      <p:sp>
        <p:nvSpPr>
          <p:cNvPr id="5" name="Rectangle 4">
            <a:extLst>
              <a:ext uri="{FF2B5EF4-FFF2-40B4-BE49-F238E27FC236}">
                <a16:creationId xmlns:a16="http://schemas.microsoft.com/office/drawing/2014/main" id="{3EBC15D3-102C-8899-2357-C5F30239CB47}"/>
              </a:ext>
            </a:extLst>
          </p:cNvPr>
          <p:cNvSpPr/>
          <p:nvPr/>
        </p:nvSpPr>
        <p:spPr>
          <a:xfrm>
            <a:off x="-326232" y="-104944"/>
            <a:ext cx="12844464" cy="881216"/>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Subtitle 2">
            <a:extLst>
              <a:ext uri="{FF2B5EF4-FFF2-40B4-BE49-F238E27FC236}">
                <a16:creationId xmlns:a16="http://schemas.microsoft.com/office/drawing/2014/main" id="{133A5C54-DD07-E609-37DF-AAE3786A8479}"/>
              </a:ext>
            </a:extLst>
          </p:cNvPr>
          <p:cNvSpPr txBox="1">
            <a:spLocks/>
          </p:cNvSpPr>
          <p:nvPr/>
        </p:nvSpPr>
        <p:spPr>
          <a:xfrm>
            <a:off x="1524000" y="27940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DK" sz="1600" dirty="0">
                <a:solidFill>
                  <a:srgbClr val="707070"/>
                </a:solidFill>
                <a:latin typeface="Rock Salt" pitchFamily="2" charset="0"/>
              </a:rPr>
              <a:t>T.O.T.S</a:t>
            </a:r>
          </a:p>
        </p:txBody>
      </p:sp>
      <p:sp>
        <p:nvSpPr>
          <p:cNvPr id="11" name="TextBox 10">
            <a:extLst>
              <a:ext uri="{FF2B5EF4-FFF2-40B4-BE49-F238E27FC236}">
                <a16:creationId xmlns:a16="http://schemas.microsoft.com/office/drawing/2014/main" id="{75597204-EFA3-68A7-6BB8-63884F6C5074}"/>
              </a:ext>
            </a:extLst>
          </p:cNvPr>
          <p:cNvSpPr txBox="1"/>
          <p:nvPr/>
        </p:nvSpPr>
        <p:spPr>
          <a:xfrm>
            <a:off x="4729234" y="1710551"/>
            <a:ext cx="6848336" cy="3970318"/>
          </a:xfrm>
          <a:prstGeom prst="rect">
            <a:avLst/>
          </a:prstGeom>
          <a:noFill/>
        </p:spPr>
        <p:txBody>
          <a:bodyPr wrap="square" rtlCol="0">
            <a:spAutoFit/>
          </a:bodyPr>
          <a:lstStyle/>
          <a:p>
            <a:r>
              <a:rPr lang="en-DK" b="1" dirty="0">
                <a:solidFill>
                  <a:schemeClr val="bg2">
                    <a:lumMod val="25000"/>
                  </a:schemeClr>
                </a:solidFill>
                <a:cs typeface="Gill Sans SemiBold" panose="020B0502020104020203" pitchFamily="34" charset="-79"/>
              </a:rPr>
              <a:t>Hvem er jeg?</a:t>
            </a:r>
          </a:p>
          <a:p>
            <a:r>
              <a:rPr lang="en-DK" dirty="0">
                <a:solidFill>
                  <a:srgbClr val="707070"/>
                </a:solidFill>
                <a:cs typeface="GILL SANS SEMIBOLD" panose="020B0502020104020203" pitchFamily="34" charset="-79"/>
              </a:rPr>
              <a:t>Mit navn er Sophie, jeg er designer og konceptudvikler bag T.O.T.S</a:t>
            </a:r>
          </a:p>
          <a:p>
            <a:endParaRPr lang="en-DK" b="1" dirty="0">
              <a:solidFill>
                <a:srgbClr val="707070"/>
              </a:solidFill>
              <a:cs typeface="Gill Sans SemiBold" panose="020B0502020104020203" pitchFamily="34" charset="-79"/>
            </a:endParaRPr>
          </a:p>
          <a:p>
            <a:r>
              <a:rPr lang="en-DK" b="1" dirty="0">
                <a:solidFill>
                  <a:schemeClr val="bg2">
                    <a:lumMod val="25000"/>
                  </a:schemeClr>
                </a:solidFill>
                <a:cs typeface="Gill Sans SemiBold" panose="020B0502020104020203" pitchFamily="34" charset="-79"/>
              </a:rPr>
              <a:t>Hvad er konceptet?</a:t>
            </a:r>
          </a:p>
          <a:p>
            <a:r>
              <a:rPr lang="en-DK" dirty="0">
                <a:solidFill>
                  <a:srgbClr val="707070"/>
                </a:solidFill>
                <a:cs typeface="Gill Sans SemiBold" panose="020B0502020104020203" pitchFamily="34" charset="-79"/>
              </a:rPr>
              <a:t>Mit konept handler om at gøre det så nemt for brugeren som muligt.</a:t>
            </a:r>
          </a:p>
          <a:p>
            <a:r>
              <a:rPr lang="en-DK" dirty="0">
                <a:solidFill>
                  <a:srgbClr val="707070"/>
                </a:solidFill>
                <a:cs typeface="Gill Sans SemiBold" panose="020B0502020104020203" pitchFamily="34" charset="-79"/>
              </a:rPr>
              <a:t>Det gælder båder selve brugervenligheden af mit site (UX), men også</a:t>
            </a:r>
          </a:p>
          <a:p>
            <a:r>
              <a:rPr lang="en-GB" dirty="0">
                <a:solidFill>
                  <a:srgbClr val="707070"/>
                </a:solidFill>
                <a:cs typeface="Gill Sans SemiBold" panose="020B0502020104020203" pitchFamily="34" charset="-79"/>
              </a:rPr>
              <a:t>s</a:t>
            </a:r>
            <a:r>
              <a:rPr lang="en-DK" dirty="0">
                <a:solidFill>
                  <a:srgbClr val="707070"/>
                </a:solidFill>
                <a:cs typeface="Gill Sans SemiBold" panose="020B0502020104020203" pitchFamily="34" charset="-79"/>
              </a:rPr>
              <a:t>elve konceptet. </a:t>
            </a:r>
          </a:p>
          <a:p>
            <a:endParaRPr lang="en-DK" dirty="0">
              <a:solidFill>
                <a:srgbClr val="707070"/>
              </a:solidFill>
              <a:cs typeface="Gill Sans SemiBold" panose="020B0502020104020203" pitchFamily="34" charset="-79"/>
            </a:endParaRPr>
          </a:p>
          <a:p>
            <a:r>
              <a:rPr lang="en-DK" dirty="0">
                <a:solidFill>
                  <a:srgbClr val="707070"/>
                </a:solidFill>
                <a:cs typeface="Gill Sans SemiBold" panose="020B0502020104020203" pitchFamily="34" charset="-79"/>
              </a:rPr>
              <a:t>De produkter jeg sælger er begrænset. Det er et lille udvalg som løbende skifter </a:t>
            </a:r>
            <a:r>
              <a:rPr lang="en-GB" dirty="0">
                <a:solidFill>
                  <a:srgbClr val="707070"/>
                </a:solidFill>
                <a:cs typeface="Gill Sans SemiBold" panose="020B0502020104020203" pitchFamily="34" charset="-79"/>
              </a:rPr>
              <a:t>I</a:t>
            </a:r>
            <a:r>
              <a:rPr lang="en-DK" dirty="0">
                <a:solidFill>
                  <a:srgbClr val="707070"/>
                </a:solidFill>
                <a:cs typeface="Gill Sans SemiBold" panose="020B0502020104020203" pitchFamily="34" charset="-79"/>
              </a:rPr>
              <a:t> takt med sæsonen. Når en sæson er slut, så vil der komme nye varer og de gamle vil være helt væk. </a:t>
            </a:r>
          </a:p>
          <a:p>
            <a:endParaRPr lang="en-DK" dirty="0">
              <a:solidFill>
                <a:srgbClr val="707070"/>
              </a:solidFill>
              <a:cs typeface="Gill Sans SemiBold" panose="020B0502020104020203" pitchFamily="34" charset="-79"/>
            </a:endParaRPr>
          </a:p>
          <a:p>
            <a:r>
              <a:rPr lang="en-DK" dirty="0">
                <a:solidFill>
                  <a:srgbClr val="707070"/>
                </a:solidFill>
                <a:cs typeface="Gill Sans SemiBold" panose="020B0502020104020203" pitchFamily="34" charset="-79"/>
              </a:rPr>
              <a:t>Derudover vil der være et bredt omfang af størrelser, former og selvfølelig bæredygtige materialer.</a:t>
            </a:r>
            <a:endParaRPr lang="en-DK" dirty="0">
              <a:solidFill>
                <a:srgbClr val="707070"/>
              </a:solidFill>
              <a:cs typeface="GILL SANS SEMIBOLD" panose="020B0502020104020203" pitchFamily="34" charset="-79"/>
            </a:endParaRPr>
          </a:p>
        </p:txBody>
      </p:sp>
      <p:pic>
        <p:nvPicPr>
          <p:cNvPr id="13" name="Graphic 12" descr="Comment Like outline">
            <a:extLst>
              <a:ext uri="{FF2B5EF4-FFF2-40B4-BE49-F238E27FC236}">
                <a16:creationId xmlns:a16="http://schemas.microsoft.com/office/drawing/2014/main" id="{7A3E34D5-F6D5-6954-1297-DCD9B624A3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3675" y="2543174"/>
            <a:ext cx="469141" cy="469141"/>
          </a:xfrm>
          <a:prstGeom prst="rect">
            <a:avLst/>
          </a:prstGeom>
        </p:spPr>
      </p:pic>
      <p:pic>
        <p:nvPicPr>
          <p:cNvPr id="15" name="Graphic 14" descr="Wave Gesture outline">
            <a:extLst>
              <a:ext uri="{FF2B5EF4-FFF2-40B4-BE49-F238E27FC236}">
                <a16:creationId xmlns:a16="http://schemas.microsoft.com/office/drawing/2014/main" id="{C8BB1CB4-7629-0C67-ED09-70038CA257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3675" y="1710551"/>
            <a:ext cx="395051" cy="395051"/>
          </a:xfrm>
          <a:prstGeom prst="rect">
            <a:avLst/>
          </a:prstGeom>
        </p:spPr>
      </p:pic>
    </p:spTree>
    <p:extLst>
      <p:ext uri="{BB962C8B-B14F-4D97-AF65-F5344CB8AC3E}">
        <p14:creationId xmlns:p14="http://schemas.microsoft.com/office/powerpoint/2010/main" val="235677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1197A-B724-405A-3C33-6E5057E52363}"/>
              </a:ext>
            </a:extLst>
          </p:cNvPr>
          <p:cNvSpPr>
            <a:spLocks noGrp="1"/>
          </p:cNvSpPr>
          <p:nvPr>
            <p:ph idx="1"/>
          </p:nvPr>
        </p:nvSpPr>
        <p:spPr>
          <a:xfrm>
            <a:off x="1367612" y="1428161"/>
            <a:ext cx="9929037" cy="4886040"/>
          </a:xfrm>
        </p:spPr>
        <p:txBody>
          <a:bodyPr>
            <a:normAutofit fontScale="92500" lnSpcReduction="10000"/>
          </a:bodyPr>
          <a:lstStyle/>
          <a:p>
            <a:pPr marL="0" indent="0">
              <a:lnSpc>
                <a:spcPct val="160000"/>
              </a:lnSpc>
              <a:buNone/>
            </a:pPr>
            <a:r>
              <a:rPr lang="en-DK" sz="1400" b="1" dirty="0">
                <a:solidFill>
                  <a:schemeClr val="bg2">
                    <a:lumMod val="25000"/>
                  </a:schemeClr>
                </a:solidFill>
              </a:rPr>
              <a:t>Selve ideen</a:t>
            </a:r>
          </a:p>
          <a:p>
            <a:pPr marL="0" indent="0">
              <a:lnSpc>
                <a:spcPct val="160000"/>
              </a:lnSpc>
              <a:buNone/>
            </a:pPr>
            <a:r>
              <a:rPr lang="en-DK" sz="1400" dirty="0">
                <a:solidFill>
                  <a:srgbClr val="707070"/>
                </a:solidFill>
              </a:rPr>
              <a:t>I begyndelsen havde jeg en helt anderledes vision. Men efter noget simpel research, fandt jeg hurtigt frem til, hvor udbredt den ide allerede var. Jeg vidste at jeg måtte tænke lidt ud af boksen. </a:t>
            </a:r>
          </a:p>
          <a:p>
            <a:pPr marL="0" indent="0" algn="ctr">
              <a:lnSpc>
                <a:spcPct val="160000"/>
              </a:lnSpc>
              <a:buNone/>
            </a:pPr>
            <a:r>
              <a:rPr lang="en-DK" sz="1400" i="1" dirty="0">
                <a:solidFill>
                  <a:schemeClr val="bg2">
                    <a:lumMod val="75000"/>
                  </a:schemeClr>
                </a:solidFill>
              </a:rPr>
              <a:t>“Kill your darling”</a:t>
            </a:r>
          </a:p>
          <a:p>
            <a:pPr marL="0" indent="0">
              <a:lnSpc>
                <a:spcPct val="160000"/>
              </a:lnSpc>
              <a:buNone/>
            </a:pPr>
            <a:r>
              <a:rPr lang="en-DK" sz="1400" b="1" dirty="0">
                <a:solidFill>
                  <a:schemeClr val="bg2">
                    <a:lumMod val="25000"/>
                  </a:schemeClr>
                </a:solidFill>
              </a:rPr>
              <a:t>Udfordring og research</a:t>
            </a:r>
          </a:p>
          <a:p>
            <a:pPr marL="0" indent="0">
              <a:lnSpc>
                <a:spcPct val="160000"/>
              </a:lnSpc>
              <a:buNone/>
            </a:pPr>
            <a:r>
              <a:rPr lang="en-DK" sz="1400" dirty="0">
                <a:solidFill>
                  <a:srgbClr val="707070"/>
                </a:solidFill>
              </a:rPr>
              <a:t>Da jeg først fandt frem til mit endelige koncept, var jeg tidspresset. Jeg måtte derfor komplimentere tidligere research, samt personlig erfaring, for at få projektet på benene. </a:t>
            </a:r>
          </a:p>
          <a:p>
            <a:pPr marL="0" indent="0">
              <a:lnSpc>
                <a:spcPct val="160000"/>
              </a:lnSpc>
              <a:buNone/>
            </a:pPr>
            <a:r>
              <a:rPr lang="en-DK" sz="1400" dirty="0">
                <a:solidFill>
                  <a:srgbClr val="707070"/>
                </a:solidFill>
              </a:rPr>
              <a:t>Jeg valgte nok at gå med et koncept som jeg selv ønskede var på markedet og designede det derudfra. </a:t>
            </a:r>
          </a:p>
          <a:p>
            <a:pPr marL="0" indent="0">
              <a:lnSpc>
                <a:spcPct val="160000"/>
              </a:lnSpc>
              <a:buNone/>
            </a:pPr>
            <a:endParaRPr lang="en-DK" sz="1400" dirty="0">
              <a:solidFill>
                <a:srgbClr val="707070"/>
              </a:solidFill>
            </a:endParaRPr>
          </a:p>
          <a:p>
            <a:pPr marL="0" indent="0">
              <a:lnSpc>
                <a:spcPct val="160000"/>
              </a:lnSpc>
              <a:buNone/>
            </a:pPr>
            <a:r>
              <a:rPr lang="en-DK" sz="1400" b="1" dirty="0">
                <a:solidFill>
                  <a:schemeClr val="bg2">
                    <a:lumMod val="25000"/>
                  </a:schemeClr>
                </a:solidFill>
              </a:rPr>
              <a:t>Til fremtiden</a:t>
            </a:r>
          </a:p>
          <a:p>
            <a:pPr marL="0" indent="0">
              <a:lnSpc>
                <a:spcPct val="160000"/>
              </a:lnSpc>
              <a:buNone/>
            </a:pPr>
            <a:r>
              <a:rPr lang="en-DK" sz="1400" dirty="0">
                <a:solidFill>
                  <a:srgbClr val="707070"/>
                </a:solidFill>
              </a:rPr>
              <a:t>I fremtiden ville jeg nok have brugt endnu flere timer på at researche. Både målgruppe, ide, udfordringer etc.</a:t>
            </a:r>
          </a:p>
          <a:p>
            <a:pPr marL="0" indent="0">
              <a:lnSpc>
                <a:spcPct val="160000"/>
              </a:lnSpc>
              <a:buNone/>
            </a:pPr>
            <a:r>
              <a:rPr lang="en-DK" sz="1400" dirty="0">
                <a:solidFill>
                  <a:srgbClr val="707070"/>
                </a:solidFill>
              </a:rPr>
              <a:t>Hellere undersøge/teste/interviewe en gang for meget, end en gang for lidt. </a:t>
            </a:r>
          </a:p>
        </p:txBody>
      </p:sp>
      <p:pic>
        <p:nvPicPr>
          <p:cNvPr id="5" name="Graphic 4" descr="Person with idea outline">
            <a:extLst>
              <a:ext uri="{FF2B5EF4-FFF2-40B4-BE49-F238E27FC236}">
                <a16:creationId xmlns:a16="http://schemas.microsoft.com/office/drawing/2014/main" id="{62CDCEEA-ED69-8BA3-2C89-BDF88B5DDA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549" y="1443570"/>
            <a:ext cx="506869" cy="506869"/>
          </a:xfrm>
          <a:prstGeom prst="rect">
            <a:avLst/>
          </a:prstGeom>
        </p:spPr>
      </p:pic>
      <p:pic>
        <p:nvPicPr>
          <p:cNvPr id="7" name="Graphic 6" descr="Research outline">
            <a:extLst>
              <a:ext uri="{FF2B5EF4-FFF2-40B4-BE49-F238E27FC236}">
                <a16:creationId xmlns:a16="http://schemas.microsoft.com/office/drawing/2014/main" id="{433CCECA-847B-43D9-ADDF-7C23FFD503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868" y="2930835"/>
            <a:ext cx="512744" cy="512744"/>
          </a:xfrm>
          <a:prstGeom prst="rect">
            <a:avLst/>
          </a:prstGeom>
        </p:spPr>
      </p:pic>
      <p:pic>
        <p:nvPicPr>
          <p:cNvPr id="9" name="Graphic 8" descr="Future outline">
            <a:extLst>
              <a:ext uri="{FF2B5EF4-FFF2-40B4-BE49-F238E27FC236}">
                <a16:creationId xmlns:a16="http://schemas.microsoft.com/office/drawing/2014/main" id="{529A371D-D13C-C084-DD3B-C796AA4768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2867" y="4995094"/>
            <a:ext cx="434745" cy="434745"/>
          </a:xfrm>
          <a:prstGeom prst="rect">
            <a:avLst/>
          </a:prstGeom>
        </p:spPr>
      </p:pic>
      <p:sp>
        <p:nvSpPr>
          <p:cNvPr id="10" name="Rectangle 9">
            <a:extLst>
              <a:ext uri="{FF2B5EF4-FFF2-40B4-BE49-F238E27FC236}">
                <a16:creationId xmlns:a16="http://schemas.microsoft.com/office/drawing/2014/main" id="{CCC8798E-7811-C0C6-A006-B282883AC5E8}"/>
              </a:ext>
            </a:extLst>
          </p:cNvPr>
          <p:cNvSpPr/>
          <p:nvPr/>
        </p:nvSpPr>
        <p:spPr>
          <a:xfrm>
            <a:off x="-211932" y="-161208"/>
            <a:ext cx="12844464" cy="881216"/>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1" name="Subtitle 2">
            <a:extLst>
              <a:ext uri="{FF2B5EF4-FFF2-40B4-BE49-F238E27FC236}">
                <a16:creationId xmlns:a16="http://schemas.microsoft.com/office/drawing/2014/main" id="{57041979-2040-2112-E3BF-A0DD78CC18EC}"/>
              </a:ext>
            </a:extLst>
          </p:cNvPr>
          <p:cNvSpPr txBox="1">
            <a:spLocks/>
          </p:cNvSpPr>
          <p:nvPr/>
        </p:nvSpPr>
        <p:spPr>
          <a:xfrm>
            <a:off x="1524000" y="27940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DK" sz="1600" dirty="0">
                <a:solidFill>
                  <a:srgbClr val="707070"/>
                </a:solidFill>
                <a:latin typeface="Rock Salt" pitchFamily="2" charset="0"/>
              </a:rPr>
              <a:t>T.O.T.S</a:t>
            </a:r>
          </a:p>
        </p:txBody>
      </p:sp>
    </p:spTree>
    <p:extLst>
      <p:ext uri="{BB962C8B-B14F-4D97-AF65-F5344CB8AC3E}">
        <p14:creationId xmlns:p14="http://schemas.microsoft.com/office/powerpoint/2010/main" val="181398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7D5590-33E9-520D-72CB-237941F06F0A}"/>
              </a:ext>
            </a:extLst>
          </p:cNvPr>
          <p:cNvSpPr/>
          <p:nvPr/>
        </p:nvSpPr>
        <p:spPr>
          <a:xfrm>
            <a:off x="-211932" y="-161208"/>
            <a:ext cx="12844464" cy="881216"/>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Subtitle 2">
            <a:extLst>
              <a:ext uri="{FF2B5EF4-FFF2-40B4-BE49-F238E27FC236}">
                <a16:creationId xmlns:a16="http://schemas.microsoft.com/office/drawing/2014/main" id="{80F4C68B-1DCD-8C05-5E38-C719A02DE0FB}"/>
              </a:ext>
            </a:extLst>
          </p:cNvPr>
          <p:cNvSpPr txBox="1">
            <a:spLocks/>
          </p:cNvSpPr>
          <p:nvPr/>
        </p:nvSpPr>
        <p:spPr>
          <a:xfrm>
            <a:off x="1524000" y="27940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DK" sz="1600" dirty="0">
                <a:solidFill>
                  <a:srgbClr val="707070"/>
                </a:solidFill>
                <a:latin typeface="Rock Salt" pitchFamily="2" charset="0"/>
              </a:rPr>
              <a:t>T.O.T.S</a:t>
            </a:r>
          </a:p>
        </p:txBody>
      </p:sp>
      <p:pic>
        <p:nvPicPr>
          <p:cNvPr id="9" name="Picture 8" descr="Graphical user interface, chart, PowerPoint&#10;&#10;Description automatically generated">
            <a:extLst>
              <a:ext uri="{FF2B5EF4-FFF2-40B4-BE49-F238E27FC236}">
                <a16:creationId xmlns:a16="http://schemas.microsoft.com/office/drawing/2014/main" id="{656B9D17-EA57-2420-9131-8F35549BFB23}"/>
              </a:ext>
            </a:extLst>
          </p:cNvPr>
          <p:cNvPicPr>
            <a:picLocks noChangeAspect="1"/>
          </p:cNvPicPr>
          <p:nvPr/>
        </p:nvPicPr>
        <p:blipFill>
          <a:blip r:embed="rId2"/>
          <a:stretch>
            <a:fillRect/>
          </a:stretch>
        </p:blipFill>
        <p:spPr>
          <a:xfrm>
            <a:off x="981272" y="1935162"/>
            <a:ext cx="1876029" cy="4002195"/>
          </a:xfrm>
          <a:prstGeom prst="rect">
            <a:avLst/>
          </a:prstGeom>
        </p:spPr>
      </p:pic>
      <p:pic>
        <p:nvPicPr>
          <p:cNvPr id="11" name="Picture 10" descr="A picture containing text, person, screenshot&#10;&#10;Description automatically generated">
            <a:extLst>
              <a:ext uri="{FF2B5EF4-FFF2-40B4-BE49-F238E27FC236}">
                <a16:creationId xmlns:a16="http://schemas.microsoft.com/office/drawing/2014/main" id="{5C4B0488-6090-4209-2D39-EB769A384E48}"/>
              </a:ext>
            </a:extLst>
          </p:cNvPr>
          <p:cNvPicPr>
            <a:picLocks noChangeAspect="1"/>
          </p:cNvPicPr>
          <p:nvPr/>
        </p:nvPicPr>
        <p:blipFill>
          <a:blip r:embed="rId3"/>
          <a:stretch>
            <a:fillRect/>
          </a:stretch>
        </p:blipFill>
        <p:spPr>
          <a:xfrm>
            <a:off x="3062883" y="3575157"/>
            <a:ext cx="1168400" cy="2362200"/>
          </a:xfrm>
          <a:prstGeom prst="rect">
            <a:avLst/>
          </a:prstGeom>
        </p:spPr>
      </p:pic>
      <p:pic>
        <p:nvPicPr>
          <p:cNvPr id="13" name="Picture 12" descr="Graphical user interface, PowerPoint&#10;&#10;Description automatically generated">
            <a:extLst>
              <a:ext uri="{FF2B5EF4-FFF2-40B4-BE49-F238E27FC236}">
                <a16:creationId xmlns:a16="http://schemas.microsoft.com/office/drawing/2014/main" id="{BF8FB714-6BA0-61A1-C0E6-FC7D64C97B7D}"/>
              </a:ext>
            </a:extLst>
          </p:cNvPr>
          <p:cNvPicPr>
            <a:picLocks noChangeAspect="1"/>
          </p:cNvPicPr>
          <p:nvPr/>
        </p:nvPicPr>
        <p:blipFill>
          <a:blip r:embed="rId4"/>
          <a:stretch>
            <a:fillRect/>
          </a:stretch>
        </p:blipFill>
        <p:spPr>
          <a:xfrm>
            <a:off x="4360665" y="3587857"/>
            <a:ext cx="1143000" cy="2336800"/>
          </a:xfrm>
          <a:prstGeom prst="rect">
            <a:avLst/>
          </a:prstGeom>
        </p:spPr>
      </p:pic>
      <p:pic>
        <p:nvPicPr>
          <p:cNvPr id="15" name="Picture 14" descr="A screenshot of a phone&#10;&#10;Description automatically generated with medium confidence">
            <a:extLst>
              <a:ext uri="{FF2B5EF4-FFF2-40B4-BE49-F238E27FC236}">
                <a16:creationId xmlns:a16="http://schemas.microsoft.com/office/drawing/2014/main" id="{BA24A9DF-9BD4-400D-5A7D-D96AB765D8AA}"/>
              </a:ext>
            </a:extLst>
          </p:cNvPr>
          <p:cNvPicPr>
            <a:picLocks noChangeAspect="1"/>
          </p:cNvPicPr>
          <p:nvPr/>
        </p:nvPicPr>
        <p:blipFill>
          <a:blip r:embed="rId5"/>
          <a:stretch>
            <a:fillRect/>
          </a:stretch>
        </p:blipFill>
        <p:spPr>
          <a:xfrm>
            <a:off x="5633047" y="3575157"/>
            <a:ext cx="1155700" cy="2349500"/>
          </a:xfrm>
          <a:prstGeom prst="rect">
            <a:avLst/>
          </a:prstGeom>
        </p:spPr>
      </p:pic>
      <p:sp>
        <p:nvSpPr>
          <p:cNvPr id="16" name="TextBox 15">
            <a:extLst>
              <a:ext uri="{FF2B5EF4-FFF2-40B4-BE49-F238E27FC236}">
                <a16:creationId xmlns:a16="http://schemas.microsoft.com/office/drawing/2014/main" id="{31D87339-FB1B-A841-8AD4-7C5DDEE14986}"/>
              </a:ext>
            </a:extLst>
          </p:cNvPr>
          <p:cNvSpPr txBox="1"/>
          <p:nvPr/>
        </p:nvSpPr>
        <p:spPr>
          <a:xfrm>
            <a:off x="3439833" y="2913511"/>
            <a:ext cx="2984663" cy="369332"/>
          </a:xfrm>
          <a:prstGeom prst="rect">
            <a:avLst/>
          </a:prstGeom>
          <a:noFill/>
        </p:spPr>
        <p:txBody>
          <a:bodyPr wrap="none" rtlCol="0">
            <a:spAutoFit/>
          </a:bodyPr>
          <a:lstStyle/>
          <a:p>
            <a:r>
              <a:rPr lang="en-DK" i="1" dirty="0">
                <a:solidFill>
                  <a:srgbClr val="707070"/>
                </a:solidFill>
              </a:rPr>
              <a:t>*Screendumps fra prototype*</a:t>
            </a:r>
          </a:p>
        </p:txBody>
      </p:sp>
      <p:sp>
        <p:nvSpPr>
          <p:cNvPr id="17" name="TextBox 16">
            <a:extLst>
              <a:ext uri="{FF2B5EF4-FFF2-40B4-BE49-F238E27FC236}">
                <a16:creationId xmlns:a16="http://schemas.microsoft.com/office/drawing/2014/main" id="{6157A874-77E3-A641-943A-28DCBE27BA4D}"/>
              </a:ext>
            </a:extLst>
          </p:cNvPr>
          <p:cNvSpPr txBox="1"/>
          <p:nvPr/>
        </p:nvSpPr>
        <p:spPr>
          <a:xfrm>
            <a:off x="7826260" y="1255383"/>
            <a:ext cx="3384468" cy="4906343"/>
          </a:xfrm>
          <a:prstGeom prst="rect">
            <a:avLst/>
          </a:prstGeom>
          <a:noFill/>
        </p:spPr>
        <p:txBody>
          <a:bodyPr wrap="square" rtlCol="0">
            <a:spAutoFit/>
          </a:bodyPr>
          <a:lstStyle/>
          <a:p>
            <a:pPr>
              <a:lnSpc>
                <a:spcPct val="150000"/>
              </a:lnSpc>
            </a:pPr>
            <a:r>
              <a:rPr lang="en-DK" sz="1400" b="1" dirty="0">
                <a:solidFill>
                  <a:schemeClr val="bg2">
                    <a:lumMod val="25000"/>
                  </a:schemeClr>
                </a:solidFill>
              </a:rPr>
              <a:t>Målgruppen</a:t>
            </a:r>
          </a:p>
          <a:p>
            <a:pPr>
              <a:lnSpc>
                <a:spcPct val="150000"/>
              </a:lnSpc>
            </a:pPr>
            <a:r>
              <a:rPr lang="en-DK" sz="1400" dirty="0">
                <a:solidFill>
                  <a:srgbClr val="707070"/>
                </a:solidFill>
              </a:rPr>
              <a:t>Min målgruppe er ikke defineret </a:t>
            </a:r>
            <a:r>
              <a:rPr lang="en-GB" sz="1400" dirty="0">
                <a:solidFill>
                  <a:srgbClr val="707070"/>
                </a:solidFill>
              </a:rPr>
              <a:t>I</a:t>
            </a:r>
            <a:r>
              <a:rPr lang="en-DK" sz="1400" dirty="0">
                <a:solidFill>
                  <a:srgbClr val="707070"/>
                </a:solidFill>
              </a:rPr>
              <a:t> alder, dirkete.</a:t>
            </a:r>
          </a:p>
          <a:p>
            <a:pPr>
              <a:lnSpc>
                <a:spcPct val="150000"/>
              </a:lnSpc>
            </a:pPr>
            <a:r>
              <a:rPr lang="en-DK" sz="1400" dirty="0">
                <a:solidFill>
                  <a:srgbClr val="707070"/>
                </a:solidFill>
              </a:rPr>
              <a:t>Dette skal være et brand som alle aldre kan gå i.</a:t>
            </a:r>
          </a:p>
          <a:p>
            <a:pPr>
              <a:lnSpc>
                <a:spcPct val="150000"/>
              </a:lnSpc>
            </a:pPr>
            <a:endParaRPr lang="en-DK" sz="1400" dirty="0">
              <a:solidFill>
                <a:srgbClr val="707070"/>
              </a:solidFill>
            </a:endParaRPr>
          </a:p>
          <a:p>
            <a:pPr>
              <a:lnSpc>
                <a:spcPct val="150000"/>
              </a:lnSpc>
            </a:pPr>
            <a:r>
              <a:rPr lang="en-DK" sz="1400" dirty="0">
                <a:solidFill>
                  <a:srgbClr val="707070"/>
                </a:solidFill>
              </a:rPr>
              <a:t>Med det sagt, så er selve stilen og ideen nok mest målrettet mod den unge forbruger.</a:t>
            </a:r>
          </a:p>
          <a:p>
            <a:pPr>
              <a:lnSpc>
                <a:spcPct val="150000"/>
              </a:lnSpc>
            </a:pPr>
            <a:endParaRPr lang="en-DK" sz="1400" dirty="0">
              <a:solidFill>
                <a:srgbClr val="707070"/>
              </a:solidFill>
            </a:endParaRPr>
          </a:p>
          <a:p>
            <a:pPr algn="ctr">
              <a:lnSpc>
                <a:spcPct val="150000"/>
              </a:lnSpc>
            </a:pPr>
            <a:r>
              <a:rPr lang="en-DK" sz="1400" i="1" dirty="0">
                <a:solidFill>
                  <a:srgbClr val="707070"/>
                </a:solidFill>
              </a:rPr>
              <a:t>Aldersgruppen 18 – 30 år</a:t>
            </a:r>
          </a:p>
          <a:p>
            <a:pPr algn="ctr">
              <a:lnSpc>
                <a:spcPct val="150000"/>
              </a:lnSpc>
            </a:pPr>
            <a:endParaRPr lang="en-DK" sz="1400" i="1" dirty="0">
              <a:solidFill>
                <a:srgbClr val="707070"/>
              </a:solidFill>
            </a:endParaRPr>
          </a:p>
          <a:p>
            <a:pPr>
              <a:lnSpc>
                <a:spcPct val="150000"/>
              </a:lnSpc>
            </a:pPr>
            <a:r>
              <a:rPr lang="en-DK" sz="1400" dirty="0">
                <a:solidFill>
                  <a:srgbClr val="707070"/>
                </a:solidFill>
              </a:rPr>
              <a:t>Men en vision for fremtiden, ville helt klart være også at få nogle ældre folk til at stå model for tøjet. Virkelig blande de unge og ældre.</a:t>
            </a:r>
          </a:p>
        </p:txBody>
      </p:sp>
      <p:pic>
        <p:nvPicPr>
          <p:cNvPr id="19" name="Graphic 18" descr="Man with cane outline">
            <a:extLst>
              <a:ext uri="{FF2B5EF4-FFF2-40B4-BE49-F238E27FC236}">
                <a16:creationId xmlns:a16="http://schemas.microsoft.com/office/drawing/2014/main" id="{5491BD66-7879-3DCF-4527-746B576FEB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83532" y="1255383"/>
            <a:ext cx="494785" cy="494785"/>
          </a:xfrm>
          <a:prstGeom prst="rect">
            <a:avLst/>
          </a:prstGeom>
        </p:spPr>
      </p:pic>
    </p:spTree>
    <p:extLst>
      <p:ext uri="{BB962C8B-B14F-4D97-AF65-F5344CB8AC3E}">
        <p14:creationId xmlns:p14="http://schemas.microsoft.com/office/powerpoint/2010/main" val="105951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white&#10;&#10;Description automatically generated">
            <a:extLst>
              <a:ext uri="{FF2B5EF4-FFF2-40B4-BE49-F238E27FC236}">
                <a16:creationId xmlns:a16="http://schemas.microsoft.com/office/drawing/2014/main" id="{AEF6D96C-D5DB-FE52-D7BE-7D6F1CFD342E}"/>
              </a:ext>
            </a:extLst>
          </p:cNvPr>
          <p:cNvPicPr>
            <a:picLocks noGrp="1" noChangeAspect="1"/>
          </p:cNvPicPr>
          <p:nvPr>
            <p:ph idx="1"/>
          </p:nvPr>
        </p:nvPicPr>
        <p:blipFill>
          <a:blip r:embed="rId2"/>
          <a:stretch>
            <a:fillRect/>
          </a:stretch>
        </p:blipFill>
        <p:spPr>
          <a:xfrm>
            <a:off x="6858001" y="4080624"/>
            <a:ext cx="4863995" cy="2459792"/>
          </a:xfrm>
        </p:spPr>
      </p:pic>
      <p:pic>
        <p:nvPicPr>
          <p:cNvPr id="9" name="Picture 8" descr="Graphical user interface&#10;&#10;Description automatically generated">
            <a:extLst>
              <a:ext uri="{FF2B5EF4-FFF2-40B4-BE49-F238E27FC236}">
                <a16:creationId xmlns:a16="http://schemas.microsoft.com/office/drawing/2014/main" id="{51048697-612D-B6D5-6DD4-DFE06480102E}"/>
              </a:ext>
            </a:extLst>
          </p:cNvPr>
          <p:cNvPicPr>
            <a:picLocks noChangeAspect="1"/>
          </p:cNvPicPr>
          <p:nvPr/>
        </p:nvPicPr>
        <p:blipFill>
          <a:blip r:embed="rId3"/>
          <a:stretch>
            <a:fillRect/>
          </a:stretch>
        </p:blipFill>
        <p:spPr>
          <a:xfrm>
            <a:off x="6826039" y="1108357"/>
            <a:ext cx="4895957" cy="2937574"/>
          </a:xfrm>
          <a:prstGeom prst="rect">
            <a:avLst/>
          </a:prstGeom>
        </p:spPr>
      </p:pic>
      <p:sp>
        <p:nvSpPr>
          <p:cNvPr id="10" name="TextBox 9">
            <a:extLst>
              <a:ext uri="{FF2B5EF4-FFF2-40B4-BE49-F238E27FC236}">
                <a16:creationId xmlns:a16="http://schemas.microsoft.com/office/drawing/2014/main" id="{4E80D854-E077-2DBA-2145-1BF6FA1DD03D}"/>
              </a:ext>
            </a:extLst>
          </p:cNvPr>
          <p:cNvSpPr txBox="1"/>
          <p:nvPr/>
        </p:nvSpPr>
        <p:spPr>
          <a:xfrm>
            <a:off x="1154642" y="1172655"/>
            <a:ext cx="5229225" cy="5358518"/>
          </a:xfrm>
          <a:prstGeom prst="rect">
            <a:avLst/>
          </a:prstGeom>
          <a:noFill/>
        </p:spPr>
        <p:txBody>
          <a:bodyPr wrap="square" rtlCol="0">
            <a:spAutoFit/>
          </a:bodyPr>
          <a:lstStyle/>
          <a:p>
            <a:pPr>
              <a:lnSpc>
                <a:spcPct val="150000"/>
              </a:lnSpc>
            </a:pPr>
            <a:r>
              <a:rPr lang="en-DK" sz="1600" b="1" dirty="0">
                <a:solidFill>
                  <a:schemeClr val="bg2">
                    <a:lumMod val="25000"/>
                  </a:schemeClr>
                </a:solidFill>
              </a:rPr>
              <a:t>Designprocessen</a:t>
            </a:r>
          </a:p>
          <a:p>
            <a:pPr>
              <a:lnSpc>
                <a:spcPct val="150000"/>
              </a:lnSpc>
            </a:pPr>
            <a:r>
              <a:rPr lang="en-DK" sz="1600" dirty="0">
                <a:solidFill>
                  <a:srgbClr val="707070"/>
                </a:solidFill>
              </a:rPr>
              <a:t>Selve designprocessen forløbte sig således, at jeg gik </a:t>
            </a:r>
            <a:r>
              <a:rPr lang="en-GB" sz="1600" dirty="0">
                <a:solidFill>
                  <a:srgbClr val="707070"/>
                </a:solidFill>
              </a:rPr>
              <a:t>I</a:t>
            </a:r>
            <a:r>
              <a:rPr lang="en-DK" sz="1600" dirty="0">
                <a:solidFill>
                  <a:srgbClr val="707070"/>
                </a:solidFill>
              </a:rPr>
              <a:t> fuld gang med at hente ideer og finde inspiration fra andre hjemmesider og pinterest. </a:t>
            </a:r>
          </a:p>
          <a:p>
            <a:pPr>
              <a:lnSpc>
                <a:spcPct val="150000"/>
              </a:lnSpc>
            </a:pPr>
            <a:endParaRPr lang="en-DK" sz="1600" dirty="0">
              <a:solidFill>
                <a:srgbClr val="707070"/>
              </a:solidFill>
            </a:endParaRPr>
          </a:p>
          <a:p>
            <a:pPr>
              <a:lnSpc>
                <a:spcPct val="150000"/>
              </a:lnSpc>
            </a:pPr>
            <a:r>
              <a:rPr lang="en-DK" sz="1600" dirty="0">
                <a:solidFill>
                  <a:srgbClr val="707070"/>
                </a:solidFill>
              </a:rPr>
              <a:t>Jeg vidste at jeg ville lave noget efter sæsonen, derfor skulle mine farver være henvist til efteråret. </a:t>
            </a:r>
          </a:p>
          <a:p>
            <a:pPr>
              <a:lnSpc>
                <a:spcPct val="150000"/>
              </a:lnSpc>
            </a:pPr>
            <a:endParaRPr lang="en-DK" sz="1600" dirty="0">
              <a:solidFill>
                <a:srgbClr val="707070"/>
              </a:solidFill>
            </a:endParaRPr>
          </a:p>
          <a:p>
            <a:pPr>
              <a:lnSpc>
                <a:spcPct val="150000"/>
              </a:lnSpc>
            </a:pPr>
            <a:r>
              <a:rPr lang="en-DK" sz="1600" dirty="0">
                <a:solidFill>
                  <a:srgbClr val="707070"/>
                </a:solidFill>
              </a:rPr>
              <a:t>Det var også enormt vigtigt for mig at sitet skulle være så simpelt og overskueligt som muligt. Her fandt jeg virkelig inspiration fra siden på mit moodboard</a:t>
            </a:r>
          </a:p>
          <a:p>
            <a:pPr>
              <a:lnSpc>
                <a:spcPct val="150000"/>
              </a:lnSpc>
            </a:pPr>
            <a:endParaRPr lang="en-DK" sz="1600" dirty="0">
              <a:solidFill>
                <a:srgbClr val="707070"/>
              </a:solidFill>
            </a:endParaRPr>
          </a:p>
          <a:p>
            <a:pPr>
              <a:lnSpc>
                <a:spcPct val="150000"/>
              </a:lnSpc>
            </a:pPr>
            <a:r>
              <a:rPr lang="en-DK" sz="1600" dirty="0">
                <a:solidFill>
                  <a:srgbClr val="707070"/>
                </a:solidFill>
              </a:rPr>
              <a:t>Alt skulle gå hånd </a:t>
            </a:r>
            <a:r>
              <a:rPr lang="en-GB" sz="1600" dirty="0">
                <a:solidFill>
                  <a:srgbClr val="707070"/>
                </a:solidFill>
              </a:rPr>
              <a:t>I</a:t>
            </a:r>
            <a:r>
              <a:rPr lang="en-DK" sz="1600" dirty="0">
                <a:solidFill>
                  <a:srgbClr val="707070"/>
                </a:solidFill>
              </a:rPr>
              <a:t> hånd. Simple produkter, simplet koncept, simpelt design.</a:t>
            </a:r>
          </a:p>
        </p:txBody>
      </p:sp>
      <p:pic>
        <p:nvPicPr>
          <p:cNvPr id="14" name="Graphic 13" descr="Ui Ux outline">
            <a:extLst>
              <a:ext uri="{FF2B5EF4-FFF2-40B4-BE49-F238E27FC236}">
                <a16:creationId xmlns:a16="http://schemas.microsoft.com/office/drawing/2014/main" id="{0CB2C163-ECB8-CBAB-F1DF-22564D0C29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3310" y="1218051"/>
            <a:ext cx="443345" cy="443345"/>
          </a:xfrm>
          <a:prstGeom prst="rect">
            <a:avLst/>
          </a:prstGeom>
        </p:spPr>
      </p:pic>
      <p:pic>
        <p:nvPicPr>
          <p:cNvPr id="16" name="Graphic 15" descr="Paint outline">
            <a:extLst>
              <a:ext uri="{FF2B5EF4-FFF2-40B4-BE49-F238E27FC236}">
                <a16:creationId xmlns:a16="http://schemas.microsoft.com/office/drawing/2014/main" id="{AABB520B-A23D-8AB3-734E-753AF9E943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310" y="3034495"/>
            <a:ext cx="443345" cy="443345"/>
          </a:xfrm>
          <a:prstGeom prst="rect">
            <a:avLst/>
          </a:prstGeom>
        </p:spPr>
      </p:pic>
      <p:sp>
        <p:nvSpPr>
          <p:cNvPr id="17" name="Rectangle 16">
            <a:extLst>
              <a:ext uri="{FF2B5EF4-FFF2-40B4-BE49-F238E27FC236}">
                <a16:creationId xmlns:a16="http://schemas.microsoft.com/office/drawing/2014/main" id="{E98AD45F-D9A5-F8C8-D345-4F30BE05F086}"/>
              </a:ext>
            </a:extLst>
          </p:cNvPr>
          <p:cNvSpPr/>
          <p:nvPr/>
        </p:nvSpPr>
        <p:spPr>
          <a:xfrm>
            <a:off x="-211932" y="-161208"/>
            <a:ext cx="12844464" cy="881216"/>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8" name="Subtitle 2">
            <a:extLst>
              <a:ext uri="{FF2B5EF4-FFF2-40B4-BE49-F238E27FC236}">
                <a16:creationId xmlns:a16="http://schemas.microsoft.com/office/drawing/2014/main" id="{D5977434-32AF-7005-C063-FA4957C61101}"/>
              </a:ext>
            </a:extLst>
          </p:cNvPr>
          <p:cNvSpPr txBox="1">
            <a:spLocks/>
          </p:cNvSpPr>
          <p:nvPr/>
        </p:nvSpPr>
        <p:spPr>
          <a:xfrm>
            <a:off x="1524000" y="27940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DK" sz="1600" dirty="0">
                <a:solidFill>
                  <a:srgbClr val="707070"/>
                </a:solidFill>
                <a:latin typeface="Rock Salt" pitchFamily="2" charset="0"/>
              </a:rPr>
              <a:t>T.O.T.S</a:t>
            </a:r>
          </a:p>
        </p:txBody>
      </p:sp>
    </p:spTree>
    <p:extLst>
      <p:ext uri="{BB962C8B-B14F-4D97-AF65-F5344CB8AC3E}">
        <p14:creationId xmlns:p14="http://schemas.microsoft.com/office/powerpoint/2010/main" val="45136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67BA2A-7CA9-0ACB-8411-83BE5CD6DA10}"/>
              </a:ext>
            </a:extLst>
          </p:cNvPr>
          <p:cNvSpPr/>
          <p:nvPr/>
        </p:nvSpPr>
        <p:spPr>
          <a:xfrm>
            <a:off x="-211932" y="-161208"/>
            <a:ext cx="12844464" cy="881216"/>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Subtitle 2">
            <a:extLst>
              <a:ext uri="{FF2B5EF4-FFF2-40B4-BE49-F238E27FC236}">
                <a16:creationId xmlns:a16="http://schemas.microsoft.com/office/drawing/2014/main" id="{3EF448DD-D51F-D7F3-E176-A6134A737281}"/>
              </a:ext>
            </a:extLst>
          </p:cNvPr>
          <p:cNvSpPr txBox="1">
            <a:spLocks/>
          </p:cNvSpPr>
          <p:nvPr/>
        </p:nvSpPr>
        <p:spPr>
          <a:xfrm>
            <a:off x="1524000" y="27940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DK" sz="1600" dirty="0">
                <a:solidFill>
                  <a:srgbClr val="707070"/>
                </a:solidFill>
                <a:latin typeface="Rock Salt" pitchFamily="2" charset="0"/>
              </a:rPr>
              <a:t>T.O.T.S</a:t>
            </a:r>
          </a:p>
        </p:txBody>
      </p:sp>
      <p:sp>
        <p:nvSpPr>
          <p:cNvPr id="6" name="TextBox 5">
            <a:extLst>
              <a:ext uri="{FF2B5EF4-FFF2-40B4-BE49-F238E27FC236}">
                <a16:creationId xmlns:a16="http://schemas.microsoft.com/office/drawing/2014/main" id="{ECA6A2A5-8B7E-947F-B687-4A42FC38D342}"/>
              </a:ext>
            </a:extLst>
          </p:cNvPr>
          <p:cNvSpPr txBox="1"/>
          <p:nvPr/>
        </p:nvSpPr>
        <p:spPr>
          <a:xfrm>
            <a:off x="1524000" y="2085181"/>
            <a:ext cx="2980267" cy="2957861"/>
          </a:xfrm>
          <a:prstGeom prst="rect">
            <a:avLst/>
          </a:prstGeom>
          <a:noFill/>
        </p:spPr>
        <p:txBody>
          <a:bodyPr wrap="square" rtlCol="0">
            <a:spAutoFit/>
          </a:bodyPr>
          <a:lstStyle/>
          <a:p>
            <a:pPr>
              <a:lnSpc>
                <a:spcPct val="150000"/>
              </a:lnSpc>
            </a:pPr>
            <a:r>
              <a:rPr lang="en-DK" b="1" dirty="0">
                <a:solidFill>
                  <a:schemeClr val="bg2">
                    <a:lumMod val="25000"/>
                  </a:schemeClr>
                </a:solidFill>
              </a:rPr>
              <a:t>Selve prototypen</a:t>
            </a:r>
          </a:p>
          <a:p>
            <a:pPr>
              <a:lnSpc>
                <a:spcPct val="150000"/>
              </a:lnSpc>
            </a:pPr>
            <a:r>
              <a:rPr lang="en-DK" dirty="0">
                <a:solidFill>
                  <a:srgbClr val="707070"/>
                </a:solidFill>
              </a:rPr>
              <a:t>Her er nogle </a:t>
            </a:r>
            <a:r>
              <a:rPr lang="en-DK" i="1" dirty="0">
                <a:solidFill>
                  <a:srgbClr val="707070"/>
                </a:solidFill>
              </a:rPr>
              <a:t>screendumps</a:t>
            </a:r>
            <a:r>
              <a:rPr lang="en-DK" dirty="0">
                <a:solidFill>
                  <a:srgbClr val="707070"/>
                </a:solidFill>
              </a:rPr>
              <a:t> af den protoype jeg står med nu.</a:t>
            </a:r>
          </a:p>
          <a:p>
            <a:pPr>
              <a:lnSpc>
                <a:spcPct val="150000"/>
              </a:lnSpc>
            </a:pPr>
            <a:r>
              <a:rPr lang="en-DK" dirty="0">
                <a:solidFill>
                  <a:srgbClr val="707070"/>
                </a:solidFill>
              </a:rPr>
              <a:t>Den er stadig ikke designet færdigt og har en del mangler, men ideen er der.</a:t>
            </a:r>
          </a:p>
        </p:txBody>
      </p:sp>
      <p:pic>
        <p:nvPicPr>
          <p:cNvPr id="8" name="Picture 7" descr="Graphical user interface, text, application&#10;&#10;Description automatically generated">
            <a:extLst>
              <a:ext uri="{FF2B5EF4-FFF2-40B4-BE49-F238E27FC236}">
                <a16:creationId xmlns:a16="http://schemas.microsoft.com/office/drawing/2014/main" id="{BF5A92B9-A21A-3598-F90E-92B18529B41A}"/>
              </a:ext>
            </a:extLst>
          </p:cNvPr>
          <p:cNvPicPr>
            <a:picLocks noChangeAspect="1"/>
          </p:cNvPicPr>
          <p:nvPr/>
        </p:nvPicPr>
        <p:blipFill>
          <a:blip r:embed="rId2"/>
          <a:stretch>
            <a:fillRect/>
          </a:stretch>
        </p:blipFill>
        <p:spPr>
          <a:xfrm>
            <a:off x="5831945" y="2123281"/>
            <a:ext cx="1257300" cy="4419600"/>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D530C6BE-618D-4E56-51F2-EBA73E1C8559}"/>
              </a:ext>
            </a:extLst>
          </p:cNvPr>
          <p:cNvPicPr>
            <a:picLocks noChangeAspect="1"/>
          </p:cNvPicPr>
          <p:nvPr/>
        </p:nvPicPr>
        <p:blipFill>
          <a:blip r:embed="rId3"/>
          <a:stretch>
            <a:fillRect/>
          </a:stretch>
        </p:blipFill>
        <p:spPr>
          <a:xfrm>
            <a:off x="7254212" y="2961481"/>
            <a:ext cx="1257300" cy="3581400"/>
          </a:xfrm>
          <a:prstGeom prst="rect">
            <a:avLst/>
          </a:prstGeom>
        </p:spPr>
      </p:pic>
      <p:pic>
        <p:nvPicPr>
          <p:cNvPr id="12" name="Picture 11" descr="A screenshot of a cell phone&#10;&#10;Description automatically generated with medium confidence">
            <a:extLst>
              <a:ext uri="{FF2B5EF4-FFF2-40B4-BE49-F238E27FC236}">
                <a16:creationId xmlns:a16="http://schemas.microsoft.com/office/drawing/2014/main" id="{B2539E95-AB2A-D226-941A-FEB5BFC9C645}"/>
              </a:ext>
            </a:extLst>
          </p:cNvPr>
          <p:cNvPicPr>
            <a:picLocks noChangeAspect="1"/>
          </p:cNvPicPr>
          <p:nvPr/>
        </p:nvPicPr>
        <p:blipFill>
          <a:blip r:embed="rId4"/>
          <a:stretch>
            <a:fillRect/>
          </a:stretch>
        </p:blipFill>
        <p:spPr>
          <a:xfrm>
            <a:off x="8657695" y="2707481"/>
            <a:ext cx="1257300" cy="3835400"/>
          </a:xfrm>
          <a:prstGeom prst="rect">
            <a:avLst/>
          </a:prstGeom>
        </p:spPr>
      </p:pic>
      <p:pic>
        <p:nvPicPr>
          <p:cNvPr id="14" name="Picture 13" descr="Shape&#10;&#10;Description automatically generated with medium confidence">
            <a:extLst>
              <a:ext uri="{FF2B5EF4-FFF2-40B4-BE49-F238E27FC236}">
                <a16:creationId xmlns:a16="http://schemas.microsoft.com/office/drawing/2014/main" id="{4EF925A2-08E1-3BE1-D738-7AF593AFEE39}"/>
              </a:ext>
            </a:extLst>
          </p:cNvPr>
          <p:cNvPicPr>
            <a:picLocks noChangeAspect="1"/>
          </p:cNvPicPr>
          <p:nvPr/>
        </p:nvPicPr>
        <p:blipFill>
          <a:blip r:embed="rId5"/>
          <a:stretch>
            <a:fillRect/>
          </a:stretch>
        </p:blipFill>
        <p:spPr>
          <a:xfrm>
            <a:off x="10061178" y="1107281"/>
            <a:ext cx="1257300" cy="5435600"/>
          </a:xfrm>
          <a:prstGeom prst="rect">
            <a:avLst/>
          </a:prstGeom>
        </p:spPr>
      </p:pic>
      <p:pic>
        <p:nvPicPr>
          <p:cNvPr id="16" name="Graphic 15" descr="Blog outline">
            <a:extLst>
              <a:ext uri="{FF2B5EF4-FFF2-40B4-BE49-F238E27FC236}">
                <a16:creationId xmlns:a16="http://schemas.microsoft.com/office/drawing/2014/main" id="{B302CE24-BA35-0F48-69DB-2954E2FD7E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3522" y="2165086"/>
            <a:ext cx="504295" cy="504295"/>
          </a:xfrm>
          <a:prstGeom prst="rect">
            <a:avLst/>
          </a:prstGeom>
        </p:spPr>
      </p:pic>
    </p:spTree>
    <p:extLst>
      <p:ext uri="{BB962C8B-B14F-4D97-AF65-F5344CB8AC3E}">
        <p14:creationId xmlns:p14="http://schemas.microsoft.com/office/powerpoint/2010/main" val="3306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6AE0984F-C8AE-383D-F7C8-FF0C2750DC5C}"/>
              </a:ext>
            </a:extLst>
          </p:cNvPr>
          <p:cNvPicPr>
            <a:picLocks noChangeAspect="1"/>
          </p:cNvPicPr>
          <p:nvPr/>
        </p:nvPicPr>
        <p:blipFill>
          <a:blip r:embed="rId2"/>
          <a:stretch>
            <a:fillRect/>
          </a:stretch>
        </p:blipFill>
        <p:spPr>
          <a:xfrm>
            <a:off x="808567" y="3756425"/>
            <a:ext cx="7772400" cy="2822175"/>
          </a:xfrm>
          <a:prstGeom prst="rect">
            <a:avLst/>
          </a:prstGeom>
        </p:spPr>
      </p:pic>
      <p:sp>
        <p:nvSpPr>
          <p:cNvPr id="3" name="Content Placeholder 2">
            <a:extLst>
              <a:ext uri="{FF2B5EF4-FFF2-40B4-BE49-F238E27FC236}">
                <a16:creationId xmlns:a16="http://schemas.microsoft.com/office/drawing/2014/main" id="{01F73AE3-621B-AF0C-B3CD-B7D4B25E2D3E}"/>
              </a:ext>
            </a:extLst>
          </p:cNvPr>
          <p:cNvSpPr>
            <a:spLocks noGrp="1"/>
          </p:cNvSpPr>
          <p:nvPr>
            <p:ph idx="1"/>
          </p:nvPr>
        </p:nvSpPr>
        <p:spPr>
          <a:xfrm>
            <a:off x="1905266" y="899647"/>
            <a:ext cx="10727266" cy="4351338"/>
          </a:xfrm>
        </p:spPr>
        <p:txBody>
          <a:bodyPr>
            <a:normAutofit/>
          </a:bodyPr>
          <a:lstStyle/>
          <a:p>
            <a:pPr marL="0" indent="0">
              <a:lnSpc>
                <a:spcPct val="150000"/>
              </a:lnSpc>
              <a:buNone/>
            </a:pPr>
            <a:r>
              <a:rPr lang="en-DK" sz="1600" b="1" dirty="0">
                <a:solidFill>
                  <a:schemeClr val="bg2">
                    <a:lumMod val="25000"/>
                  </a:schemeClr>
                </a:solidFill>
              </a:rPr>
              <a:t>Five Act Interview</a:t>
            </a:r>
          </a:p>
          <a:p>
            <a:pPr marL="0" indent="0">
              <a:lnSpc>
                <a:spcPct val="150000"/>
              </a:lnSpc>
              <a:buNone/>
            </a:pPr>
            <a:r>
              <a:rPr lang="en-DK" sz="1600" dirty="0">
                <a:solidFill>
                  <a:srgbClr val="707070"/>
                </a:solidFill>
              </a:rPr>
              <a:t>Efter udarbejdet af prototypen var det blevet tid til at teste det. Se om det faktisk virkede.</a:t>
            </a:r>
          </a:p>
          <a:p>
            <a:pPr marL="0" indent="0">
              <a:lnSpc>
                <a:spcPct val="150000"/>
              </a:lnSpc>
              <a:buNone/>
            </a:pPr>
            <a:r>
              <a:rPr lang="en-DK" sz="1600" dirty="0">
                <a:solidFill>
                  <a:srgbClr val="707070"/>
                </a:solidFill>
              </a:rPr>
              <a:t>Jeg forholdte mig som </a:t>
            </a:r>
            <a:r>
              <a:rPr lang="en-DK" sz="1600" i="1" dirty="0">
                <a:solidFill>
                  <a:srgbClr val="707070"/>
                </a:solidFill>
              </a:rPr>
              <a:t>obervatør</a:t>
            </a:r>
            <a:r>
              <a:rPr lang="en-DK" sz="1600" dirty="0">
                <a:solidFill>
                  <a:srgbClr val="707070"/>
                </a:solidFill>
              </a:rPr>
              <a:t> imens en </a:t>
            </a:r>
            <a:r>
              <a:rPr lang="en-DK" sz="1600" i="1" dirty="0">
                <a:solidFill>
                  <a:srgbClr val="707070"/>
                </a:solidFill>
              </a:rPr>
              <a:t>testperson</a:t>
            </a:r>
            <a:r>
              <a:rPr lang="en-DK" sz="1600" dirty="0">
                <a:solidFill>
                  <a:srgbClr val="707070"/>
                </a:solidFill>
              </a:rPr>
              <a:t> og en </a:t>
            </a:r>
            <a:r>
              <a:rPr lang="en-DK" sz="1600" i="1" dirty="0">
                <a:solidFill>
                  <a:srgbClr val="707070"/>
                </a:solidFill>
              </a:rPr>
              <a:t>faciltator</a:t>
            </a:r>
            <a:r>
              <a:rPr lang="en-DK" sz="1600" dirty="0">
                <a:solidFill>
                  <a:srgbClr val="707070"/>
                </a:solidFill>
              </a:rPr>
              <a:t> prøvede mit produkt. </a:t>
            </a:r>
          </a:p>
          <a:p>
            <a:pPr marL="0" indent="0">
              <a:lnSpc>
                <a:spcPct val="150000"/>
              </a:lnSpc>
              <a:buNone/>
            </a:pPr>
            <a:endParaRPr lang="en-DK" sz="1600" dirty="0">
              <a:solidFill>
                <a:srgbClr val="707070"/>
              </a:solidFill>
            </a:endParaRPr>
          </a:p>
          <a:p>
            <a:pPr marL="0" indent="0">
              <a:lnSpc>
                <a:spcPct val="150000"/>
              </a:lnSpc>
              <a:buNone/>
            </a:pPr>
            <a:r>
              <a:rPr lang="en-DK" sz="1600" dirty="0">
                <a:solidFill>
                  <a:srgbClr val="707070"/>
                </a:solidFill>
              </a:rPr>
              <a:t>	Jeg havde på forhånd udarbejdet nogle spørgsmål som testpersonen skulle udføre. </a:t>
            </a:r>
          </a:p>
          <a:p>
            <a:pPr marL="0" indent="0">
              <a:lnSpc>
                <a:spcPct val="150000"/>
              </a:lnSpc>
              <a:buNone/>
            </a:pPr>
            <a:r>
              <a:rPr lang="en-DK" sz="1600" dirty="0">
                <a:solidFill>
                  <a:srgbClr val="707070"/>
                </a:solidFill>
              </a:rPr>
              <a:t>	De skulle tænke højt og forsøge deres bedste. Det var ikke målet at teste personerne, men selve produktet. </a:t>
            </a:r>
          </a:p>
          <a:p>
            <a:pPr marL="0" indent="0">
              <a:lnSpc>
                <a:spcPct val="150000"/>
              </a:lnSpc>
              <a:buNone/>
            </a:pPr>
            <a:r>
              <a:rPr lang="en-DK" sz="1600" dirty="0">
                <a:solidFill>
                  <a:srgbClr val="707070"/>
                </a:solidFill>
              </a:rPr>
              <a:t>	Efterfølgende skrev jeg en mindre rapport og nedskrev alt det der skulle optimeres. </a:t>
            </a:r>
          </a:p>
        </p:txBody>
      </p:sp>
      <p:sp>
        <p:nvSpPr>
          <p:cNvPr id="6" name="Rectangle 5">
            <a:extLst>
              <a:ext uri="{FF2B5EF4-FFF2-40B4-BE49-F238E27FC236}">
                <a16:creationId xmlns:a16="http://schemas.microsoft.com/office/drawing/2014/main" id="{A85AED66-3C10-83D0-2763-9BC2F6972D1E}"/>
              </a:ext>
            </a:extLst>
          </p:cNvPr>
          <p:cNvSpPr/>
          <p:nvPr/>
        </p:nvSpPr>
        <p:spPr>
          <a:xfrm>
            <a:off x="-211932" y="-161208"/>
            <a:ext cx="12844464" cy="881216"/>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7" name="Subtitle 2">
            <a:extLst>
              <a:ext uri="{FF2B5EF4-FFF2-40B4-BE49-F238E27FC236}">
                <a16:creationId xmlns:a16="http://schemas.microsoft.com/office/drawing/2014/main" id="{88D468E9-5BB1-40AD-EAB3-B35363F10021}"/>
              </a:ext>
            </a:extLst>
          </p:cNvPr>
          <p:cNvSpPr txBox="1">
            <a:spLocks/>
          </p:cNvSpPr>
          <p:nvPr/>
        </p:nvSpPr>
        <p:spPr>
          <a:xfrm>
            <a:off x="1524000" y="27940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DK" sz="1600" dirty="0">
                <a:solidFill>
                  <a:srgbClr val="707070"/>
                </a:solidFill>
                <a:latin typeface="Rock Salt" pitchFamily="2" charset="0"/>
              </a:rPr>
              <a:t>T.O.T.S</a:t>
            </a:r>
          </a:p>
        </p:txBody>
      </p:sp>
      <p:pic>
        <p:nvPicPr>
          <p:cNvPr id="9" name="Graphic 8" descr="Document outline">
            <a:extLst>
              <a:ext uri="{FF2B5EF4-FFF2-40B4-BE49-F238E27FC236}">
                <a16:creationId xmlns:a16="http://schemas.microsoft.com/office/drawing/2014/main" id="{876170B3-E483-DEBF-F783-2D5256C626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1135" y="899647"/>
            <a:ext cx="565729" cy="554566"/>
          </a:xfrm>
          <a:prstGeom prst="rect">
            <a:avLst/>
          </a:prstGeom>
        </p:spPr>
      </p:pic>
      <p:sp>
        <p:nvSpPr>
          <p:cNvPr id="12" name="TextBox 11">
            <a:extLst>
              <a:ext uri="{FF2B5EF4-FFF2-40B4-BE49-F238E27FC236}">
                <a16:creationId xmlns:a16="http://schemas.microsoft.com/office/drawing/2014/main" id="{0FD416CD-5D0D-38DD-8088-C3B56F965359}"/>
              </a:ext>
            </a:extLst>
          </p:cNvPr>
          <p:cNvSpPr txBox="1"/>
          <p:nvPr/>
        </p:nvSpPr>
        <p:spPr>
          <a:xfrm>
            <a:off x="9042400" y="5359244"/>
            <a:ext cx="2592889" cy="369332"/>
          </a:xfrm>
          <a:prstGeom prst="rect">
            <a:avLst/>
          </a:prstGeom>
          <a:noFill/>
        </p:spPr>
        <p:txBody>
          <a:bodyPr wrap="none" rtlCol="0">
            <a:spAutoFit/>
          </a:bodyPr>
          <a:lstStyle/>
          <a:p>
            <a:r>
              <a:rPr lang="en-DK" i="1" dirty="0">
                <a:solidFill>
                  <a:srgbClr val="707070"/>
                </a:solidFill>
              </a:rPr>
              <a:t>*Screendump af rapport*</a:t>
            </a:r>
          </a:p>
        </p:txBody>
      </p:sp>
    </p:spTree>
    <p:extLst>
      <p:ext uri="{BB962C8B-B14F-4D97-AF65-F5344CB8AC3E}">
        <p14:creationId xmlns:p14="http://schemas.microsoft.com/office/powerpoint/2010/main" val="338729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DB757-65CB-FEA1-26F2-390D1F0375BA}"/>
              </a:ext>
            </a:extLst>
          </p:cNvPr>
          <p:cNvSpPr/>
          <p:nvPr/>
        </p:nvSpPr>
        <p:spPr>
          <a:xfrm>
            <a:off x="-211932" y="-161208"/>
            <a:ext cx="12844464" cy="881216"/>
          </a:xfrm>
          <a:prstGeom prst="rect">
            <a:avLst/>
          </a:prstGeom>
          <a:solidFill>
            <a:srgbClr val="E7E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Subtitle 2">
            <a:extLst>
              <a:ext uri="{FF2B5EF4-FFF2-40B4-BE49-F238E27FC236}">
                <a16:creationId xmlns:a16="http://schemas.microsoft.com/office/drawing/2014/main" id="{413D9441-73BF-232E-734F-F7C3453E67C6}"/>
              </a:ext>
            </a:extLst>
          </p:cNvPr>
          <p:cNvSpPr txBox="1">
            <a:spLocks/>
          </p:cNvSpPr>
          <p:nvPr/>
        </p:nvSpPr>
        <p:spPr>
          <a:xfrm>
            <a:off x="1524000" y="279400"/>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DK" sz="1600" dirty="0">
                <a:solidFill>
                  <a:srgbClr val="707070"/>
                </a:solidFill>
                <a:latin typeface="Rock Salt" pitchFamily="2" charset="0"/>
              </a:rPr>
              <a:t>T.O.T.S</a:t>
            </a:r>
          </a:p>
        </p:txBody>
      </p:sp>
      <p:sp>
        <p:nvSpPr>
          <p:cNvPr id="6" name="TextBox 5">
            <a:extLst>
              <a:ext uri="{FF2B5EF4-FFF2-40B4-BE49-F238E27FC236}">
                <a16:creationId xmlns:a16="http://schemas.microsoft.com/office/drawing/2014/main" id="{2296BF2F-B020-7C7E-78AA-B557B97E74BB}"/>
              </a:ext>
            </a:extLst>
          </p:cNvPr>
          <p:cNvSpPr txBox="1"/>
          <p:nvPr/>
        </p:nvSpPr>
        <p:spPr>
          <a:xfrm>
            <a:off x="679491" y="1935162"/>
            <a:ext cx="11061618" cy="2723823"/>
          </a:xfrm>
          <a:prstGeom prst="rect">
            <a:avLst/>
          </a:prstGeom>
          <a:noFill/>
        </p:spPr>
        <p:txBody>
          <a:bodyPr wrap="none" rtlCol="0">
            <a:spAutoFit/>
          </a:bodyPr>
          <a:lstStyle/>
          <a:p>
            <a:pPr algn="ctr"/>
            <a:r>
              <a:rPr lang="en-DK" b="1" dirty="0">
                <a:solidFill>
                  <a:schemeClr val="bg2">
                    <a:lumMod val="25000"/>
                  </a:schemeClr>
                </a:solidFill>
              </a:rPr>
              <a:t>Så hvad nu?</a:t>
            </a:r>
          </a:p>
          <a:p>
            <a:pPr algn="ctr">
              <a:lnSpc>
                <a:spcPct val="150000"/>
              </a:lnSpc>
            </a:pPr>
            <a:r>
              <a:rPr lang="en-DK" dirty="0"/>
              <a:t>Nu skal alt dette arbejde bruges. </a:t>
            </a:r>
          </a:p>
          <a:p>
            <a:pPr algn="ctr">
              <a:lnSpc>
                <a:spcPct val="150000"/>
              </a:lnSpc>
            </a:pPr>
            <a:r>
              <a:rPr lang="en-DK" dirty="0"/>
              <a:t>Sitet skal optimeres </a:t>
            </a:r>
            <a:r>
              <a:rPr lang="en-DK"/>
              <a:t>og derefter </a:t>
            </a:r>
            <a:r>
              <a:rPr lang="en-DK" dirty="0"/>
              <a:t>tester jeg det igen. Jeg tester det lige indtil at jeg er tilfreds og det er helt optimeret.</a:t>
            </a:r>
          </a:p>
          <a:p>
            <a:pPr algn="ctr">
              <a:lnSpc>
                <a:spcPct val="150000"/>
              </a:lnSpc>
            </a:pPr>
            <a:endParaRPr lang="en-DK" dirty="0"/>
          </a:p>
          <a:p>
            <a:pPr algn="ctr">
              <a:lnSpc>
                <a:spcPct val="150000"/>
              </a:lnSpc>
            </a:pPr>
            <a:endParaRPr lang="en-DK" dirty="0"/>
          </a:p>
          <a:p>
            <a:pPr algn="ctr">
              <a:lnSpc>
                <a:spcPct val="150000"/>
              </a:lnSpc>
            </a:pPr>
            <a:r>
              <a:rPr lang="en-DK" dirty="0"/>
              <a:t>Det kommer aldrig til at blive </a:t>
            </a:r>
            <a:r>
              <a:rPr lang="en-DK" i="1" dirty="0"/>
              <a:t>perfekt</a:t>
            </a:r>
            <a:r>
              <a:rPr lang="en-DK" dirty="0"/>
              <a:t> for det kan altid blive bedre.</a:t>
            </a:r>
          </a:p>
          <a:p>
            <a:pPr algn="ctr"/>
            <a:endParaRPr lang="en-DK" dirty="0"/>
          </a:p>
        </p:txBody>
      </p:sp>
    </p:spTree>
    <p:extLst>
      <p:ext uri="{BB962C8B-B14F-4D97-AF65-F5344CB8AC3E}">
        <p14:creationId xmlns:p14="http://schemas.microsoft.com/office/powerpoint/2010/main" val="534979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676</Words>
  <Application>Microsoft Macintosh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Rock Salt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Riis Pehrson</dc:creator>
  <cp:lastModifiedBy>Sophie Riis Pehrson</cp:lastModifiedBy>
  <cp:revision>4</cp:revision>
  <cp:lastPrinted>2022-10-12T09:49:55Z</cp:lastPrinted>
  <dcterms:created xsi:type="dcterms:W3CDTF">2022-10-12T08:29:32Z</dcterms:created>
  <dcterms:modified xsi:type="dcterms:W3CDTF">2022-10-12T09:59:50Z</dcterms:modified>
</cp:coreProperties>
</file>