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线条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标题文本"/>
          <p:cNvSpPr txBox="1"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4" name="正文级别 1…"/>
          <p:cNvSpPr txBox="1"/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2" name="“在此键入引文。”"/>
          <p:cNvSpPr txBox="1"/>
          <p:nvPr>
            <p:ph type="body" sz="quarter" idx="14"/>
          </p:nvPr>
        </p:nvSpPr>
        <p:spPr>
          <a:xfrm>
            <a:off x="1270000" y="4241799"/>
            <a:ext cx="10464800" cy="8128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图像"/>
          <p:cNvSpPr/>
          <p:nvPr>
            <p:ph type="pic" idx="13"/>
          </p:nvPr>
        </p:nvSpPr>
        <p:spPr>
          <a:xfrm>
            <a:off x="-177800" y="0"/>
            <a:ext cx="133731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线条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图像"/>
          <p:cNvSpPr/>
          <p:nvPr>
            <p:ph type="pic" idx="13"/>
          </p:nvPr>
        </p:nvSpPr>
        <p:spPr>
          <a:xfrm>
            <a:off x="0" y="-25400"/>
            <a:ext cx="13004800" cy="77253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" name="标题文本"/>
          <p:cNvSpPr txBox="1"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/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/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线条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图像"/>
          <p:cNvSpPr/>
          <p:nvPr>
            <p:ph type="pic" idx="13"/>
          </p:nvPr>
        </p:nvSpPr>
        <p:spPr>
          <a:xfrm>
            <a:off x="4775200" y="0"/>
            <a:ext cx="15392400" cy="9766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标题文本"/>
          <p:cNvSpPr txBox="1"/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4" name="正文级别 1…"/>
          <p:cNvSpPr txBox="1"/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0" name="图像"/>
          <p:cNvSpPr/>
          <p:nvPr>
            <p:ph type="pic" idx="13"/>
          </p:nvPr>
        </p:nvSpPr>
        <p:spPr>
          <a:xfrm>
            <a:off x="6477000" y="-152400"/>
            <a:ext cx="6654800" cy="990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1" name="标题文本"/>
          <p:cNvSpPr txBox="1"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2" name="正文级别 1…"/>
          <p:cNvSpPr txBox="1"/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幻灯片编号"/>
          <p:cNvSpPr txBox="1"/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正文级别 1…"/>
          <p:cNvSpPr txBox="1"/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" name="图像"/>
          <p:cNvSpPr/>
          <p:nvPr>
            <p:ph type="pic" sz="half" idx="13"/>
          </p:nvPr>
        </p:nvSpPr>
        <p:spPr>
          <a:xfrm>
            <a:off x="9168011" y="4584788"/>
            <a:ext cx="6506665" cy="4343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图像"/>
          <p:cNvSpPr/>
          <p:nvPr>
            <p:ph type="pic" sz="quarter" idx="14"/>
          </p:nvPr>
        </p:nvSpPr>
        <p:spPr>
          <a:xfrm>
            <a:off x="9182100" y="-101600"/>
            <a:ext cx="3365500" cy="5003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图像"/>
          <p:cNvSpPr/>
          <p:nvPr>
            <p:ph type="pic" idx="15"/>
          </p:nvPr>
        </p:nvSpPr>
        <p:spPr>
          <a:xfrm>
            <a:off x="-800100" y="469900"/>
            <a:ext cx="11049000" cy="80539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像" descr="图像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328" r="0" b="1363"/>
          <a:stretch>
            <a:fillRect/>
          </a:stretch>
        </p:blipFill>
        <p:spPr>
          <a:xfrm>
            <a:off x="0" y="0"/>
            <a:ext cx="13004800" cy="7594600"/>
          </a:xfrm>
          <a:prstGeom prst="rect">
            <a:avLst/>
          </a:prstGeom>
        </p:spPr>
      </p:pic>
      <p:sp>
        <p:nvSpPr>
          <p:cNvPr id="128" name="算法入门系列2 - 在水一方"/>
          <p:cNvSpPr txBox="1"/>
          <p:nvPr>
            <p:ph type="title"/>
          </p:nvPr>
        </p:nvSpPr>
        <p:spPr>
          <a:xfrm>
            <a:off x="12738" y="7785100"/>
            <a:ext cx="7188162" cy="1701800"/>
          </a:xfrm>
          <a:prstGeom prst="rect">
            <a:avLst/>
          </a:prstGeom>
        </p:spPr>
        <p:txBody>
          <a:bodyPr/>
          <a:lstStyle/>
          <a:p>
            <a:pPr/>
            <a:r>
              <a:t>算法入门系列2 - 在水一方</a:t>
            </a:r>
          </a:p>
        </p:txBody>
      </p:sp>
      <p:sp>
        <p:nvSpPr>
          <p:cNvPr id="129" name="jackfrued"/>
          <p:cNvSpPr txBox="1"/>
          <p:nvPr>
            <p:ph type="body" sz="quarter" idx="1"/>
          </p:nvPr>
        </p:nvSpPr>
        <p:spPr>
          <a:xfrm>
            <a:off x="7780814" y="8382000"/>
            <a:ext cx="2432792" cy="508000"/>
          </a:xfrm>
          <a:prstGeom prst="rect">
            <a:avLst/>
          </a:prstGeom>
        </p:spPr>
        <p:txBody>
          <a:bodyPr/>
          <a:lstStyle/>
          <a:p>
            <a:pPr/>
            <a:r>
              <a:t>jackfrued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蒹葭苍苍，白露为霜。…"/>
          <p:cNvSpPr txBox="1"/>
          <p:nvPr/>
        </p:nvSpPr>
        <p:spPr>
          <a:xfrm>
            <a:off x="2721254" y="2108199"/>
            <a:ext cx="7562292" cy="553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200"/>
            </a:pPr>
            <a:r>
              <a:t>蒹葭苍苍，白露为霜。</a:t>
            </a:r>
          </a:p>
          <a:p>
            <a:pPr algn="l">
              <a:defRPr sz="5200"/>
            </a:pPr>
            <a:r>
              <a:t>所谓伊人，在水一方。</a:t>
            </a:r>
          </a:p>
          <a:p>
            <a:pPr algn="l">
              <a:defRPr sz="5200"/>
            </a:pPr>
            <a:r>
              <a:t>溯洄从之，道阻且长。</a:t>
            </a:r>
          </a:p>
          <a:p>
            <a:pPr algn="l">
              <a:defRPr sz="5200"/>
            </a:pPr>
            <a:r>
              <a:t>溯游从之，宛在水中央。</a:t>
            </a:r>
          </a:p>
          <a:p>
            <a:pPr algn="r">
              <a:defRPr sz="5200"/>
            </a:pPr>
          </a:p>
          <a:p>
            <a:pPr algn="r">
              <a:defRPr sz="5200"/>
            </a:pPr>
            <a:r>
              <a:t>- 诗经·蒹葭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从前有座山，山里有座庙，庙里有个老和尚，正在给小和尚讲故事呢！故事是什么呢？从前有座山，山里有座庙，庙里有个老和尚，正在给小和尚讲故事呢！故事是什么呢？从前有座山，山里有座庙，庙里有个老和尚，正在给小和尚讲故事呢！故事是什么呢？从前有座山，……"/>
          <p:cNvSpPr txBox="1"/>
          <p:nvPr/>
        </p:nvSpPr>
        <p:spPr>
          <a:xfrm>
            <a:off x="1402463" y="2921000"/>
            <a:ext cx="10199874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6100"/>
              </a:lnSpc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从前有座山，山里有座庙，庙里有个老和尚，正在给小和尚讲故事呢！故事是什么呢？从前有座山，山里有座庙，庙里有个老和尚，正在给小和尚讲故事呢！故事是什么呢？从前有座山，山里有座庙，庙里有个老和尚，正在给小和尚讲故事呢！故事是什么呢？从前有座山，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野比大雄在房间里，用时光电视看着未来的情况。电视画面中，野比大雄在房间里，用时光电视看着未来的情况。电视画面中，野比大雄在房间里，用时光电视看着未来的情况……"/>
          <p:cNvSpPr txBox="1"/>
          <p:nvPr/>
        </p:nvSpPr>
        <p:spPr>
          <a:xfrm>
            <a:off x="1402463" y="3556000"/>
            <a:ext cx="10199874" cy="264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6100"/>
              </a:lnSpc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野比大雄在房间里，用时光电视看着未来的情况。电视画面中，野比大雄在房间里，用时光电视看着未来的情况。电视画面中，野比大雄在房间里，用时光电视看着未来的情况……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0! = 1"/>
          <p:cNvSpPr txBox="1"/>
          <p:nvPr/>
        </p:nvSpPr>
        <p:spPr>
          <a:xfrm>
            <a:off x="4405934" y="2275956"/>
            <a:ext cx="4192932" cy="2022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800"/>
            </a:lvl1pPr>
          </a:lstStyle>
          <a:p>
            <a:pPr/>
            <a:r>
              <a:t>0! = 1</a:t>
            </a:r>
          </a:p>
        </p:txBody>
      </p:sp>
      <p:sp>
        <p:nvSpPr>
          <p:cNvPr id="138" name="n! = n * (n - 1)!"/>
          <p:cNvSpPr txBox="1"/>
          <p:nvPr/>
        </p:nvSpPr>
        <p:spPr>
          <a:xfrm>
            <a:off x="1470101" y="5454696"/>
            <a:ext cx="10064598" cy="2022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800"/>
            </a:lvl1pPr>
          </a:lstStyle>
          <a:p>
            <a:pPr/>
            <a:r>
              <a:t>n! = n * (n - 1)!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Droste_cacao_100gr_blikje,_foto_02.jpeg" descr="Droste_cacao_100gr_blikje,_foto_0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8765" y="0"/>
            <a:ext cx="6427270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504" y="1975094"/>
            <a:ext cx="10753792" cy="58034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knight_tour.gif" descr="knight_tour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9319" y="390856"/>
            <a:ext cx="5181601" cy="518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43320" y="3707546"/>
            <a:ext cx="5582161" cy="5655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