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1" r:id="rId6"/>
    <p:sldId id="258" r:id="rId7"/>
    <p:sldId id="262" r:id="rId8"/>
  </p:sldIdLst>
  <p:sldSz cx="12192000" cy="6858000"/>
  <p:notesSz cx="6875463" cy="10002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6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765" autoAdjust="0"/>
  </p:normalViewPr>
  <p:slideViewPr>
    <p:cSldViewPr snapToGrid="0">
      <p:cViewPr>
        <p:scale>
          <a:sx n="99" d="100"/>
          <a:sy n="99" d="100"/>
        </p:scale>
        <p:origin x="82" y="-806"/>
      </p:cViewPr>
      <p:guideLst/>
    </p:cSldViewPr>
  </p:slideViewPr>
  <p:notesTextViewPr>
    <p:cViewPr>
      <p:scale>
        <a:sx n="1" d="1"/>
        <a:sy n="1" d="1"/>
      </p:scale>
      <p:origin x="0" y="0"/>
    </p:cViewPr>
  </p:notesTextViewPr>
  <p:notesViewPr>
    <p:cSldViewPr snapToGrid="0">
      <p:cViewPr>
        <p:scale>
          <a:sx n="95" d="100"/>
          <a:sy n="95" d="100"/>
        </p:scale>
        <p:origin x="2506" y="-81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9367" cy="501879"/>
          </a:xfrm>
          <a:prstGeom prst="rect">
            <a:avLst/>
          </a:prstGeom>
        </p:spPr>
        <p:txBody>
          <a:bodyPr vert="horz" lIns="96442" tIns="48221" rIns="96442" bIns="48221" rtlCol="0"/>
          <a:lstStyle>
            <a:lvl1pPr algn="l">
              <a:defRPr sz="1300"/>
            </a:lvl1pPr>
          </a:lstStyle>
          <a:p>
            <a:endParaRPr lang="en-GB"/>
          </a:p>
        </p:txBody>
      </p:sp>
      <p:sp>
        <p:nvSpPr>
          <p:cNvPr id="3" name="Date Placeholder 2"/>
          <p:cNvSpPr>
            <a:spLocks noGrp="1"/>
          </p:cNvSpPr>
          <p:nvPr>
            <p:ph type="dt" idx="1"/>
          </p:nvPr>
        </p:nvSpPr>
        <p:spPr>
          <a:xfrm>
            <a:off x="3894505" y="0"/>
            <a:ext cx="2979367" cy="501879"/>
          </a:xfrm>
          <a:prstGeom prst="rect">
            <a:avLst/>
          </a:prstGeom>
        </p:spPr>
        <p:txBody>
          <a:bodyPr vert="horz" lIns="96442" tIns="48221" rIns="96442" bIns="48221" rtlCol="0"/>
          <a:lstStyle>
            <a:lvl1pPr algn="r">
              <a:defRPr sz="1300"/>
            </a:lvl1pPr>
          </a:lstStyle>
          <a:p>
            <a:fld id="{3AC7FBA2-17B6-4749-80FA-B9343105CFDB}" type="datetimeFigureOut">
              <a:rPr lang="en-GB" smtClean="0"/>
              <a:t>22/01/2023</a:t>
            </a:fld>
            <a:endParaRPr lang="en-GB"/>
          </a:p>
        </p:txBody>
      </p:sp>
      <p:sp>
        <p:nvSpPr>
          <p:cNvPr id="4" name="Slide Image Placeholder 3"/>
          <p:cNvSpPr>
            <a:spLocks noGrp="1" noRot="1" noChangeAspect="1"/>
          </p:cNvSpPr>
          <p:nvPr>
            <p:ph type="sldImg" idx="2"/>
          </p:nvPr>
        </p:nvSpPr>
        <p:spPr>
          <a:xfrm>
            <a:off x="438150" y="1250950"/>
            <a:ext cx="5999163" cy="3375025"/>
          </a:xfrm>
          <a:prstGeom prst="rect">
            <a:avLst/>
          </a:prstGeom>
          <a:noFill/>
          <a:ln w="12700">
            <a:solidFill>
              <a:prstClr val="black"/>
            </a:solidFill>
          </a:ln>
        </p:spPr>
        <p:txBody>
          <a:bodyPr vert="horz" lIns="96442" tIns="48221" rIns="96442" bIns="48221" rtlCol="0" anchor="ctr"/>
          <a:lstStyle/>
          <a:p>
            <a:endParaRPr lang="en-GB"/>
          </a:p>
        </p:txBody>
      </p:sp>
      <p:sp>
        <p:nvSpPr>
          <p:cNvPr id="5" name="Notes Placeholder 4"/>
          <p:cNvSpPr>
            <a:spLocks noGrp="1"/>
          </p:cNvSpPr>
          <p:nvPr>
            <p:ph type="body" sz="quarter" idx="3"/>
          </p:nvPr>
        </p:nvSpPr>
        <p:spPr>
          <a:xfrm>
            <a:off x="687547" y="4813866"/>
            <a:ext cx="5500370" cy="3938617"/>
          </a:xfrm>
          <a:prstGeom prst="rect">
            <a:avLst/>
          </a:prstGeom>
        </p:spPr>
        <p:txBody>
          <a:bodyPr vert="horz" lIns="96442" tIns="48221" rIns="96442" bIns="482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00961"/>
            <a:ext cx="2979367" cy="501878"/>
          </a:xfrm>
          <a:prstGeom prst="rect">
            <a:avLst/>
          </a:prstGeom>
        </p:spPr>
        <p:txBody>
          <a:bodyPr vert="horz" lIns="96442" tIns="48221" rIns="96442" bIns="48221" rtlCol="0" anchor="b"/>
          <a:lstStyle>
            <a:lvl1pPr algn="l">
              <a:defRPr sz="1300"/>
            </a:lvl1pPr>
          </a:lstStyle>
          <a:p>
            <a:endParaRPr lang="en-GB"/>
          </a:p>
        </p:txBody>
      </p:sp>
      <p:sp>
        <p:nvSpPr>
          <p:cNvPr id="7" name="Slide Number Placeholder 6"/>
          <p:cNvSpPr>
            <a:spLocks noGrp="1"/>
          </p:cNvSpPr>
          <p:nvPr>
            <p:ph type="sldNum" sz="quarter" idx="5"/>
          </p:nvPr>
        </p:nvSpPr>
        <p:spPr>
          <a:xfrm>
            <a:off x="3894505" y="9500961"/>
            <a:ext cx="2979367" cy="501878"/>
          </a:xfrm>
          <a:prstGeom prst="rect">
            <a:avLst/>
          </a:prstGeom>
        </p:spPr>
        <p:txBody>
          <a:bodyPr vert="horz" lIns="96442" tIns="48221" rIns="96442" bIns="48221" rtlCol="0" anchor="b"/>
          <a:lstStyle>
            <a:lvl1pPr algn="r">
              <a:defRPr sz="1300"/>
            </a:lvl1pPr>
          </a:lstStyle>
          <a:p>
            <a:fld id="{632ABBEB-8993-4203-84B3-897149DFA2FF}" type="slidenum">
              <a:rPr lang="en-GB" smtClean="0"/>
              <a:t>‹#›</a:t>
            </a:fld>
            <a:endParaRPr lang="en-GB"/>
          </a:p>
        </p:txBody>
      </p:sp>
    </p:spTree>
    <p:extLst>
      <p:ext uri="{BB962C8B-B14F-4D97-AF65-F5344CB8AC3E}">
        <p14:creationId xmlns:p14="http://schemas.microsoft.com/office/powerpoint/2010/main" val="262600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just want to take some time to show you how we’ll manage your data here at </a:t>
            </a:r>
            <a:r>
              <a:rPr lang="en-GB" dirty="0" err="1"/>
              <a:t>DataSpace</a:t>
            </a:r>
            <a:r>
              <a:rPr lang="en-GB" dirty="0"/>
              <a:t>.</a:t>
            </a:r>
          </a:p>
        </p:txBody>
      </p:sp>
      <p:sp>
        <p:nvSpPr>
          <p:cNvPr id="4" name="Slide Number Placeholder 3"/>
          <p:cNvSpPr>
            <a:spLocks noGrp="1"/>
          </p:cNvSpPr>
          <p:nvPr>
            <p:ph type="sldNum" sz="quarter" idx="5"/>
          </p:nvPr>
        </p:nvSpPr>
        <p:spPr/>
        <p:txBody>
          <a:bodyPr/>
          <a:lstStyle/>
          <a:p>
            <a:fld id="{632ABBEB-8993-4203-84B3-897149DFA2FF}" type="slidenum">
              <a:rPr lang="en-GB" smtClean="0"/>
              <a:t>1</a:t>
            </a:fld>
            <a:endParaRPr lang="en-GB"/>
          </a:p>
        </p:txBody>
      </p:sp>
    </p:spTree>
    <p:extLst>
      <p:ext uri="{BB962C8B-B14F-4D97-AF65-F5344CB8AC3E}">
        <p14:creationId xmlns:p14="http://schemas.microsoft.com/office/powerpoint/2010/main" val="50166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a few tools at our disposal including Tableau, Python, SQL and Databases, which are all incredibly reliable and popular tools for data exploration and analysis.</a:t>
            </a:r>
          </a:p>
          <a:p>
            <a:endParaRPr lang="en-GB" dirty="0"/>
          </a:p>
          <a:p>
            <a:endParaRPr lang="en-GB" dirty="0"/>
          </a:p>
        </p:txBody>
      </p:sp>
      <p:sp>
        <p:nvSpPr>
          <p:cNvPr id="4" name="Slide Number Placeholder 3"/>
          <p:cNvSpPr>
            <a:spLocks noGrp="1"/>
          </p:cNvSpPr>
          <p:nvPr>
            <p:ph type="sldNum" sz="quarter" idx="5"/>
          </p:nvPr>
        </p:nvSpPr>
        <p:spPr/>
        <p:txBody>
          <a:bodyPr/>
          <a:lstStyle/>
          <a:p>
            <a:fld id="{632ABBEB-8993-4203-84B3-897149DFA2FF}" type="slidenum">
              <a:rPr lang="en-GB" smtClean="0"/>
              <a:t>2</a:t>
            </a:fld>
            <a:endParaRPr lang="en-GB"/>
          </a:p>
        </p:txBody>
      </p:sp>
    </p:spTree>
    <p:extLst>
      <p:ext uri="{BB962C8B-B14F-4D97-AF65-F5344CB8AC3E}">
        <p14:creationId xmlns:p14="http://schemas.microsoft.com/office/powerpoint/2010/main" val="256192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the tool is, who uses it and what it’s for.</a:t>
            </a:r>
          </a:p>
          <a:p>
            <a:pPr marL="180828" indent="-180828">
              <a:buFontTx/>
              <a:buChar char="-"/>
            </a:pPr>
            <a:r>
              <a:rPr lang="en-GB" dirty="0"/>
              <a:t>Tableau is a collaborative data visualisation service (visual analytics). </a:t>
            </a:r>
          </a:p>
          <a:p>
            <a:pPr marL="180828" indent="-180828">
              <a:buFontTx/>
              <a:buChar char="-"/>
            </a:pPr>
            <a:r>
              <a:rPr lang="en-GB" dirty="0"/>
              <a:t>Helps you to be more data-driven and make data-driven decisions.</a:t>
            </a:r>
          </a:p>
          <a:p>
            <a:pPr marL="180828" indent="-180828">
              <a:buFontTx/>
              <a:buChar char="-"/>
            </a:pPr>
            <a:r>
              <a:rPr lang="en-GB" dirty="0"/>
              <a:t>This allows us to visualise your data and show patterns in a user friendly way. An easy to use and understand interface. Offers security for data, read only options (Tableau reader) which may be suitable for non decision makers who need to view the data, and opportunities to collaborate. </a:t>
            </a:r>
          </a:p>
          <a:p>
            <a:pPr marL="180828" indent="-180828">
              <a:buFontTx/>
              <a:buChar char="-"/>
            </a:pPr>
            <a:r>
              <a:rPr lang="en-GB" dirty="0"/>
              <a:t>Easier to explore and manage data &amp; faster to discover and share insights.</a:t>
            </a:r>
          </a:p>
          <a:p>
            <a:pPr marL="180828" indent="-180828">
              <a:buFontTx/>
              <a:buChar char="-"/>
            </a:pPr>
            <a:r>
              <a:rPr lang="en-GB" dirty="0"/>
              <a:t>Makes complex data structures and the relationships between data sets easier to understand for all (including those without tech skills- managers, executives etc).</a:t>
            </a:r>
          </a:p>
        </p:txBody>
      </p:sp>
      <p:sp>
        <p:nvSpPr>
          <p:cNvPr id="4" name="Slide Number Placeholder 3"/>
          <p:cNvSpPr>
            <a:spLocks noGrp="1"/>
          </p:cNvSpPr>
          <p:nvPr>
            <p:ph type="sldNum" sz="quarter" idx="5"/>
          </p:nvPr>
        </p:nvSpPr>
        <p:spPr/>
        <p:txBody>
          <a:bodyPr/>
          <a:lstStyle/>
          <a:p>
            <a:fld id="{632ABBEB-8993-4203-84B3-897149DFA2FF}" type="slidenum">
              <a:rPr lang="en-GB" smtClean="0"/>
              <a:t>3</a:t>
            </a:fld>
            <a:endParaRPr lang="en-GB"/>
          </a:p>
        </p:txBody>
      </p:sp>
    </p:spTree>
    <p:extLst>
      <p:ext uri="{BB962C8B-B14F-4D97-AF65-F5344CB8AC3E}">
        <p14:creationId xmlns:p14="http://schemas.microsoft.com/office/powerpoint/2010/main" val="1691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4418">
              <a:defRPr/>
            </a:pPr>
            <a:r>
              <a:rPr lang="en-GB" b="1" dirty="0"/>
              <a:t>What the tool is, who uses it and what it’s for.</a:t>
            </a:r>
            <a:endParaRPr lang="en-GB" dirty="0"/>
          </a:p>
          <a:p>
            <a:r>
              <a:rPr lang="en-GB" dirty="0"/>
              <a:t>-   A general purpose programming language widely used by data scientists.</a:t>
            </a:r>
          </a:p>
          <a:p>
            <a:pPr marL="180828" indent="-180828">
              <a:buFontTx/>
              <a:buChar char="-"/>
            </a:pPr>
            <a:r>
              <a:rPr lang="en-GB" dirty="0"/>
              <a:t>Allows us to manipulate, process, clean and crunch datasets.</a:t>
            </a:r>
          </a:p>
          <a:p>
            <a:pPr marL="180828" indent="-180828">
              <a:buFontTx/>
              <a:buChar char="-"/>
            </a:pPr>
            <a:r>
              <a:rPr lang="en-GB" dirty="0"/>
              <a:t>Can be used to develop data analysis software.</a:t>
            </a:r>
          </a:p>
          <a:p>
            <a:pPr marL="180828" indent="-180828">
              <a:buFontTx/>
              <a:buChar char="-"/>
            </a:pPr>
            <a:r>
              <a:rPr lang="en-GB" dirty="0"/>
              <a:t>Used to analyse and manipulate data by using regression tests, time-series tests and other computations.</a:t>
            </a:r>
          </a:p>
          <a:p>
            <a:pPr marL="180828" indent="-180828">
              <a:buFontTx/>
              <a:buChar char="-"/>
            </a:pPr>
            <a:r>
              <a:rPr lang="en-GB" dirty="0"/>
              <a:t>We can use functions, in-built functions and mathematical libraries to perform data analysis. It provides great functionality to manipulate data.</a:t>
            </a:r>
          </a:p>
          <a:p>
            <a:pPr marL="180828" indent="-180828">
              <a:buFontTx/>
              <a:buChar char="-"/>
            </a:pPr>
            <a:r>
              <a:rPr lang="en-GB" dirty="0"/>
              <a:t>Panda library allows us to import CSV files, create </a:t>
            </a:r>
            <a:r>
              <a:rPr lang="en-GB" dirty="0" err="1"/>
              <a:t>dataframes</a:t>
            </a:r>
            <a:r>
              <a:rPr lang="en-GB" dirty="0"/>
              <a:t>, prepare data and contains functions that can be executed on series and datagrams. It is used for structured data operations.</a:t>
            </a:r>
          </a:p>
        </p:txBody>
      </p:sp>
      <p:sp>
        <p:nvSpPr>
          <p:cNvPr id="4" name="Slide Number Placeholder 3"/>
          <p:cNvSpPr>
            <a:spLocks noGrp="1"/>
          </p:cNvSpPr>
          <p:nvPr>
            <p:ph type="sldNum" sz="quarter" idx="5"/>
          </p:nvPr>
        </p:nvSpPr>
        <p:spPr/>
        <p:txBody>
          <a:bodyPr/>
          <a:lstStyle/>
          <a:p>
            <a:fld id="{632ABBEB-8993-4203-84B3-897149DFA2FF}" type="slidenum">
              <a:rPr lang="en-GB" smtClean="0"/>
              <a:t>4</a:t>
            </a:fld>
            <a:endParaRPr lang="en-GB"/>
          </a:p>
        </p:txBody>
      </p:sp>
    </p:spTree>
    <p:extLst>
      <p:ext uri="{BB962C8B-B14F-4D97-AF65-F5344CB8AC3E}">
        <p14:creationId xmlns:p14="http://schemas.microsoft.com/office/powerpoint/2010/main" val="241976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4418">
              <a:defRPr/>
            </a:pPr>
            <a:r>
              <a:rPr lang="en-GB" b="1" dirty="0"/>
              <a:t>What the tool is, who uses it and what it’s for.</a:t>
            </a:r>
            <a:endParaRPr lang="en-GB" dirty="0"/>
          </a:p>
          <a:p>
            <a:pPr marL="180828" indent="-180828">
              <a:buFontTx/>
              <a:buChar char="-"/>
            </a:pPr>
            <a:r>
              <a:rPr lang="en-GB" dirty="0"/>
              <a:t>SQL (Structured Query Language) is a programming language used to create and maintain databases.</a:t>
            </a:r>
          </a:p>
          <a:p>
            <a:pPr marL="180828" indent="-180828">
              <a:buFontTx/>
              <a:buChar char="-"/>
            </a:pPr>
            <a:r>
              <a:rPr lang="en-GB" dirty="0"/>
              <a:t>4 most popular database management systems worldwide are all based on SQL.</a:t>
            </a:r>
          </a:p>
          <a:p>
            <a:pPr marL="180828" indent="-180828">
              <a:buFontTx/>
              <a:buChar char="-"/>
            </a:pPr>
            <a:r>
              <a:rPr lang="en-GB" dirty="0"/>
              <a:t>Used to generate quick data insights, perform data analysis and retrieve records from large databases.</a:t>
            </a:r>
          </a:p>
          <a:p>
            <a:pPr marL="180828" indent="-180828">
              <a:buFontTx/>
              <a:buChar char="-"/>
            </a:pPr>
            <a:r>
              <a:rPr lang="en-GB" dirty="0"/>
              <a:t>Can manage and retrieve info from databases and create own databases with SQL.</a:t>
            </a:r>
          </a:p>
          <a:p>
            <a:pPr marL="180828" indent="-180828">
              <a:buFontTx/>
              <a:buChar char="-"/>
            </a:pPr>
            <a:r>
              <a:rPr lang="en-GB" dirty="0"/>
              <a:t>Databases are used to store data.</a:t>
            </a:r>
          </a:p>
          <a:p>
            <a:pPr marL="180828" indent="-180828">
              <a:buFontTx/>
              <a:buChar char="-"/>
            </a:pPr>
            <a:r>
              <a:rPr lang="en-GB" dirty="0"/>
              <a:t>Used to access/extract information from a database.</a:t>
            </a:r>
          </a:p>
          <a:p>
            <a:pPr marL="180828" indent="-180828">
              <a:buFontTx/>
              <a:buChar char="-"/>
            </a:pPr>
            <a:r>
              <a:rPr lang="en-GB" dirty="0"/>
              <a:t>Can combine data from multiple tables within a signature database.</a:t>
            </a:r>
          </a:p>
        </p:txBody>
      </p:sp>
      <p:sp>
        <p:nvSpPr>
          <p:cNvPr id="4" name="Slide Number Placeholder 3"/>
          <p:cNvSpPr>
            <a:spLocks noGrp="1"/>
          </p:cNvSpPr>
          <p:nvPr>
            <p:ph type="sldNum" sz="quarter" idx="5"/>
          </p:nvPr>
        </p:nvSpPr>
        <p:spPr/>
        <p:txBody>
          <a:bodyPr/>
          <a:lstStyle/>
          <a:p>
            <a:fld id="{632ABBEB-8993-4203-84B3-897149DFA2FF}" type="slidenum">
              <a:rPr lang="en-GB" smtClean="0"/>
              <a:t>5</a:t>
            </a:fld>
            <a:endParaRPr lang="en-GB"/>
          </a:p>
        </p:txBody>
      </p:sp>
    </p:spTree>
    <p:extLst>
      <p:ext uri="{BB962C8B-B14F-4D97-AF65-F5344CB8AC3E}">
        <p14:creationId xmlns:p14="http://schemas.microsoft.com/office/powerpoint/2010/main" val="125899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4418">
              <a:lnSpc>
                <a:spcPct val="90000"/>
              </a:lnSpc>
              <a:spcAft>
                <a:spcPts val="633"/>
              </a:spcAft>
              <a:defRPr/>
            </a:pPr>
            <a:r>
              <a:rPr lang="en-US" dirty="0">
                <a:solidFill>
                  <a:schemeClr val="tx1"/>
                </a:solidFill>
              </a:rPr>
              <a:t>Explain the </a:t>
            </a:r>
            <a:r>
              <a:rPr lang="en-US" b="1" dirty="0">
                <a:solidFill>
                  <a:schemeClr val="tx1"/>
                </a:solidFill>
              </a:rPr>
              <a:t>data lifecycle </a:t>
            </a:r>
            <a:r>
              <a:rPr lang="en-US" dirty="0">
                <a:solidFill>
                  <a:schemeClr val="tx1"/>
                </a:solidFill>
              </a:rPr>
              <a:t>and its key phases &amp; </a:t>
            </a:r>
            <a:r>
              <a:rPr lang="en-US" b="1" dirty="0">
                <a:solidFill>
                  <a:schemeClr val="tx1"/>
                </a:solidFill>
              </a:rPr>
              <a:t>how the spreadsheet fits into the data lifecycle.</a:t>
            </a:r>
            <a:endParaRPr lang="en-US" dirty="0">
              <a:solidFill>
                <a:schemeClr val="tx1"/>
              </a:solidFill>
            </a:endParaRPr>
          </a:p>
          <a:p>
            <a:pPr marL="180828" indent="-180828">
              <a:lnSpc>
                <a:spcPct val="90000"/>
              </a:lnSpc>
              <a:spcAft>
                <a:spcPts val="633"/>
              </a:spcAft>
              <a:buFontTx/>
              <a:buChar char="-"/>
            </a:pPr>
            <a:r>
              <a:rPr lang="en-US" dirty="0">
                <a:solidFill>
                  <a:schemeClr val="tx1"/>
                </a:solidFill>
              </a:rPr>
              <a:t>The journey of data from beginning to end.</a:t>
            </a:r>
          </a:p>
          <a:p>
            <a:pPr marL="180828" indent="-180828">
              <a:lnSpc>
                <a:spcPct val="90000"/>
              </a:lnSpc>
              <a:spcAft>
                <a:spcPts val="633"/>
              </a:spcAft>
              <a:buFontTx/>
              <a:buChar char="-"/>
            </a:pPr>
            <a:r>
              <a:rPr lang="en-US" dirty="0">
                <a:solidFill>
                  <a:schemeClr val="tx1"/>
                </a:solidFill>
              </a:rPr>
              <a:t>Starts with its </a:t>
            </a:r>
            <a:r>
              <a:rPr lang="en-US" b="1" dirty="0">
                <a:solidFill>
                  <a:schemeClr val="tx1"/>
                </a:solidFill>
              </a:rPr>
              <a:t>creation</a:t>
            </a:r>
            <a:r>
              <a:rPr lang="en-US" dirty="0">
                <a:solidFill>
                  <a:schemeClr val="tx1"/>
                </a:solidFill>
              </a:rPr>
              <a:t> (filling an online form, acquiring already existing data from a company or through your own measurements e.g. every time a smart meter sends readings data. </a:t>
            </a:r>
            <a:r>
              <a:rPr lang="en-US" b="1" dirty="0">
                <a:solidFill>
                  <a:schemeClr val="tx1"/>
                </a:solidFill>
              </a:rPr>
              <a:t>For </a:t>
            </a:r>
            <a:r>
              <a:rPr lang="en-US" b="1" dirty="0" err="1">
                <a:solidFill>
                  <a:schemeClr val="tx1"/>
                </a:solidFill>
              </a:rPr>
              <a:t>AusEnergy</a:t>
            </a:r>
            <a:r>
              <a:rPr lang="en-US" b="1" dirty="0">
                <a:solidFill>
                  <a:schemeClr val="tx1"/>
                </a:solidFill>
              </a:rPr>
              <a:t>, we acquired this data from you.</a:t>
            </a:r>
            <a:endParaRPr lang="en-US" dirty="0">
              <a:solidFill>
                <a:schemeClr val="tx1"/>
              </a:solidFill>
            </a:endParaRPr>
          </a:p>
          <a:p>
            <a:pPr marL="180828" indent="-180828">
              <a:lnSpc>
                <a:spcPct val="90000"/>
              </a:lnSpc>
              <a:spcAft>
                <a:spcPts val="633"/>
              </a:spcAft>
              <a:buFontTx/>
              <a:buChar char="-"/>
            </a:pPr>
            <a:r>
              <a:rPr lang="en-US" dirty="0">
                <a:solidFill>
                  <a:schemeClr val="tx1"/>
                </a:solidFill>
              </a:rPr>
              <a:t>Next, it’s </a:t>
            </a:r>
            <a:r>
              <a:rPr lang="en-US" b="1" dirty="0">
                <a:solidFill>
                  <a:schemeClr val="tx1"/>
                </a:solidFill>
              </a:rPr>
              <a:t>stored</a:t>
            </a:r>
            <a:r>
              <a:rPr lang="en-US" b="0" dirty="0">
                <a:solidFill>
                  <a:schemeClr val="tx1"/>
                </a:solidFill>
              </a:rPr>
              <a:t>.</a:t>
            </a:r>
            <a:r>
              <a:rPr lang="en-US" b="1" dirty="0">
                <a:solidFill>
                  <a:schemeClr val="tx1"/>
                </a:solidFill>
              </a:rPr>
              <a:t> </a:t>
            </a:r>
            <a:r>
              <a:rPr lang="en-US" b="0" dirty="0">
                <a:solidFill>
                  <a:schemeClr val="tx1"/>
                </a:solidFill>
              </a:rPr>
              <a:t>This data could be stored on a back end database or in a spreadsheet file and these could be accessed on a physical hard drive, a disk drive, a USB or even in the cloud. </a:t>
            </a:r>
            <a:r>
              <a:rPr lang="en-US" b="1" dirty="0">
                <a:solidFill>
                  <a:schemeClr val="tx1"/>
                </a:solidFill>
              </a:rPr>
              <a:t>For </a:t>
            </a:r>
            <a:r>
              <a:rPr lang="en-US" b="1" dirty="0" err="1">
                <a:solidFill>
                  <a:schemeClr val="tx1"/>
                </a:solidFill>
              </a:rPr>
              <a:t>AusEnergy</a:t>
            </a:r>
            <a:r>
              <a:rPr lang="en-US" b="1" dirty="0">
                <a:solidFill>
                  <a:schemeClr val="tx1"/>
                </a:solidFill>
              </a:rPr>
              <a:t>, this data has been stored on our servers on a spreadsheet file.</a:t>
            </a:r>
            <a:endParaRPr lang="en-US" b="0" dirty="0">
              <a:solidFill>
                <a:schemeClr val="tx1"/>
              </a:solidFill>
            </a:endParaRPr>
          </a:p>
          <a:p>
            <a:pPr marL="180828" indent="-180828">
              <a:lnSpc>
                <a:spcPct val="90000"/>
              </a:lnSpc>
              <a:spcAft>
                <a:spcPts val="633"/>
              </a:spcAft>
              <a:buFontTx/>
              <a:buChar char="-"/>
            </a:pPr>
            <a:r>
              <a:rPr lang="en-US" b="0" dirty="0">
                <a:solidFill>
                  <a:schemeClr val="tx1"/>
                </a:solidFill>
              </a:rPr>
              <a:t>Then it’s </a:t>
            </a:r>
            <a:r>
              <a:rPr lang="en-US" b="1" dirty="0">
                <a:solidFill>
                  <a:schemeClr val="tx1"/>
                </a:solidFill>
              </a:rPr>
              <a:t>used</a:t>
            </a:r>
            <a:r>
              <a:rPr lang="en-US" b="0" dirty="0">
                <a:solidFill>
                  <a:schemeClr val="tx1"/>
                </a:solidFill>
              </a:rPr>
              <a:t>. To produce a report on the peak times for electricity demand. </a:t>
            </a:r>
            <a:r>
              <a:rPr lang="en-US" b="1" dirty="0">
                <a:solidFill>
                  <a:schemeClr val="tx1"/>
                </a:solidFill>
              </a:rPr>
              <a:t>For </a:t>
            </a:r>
            <a:r>
              <a:rPr lang="en-US" b="1" dirty="0" err="1">
                <a:solidFill>
                  <a:schemeClr val="tx1"/>
                </a:solidFill>
              </a:rPr>
              <a:t>AusEnergy</a:t>
            </a:r>
            <a:r>
              <a:rPr lang="en-US" b="1" dirty="0">
                <a:solidFill>
                  <a:schemeClr val="tx1"/>
                </a:solidFill>
              </a:rPr>
              <a:t>, we’ve used this data to create a report analysing peak demand.</a:t>
            </a:r>
          </a:p>
          <a:p>
            <a:pPr marL="180828" indent="-180828">
              <a:lnSpc>
                <a:spcPct val="90000"/>
              </a:lnSpc>
              <a:spcAft>
                <a:spcPts val="633"/>
              </a:spcAft>
              <a:buFontTx/>
              <a:buChar char="-"/>
            </a:pPr>
            <a:r>
              <a:rPr lang="en-US" b="0" dirty="0">
                <a:solidFill>
                  <a:schemeClr val="tx1"/>
                </a:solidFill>
              </a:rPr>
              <a:t>This is where we implement the </a:t>
            </a:r>
            <a:r>
              <a:rPr lang="en-US" b="1" dirty="0">
                <a:solidFill>
                  <a:schemeClr val="tx1"/>
                </a:solidFill>
              </a:rPr>
              <a:t>data analysis lifecycle:</a:t>
            </a:r>
          </a:p>
          <a:p>
            <a:pPr marL="180828" indent="-180828">
              <a:lnSpc>
                <a:spcPct val="90000"/>
              </a:lnSpc>
              <a:spcAft>
                <a:spcPts val="633"/>
              </a:spcAft>
              <a:buFontTx/>
              <a:buChar char="-"/>
            </a:pPr>
            <a:r>
              <a:rPr lang="en-US" b="1" i="1" dirty="0">
                <a:solidFill>
                  <a:schemeClr val="tx1"/>
                </a:solidFill>
              </a:rPr>
              <a:t>Acquire data </a:t>
            </a:r>
            <a:r>
              <a:rPr lang="en-US" b="0" i="1" dirty="0">
                <a:solidFill>
                  <a:schemeClr val="tx1"/>
                </a:solidFill>
              </a:rPr>
              <a:t>&gt; Query this from a database</a:t>
            </a:r>
          </a:p>
          <a:p>
            <a:pPr marL="180828" indent="-180828">
              <a:lnSpc>
                <a:spcPct val="90000"/>
              </a:lnSpc>
              <a:spcAft>
                <a:spcPts val="633"/>
              </a:spcAft>
              <a:buFontTx/>
              <a:buChar char="-"/>
            </a:pPr>
            <a:r>
              <a:rPr lang="en-US" b="1" i="1" dirty="0">
                <a:solidFill>
                  <a:schemeClr val="tx1"/>
                </a:solidFill>
              </a:rPr>
              <a:t>Transform it </a:t>
            </a:r>
            <a:r>
              <a:rPr lang="en-US" b="0" i="1" dirty="0">
                <a:solidFill>
                  <a:schemeClr val="tx1"/>
                </a:solidFill>
              </a:rPr>
              <a:t>&gt; Process or clean the data so that it’s ready to use</a:t>
            </a:r>
          </a:p>
          <a:p>
            <a:pPr marL="180828" indent="-180828">
              <a:lnSpc>
                <a:spcPct val="90000"/>
              </a:lnSpc>
              <a:spcAft>
                <a:spcPts val="633"/>
              </a:spcAft>
              <a:buFontTx/>
              <a:buChar char="-"/>
            </a:pPr>
            <a:r>
              <a:rPr lang="en-US" b="1" i="1" dirty="0">
                <a:solidFill>
                  <a:schemeClr val="tx1"/>
                </a:solidFill>
              </a:rPr>
              <a:t>Organise it </a:t>
            </a:r>
            <a:r>
              <a:rPr lang="en-US" b="0" i="1" dirty="0">
                <a:solidFill>
                  <a:schemeClr val="tx1"/>
                </a:solidFill>
              </a:rPr>
              <a:t>&gt; Restructure it to make analysis easier</a:t>
            </a:r>
          </a:p>
          <a:p>
            <a:pPr marL="180828" indent="-180828">
              <a:lnSpc>
                <a:spcPct val="90000"/>
              </a:lnSpc>
              <a:spcAft>
                <a:spcPts val="633"/>
              </a:spcAft>
              <a:buFontTx/>
              <a:buChar char="-"/>
            </a:pPr>
            <a:r>
              <a:rPr lang="en-US" b="1" i="1" dirty="0">
                <a:solidFill>
                  <a:schemeClr val="tx1"/>
                </a:solidFill>
              </a:rPr>
              <a:t>Analyse it </a:t>
            </a:r>
            <a:r>
              <a:rPr lang="en-US" b="0" i="1" dirty="0">
                <a:solidFill>
                  <a:schemeClr val="tx1"/>
                </a:solidFill>
              </a:rPr>
              <a:t>&gt; Perform analysis on the data. This could be simple, such as creating charts and looking for correlations or it could be more in-depth, such as creating a dashboard or a predictive model</a:t>
            </a:r>
          </a:p>
          <a:p>
            <a:pPr marL="180828" indent="-180828">
              <a:lnSpc>
                <a:spcPct val="90000"/>
              </a:lnSpc>
              <a:spcAft>
                <a:spcPts val="633"/>
              </a:spcAft>
              <a:buFontTx/>
              <a:buChar char="-"/>
            </a:pPr>
            <a:r>
              <a:rPr lang="en-US" b="1" i="1" dirty="0">
                <a:solidFill>
                  <a:schemeClr val="tx1"/>
                </a:solidFill>
              </a:rPr>
              <a:t>Communicate it </a:t>
            </a:r>
            <a:r>
              <a:rPr lang="en-US" b="0" i="1" dirty="0">
                <a:solidFill>
                  <a:schemeClr val="tx1"/>
                </a:solidFill>
              </a:rPr>
              <a:t>&gt; Sharing the results through a detailed report</a:t>
            </a:r>
          </a:p>
          <a:p>
            <a:pPr marL="180828" indent="-180828">
              <a:lnSpc>
                <a:spcPct val="90000"/>
              </a:lnSpc>
              <a:spcAft>
                <a:spcPts val="633"/>
              </a:spcAft>
              <a:buFontTx/>
              <a:buChar char="-"/>
            </a:pPr>
            <a:r>
              <a:rPr lang="en-US" b="1" i="1" dirty="0">
                <a:solidFill>
                  <a:schemeClr val="tx1"/>
                </a:solidFill>
              </a:rPr>
              <a:t>Maintain it </a:t>
            </a:r>
            <a:r>
              <a:rPr lang="en-US" b="0" i="1" dirty="0">
                <a:solidFill>
                  <a:schemeClr val="tx1"/>
                </a:solidFill>
              </a:rPr>
              <a:t>&gt; Ongoing support to monitor usage/effectiveness of the data</a:t>
            </a:r>
            <a:endParaRPr lang="en-US" b="1" i="1" dirty="0">
              <a:solidFill>
                <a:schemeClr val="tx1"/>
              </a:solidFill>
            </a:endParaRPr>
          </a:p>
          <a:p>
            <a:pPr marL="180828" indent="-180828">
              <a:lnSpc>
                <a:spcPct val="90000"/>
              </a:lnSpc>
              <a:spcAft>
                <a:spcPts val="633"/>
              </a:spcAft>
              <a:buFontTx/>
              <a:buChar char="-"/>
            </a:pPr>
            <a:r>
              <a:rPr lang="en-US" b="0" dirty="0">
                <a:solidFill>
                  <a:schemeClr val="tx1"/>
                </a:solidFill>
              </a:rPr>
              <a:t>Next, it’s </a:t>
            </a:r>
            <a:r>
              <a:rPr lang="en-US" b="1" dirty="0">
                <a:solidFill>
                  <a:schemeClr val="tx1"/>
                </a:solidFill>
              </a:rPr>
              <a:t>archived</a:t>
            </a:r>
            <a:r>
              <a:rPr lang="en-US" b="0" dirty="0">
                <a:solidFill>
                  <a:schemeClr val="tx1"/>
                </a:solidFill>
              </a:rPr>
              <a:t>. This may include when a customer switches to another company. Their data can be moved to a cheaper storage media, preventing it taking up space on fast/expensive storage media (but means it can still be accessed if needed in future). This is also the case for company financials older than 5 years (then it no longer needs ton be reported on). </a:t>
            </a:r>
            <a:r>
              <a:rPr lang="en-US" b="1" dirty="0">
                <a:solidFill>
                  <a:schemeClr val="tx1"/>
                </a:solidFill>
              </a:rPr>
              <a:t>For </a:t>
            </a:r>
            <a:r>
              <a:rPr lang="en-US" b="1" dirty="0" err="1">
                <a:solidFill>
                  <a:schemeClr val="tx1"/>
                </a:solidFill>
              </a:rPr>
              <a:t>AusEnergy</a:t>
            </a:r>
            <a:r>
              <a:rPr lang="en-US" b="1" dirty="0">
                <a:solidFill>
                  <a:schemeClr val="tx1"/>
                </a:solidFill>
              </a:rPr>
              <a:t>, this data is currently still live but we’ll archive this for you once this is no longer in use.</a:t>
            </a:r>
            <a:endParaRPr lang="en-US" b="0" dirty="0">
              <a:solidFill>
                <a:schemeClr val="tx1"/>
              </a:solidFill>
            </a:endParaRPr>
          </a:p>
          <a:p>
            <a:pPr marL="180828" indent="-180828">
              <a:lnSpc>
                <a:spcPct val="90000"/>
              </a:lnSpc>
              <a:spcAft>
                <a:spcPts val="633"/>
              </a:spcAft>
              <a:buFontTx/>
              <a:buChar char="-"/>
            </a:pPr>
            <a:r>
              <a:rPr lang="en-US" b="0" dirty="0">
                <a:solidFill>
                  <a:schemeClr val="tx1"/>
                </a:solidFill>
              </a:rPr>
              <a:t>Finally, it’s </a:t>
            </a:r>
            <a:r>
              <a:rPr lang="en-US" b="1" dirty="0">
                <a:solidFill>
                  <a:schemeClr val="tx1"/>
                </a:solidFill>
              </a:rPr>
              <a:t>deleted</a:t>
            </a:r>
            <a:r>
              <a:rPr lang="en-US" b="0" dirty="0">
                <a:solidFill>
                  <a:schemeClr val="tx1"/>
                </a:solidFill>
              </a:rPr>
              <a:t>. If a customer asks us to destroy their data, or a certain machine or server is being decommissioned, the data will be permanently deleted. </a:t>
            </a:r>
            <a:r>
              <a:rPr lang="en-US" b="1" dirty="0">
                <a:solidFill>
                  <a:schemeClr val="tx1"/>
                </a:solidFill>
              </a:rPr>
              <a:t>For </a:t>
            </a:r>
            <a:r>
              <a:rPr lang="en-US" b="1" dirty="0" err="1">
                <a:solidFill>
                  <a:schemeClr val="tx1"/>
                </a:solidFill>
              </a:rPr>
              <a:t>AusEnergy</a:t>
            </a:r>
            <a:r>
              <a:rPr lang="en-US" b="1" dirty="0">
                <a:solidFill>
                  <a:schemeClr val="tx1"/>
                </a:solidFill>
              </a:rPr>
              <a:t>, we’ll delete this data upon their request.</a:t>
            </a:r>
            <a:endParaRPr lang="en-US" b="0" dirty="0">
              <a:solidFill>
                <a:schemeClr val="tx1"/>
              </a:solidFill>
            </a:endParaRPr>
          </a:p>
          <a:p>
            <a:pPr>
              <a:lnSpc>
                <a:spcPct val="90000"/>
              </a:lnSpc>
              <a:spcAft>
                <a:spcPts val="633"/>
              </a:spcAft>
            </a:pPr>
            <a:endParaRPr lang="en-US" b="0" dirty="0">
              <a:solidFill>
                <a:schemeClr val="tx1"/>
              </a:solidFill>
            </a:endParaRPr>
          </a:p>
          <a:p>
            <a:endParaRPr lang="en-GB" dirty="0"/>
          </a:p>
        </p:txBody>
      </p:sp>
      <p:sp>
        <p:nvSpPr>
          <p:cNvPr id="4" name="Slide Number Placeholder 3"/>
          <p:cNvSpPr>
            <a:spLocks noGrp="1"/>
          </p:cNvSpPr>
          <p:nvPr>
            <p:ph type="sldNum" sz="quarter" idx="5"/>
          </p:nvPr>
        </p:nvSpPr>
        <p:spPr/>
        <p:txBody>
          <a:bodyPr/>
          <a:lstStyle/>
          <a:p>
            <a:fld id="{632ABBEB-8993-4203-84B3-897149DFA2FF}" type="slidenum">
              <a:rPr lang="en-GB" smtClean="0"/>
              <a:t>6</a:t>
            </a:fld>
            <a:endParaRPr lang="en-GB"/>
          </a:p>
        </p:txBody>
      </p:sp>
    </p:spTree>
    <p:extLst>
      <p:ext uri="{BB962C8B-B14F-4D97-AF65-F5344CB8AC3E}">
        <p14:creationId xmlns:p14="http://schemas.microsoft.com/office/powerpoint/2010/main" val="240826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solidFill>
              </a:rPr>
              <a:t>What areas of the data lifecycle we didn’t analyse in the project and how </a:t>
            </a:r>
            <a:r>
              <a:rPr lang="en-US" dirty="0" err="1">
                <a:solidFill>
                  <a:schemeClr val="tx2"/>
                </a:solidFill>
              </a:rPr>
              <a:t>DataSpace</a:t>
            </a:r>
            <a:r>
              <a:rPr lang="en-US" dirty="0">
                <a:solidFill>
                  <a:schemeClr val="tx2"/>
                </a:solidFill>
              </a:rPr>
              <a:t> could help in those areas in future.</a:t>
            </a:r>
          </a:p>
          <a:p>
            <a:r>
              <a:rPr lang="en-US" dirty="0">
                <a:solidFill>
                  <a:schemeClr val="tx2"/>
                </a:solidFill>
              </a:rPr>
              <a:t>- Collect information on your behalf</a:t>
            </a:r>
          </a:p>
          <a:p>
            <a:r>
              <a:rPr lang="en-US" dirty="0">
                <a:solidFill>
                  <a:schemeClr val="tx2"/>
                </a:solidFill>
              </a:rPr>
              <a:t>In this project, there are some aspects of the data lifecycle that we haven’t analyzed that we could help you with in future:</a:t>
            </a:r>
          </a:p>
          <a:p>
            <a:pPr marL="180828" indent="-180828">
              <a:buFontTx/>
              <a:buChar char="-"/>
            </a:pPr>
            <a:r>
              <a:rPr lang="en-US" dirty="0">
                <a:solidFill>
                  <a:schemeClr val="tx2"/>
                </a:solidFill>
              </a:rPr>
              <a:t>Looking at the effect of minimum temperature</a:t>
            </a:r>
          </a:p>
          <a:p>
            <a:pPr marL="180828" indent="-180828">
              <a:buFontTx/>
              <a:buChar char="-"/>
            </a:pPr>
            <a:r>
              <a:rPr lang="en-US" dirty="0">
                <a:solidFill>
                  <a:schemeClr val="tx2"/>
                </a:solidFill>
              </a:rPr>
              <a:t>Looking at external events and their effect on demand (e.g. any stay at home periods during the Covid pandemic)</a:t>
            </a:r>
          </a:p>
          <a:p>
            <a:pPr marL="180828" indent="-180828">
              <a:buFontTx/>
              <a:buChar char="-"/>
            </a:pPr>
            <a:r>
              <a:rPr lang="en-US" dirty="0">
                <a:solidFill>
                  <a:schemeClr val="tx2"/>
                </a:solidFill>
              </a:rPr>
              <a:t>We could use Tableau to present this data instead of Excel and create a dashboard for you, so you can clearly see the factors affecting electricity demand</a:t>
            </a:r>
          </a:p>
          <a:p>
            <a:pPr marL="180828" indent="-180828">
              <a:buFontTx/>
              <a:buChar char="-"/>
            </a:pPr>
            <a:r>
              <a:rPr lang="en-US" dirty="0">
                <a:solidFill>
                  <a:schemeClr val="tx2"/>
                </a:solidFill>
              </a:rPr>
              <a:t>This could be used to predict demand.</a:t>
            </a:r>
            <a:endParaRPr lang="en-GB" dirty="0"/>
          </a:p>
        </p:txBody>
      </p:sp>
      <p:sp>
        <p:nvSpPr>
          <p:cNvPr id="4" name="Slide Number Placeholder 3"/>
          <p:cNvSpPr>
            <a:spLocks noGrp="1"/>
          </p:cNvSpPr>
          <p:nvPr>
            <p:ph type="sldNum" sz="quarter" idx="5"/>
          </p:nvPr>
        </p:nvSpPr>
        <p:spPr/>
        <p:txBody>
          <a:bodyPr/>
          <a:lstStyle/>
          <a:p>
            <a:fld id="{632ABBEB-8993-4203-84B3-897149DFA2FF}" type="slidenum">
              <a:rPr lang="en-GB" smtClean="0"/>
              <a:t>7</a:t>
            </a:fld>
            <a:endParaRPr lang="en-GB"/>
          </a:p>
        </p:txBody>
      </p:sp>
    </p:spTree>
    <p:extLst>
      <p:ext uri="{BB962C8B-B14F-4D97-AF65-F5344CB8AC3E}">
        <p14:creationId xmlns:p14="http://schemas.microsoft.com/office/powerpoint/2010/main" val="1591606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9155-F158-1A26-1A0E-D7E1DCBF18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B9517D-2335-0E75-C3FA-C2B3546F75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593385-1CFC-9DEC-E08B-6143973374FC}"/>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5" name="Footer Placeholder 4">
            <a:extLst>
              <a:ext uri="{FF2B5EF4-FFF2-40B4-BE49-F238E27FC236}">
                <a16:creationId xmlns:a16="http://schemas.microsoft.com/office/drawing/2014/main" id="{56F0FF52-FCF9-AFAF-9B9B-1B52439D6F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7BA7FC-EFBD-376E-E367-D29BC8BC031C}"/>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168762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907D-A33A-D4D7-8A60-6F18BAFCD8F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566388-2387-B48B-F310-7C30D0026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F66EF6-4642-883D-7B3C-F597915BCF9A}"/>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5" name="Footer Placeholder 4">
            <a:extLst>
              <a:ext uri="{FF2B5EF4-FFF2-40B4-BE49-F238E27FC236}">
                <a16:creationId xmlns:a16="http://schemas.microsoft.com/office/drawing/2014/main" id="{5BA09519-9C13-5B1B-54CA-6292676A6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792201-F0A9-8CF5-EE97-178A89239E06}"/>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381791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A696C-594F-252D-6087-C0039F8115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2A0E7D-0BF1-9B39-24DF-FB1637CE8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AB1239-6DF0-164C-7E17-B93F33994D4C}"/>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5" name="Footer Placeholder 4">
            <a:extLst>
              <a:ext uri="{FF2B5EF4-FFF2-40B4-BE49-F238E27FC236}">
                <a16:creationId xmlns:a16="http://schemas.microsoft.com/office/drawing/2014/main" id="{59EE1F52-9D4E-6CEF-B3F5-73DACBCB12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606BA8-A323-D672-68DC-A04E2A13D506}"/>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235728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6A83-CE67-715E-27DD-D153F429F9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1F2338-7284-8F8A-2B60-A9ED9CA42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C8DA9A-E40A-D94D-6D53-544948548435}"/>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5" name="Footer Placeholder 4">
            <a:extLst>
              <a:ext uri="{FF2B5EF4-FFF2-40B4-BE49-F238E27FC236}">
                <a16:creationId xmlns:a16="http://schemas.microsoft.com/office/drawing/2014/main" id="{E8C30A01-46B6-B744-2ED3-591047C6E6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22B3E0-8683-F42D-3A0E-F2015BD5FDC8}"/>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379357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A902-F56E-AC2B-3B42-F84FE63ED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313E45-F65B-EB1C-E52D-8EEAF05D0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E693D-65D1-372E-114A-8E33E983248F}"/>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5" name="Footer Placeholder 4">
            <a:extLst>
              <a:ext uri="{FF2B5EF4-FFF2-40B4-BE49-F238E27FC236}">
                <a16:creationId xmlns:a16="http://schemas.microsoft.com/office/drawing/2014/main" id="{452C4C95-05A0-F588-6A85-A77FF684A3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1664DF-ED87-E70E-E0A1-81BFE8E27112}"/>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345306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6447-45C6-72CF-D140-E1E9DC24D2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32DD89-7971-06F4-F5F6-0CE32FDA0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E62698-C994-D593-104C-82B5A6AAE4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287273-2FCD-7145-376D-45EE20B0C85F}"/>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6" name="Footer Placeholder 5">
            <a:extLst>
              <a:ext uri="{FF2B5EF4-FFF2-40B4-BE49-F238E27FC236}">
                <a16:creationId xmlns:a16="http://schemas.microsoft.com/office/drawing/2014/main" id="{BE68E16D-F65C-1ED9-6BC7-D1A2DF3D50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31A6AC-2F82-02AC-5D00-BE3AEE072276}"/>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274277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6A70-A844-6880-A3B3-9AC5B242212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2EFCC8-1C05-8F13-0A3D-83145C5BF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8A5E8-5B55-6ADE-40B0-D2B678967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62716A-B97D-C4F6-3D28-30E17C169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5D1D5-D30E-05BA-9348-2EB8FF1CA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CB0163-B368-3988-F85A-8005BAA7209F}"/>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8" name="Footer Placeholder 7">
            <a:extLst>
              <a:ext uri="{FF2B5EF4-FFF2-40B4-BE49-F238E27FC236}">
                <a16:creationId xmlns:a16="http://schemas.microsoft.com/office/drawing/2014/main" id="{5D2FB8CA-B18B-CD21-6BB7-82D6E8A1F6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BAB5EE7-DD33-00DD-4CD7-6C9128972AAE}"/>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370538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DEFC-1BC8-E736-D8D5-2F1147C16A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975F89-0DA6-6F3F-5A3D-BD2141C27767}"/>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4" name="Footer Placeholder 3">
            <a:extLst>
              <a:ext uri="{FF2B5EF4-FFF2-40B4-BE49-F238E27FC236}">
                <a16:creationId xmlns:a16="http://schemas.microsoft.com/office/drawing/2014/main" id="{EB654CC7-A63E-12CB-3B16-3FA2254041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08B575-0006-6D6D-367B-97C9AF2EC08E}"/>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358531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8C59C2-8F05-7739-7345-3DF8599C82D3}"/>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3" name="Footer Placeholder 2">
            <a:extLst>
              <a:ext uri="{FF2B5EF4-FFF2-40B4-BE49-F238E27FC236}">
                <a16:creationId xmlns:a16="http://schemas.microsoft.com/office/drawing/2014/main" id="{3153DC76-645C-D989-4A10-81F87712267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6F38C0-8D0C-BCE4-BDF8-6F0865259EE3}"/>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19273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2299-DF32-B424-927B-1BB84FF4B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543255-F7B0-20C1-8B78-499958EA9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2942A3-3A4F-0A31-2AE0-DDB620402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E0FDB-A90B-5718-15F7-623B7838008F}"/>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6" name="Footer Placeholder 5">
            <a:extLst>
              <a:ext uri="{FF2B5EF4-FFF2-40B4-BE49-F238E27FC236}">
                <a16:creationId xmlns:a16="http://schemas.microsoft.com/office/drawing/2014/main" id="{75ED9420-4DB2-35F4-5199-099528B340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3F71B2-1FA0-3BD6-7A1D-9B3EC9133D68}"/>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189972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E9CD-2AC1-8AA5-8B4A-983BC973C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2CBC99A-BFAB-F4CA-01EB-5C28121F9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B414A03-54F6-61C9-E7B3-A49EBB75C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16369-39B5-D3CD-1FBA-BE74F0A0A171}"/>
              </a:ext>
            </a:extLst>
          </p:cNvPr>
          <p:cNvSpPr>
            <a:spLocks noGrp="1"/>
          </p:cNvSpPr>
          <p:nvPr>
            <p:ph type="dt" sz="half" idx="10"/>
          </p:nvPr>
        </p:nvSpPr>
        <p:spPr/>
        <p:txBody>
          <a:bodyPr/>
          <a:lstStyle/>
          <a:p>
            <a:fld id="{06B0CAC6-0CF6-4BFC-9323-C09B8AA88E29}" type="datetimeFigureOut">
              <a:rPr lang="en-GB" smtClean="0"/>
              <a:t>22/01/2023</a:t>
            </a:fld>
            <a:endParaRPr lang="en-GB"/>
          </a:p>
        </p:txBody>
      </p:sp>
      <p:sp>
        <p:nvSpPr>
          <p:cNvPr id="6" name="Footer Placeholder 5">
            <a:extLst>
              <a:ext uri="{FF2B5EF4-FFF2-40B4-BE49-F238E27FC236}">
                <a16:creationId xmlns:a16="http://schemas.microsoft.com/office/drawing/2014/main" id="{3E64303D-38BE-0B63-F573-10CFF1AA41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E0B48D-89E6-8D98-E357-711C62D023FF}"/>
              </a:ext>
            </a:extLst>
          </p:cNvPr>
          <p:cNvSpPr>
            <a:spLocks noGrp="1"/>
          </p:cNvSpPr>
          <p:nvPr>
            <p:ph type="sldNum" sz="quarter" idx="12"/>
          </p:nvPr>
        </p:nvSpPr>
        <p:spPr/>
        <p:txBody>
          <a:bodyPr/>
          <a:lstStyle/>
          <a:p>
            <a:fld id="{0DB56A3F-86C1-42DB-AFD7-2592F121ACB3}" type="slidenum">
              <a:rPr lang="en-GB" smtClean="0"/>
              <a:t>‹#›</a:t>
            </a:fld>
            <a:endParaRPr lang="en-GB"/>
          </a:p>
        </p:txBody>
      </p:sp>
    </p:spTree>
    <p:extLst>
      <p:ext uri="{BB962C8B-B14F-4D97-AF65-F5344CB8AC3E}">
        <p14:creationId xmlns:p14="http://schemas.microsoft.com/office/powerpoint/2010/main" val="323045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3552F-E297-9B30-C830-324E55BB1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A78528-740A-0CDE-F62D-B0A7E3CCC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36EFB8-1B28-87CD-87E1-C317E9E9FA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0CAC6-0CF6-4BFC-9323-C09B8AA88E29}" type="datetimeFigureOut">
              <a:rPr lang="en-GB" smtClean="0"/>
              <a:t>22/01/2023</a:t>
            </a:fld>
            <a:endParaRPr lang="en-GB"/>
          </a:p>
        </p:txBody>
      </p:sp>
      <p:sp>
        <p:nvSpPr>
          <p:cNvPr id="5" name="Footer Placeholder 4">
            <a:extLst>
              <a:ext uri="{FF2B5EF4-FFF2-40B4-BE49-F238E27FC236}">
                <a16:creationId xmlns:a16="http://schemas.microsoft.com/office/drawing/2014/main" id="{A09C49F7-EEA4-B835-507A-4E763BAB73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E7DEC1-3CE2-AFF0-E523-14008440A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56A3F-86C1-42DB-AFD7-2592F121ACB3}" type="slidenum">
              <a:rPr lang="en-GB" smtClean="0"/>
              <a:t>‹#›</a:t>
            </a:fld>
            <a:endParaRPr lang="en-GB"/>
          </a:p>
        </p:txBody>
      </p:sp>
    </p:spTree>
    <p:extLst>
      <p:ext uri="{BB962C8B-B14F-4D97-AF65-F5344CB8AC3E}">
        <p14:creationId xmlns:p14="http://schemas.microsoft.com/office/powerpoint/2010/main" val="301149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1F73F-288C-4025-5760-7F6EAA92BFC8}"/>
              </a:ext>
            </a:extLst>
          </p:cNvPr>
          <p:cNvSpPr>
            <a:spLocks noGrp="1"/>
          </p:cNvSpPr>
          <p:nvPr>
            <p:ph type="ctrTitle"/>
          </p:nvPr>
        </p:nvSpPr>
        <p:spPr>
          <a:xfrm>
            <a:off x="755903" y="3269139"/>
            <a:ext cx="10640754" cy="775845"/>
          </a:xfrm>
        </p:spPr>
        <p:txBody>
          <a:bodyPr anchor="b">
            <a:normAutofit/>
          </a:bodyPr>
          <a:lstStyle/>
          <a:p>
            <a:r>
              <a:rPr lang="en-GB" sz="4000" dirty="0">
                <a:solidFill>
                  <a:schemeClr val="tx2"/>
                </a:solidFill>
              </a:rPr>
              <a:t>Working with us</a:t>
            </a:r>
          </a:p>
        </p:txBody>
      </p:sp>
      <p:sp>
        <p:nvSpPr>
          <p:cNvPr id="3" name="Subtitle 2">
            <a:extLst>
              <a:ext uri="{FF2B5EF4-FFF2-40B4-BE49-F238E27FC236}">
                <a16:creationId xmlns:a16="http://schemas.microsoft.com/office/drawing/2014/main" id="{745B4EFD-BC7E-C0FA-45B4-97DDC3149AF0}"/>
              </a:ext>
            </a:extLst>
          </p:cNvPr>
          <p:cNvSpPr>
            <a:spLocks noGrp="1"/>
          </p:cNvSpPr>
          <p:nvPr>
            <p:ph type="subTitle" idx="1"/>
          </p:nvPr>
        </p:nvSpPr>
        <p:spPr>
          <a:xfrm>
            <a:off x="1514121" y="4171528"/>
            <a:ext cx="9163757" cy="450447"/>
          </a:xfrm>
        </p:spPr>
        <p:txBody>
          <a:bodyPr anchor="ctr">
            <a:normAutofit/>
          </a:bodyPr>
          <a:lstStyle/>
          <a:p>
            <a:r>
              <a:rPr lang="en-GB" sz="2000" dirty="0">
                <a:solidFill>
                  <a:schemeClr val="tx2"/>
                </a:solidFill>
              </a:rPr>
              <a:t>How we’ll manage your data</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Logo&#10;&#10;Description automatically generated">
            <a:extLst>
              <a:ext uri="{FF2B5EF4-FFF2-40B4-BE49-F238E27FC236}">
                <a16:creationId xmlns:a16="http://schemas.microsoft.com/office/drawing/2014/main" id="{B405E544-C1F3-12DD-CC97-094AF448BAD6}"/>
              </a:ext>
            </a:extLst>
          </p:cNvPr>
          <p:cNvPicPr>
            <a:picLocks noChangeAspect="1"/>
          </p:cNvPicPr>
          <p:nvPr/>
        </p:nvPicPr>
        <p:blipFill rotWithShape="1">
          <a:blip r:embed="rId3">
            <a:extLst>
              <a:ext uri="{28A0092B-C50C-407E-A947-70E740481C1C}">
                <a14:useLocalDpi xmlns:a14="http://schemas.microsoft.com/office/drawing/2010/main" val="0"/>
              </a:ext>
            </a:extLst>
          </a:blip>
          <a:srcRect l="27788" r="20396"/>
          <a:stretch/>
        </p:blipFill>
        <p:spPr>
          <a:xfrm>
            <a:off x="3505200" y="600335"/>
            <a:ext cx="5972175" cy="2276358"/>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23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7A7F5C3-5B16-5726-6550-43B7865F54F2}"/>
              </a:ext>
            </a:extLst>
          </p:cNvPr>
          <p:cNvSpPr>
            <a:spLocks noGrp="1"/>
          </p:cNvSpPr>
          <p:nvPr>
            <p:ph type="title"/>
          </p:nvPr>
        </p:nvSpPr>
        <p:spPr>
          <a:xfrm>
            <a:off x="753771" y="1444376"/>
            <a:ext cx="10684151" cy="1991979"/>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The tools we use at </a:t>
            </a:r>
            <a:r>
              <a:rPr lang="en-US" sz="5200" kern="1200" dirty="0" err="1">
                <a:solidFill>
                  <a:schemeClr val="tx2"/>
                </a:solidFill>
                <a:latin typeface="+mj-lt"/>
                <a:ea typeface="+mj-ea"/>
                <a:cs typeface="+mj-cs"/>
              </a:rPr>
              <a:t>DataSpace</a:t>
            </a:r>
            <a:endParaRPr lang="en-US" sz="5200" kern="1200" dirty="0">
              <a:solidFill>
                <a:schemeClr val="tx2"/>
              </a:solidFill>
              <a:latin typeface="+mj-lt"/>
              <a:ea typeface="+mj-ea"/>
              <a:cs typeface="+mj-cs"/>
            </a:endParaRPr>
          </a:p>
        </p:txBody>
      </p:sp>
      <p:grpSp>
        <p:nvGrpSpPr>
          <p:cNvPr id="3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45"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60" descr="Logo&#10;&#10;Description automatically generated">
            <a:extLst>
              <a:ext uri="{FF2B5EF4-FFF2-40B4-BE49-F238E27FC236}">
                <a16:creationId xmlns:a16="http://schemas.microsoft.com/office/drawing/2014/main" id="{A876AED4-B86B-920F-3B45-4A9ABF8A2A32}"/>
              </a:ext>
            </a:extLst>
          </p:cNvPr>
          <p:cNvPicPr>
            <a:picLocks noChangeAspect="1"/>
          </p:cNvPicPr>
          <p:nvPr/>
        </p:nvPicPr>
        <p:blipFill rotWithShape="1">
          <a:blip r:embed="rId3">
            <a:extLst>
              <a:ext uri="{28A0092B-C50C-407E-A947-70E740481C1C}">
                <a14:useLocalDpi xmlns:a14="http://schemas.microsoft.com/office/drawing/2010/main" val="0"/>
              </a:ext>
            </a:extLst>
          </a:blip>
          <a:srcRect l="27788" r="20396"/>
          <a:stretch/>
        </p:blipFill>
        <p:spPr>
          <a:xfrm>
            <a:off x="-305" y="-1"/>
            <a:ext cx="2590800" cy="987511"/>
          </a:xfrm>
          <a:prstGeom prst="rect">
            <a:avLst/>
          </a:prstGeom>
        </p:spPr>
      </p:pic>
      <p:sp>
        <p:nvSpPr>
          <p:cNvPr id="64" name="TextBox 63">
            <a:extLst>
              <a:ext uri="{FF2B5EF4-FFF2-40B4-BE49-F238E27FC236}">
                <a16:creationId xmlns:a16="http://schemas.microsoft.com/office/drawing/2014/main" id="{61D0FD2A-F371-2041-A978-FE00620BAB6A}"/>
              </a:ext>
            </a:extLst>
          </p:cNvPr>
          <p:cNvSpPr txBox="1"/>
          <p:nvPr/>
        </p:nvSpPr>
        <p:spPr>
          <a:xfrm>
            <a:off x="3894275" y="3241708"/>
            <a:ext cx="5029200"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Tableau</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Python</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SQL and Databases</a:t>
            </a:r>
          </a:p>
        </p:txBody>
      </p:sp>
    </p:spTree>
    <p:extLst>
      <p:ext uri="{BB962C8B-B14F-4D97-AF65-F5344CB8AC3E}">
        <p14:creationId xmlns:p14="http://schemas.microsoft.com/office/powerpoint/2010/main" val="116187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7A7F5C3-5B16-5726-6550-43B7865F54F2}"/>
              </a:ext>
            </a:extLst>
          </p:cNvPr>
          <p:cNvSpPr>
            <a:spLocks noGrp="1"/>
          </p:cNvSpPr>
          <p:nvPr>
            <p:ph type="title"/>
          </p:nvPr>
        </p:nvSpPr>
        <p:spPr>
          <a:xfrm>
            <a:off x="753771" y="821628"/>
            <a:ext cx="10684151" cy="1991979"/>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Tableau</a:t>
            </a:r>
          </a:p>
        </p:txBody>
      </p:sp>
      <p:grpSp>
        <p:nvGrpSpPr>
          <p:cNvPr id="3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45"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60" descr="Logo&#10;&#10;Description automatically generated">
            <a:extLst>
              <a:ext uri="{FF2B5EF4-FFF2-40B4-BE49-F238E27FC236}">
                <a16:creationId xmlns:a16="http://schemas.microsoft.com/office/drawing/2014/main" id="{A876AED4-B86B-920F-3B45-4A9ABF8A2A32}"/>
              </a:ext>
            </a:extLst>
          </p:cNvPr>
          <p:cNvPicPr>
            <a:picLocks noChangeAspect="1"/>
          </p:cNvPicPr>
          <p:nvPr/>
        </p:nvPicPr>
        <p:blipFill rotWithShape="1">
          <a:blip r:embed="rId3">
            <a:extLst>
              <a:ext uri="{28A0092B-C50C-407E-A947-70E740481C1C}">
                <a14:useLocalDpi xmlns:a14="http://schemas.microsoft.com/office/drawing/2010/main" val="0"/>
              </a:ext>
            </a:extLst>
          </a:blip>
          <a:srcRect l="27788" r="20396"/>
          <a:stretch/>
        </p:blipFill>
        <p:spPr>
          <a:xfrm>
            <a:off x="-305" y="-1"/>
            <a:ext cx="2590800" cy="987511"/>
          </a:xfrm>
          <a:prstGeom prst="rect">
            <a:avLst/>
          </a:prstGeom>
        </p:spPr>
      </p:pic>
      <p:sp>
        <p:nvSpPr>
          <p:cNvPr id="64" name="TextBox 63">
            <a:extLst>
              <a:ext uri="{FF2B5EF4-FFF2-40B4-BE49-F238E27FC236}">
                <a16:creationId xmlns:a16="http://schemas.microsoft.com/office/drawing/2014/main" id="{61D0FD2A-F371-2041-A978-FE00620BAB6A}"/>
              </a:ext>
            </a:extLst>
          </p:cNvPr>
          <p:cNvSpPr txBox="1"/>
          <p:nvPr/>
        </p:nvSpPr>
        <p:spPr>
          <a:xfrm>
            <a:off x="3879364" y="2857303"/>
            <a:ext cx="6985219" cy="3227626"/>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dirty="0">
                <a:solidFill>
                  <a:schemeClr val="tx2"/>
                </a:solidFill>
              </a:rPr>
              <a:t>A collaborative data visualization service</a:t>
            </a:r>
          </a:p>
          <a:p>
            <a:pPr marL="285750" indent="-285750">
              <a:lnSpc>
                <a:spcPct val="90000"/>
              </a:lnSpc>
              <a:spcAft>
                <a:spcPts val="600"/>
              </a:spcAft>
              <a:buFont typeface="Arial" panose="020B0604020202020204" pitchFamily="34" charset="0"/>
              <a:buChar char="•"/>
            </a:pPr>
            <a:r>
              <a:rPr lang="en-US" dirty="0">
                <a:solidFill>
                  <a:schemeClr val="tx2"/>
                </a:solidFill>
              </a:rPr>
              <a:t>Allows management teams, executives and analysts to explore and understand their data </a:t>
            </a:r>
          </a:p>
          <a:p>
            <a:pPr marL="285750" indent="-285750">
              <a:lnSpc>
                <a:spcPct val="90000"/>
              </a:lnSpc>
              <a:spcAft>
                <a:spcPts val="600"/>
              </a:spcAft>
              <a:buFont typeface="Arial" panose="020B0604020202020204" pitchFamily="34" charset="0"/>
              <a:buChar char="•"/>
            </a:pPr>
            <a:r>
              <a:rPr lang="en-US" dirty="0">
                <a:solidFill>
                  <a:schemeClr val="tx2"/>
                </a:solidFill>
              </a:rPr>
              <a:t>Makes it easy to collaborate, whilst keeping your data secure</a:t>
            </a:r>
          </a:p>
          <a:p>
            <a:pPr marL="285750" indent="-285750">
              <a:lnSpc>
                <a:spcPct val="90000"/>
              </a:lnSpc>
              <a:spcAft>
                <a:spcPts val="600"/>
              </a:spcAft>
              <a:buFont typeface="Arial" panose="020B0604020202020204" pitchFamily="34" charset="0"/>
              <a:buChar char="•"/>
            </a:pPr>
            <a:r>
              <a:rPr lang="en-US" dirty="0">
                <a:solidFill>
                  <a:schemeClr val="tx2"/>
                </a:solidFill>
              </a:rPr>
              <a:t>Gain insights and make data-driven business decisions</a:t>
            </a:r>
          </a:p>
        </p:txBody>
      </p:sp>
    </p:spTree>
    <p:extLst>
      <p:ext uri="{BB962C8B-B14F-4D97-AF65-F5344CB8AC3E}">
        <p14:creationId xmlns:p14="http://schemas.microsoft.com/office/powerpoint/2010/main" val="324457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7A7F5C3-5B16-5726-6550-43B7865F54F2}"/>
              </a:ext>
            </a:extLst>
          </p:cNvPr>
          <p:cNvSpPr>
            <a:spLocks noGrp="1"/>
          </p:cNvSpPr>
          <p:nvPr>
            <p:ph type="title"/>
          </p:nvPr>
        </p:nvSpPr>
        <p:spPr>
          <a:xfrm>
            <a:off x="753771" y="821628"/>
            <a:ext cx="10684151" cy="1991979"/>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Python</a:t>
            </a:r>
          </a:p>
        </p:txBody>
      </p:sp>
      <p:grpSp>
        <p:nvGrpSpPr>
          <p:cNvPr id="3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45"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60" descr="Logo&#10;&#10;Description automatically generated">
            <a:extLst>
              <a:ext uri="{FF2B5EF4-FFF2-40B4-BE49-F238E27FC236}">
                <a16:creationId xmlns:a16="http://schemas.microsoft.com/office/drawing/2014/main" id="{A876AED4-B86B-920F-3B45-4A9ABF8A2A32}"/>
              </a:ext>
            </a:extLst>
          </p:cNvPr>
          <p:cNvPicPr>
            <a:picLocks noChangeAspect="1"/>
          </p:cNvPicPr>
          <p:nvPr/>
        </p:nvPicPr>
        <p:blipFill rotWithShape="1">
          <a:blip r:embed="rId3">
            <a:extLst>
              <a:ext uri="{28A0092B-C50C-407E-A947-70E740481C1C}">
                <a14:useLocalDpi xmlns:a14="http://schemas.microsoft.com/office/drawing/2010/main" val="0"/>
              </a:ext>
            </a:extLst>
          </a:blip>
          <a:srcRect l="27788" r="20396"/>
          <a:stretch/>
        </p:blipFill>
        <p:spPr>
          <a:xfrm>
            <a:off x="-305" y="-1"/>
            <a:ext cx="2590800" cy="987511"/>
          </a:xfrm>
          <a:prstGeom prst="rect">
            <a:avLst/>
          </a:prstGeom>
        </p:spPr>
      </p:pic>
      <p:sp>
        <p:nvSpPr>
          <p:cNvPr id="64" name="TextBox 63">
            <a:extLst>
              <a:ext uri="{FF2B5EF4-FFF2-40B4-BE49-F238E27FC236}">
                <a16:creationId xmlns:a16="http://schemas.microsoft.com/office/drawing/2014/main" id="{61D0FD2A-F371-2041-A978-FE00620BAB6A}"/>
              </a:ext>
            </a:extLst>
          </p:cNvPr>
          <p:cNvSpPr txBox="1"/>
          <p:nvPr/>
        </p:nvSpPr>
        <p:spPr>
          <a:xfrm>
            <a:off x="4014364" y="2829304"/>
            <a:ext cx="7705542" cy="3227626"/>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dirty="0">
                <a:solidFill>
                  <a:schemeClr val="tx2"/>
                </a:solidFill>
              </a:rPr>
              <a:t>A programming language that we use to manipulate and process data</a:t>
            </a:r>
          </a:p>
          <a:p>
            <a:pPr marL="285750" indent="-285750">
              <a:lnSpc>
                <a:spcPct val="90000"/>
              </a:lnSpc>
              <a:spcAft>
                <a:spcPts val="600"/>
              </a:spcAft>
              <a:buFont typeface="Arial" panose="020B0604020202020204" pitchFamily="34" charset="0"/>
              <a:buChar char="•"/>
            </a:pPr>
            <a:r>
              <a:rPr lang="en-US" dirty="0">
                <a:solidFill>
                  <a:schemeClr val="tx2"/>
                </a:solidFill>
              </a:rPr>
              <a:t>Has a variety of libraries that make it simple and efficient to analyse data</a:t>
            </a:r>
          </a:p>
          <a:p>
            <a:pPr marL="285750" indent="-285750">
              <a:lnSpc>
                <a:spcPct val="90000"/>
              </a:lnSpc>
              <a:spcAft>
                <a:spcPts val="600"/>
              </a:spcAft>
              <a:buFont typeface="Arial" panose="020B0604020202020204" pitchFamily="34" charset="0"/>
              <a:buChar char="•"/>
            </a:pPr>
            <a:r>
              <a:rPr lang="en-US" dirty="0">
                <a:solidFill>
                  <a:schemeClr val="tx2"/>
                </a:solidFill>
              </a:rPr>
              <a:t>Used by data scientists to prepare data, create data frames and perform data analysis</a:t>
            </a:r>
          </a:p>
        </p:txBody>
      </p:sp>
    </p:spTree>
    <p:extLst>
      <p:ext uri="{BB962C8B-B14F-4D97-AF65-F5344CB8AC3E}">
        <p14:creationId xmlns:p14="http://schemas.microsoft.com/office/powerpoint/2010/main" val="8685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7A7F5C3-5B16-5726-6550-43B7865F54F2}"/>
              </a:ext>
            </a:extLst>
          </p:cNvPr>
          <p:cNvSpPr>
            <a:spLocks noGrp="1"/>
          </p:cNvSpPr>
          <p:nvPr>
            <p:ph type="title"/>
          </p:nvPr>
        </p:nvSpPr>
        <p:spPr>
          <a:xfrm>
            <a:off x="753771" y="1003578"/>
            <a:ext cx="10684151" cy="1991979"/>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SQL and Databases</a:t>
            </a:r>
          </a:p>
        </p:txBody>
      </p:sp>
      <p:grpSp>
        <p:nvGrpSpPr>
          <p:cNvPr id="3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45"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60" descr="Logo&#10;&#10;Description automatically generated">
            <a:extLst>
              <a:ext uri="{FF2B5EF4-FFF2-40B4-BE49-F238E27FC236}">
                <a16:creationId xmlns:a16="http://schemas.microsoft.com/office/drawing/2014/main" id="{A876AED4-B86B-920F-3B45-4A9ABF8A2A32}"/>
              </a:ext>
            </a:extLst>
          </p:cNvPr>
          <p:cNvPicPr>
            <a:picLocks noChangeAspect="1"/>
          </p:cNvPicPr>
          <p:nvPr/>
        </p:nvPicPr>
        <p:blipFill rotWithShape="1">
          <a:blip r:embed="rId3">
            <a:extLst>
              <a:ext uri="{28A0092B-C50C-407E-A947-70E740481C1C}">
                <a14:useLocalDpi xmlns:a14="http://schemas.microsoft.com/office/drawing/2010/main" val="0"/>
              </a:ext>
            </a:extLst>
          </a:blip>
          <a:srcRect l="27788" r="20396"/>
          <a:stretch/>
        </p:blipFill>
        <p:spPr>
          <a:xfrm>
            <a:off x="-305" y="-1"/>
            <a:ext cx="2590800" cy="987511"/>
          </a:xfrm>
          <a:prstGeom prst="rect">
            <a:avLst/>
          </a:prstGeom>
        </p:spPr>
      </p:pic>
      <p:sp>
        <p:nvSpPr>
          <p:cNvPr id="64" name="TextBox 63">
            <a:extLst>
              <a:ext uri="{FF2B5EF4-FFF2-40B4-BE49-F238E27FC236}">
                <a16:creationId xmlns:a16="http://schemas.microsoft.com/office/drawing/2014/main" id="{61D0FD2A-F371-2041-A978-FE00620BAB6A}"/>
              </a:ext>
            </a:extLst>
          </p:cNvPr>
          <p:cNvSpPr txBox="1"/>
          <p:nvPr/>
        </p:nvSpPr>
        <p:spPr>
          <a:xfrm>
            <a:off x="3894275" y="3135761"/>
            <a:ext cx="7543647" cy="3227626"/>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dirty="0">
                <a:solidFill>
                  <a:schemeClr val="tx2"/>
                </a:solidFill>
              </a:rPr>
              <a:t>Databases are used to store data</a:t>
            </a:r>
          </a:p>
          <a:p>
            <a:pPr marL="285750" indent="-285750">
              <a:lnSpc>
                <a:spcPct val="90000"/>
              </a:lnSpc>
              <a:spcAft>
                <a:spcPts val="600"/>
              </a:spcAft>
              <a:buFont typeface="Arial" panose="020B0604020202020204" pitchFamily="34" charset="0"/>
              <a:buChar char="•"/>
            </a:pPr>
            <a:r>
              <a:rPr lang="en-US" dirty="0">
                <a:solidFill>
                  <a:schemeClr val="tx2"/>
                </a:solidFill>
              </a:rPr>
              <a:t>SQL is a programming language used to create and maintain databases, as well as retrieving information from them</a:t>
            </a:r>
          </a:p>
          <a:p>
            <a:pPr marL="285750" indent="-285750">
              <a:lnSpc>
                <a:spcPct val="90000"/>
              </a:lnSpc>
              <a:spcAft>
                <a:spcPts val="600"/>
              </a:spcAft>
              <a:buFont typeface="Arial" panose="020B0604020202020204" pitchFamily="34" charset="0"/>
              <a:buChar char="•"/>
            </a:pPr>
            <a:r>
              <a:rPr lang="en-US" dirty="0">
                <a:solidFill>
                  <a:schemeClr val="tx2"/>
                </a:solidFill>
              </a:rPr>
              <a:t>Both are used by our data scientists</a:t>
            </a:r>
          </a:p>
        </p:txBody>
      </p:sp>
    </p:spTree>
    <p:extLst>
      <p:ext uri="{BB962C8B-B14F-4D97-AF65-F5344CB8AC3E}">
        <p14:creationId xmlns:p14="http://schemas.microsoft.com/office/powerpoint/2010/main" val="18218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71" name="Freeform: Shape 70">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77" name="Freeform: Shape 76">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0" name="Freeform: Shape 79">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descr="Logo&#10;&#10;Description automatically generated">
            <a:extLst>
              <a:ext uri="{FF2B5EF4-FFF2-40B4-BE49-F238E27FC236}">
                <a16:creationId xmlns:a16="http://schemas.microsoft.com/office/drawing/2014/main" id="{19373594-E623-D085-964D-383412BDE5D3}"/>
              </a:ext>
            </a:extLst>
          </p:cNvPr>
          <p:cNvPicPr>
            <a:picLocks noChangeAspect="1"/>
          </p:cNvPicPr>
          <p:nvPr/>
        </p:nvPicPr>
        <p:blipFill rotWithShape="1">
          <a:blip r:embed="rId3">
            <a:extLst>
              <a:ext uri="{28A0092B-C50C-407E-A947-70E740481C1C}">
                <a14:useLocalDpi xmlns:a14="http://schemas.microsoft.com/office/drawing/2010/main" val="0"/>
              </a:ext>
            </a:extLst>
          </a:blip>
          <a:srcRect l="27788" r="20396"/>
          <a:stretch/>
        </p:blipFill>
        <p:spPr>
          <a:xfrm>
            <a:off x="-305" y="-1"/>
            <a:ext cx="2590800" cy="987511"/>
          </a:xfrm>
          <a:prstGeom prst="rect">
            <a:avLst/>
          </a:prstGeom>
        </p:spPr>
      </p:pic>
      <p:sp>
        <p:nvSpPr>
          <p:cNvPr id="9" name="Title 1">
            <a:extLst>
              <a:ext uri="{FF2B5EF4-FFF2-40B4-BE49-F238E27FC236}">
                <a16:creationId xmlns:a16="http://schemas.microsoft.com/office/drawing/2014/main" id="{A8E79DDF-4BC8-A2CC-501E-012F98143E36}"/>
              </a:ext>
            </a:extLst>
          </p:cNvPr>
          <p:cNvSpPr txBox="1">
            <a:spLocks/>
          </p:cNvSpPr>
          <p:nvPr/>
        </p:nvSpPr>
        <p:spPr>
          <a:xfrm>
            <a:off x="753771" y="633746"/>
            <a:ext cx="10684151" cy="19919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dirty="0">
                <a:solidFill>
                  <a:schemeClr val="tx2"/>
                </a:solidFill>
              </a:rPr>
              <a:t>The Data Lifecycle</a:t>
            </a:r>
          </a:p>
        </p:txBody>
      </p:sp>
      <p:sp>
        <p:nvSpPr>
          <p:cNvPr id="10" name="TextBox 9">
            <a:extLst>
              <a:ext uri="{FF2B5EF4-FFF2-40B4-BE49-F238E27FC236}">
                <a16:creationId xmlns:a16="http://schemas.microsoft.com/office/drawing/2014/main" id="{59034344-B914-04C3-1D25-5EB47844F917}"/>
              </a:ext>
            </a:extLst>
          </p:cNvPr>
          <p:cNvSpPr txBox="1"/>
          <p:nvPr/>
        </p:nvSpPr>
        <p:spPr>
          <a:xfrm>
            <a:off x="3894275" y="3241708"/>
            <a:ext cx="5029200" cy="3227626"/>
          </a:xfrm>
          <a:prstGeom prst="rect">
            <a:avLst/>
          </a:prstGeom>
        </p:spPr>
        <p:txBody>
          <a:bodyPr vert="horz" lIns="91440" tIns="45720" rIns="91440" bIns="45720" rtlCol="0" anchor="ctr">
            <a:normAutofit/>
          </a:bodyPr>
          <a:lstStyle/>
          <a:p>
            <a:pPr>
              <a:lnSpc>
                <a:spcPct val="90000"/>
              </a:lnSpc>
              <a:spcAft>
                <a:spcPts val="600"/>
              </a:spcAft>
            </a:pPr>
            <a:endParaRPr lang="en-US" dirty="0">
              <a:solidFill>
                <a:schemeClr val="tx2"/>
              </a:solidFill>
            </a:endParaRPr>
          </a:p>
        </p:txBody>
      </p:sp>
      <p:sp>
        <p:nvSpPr>
          <p:cNvPr id="2" name="TextBox 1">
            <a:extLst>
              <a:ext uri="{FF2B5EF4-FFF2-40B4-BE49-F238E27FC236}">
                <a16:creationId xmlns:a16="http://schemas.microsoft.com/office/drawing/2014/main" id="{F0D3750C-1861-15E2-4E74-655FE710B1E2}"/>
              </a:ext>
            </a:extLst>
          </p:cNvPr>
          <p:cNvSpPr txBox="1"/>
          <p:nvPr/>
        </p:nvSpPr>
        <p:spPr>
          <a:xfrm>
            <a:off x="2893537" y="4383078"/>
            <a:ext cx="7543647" cy="3227626"/>
          </a:xfrm>
          <a:prstGeom prst="rect">
            <a:avLst/>
          </a:prstGeom>
        </p:spPr>
        <p:txBody>
          <a:bodyPr vert="horz" lIns="91440" tIns="45720" rIns="91440" bIns="45720" rtlCol="0" anchor="ctr">
            <a:normAutofit/>
          </a:bodyPr>
          <a:lstStyle/>
          <a:p>
            <a:pPr>
              <a:lnSpc>
                <a:spcPct val="90000"/>
              </a:lnSpc>
              <a:spcAft>
                <a:spcPts val="600"/>
              </a:spcAft>
            </a:pPr>
            <a:endParaRPr lang="en-US" dirty="0">
              <a:solidFill>
                <a:schemeClr val="tx2"/>
              </a:solidFill>
            </a:endParaRPr>
          </a:p>
          <a:p>
            <a:pPr>
              <a:lnSpc>
                <a:spcPct val="90000"/>
              </a:lnSpc>
              <a:spcAft>
                <a:spcPts val="600"/>
              </a:spcAft>
            </a:pPr>
            <a:r>
              <a:rPr lang="en-US" sz="1600" dirty="0">
                <a:solidFill>
                  <a:schemeClr val="tx2"/>
                </a:solidFill>
              </a:rPr>
              <a:t>When using your data, we follow the data analysis lifecycle:</a:t>
            </a:r>
          </a:p>
          <a:p>
            <a:pPr marL="285750" indent="-285750">
              <a:lnSpc>
                <a:spcPct val="90000"/>
              </a:lnSpc>
              <a:spcAft>
                <a:spcPts val="600"/>
              </a:spcAft>
              <a:buFont typeface="Arial" panose="020B0604020202020204" pitchFamily="34" charset="0"/>
              <a:buChar char="•"/>
            </a:pPr>
            <a:r>
              <a:rPr lang="en-US" sz="1600" dirty="0">
                <a:solidFill>
                  <a:schemeClr val="tx2"/>
                </a:solidFill>
              </a:rPr>
              <a:t>Acquire &gt; Transform &gt; Organise &gt; Analyse &gt; Communicate &gt; Maintain</a:t>
            </a:r>
          </a:p>
          <a:p>
            <a:pPr>
              <a:lnSpc>
                <a:spcPct val="90000"/>
              </a:lnSpc>
              <a:spcAft>
                <a:spcPts val="600"/>
              </a:spcAft>
            </a:pPr>
            <a:endParaRPr lang="en-US" dirty="0">
              <a:solidFill>
                <a:schemeClr val="tx2"/>
              </a:solidFill>
            </a:endParaRPr>
          </a:p>
        </p:txBody>
      </p:sp>
      <p:cxnSp>
        <p:nvCxnSpPr>
          <p:cNvPr id="20" name="Straight Connector 19">
            <a:extLst>
              <a:ext uri="{FF2B5EF4-FFF2-40B4-BE49-F238E27FC236}">
                <a16:creationId xmlns:a16="http://schemas.microsoft.com/office/drawing/2014/main" id="{E394E37A-9AF9-7234-F46B-E51B22CDFCBE}"/>
              </a:ext>
            </a:extLst>
          </p:cNvPr>
          <p:cNvCxnSpPr>
            <a:endCxn id="18" idx="0"/>
          </p:cNvCxnSpPr>
          <p:nvPr/>
        </p:nvCxnSpPr>
        <p:spPr>
          <a:xfrm>
            <a:off x="3448576" y="4302877"/>
            <a:ext cx="0" cy="19103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2A6561-91A1-FCCA-2E10-3122B9DA8809}"/>
              </a:ext>
            </a:extLst>
          </p:cNvPr>
          <p:cNvGrpSpPr/>
          <p:nvPr/>
        </p:nvGrpSpPr>
        <p:grpSpPr>
          <a:xfrm>
            <a:off x="3031204" y="3908896"/>
            <a:ext cx="7030676" cy="428518"/>
            <a:chOff x="2590495" y="4472915"/>
            <a:chExt cx="7030676" cy="428518"/>
          </a:xfrm>
        </p:grpSpPr>
        <p:sp>
          <p:nvSpPr>
            <p:cNvPr id="4" name="TextBox 3">
              <a:extLst>
                <a:ext uri="{FF2B5EF4-FFF2-40B4-BE49-F238E27FC236}">
                  <a16:creationId xmlns:a16="http://schemas.microsoft.com/office/drawing/2014/main" id="{AE255CD3-E81A-B661-B183-F0244BE51FD9}"/>
                </a:ext>
              </a:extLst>
            </p:cNvPr>
            <p:cNvSpPr txBox="1"/>
            <p:nvPr/>
          </p:nvSpPr>
          <p:spPr>
            <a:xfrm>
              <a:off x="2590495" y="4472915"/>
              <a:ext cx="1541417" cy="369332"/>
            </a:xfrm>
            <a:prstGeom prst="rect">
              <a:avLst/>
            </a:prstGeom>
            <a:noFill/>
          </p:spPr>
          <p:txBody>
            <a:bodyPr wrap="square" rtlCol="0">
              <a:spAutoFit/>
            </a:bodyPr>
            <a:lstStyle/>
            <a:p>
              <a:r>
                <a:rPr lang="en-GB" b="1" dirty="0">
                  <a:solidFill>
                    <a:srgbClr val="58667A"/>
                  </a:solidFill>
                </a:rPr>
                <a:t>Create</a:t>
              </a:r>
            </a:p>
          </p:txBody>
        </p:sp>
        <p:cxnSp>
          <p:nvCxnSpPr>
            <p:cNvPr id="6" name="Straight Arrow Connector 5">
              <a:extLst>
                <a:ext uri="{FF2B5EF4-FFF2-40B4-BE49-F238E27FC236}">
                  <a16:creationId xmlns:a16="http://schemas.microsoft.com/office/drawing/2014/main" id="{141A2496-3A81-1294-E40E-452DDBCFBC7A}"/>
                </a:ext>
              </a:extLst>
            </p:cNvPr>
            <p:cNvCxnSpPr/>
            <p:nvPr/>
          </p:nvCxnSpPr>
          <p:spPr>
            <a:xfrm>
              <a:off x="3435977" y="4674969"/>
              <a:ext cx="45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CC21AF-12BA-6152-3B30-DA00F13DA9D3}"/>
                </a:ext>
              </a:extLst>
            </p:cNvPr>
            <p:cNvSpPr txBox="1"/>
            <p:nvPr/>
          </p:nvSpPr>
          <p:spPr>
            <a:xfrm>
              <a:off x="4004211" y="4474660"/>
              <a:ext cx="1541417" cy="369332"/>
            </a:xfrm>
            <a:prstGeom prst="rect">
              <a:avLst/>
            </a:prstGeom>
            <a:noFill/>
          </p:spPr>
          <p:txBody>
            <a:bodyPr wrap="square" rtlCol="0">
              <a:spAutoFit/>
            </a:bodyPr>
            <a:lstStyle/>
            <a:p>
              <a:r>
                <a:rPr lang="en-GB" b="1" dirty="0">
                  <a:solidFill>
                    <a:srgbClr val="58667A"/>
                  </a:solidFill>
                </a:rPr>
                <a:t>Store</a:t>
              </a:r>
            </a:p>
          </p:txBody>
        </p:sp>
        <p:cxnSp>
          <p:nvCxnSpPr>
            <p:cNvPr id="11" name="Straight Arrow Connector 10">
              <a:extLst>
                <a:ext uri="{FF2B5EF4-FFF2-40B4-BE49-F238E27FC236}">
                  <a16:creationId xmlns:a16="http://schemas.microsoft.com/office/drawing/2014/main" id="{5E9190E0-3044-E944-783C-DDF642EE1E3A}"/>
                </a:ext>
              </a:extLst>
            </p:cNvPr>
            <p:cNvCxnSpPr/>
            <p:nvPr/>
          </p:nvCxnSpPr>
          <p:spPr>
            <a:xfrm>
              <a:off x="4757675" y="4670855"/>
              <a:ext cx="45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FD90D8-D686-93AC-6640-78019931C0F7}"/>
                </a:ext>
              </a:extLst>
            </p:cNvPr>
            <p:cNvSpPr txBox="1"/>
            <p:nvPr/>
          </p:nvSpPr>
          <p:spPr>
            <a:xfrm>
              <a:off x="5360395" y="4495856"/>
              <a:ext cx="1541417" cy="369332"/>
            </a:xfrm>
            <a:prstGeom prst="rect">
              <a:avLst/>
            </a:prstGeom>
            <a:noFill/>
          </p:spPr>
          <p:txBody>
            <a:bodyPr wrap="square" rtlCol="0">
              <a:spAutoFit/>
            </a:bodyPr>
            <a:lstStyle/>
            <a:p>
              <a:r>
                <a:rPr lang="en-GB" b="1" dirty="0">
                  <a:solidFill>
                    <a:srgbClr val="58667A"/>
                  </a:solidFill>
                </a:rPr>
                <a:t>Use</a:t>
              </a:r>
            </a:p>
          </p:txBody>
        </p:sp>
        <p:cxnSp>
          <p:nvCxnSpPr>
            <p:cNvPr id="13" name="Straight Arrow Connector 12">
              <a:extLst>
                <a:ext uri="{FF2B5EF4-FFF2-40B4-BE49-F238E27FC236}">
                  <a16:creationId xmlns:a16="http://schemas.microsoft.com/office/drawing/2014/main" id="{1D28DCF6-16BE-BBC4-E45F-0C4DE0BCBAB5}"/>
                </a:ext>
              </a:extLst>
            </p:cNvPr>
            <p:cNvCxnSpPr/>
            <p:nvPr/>
          </p:nvCxnSpPr>
          <p:spPr>
            <a:xfrm>
              <a:off x="5950577" y="4687745"/>
              <a:ext cx="45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2CBF710-2D45-83A3-F2C8-E4425AE33E28}"/>
                </a:ext>
              </a:extLst>
            </p:cNvPr>
            <p:cNvSpPr txBox="1"/>
            <p:nvPr/>
          </p:nvSpPr>
          <p:spPr>
            <a:xfrm>
              <a:off x="6553474" y="4503079"/>
              <a:ext cx="1541417" cy="369332"/>
            </a:xfrm>
            <a:prstGeom prst="rect">
              <a:avLst/>
            </a:prstGeom>
            <a:noFill/>
          </p:spPr>
          <p:txBody>
            <a:bodyPr wrap="square" rtlCol="0">
              <a:spAutoFit/>
            </a:bodyPr>
            <a:lstStyle/>
            <a:p>
              <a:r>
                <a:rPr lang="en-GB" b="1" dirty="0">
                  <a:solidFill>
                    <a:srgbClr val="58667A"/>
                  </a:solidFill>
                </a:rPr>
                <a:t>Archive</a:t>
              </a:r>
            </a:p>
          </p:txBody>
        </p:sp>
        <p:cxnSp>
          <p:nvCxnSpPr>
            <p:cNvPr id="15" name="Straight Arrow Connector 14">
              <a:extLst>
                <a:ext uri="{FF2B5EF4-FFF2-40B4-BE49-F238E27FC236}">
                  <a16:creationId xmlns:a16="http://schemas.microsoft.com/office/drawing/2014/main" id="{ABBCF55E-8FFE-9297-E3C2-C354BA2BA742}"/>
                </a:ext>
              </a:extLst>
            </p:cNvPr>
            <p:cNvCxnSpPr/>
            <p:nvPr/>
          </p:nvCxnSpPr>
          <p:spPr>
            <a:xfrm>
              <a:off x="7517285" y="4701801"/>
              <a:ext cx="45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BB64A1-74AF-4218-2677-BEFEAE68F277}"/>
                </a:ext>
              </a:extLst>
            </p:cNvPr>
            <p:cNvSpPr txBox="1"/>
            <p:nvPr/>
          </p:nvSpPr>
          <p:spPr>
            <a:xfrm>
              <a:off x="8079754" y="4532101"/>
              <a:ext cx="1541417" cy="369332"/>
            </a:xfrm>
            <a:prstGeom prst="rect">
              <a:avLst/>
            </a:prstGeom>
            <a:noFill/>
          </p:spPr>
          <p:txBody>
            <a:bodyPr wrap="square" rtlCol="0">
              <a:spAutoFit/>
            </a:bodyPr>
            <a:lstStyle/>
            <a:p>
              <a:r>
                <a:rPr lang="en-GB" b="1" dirty="0">
                  <a:solidFill>
                    <a:srgbClr val="58667A"/>
                  </a:solidFill>
                </a:rPr>
                <a:t>Delete</a:t>
              </a:r>
            </a:p>
          </p:txBody>
        </p:sp>
      </p:grpSp>
      <p:sp>
        <p:nvSpPr>
          <p:cNvPr id="18" name="Rectangle: Rounded Corners 17">
            <a:extLst>
              <a:ext uri="{FF2B5EF4-FFF2-40B4-BE49-F238E27FC236}">
                <a16:creationId xmlns:a16="http://schemas.microsoft.com/office/drawing/2014/main" id="{8C4E90F6-4EEE-BAC9-F867-A470951049BC}"/>
              </a:ext>
            </a:extLst>
          </p:cNvPr>
          <p:cNvSpPr/>
          <p:nvPr/>
        </p:nvSpPr>
        <p:spPr>
          <a:xfrm>
            <a:off x="2590495" y="4493908"/>
            <a:ext cx="1716162" cy="677639"/>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58667A"/>
                </a:solidFill>
              </a:rPr>
              <a:t>Acquiring existing company data or filling in a form</a:t>
            </a:r>
          </a:p>
        </p:txBody>
      </p:sp>
      <p:sp>
        <p:nvSpPr>
          <p:cNvPr id="21" name="Rectangle: Rounded Corners 20">
            <a:extLst>
              <a:ext uri="{FF2B5EF4-FFF2-40B4-BE49-F238E27FC236}">
                <a16:creationId xmlns:a16="http://schemas.microsoft.com/office/drawing/2014/main" id="{E02AE240-17FC-44BE-8155-EF711D79B123}"/>
              </a:ext>
            </a:extLst>
          </p:cNvPr>
          <p:cNvSpPr/>
          <p:nvPr/>
        </p:nvSpPr>
        <p:spPr>
          <a:xfrm>
            <a:off x="3709208" y="3066095"/>
            <a:ext cx="2109651" cy="677639"/>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58667A"/>
                </a:solidFill>
              </a:rPr>
              <a:t>Storing data in databases or spreadsheets on physical hard drives or servers</a:t>
            </a:r>
          </a:p>
        </p:txBody>
      </p:sp>
      <p:cxnSp>
        <p:nvCxnSpPr>
          <p:cNvPr id="22" name="Straight Connector 21">
            <a:extLst>
              <a:ext uri="{FF2B5EF4-FFF2-40B4-BE49-F238E27FC236}">
                <a16:creationId xmlns:a16="http://schemas.microsoft.com/office/drawing/2014/main" id="{296FECEC-3E65-6001-0407-73AA9B2A18CE}"/>
              </a:ext>
            </a:extLst>
          </p:cNvPr>
          <p:cNvCxnSpPr>
            <a:cxnSpLocks/>
          </p:cNvCxnSpPr>
          <p:nvPr/>
        </p:nvCxnSpPr>
        <p:spPr>
          <a:xfrm>
            <a:off x="4764034" y="3748029"/>
            <a:ext cx="0" cy="1910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9D13CE-40C0-E927-70D2-5D6D56CA350D}"/>
              </a:ext>
            </a:extLst>
          </p:cNvPr>
          <p:cNvSpPr/>
          <p:nvPr/>
        </p:nvSpPr>
        <p:spPr>
          <a:xfrm>
            <a:off x="5278021" y="4501597"/>
            <a:ext cx="1716162" cy="677639"/>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58667A"/>
                </a:solidFill>
              </a:rPr>
              <a:t>Creating a report analysing peak electricity demand</a:t>
            </a:r>
          </a:p>
        </p:txBody>
      </p:sp>
      <p:cxnSp>
        <p:nvCxnSpPr>
          <p:cNvPr id="26" name="Straight Connector 25">
            <a:extLst>
              <a:ext uri="{FF2B5EF4-FFF2-40B4-BE49-F238E27FC236}">
                <a16:creationId xmlns:a16="http://schemas.microsoft.com/office/drawing/2014/main" id="{B3F6CE3B-D669-DFFF-FF88-4CD79B1CF124}"/>
              </a:ext>
            </a:extLst>
          </p:cNvPr>
          <p:cNvCxnSpPr>
            <a:cxnSpLocks/>
          </p:cNvCxnSpPr>
          <p:nvPr/>
        </p:nvCxnSpPr>
        <p:spPr>
          <a:xfrm>
            <a:off x="6092405" y="4278166"/>
            <a:ext cx="0" cy="232657"/>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09B435B-0C68-CCFE-C6CD-45C6AB72EC00}"/>
              </a:ext>
            </a:extLst>
          </p:cNvPr>
          <p:cNvSpPr/>
          <p:nvPr/>
        </p:nvSpPr>
        <p:spPr>
          <a:xfrm>
            <a:off x="6118288" y="3062064"/>
            <a:ext cx="2607134" cy="677639"/>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58667A"/>
                </a:solidFill>
              </a:rPr>
              <a:t>When not being actively used, data can be sent to slower/cheaper storage media but it is still accessible</a:t>
            </a:r>
          </a:p>
        </p:txBody>
      </p:sp>
      <p:cxnSp>
        <p:nvCxnSpPr>
          <p:cNvPr id="31" name="Straight Connector 30">
            <a:extLst>
              <a:ext uri="{FF2B5EF4-FFF2-40B4-BE49-F238E27FC236}">
                <a16:creationId xmlns:a16="http://schemas.microsoft.com/office/drawing/2014/main" id="{21548356-7F01-BDC2-42D5-94768594BDE7}"/>
              </a:ext>
            </a:extLst>
          </p:cNvPr>
          <p:cNvCxnSpPr>
            <a:cxnSpLocks/>
          </p:cNvCxnSpPr>
          <p:nvPr/>
        </p:nvCxnSpPr>
        <p:spPr>
          <a:xfrm>
            <a:off x="7371167" y="3741778"/>
            <a:ext cx="0" cy="19103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CE4022D8-583B-130A-99A5-67251E12E5BC}"/>
              </a:ext>
            </a:extLst>
          </p:cNvPr>
          <p:cNvSpPr/>
          <p:nvPr/>
        </p:nvSpPr>
        <p:spPr>
          <a:xfrm>
            <a:off x="8084568" y="4493908"/>
            <a:ext cx="1716162" cy="677639"/>
          </a:xfrm>
          <a:prstGeom prst="roundRect">
            <a:avLst/>
          </a:prstGeom>
          <a:ln>
            <a:solidFill>
              <a:srgbClr val="58667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58667A"/>
                </a:solidFill>
              </a:rPr>
              <a:t>Data can be permanently deleted if requested</a:t>
            </a:r>
          </a:p>
        </p:txBody>
      </p:sp>
      <p:cxnSp>
        <p:nvCxnSpPr>
          <p:cNvPr id="33" name="Straight Connector 32">
            <a:extLst>
              <a:ext uri="{FF2B5EF4-FFF2-40B4-BE49-F238E27FC236}">
                <a16:creationId xmlns:a16="http://schemas.microsoft.com/office/drawing/2014/main" id="{6C72AE3A-D180-681C-4D2D-C6F94A74847B}"/>
              </a:ext>
            </a:extLst>
          </p:cNvPr>
          <p:cNvCxnSpPr>
            <a:cxnSpLocks/>
          </p:cNvCxnSpPr>
          <p:nvPr/>
        </p:nvCxnSpPr>
        <p:spPr>
          <a:xfrm>
            <a:off x="8898952" y="4297069"/>
            <a:ext cx="0" cy="2060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78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71" name="Freeform: Shape 70">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77" name="Freeform: Shape 76">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0" name="Freeform: Shape 79">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descr="Logo&#10;&#10;Description automatically generated">
            <a:extLst>
              <a:ext uri="{FF2B5EF4-FFF2-40B4-BE49-F238E27FC236}">
                <a16:creationId xmlns:a16="http://schemas.microsoft.com/office/drawing/2014/main" id="{19373594-E623-D085-964D-383412BDE5D3}"/>
              </a:ext>
            </a:extLst>
          </p:cNvPr>
          <p:cNvPicPr>
            <a:picLocks noChangeAspect="1"/>
          </p:cNvPicPr>
          <p:nvPr/>
        </p:nvPicPr>
        <p:blipFill rotWithShape="1">
          <a:blip r:embed="rId3">
            <a:extLst>
              <a:ext uri="{28A0092B-C50C-407E-A947-70E740481C1C}">
                <a14:useLocalDpi xmlns:a14="http://schemas.microsoft.com/office/drawing/2010/main" val="0"/>
              </a:ext>
            </a:extLst>
          </a:blip>
          <a:srcRect l="27788" r="20396"/>
          <a:stretch/>
        </p:blipFill>
        <p:spPr>
          <a:xfrm>
            <a:off x="-305" y="-1"/>
            <a:ext cx="2590800" cy="987511"/>
          </a:xfrm>
          <a:prstGeom prst="rect">
            <a:avLst/>
          </a:prstGeom>
        </p:spPr>
      </p:pic>
      <p:sp>
        <p:nvSpPr>
          <p:cNvPr id="9" name="Title 1">
            <a:extLst>
              <a:ext uri="{FF2B5EF4-FFF2-40B4-BE49-F238E27FC236}">
                <a16:creationId xmlns:a16="http://schemas.microsoft.com/office/drawing/2014/main" id="{A8E79DDF-4BC8-A2CC-501E-012F98143E36}"/>
              </a:ext>
            </a:extLst>
          </p:cNvPr>
          <p:cNvSpPr txBox="1">
            <a:spLocks/>
          </p:cNvSpPr>
          <p:nvPr/>
        </p:nvSpPr>
        <p:spPr>
          <a:xfrm>
            <a:off x="753769" y="1103909"/>
            <a:ext cx="10684151" cy="19919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dirty="0">
                <a:solidFill>
                  <a:schemeClr val="tx2"/>
                </a:solidFill>
              </a:rPr>
              <a:t>How can we help you?</a:t>
            </a:r>
          </a:p>
        </p:txBody>
      </p:sp>
      <p:pic>
        <p:nvPicPr>
          <p:cNvPr id="4" name="Picture 3" descr="Logo&#10;&#10;Description automatically generated">
            <a:extLst>
              <a:ext uri="{FF2B5EF4-FFF2-40B4-BE49-F238E27FC236}">
                <a16:creationId xmlns:a16="http://schemas.microsoft.com/office/drawing/2014/main" id="{5902C969-DEE2-1AC7-567A-65420634EFE3}"/>
              </a:ext>
            </a:extLst>
          </p:cNvPr>
          <p:cNvPicPr>
            <a:picLocks noChangeAspect="1"/>
          </p:cNvPicPr>
          <p:nvPr/>
        </p:nvPicPr>
        <p:blipFill rotWithShape="1">
          <a:blip r:embed="rId4">
            <a:extLst>
              <a:ext uri="{28A0092B-C50C-407E-A947-70E740481C1C}">
                <a14:useLocalDpi xmlns:a14="http://schemas.microsoft.com/office/drawing/2010/main" val="0"/>
              </a:ext>
            </a:extLst>
          </a:blip>
          <a:srcRect l="27476" r="30726"/>
          <a:stretch/>
        </p:blipFill>
        <p:spPr>
          <a:xfrm>
            <a:off x="4646629" y="553801"/>
            <a:ext cx="2898433" cy="1739989"/>
          </a:xfrm>
          <a:prstGeom prst="rect">
            <a:avLst/>
          </a:prstGeom>
        </p:spPr>
      </p:pic>
      <p:sp>
        <p:nvSpPr>
          <p:cNvPr id="3" name="TextBox 2">
            <a:extLst>
              <a:ext uri="{FF2B5EF4-FFF2-40B4-BE49-F238E27FC236}">
                <a16:creationId xmlns:a16="http://schemas.microsoft.com/office/drawing/2014/main" id="{16353560-04D5-7554-A8F6-79D8F38D0CDC}"/>
              </a:ext>
            </a:extLst>
          </p:cNvPr>
          <p:cNvSpPr txBox="1"/>
          <p:nvPr/>
        </p:nvSpPr>
        <p:spPr>
          <a:xfrm>
            <a:off x="3171505" y="3678472"/>
            <a:ext cx="7543647" cy="3227626"/>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dirty="0">
                <a:solidFill>
                  <a:schemeClr val="tx2"/>
                </a:solidFill>
              </a:rPr>
              <a:t>Collect information on your behalf</a:t>
            </a:r>
          </a:p>
          <a:p>
            <a:pPr marL="285750" indent="-285750">
              <a:lnSpc>
                <a:spcPct val="90000"/>
              </a:lnSpc>
              <a:spcAft>
                <a:spcPts val="600"/>
              </a:spcAft>
              <a:buFont typeface="Arial" panose="020B0604020202020204" pitchFamily="34" charset="0"/>
              <a:buChar char="•"/>
            </a:pPr>
            <a:r>
              <a:rPr lang="en-US" dirty="0">
                <a:solidFill>
                  <a:schemeClr val="tx2"/>
                </a:solidFill>
              </a:rPr>
              <a:t>We can use tableau to create a dashboard for you, giving you a more visual overview of demand.</a:t>
            </a:r>
          </a:p>
          <a:p>
            <a:pPr marL="285750" indent="-285750">
              <a:lnSpc>
                <a:spcPct val="90000"/>
              </a:lnSpc>
              <a:spcAft>
                <a:spcPts val="600"/>
              </a:spcAft>
              <a:buFont typeface="Arial" panose="020B0604020202020204" pitchFamily="34" charset="0"/>
              <a:buChar char="•"/>
            </a:pPr>
            <a:r>
              <a:rPr lang="en-US" dirty="0">
                <a:solidFill>
                  <a:schemeClr val="tx2"/>
                </a:solidFill>
              </a:rPr>
              <a:t>This could incorporate other factors, such as how the cost of electricity has affected demand.</a:t>
            </a:r>
          </a:p>
          <a:p>
            <a:pPr marL="285750" indent="-285750">
              <a:lnSpc>
                <a:spcPct val="90000"/>
              </a:lnSpc>
              <a:spcAft>
                <a:spcPts val="600"/>
              </a:spcAft>
              <a:buFont typeface="Arial" panose="020B0604020202020204" pitchFamily="34" charset="0"/>
              <a:buChar char="•"/>
            </a:pPr>
            <a:r>
              <a:rPr lang="en-US" dirty="0">
                <a:solidFill>
                  <a:schemeClr val="tx2"/>
                </a:solidFill>
              </a:rPr>
              <a:t>This could be used to predict demand in future.</a:t>
            </a:r>
          </a:p>
          <a:p>
            <a:pPr>
              <a:lnSpc>
                <a:spcPct val="90000"/>
              </a:lnSpc>
              <a:spcAft>
                <a:spcPts val="600"/>
              </a:spcAft>
            </a:pPr>
            <a:endParaRPr lang="en-US" dirty="0">
              <a:solidFill>
                <a:schemeClr val="tx2"/>
              </a:solidFill>
            </a:endParaRPr>
          </a:p>
        </p:txBody>
      </p:sp>
    </p:spTree>
    <p:extLst>
      <p:ext uri="{BB962C8B-B14F-4D97-AF65-F5344CB8AC3E}">
        <p14:creationId xmlns:p14="http://schemas.microsoft.com/office/powerpoint/2010/main" val="378824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6970</TotalTime>
  <Words>1212</Words>
  <Application>Microsoft Office PowerPoint</Application>
  <PresentationFormat>Widescreen</PresentationFormat>
  <Paragraphs>91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Working with us</vt:lpstr>
      <vt:lpstr>The tools we use at DataSpace</vt:lpstr>
      <vt:lpstr>Tableau</vt:lpstr>
      <vt:lpstr>Python</vt:lpstr>
      <vt:lpstr>SQL and Databases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us</dc:title>
  <dc:creator>sophie white</dc:creator>
  <cp:lastModifiedBy>sophie white</cp:lastModifiedBy>
  <cp:revision>10</cp:revision>
  <cp:lastPrinted>2023-01-22T16:07:00Z</cp:lastPrinted>
  <dcterms:created xsi:type="dcterms:W3CDTF">2023-01-14T18:14:30Z</dcterms:created>
  <dcterms:modified xsi:type="dcterms:W3CDTF">2023-01-24T12:43:59Z</dcterms:modified>
</cp:coreProperties>
</file>