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60" r:id="rId9"/>
    <p:sldId id="263" r:id="rId10"/>
    <p:sldId id="264" r:id="rId11"/>
    <p:sldId id="266" r:id="rId12"/>
  </p:sldIdLst>
  <p:sldSz cx="9144000" cy="6858000" type="screen4x3"/>
  <p:notesSz cx="6858000" cy="9144000"/>
  <p:embeddedFontLst>
    <p:embeddedFont>
      <p:font typeface="나눔바른고딕" panose="020B0600000101010101" charset="-127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HY궁서B" panose="0203060000010101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한컴 백제 B" panose="02020603020101020101" pitchFamily="18" charset="-127"/>
      <p:regular r:id="rId25"/>
    </p:embeddedFont>
    <p:embeddedFont>
      <p:font typeface="한컴 백제 M" panose="02020603020101020101" pitchFamily="18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5C6"/>
    <a:srgbClr val="5D8CA1"/>
    <a:srgbClr val="FD55B9"/>
    <a:srgbClr val="38F5FE"/>
    <a:srgbClr val="E0B1FD"/>
    <a:srgbClr val="7FA3B5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F28622-2866-45C5-88C0-EAB219AFA2AC}" v="6" dt="2019-06-19T12:38:21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0" y="75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재형" userId="c953af65-a220-40f8-9b11-e29da02892c7" providerId="ADAL" clId="{E0FB9473-9777-41D8-86F3-6DE2FDC867C6}"/>
  </pc:docChgLst>
  <pc:docChgLst>
    <pc:chgData name="이재형" userId="c953af65-a220-40f8-9b11-e29da02892c7" providerId="ADAL" clId="{7BF28622-2866-45C5-88C0-EAB219AFA2AC}"/>
    <pc:docChg chg="modSld">
      <pc:chgData name="이재형" userId="c953af65-a220-40f8-9b11-e29da02892c7" providerId="ADAL" clId="{7BF28622-2866-45C5-88C0-EAB219AFA2AC}" dt="2019-06-19T12:38:21.610" v="5"/>
      <pc:docMkLst>
        <pc:docMk/>
      </pc:docMkLst>
      <pc:sldChg chg="modSp modAnim">
        <pc:chgData name="이재형" userId="c953af65-a220-40f8-9b11-e29da02892c7" providerId="ADAL" clId="{7BF28622-2866-45C5-88C0-EAB219AFA2AC}" dt="2019-06-19T12:38:21.610" v="5"/>
        <pc:sldMkLst>
          <pc:docMk/>
          <pc:sldMk cId="2497125004" sldId="259"/>
        </pc:sldMkLst>
        <pc:spChg chg="mod">
          <ac:chgData name="이재형" userId="c953af65-a220-40f8-9b11-e29da02892c7" providerId="ADAL" clId="{7BF28622-2866-45C5-88C0-EAB219AFA2AC}" dt="2019-06-19T12:38:13.927" v="3" actId="20577"/>
          <ac:spMkLst>
            <pc:docMk/>
            <pc:sldMk cId="2497125004" sldId="259"/>
            <ac:spMk id="13" creationId="{1B527907-407F-4CDE-BA13-3C8F41A44966}"/>
          </ac:spMkLst>
        </pc:spChg>
        <pc:spChg chg="mod">
          <ac:chgData name="이재형" userId="c953af65-a220-40f8-9b11-e29da02892c7" providerId="ADAL" clId="{7BF28622-2866-45C5-88C0-EAB219AFA2AC}" dt="2019-06-19T12:38:21.610" v="5"/>
          <ac:spMkLst>
            <pc:docMk/>
            <pc:sldMk cId="2497125004" sldId="259"/>
            <ac:spMk id="15" creationId="{8FA52AD1-8E8A-4DBB-85D4-890D78FB40D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D5EC1-E1B6-466C-8301-C3AF21DD9C77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D33FD-68C8-4A23-B98F-C3AC9EF38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9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게임학부의 신입생 여러분 그리고 재학생과 복학생 여러분 저는 </a:t>
            </a:r>
            <a:r>
              <a:rPr lang="ko-KR" altLang="en-US" dirty="0" err="1"/>
              <a:t>게임소프트웨어학과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학번 이재형 입니다 반갑습니다</a:t>
            </a:r>
            <a:r>
              <a:rPr lang="en-US" altLang="ko-KR" dirty="0"/>
              <a:t>!! (</a:t>
            </a:r>
            <a:r>
              <a:rPr lang="ko-KR" altLang="en-US" dirty="0" err="1"/>
              <a:t>꾸벅쓰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네 지금부터 저희 게임제작 동아리 </a:t>
            </a:r>
            <a:r>
              <a:rPr lang="ko-KR" altLang="en-US" dirty="0" err="1"/>
              <a:t>오투큐브</a:t>
            </a:r>
            <a:r>
              <a:rPr lang="ko-KR" altLang="en-US" dirty="0"/>
              <a:t> 소개 드리도록 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D33FD-68C8-4A23-B98F-C3AC9EF380A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56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저희는 마냥 공부만 하지 않아요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동아리 박람회 개최</a:t>
            </a:r>
            <a:endParaRPr lang="en-US" altLang="ko-KR" dirty="0"/>
          </a:p>
          <a:p>
            <a:r>
              <a:rPr lang="ko-KR" altLang="en-US" dirty="0"/>
              <a:t>신입생 환영회</a:t>
            </a:r>
            <a:endParaRPr lang="en-US" altLang="ko-KR" dirty="0"/>
          </a:p>
          <a:p>
            <a:r>
              <a:rPr lang="ko-KR" altLang="en-US" dirty="0"/>
              <a:t>플레이 엑스포 관람</a:t>
            </a:r>
            <a:endParaRPr lang="en-US" altLang="ko-KR" dirty="0"/>
          </a:p>
          <a:p>
            <a:r>
              <a:rPr lang="ko-KR" altLang="en-US" dirty="0"/>
              <a:t>홈 </a:t>
            </a:r>
            <a:r>
              <a:rPr lang="ko-KR" altLang="en-US" dirty="0" err="1"/>
              <a:t>커밍데이라</a:t>
            </a:r>
            <a:r>
              <a:rPr lang="ko-KR" altLang="en-US" dirty="0"/>
              <a:t> 해서 선배님들 초청하는 행사</a:t>
            </a:r>
            <a:endParaRPr lang="en-US" altLang="ko-KR" dirty="0"/>
          </a:p>
          <a:p>
            <a:r>
              <a:rPr lang="ko-KR" altLang="en-US" dirty="0" err="1"/>
              <a:t>방학땐</a:t>
            </a:r>
            <a:r>
              <a:rPr lang="ko-KR" altLang="en-US" dirty="0"/>
              <a:t> </a:t>
            </a:r>
            <a:r>
              <a:rPr lang="ko-KR" altLang="en-US" dirty="0" err="1"/>
              <a:t>엠티도가</a:t>
            </a:r>
            <a:endParaRPr lang="en-US" altLang="ko-KR" dirty="0"/>
          </a:p>
          <a:p>
            <a:r>
              <a:rPr lang="ko-KR" altLang="en-US" dirty="0"/>
              <a:t>여기엔 없지만 저희가 정식 동아리라 동아리방도 있어요</a:t>
            </a:r>
            <a:r>
              <a:rPr lang="en-US" altLang="ko-KR" dirty="0"/>
              <a:t>! </a:t>
            </a:r>
            <a:r>
              <a:rPr lang="ko-KR" altLang="en-US" dirty="0" err="1"/>
              <a:t>엑박</a:t>
            </a:r>
            <a:r>
              <a:rPr lang="ko-KR" altLang="en-US" dirty="0"/>
              <a:t> </a:t>
            </a:r>
            <a:r>
              <a:rPr lang="ko-KR" altLang="en-US" dirty="0" err="1"/>
              <a:t>플스</a:t>
            </a:r>
            <a:r>
              <a:rPr lang="en-US" altLang="ko-KR" dirty="0"/>
              <a:t>!! </a:t>
            </a:r>
            <a:r>
              <a:rPr lang="ko-KR" altLang="en-US" dirty="0" err="1"/>
              <a:t>꺄아아</a:t>
            </a:r>
            <a:r>
              <a:rPr lang="en-US" altLang="ko-KR" dirty="0"/>
              <a:t>!!!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D33FD-68C8-4A23-B98F-C3AC9EF380A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053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결론은 말입니다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오투</a:t>
            </a:r>
            <a:r>
              <a:rPr lang="ko-KR" altLang="en-US" dirty="0"/>
              <a:t> 오세요</a:t>
            </a:r>
            <a:r>
              <a:rPr lang="en-US" altLang="ko-KR" dirty="0"/>
              <a:t>! </a:t>
            </a:r>
            <a:r>
              <a:rPr lang="ko-KR" altLang="en-US" dirty="0" err="1"/>
              <a:t>저희랑</a:t>
            </a:r>
            <a:r>
              <a:rPr lang="ko-KR" altLang="en-US" dirty="0"/>
              <a:t> 같이 </a:t>
            </a:r>
            <a:r>
              <a:rPr lang="ko-KR" altLang="en-US" dirty="0" err="1"/>
              <a:t>게임만듭시다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D33FD-68C8-4A23-B98F-C3AC9EF380A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689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저희 </a:t>
            </a:r>
            <a:r>
              <a:rPr lang="ko-KR" altLang="en-US" dirty="0" err="1"/>
              <a:t>오투가</a:t>
            </a:r>
            <a:r>
              <a:rPr lang="ko-KR" altLang="en-US" dirty="0"/>
              <a:t> 어떤 동아리인지 어떤 일들을 해왔는지 </a:t>
            </a:r>
            <a:r>
              <a:rPr lang="ko-KR" altLang="en-US" dirty="0" err="1"/>
              <a:t>소개드리고</a:t>
            </a:r>
            <a:endParaRPr lang="en-US" altLang="ko-KR" dirty="0"/>
          </a:p>
          <a:p>
            <a:r>
              <a:rPr lang="ko-KR" altLang="en-US" dirty="0"/>
              <a:t>저희가 어떻게 게임을 만들어 나가며 어떤 사람들이 있는지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어떤 활동들을 하는지 그리고 어떻게 여러분들이 함께 하실 수 있는지 말씀을 </a:t>
            </a:r>
            <a:r>
              <a:rPr lang="ko-KR" altLang="en-US" dirty="0" err="1"/>
              <a:t>드릴려고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D33FD-68C8-4A23-B98F-C3AC9EF380A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307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저희는 </a:t>
            </a:r>
            <a:r>
              <a:rPr lang="en-US" altLang="ko-KR" dirty="0"/>
              <a:t>I2P </a:t>
            </a:r>
            <a:r>
              <a:rPr lang="ko-KR" altLang="en-US" dirty="0"/>
              <a:t>그리고 </a:t>
            </a:r>
            <a:r>
              <a:rPr lang="en-US" altLang="ko-KR" dirty="0"/>
              <a:t>O2Cube</a:t>
            </a:r>
            <a:r>
              <a:rPr lang="ko-KR" altLang="en-US" dirty="0"/>
              <a:t>라는 두가지 이름이 있는데요</a:t>
            </a:r>
            <a:endParaRPr lang="en-US" altLang="ko-KR" dirty="0"/>
          </a:p>
          <a:p>
            <a:r>
              <a:rPr lang="ko-KR" altLang="en-US" dirty="0"/>
              <a:t>사실 </a:t>
            </a:r>
            <a:r>
              <a:rPr lang="ko-KR" altLang="en-US" dirty="0" err="1"/>
              <a:t>오투큐브는</a:t>
            </a:r>
            <a:r>
              <a:rPr lang="ko-KR" altLang="en-US" dirty="0"/>
              <a:t> 처음 소모임으로 만들어질 때 </a:t>
            </a:r>
            <a:r>
              <a:rPr lang="ko-KR" altLang="en-US" dirty="0" err="1"/>
              <a:t>이름이구</a:t>
            </a:r>
            <a:endParaRPr lang="en-US" altLang="ko-KR" dirty="0"/>
          </a:p>
          <a:p>
            <a:r>
              <a:rPr lang="en-US" altLang="ko-KR" dirty="0"/>
              <a:t>I2P</a:t>
            </a:r>
            <a:r>
              <a:rPr lang="ko-KR" altLang="en-US" dirty="0"/>
              <a:t>는 정식 게임제작 동아리 명칭으로써 지어진 이름입니다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말 그대로 게임을 만들기 위해 창설된 </a:t>
            </a:r>
            <a:r>
              <a:rPr lang="ko-KR" altLang="en-US" dirty="0" err="1"/>
              <a:t>동아리이구</a:t>
            </a:r>
            <a:endParaRPr lang="en-US" altLang="ko-KR" dirty="0"/>
          </a:p>
          <a:p>
            <a:r>
              <a:rPr lang="ko-KR" altLang="en-US" dirty="0"/>
              <a:t>저희를 </a:t>
            </a:r>
            <a:r>
              <a:rPr lang="ko-KR" altLang="en-US" dirty="0" err="1"/>
              <a:t>불러주실땐</a:t>
            </a:r>
            <a:r>
              <a:rPr lang="ko-KR" altLang="en-US" dirty="0"/>
              <a:t> 편하게 </a:t>
            </a:r>
            <a:r>
              <a:rPr lang="ko-KR" altLang="en-US" dirty="0" err="1"/>
              <a:t>오투라고</a:t>
            </a:r>
            <a:r>
              <a:rPr lang="ko-KR" altLang="en-US" dirty="0"/>
              <a:t> 불러 </a:t>
            </a:r>
            <a:r>
              <a:rPr lang="ko-KR" altLang="en-US" dirty="0" err="1"/>
              <a:t>주시면돼요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D33FD-68C8-4A23-B98F-C3AC9EF380A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6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오투는</a:t>
            </a:r>
            <a:r>
              <a:rPr lang="ko-KR" altLang="en-US" dirty="0"/>
              <a:t> </a:t>
            </a:r>
            <a:r>
              <a:rPr lang="en-US" altLang="ko-KR" dirty="0"/>
              <a:t>2006</a:t>
            </a:r>
            <a:r>
              <a:rPr lang="ko-KR" altLang="en-US" dirty="0"/>
              <a:t>년 처음으로 만들어져 다양한 게임들을 개발했습니다</a:t>
            </a:r>
            <a:endParaRPr lang="en-US" altLang="ko-KR" dirty="0"/>
          </a:p>
          <a:p>
            <a:r>
              <a:rPr lang="ko-KR" altLang="en-US" dirty="0"/>
              <a:t>이를 통해 다양한 공모전에서 수상하며 국내 게임 페스티벌인 지스타에도 전시된 적이 </a:t>
            </a:r>
            <a:r>
              <a:rPr lang="ko-KR" altLang="en-US" dirty="0" err="1"/>
              <a:t>있구요</a:t>
            </a:r>
            <a:endParaRPr lang="en-US" altLang="ko-KR" dirty="0"/>
          </a:p>
          <a:p>
            <a:r>
              <a:rPr lang="ko-KR" altLang="en-US" dirty="0"/>
              <a:t>올해는 이렇게 네 작품이 나와서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D33FD-68C8-4A23-B98F-C3AC9EF380A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445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그럼 이런 게임들을 어떻게 만드느냐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먼저 게임을 </a:t>
            </a:r>
            <a:r>
              <a:rPr lang="ko-KR" altLang="en-US" dirty="0" err="1"/>
              <a:t>만들때는</a:t>
            </a:r>
            <a:r>
              <a:rPr lang="ko-KR" altLang="en-US" dirty="0"/>
              <a:t> 크게 기획</a:t>
            </a:r>
            <a:r>
              <a:rPr lang="en-US" altLang="ko-KR" dirty="0"/>
              <a:t>, </a:t>
            </a:r>
            <a:r>
              <a:rPr lang="ko-KR" altLang="en-US" dirty="0"/>
              <a:t>프로그래밍 그래픽 디자인 세 파트로 나뉘는데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D33FD-68C8-4A23-B98F-C3AC9EF380A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124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학기가 시작되면 이 세 파트로 이루어진 새로운 팀을 구성해요</a:t>
            </a:r>
            <a:endParaRPr lang="en-US" altLang="ko-KR" dirty="0"/>
          </a:p>
          <a:p>
            <a:r>
              <a:rPr lang="ko-KR" altLang="en-US" dirty="0"/>
              <a:t>그 후에 매주 기획 회의를 하고 발표를 통해서 </a:t>
            </a:r>
            <a:r>
              <a:rPr lang="ko-KR" altLang="en-US" dirty="0" err="1"/>
              <a:t>오투</a:t>
            </a:r>
            <a:r>
              <a:rPr lang="ko-KR" altLang="en-US" dirty="0"/>
              <a:t> </a:t>
            </a:r>
            <a:r>
              <a:rPr lang="ko-KR" altLang="en-US" dirty="0" err="1"/>
              <a:t>회원들간에</a:t>
            </a:r>
            <a:r>
              <a:rPr lang="ko-KR" altLang="en-US" dirty="0"/>
              <a:t> 의견과 피드백을 공유합니다</a:t>
            </a:r>
            <a:endParaRPr lang="en-US" altLang="ko-KR" dirty="0"/>
          </a:p>
          <a:p>
            <a:r>
              <a:rPr lang="ko-KR" altLang="en-US" dirty="0"/>
              <a:t>이후 방학이 시작되면 개발실에 모여서 다같이 게임을 만들게 </a:t>
            </a:r>
            <a:r>
              <a:rPr lang="ko-KR" altLang="en-US" dirty="0" err="1"/>
              <a:t>되구요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D33FD-68C8-4A23-B98F-C3AC9EF380A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89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게임을 만들고는 싶은데 그 방법을 모르는 학우분들이 </a:t>
            </a:r>
            <a:r>
              <a:rPr lang="ko-KR" altLang="en-US" dirty="0" err="1"/>
              <a:t>계신다구요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그래서 준비했습니다</a:t>
            </a:r>
            <a:endParaRPr lang="en-US" altLang="ko-KR" dirty="0"/>
          </a:p>
          <a:p>
            <a:r>
              <a:rPr lang="ko-KR" altLang="en-US" dirty="0"/>
              <a:t>기획 소프트 그래픽 스터디를 통해서</a:t>
            </a:r>
            <a:endParaRPr lang="en-US" altLang="ko-KR" dirty="0"/>
          </a:p>
          <a:p>
            <a:r>
              <a:rPr lang="ko-KR" altLang="en-US" dirty="0"/>
              <a:t>여러분들을 방학동안 게임을 만들 수 있게 만들어드립니다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자세한 내용을 지금 말씀드리긴 힘들어요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근데 </a:t>
            </a:r>
            <a:r>
              <a:rPr lang="ko-KR" altLang="en-US" dirty="0" err="1"/>
              <a:t>확실한거</a:t>
            </a:r>
            <a:r>
              <a:rPr lang="ko-KR" altLang="en-US" dirty="0"/>
              <a:t> 하나는 여러분도 게임을 만들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D33FD-68C8-4A23-B98F-C3AC9EF380A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712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왜냐구요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바로 </a:t>
            </a:r>
            <a:r>
              <a:rPr lang="ko-KR" altLang="en-US" dirty="0" err="1"/>
              <a:t>지도교수님이신</a:t>
            </a:r>
            <a:r>
              <a:rPr lang="ko-KR" altLang="en-US" dirty="0"/>
              <a:t> 김혜영 교수님과</a:t>
            </a:r>
            <a:endParaRPr lang="en-US" altLang="ko-KR" dirty="0"/>
          </a:p>
          <a:p>
            <a:r>
              <a:rPr lang="ko-KR" altLang="en-US" dirty="0"/>
              <a:t>늘 고생하는 운영진과 학우분들이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D33FD-68C8-4A23-B98F-C3AC9EF380A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388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모두 여러분을 위해 도와드릴 거거든요</a:t>
            </a:r>
            <a:endParaRPr lang="en-US" altLang="ko-KR" dirty="0"/>
          </a:p>
          <a:p>
            <a:r>
              <a:rPr lang="ko-KR" altLang="en-US" dirty="0"/>
              <a:t>저희는 신입생 여러분들이 수월하게 배워 나갈 수 있도록 </a:t>
            </a:r>
            <a:endParaRPr lang="en-US" altLang="ko-KR" dirty="0"/>
          </a:p>
          <a:p>
            <a:r>
              <a:rPr lang="ko-KR" altLang="en-US" dirty="0"/>
              <a:t>각 팀장과 멘토</a:t>
            </a:r>
            <a:r>
              <a:rPr lang="en-US" altLang="ko-KR" dirty="0"/>
              <a:t>, </a:t>
            </a:r>
            <a:r>
              <a:rPr lang="ko-KR" altLang="en-US" dirty="0"/>
              <a:t>그리고 멘토와 멘티를 연결해 교류하고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D33FD-68C8-4A23-B98F-C3AC9EF380A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64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BC17-6BBE-4D63-AB1B-2A28C9CB39A5}" type="datetimeFigureOut">
              <a:rPr lang="ko-KR" altLang="en-US" smtClean="0"/>
              <a:pPr/>
              <a:t>2019-06-19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F35D-5B56-4F25-92A1-D398583E9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13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BC17-6BBE-4D63-AB1B-2A28C9CB39A5}" type="datetimeFigureOut">
              <a:rPr lang="ko-KR" altLang="en-US" smtClean="0"/>
              <a:pPr/>
              <a:t>2019-06-19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F35D-5B56-4F25-92A1-D398583E9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0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BC17-6BBE-4D63-AB1B-2A28C9CB39A5}" type="datetimeFigureOut">
              <a:rPr lang="ko-KR" altLang="en-US" smtClean="0"/>
              <a:pPr/>
              <a:t>2019-06-19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F35D-5B56-4F25-92A1-D398583E9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9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BC17-6BBE-4D63-AB1B-2A28C9CB39A5}" type="datetimeFigureOut">
              <a:rPr lang="ko-KR" altLang="en-US" smtClean="0"/>
              <a:pPr/>
              <a:t>2019-06-19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F35D-5B56-4F25-92A1-D398583E9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53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BC17-6BBE-4D63-AB1B-2A28C9CB39A5}" type="datetimeFigureOut">
              <a:rPr lang="ko-KR" altLang="en-US" smtClean="0"/>
              <a:pPr/>
              <a:t>2019-06-19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F35D-5B56-4F25-92A1-D398583E9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1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BC17-6BBE-4D63-AB1B-2A28C9CB39A5}" type="datetimeFigureOut">
              <a:rPr lang="ko-KR" altLang="en-US" smtClean="0"/>
              <a:pPr/>
              <a:t>2019-06-19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F35D-5B56-4F25-92A1-D398583E9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06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BC17-6BBE-4D63-AB1B-2A28C9CB39A5}" type="datetimeFigureOut">
              <a:rPr lang="ko-KR" altLang="en-US" smtClean="0"/>
              <a:pPr/>
              <a:t>2019-06-19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F35D-5B56-4F25-92A1-D398583E9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63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BC17-6BBE-4D63-AB1B-2A28C9CB39A5}" type="datetimeFigureOut">
              <a:rPr lang="ko-KR" altLang="en-US" smtClean="0"/>
              <a:pPr/>
              <a:t>2019-06-19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F35D-5B56-4F25-92A1-D398583E9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9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BC17-6BBE-4D63-AB1B-2A28C9CB39A5}" type="datetimeFigureOut">
              <a:rPr lang="ko-KR" altLang="en-US" smtClean="0"/>
              <a:pPr/>
              <a:t>2019-06-19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F35D-5B56-4F25-92A1-D398583E9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5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BC17-6BBE-4D63-AB1B-2A28C9CB39A5}" type="datetimeFigureOut">
              <a:rPr lang="ko-KR" altLang="en-US" smtClean="0"/>
              <a:pPr/>
              <a:t>2019-06-19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F35D-5B56-4F25-92A1-D398583E9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1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BC17-6BBE-4D63-AB1B-2A28C9CB39A5}" type="datetimeFigureOut">
              <a:rPr lang="ko-KR" altLang="en-US" smtClean="0"/>
              <a:pPr/>
              <a:t>2019-06-19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1F35D-5B56-4F25-92A1-D398583E9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76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3BC17-6BBE-4D63-AB1B-2A28C9CB39A5}" type="datetimeFigureOut">
              <a:rPr lang="ko-KR" altLang="en-US" smtClean="0"/>
              <a:pPr/>
              <a:t>2019-06-19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1F35D-5B56-4F25-92A1-D398583E9C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8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02DC540-CE67-4F31-B91A-8805013FC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702" y="1277865"/>
            <a:ext cx="1414595" cy="15268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1CF6B7-271E-4C36-B56F-0DD72AF2F46F}"/>
              </a:ext>
            </a:extLst>
          </p:cNvPr>
          <p:cNvSpPr txBox="1"/>
          <p:nvPr/>
        </p:nvSpPr>
        <p:spPr>
          <a:xfrm>
            <a:off x="2579307" y="2728173"/>
            <a:ext cx="3985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O2 CUBE</a:t>
            </a:r>
            <a:endParaRPr lang="ko-KR" altLang="en-US" sz="7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77CD6-35CE-47B8-8B67-6412FC6BD08F}"/>
              </a:ext>
            </a:extLst>
          </p:cNvPr>
          <p:cNvSpPr txBox="1"/>
          <p:nvPr/>
        </p:nvSpPr>
        <p:spPr>
          <a:xfrm>
            <a:off x="3187454" y="3928502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신입생 여러분을 환영합니다</a:t>
            </a:r>
            <a:r>
              <a:rPr lang="en-US" altLang="ko-KR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B2E881D-CCB7-46F2-9CB5-55A559AF8EEF}"/>
              </a:ext>
            </a:extLst>
          </p:cNvPr>
          <p:cNvCxnSpPr/>
          <p:nvPr/>
        </p:nvCxnSpPr>
        <p:spPr>
          <a:xfrm>
            <a:off x="2715234" y="3854360"/>
            <a:ext cx="370994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807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6183"/>
            <a:ext cx="914400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928799" y="1911175"/>
            <a:ext cx="94736" cy="947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37037" y="902688"/>
            <a:ext cx="841897" cy="144655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endParaRPr lang="ko-KR" altLang="en-US" sz="8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1358" y="1503454"/>
            <a:ext cx="3796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/ </a:t>
            </a: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또 </a:t>
            </a:r>
            <a:r>
              <a:rPr lang="ko-KR" altLang="en-US" sz="3200" dirty="0" err="1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이런것도</a:t>
            </a: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하구요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974107" y="-74140"/>
            <a:ext cx="0" cy="1944124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317C82-0A4F-4FB2-93EA-3846C71E6D2A}"/>
              </a:ext>
            </a:extLst>
          </p:cNvPr>
          <p:cNvSpPr txBox="1"/>
          <p:nvPr/>
        </p:nvSpPr>
        <p:spPr>
          <a:xfrm>
            <a:off x="3349550" y="2181380"/>
            <a:ext cx="2444900" cy="370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동아리 박람회</a:t>
            </a:r>
            <a:endParaRPr lang="en-US" altLang="ko-KR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신입생 환영회</a:t>
            </a:r>
            <a:endParaRPr lang="en-US" altLang="ko-KR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플레이 엑스포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홈 </a:t>
            </a:r>
            <a:r>
              <a:rPr lang="ko-KR" altLang="en-US" sz="3200" dirty="0" err="1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커밍</a:t>
            </a: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데이</a:t>
            </a:r>
            <a:endParaRPr lang="en-US" altLang="ko-KR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MT</a:t>
            </a:r>
          </a:p>
        </p:txBody>
      </p:sp>
    </p:spTree>
    <p:extLst>
      <p:ext uri="{BB962C8B-B14F-4D97-AF65-F5344CB8AC3E}">
        <p14:creationId xmlns:p14="http://schemas.microsoft.com/office/powerpoint/2010/main" val="296682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6183"/>
            <a:ext cx="914400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928799" y="1911175"/>
            <a:ext cx="94736" cy="947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37037" y="902688"/>
            <a:ext cx="841897" cy="144655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sz="8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1358" y="1503454"/>
            <a:ext cx="4604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/ </a:t>
            </a: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그래서 결론은 말입니다</a:t>
            </a:r>
            <a:r>
              <a:rPr lang="en-US" altLang="ko-KR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.</a:t>
            </a:r>
            <a:endParaRPr lang="ko-KR" altLang="en-US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974107" y="-74140"/>
            <a:ext cx="0" cy="1944124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833DA3-3849-4157-95C4-F15146BDC2D8}"/>
              </a:ext>
            </a:extLst>
          </p:cNvPr>
          <p:cNvSpPr txBox="1"/>
          <p:nvPr/>
        </p:nvSpPr>
        <p:spPr>
          <a:xfrm>
            <a:off x="2198160" y="2576118"/>
            <a:ext cx="475643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면접 날짜 </a:t>
            </a:r>
            <a:r>
              <a:rPr lang="en-US" altLang="ko-KR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3</a:t>
            </a: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월 </a:t>
            </a:r>
            <a:r>
              <a:rPr lang="en-US" altLang="ko-KR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19</a:t>
            </a: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일</a:t>
            </a:r>
            <a:endParaRPr lang="en-US" altLang="ko-KR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ctr">
              <a:spcBef>
                <a:spcPts val="1200"/>
              </a:spcBef>
            </a:pPr>
            <a:r>
              <a:rPr lang="ko-KR" altLang="en-US" sz="3200" b="1" dirty="0" err="1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과사</a:t>
            </a:r>
            <a:r>
              <a:rPr lang="ko-KR" altLang="en-US" sz="3200" b="1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지원서 배치</a:t>
            </a:r>
            <a:endParaRPr lang="en-US" altLang="ko-KR" sz="3200" b="1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ctr">
              <a:spcBef>
                <a:spcPts val="1200"/>
              </a:spcBef>
            </a:pPr>
            <a:r>
              <a:rPr lang="ko-KR" altLang="en-US" sz="3200" b="1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카페 게시글</a:t>
            </a:r>
            <a:endParaRPr lang="en-US" altLang="ko-KR" sz="3200" b="1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ctr">
              <a:spcBef>
                <a:spcPts val="1200"/>
              </a:spcBef>
            </a:pP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회장 </a:t>
            </a:r>
            <a:r>
              <a:rPr lang="en-US" altLang="ko-KR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010 - 9394 - 8024</a:t>
            </a:r>
          </a:p>
          <a:p>
            <a:pPr algn="ctr">
              <a:spcBef>
                <a:spcPts val="1200"/>
              </a:spcBef>
            </a:pP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부회장 </a:t>
            </a:r>
            <a:r>
              <a:rPr lang="en-US" altLang="ko-KR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010 - 4041 - 7217</a:t>
            </a:r>
          </a:p>
        </p:txBody>
      </p:sp>
    </p:spTree>
    <p:extLst>
      <p:ext uri="{BB962C8B-B14F-4D97-AF65-F5344CB8AC3E}">
        <p14:creationId xmlns:p14="http://schemas.microsoft.com/office/powerpoint/2010/main" val="229795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0" y="1028189"/>
            <a:ext cx="914400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F215EB6-DCC5-4A6C-B0AF-6A0F8C63F040}"/>
              </a:ext>
            </a:extLst>
          </p:cNvPr>
          <p:cNvGrpSpPr/>
          <p:nvPr/>
        </p:nvGrpSpPr>
        <p:grpSpPr>
          <a:xfrm>
            <a:off x="1339174" y="1763215"/>
            <a:ext cx="1436021" cy="1665785"/>
            <a:chOff x="2438567" y="2553728"/>
            <a:chExt cx="1436021" cy="1665785"/>
          </a:xfrm>
        </p:grpSpPr>
        <p:sp>
          <p:nvSpPr>
            <p:cNvPr id="5" name="TextBox 4"/>
            <p:cNvSpPr txBox="1"/>
            <p:nvPr/>
          </p:nvSpPr>
          <p:spPr>
            <a:xfrm>
              <a:off x="2714773" y="2709700"/>
              <a:ext cx="723275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i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</a:t>
              </a:r>
              <a:endParaRPr lang="ko-KR" altLang="en-US" sz="3600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34212" y="3379035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오투</a:t>
              </a:r>
              <a:r>
                <a:rPr lang="en-US" altLang="ko-KR" sz="1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</a:p>
          </p:txBody>
        </p:sp>
        <p:sp>
          <p:nvSpPr>
            <p:cNvPr id="48" name="육각형 47"/>
            <p:cNvSpPr/>
            <p:nvPr/>
          </p:nvSpPr>
          <p:spPr>
            <a:xfrm rot="5400000">
              <a:off x="2323685" y="2668610"/>
              <a:ext cx="1665785" cy="1436021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3119508" y="2672630"/>
              <a:ext cx="74141" cy="741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CF49F45-0D09-4E54-8B1A-B2B90AC6904E}"/>
              </a:ext>
            </a:extLst>
          </p:cNvPr>
          <p:cNvGrpSpPr/>
          <p:nvPr/>
        </p:nvGrpSpPr>
        <p:grpSpPr>
          <a:xfrm>
            <a:off x="2796955" y="1763215"/>
            <a:ext cx="1436021" cy="1665785"/>
            <a:chOff x="3853989" y="2553728"/>
            <a:chExt cx="1436021" cy="1665785"/>
          </a:xfrm>
        </p:grpSpPr>
        <p:sp>
          <p:nvSpPr>
            <p:cNvPr id="50" name="육각형 49"/>
            <p:cNvSpPr/>
            <p:nvPr/>
          </p:nvSpPr>
          <p:spPr>
            <a:xfrm rot="5400000">
              <a:off x="3739107" y="2668610"/>
              <a:ext cx="1665785" cy="1436021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46668" y="2683946"/>
              <a:ext cx="723275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i="1" dirty="0">
                  <a:solidFill>
                    <a:schemeClr val="accent1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</a:t>
              </a:r>
              <a:endParaRPr lang="ko-KR" altLang="en-US" sz="3600" i="1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4534929" y="2646876"/>
              <a:ext cx="74141" cy="7414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95054" y="3372394"/>
              <a:ext cx="543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연혁</a:t>
              </a:r>
              <a:endParaRPr lang="en-US" altLang="ko-KR" sz="1400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17009" y="13405"/>
            <a:ext cx="33126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C</a:t>
            </a:r>
            <a:r>
              <a:rPr lang="en-US" altLang="ko-KR" sz="4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ONTENTS</a:t>
            </a:r>
            <a:endParaRPr lang="ko-KR" altLang="en-US" sz="44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376190D-2E42-4F06-962A-58B53210DDE0}"/>
              </a:ext>
            </a:extLst>
          </p:cNvPr>
          <p:cNvGrpSpPr/>
          <p:nvPr/>
        </p:nvGrpSpPr>
        <p:grpSpPr>
          <a:xfrm>
            <a:off x="4253974" y="1763215"/>
            <a:ext cx="1436021" cy="1665785"/>
            <a:chOff x="2438567" y="2553728"/>
            <a:chExt cx="1436021" cy="166578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8DC9E61-6BA4-4F06-805E-732E5290DA30}"/>
                </a:ext>
              </a:extLst>
            </p:cNvPr>
            <p:cNvSpPr txBox="1"/>
            <p:nvPr/>
          </p:nvSpPr>
          <p:spPr>
            <a:xfrm>
              <a:off x="2714773" y="2709700"/>
              <a:ext cx="723275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i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03</a:t>
              </a:r>
              <a:endParaRPr lang="ko-KR" altLang="en-US" sz="3600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491E186-0A01-4D40-BF42-19104D14774C}"/>
                </a:ext>
              </a:extLst>
            </p:cNvPr>
            <p:cNvSpPr txBox="1"/>
            <p:nvPr/>
          </p:nvSpPr>
          <p:spPr>
            <a:xfrm>
              <a:off x="2705172" y="337903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커리큘럼</a:t>
              </a:r>
              <a:endPara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육각형 60">
              <a:extLst>
                <a:ext uri="{FF2B5EF4-FFF2-40B4-BE49-F238E27FC236}">
                  <a16:creationId xmlns:a16="http://schemas.microsoft.com/office/drawing/2014/main" id="{C5D40A3A-DA98-4F5E-9FDF-8A8776541AA4}"/>
                </a:ext>
              </a:extLst>
            </p:cNvPr>
            <p:cNvSpPr/>
            <p:nvPr/>
          </p:nvSpPr>
          <p:spPr>
            <a:xfrm rot="5400000">
              <a:off x="2323685" y="2668610"/>
              <a:ext cx="1665785" cy="1436021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8C4483A-AA1E-4BD9-9653-3A51DAC260D5}"/>
                </a:ext>
              </a:extLst>
            </p:cNvPr>
            <p:cNvSpPr/>
            <p:nvPr/>
          </p:nvSpPr>
          <p:spPr>
            <a:xfrm>
              <a:off x="3115801" y="2672630"/>
              <a:ext cx="81555" cy="741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7CDD250-1665-4E15-A7C9-B97B39ADC71B}"/>
              </a:ext>
            </a:extLst>
          </p:cNvPr>
          <p:cNvGrpSpPr/>
          <p:nvPr/>
        </p:nvGrpSpPr>
        <p:grpSpPr>
          <a:xfrm>
            <a:off x="2075296" y="3180689"/>
            <a:ext cx="1436021" cy="1665785"/>
            <a:chOff x="2438567" y="2553728"/>
            <a:chExt cx="1436021" cy="166578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999B1B-4B8C-4580-AC5C-36F55B1D0DD5}"/>
                </a:ext>
              </a:extLst>
            </p:cNvPr>
            <p:cNvSpPr txBox="1"/>
            <p:nvPr/>
          </p:nvSpPr>
          <p:spPr>
            <a:xfrm>
              <a:off x="2714773" y="2709700"/>
              <a:ext cx="723275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i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05</a:t>
              </a:r>
              <a:endParaRPr lang="ko-KR" altLang="en-US" sz="3600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250CCFE-E924-4CA6-BBE4-29C7ECB5F35B}"/>
                </a:ext>
              </a:extLst>
            </p:cNvPr>
            <p:cNvSpPr txBox="1"/>
            <p:nvPr/>
          </p:nvSpPr>
          <p:spPr>
            <a:xfrm>
              <a:off x="2633839" y="3379035"/>
              <a:ext cx="1045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구성원 소개</a:t>
              </a:r>
              <a:endPara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육각형 66">
              <a:extLst>
                <a:ext uri="{FF2B5EF4-FFF2-40B4-BE49-F238E27FC236}">
                  <a16:creationId xmlns:a16="http://schemas.microsoft.com/office/drawing/2014/main" id="{CA333571-9589-491C-AF79-B6F1A091BFEB}"/>
                </a:ext>
              </a:extLst>
            </p:cNvPr>
            <p:cNvSpPr/>
            <p:nvPr/>
          </p:nvSpPr>
          <p:spPr>
            <a:xfrm rot="5400000">
              <a:off x="2323685" y="2668610"/>
              <a:ext cx="1665785" cy="1436021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FC350C03-2865-4933-B306-0BBC2E5B6287}"/>
                </a:ext>
              </a:extLst>
            </p:cNvPr>
            <p:cNvSpPr/>
            <p:nvPr/>
          </p:nvSpPr>
          <p:spPr>
            <a:xfrm>
              <a:off x="3119508" y="2672630"/>
              <a:ext cx="74141" cy="741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2044981-9642-4B43-A3C5-ED8A57CB2354}"/>
              </a:ext>
            </a:extLst>
          </p:cNvPr>
          <p:cNvGrpSpPr/>
          <p:nvPr/>
        </p:nvGrpSpPr>
        <p:grpSpPr>
          <a:xfrm>
            <a:off x="4992981" y="3180689"/>
            <a:ext cx="1436021" cy="1665785"/>
            <a:chOff x="2438567" y="2553728"/>
            <a:chExt cx="1436021" cy="166578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0334688-93EA-48AA-AF7D-8B34250F65BA}"/>
                </a:ext>
              </a:extLst>
            </p:cNvPr>
            <p:cNvSpPr txBox="1"/>
            <p:nvPr/>
          </p:nvSpPr>
          <p:spPr>
            <a:xfrm>
              <a:off x="2714773" y="2709700"/>
              <a:ext cx="723275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i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07</a:t>
              </a:r>
              <a:endParaRPr lang="ko-KR" altLang="en-US" sz="3600" i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1193CD7-262D-4406-8D0F-A9BBCCA57085}"/>
                </a:ext>
              </a:extLst>
            </p:cNvPr>
            <p:cNvSpPr txBox="1"/>
            <p:nvPr/>
          </p:nvSpPr>
          <p:spPr>
            <a:xfrm>
              <a:off x="2694750" y="3379035"/>
              <a:ext cx="923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연간 계획</a:t>
              </a:r>
              <a:endPara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49E6EA40-5E21-46CC-B2AB-C4811B95F6B5}"/>
                </a:ext>
              </a:extLst>
            </p:cNvPr>
            <p:cNvSpPr/>
            <p:nvPr/>
          </p:nvSpPr>
          <p:spPr>
            <a:xfrm rot="5400000">
              <a:off x="2323685" y="2668610"/>
              <a:ext cx="1665785" cy="1436021"/>
            </a:xfrm>
            <a:prstGeom prst="hexagon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5AE5475E-8845-4621-9488-C11516D181F7}"/>
                </a:ext>
              </a:extLst>
            </p:cNvPr>
            <p:cNvSpPr/>
            <p:nvPr/>
          </p:nvSpPr>
          <p:spPr>
            <a:xfrm>
              <a:off x="3119508" y="2672630"/>
              <a:ext cx="74141" cy="741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B5F2B3A-78A9-43F8-82FB-48D14A0AC18D}"/>
              </a:ext>
            </a:extLst>
          </p:cNvPr>
          <p:cNvGrpSpPr/>
          <p:nvPr/>
        </p:nvGrpSpPr>
        <p:grpSpPr>
          <a:xfrm>
            <a:off x="5710992" y="1763215"/>
            <a:ext cx="1436021" cy="1665785"/>
            <a:chOff x="3853989" y="2553728"/>
            <a:chExt cx="1436021" cy="1665785"/>
          </a:xfrm>
        </p:grpSpPr>
        <p:sp>
          <p:nvSpPr>
            <p:cNvPr id="76" name="육각형 75">
              <a:extLst>
                <a:ext uri="{FF2B5EF4-FFF2-40B4-BE49-F238E27FC236}">
                  <a16:creationId xmlns:a16="http://schemas.microsoft.com/office/drawing/2014/main" id="{79F165B0-2B01-4552-965C-989163658AD8}"/>
                </a:ext>
              </a:extLst>
            </p:cNvPr>
            <p:cNvSpPr/>
            <p:nvPr/>
          </p:nvSpPr>
          <p:spPr>
            <a:xfrm rot="5400000">
              <a:off x="3739107" y="2668610"/>
              <a:ext cx="1665785" cy="1436021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805CF98-39FF-470A-A0D2-555A2AF2D64F}"/>
                </a:ext>
              </a:extLst>
            </p:cNvPr>
            <p:cNvSpPr txBox="1"/>
            <p:nvPr/>
          </p:nvSpPr>
          <p:spPr>
            <a:xfrm>
              <a:off x="4146668" y="2683946"/>
              <a:ext cx="723275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i="1" dirty="0">
                  <a:solidFill>
                    <a:schemeClr val="accent1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04</a:t>
              </a:r>
              <a:endParaRPr lang="ko-KR" altLang="en-US" sz="3600" i="1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C5E3E4F3-15A6-46D5-988E-0A7917BAA42A}"/>
                </a:ext>
              </a:extLst>
            </p:cNvPr>
            <p:cNvSpPr/>
            <p:nvPr/>
          </p:nvSpPr>
          <p:spPr>
            <a:xfrm>
              <a:off x="4534929" y="2646876"/>
              <a:ext cx="74141" cy="7414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FD5876B-B0E4-479E-A73F-822D809BD832}"/>
                </a:ext>
              </a:extLst>
            </p:cNvPr>
            <p:cNvSpPr txBox="1"/>
            <p:nvPr/>
          </p:nvSpPr>
          <p:spPr>
            <a:xfrm>
              <a:off x="4210380" y="3375528"/>
              <a:ext cx="7040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스터디</a:t>
              </a:r>
              <a:endParaRPr lang="en-US" altLang="ko-KR" sz="1400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9995483-CE82-4ED6-9F0D-C9F6E7D2C091}"/>
              </a:ext>
            </a:extLst>
          </p:cNvPr>
          <p:cNvGrpSpPr/>
          <p:nvPr/>
        </p:nvGrpSpPr>
        <p:grpSpPr>
          <a:xfrm>
            <a:off x="3533496" y="3180689"/>
            <a:ext cx="1436021" cy="1665785"/>
            <a:chOff x="3853989" y="2553728"/>
            <a:chExt cx="1436021" cy="1665785"/>
          </a:xfrm>
        </p:grpSpPr>
        <p:sp>
          <p:nvSpPr>
            <p:cNvPr id="81" name="육각형 80">
              <a:extLst>
                <a:ext uri="{FF2B5EF4-FFF2-40B4-BE49-F238E27FC236}">
                  <a16:creationId xmlns:a16="http://schemas.microsoft.com/office/drawing/2014/main" id="{A1C965CF-B40C-4D71-ADC3-6EEC4576B802}"/>
                </a:ext>
              </a:extLst>
            </p:cNvPr>
            <p:cNvSpPr/>
            <p:nvPr/>
          </p:nvSpPr>
          <p:spPr>
            <a:xfrm rot="5400000">
              <a:off x="3739107" y="2668610"/>
              <a:ext cx="1665785" cy="1436021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7D9AF14-5F14-44CA-9D1C-F4EE56E3CA87}"/>
                </a:ext>
              </a:extLst>
            </p:cNvPr>
            <p:cNvSpPr txBox="1"/>
            <p:nvPr/>
          </p:nvSpPr>
          <p:spPr>
            <a:xfrm>
              <a:off x="4146668" y="2683946"/>
              <a:ext cx="723275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i="1" dirty="0">
                  <a:solidFill>
                    <a:schemeClr val="accent1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06</a:t>
              </a:r>
              <a:endParaRPr lang="ko-KR" altLang="en-US" sz="3600" i="1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CA2BA13E-AE10-4EA9-BA66-9387D9F67680}"/>
                </a:ext>
              </a:extLst>
            </p:cNvPr>
            <p:cNvSpPr/>
            <p:nvPr/>
          </p:nvSpPr>
          <p:spPr>
            <a:xfrm>
              <a:off x="4534929" y="2646876"/>
              <a:ext cx="74141" cy="7414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5A43868-00FB-4B01-8895-185064D57FD9}"/>
                </a:ext>
              </a:extLst>
            </p:cNvPr>
            <p:cNvSpPr txBox="1"/>
            <p:nvPr/>
          </p:nvSpPr>
          <p:spPr>
            <a:xfrm>
              <a:off x="4219980" y="3392516"/>
              <a:ext cx="7040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멘토링</a:t>
              </a:r>
              <a:endParaRPr lang="en-US" altLang="ko-KR" sz="1400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736E420-2422-43ED-BE12-1885A9EDAB8B}"/>
              </a:ext>
            </a:extLst>
          </p:cNvPr>
          <p:cNvGrpSpPr/>
          <p:nvPr/>
        </p:nvGrpSpPr>
        <p:grpSpPr>
          <a:xfrm>
            <a:off x="6449021" y="3180689"/>
            <a:ext cx="1436021" cy="1665785"/>
            <a:chOff x="3853989" y="2553728"/>
            <a:chExt cx="1436021" cy="1665785"/>
          </a:xfrm>
        </p:grpSpPr>
        <p:sp>
          <p:nvSpPr>
            <p:cNvPr id="86" name="육각형 85">
              <a:extLst>
                <a:ext uri="{FF2B5EF4-FFF2-40B4-BE49-F238E27FC236}">
                  <a16:creationId xmlns:a16="http://schemas.microsoft.com/office/drawing/2014/main" id="{3F3134FA-3B26-49A3-A258-FB76CF340F9F}"/>
                </a:ext>
              </a:extLst>
            </p:cNvPr>
            <p:cNvSpPr/>
            <p:nvPr/>
          </p:nvSpPr>
          <p:spPr>
            <a:xfrm rot="5400000">
              <a:off x="3739107" y="2668610"/>
              <a:ext cx="1665785" cy="1436021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9B6DB6D-B83F-417A-BDD9-9D9A93AF59D6}"/>
                </a:ext>
              </a:extLst>
            </p:cNvPr>
            <p:cNvSpPr txBox="1"/>
            <p:nvPr/>
          </p:nvSpPr>
          <p:spPr>
            <a:xfrm>
              <a:off x="4146668" y="2683946"/>
              <a:ext cx="723275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i="1" dirty="0">
                  <a:solidFill>
                    <a:schemeClr val="accent1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08</a:t>
              </a:r>
              <a:endParaRPr lang="ko-KR" altLang="en-US" sz="3600" i="1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22FE83F0-E5F9-4071-A3FB-EFA7D737EACF}"/>
                </a:ext>
              </a:extLst>
            </p:cNvPr>
            <p:cNvSpPr/>
            <p:nvPr/>
          </p:nvSpPr>
          <p:spPr>
            <a:xfrm>
              <a:off x="4534929" y="2646876"/>
              <a:ext cx="74141" cy="7414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87DB2E0-96CB-4EC8-BCDC-9AC6ADA6B229}"/>
                </a:ext>
              </a:extLst>
            </p:cNvPr>
            <p:cNvSpPr txBox="1"/>
            <p:nvPr/>
          </p:nvSpPr>
          <p:spPr>
            <a:xfrm>
              <a:off x="4110176" y="3391423"/>
              <a:ext cx="923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가입 방법</a:t>
              </a:r>
              <a:endParaRPr lang="en-US" altLang="ko-KR" sz="1400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267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6183"/>
            <a:ext cx="914400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928799" y="1911175"/>
            <a:ext cx="94736" cy="947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37037" y="902688"/>
            <a:ext cx="841897" cy="144655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8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1358" y="1503454"/>
            <a:ext cx="2933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/ </a:t>
            </a: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우리가 누구냐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974107" y="-74140"/>
            <a:ext cx="0" cy="1944124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79265" y="2905985"/>
            <a:ext cx="1915909" cy="1651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게임 제작 동아리</a:t>
            </a:r>
            <a:endParaRPr lang="en-US" altLang="ko-KR" sz="2000" dirty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54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I2P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B6600-2742-4989-B5E5-7AF240CDAFDF}"/>
              </a:ext>
            </a:extLst>
          </p:cNvPr>
          <p:cNvSpPr txBox="1"/>
          <p:nvPr/>
        </p:nvSpPr>
        <p:spPr>
          <a:xfrm>
            <a:off x="3956485" y="3629320"/>
            <a:ext cx="494046" cy="823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4CB6E-8ED2-4EA0-89E2-A4B85E804A67}"/>
              </a:ext>
            </a:extLst>
          </p:cNvPr>
          <p:cNvSpPr txBox="1"/>
          <p:nvPr/>
        </p:nvSpPr>
        <p:spPr>
          <a:xfrm>
            <a:off x="4626689" y="2905985"/>
            <a:ext cx="2980303" cy="1651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게임 제작 소모임</a:t>
            </a:r>
            <a:endParaRPr lang="en-US" altLang="ko-KR" sz="2000" dirty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54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O2CUBE</a:t>
            </a:r>
          </a:p>
        </p:txBody>
      </p:sp>
    </p:spTree>
    <p:extLst>
      <p:ext uri="{BB962C8B-B14F-4D97-AF65-F5344CB8AC3E}">
        <p14:creationId xmlns:p14="http://schemas.microsoft.com/office/powerpoint/2010/main" val="211232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1AE18F4-B3FF-4FD3-81FF-7E453D39AAB4}"/>
              </a:ext>
            </a:extLst>
          </p:cNvPr>
          <p:cNvSpPr txBox="1"/>
          <p:nvPr/>
        </p:nvSpPr>
        <p:spPr>
          <a:xfrm>
            <a:off x="974107" y="2088229"/>
            <a:ext cx="3597893" cy="451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2012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프로젝트 </a:t>
            </a:r>
            <a: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“Dance With Me”</a:t>
            </a:r>
            <a:b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</a:b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교내 프로토타입 공모전 대상</a:t>
            </a:r>
            <a:endParaRPr lang="en-US" altLang="ko-KR" sz="11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프로젝트 </a:t>
            </a:r>
            <a: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“</a:t>
            </a:r>
            <a:r>
              <a:rPr lang="en-US" altLang="ko-KR" sz="1100" dirty="0" err="1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Dr.Agon</a:t>
            </a:r>
            <a: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”</a:t>
            </a:r>
            <a:b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</a:b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교내 프로토타입 공모전 금상</a:t>
            </a:r>
            <a:endParaRPr lang="en-US" altLang="ko-KR" sz="11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프로젝트 </a:t>
            </a:r>
            <a: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“W.W.W.W”</a:t>
            </a:r>
            <a:b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</a:b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교내 프로토타입 공모전 은상</a:t>
            </a:r>
            <a:endParaRPr lang="en-US" altLang="ko-KR" sz="11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프로젝트 </a:t>
            </a:r>
            <a: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“</a:t>
            </a:r>
            <a:r>
              <a:rPr lang="en-US" altLang="ko-KR" sz="1100" dirty="0" err="1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PlanTree</a:t>
            </a:r>
            <a: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”</a:t>
            </a:r>
            <a:b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</a:b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교내 프로토타입 공모전 은상</a:t>
            </a:r>
            <a:endParaRPr lang="en-US" altLang="ko-KR" sz="11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lvl="0" algn="r">
              <a:lnSpc>
                <a:spcPct val="150000"/>
              </a:lnSpc>
            </a:pPr>
            <a:r>
              <a:rPr lang="en-US" altLang="ko-KR" sz="14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2013</a:t>
            </a:r>
          </a:p>
          <a:p>
            <a:pPr marL="285750" lvl="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프로젝트 </a:t>
            </a:r>
            <a:r>
              <a:rPr lang="en-US" altLang="ko-KR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“</a:t>
            </a:r>
            <a:r>
              <a:rPr lang="ko-KR" altLang="en-US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준형이의 등굣길</a:t>
            </a:r>
            <a:r>
              <a:rPr lang="en-US" altLang="ko-KR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”</a:t>
            </a:r>
          </a:p>
          <a:p>
            <a:pPr marL="285750" lvl="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프로젝트 </a:t>
            </a:r>
            <a:r>
              <a:rPr lang="en-US" altLang="ko-KR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“</a:t>
            </a:r>
            <a:r>
              <a:rPr lang="ko-KR" altLang="en-US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나를 채워줘</a:t>
            </a:r>
            <a:r>
              <a:rPr lang="en-US" altLang="ko-KR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_ng</a:t>
            </a:r>
            <a:r>
              <a:rPr lang="ko-KR" altLang="en-US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소프트</a:t>
            </a:r>
            <a:r>
              <a:rPr lang="en-US" altLang="ko-KR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”</a:t>
            </a:r>
          </a:p>
          <a:p>
            <a:pPr marL="285750" lvl="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프로젝트 </a:t>
            </a:r>
            <a:r>
              <a:rPr lang="en-US" altLang="ko-KR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“</a:t>
            </a:r>
            <a:r>
              <a:rPr lang="ko-KR" altLang="en-US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나를 채워줘</a:t>
            </a:r>
            <a:r>
              <a:rPr lang="en-US" altLang="ko-KR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_TMP”</a:t>
            </a:r>
          </a:p>
          <a:p>
            <a:pPr marL="285750" lvl="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프로젝트 </a:t>
            </a:r>
            <a:r>
              <a:rPr lang="en-US" altLang="ko-KR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“</a:t>
            </a:r>
            <a:r>
              <a:rPr lang="ko-KR" altLang="en-US" sz="1100" dirty="0" err="1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따니몰</a:t>
            </a:r>
            <a:r>
              <a:rPr lang="en-US" altLang="ko-KR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”</a:t>
            </a:r>
          </a:p>
          <a:p>
            <a:pPr marL="285750" lvl="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프로젝트 </a:t>
            </a:r>
            <a:r>
              <a:rPr lang="en-US" altLang="ko-KR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“</a:t>
            </a:r>
            <a:r>
              <a:rPr lang="ko-KR" altLang="en-US" sz="1100" dirty="0" err="1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시크릿가든</a:t>
            </a:r>
            <a:r>
              <a:rPr lang="en-US" altLang="ko-KR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”</a:t>
            </a:r>
          </a:p>
          <a:p>
            <a:pPr marL="285750" lvl="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프로젝트 </a:t>
            </a:r>
            <a:r>
              <a:rPr lang="en-US" altLang="ko-KR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“Who Am I”</a:t>
            </a:r>
          </a:p>
          <a:p>
            <a:pPr marL="285750" lvl="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프로젝트 </a:t>
            </a:r>
            <a:r>
              <a:rPr lang="en-US" altLang="ko-KR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“</a:t>
            </a:r>
            <a:r>
              <a:rPr lang="ko-KR" altLang="en-US" sz="1100" dirty="0" err="1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모르프</a:t>
            </a:r>
            <a:r>
              <a:rPr lang="en-US" altLang="ko-KR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”</a:t>
            </a:r>
            <a:endParaRPr lang="en-US" altLang="ko-KR" sz="11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76183"/>
            <a:ext cx="914400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928799" y="1911175"/>
            <a:ext cx="94736" cy="947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37037" y="902688"/>
            <a:ext cx="841897" cy="144655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8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1358" y="1503454"/>
            <a:ext cx="3796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/ </a:t>
            </a:r>
            <a:r>
              <a:rPr lang="ko-KR" altLang="en-US" sz="3200" dirty="0" err="1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오투의</a:t>
            </a: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</a:t>
            </a:r>
            <a:r>
              <a:rPr lang="ko-KR" altLang="en-US" sz="3200" strike="sngStrike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위대한</a:t>
            </a: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업적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974107" y="-74140"/>
            <a:ext cx="0" cy="1944124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36B73D-428D-4F7A-B092-366BE4553FAA}"/>
              </a:ext>
            </a:extLst>
          </p:cNvPr>
          <p:cNvSpPr txBox="1"/>
          <p:nvPr/>
        </p:nvSpPr>
        <p:spPr>
          <a:xfrm>
            <a:off x="974107" y="2422733"/>
            <a:ext cx="3597893" cy="3825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2006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팀 </a:t>
            </a:r>
            <a: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O2Cube </a:t>
            </a: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창설</a:t>
            </a:r>
            <a:endParaRPr lang="en-US" altLang="ko-KR" sz="11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프로젝트 </a:t>
            </a:r>
            <a: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“CUDICE”</a:t>
            </a:r>
            <a:b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</a:br>
            <a: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UI KOREA </a:t>
            </a: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공모전</a:t>
            </a:r>
            <a: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장려상</a:t>
            </a:r>
            <a:endParaRPr lang="en-US" altLang="ko-KR" sz="11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제 </a:t>
            </a:r>
            <a: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2</a:t>
            </a: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회 </a:t>
            </a:r>
            <a: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G-STAR </a:t>
            </a: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전시</a:t>
            </a:r>
            <a:endParaRPr lang="en-US" altLang="ko-KR" sz="11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endParaRPr lang="en-US" altLang="ko-KR" sz="11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2007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프로젝트 </a:t>
            </a:r>
            <a: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“Project </a:t>
            </a:r>
            <a:r>
              <a:rPr lang="ko-KR" altLang="en-US" sz="1100" dirty="0" err="1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ㅊ</a:t>
            </a:r>
            <a: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”</a:t>
            </a:r>
            <a:b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</a:b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문화관광부 후원 동아리캠프 공모전 장려상</a:t>
            </a:r>
            <a:endParaRPr lang="en-US" altLang="ko-KR" sz="11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제 </a:t>
            </a:r>
            <a: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3</a:t>
            </a: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회 </a:t>
            </a:r>
            <a: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G-STAR </a:t>
            </a: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전시</a:t>
            </a:r>
            <a:endParaRPr lang="en-US" altLang="ko-KR" sz="11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endParaRPr lang="en-US" altLang="ko-KR" sz="11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2009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프로젝트 </a:t>
            </a:r>
            <a: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“</a:t>
            </a: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다이어트 </a:t>
            </a:r>
            <a:r>
              <a:rPr lang="ko-KR" altLang="en-US" sz="1100" dirty="0" err="1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대작전</a:t>
            </a:r>
            <a: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”</a:t>
            </a:r>
            <a:b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</a:br>
            <a: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GAMEOVEN Academy 2009 </a:t>
            </a: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최우수상</a:t>
            </a:r>
            <a:endParaRPr lang="en-US" altLang="ko-KR" sz="11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8501A3-77A1-4202-8238-C5A2E8094769}"/>
              </a:ext>
            </a:extLst>
          </p:cNvPr>
          <p:cNvSpPr txBox="1"/>
          <p:nvPr/>
        </p:nvSpPr>
        <p:spPr>
          <a:xfrm>
            <a:off x="4572000" y="2349238"/>
            <a:ext cx="3597893" cy="407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2010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프로젝트 </a:t>
            </a:r>
            <a:r>
              <a:rPr lang="en-US" altLang="ko-KR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“Color Dot”</a:t>
            </a:r>
            <a:br>
              <a:rPr lang="en-US" altLang="ko-KR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</a:br>
            <a:r>
              <a:rPr lang="ko-KR" altLang="en-US" sz="1100" dirty="0" err="1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인디게임</a:t>
            </a:r>
            <a:r>
              <a:rPr lang="ko-KR" altLang="en-US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공모전 장려상</a:t>
            </a:r>
            <a:br>
              <a:rPr lang="en-US" altLang="ko-KR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</a:br>
            <a:r>
              <a:rPr lang="ko-KR" altLang="en-US" sz="1100" dirty="0" err="1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인디게임</a:t>
            </a:r>
            <a:r>
              <a:rPr lang="ko-KR" altLang="en-US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공모전 그래픽부문 대상</a:t>
            </a:r>
            <a:br>
              <a:rPr lang="en-US" altLang="ko-KR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</a:br>
            <a:endParaRPr lang="en-US" altLang="ko-KR" sz="14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2011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프로젝트 </a:t>
            </a:r>
            <a: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“</a:t>
            </a: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나비효과</a:t>
            </a:r>
            <a: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”</a:t>
            </a:r>
            <a:b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</a:b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교내 프로토타입 공모전 은상</a:t>
            </a:r>
            <a:endParaRPr lang="en-US" altLang="ko-KR" sz="11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프로젝트 </a:t>
            </a:r>
            <a: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“</a:t>
            </a:r>
            <a:r>
              <a:rPr lang="ko-KR" altLang="en-US" sz="1100" dirty="0" err="1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비나리</a:t>
            </a:r>
            <a: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”</a:t>
            </a:r>
            <a:b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</a:br>
            <a:r>
              <a:rPr lang="ko-KR" altLang="en-US" sz="1100" dirty="0" err="1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인디게임</a:t>
            </a: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공모전 금상</a:t>
            </a:r>
            <a:endParaRPr lang="en-US" altLang="ko-KR" sz="11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프로젝트 </a:t>
            </a:r>
            <a: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“</a:t>
            </a:r>
            <a:r>
              <a:rPr lang="en-US" altLang="ko-KR" sz="1100" dirty="0" err="1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Raphone</a:t>
            </a:r>
            <a: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”</a:t>
            </a:r>
            <a:b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</a:br>
            <a:r>
              <a:rPr lang="ko-KR" altLang="en-US" sz="1100" dirty="0" err="1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인디게임</a:t>
            </a: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공모전 은상</a:t>
            </a:r>
            <a:endParaRPr lang="en-US" altLang="ko-KR" sz="11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프로젝트 </a:t>
            </a:r>
            <a: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“Color Hiding”</a:t>
            </a:r>
            <a:br>
              <a:rPr lang="en-US" altLang="ko-KR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</a:br>
            <a:r>
              <a:rPr lang="ko-KR" altLang="en-US" sz="1100" dirty="0" err="1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인디게임</a:t>
            </a:r>
            <a:r>
              <a:rPr lang="ko-KR" altLang="en-US" sz="11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공모전 장려상</a:t>
            </a:r>
            <a:endParaRPr lang="en-US" altLang="ko-KR" sz="11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27907-407F-4CDE-BA13-3C8F41A44966}"/>
              </a:ext>
            </a:extLst>
          </p:cNvPr>
          <p:cNvSpPr txBox="1"/>
          <p:nvPr/>
        </p:nvSpPr>
        <p:spPr>
          <a:xfrm>
            <a:off x="4569170" y="2673004"/>
            <a:ext cx="3597893" cy="2994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2016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프로젝트 </a:t>
            </a:r>
            <a:r>
              <a:rPr lang="en-US" altLang="ko-KR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“La </a:t>
            </a:r>
            <a:r>
              <a:rPr lang="en-US" altLang="ko-KR" sz="1100" dirty="0" err="1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Bestia</a:t>
            </a:r>
            <a:r>
              <a:rPr lang="en-US" altLang="ko-KR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”</a:t>
            </a:r>
            <a:br>
              <a:rPr lang="en-US" altLang="ko-KR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</a:br>
            <a:r>
              <a:rPr lang="ko-KR" altLang="en-US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교내 프로토타입 공모전 대상</a:t>
            </a:r>
            <a:endParaRPr lang="en-US" altLang="ko-KR" sz="1100" dirty="0">
              <a:solidFill>
                <a:prstClr val="white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프로젝트 </a:t>
            </a:r>
            <a:r>
              <a:rPr lang="en-US" altLang="ko-KR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“Bow Anger”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prstClr val="white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2017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프로젝트 </a:t>
            </a:r>
            <a:r>
              <a:rPr lang="en-US" altLang="ko-KR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“Free Rider”</a:t>
            </a:r>
            <a:br>
              <a:rPr lang="en-US" altLang="ko-KR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</a:br>
            <a:r>
              <a:rPr lang="ko-KR" altLang="en-US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교내 프로토타입 공모전 대상</a:t>
            </a:r>
            <a:endParaRPr lang="en-US" altLang="ko-KR" sz="1100" dirty="0">
              <a:solidFill>
                <a:prstClr val="white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프로젝트 </a:t>
            </a:r>
            <a:r>
              <a:rPr lang="en-US" altLang="ko-KR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“Ninja 1495”</a:t>
            </a:r>
            <a:br>
              <a:rPr lang="en-US" altLang="ko-KR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</a:br>
            <a:r>
              <a:rPr lang="ko-KR" altLang="en-US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교내 프로토타입 공모전 금상</a:t>
            </a:r>
            <a:endParaRPr lang="en-US" altLang="ko-KR" sz="1100" dirty="0">
              <a:solidFill>
                <a:prstClr val="white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프로젝트 </a:t>
            </a:r>
            <a:r>
              <a:rPr lang="en-US" altLang="ko-KR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“</a:t>
            </a:r>
            <a:r>
              <a:rPr lang="en-US" altLang="ko-KR" sz="1100" dirty="0" err="1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Planepic</a:t>
            </a:r>
            <a:r>
              <a:rPr lang="en-US" altLang="ko-KR" sz="11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A52AD1-8E8A-4DBB-85D4-890D78FB40DA}"/>
              </a:ext>
            </a:extLst>
          </p:cNvPr>
          <p:cNvSpPr txBox="1"/>
          <p:nvPr/>
        </p:nvSpPr>
        <p:spPr>
          <a:xfrm>
            <a:off x="3190094" y="2673004"/>
            <a:ext cx="3597893" cy="226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400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2019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프로젝트 </a:t>
            </a:r>
            <a:r>
              <a:rPr lang="en-US" altLang="ko-KR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“Pirate”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프로젝트 </a:t>
            </a:r>
            <a:r>
              <a:rPr lang="en-US" altLang="ko-KR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“PROFECIA”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프로젝트 </a:t>
            </a:r>
            <a:r>
              <a:rPr lang="en-US" altLang="ko-KR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“</a:t>
            </a:r>
            <a:r>
              <a:rPr lang="ko-KR" altLang="en-US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동글동글 </a:t>
            </a:r>
            <a:r>
              <a:rPr lang="ko-KR" altLang="en-US" dirty="0" err="1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동글이</a:t>
            </a:r>
            <a:r>
              <a:rPr lang="en-US" altLang="ko-KR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프로젝트 </a:t>
            </a:r>
            <a:r>
              <a:rPr lang="en-US" altLang="ko-KR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“</a:t>
            </a:r>
            <a:r>
              <a:rPr lang="ko-KR" altLang="en-US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총장님 </a:t>
            </a:r>
            <a:r>
              <a:rPr lang="ko-KR" altLang="en-US" dirty="0" err="1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타이쿤</a:t>
            </a:r>
            <a:r>
              <a:rPr lang="en-US" altLang="ko-KR" dirty="0">
                <a:solidFill>
                  <a:prstClr val="white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12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2" grpId="0"/>
      <p:bldP spid="2" grpId="1"/>
      <p:bldP spid="11" grpId="0"/>
      <p:bldP spid="11" grpId="1"/>
      <p:bldP spid="13" grpId="0"/>
      <p:bldP spid="13" grpId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6183"/>
            <a:ext cx="914400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928799" y="1911175"/>
            <a:ext cx="94736" cy="947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37037" y="902688"/>
            <a:ext cx="841897" cy="144655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8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1358" y="1503454"/>
            <a:ext cx="4766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/ </a:t>
            </a: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게임은 어떻게 만드나요</a:t>
            </a:r>
            <a:r>
              <a:rPr lang="en-US" altLang="ko-KR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?</a:t>
            </a:r>
            <a:endParaRPr lang="ko-KR" altLang="en-US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974107" y="-74140"/>
            <a:ext cx="0" cy="1944124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A4BBBF-0D3D-4D53-8B1C-6DECA65D5D5E}"/>
              </a:ext>
            </a:extLst>
          </p:cNvPr>
          <p:cNvSpPr txBox="1"/>
          <p:nvPr/>
        </p:nvSpPr>
        <p:spPr>
          <a:xfrm>
            <a:off x="4043650" y="2460158"/>
            <a:ext cx="1056700" cy="905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기획</a:t>
            </a:r>
            <a:endParaRPr lang="en-US" altLang="ko-KR" sz="8800" dirty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2C41C5-502D-4EB1-B4CD-ABB0D1FE7F6D}"/>
              </a:ext>
            </a:extLst>
          </p:cNvPr>
          <p:cNvSpPr txBox="1"/>
          <p:nvPr/>
        </p:nvSpPr>
        <p:spPr>
          <a:xfrm>
            <a:off x="1412295" y="4177501"/>
            <a:ext cx="2364750" cy="905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프로그래밍</a:t>
            </a:r>
            <a:endParaRPr lang="en-US" altLang="ko-KR" sz="8800" dirty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DFC10F-19FA-4FAC-8338-80D34C109CBC}"/>
              </a:ext>
            </a:extLst>
          </p:cNvPr>
          <p:cNvSpPr txBox="1"/>
          <p:nvPr/>
        </p:nvSpPr>
        <p:spPr>
          <a:xfrm>
            <a:off x="5311685" y="4177501"/>
            <a:ext cx="3005951" cy="905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그래픽 디자인</a:t>
            </a:r>
            <a:endParaRPr lang="en-US" altLang="ko-KR" sz="8800" dirty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937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6183"/>
            <a:ext cx="914400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928799" y="1911175"/>
            <a:ext cx="94736" cy="947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37037" y="902688"/>
            <a:ext cx="841897" cy="144655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8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1358" y="1503454"/>
            <a:ext cx="4766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/ </a:t>
            </a: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게임은 어떻게 만드나요</a:t>
            </a:r>
            <a:r>
              <a:rPr lang="en-US" altLang="ko-KR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?</a:t>
            </a:r>
            <a:endParaRPr lang="ko-KR" altLang="en-US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974107" y="-74140"/>
            <a:ext cx="0" cy="1944124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A4BBBF-0D3D-4D53-8B1C-6DECA65D5D5E}"/>
              </a:ext>
            </a:extLst>
          </p:cNvPr>
          <p:cNvSpPr txBox="1"/>
          <p:nvPr/>
        </p:nvSpPr>
        <p:spPr>
          <a:xfrm>
            <a:off x="2693123" y="2460158"/>
            <a:ext cx="3757760" cy="905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학기 초 </a:t>
            </a:r>
            <a:r>
              <a:rPr lang="en-US" altLang="ko-KR" sz="4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: </a:t>
            </a:r>
            <a:r>
              <a:rPr lang="ko-KR" altLang="en-US" sz="4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팀 구성</a:t>
            </a:r>
            <a:endParaRPr lang="en-US" altLang="ko-KR" sz="8800" dirty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2C41C5-502D-4EB1-B4CD-ABB0D1FE7F6D}"/>
              </a:ext>
            </a:extLst>
          </p:cNvPr>
          <p:cNvSpPr txBox="1"/>
          <p:nvPr/>
        </p:nvSpPr>
        <p:spPr>
          <a:xfrm>
            <a:off x="1615902" y="3572203"/>
            <a:ext cx="5912196" cy="905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학기 중 </a:t>
            </a:r>
            <a:r>
              <a:rPr lang="en-US" altLang="ko-KR" sz="4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: </a:t>
            </a:r>
            <a:r>
              <a:rPr lang="ko-KR" altLang="en-US" sz="4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매주 기획 및 발표</a:t>
            </a:r>
            <a:endParaRPr lang="en-US" altLang="ko-KR" sz="8800" dirty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DFC10F-19FA-4FAC-8338-80D34C109CBC}"/>
              </a:ext>
            </a:extLst>
          </p:cNvPr>
          <p:cNvSpPr txBox="1"/>
          <p:nvPr/>
        </p:nvSpPr>
        <p:spPr>
          <a:xfrm>
            <a:off x="1401736" y="4684248"/>
            <a:ext cx="6425157" cy="905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방학 </a:t>
            </a:r>
            <a:r>
              <a:rPr lang="en-US" altLang="ko-KR" sz="4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: </a:t>
            </a:r>
            <a:r>
              <a:rPr lang="ko-KR" altLang="en-US" sz="4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개발 </a:t>
            </a:r>
            <a:r>
              <a:rPr lang="en-US" altLang="ko-KR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이라 쓰고 고난과 역경이라 읽는다</a:t>
            </a:r>
            <a:r>
              <a:rPr lang="en-US" altLang="ko-KR" dirty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r>
              <a:rPr lang="en-US" altLang="ko-KR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)</a:t>
            </a:r>
            <a:endParaRPr lang="en-US" altLang="ko-KR" sz="8800" dirty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14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6183"/>
            <a:ext cx="914400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928799" y="1911175"/>
            <a:ext cx="94736" cy="947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37037" y="902688"/>
            <a:ext cx="841897" cy="144655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8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1358" y="1503454"/>
            <a:ext cx="5498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/ </a:t>
            </a: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저는 게임 </a:t>
            </a:r>
            <a:r>
              <a:rPr lang="ko-KR" altLang="en-US" sz="3200" dirty="0" err="1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만들줄</a:t>
            </a: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모르는데</a:t>
            </a:r>
            <a:r>
              <a:rPr lang="en-US" altLang="ko-KR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...</a:t>
            </a:r>
            <a:endParaRPr lang="ko-KR" altLang="en-US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974107" y="-74140"/>
            <a:ext cx="0" cy="1944124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09A1FA-93AD-41FF-A899-F0836C78B650}"/>
              </a:ext>
            </a:extLst>
          </p:cNvPr>
          <p:cNvSpPr txBox="1"/>
          <p:nvPr/>
        </p:nvSpPr>
        <p:spPr>
          <a:xfrm>
            <a:off x="2415004" y="2460158"/>
            <a:ext cx="4314001" cy="905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그래서 준비했습니다</a:t>
            </a:r>
            <a:endParaRPr lang="en-US" altLang="ko-KR" sz="8800" dirty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759BDA-FA03-41F3-BA74-77F35086D2AD}"/>
              </a:ext>
            </a:extLst>
          </p:cNvPr>
          <p:cNvSpPr txBox="1"/>
          <p:nvPr/>
        </p:nvSpPr>
        <p:spPr>
          <a:xfrm>
            <a:off x="2980858" y="3572203"/>
            <a:ext cx="3182281" cy="2751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기획</a:t>
            </a:r>
            <a:endParaRPr lang="en-US" altLang="ko-KR" sz="4000" dirty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C </a:t>
            </a:r>
            <a:r>
              <a:rPr lang="en-US" altLang="ko-KR" sz="4000" dirty="0" err="1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C</a:t>
            </a:r>
            <a:r>
              <a:rPr lang="en-US" altLang="ko-KR" sz="4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++ </a:t>
            </a:r>
            <a:r>
              <a:rPr lang="ko-KR" altLang="en-US" sz="4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유니티</a:t>
            </a:r>
            <a:endParaRPr lang="en-US" altLang="ko-KR" sz="4000" dirty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2D </a:t>
            </a:r>
            <a:r>
              <a:rPr lang="ko-KR" altLang="en-US" sz="4000" dirty="0">
                <a:solidFill>
                  <a:schemeClr val="bg1"/>
                </a:solidFill>
                <a:latin typeface="한컴 백제 B" panose="02020603020101020101" pitchFamily="18" charset="-127"/>
                <a:ea typeface="한컴 백제 B" panose="02020603020101020101" pitchFamily="18" charset="-127"/>
              </a:rPr>
              <a:t>일러스트</a:t>
            </a:r>
            <a:endParaRPr lang="en-US" altLang="ko-KR" sz="8800" dirty="0">
              <a:solidFill>
                <a:schemeClr val="bg1"/>
              </a:solidFill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0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6183"/>
            <a:ext cx="914400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928799" y="1911175"/>
            <a:ext cx="94736" cy="947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37037" y="902688"/>
            <a:ext cx="841897" cy="144655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8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1358" y="1503454"/>
            <a:ext cx="4495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/ </a:t>
            </a:r>
            <a:r>
              <a:rPr lang="ko-KR" altLang="en-US" sz="3200" dirty="0" err="1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오투를</a:t>
            </a: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빛내는 </a:t>
            </a:r>
            <a:r>
              <a:rPr lang="ko-KR" altLang="en-US" sz="3200" dirty="0" err="1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멋진분들</a:t>
            </a:r>
            <a:endParaRPr lang="ko-KR" altLang="en-US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974107" y="-74140"/>
            <a:ext cx="0" cy="1944124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152194-8DF1-4DB5-B780-9E0455BC2AEF}"/>
              </a:ext>
            </a:extLst>
          </p:cNvPr>
          <p:cNvSpPr txBox="1"/>
          <p:nvPr/>
        </p:nvSpPr>
        <p:spPr>
          <a:xfrm>
            <a:off x="1869978" y="2455324"/>
            <a:ext cx="5404043" cy="2961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회장 부회장</a:t>
            </a:r>
            <a:endParaRPr lang="en-US" altLang="ko-KR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기획팀장 소프트팀장 그래픽팀장</a:t>
            </a:r>
            <a:endParaRPr lang="en-US" altLang="ko-KR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총무 사무장 서기</a:t>
            </a:r>
            <a:endParaRPr lang="en-US" altLang="ko-KR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그리고 </a:t>
            </a:r>
            <a:r>
              <a:rPr lang="ko-KR" altLang="en-US" sz="320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우리 회원님들</a:t>
            </a:r>
            <a:endParaRPr lang="ko-KR" altLang="en-US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pic>
        <p:nvPicPr>
          <p:cNvPr id="3" name="그림 2" descr="사람, 실내, 넥타이, 남자이(가) 표시된 사진&#10;&#10;자동 생성된 설명">
            <a:extLst>
              <a:ext uri="{FF2B5EF4-FFF2-40B4-BE49-F238E27FC236}">
                <a16:creationId xmlns:a16="http://schemas.microsoft.com/office/drawing/2014/main" id="{50F09573-D2A7-4E00-A97A-5806A9B74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286" y="2311371"/>
            <a:ext cx="3245427" cy="18771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F71A89-4304-4A09-BA84-14513C5FA834}"/>
              </a:ext>
            </a:extLst>
          </p:cNvPr>
          <p:cNvSpPr txBox="1"/>
          <p:nvPr/>
        </p:nvSpPr>
        <p:spPr>
          <a:xfrm>
            <a:off x="3216500" y="4323493"/>
            <a:ext cx="27109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지도교수</a:t>
            </a:r>
            <a:endParaRPr lang="en-US" altLang="ko-KR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김혜영 교수님</a:t>
            </a:r>
            <a:endParaRPr lang="en-US" altLang="ko-KR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실물이 훨씬 아름다우심</a:t>
            </a:r>
            <a:r>
              <a:rPr lang="en-US" altLang="ko-KR" sz="20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48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6183"/>
            <a:ext cx="914400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928799" y="1889302"/>
            <a:ext cx="94736" cy="947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37037" y="898313"/>
            <a:ext cx="841897" cy="144655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8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1358" y="1503454"/>
            <a:ext cx="3882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/ </a:t>
            </a: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모두 여러분을 위해</a:t>
            </a:r>
            <a:r>
              <a:rPr lang="en-US" altLang="ko-KR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!</a:t>
            </a:r>
            <a:endParaRPr lang="ko-KR" altLang="en-US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974107" y="-74140"/>
            <a:ext cx="0" cy="1944124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4514DB-7748-42C0-8DBB-279A6741AC43}"/>
              </a:ext>
            </a:extLst>
          </p:cNvPr>
          <p:cNvSpPr txBox="1"/>
          <p:nvPr/>
        </p:nvSpPr>
        <p:spPr>
          <a:xfrm>
            <a:off x="2836590" y="4188167"/>
            <a:ext cx="34708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기획 팀장</a:t>
            </a:r>
            <a:endParaRPr lang="en-US" altLang="ko-KR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멘토 </a:t>
            </a:r>
            <a:r>
              <a:rPr lang="ko-KR" altLang="en-US" sz="3200" dirty="0" err="1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멘토</a:t>
            </a:r>
            <a:endParaRPr lang="en-US" altLang="ko-KR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멘티 </a:t>
            </a:r>
            <a:r>
              <a:rPr lang="ko-KR" altLang="en-US" sz="3200" dirty="0" err="1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멘티</a:t>
            </a: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멘티</a:t>
            </a: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멘티</a:t>
            </a:r>
            <a:endParaRPr lang="en-US" altLang="ko-KR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E2D897FD-9B5B-435B-A713-C7A1021E8CBC}"/>
              </a:ext>
            </a:extLst>
          </p:cNvPr>
          <p:cNvCxnSpPr/>
          <p:nvPr/>
        </p:nvCxnSpPr>
        <p:spPr>
          <a:xfrm rot="5400000">
            <a:off x="4127925" y="4812444"/>
            <a:ext cx="459388" cy="428762"/>
          </a:xfrm>
          <a:prstGeom prst="bentConnector3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45F85F5-C59E-43A7-A531-56F10123E4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61166" y="4807964"/>
            <a:ext cx="459388" cy="437721"/>
          </a:xfrm>
          <a:prstGeom prst="bentConnector3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5D41991-A3A2-4546-B4E1-F842C4DC055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2972" y="5996671"/>
            <a:ext cx="453502" cy="2"/>
          </a:xfrm>
          <a:prstGeom prst="bentConnector3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09A99D3-2CC8-4F9E-9EF6-E30A4E7BD02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04514" y="5570174"/>
            <a:ext cx="459388" cy="852994"/>
          </a:xfrm>
          <a:prstGeom prst="bentConnector3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3F76D1A-4DCA-4512-A34E-F9AE8B6996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34002" y="5996670"/>
            <a:ext cx="453502" cy="2"/>
          </a:xfrm>
          <a:prstGeom prst="bentConnector3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C1A2041-5A93-42A4-8F8B-CD6EBACBBFFF}"/>
              </a:ext>
            </a:extLst>
          </p:cNvPr>
          <p:cNvCxnSpPr>
            <a:cxnSpLocks/>
          </p:cNvCxnSpPr>
          <p:nvPr/>
        </p:nvCxnSpPr>
        <p:spPr>
          <a:xfrm rot="5400000">
            <a:off x="3511512" y="5574585"/>
            <a:ext cx="456447" cy="841228"/>
          </a:xfrm>
          <a:prstGeom prst="bentConnector3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4D271A-A8FB-4A3F-BFE1-311FAF40546A}"/>
              </a:ext>
            </a:extLst>
          </p:cNvPr>
          <p:cNvSpPr txBox="1"/>
          <p:nvPr/>
        </p:nvSpPr>
        <p:spPr>
          <a:xfrm>
            <a:off x="109148" y="2715722"/>
            <a:ext cx="34708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소프트 팀장</a:t>
            </a:r>
            <a:endParaRPr lang="en-US" altLang="ko-KR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멘토 </a:t>
            </a:r>
            <a:r>
              <a:rPr lang="ko-KR" altLang="en-US" sz="3200" dirty="0" err="1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멘토</a:t>
            </a:r>
            <a:endParaRPr lang="en-US" altLang="ko-KR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멘티 </a:t>
            </a:r>
            <a:r>
              <a:rPr lang="ko-KR" altLang="en-US" sz="3200" dirty="0" err="1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멘티</a:t>
            </a: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멘티</a:t>
            </a: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멘티</a:t>
            </a:r>
            <a:endParaRPr lang="en-US" altLang="ko-KR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07057B-05D9-4C93-8DAB-B85545476948}"/>
              </a:ext>
            </a:extLst>
          </p:cNvPr>
          <p:cNvSpPr txBox="1"/>
          <p:nvPr/>
        </p:nvSpPr>
        <p:spPr>
          <a:xfrm>
            <a:off x="5564031" y="2714677"/>
            <a:ext cx="34708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그래픽 팀장</a:t>
            </a:r>
            <a:endParaRPr lang="en-US" altLang="ko-KR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멘토 </a:t>
            </a:r>
            <a:r>
              <a:rPr lang="ko-KR" altLang="en-US" sz="3200" dirty="0" err="1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멘토</a:t>
            </a:r>
            <a:endParaRPr lang="en-US" altLang="ko-KR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멘티 </a:t>
            </a:r>
            <a:r>
              <a:rPr lang="ko-KR" altLang="en-US" sz="3200" dirty="0" err="1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멘티</a:t>
            </a: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멘티</a:t>
            </a:r>
            <a:r>
              <a:rPr lang="ko-KR" altLang="en-US" sz="3200" dirty="0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멘티</a:t>
            </a:r>
            <a:endParaRPr lang="en-US" altLang="ko-KR" sz="3200" dirty="0">
              <a:solidFill>
                <a:schemeClr val="bg1"/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0F61C65-83DD-4D28-94C3-DD7F46EFEFCF}"/>
              </a:ext>
            </a:extLst>
          </p:cNvPr>
          <p:cNvCxnSpPr/>
          <p:nvPr/>
        </p:nvCxnSpPr>
        <p:spPr>
          <a:xfrm rot="5400000">
            <a:off x="1411482" y="3301374"/>
            <a:ext cx="459388" cy="428762"/>
          </a:xfrm>
          <a:prstGeom prst="bentConnector3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6D1F717-2CB5-4739-96F4-5D24C3DAE46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44723" y="3296894"/>
            <a:ext cx="459388" cy="437721"/>
          </a:xfrm>
          <a:prstGeom prst="bentConnector3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56184EF8-50A1-4D09-B325-B5119021D2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66529" y="4485601"/>
            <a:ext cx="453502" cy="2"/>
          </a:xfrm>
          <a:prstGeom prst="bentConnector3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8AD1348-4058-417E-8E65-70E8CF660C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88071" y="4059104"/>
            <a:ext cx="459388" cy="852994"/>
          </a:xfrm>
          <a:prstGeom prst="bentConnector3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7BA6D03-DE70-4712-8993-9BAAF40A6A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17559" y="4485600"/>
            <a:ext cx="453502" cy="2"/>
          </a:xfrm>
          <a:prstGeom prst="bentConnector3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F3803827-FF53-485C-9F17-8B8DE2CE36F2}"/>
              </a:ext>
            </a:extLst>
          </p:cNvPr>
          <p:cNvCxnSpPr>
            <a:cxnSpLocks/>
          </p:cNvCxnSpPr>
          <p:nvPr/>
        </p:nvCxnSpPr>
        <p:spPr>
          <a:xfrm rot="5400000">
            <a:off x="795069" y="4063515"/>
            <a:ext cx="456447" cy="841228"/>
          </a:xfrm>
          <a:prstGeom prst="bentConnector3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3191A42-8E06-44EF-BAA9-98E5F98EEAD9}"/>
              </a:ext>
            </a:extLst>
          </p:cNvPr>
          <p:cNvCxnSpPr/>
          <p:nvPr/>
        </p:nvCxnSpPr>
        <p:spPr>
          <a:xfrm rot="5400000">
            <a:off x="6846408" y="3339725"/>
            <a:ext cx="459388" cy="428762"/>
          </a:xfrm>
          <a:prstGeom prst="bentConnector3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92938A9-6B81-41CE-8B65-C2369767CB6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79649" y="3335245"/>
            <a:ext cx="459388" cy="437721"/>
          </a:xfrm>
          <a:prstGeom prst="bentConnector3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6AC9DA4-3EAA-4155-AFD3-061F6C44C6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01455" y="4523952"/>
            <a:ext cx="453502" cy="2"/>
          </a:xfrm>
          <a:prstGeom prst="bentConnector3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287C1EA-5576-4501-81B5-1ECD6851DE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22997" y="4097455"/>
            <a:ext cx="459388" cy="852994"/>
          </a:xfrm>
          <a:prstGeom prst="bentConnector3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7BFFCEE6-E27E-4119-9F86-E29687D75B3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52485" y="4523951"/>
            <a:ext cx="453502" cy="2"/>
          </a:xfrm>
          <a:prstGeom prst="bentConnector3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482D91C-F378-42E6-9C83-401137FE037D}"/>
              </a:ext>
            </a:extLst>
          </p:cNvPr>
          <p:cNvCxnSpPr>
            <a:cxnSpLocks/>
          </p:cNvCxnSpPr>
          <p:nvPr/>
        </p:nvCxnSpPr>
        <p:spPr>
          <a:xfrm rot="5400000">
            <a:off x="6229995" y="4101866"/>
            <a:ext cx="456447" cy="841228"/>
          </a:xfrm>
          <a:prstGeom prst="bentConnector3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7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1364</TotalTime>
  <Words>558</Words>
  <Application>Microsoft Office PowerPoint</Application>
  <PresentationFormat>화면 슬라이드 쇼(4:3)</PresentationFormat>
  <Paragraphs>178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Calibri Light</vt:lpstr>
      <vt:lpstr>한컴 백제 B</vt:lpstr>
      <vt:lpstr>맑은 고딕</vt:lpstr>
      <vt:lpstr>나눔바른고딕</vt:lpstr>
      <vt:lpstr>한컴 백제 M</vt:lpstr>
      <vt:lpstr>Calibri</vt:lpstr>
      <vt:lpstr>HY궁서B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A402</dc:creator>
  <cp:lastModifiedBy>이재형</cp:lastModifiedBy>
  <cp:revision>57</cp:revision>
  <dcterms:created xsi:type="dcterms:W3CDTF">2015-03-31T06:36:47Z</dcterms:created>
  <dcterms:modified xsi:type="dcterms:W3CDTF">2019-06-19T12:38:34Z</dcterms:modified>
</cp:coreProperties>
</file>