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4"/>
  </p:notesMasterIdLst>
  <p:sldIdLst>
    <p:sldId id="257" r:id="rId2"/>
    <p:sldId id="258" r:id="rId3"/>
    <p:sldId id="276" r:id="rId4"/>
    <p:sldId id="309" r:id="rId5"/>
    <p:sldId id="310" r:id="rId6"/>
    <p:sldId id="298" r:id="rId7"/>
    <p:sldId id="300" r:id="rId8"/>
    <p:sldId id="301" r:id="rId9"/>
    <p:sldId id="299" r:id="rId10"/>
    <p:sldId id="302" r:id="rId11"/>
    <p:sldId id="303" r:id="rId12"/>
    <p:sldId id="315" r:id="rId13"/>
    <p:sldId id="325" r:id="rId14"/>
    <p:sldId id="304" r:id="rId15"/>
    <p:sldId id="305" r:id="rId16"/>
    <p:sldId id="306" r:id="rId17"/>
    <p:sldId id="307" r:id="rId18"/>
    <p:sldId id="308" r:id="rId19"/>
    <p:sldId id="313" r:id="rId20"/>
    <p:sldId id="312" r:id="rId21"/>
    <p:sldId id="311" r:id="rId22"/>
    <p:sldId id="314" r:id="rId23"/>
    <p:sldId id="316" r:id="rId24"/>
    <p:sldId id="321" r:id="rId25"/>
    <p:sldId id="317" r:id="rId26"/>
    <p:sldId id="318" r:id="rId27"/>
    <p:sldId id="319" r:id="rId28"/>
    <p:sldId id="320" r:id="rId29"/>
    <p:sldId id="322" r:id="rId30"/>
    <p:sldId id="323" r:id="rId31"/>
    <p:sldId id="324" r:id="rId32"/>
    <p:sldId id="270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맑은 고딕" panose="020B0503020000020004" pitchFamily="50" charset="-127"/>
      <p:regular r:id="rId45"/>
      <p:bold r:id="rId46"/>
    </p:embeddedFont>
    <p:embeddedFont>
      <p:font typeface="한컴 윤고딕 230" panose="02020603020101020101" pitchFamily="18" charset="-127"/>
      <p:regular r:id="rId4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942"/>
    <a:srgbClr val="D4DBFF"/>
    <a:srgbClr val="879AC9"/>
    <a:srgbClr val="FFFAEC"/>
    <a:srgbClr val="FFFAED"/>
    <a:srgbClr val="FF8800"/>
    <a:srgbClr val="B5C154"/>
    <a:srgbClr val="CCC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40147-7C68-4ED7-A7A6-152DF298F5DE}" v="8" dt="2019-05-15T07:04:30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9" autoAdjust="0"/>
    <p:restoredTop sz="96290" autoAdjust="0"/>
  </p:normalViewPr>
  <p:slideViewPr>
    <p:cSldViewPr snapToGrid="0" showGuides="1">
      <p:cViewPr varScale="1">
        <p:scale>
          <a:sx n="141" d="100"/>
          <a:sy n="141" d="100"/>
        </p:scale>
        <p:origin x="249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재형" userId="c953af65-a220-40f8-9b11-e29da02892c7" providerId="ADAL" clId="{12040147-7C68-4ED7-A7A6-152DF298F5DE}"/>
    <pc:docChg chg="undo modSld">
      <pc:chgData name="이재형" userId="c953af65-a220-40f8-9b11-e29da02892c7" providerId="ADAL" clId="{12040147-7C68-4ED7-A7A6-152DF298F5DE}" dt="2019-05-15T07:04:30.388" v="21"/>
      <pc:docMkLst>
        <pc:docMk/>
      </pc:docMkLst>
      <pc:sldChg chg="modSp">
        <pc:chgData name="이재형" userId="c953af65-a220-40f8-9b11-e29da02892c7" providerId="ADAL" clId="{12040147-7C68-4ED7-A7A6-152DF298F5DE}" dt="2019-05-15T07:04:30.388" v="21"/>
        <pc:sldMkLst>
          <pc:docMk/>
          <pc:sldMk cId="3853900306" sldId="257"/>
        </pc:sldMkLst>
        <pc:spChg chg="mod">
          <ac:chgData name="이재형" userId="c953af65-a220-40f8-9b11-e29da02892c7" providerId="ADAL" clId="{12040147-7C68-4ED7-A7A6-152DF298F5DE}" dt="2019-05-15T07:04:30.388" v="21"/>
          <ac:spMkLst>
            <pc:docMk/>
            <pc:sldMk cId="3853900306" sldId="257"/>
            <ac:spMk id="26" creationId="{4EC5C615-DC00-4437-B4C1-E4A57B0D3A1F}"/>
          </ac:spMkLst>
        </pc:spChg>
      </pc:sldChg>
    </pc:docChg>
  </pc:docChgLst>
  <pc:docChgLst>
    <pc:chgData name="이재형" userId="c953af65-a220-40f8-9b11-e29da02892c7" providerId="ADAL" clId="{1A590B80-A80D-4FDB-B475-7C5B8CE1B8DD}"/>
    <pc:docChg chg="undo modSld">
      <pc:chgData name="이재형" userId="c953af65-a220-40f8-9b11-e29da02892c7" providerId="ADAL" clId="{1A590B80-A80D-4FDB-B475-7C5B8CE1B8DD}" dt="2019-05-15T06:54:45.190" v="88" actId="20577"/>
      <pc:docMkLst>
        <pc:docMk/>
      </pc:docMkLst>
      <pc:sldChg chg="modSp">
        <pc:chgData name="이재형" userId="c953af65-a220-40f8-9b11-e29da02892c7" providerId="ADAL" clId="{1A590B80-A80D-4FDB-B475-7C5B8CE1B8DD}" dt="2019-05-15T06:54:45.190" v="88" actId="20577"/>
        <pc:sldMkLst>
          <pc:docMk/>
          <pc:sldMk cId="3853900306" sldId="257"/>
        </pc:sldMkLst>
        <pc:spChg chg="mod">
          <ac:chgData name="이재형" userId="c953af65-a220-40f8-9b11-e29da02892c7" providerId="ADAL" clId="{1A590B80-A80D-4FDB-B475-7C5B8CE1B8DD}" dt="2019-05-15T06:54:45.190" v="88" actId="20577"/>
          <ac:spMkLst>
            <pc:docMk/>
            <pc:sldMk cId="3853900306" sldId="257"/>
            <ac:spMk id="26" creationId="{4EC5C615-DC00-4437-B4C1-E4A57B0D3A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51059-436A-4C10-8923-BD8E1FD2319B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84765-166C-47DF-8086-01A4BCCAD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5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84765-166C-47DF-8086-01A4BCCADA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01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84765-166C-47DF-8086-01A4BCCADA9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964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84765-166C-47DF-8086-01A4BCCADA9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4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84765-166C-47DF-8086-01A4BCCADA9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042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84765-166C-47DF-8086-01A4BCCADA9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087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84765-166C-47DF-8086-01A4BCCADA9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35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84765-166C-47DF-8086-01A4BCCADA9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382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84765-166C-47DF-8086-01A4BCCADA9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282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84765-166C-47DF-8086-01A4BCCADA9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045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84765-166C-47DF-8086-01A4BCCADA9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08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84765-166C-47DF-8086-01A4BCCADA9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379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84765-166C-47DF-8086-01A4BCCADA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102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84765-166C-47DF-8086-01A4BCCADA9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70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84765-166C-47DF-8086-01A4BCCADA9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50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84765-166C-47DF-8086-01A4BCCADA9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8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84765-166C-47DF-8086-01A4BCCADA9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656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84765-166C-47DF-8086-01A4BCCADA9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31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84765-166C-47DF-8086-01A4BCCADA9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817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84765-166C-47DF-8086-01A4BCCADA9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22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84765-166C-47DF-8086-01A4BCCADA9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17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84765-166C-47DF-8086-01A4BCCADA9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15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8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11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68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09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12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75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1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35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25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C95-76AA-4C66-8E71-1F378CE2E582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78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73C95-76AA-4C66-8E71-1F378CE2E582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5EE5B-4711-441E-8EB2-5363F17A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8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nity.com/kr/megacity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xelplacement.com/itween/documentation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C941B15-6FA8-439E-921F-B195F1E1A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9" y="141668"/>
            <a:ext cx="8848162" cy="4860164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8EDD02A-4938-4F8D-81D2-113C965348CE}"/>
              </a:ext>
            </a:extLst>
          </p:cNvPr>
          <p:cNvSpPr/>
          <p:nvPr/>
        </p:nvSpPr>
        <p:spPr>
          <a:xfrm>
            <a:off x="2513372" y="2429231"/>
            <a:ext cx="4117258" cy="2026852"/>
          </a:xfrm>
          <a:prstGeom prst="roundRect">
            <a:avLst/>
          </a:prstGeom>
          <a:solidFill>
            <a:srgbClr val="D4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E1B824A5-9928-4770-B4F1-7A5E788EE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61975"/>
            <a:ext cx="6858000" cy="732187"/>
          </a:xfrm>
        </p:spPr>
        <p:txBody>
          <a:bodyPr/>
          <a:lstStyle/>
          <a:p>
            <a:r>
              <a:rPr lang="en-US" altLang="ko-KR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Unity C# Programming</a:t>
            </a:r>
            <a:endParaRPr lang="ko-KR" altLang="en-US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C5C615-DC00-4437-B4C1-E4A57B0D3A1F}"/>
              </a:ext>
            </a:extLst>
          </p:cNvPr>
          <p:cNvSpPr txBox="1"/>
          <p:nvPr/>
        </p:nvSpPr>
        <p:spPr>
          <a:xfrm>
            <a:off x="2344295" y="2440107"/>
            <a:ext cx="4455410" cy="20051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242942"/>
                </a:solidFill>
              </a:rPr>
              <a:t>7</a:t>
            </a:r>
            <a:r>
              <a:rPr lang="ko-KR" altLang="en-US" sz="1400" b="1" dirty="0">
                <a:solidFill>
                  <a:srgbClr val="242942"/>
                </a:solidFill>
              </a:rPr>
              <a:t>주차</a:t>
            </a:r>
            <a:endParaRPr lang="en-US" altLang="ko-KR" sz="2400" b="1" dirty="0">
              <a:solidFill>
                <a:srgbClr val="24294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</a:rPr>
              <a:t>스크립트 </a:t>
            </a:r>
            <a:r>
              <a:rPr lang="ko-KR" altLang="en-US" sz="2400" b="1" dirty="0" err="1">
                <a:solidFill>
                  <a:srgbClr val="242942"/>
                </a:solidFill>
              </a:rPr>
              <a:t>에셋</a:t>
            </a:r>
            <a:endParaRPr lang="en-US" altLang="ko-KR" sz="2400" b="1" dirty="0">
              <a:solidFill>
                <a:srgbClr val="24294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>
                <a:solidFill>
                  <a:srgbClr val="242942"/>
                </a:solidFill>
              </a:rPr>
              <a:t>물리</a:t>
            </a:r>
            <a:endParaRPr lang="en-US" altLang="ko-KR" sz="2400" b="1" dirty="0">
              <a:solidFill>
                <a:srgbClr val="24294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242942"/>
                </a:solidFill>
              </a:rPr>
              <a:t>진행자 </a:t>
            </a:r>
            <a:r>
              <a:rPr lang="en-US" altLang="ko-KR" sz="1100" b="1" dirty="0">
                <a:solidFill>
                  <a:srgbClr val="242942"/>
                </a:solidFill>
              </a:rPr>
              <a:t>: </a:t>
            </a:r>
            <a:r>
              <a:rPr lang="ko-KR" altLang="en-US" sz="1100" b="1" dirty="0">
                <a:solidFill>
                  <a:srgbClr val="242942"/>
                </a:solidFill>
              </a:rPr>
              <a:t>이재형</a:t>
            </a:r>
            <a:endParaRPr lang="en-US" altLang="ko-KR" sz="1100" b="1" dirty="0">
              <a:solidFill>
                <a:srgbClr val="24294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rgbClr val="242942"/>
                </a:solidFill>
              </a:rPr>
              <a:t>2019. 05. 16.</a:t>
            </a:r>
            <a:endParaRPr lang="en-US" altLang="ko-KR" sz="1050" dirty="0">
              <a:solidFill>
                <a:srgbClr val="242942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9" y="176563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900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46176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iTween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581BC-D5E9-436F-8BB6-34464C885CA9}"/>
              </a:ext>
            </a:extLst>
          </p:cNvPr>
          <p:cNvSpPr txBox="1"/>
          <p:nvPr/>
        </p:nvSpPr>
        <p:spPr>
          <a:xfrm>
            <a:off x="979142" y="1164092"/>
            <a:ext cx="4455410" cy="335739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많이 쓰는 함수들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MoveTo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/Add/...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LookTo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/...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FadeTo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/Update/...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ColorTo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/...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ShakePosition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/...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B098AFE-A3BA-4AE1-9552-874E8201B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25841"/>
            <a:ext cx="3696994" cy="408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97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46176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iTween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581BC-D5E9-436F-8BB6-34464C885CA9}"/>
              </a:ext>
            </a:extLst>
          </p:cNvPr>
          <p:cNvSpPr txBox="1"/>
          <p:nvPr/>
        </p:nvSpPr>
        <p:spPr>
          <a:xfrm>
            <a:off x="979142" y="1164092"/>
            <a:ext cx="4455410" cy="58740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XXXUpdate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B098AFE-A3BA-4AE1-9552-874E8201B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25841"/>
            <a:ext cx="3696994" cy="4080500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27B38FC-5296-4FCD-A24F-06E0DAEF67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03" y="1734793"/>
            <a:ext cx="3617197" cy="7937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052C47-87B4-4555-8866-B237282FFA14}"/>
              </a:ext>
            </a:extLst>
          </p:cNvPr>
          <p:cNvSpPr txBox="1"/>
          <p:nvPr/>
        </p:nvSpPr>
        <p:spPr>
          <a:xfrm>
            <a:off x="954803" y="2528494"/>
            <a:ext cx="4455410" cy="114140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Update 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이벤트 내에서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실행 해야함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07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46176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iTween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581BC-D5E9-436F-8BB6-34464C885CA9}"/>
              </a:ext>
            </a:extLst>
          </p:cNvPr>
          <p:cNvSpPr txBox="1"/>
          <p:nvPr/>
        </p:nvSpPr>
        <p:spPr>
          <a:xfrm>
            <a:off x="979142" y="1164092"/>
            <a:ext cx="4455410" cy="114140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easetype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움직임 속도 그래프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ABD4C61-BD7F-4FEB-A929-3CFC628C0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690" y="746498"/>
            <a:ext cx="5290392" cy="42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4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46176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프로젝트의 </a:t>
            </a:r>
            <a:r>
              <a:rPr lang="ko-KR" altLang="en-US" sz="36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물리값</a:t>
            </a:r>
            <a:r>
              <a:rPr lang="ko-KR" altLang="en-US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조정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D1597AE-CFE0-4646-8766-813850480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16" y="886731"/>
            <a:ext cx="6260568" cy="414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64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46176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RigidBody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76B21E9D-A940-45E8-92A7-2B5B26A10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3" y="1315359"/>
            <a:ext cx="4353556" cy="32904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EEB30E-E63C-4554-87A5-7C41AB345620}"/>
              </a:ext>
            </a:extLst>
          </p:cNvPr>
          <p:cNvSpPr txBox="1"/>
          <p:nvPr/>
        </p:nvSpPr>
        <p:spPr>
          <a:xfrm>
            <a:off x="5128265" y="1315359"/>
            <a:ext cx="3682157" cy="169540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지금까지 </a:t>
            </a:r>
            <a:r>
              <a:rPr lang="ko-KR" altLang="en-US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써본거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&lt;- 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이거 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276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46176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RigidBody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11AC3F-5377-4A86-BCBC-90B957785EF9}"/>
              </a:ext>
            </a:extLst>
          </p:cNvPr>
          <p:cNvSpPr txBox="1"/>
          <p:nvPr/>
        </p:nvSpPr>
        <p:spPr>
          <a:xfrm>
            <a:off x="1310417" y="1137988"/>
            <a:ext cx="6523166" cy="260891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Mass - 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질량 </a:t>
            </a: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(kg)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Drag - 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움직임에 대한 공기저항</a:t>
            </a: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Angular Drag - 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회전에 대한 공기저항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	</a:t>
            </a:r>
            <a:r>
              <a:rPr lang="en-US" altLang="ko-KR" sz="28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AddForce</a:t>
            </a: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en-US" altLang="ko-KR" sz="28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AddTorque</a:t>
            </a: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했을 때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168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46176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RigidBody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11AC3F-5377-4A86-BCBC-90B957785EF9}"/>
              </a:ext>
            </a:extLst>
          </p:cNvPr>
          <p:cNvSpPr txBox="1"/>
          <p:nvPr/>
        </p:nvSpPr>
        <p:spPr>
          <a:xfrm>
            <a:off x="625485" y="1137988"/>
            <a:ext cx="7893031" cy="260891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Interpolate (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보간 옵션</a:t>
            </a: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FixedUpdate</a:t>
            </a: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반복을</a:t>
            </a: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렌더링보다 느리게 하면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굉장히 </a:t>
            </a:r>
            <a:r>
              <a:rPr lang="ko-KR" altLang="en-US" sz="28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버벅임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이걸 </a:t>
            </a:r>
            <a:r>
              <a:rPr lang="ko-KR" altLang="en-US" sz="28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보간하기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위한 방법</a:t>
            </a: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D275D9B-8224-4B80-8141-65CEFE6B8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74222"/>
            <a:ext cx="4311539" cy="234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70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46176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RigidBody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11AC3F-5377-4A86-BCBC-90B957785EF9}"/>
              </a:ext>
            </a:extLst>
          </p:cNvPr>
          <p:cNvSpPr txBox="1"/>
          <p:nvPr/>
        </p:nvSpPr>
        <p:spPr>
          <a:xfrm>
            <a:off x="625485" y="1137988"/>
            <a:ext cx="7893031" cy="301755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Interpolate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1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렌더링 프레임의 현재시점에서 이전 물리 프레임과 다음 물리프레임</a:t>
            </a:r>
            <a:r>
              <a:rPr lang="en-US" altLang="ko-KR" sz="1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예측</a:t>
            </a:r>
            <a:r>
              <a:rPr lang="en-US" altLang="ko-KR" sz="1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1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사이 값을 찾아서 </a:t>
            </a:r>
            <a:r>
              <a:rPr lang="ko-KR" altLang="en-US" sz="12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선형보간을</a:t>
            </a:r>
            <a:r>
              <a:rPr lang="ko-KR" altLang="en-US" sz="1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수행한다</a:t>
            </a:r>
            <a:r>
              <a:rPr lang="en-US" altLang="ko-KR" sz="1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1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이를 위해 이전 물리 프레임의 값을 계속 </a:t>
            </a:r>
            <a:r>
              <a:rPr lang="ko-KR" altLang="en-US" sz="12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어딘가에</a:t>
            </a:r>
            <a:r>
              <a:rPr lang="ko-KR" altLang="en-US" sz="1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저장해 두어야 한다</a:t>
            </a:r>
            <a:r>
              <a:rPr lang="en-US" altLang="ko-KR" sz="1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1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엔진은 </a:t>
            </a:r>
            <a:r>
              <a:rPr lang="ko-KR" altLang="en-US" sz="12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선형보간된</a:t>
            </a:r>
            <a:r>
              <a:rPr lang="ko-KR" altLang="en-US" sz="1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위치와 회전 값으로 </a:t>
            </a:r>
            <a:r>
              <a:rPr lang="en-US" altLang="ko-KR" sz="1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Transform</a:t>
            </a:r>
            <a:r>
              <a:rPr lang="ko-KR" altLang="en-US" sz="1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정보를 강제로 설정한다</a:t>
            </a:r>
            <a:r>
              <a:rPr lang="en-US" altLang="ko-KR" sz="1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sz="1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Extrapolate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1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렌더링 프레임의 현재 시간과 이전 물리 프레임시간을 뺀 델타 시간을 구한 뒤에 </a:t>
            </a:r>
            <a:endParaRPr lang="en-US" altLang="ko-KR" sz="12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1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현재 </a:t>
            </a:r>
            <a:r>
              <a:rPr lang="en-US" altLang="ko-KR" sz="12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Rigidbody</a:t>
            </a:r>
            <a:r>
              <a:rPr lang="ko-KR" altLang="en-US" sz="1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 가지고 있는 속력에 이를 곱해 최종 위치를 예측한다</a:t>
            </a:r>
            <a:r>
              <a:rPr lang="en-US" altLang="ko-KR" sz="1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(</a:t>
            </a:r>
            <a:r>
              <a:rPr lang="ko-KR" altLang="en-US" sz="1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회전은 각속도를 사용함</a:t>
            </a:r>
            <a:r>
              <a:rPr lang="en-US" altLang="ko-KR" sz="1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sz="1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마찬가지로 엔진은 예측된 위치와 회전 값으로 </a:t>
            </a:r>
            <a:r>
              <a:rPr lang="en-US" altLang="ko-KR" sz="1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Transform</a:t>
            </a:r>
            <a:r>
              <a:rPr lang="ko-KR" altLang="en-US" sz="1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정보를 강제로 설정한다</a:t>
            </a:r>
            <a:r>
              <a:rPr lang="en-US" altLang="ko-KR" sz="1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0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491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46176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RigidBody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11AC3F-5377-4A86-BCBC-90B957785EF9}"/>
              </a:ext>
            </a:extLst>
          </p:cNvPr>
          <p:cNvSpPr txBox="1"/>
          <p:nvPr/>
        </p:nvSpPr>
        <p:spPr>
          <a:xfrm>
            <a:off x="984258" y="1137988"/>
            <a:ext cx="7175483" cy="196258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Collision Detection (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충돌 체크</a:t>
            </a: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충돌한 대상에 따라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처리하는 방법이 달라진다</a:t>
            </a: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30924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46176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RigidBody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11AC3F-5377-4A86-BCBC-90B957785EF9}"/>
              </a:ext>
            </a:extLst>
          </p:cNvPr>
          <p:cNvSpPr txBox="1"/>
          <p:nvPr/>
        </p:nvSpPr>
        <p:spPr>
          <a:xfrm>
            <a:off x="984259" y="1137988"/>
            <a:ext cx="7175483" cy="299787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Discrete</a:t>
            </a:r>
            <a:endParaRPr lang="en-US" altLang="ko-KR" sz="1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8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씬에서</a:t>
            </a:r>
            <a:r>
              <a:rPr lang="ko-KR" altLang="en-US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다른 모든 </a:t>
            </a:r>
            <a:r>
              <a:rPr lang="ko-KR" altLang="en-US" sz="8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콜라이더에</a:t>
            </a:r>
            <a:r>
              <a:rPr lang="ko-KR" altLang="en-US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대해 불연속 충돌 검사를 사용합니다</a:t>
            </a:r>
            <a:r>
              <a:rPr lang="en-US" altLang="ko-KR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다른 </a:t>
            </a:r>
            <a:r>
              <a:rPr lang="ko-KR" altLang="en-US" sz="8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콜라이더는</a:t>
            </a:r>
            <a:r>
              <a:rPr lang="ko-KR" altLang="en-US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충돌 테스트에 불연속 충돌 검사를 사용합니다</a:t>
            </a:r>
            <a:r>
              <a:rPr lang="en-US" altLang="ko-KR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일반적인 충돌에 활용됩니다</a:t>
            </a:r>
            <a:r>
              <a:rPr lang="en-US" altLang="ko-KR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기본값</a:t>
            </a:r>
            <a:r>
              <a:rPr lang="en-US" altLang="ko-KR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).</a:t>
            </a:r>
            <a:endParaRPr lang="en-US" altLang="ko-KR" sz="10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일정 주기마다 </a:t>
            </a: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 충돌 체크 </a:t>
            </a: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불연속적</a:t>
            </a: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빠른 </a:t>
            </a:r>
            <a:r>
              <a:rPr lang="en-US" altLang="ko-KR" sz="20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Rigidbody</a:t>
            </a:r>
            <a:r>
              <a:rPr lang="ko-KR" altLang="en-US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충돌을 감지하지 못하고 </a:t>
            </a:r>
            <a:endParaRPr lang="en-US" altLang="ko-KR" sz="20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Collider</a:t>
            </a:r>
            <a:r>
              <a:rPr lang="ko-KR" altLang="en-US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뚫고 </a:t>
            </a:r>
            <a:r>
              <a:rPr lang="ko-KR" altLang="en-US" sz="20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지나감</a:t>
            </a:r>
            <a:endParaRPr lang="en-US" altLang="ko-KR" sz="20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성능이 빠르므로 천천히 움직이는 오브젝트에 적용</a:t>
            </a:r>
            <a:endParaRPr lang="en-US" altLang="ko-KR" sz="20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29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Overview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C6DB72-B58A-432C-A9E1-68CB38303CED}"/>
              </a:ext>
            </a:extLst>
          </p:cNvPr>
          <p:cNvSpPr txBox="1"/>
          <p:nvPr/>
        </p:nvSpPr>
        <p:spPr>
          <a:xfrm>
            <a:off x="979142" y="1164092"/>
            <a:ext cx="4455410" cy="280339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저번에 대충 넘어간 부분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iTween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Hash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유니티에서 물리적인 요소들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59090-A0BE-4A6A-B68F-2AA9B788227E}"/>
              </a:ext>
            </a:extLst>
          </p:cNvPr>
          <p:cNvSpPr txBox="1"/>
          <p:nvPr/>
        </p:nvSpPr>
        <p:spPr>
          <a:xfrm>
            <a:off x="4917836" y="2019884"/>
            <a:ext cx="4455410" cy="224939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RigidBody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Collider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Physical Material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Joint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19A38D-1102-4C0D-917E-9ED4150A77B4}"/>
              </a:ext>
            </a:extLst>
          </p:cNvPr>
          <p:cNvCxnSpPr>
            <a:cxnSpLocks/>
          </p:cNvCxnSpPr>
          <p:nvPr/>
        </p:nvCxnSpPr>
        <p:spPr>
          <a:xfrm flipV="1">
            <a:off x="4639931" y="2472267"/>
            <a:ext cx="318149" cy="700179"/>
          </a:xfrm>
          <a:prstGeom prst="line">
            <a:avLst/>
          </a:prstGeom>
          <a:ln>
            <a:solidFill>
              <a:srgbClr val="242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86D5E63-3B03-42A7-B889-532E65AE9C4A}"/>
              </a:ext>
            </a:extLst>
          </p:cNvPr>
          <p:cNvCxnSpPr>
            <a:cxnSpLocks/>
          </p:cNvCxnSpPr>
          <p:nvPr/>
        </p:nvCxnSpPr>
        <p:spPr>
          <a:xfrm flipV="1">
            <a:off x="4639931" y="2949787"/>
            <a:ext cx="277905" cy="222661"/>
          </a:xfrm>
          <a:prstGeom prst="line">
            <a:avLst/>
          </a:prstGeom>
          <a:ln>
            <a:solidFill>
              <a:srgbClr val="242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950B228-86E2-4656-8824-49804CD0BD5B}"/>
              </a:ext>
            </a:extLst>
          </p:cNvPr>
          <p:cNvCxnSpPr>
            <a:cxnSpLocks/>
          </p:cNvCxnSpPr>
          <p:nvPr/>
        </p:nvCxnSpPr>
        <p:spPr>
          <a:xfrm>
            <a:off x="4639931" y="3172447"/>
            <a:ext cx="277905" cy="289364"/>
          </a:xfrm>
          <a:prstGeom prst="line">
            <a:avLst/>
          </a:prstGeom>
          <a:ln>
            <a:solidFill>
              <a:srgbClr val="242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96921E4-E499-49AC-A180-7F73A1F8DDEB}"/>
              </a:ext>
            </a:extLst>
          </p:cNvPr>
          <p:cNvCxnSpPr>
            <a:cxnSpLocks/>
          </p:cNvCxnSpPr>
          <p:nvPr/>
        </p:nvCxnSpPr>
        <p:spPr>
          <a:xfrm>
            <a:off x="4639931" y="3172447"/>
            <a:ext cx="326066" cy="827928"/>
          </a:xfrm>
          <a:prstGeom prst="line">
            <a:avLst/>
          </a:prstGeom>
          <a:ln>
            <a:solidFill>
              <a:srgbClr val="242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17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46176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RigidBody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11AC3F-5377-4A86-BCBC-90B957785EF9}"/>
              </a:ext>
            </a:extLst>
          </p:cNvPr>
          <p:cNvSpPr txBox="1"/>
          <p:nvPr/>
        </p:nvSpPr>
        <p:spPr>
          <a:xfrm>
            <a:off x="984259" y="1137988"/>
            <a:ext cx="7175483" cy="309020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Continuous</a:t>
            </a:r>
            <a:endParaRPr lang="en-US" altLang="ko-KR" sz="1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8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리지드바디가</a:t>
            </a:r>
            <a:r>
              <a:rPr lang="ko-KR" altLang="en-US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있는</a:t>
            </a:r>
            <a:r>
              <a:rPr lang="en-US" altLang="ko-KR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동적 </a:t>
            </a:r>
            <a:r>
              <a:rPr lang="ko-KR" altLang="en-US" sz="8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콜라이더에</a:t>
            </a:r>
            <a:r>
              <a:rPr lang="ko-KR" altLang="en-US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불연속 충돌 검사를</a:t>
            </a:r>
            <a:r>
              <a:rPr lang="en-US" altLang="ko-KR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</a:p>
          <a:p>
            <a:pPr lvl="1">
              <a:lnSpc>
                <a:spcPct val="150000"/>
              </a:lnSpc>
            </a:pPr>
            <a:r>
              <a:rPr lang="en-US" altLang="ko-KR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8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리지드바디가</a:t>
            </a:r>
            <a:r>
              <a:rPr lang="ko-KR" altLang="en-US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없는</a:t>
            </a:r>
            <a:r>
              <a:rPr lang="en-US" altLang="ko-KR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정적 메시 </a:t>
            </a:r>
            <a:r>
              <a:rPr lang="ko-KR" altLang="en-US" sz="8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콜라이더에</a:t>
            </a:r>
            <a:r>
              <a:rPr lang="ko-KR" altLang="en-US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연속 충돌 검사를 사용합니다</a:t>
            </a:r>
            <a:r>
              <a:rPr lang="en-US" altLang="ko-KR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연속 다이나믹으로 설정된 </a:t>
            </a:r>
            <a:r>
              <a:rPr lang="ko-KR" altLang="en-US" sz="8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리지드바디는</a:t>
            </a:r>
            <a:r>
              <a:rPr lang="ko-KR" altLang="en-US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이 </a:t>
            </a:r>
            <a:r>
              <a:rPr lang="ko-KR" altLang="en-US" sz="8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리지드바디와의</a:t>
            </a:r>
            <a:r>
              <a:rPr lang="ko-KR" altLang="en-US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충돌을 테스트할 때 연속 충돌 검사를 사용합니다</a:t>
            </a:r>
            <a:r>
              <a:rPr lang="en-US" altLang="ko-KR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다른 </a:t>
            </a:r>
            <a:r>
              <a:rPr lang="ko-KR" altLang="en-US" sz="8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리지드바디는</a:t>
            </a:r>
            <a:r>
              <a:rPr lang="ko-KR" altLang="en-US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불연속 충돌 검사를 합니다</a:t>
            </a:r>
            <a:r>
              <a:rPr lang="en-US" altLang="ko-KR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연속 다이나믹 검사로 충돌해야 하는 오브젝트에 사용됩니다</a:t>
            </a:r>
            <a:r>
              <a:rPr lang="en-US" altLang="ko-KR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물리 퍼포먼스에 큰 영향을 미치므로 빠른 오브젝트의 충돌 문제가 없다면 불연속으로 설정합니다</a:t>
            </a:r>
            <a:r>
              <a:rPr lang="en-US" altLang="ko-KR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0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vs </a:t>
            </a:r>
            <a:r>
              <a:rPr lang="en-US" altLang="ko-KR" sz="20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Rigidbody</a:t>
            </a: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-&gt; Discrete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vs Static Mesh Collider -&gt; </a:t>
            </a:r>
            <a:r>
              <a:rPr lang="ko-KR" altLang="en-US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연속적인 충돌 체크</a:t>
            </a:r>
            <a:endParaRPr lang="en-US" altLang="ko-KR" sz="20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빠르게 움직이는 물체</a:t>
            </a: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총알</a:t>
            </a: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 정적인 물체</a:t>
            </a: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벽</a:t>
            </a: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부딪힐 때</a:t>
            </a:r>
            <a:endParaRPr lang="en-US" altLang="ko-KR" sz="20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028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46176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RigidBody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11AC3F-5377-4A86-BCBC-90B957785EF9}"/>
              </a:ext>
            </a:extLst>
          </p:cNvPr>
          <p:cNvSpPr txBox="1"/>
          <p:nvPr/>
        </p:nvSpPr>
        <p:spPr>
          <a:xfrm>
            <a:off x="984259" y="1137988"/>
            <a:ext cx="7175483" cy="272087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Continuous Dynamic</a:t>
            </a:r>
            <a:endParaRPr lang="en-US" altLang="ko-KR" sz="1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연속 및 연속 다이나믹 충돌로 설정된 오브젝트에 연속 충돌 검사를 사용합니다</a:t>
            </a:r>
            <a:r>
              <a:rPr lang="en-US" altLang="ko-KR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또한 </a:t>
            </a:r>
            <a:r>
              <a:rPr lang="en-US" altLang="ko-KR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8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리지드바디가</a:t>
            </a:r>
            <a:r>
              <a:rPr lang="ko-KR" altLang="en-US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없는</a:t>
            </a:r>
            <a:r>
              <a:rPr lang="en-US" altLang="ko-KR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정적 메시 </a:t>
            </a:r>
            <a:r>
              <a:rPr lang="ko-KR" altLang="en-US" sz="8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콜라이더에도</a:t>
            </a:r>
            <a:r>
              <a:rPr lang="ko-KR" altLang="en-US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연속 충돌 검사를 씁니다</a:t>
            </a:r>
            <a:r>
              <a:rPr lang="en-US" altLang="ko-KR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 외 다른 </a:t>
            </a:r>
            <a:r>
              <a:rPr lang="ko-KR" altLang="en-US" sz="8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콜라이더에는</a:t>
            </a:r>
            <a:r>
              <a:rPr lang="ko-KR" altLang="en-US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불연속 충돌 검사를 사용합니다</a:t>
            </a:r>
            <a:r>
              <a:rPr lang="en-US" altLang="ko-KR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빠르게 움직이는 오브젝트에 쓰입니다</a:t>
            </a:r>
            <a:r>
              <a:rPr lang="en-US" altLang="ko-KR" sz="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vs Continuous &amp; Continuous Dynamic &amp; 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Static Mesh Collider -&gt; </a:t>
            </a:r>
            <a:r>
              <a:rPr lang="ko-KR" altLang="en-US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연속 충돌 체크</a:t>
            </a:r>
            <a:endParaRPr lang="en-US" altLang="ko-KR" sz="20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나머지는 </a:t>
            </a:r>
            <a:r>
              <a:rPr lang="en-US" altLang="ko-KR" sz="20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Discrete</a:t>
            </a:r>
          </a:p>
        </p:txBody>
      </p:sp>
    </p:spTree>
    <p:extLst>
      <p:ext uri="{BB962C8B-B14F-4D97-AF65-F5344CB8AC3E}">
        <p14:creationId xmlns:p14="http://schemas.microsoft.com/office/powerpoint/2010/main" val="3640855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46176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RigidBody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11AC3F-5377-4A86-BCBC-90B957785EF9}"/>
              </a:ext>
            </a:extLst>
          </p:cNvPr>
          <p:cNvSpPr txBox="1"/>
          <p:nvPr/>
        </p:nvSpPr>
        <p:spPr>
          <a:xfrm>
            <a:off x="625485" y="1137988"/>
            <a:ext cx="7893031" cy="123373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엘리베이터를 만들어서 체크해보자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AF65FDE-8392-4660-BBA6-766A62124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87" y="1736986"/>
            <a:ext cx="7557025" cy="32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37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46176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정 안된다면</a:t>
            </a:r>
            <a:r>
              <a:rPr lang="en-US" altLang="ko-KR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…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11AC3F-5377-4A86-BCBC-90B957785EF9}"/>
              </a:ext>
            </a:extLst>
          </p:cNvPr>
          <p:cNvSpPr txBox="1"/>
          <p:nvPr/>
        </p:nvSpPr>
        <p:spPr>
          <a:xfrm>
            <a:off x="984259" y="1137988"/>
            <a:ext cx="7672061" cy="304961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물리적 오류를 해결하는 방법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05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충돌체크 방법을 설정하거나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아예 </a:t>
            </a:r>
            <a:r>
              <a:rPr lang="en-US" altLang="ko-KR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IsKinematic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까지 켜버리고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벽 </a:t>
            </a:r>
            <a:r>
              <a:rPr lang="ko-KR" altLang="en-US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같은걸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뚫어버린다 싶으면 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Static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키고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아예 안된다 싶으면 </a:t>
            </a:r>
            <a:r>
              <a:rPr lang="en-US" altLang="ko-KR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FixedUpdate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4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timelapse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090742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46176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RigidBody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11AC3F-5377-4A86-BCBC-90B957785EF9}"/>
              </a:ext>
            </a:extLst>
          </p:cNvPr>
          <p:cNvSpPr txBox="1"/>
          <p:nvPr/>
        </p:nvSpPr>
        <p:spPr>
          <a:xfrm>
            <a:off x="984259" y="1137988"/>
            <a:ext cx="7672061" cy="196258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Constraints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특정 방향으로 움직이지 않게 해줍니다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꽤 유용합니다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4" name="그림 3" descr="전자기기이(가) 표시된 사진&#10;&#10;자동 생성된 설명">
            <a:extLst>
              <a:ext uri="{FF2B5EF4-FFF2-40B4-BE49-F238E27FC236}">
                <a16:creationId xmlns:a16="http://schemas.microsoft.com/office/drawing/2014/main" id="{44B05A25-D5C2-482A-AD45-EA25A6904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183" y="2616178"/>
            <a:ext cx="4859445" cy="124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29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46176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Collider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11AC3F-5377-4A86-BCBC-90B957785EF9}"/>
              </a:ext>
            </a:extLst>
          </p:cNvPr>
          <p:cNvSpPr txBox="1"/>
          <p:nvPr/>
        </p:nvSpPr>
        <p:spPr>
          <a:xfrm>
            <a:off x="625485" y="1137988"/>
            <a:ext cx="7893031" cy="66992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종류가 다양합니다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97DCC0B-CFBE-42AC-A67E-0FEE1B7F1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710" y="1028405"/>
            <a:ext cx="3055407" cy="38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8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46176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Collider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11AC3F-5377-4A86-BCBC-90B957785EF9}"/>
              </a:ext>
            </a:extLst>
          </p:cNvPr>
          <p:cNvSpPr txBox="1"/>
          <p:nvPr/>
        </p:nvSpPr>
        <p:spPr>
          <a:xfrm>
            <a:off x="625485" y="1137988"/>
            <a:ext cx="7893031" cy="196258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긴말 </a:t>
            </a:r>
            <a:r>
              <a:rPr lang="ko-KR" altLang="en-US" sz="28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안합니다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이거만 쓰지 마세요</a:t>
            </a: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-&gt;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F66CA27-1432-438F-8EF0-A2DB9BCEC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012" y="1881468"/>
            <a:ext cx="4319808" cy="183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99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46176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Physical Material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11AC3F-5377-4A86-BCBC-90B957785EF9}"/>
              </a:ext>
            </a:extLst>
          </p:cNvPr>
          <p:cNvSpPr txBox="1"/>
          <p:nvPr/>
        </p:nvSpPr>
        <p:spPr>
          <a:xfrm>
            <a:off x="625485" y="1137988"/>
            <a:ext cx="7893031" cy="174714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물리적인 재질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마찰과 탄성 계산 방법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D116DBA-83A2-45C5-A732-0DD640118B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314" y="1462750"/>
            <a:ext cx="4505422" cy="236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70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46176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Physical Material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11AC3F-5377-4A86-BCBC-90B957785EF9}"/>
              </a:ext>
            </a:extLst>
          </p:cNvPr>
          <p:cNvSpPr txBox="1"/>
          <p:nvPr/>
        </p:nvSpPr>
        <p:spPr>
          <a:xfrm>
            <a:off x="984259" y="1137988"/>
            <a:ext cx="7175483" cy="335739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Dynamic Friction (0 ~ 1)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움직이는 중의 마찰력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Static Friction (0 ~ 1)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멈춘 상태에서 마찰력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Friction Combine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두 마찰을 짬뽕하는 방법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7B3593-3A4A-48CA-A6C3-038CEBD31297}"/>
              </a:ext>
            </a:extLst>
          </p:cNvPr>
          <p:cNvSpPr txBox="1"/>
          <p:nvPr/>
        </p:nvSpPr>
        <p:spPr>
          <a:xfrm>
            <a:off x="5527749" y="2789641"/>
            <a:ext cx="2766459" cy="224939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Average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Minimum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Multiply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Maximum</a:t>
            </a:r>
          </a:p>
        </p:txBody>
      </p:sp>
    </p:spTree>
    <p:extLst>
      <p:ext uri="{BB962C8B-B14F-4D97-AF65-F5344CB8AC3E}">
        <p14:creationId xmlns:p14="http://schemas.microsoft.com/office/powerpoint/2010/main" val="981199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46176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Physical Material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11AC3F-5377-4A86-BCBC-90B957785EF9}"/>
              </a:ext>
            </a:extLst>
          </p:cNvPr>
          <p:cNvSpPr txBox="1"/>
          <p:nvPr/>
        </p:nvSpPr>
        <p:spPr>
          <a:xfrm>
            <a:off x="984259" y="1137988"/>
            <a:ext cx="7175483" cy="224939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Bounciness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탄성력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Bounce Combine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두 탄성을 짬뽕하는 방법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66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iTween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76F2C114-1527-49DD-9D83-DC9A88652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44" y="1047140"/>
            <a:ext cx="6116512" cy="38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55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46176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Joint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11AC3F-5377-4A86-BCBC-90B957785EF9}"/>
              </a:ext>
            </a:extLst>
          </p:cNvPr>
          <p:cNvSpPr txBox="1"/>
          <p:nvPr/>
        </p:nvSpPr>
        <p:spPr>
          <a:xfrm>
            <a:off x="984259" y="1137988"/>
            <a:ext cx="7175483" cy="325525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Character : </a:t>
            </a:r>
            <a:r>
              <a:rPr lang="ko-KR" altLang="en-US" sz="28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래그돌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Configurable : 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커스터마이징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Fixed : 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접착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Hinge : 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경첩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Spring : 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스프링에 매달린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406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46176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마지막으로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11AC3F-5377-4A86-BCBC-90B957785EF9}"/>
              </a:ext>
            </a:extLst>
          </p:cNvPr>
          <p:cNvSpPr txBox="1"/>
          <p:nvPr/>
        </p:nvSpPr>
        <p:spPr>
          <a:xfrm>
            <a:off x="984259" y="1137988"/>
            <a:ext cx="7175483" cy="131818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보여드리고 </a:t>
            </a:r>
            <a:r>
              <a:rPr lang="ko-KR" altLang="en-US" sz="2800" b="1" dirty="0" err="1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싶은게</a:t>
            </a:r>
            <a:r>
              <a:rPr lang="ko-KR" altLang="en-US" sz="28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있어서</a:t>
            </a:r>
            <a:endParaRPr lang="en-US" altLang="ko-KR" sz="28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hlinkClick r:id="rId4"/>
              </a:rPr>
              <a:t>https://unity.com/kr/megacity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406644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" y="141668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과 죄</a:t>
            </a:r>
            <a:endParaRPr lang="en-US" altLang="ko-KR" sz="32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42973-9A37-420C-BD4F-B19E43C33CA2}"/>
              </a:ext>
            </a:extLst>
          </p:cNvPr>
          <p:cNvSpPr txBox="1"/>
          <p:nvPr/>
        </p:nvSpPr>
        <p:spPr>
          <a:xfrm>
            <a:off x="981113" y="1139931"/>
            <a:ext cx="7181771" cy="335739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몇가지 추가해봐요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밟으면 점프하는 패드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상호작용 가능한 문 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여닫이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미닫이</a:t>
            </a:r>
            <a:r>
              <a:rPr lang="en-US" altLang="ko-KR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대관람차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쫓아오는 방해꾼들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포탈</a:t>
            </a:r>
            <a:endParaRPr lang="en-US" altLang="ko-KR" sz="2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57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Invoke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D1C87E9-2B84-4567-B863-48C24E7CA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92" y="1658944"/>
            <a:ext cx="8240615" cy="18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0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37160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Instantiate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33D2A56-24A7-46CC-8A16-F16E2D2EC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0" y="1658944"/>
            <a:ext cx="8570239" cy="18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6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46176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iTween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3B8FC49-7D5C-4903-ABBA-6F03F535D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45" y="1049952"/>
            <a:ext cx="6866709" cy="37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46176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iTween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C7B1F5-BD6F-4C9D-B43D-56FDC1DBA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19" y="2309810"/>
            <a:ext cx="8287763" cy="5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9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46176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iTween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24501-2331-4CE2-8D8C-2C7D63D2131C}"/>
              </a:ext>
            </a:extLst>
          </p:cNvPr>
          <p:cNvSpPr txBox="1"/>
          <p:nvPr/>
        </p:nvSpPr>
        <p:spPr>
          <a:xfrm>
            <a:off x="979142" y="1164092"/>
            <a:ext cx="4455410" cy="222977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Hash	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해시함수</a:t>
            </a:r>
            <a:endParaRPr lang="en-US" altLang="ko-KR" sz="32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24294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해시 자료구조</a:t>
            </a:r>
            <a:endParaRPr lang="en-US" altLang="ko-KR" sz="32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8BEC1D-B03B-4017-8F92-17C3B0C79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32" y="914858"/>
            <a:ext cx="4582277" cy="351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7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9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EC75-B586-4EFA-8D27-47FAF6A4D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46176"/>
            <a:ext cx="8848164" cy="4860164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C73D26-A734-4076-8464-1F2DCBD5A0F2}"/>
              </a:ext>
            </a:extLst>
          </p:cNvPr>
          <p:cNvCxnSpPr>
            <a:cxnSpLocks/>
          </p:cNvCxnSpPr>
          <p:nvPr/>
        </p:nvCxnSpPr>
        <p:spPr>
          <a:xfrm>
            <a:off x="147918" y="914858"/>
            <a:ext cx="8848164" cy="0"/>
          </a:xfrm>
          <a:prstGeom prst="line">
            <a:avLst/>
          </a:prstGeom>
          <a:ln w="57150" cmpd="sng">
            <a:solidFill>
              <a:srgbClr val="D4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A9A8FEE-97C5-4E08-B042-76F24A6AC847}"/>
              </a:ext>
            </a:extLst>
          </p:cNvPr>
          <p:cNvSpPr txBox="1">
            <a:spLocks/>
          </p:cNvSpPr>
          <p:nvPr/>
        </p:nvSpPr>
        <p:spPr>
          <a:xfrm>
            <a:off x="291921" y="146176"/>
            <a:ext cx="6259104" cy="7686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 err="1">
                <a:solidFill>
                  <a:srgbClr val="2429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iTween</a:t>
            </a:r>
            <a:endParaRPr lang="ko-KR" altLang="en-US" sz="3600" b="1" dirty="0">
              <a:solidFill>
                <a:srgbClr val="2429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324926-45DB-4709-ACF9-50DCD08CC6EF}"/>
              </a:ext>
            </a:extLst>
          </p:cNvPr>
          <p:cNvSpPr txBox="1"/>
          <p:nvPr/>
        </p:nvSpPr>
        <p:spPr>
          <a:xfrm>
            <a:off x="291921" y="4489953"/>
            <a:ext cx="4900951" cy="38189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hlinkClick r:id="rId3"/>
              </a:rPr>
              <a:t>http://www.pixelplacement.com/itween/documentation.php</a:t>
            </a:r>
            <a:endParaRPr lang="en-US" altLang="ko-KR" sz="1400" b="1" dirty="0">
              <a:solidFill>
                <a:srgbClr val="242942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1FF0CD26-58F7-4D8E-A637-87C77EB9A6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360" y="1000419"/>
            <a:ext cx="2805279" cy="360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4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3174</TotalTime>
  <Words>484</Words>
  <Application>Microsoft Office PowerPoint</Application>
  <PresentationFormat>화면 슬라이드 쇼(16:9)</PresentationFormat>
  <Paragraphs>173</Paragraphs>
  <Slides>32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맑은 고딕</vt:lpstr>
      <vt:lpstr>한컴 윤고딕 230</vt:lpstr>
      <vt:lpstr>Consolas</vt:lpstr>
      <vt:lpstr>Office 테마</vt:lpstr>
      <vt:lpstr>Unity C# Programming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이재형</dc:creator>
  <cp:lastModifiedBy>이재형</cp:lastModifiedBy>
  <cp:revision>58</cp:revision>
  <dcterms:created xsi:type="dcterms:W3CDTF">2019-04-03T22:41:47Z</dcterms:created>
  <dcterms:modified xsi:type="dcterms:W3CDTF">2019-05-15T23:17:25Z</dcterms:modified>
</cp:coreProperties>
</file>