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heme/themeOverride24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theme/themeOverride13.xml" ContentType="application/vnd.openxmlformats-officedocument.themeOverride+xml"/>
  <Override PartName="/ppt/theme/themeOverride22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ags/tag20.xml" ContentType="application/vnd.openxmlformats-officedocument.presentationml.tags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9.xml" ContentType="application/vnd.openxmlformats-officedocument.themeOverr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ags/tag3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86" r:id="rId4"/>
    <p:sldId id="265" r:id="rId5"/>
    <p:sldId id="301" r:id="rId6"/>
    <p:sldId id="284" r:id="rId7"/>
    <p:sldId id="302" r:id="rId8"/>
    <p:sldId id="269" r:id="rId9"/>
    <p:sldId id="263" r:id="rId10"/>
    <p:sldId id="273" r:id="rId11"/>
    <p:sldId id="285" r:id="rId12"/>
    <p:sldId id="294" r:id="rId13"/>
    <p:sldId id="274" r:id="rId14"/>
    <p:sldId id="293" r:id="rId15"/>
    <p:sldId id="292" r:id="rId16"/>
    <p:sldId id="291" r:id="rId17"/>
    <p:sldId id="290" r:id="rId18"/>
    <p:sldId id="289" r:id="rId19"/>
    <p:sldId id="288" r:id="rId20"/>
    <p:sldId id="296" r:id="rId21"/>
    <p:sldId id="295" r:id="rId22"/>
    <p:sldId id="297" r:id="rId23"/>
    <p:sldId id="298" r:id="rId24"/>
    <p:sldId id="299" r:id="rId25"/>
    <p:sldId id="300" r:id="rId26"/>
    <p:sldId id="283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8490" autoAdjust="0"/>
  </p:normalViewPr>
  <p:slideViewPr>
    <p:cSldViewPr snapToGrid="0" showGuides="1">
      <p:cViewPr varScale="1">
        <p:scale>
          <a:sx n="113" d="100"/>
          <a:sy n="113" d="100"/>
        </p:scale>
        <p:origin x="-51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30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424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297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90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183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275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275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070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600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6001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382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10" Type="http://schemas.openxmlformats.org/officeDocument/2006/relationships/image" Target="../media/image1.jpeg"/><Relationship Id="rId4" Type="http://schemas.openxmlformats.org/officeDocument/2006/relationships/tags" Target="../tags/tag27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1.jpeg"/><Relationship Id="rId4" Type="http://schemas.openxmlformats.org/officeDocument/2006/relationships/tags" Target="../tags/tag7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image" Target="../media/image1.jpeg"/><Relationship Id="rId4" Type="http://schemas.openxmlformats.org/officeDocument/2006/relationships/tags" Target="../tags/tag15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image" Target="../media/image1.jpeg"/><Relationship Id="rId4" Type="http://schemas.openxmlformats.org/officeDocument/2006/relationships/tags" Target="../tags/tag21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370234" y="905900"/>
            <a:ext cx="6258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 smtClean="0">
                <a:cs typeface="+mn-ea"/>
                <a:sym typeface="+mn-lt"/>
              </a:rPr>
              <a:t>家教管理系统</a:t>
            </a:r>
            <a:endParaRPr lang="en-US" altLang="zh-CN" sz="4800" spc="600" dirty="0" smtClean="0">
              <a:cs typeface="+mn-ea"/>
              <a:sym typeface="+mn-lt"/>
            </a:endParaRPr>
          </a:p>
          <a:p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86763" y="4022672"/>
            <a:ext cx="6167755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成员：</a:t>
            </a:r>
            <a:endParaRPr lang="en-US" altLang="zh-CN" sz="1600" dirty="0" smtClean="0">
              <a:cs typeface="+mn-ea"/>
              <a:sym typeface="+mn-lt"/>
            </a:endParaRPr>
          </a:p>
          <a:p>
            <a:r>
              <a:rPr lang="en-US" altLang="zh-CN" sz="1600" dirty="0" smtClean="0"/>
              <a:t>201571030333/</a:t>
            </a:r>
            <a:r>
              <a:rPr lang="zh-CN" altLang="en-US" sz="1600" dirty="0" smtClean="0"/>
              <a:t>绽玉林（组长）</a:t>
            </a:r>
            <a:endParaRPr lang="en-US" altLang="zh-CN" sz="1600" dirty="0" smtClean="0"/>
          </a:p>
          <a:p>
            <a:r>
              <a:rPr lang="en-US" altLang="zh-CN" sz="1600" dirty="0" smtClean="0"/>
              <a:t>201571030132/</a:t>
            </a:r>
            <a:r>
              <a:rPr lang="zh-CN" altLang="en-US" sz="1600" dirty="0" smtClean="0"/>
              <a:t>姚慧霞　　</a:t>
            </a:r>
            <a:endParaRPr lang="en-US" altLang="zh-CN" sz="1600" dirty="0" smtClean="0"/>
          </a:p>
          <a:p>
            <a:r>
              <a:rPr lang="en-US" altLang="zh-CN" sz="1600" dirty="0" smtClean="0"/>
              <a:t>201571030308/</a:t>
            </a:r>
            <a:r>
              <a:rPr lang="zh-CN" altLang="en-US" sz="1600" dirty="0" smtClean="0"/>
              <a:t>李金平　　</a:t>
            </a:r>
          </a:p>
          <a:p>
            <a:r>
              <a:rPr lang="en-US" altLang="zh-CN" sz="1600" dirty="0" smtClean="0"/>
              <a:t>201571030328/</a:t>
            </a:r>
            <a:r>
              <a:rPr lang="zh-CN" altLang="en-US" sz="1600" dirty="0" smtClean="0"/>
              <a:t>严龙                  </a:t>
            </a:r>
            <a:endParaRPr lang="en-US" altLang="zh-CN" sz="1600" dirty="0" smtClean="0"/>
          </a:p>
          <a:p>
            <a:r>
              <a:rPr lang="en-US" altLang="zh-CN" sz="1600" dirty="0" smtClean="0"/>
              <a:t>201571030334/</a:t>
            </a:r>
            <a:r>
              <a:rPr lang="zh-CN" altLang="en-US" sz="1600" dirty="0" smtClean="0"/>
              <a:t>张存慧     </a:t>
            </a:r>
            <a:endParaRPr lang="en-US" altLang="zh-CN" sz="1600" dirty="0" smtClean="0"/>
          </a:p>
          <a:p>
            <a:r>
              <a:rPr lang="en-US" altLang="zh-CN" sz="1600" dirty="0" smtClean="0"/>
              <a:t>201571030323/</a:t>
            </a:r>
            <a:r>
              <a:rPr lang="zh-CN" altLang="en-US" sz="1600" dirty="0" smtClean="0"/>
              <a:t>木冬梅</a:t>
            </a:r>
          </a:p>
          <a:p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51202" name="Picture 2" descr="https://images2018.cnblogs.com/blog/1385131/201804/1385131-20180425180646942-80012981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200400"/>
            <a:ext cx="36576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64143473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/>
        </p:nvSpPr>
        <p:spPr>
          <a:xfrm>
            <a:off x="0" y="325120"/>
            <a:ext cx="2997200" cy="5892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600" dirty="0" smtClean="0">
                <a:cs typeface="+mn-ea"/>
                <a:sym typeface="+mn-lt"/>
              </a:rPr>
              <a:t>系统功能简介</a:t>
            </a:r>
            <a:endParaRPr lang="zh-CN" altLang="en-US" sz="2400" spc="600" dirty="0"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4363" y="2040269"/>
            <a:ext cx="1148263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前台实现客户需求</a:t>
            </a:r>
            <a:r>
              <a:rPr lang="zh-CN" altLang="en-US" sz="1600" dirty="0" smtClean="0"/>
              <a:t>，它包括系统首页面、不同类别客户权限功能页面，不同权限功能页面公用系统首页面，注册客户通过</a:t>
            </a:r>
            <a:r>
              <a:rPr lang="zh-CN" altLang="en-US" sz="1600" dirty="0" smtClean="0"/>
              <a:t>登录</a:t>
            </a:r>
            <a:endParaRPr lang="en-US" altLang="zh-CN" sz="1600" dirty="0" smtClean="0"/>
          </a:p>
          <a:p>
            <a:r>
              <a:rPr lang="zh-CN" altLang="en-US" sz="1600" dirty="0" smtClean="0"/>
              <a:t>进入到不同</a:t>
            </a:r>
            <a:r>
              <a:rPr lang="zh-CN" altLang="en-US" sz="1600" dirty="0" smtClean="0"/>
              <a:t>权限功能页面。</a:t>
            </a:r>
          </a:p>
          <a:p>
            <a:r>
              <a:rPr lang="zh-CN" altLang="en-US" sz="1600" b="1" dirty="0" smtClean="0"/>
              <a:t>后台进行网站管理</a:t>
            </a:r>
            <a:r>
              <a:rPr lang="zh-CN" altLang="en-US" sz="1600" dirty="0" smtClean="0"/>
              <a:t>，功能包括：</a:t>
            </a:r>
          </a:p>
          <a:p>
            <a:r>
              <a:rPr lang="en-US" altLang="zh-CN" sz="1600" dirty="0" smtClean="0"/>
              <a:t>1)</a:t>
            </a:r>
            <a:r>
              <a:rPr lang="zh-CN" altLang="en-US" sz="1600" dirty="0" smtClean="0"/>
              <a:t>管理员登录，通过登录验证，管理员进入系统后台。</a:t>
            </a:r>
          </a:p>
          <a:p>
            <a:r>
              <a:rPr lang="en-US" altLang="zh-CN" sz="1600" dirty="0" smtClean="0"/>
              <a:t>2)</a:t>
            </a:r>
            <a:r>
              <a:rPr lang="zh-CN" altLang="en-US" sz="1600" dirty="0" smtClean="0"/>
              <a:t>不同类别客户信息管理，分类管理客户信息。</a:t>
            </a:r>
          </a:p>
          <a:p>
            <a:r>
              <a:rPr lang="en-US" altLang="zh-CN" sz="1600" dirty="0" smtClean="0"/>
              <a:t>3)</a:t>
            </a:r>
            <a:r>
              <a:rPr lang="zh-CN" altLang="en-US" sz="1600" dirty="0" smtClean="0"/>
              <a:t>所有客户信息管理，集中管理查询所有客户信息。</a:t>
            </a:r>
          </a:p>
          <a:p>
            <a:r>
              <a:rPr lang="en-US" altLang="zh-CN" sz="1600" dirty="0" smtClean="0"/>
              <a:t>4)</a:t>
            </a:r>
            <a:r>
              <a:rPr lang="zh-CN" altLang="en-US" sz="1600" dirty="0" smtClean="0"/>
              <a:t>新闻信息管理，实现对新闻信息的发布、删除与查询。</a:t>
            </a:r>
          </a:p>
          <a:p>
            <a:r>
              <a:rPr lang="en-US" altLang="zh-CN" sz="1600" dirty="0" smtClean="0"/>
              <a:t>5)</a:t>
            </a:r>
            <a:r>
              <a:rPr lang="zh-CN" altLang="en-US" sz="1600" dirty="0" smtClean="0"/>
              <a:t>留言消息管理，实现对留言消息的删除与查询。</a:t>
            </a:r>
          </a:p>
          <a:p>
            <a:r>
              <a:rPr lang="en-US" altLang="zh-CN" sz="1600" dirty="0" smtClean="0"/>
              <a:t>6)</a:t>
            </a:r>
            <a:r>
              <a:rPr lang="zh-CN" altLang="en-US" sz="1600" dirty="0" smtClean="0"/>
              <a:t>管理员信息维护，管理员分普通管理员和超级管理员，普通管理员可以修改个人信息、查询其他管理员信息；超级管理员</a:t>
            </a:r>
            <a:r>
              <a:rPr lang="zh-CN" altLang="en-US" sz="1600" dirty="0" smtClean="0"/>
              <a:t>可</a:t>
            </a:r>
            <a:endParaRPr lang="en-US" altLang="zh-CN" sz="1600" dirty="0" smtClean="0"/>
          </a:p>
          <a:p>
            <a:r>
              <a:rPr lang="zh-CN" altLang="en-US" sz="1600" dirty="0" smtClean="0"/>
              <a:t>以</a:t>
            </a:r>
            <a:r>
              <a:rPr lang="zh-CN" altLang="en-US" sz="1600" dirty="0" smtClean="0"/>
              <a:t>修改个人信息</a:t>
            </a:r>
            <a:r>
              <a:rPr lang="zh-CN" altLang="en-US" sz="1600" dirty="0" smtClean="0"/>
              <a:t>、查询</a:t>
            </a:r>
            <a:r>
              <a:rPr lang="zh-CN" altLang="en-US" sz="1600" dirty="0" smtClean="0"/>
              <a:t>查找其他管理员、添加管理员、删除管理员等。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556974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smtClean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8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3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项目应用成果展望</a:t>
            </a:r>
            <a:endParaRPr lang="zh-CN" altLang="en-US" sz="3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77668" y="3306169"/>
            <a:ext cx="4223535" cy="153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637045251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0" y="325120"/>
            <a:ext cx="3268134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网页界面：</a:t>
            </a:r>
            <a:endParaRPr lang="zh-CN" alt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7330" y="1337734"/>
            <a:ext cx="8904287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08186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网页界面：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4330" y="1084792"/>
            <a:ext cx="8904287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-1" y="325120"/>
            <a:ext cx="3098801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网页界面：</a:t>
            </a:r>
            <a:endParaRPr lang="zh-CN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4155" y="1063625"/>
            <a:ext cx="8961437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-1" y="325120"/>
            <a:ext cx="3124201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网页界面：</a:t>
            </a:r>
            <a:endParaRPr lang="zh-CN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6854" y="1211792"/>
            <a:ext cx="8990013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-1" y="325120"/>
            <a:ext cx="3124201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网页界面：</a:t>
            </a:r>
            <a:endParaRPr lang="zh-CN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1455" y="1372659"/>
            <a:ext cx="903763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-1" y="325120"/>
            <a:ext cx="3175001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9400" y="1083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用户登录界面：</a:t>
            </a:r>
            <a:endParaRPr lang="zh-CN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4575" y="1112837"/>
            <a:ext cx="8018463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0" y="325120"/>
            <a:ext cx="313266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用户登录界面：</a:t>
            </a:r>
            <a:endParaRPr lang="zh-CN" alt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1463" y="2376488"/>
            <a:ext cx="40290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0" y="325120"/>
            <a:ext cx="3064934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0541" y="1317625"/>
            <a:ext cx="7485063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3467" y="1397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用户管理界面：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6" name="Group 283"/>
          <p:cNvGrpSpPr/>
          <p:nvPr/>
        </p:nvGrpSpPr>
        <p:grpSpPr>
          <a:xfrm>
            <a:off x="793551" y="1455921"/>
            <a:ext cx="5423995" cy="3967009"/>
            <a:chOff x="6792409" y="1649954"/>
            <a:chExt cx="4457424" cy="3260077"/>
          </a:xfrm>
        </p:grpSpPr>
        <p:sp>
          <p:nvSpPr>
            <p:cNvPr id="9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3" name="TextBox 300"/>
            <p:cNvSpPr txBox="1"/>
            <p:nvPr/>
          </p:nvSpPr>
          <p:spPr>
            <a:xfrm>
              <a:off x="7259934" y="4316240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项目应用成果展望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2" name="Group 289"/>
            <p:cNvGrpSpPr/>
            <p:nvPr/>
          </p:nvGrpSpPr>
          <p:grpSpPr>
            <a:xfrm>
              <a:off x="7259934" y="3379948"/>
              <a:ext cx="3989899" cy="320368"/>
              <a:chOff x="6444107" y="1411676"/>
              <a:chExt cx="4261293" cy="320368"/>
            </a:xfrm>
          </p:grpSpPr>
          <p:sp>
            <p:nvSpPr>
              <p:cNvPr id="21" name="TextBox 29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endParaRPr lang="zh-CN" altLang="en-US" sz="24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TextBox 299"/>
              <p:cNvSpPr txBox="1">
                <a:spLocks/>
              </p:cNvSpPr>
              <p:nvPr/>
            </p:nvSpPr>
            <p:spPr>
              <a:xfrm>
                <a:off x="6473291" y="141167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200" b="1" spc="600" dirty="0" smtClean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系统功能简介</a:t>
                </a:r>
                <a:endParaRPr lang="zh-CN" altLang="en-US" sz="2200" b="1" spc="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7259934" y="2559088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 smtClean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开发过程</a:t>
              </a:r>
              <a:endParaRPr lang="zh-CN" altLang="en-US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7259934" y="1680512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项目介绍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-1" y="325120"/>
            <a:ext cx="3073401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用户管理界面：</a:t>
            </a:r>
            <a:endParaRPr lang="zh-CN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649" y="1831738"/>
            <a:ext cx="1177610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-1" y="325120"/>
            <a:ext cx="2971801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用户管理界面：</a:t>
            </a:r>
            <a:endParaRPr lang="zh-CN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19238"/>
            <a:ext cx="11785599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0" y="325120"/>
            <a:ext cx="313266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注册界面：</a:t>
            </a:r>
            <a:endParaRPr lang="zh-CN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774" y="1910822"/>
            <a:ext cx="8475663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0" y="325120"/>
            <a:ext cx="333586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数据库部分：</a:t>
            </a:r>
            <a:endParaRPr lang="zh-CN" alt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933" y="1618721"/>
            <a:ext cx="11862908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-1" y="325120"/>
            <a:ext cx="3166533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数据库部分：</a:t>
            </a:r>
            <a:endParaRPr lang="zh-CN" alt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138" y="1778530"/>
            <a:ext cx="11599862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-1" y="325120"/>
            <a:ext cx="3166533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32004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项目应用成果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9000" y="1168400"/>
            <a:ext cx="10238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成果</a:t>
            </a:r>
            <a:r>
              <a:rPr lang="zh-CN" altLang="en-US" sz="1600" dirty="0" smtClean="0"/>
              <a:t>展望：研究</a:t>
            </a:r>
            <a:r>
              <a:rPr lang="zh-CN" altLang="en-US" sz="1600" dirty="0" smtClean="0"/>
              <a:t>家教在线管理平台的设计与实现，争取实现网络化、无纸化、高效化的现代家教信息交流方式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家教</a:t>
            </a:r>
            <a:r>
              <a:rPr lang="zh-CN" altLang="en-US" sz="1600" dirty="0" smtClean="0"/>
              <a:t>在线管理平台系统前台用户包括访客与注册客户，注册客户包括教师、学生和家长。教师可以</a:t>
            </a:r>
            <a:r>
              <a:rPr lang="zh-CN" altLang="en-US" sz="1600" dirty="0" smtClean="0"/>
              <a:t>通过</a:t>
            </a:r>
            <a:endParaRPr lang="en-US" altLang="zh-CN" sz="1600" dirty="0" smtClean="0"/>
          </a:p>
          <a:p>
            <a:r>
              <a:rPr lang="zh-CN" altLang="en-US" sz="1600" dirty="0" smtClean="0"/>
              <a:t>该</a:t>
            </a:r>
            <a:r>
              <a:rPr lang="zh-CN" altLang="en-US" sz="1600" dirty="0" smtClean="0"/>
              <a:t>平台注册个人信息、发布应聘消息、与学生沟通反馈信息，学生或家长可以发布求教求聘信息，</a:t>
            </a:r>
            <a:r>
              <a:rPr lang="zh-CN" altLang="en-US" sz="1600" dirty="0" smtClean="0"/>
              <a:t>教学</a:t>
            </a:r>
            <a:endParaRPr lang="en-US" altLang="zh-CN" sz="1600" dirty="0" smtClean="0"/>
          </a:p>
          <a:p>
            <a:r>
              <a:rPr lang="zh-CN" altLang="en-US" sz="1600" dirty="0" smtClean="0"/>
              <a:t>双方</a:t>
            </a:r>
            <a:r>
              <a:rPr lang="zh-CN" altLang="en-US" sz="1600" dirty="0" smtClean="0"/>
              <a:t>分别搜索所需信息，互相交流反馈信息。这为人们的学习、工作和生活带来便利，总之，家教</a:t>
            </a:r>
            <a:r>
              <a:rPr lang="zh-CN" altLang="en-US" sz="1600" dirty="0" smtClean="0"/>
              <a:t>在线</a:t>
            </a:r>
            <a:endParaRPr lang="en-US" altLang="zh-CN" sz="1600" dirty="0" smtClean="0"/>
          </a:p>
          <a:p>
            <a:r>
              <a:rPr lang="zh-CN" altLang="en-US" sz="1600" dirty="0" smtClean="0"/>
              <a:t>管理</a:t>
            </a:r>
            <a:r>
              <a:rPr lang="zh-CN" altLang="en-US" sz="1600" dirty="0" smtClean="0"/>
              <a:t>平台有较好的实用性。</a:t>
            </a:r>
          </a:p>
        </p:txBody>
      </p:sp>
    </p:spTree>
    <p:extLst>
      <p:ext uri="{BB962C8B-B14F-4D97-AF65-F5344CB8AC3E}">
        <p14:creationId xmlns=""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 smtClean="0">
                <a:cs typeface="+mn-ea"/>
                <a:sym typeface="+mn-lt"/>
              </a:rPr>
              <a:t>感谢您的聆听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669490" y="1419781"/>
            <a:ext cx="418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600" dirty="0" smtClean="0">
                <a:cs typeface="+mn-ea"/>
                <a:sym typeface="+mn-lt"/>
              </a:rPr>
              <a:t>2018</a:t>
            </a:r>
            <a:endParaRPr lang="zh-CN" altLang="en-US" sz="60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609447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11166" y="764090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spc="600" dirty="0" smtClean="0">
                <a:cs typeface="+mn-ea"/>
                <a:sym typeface="+mn-lt"/>
              </a:rPr>
              <a:t>项目介绍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19479" y="2067572"/>
            <a:ext cx="4223535" cy="153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 fontScale="25000" lnSpcReduction="20000"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400" dirty="0" smtClean="0"/>
              <a:t>当今社会人们对信息的需求日益增大，及时获得有用信息需要有信息源，更需要有高效集成的信息管理方式。各行各业的发展都需要有良好的信息数据处理方式，计算机凭借其卓越强大的性能，被广泛用于信息管理。</a:t>
            </a:r>
          </a:p>
          <a:p>
            <a:r>
              <a:rPr lang="zh-CN" altLang="en-US" sz="6400" dirty="0" smtClean="0"/>
              <a:t>　　家教在线管理平台是基于</a:t>
            </a:r>
            <a:r>
              <a:rPr lang="en-US" altLang="zh-CN" sz="6400" dirty="0" smtClean="0"/>
              <a:t>WEB</a:t>
            </a:r>
            <a:r>
              <a:rPr lang="zh-CN" altLang="en-US" sz="6400" dirty="0" smtClean="0"/>
              <a:t>的实现计算机网络环境中，家教求聘、应聘等相关家教信息的发布、查询、更新以及信息反馈的平台。该平台服务于学生、家长和教师，它整合管理家教信息，为想要聘请家教和想要从事家教的人提供各自所需的信息，为教学双方创建联系沟通与信息反馈的平台。借助计算机网络的高效便捷，家教在线管理平台帮助了许多人，该平台的运用为人们的学习工作提供便利。</a:t>
            </a:r>
          </a:p>
          <a:p>
            <a:r>
              <a:rPr lang="zh-CN" altLang="en-US" sz="6400" dirty="0" smtClean="0"/>
              <a:t>　　较之于传统的家教中介，家教在线管理平台的意义在于更加便捷，它提供了家教新闻信息，满足客户搜索信息、发布消息、沟通反馈信息以及更新个人信息，客户只需通过注册，就可以使用系统平台赋予的权限功能。</a:t>
            </a:r>
          </a:p>
          <a:p>
            <a:r>
              <a:rPr lang="zh-CN" altLang="en-US" sz="4500" dirty="0" smtClean="0"/>
              <a:t>　　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322147276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项目介绍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00e6aa4c-33c1-4c4c-8d0d-59f2d3a7bcb8">
            <a:extLst>
              <a:ext uri="{FF2B5EF4-FFF2-40B4-BE49-F238E27FC236}">
                <a16:creationId xmlns="" xmlns:a16="http://schemas.microsoft.com/office/drawing/2014/main" id="{04E0AD60-20B8-455A-B6E4-9A3D9D7105E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531302" y="1874873"/>
            <a:ext cx="5875398" cy="3406901"/>
            <a:chOff x="3655322" y="1826746"/>
            <a:chExt cx="5875398" cy="3406901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>
            <a:xfrm rot="18900000">
              <a:off x="3778822" y="4448489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4890458" y="3982484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>
              <a:off x="7096370" y="3061260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/>
            </p:cNvCxnSpPr>
            <p:nvPr/>
          </p:nvCxnSpPr>
          <p:spPr>
            <a:xfrm rot="18900000">
              <a:off x="5990042" y="3524227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/>
            </p:cNvCxnSpPr>
            <p:nvPr/>
          </p:nvCxnSpPr>
          <p:spPr>
            <a:xfrm flipV="1">
              <a:off x="8400256" y="1916832"/>
              <a:ext cx="1130464" cy="1130464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: 形状 15"/>
            <p:cNvSpPr>
              <a:spLocks/>
            </p:cNvSpPr>
            <p:nvPr/>
          </p:nvSpPr>
          <p:spPr bwMode="auto">
            <a:xfrm>
              <a:off x="4668090" y="3797719"/>
              <a:ext cx="383655" cy="369530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: 形状 18"/>
            <p:cNvSpPr>
              <a:spLocks/>
            </p:cNvSpPr>
            <p:nvPr/>
          </p:nvSpPr>
          <p:spPr bwMode="auto">
            <a:xfrm>
              <a:off x="6854491" y="2881469"/>
              <a:ext cx="383655" cy="369530"/>
            </a:xfrm>
            <a:custGeom>
              <a:avLst/>
              <a:gdLst>
                <a:gd name="connsiteX0" fmla="*/ 304701 w 609473"/>
                <a:gd name="connsiteY0" fmla="*/ 381618 h 587034"/>
                <a:gd name="connsiteX1" fmla="*/ 325879 w 609473"/>
                <a:gd name="connsiteY1" fmla="*/ 394101 h 587034"/>
                <a:gd name="connsiteX2" fmla="*/ 309542 w 609473"/>
                <a:gd name="connsiteY2" fmla="*/ 410914 h 587034"/>
                <a:gd name="connsiteX3" fmla="*/ 331022 w 609473"/>
                <a:gd name="connsiteY3" fmla="*/ 433867 h 587034"/>
                <a:gd name="connsiteX4" fmla="*/ 312466 w 609473"/>
                <a:gd name="connsiteY4" fmla="*/ 468800 h 587034"/>
                <a:gd name="connsiteX5" fmla="*/ 294112 w 609473"/>
                <a:gd name="connsiteY5" fmla="*/ 468096 h 587034"/>
                <a:gd name="connsiteX6" fmla="*/ 278380 w 609473"/>
                <a:gd name="connsiteY6" fmla="*/ 432055 h 587034"/>
                <a:gd name="connsiteX7" fmla="*/ 299861 w 609473"/>
                <a:gd name="connsiteY7" fmla="*/ 410612 h 587034"/>
                <a:gd name="connsiteX8" fmla="*/ 284028 w 609473"/>
                <a:gd name="connsiteY8" fmla="*/ 393397 h 587034"/>
                <a:gd name="connsiteX9" fmla="*/ 224835 w 609473"/>
                <a:gd name="connsiteY9" fmla="*/ 380559 h 587034"/>
                <a:gd name="connsiteX10" fmla="*/ 283211 w 609473"/>
                <a:gd name="connsiteY10" fmla="*/ 483344 h 587034"/>
                <a:gd name="connsiteX11" fmla="*/ 305190 w 609473"/>
                <a:gd name="connsiteY11" fmla="*/ 499753 h 587034"/>
                <a:gd name="connsiteX12" fmla="*/ 327069 w 609473"/>
                <a:gd name="connsiteY12" fmla="*/ 483646 h 587034"/>
                <a:gd name="connsiteX13" fmla="*/ 387865 w 609473"/>
                <a:gd name="connsiteY13" fmla="*/ 380861 h 587034"/>
                <a:gd name="connsiteX14" fmla="*/ 498972 w 609473"/>
                <a:gd name="connsiteY14" fmla="*/ 386700 h 587034"/>
                <a:gd name="connsiteX15" fmla="*/ 581344 w 609473"/>
                <a:gd name="connsiteY15" fmla="*/ 414485 h 587034"/>
                <a:gd name="connsiteX16" fmla="*/ 609473 w 609473"/>
                <a:gd name="connsiteY16" fmla="*/ 494820 h 587034"/>
                <a:gd name="connsiteX17" fmla="*/ 609473 w 609473"/>
                <a:gd name="connsiteY17" fmla="*/ 529048 h 587034"/>
                <a:gd name="connsiteX18" fmla="*/ 551399 w 609473"/>
                <a:gd name="connsiteY18" fmla="*/ 587034 h 587034"/>
                <a:gd name="connsiteX19" fmla="*/ 58074 w 609473"/>
                <a:gd name="connsiteY19" fmla="*/ 587034 h 587034"/>
                <a:gd name="connsiteX20" fmla="*/ 0 w 609473"/>
                <a:gd name="connsiteY20" fmla="*/ 529048 h 587034"/>
                <a:gd name="connsiteX21" fmla="*/ 0 w 609473"/>
                <a:gd name="connsiteY21" fmla="*/ 494820 h 587034"/>
                <a:gd name="connsiteX22" fmla="*/ 28129 w 609473"/>
                <a:gd name="connsiteY22" fmla="*/ 414485 h 587034"/>
                <a:gd name="connsiteX23" fmla="*/ 110501 w 609473"/>
                <a:gd name="connsiteY23" fmla="*/ 386700 h 587034"/>
                <a:gd name="connsiteX24" fmla="*/ 316407 w 609473"/>
                <a:gd name="connsiteY24" fmla="*/ 206077 h 587034"/>
                <a:gd name="connsiteX25" fmla="*/ 316407 w 609473"/>
                <a:gd name="connsiteY25" fmla="*/ 272924 h 587034"/>
                <a:gd name="connsiteX26" fmla="*/ 335965 w 609473"/>
                <a:gd name="connsiteY26" fmla="*/ 266783 h 587034"/>
                <a:gd name="connsiteX27" fmla="*/ 346551 w 609473"/>
                <a:gd name="connsiteY27" fmla="*/ 239602 h 587034"/>
                <a:gd name="connsiteX28" fmla="*/ 336570 w 609473"/>
                <a:gd name="connsiteY28" fmla="*/ 216346 h 587034"/>
                <a:gd name="connsiteX29" fmla="*/ 316407 w 609473"/>
                <a:gd name="connsiteY29" fmla="*/ 206077 h 587034"/>
                <a:gd name="connsiteX30" fmla="*/ 299872 w 609473"/>
                <a:gd name="connsiteY30" fmla="*/ 94230 h 587034"/>
                <a:gd name="connsiteX31" fmla="*/ 277793 w 609473"/>
                <a:gd name="connsiteY31" fmla="*/ 102183 h 587034"/>
                <a:gd name="connsiteX32" fmla="*/ 270534 w 609473"/>
                <a:gd name="connsiteY32" fmla="*/ 122922 h 587034"/>
                <a:gd name="connsiteX33" fmla="*/ 281322 w 609473"/>
                <a:gd name="connsiteY33" fmla="*/ 145674 h 587034"/>
                <a:gd name="connsiteX34" fmla="*/ 299872 w 609473"/>
                <a:gd name="connsiteY34" fmla="*/ 154231 h 587034"/>
                <a:gd name="connsiteX35" fmla="*/ 316407 w 609473"/>
                <a:gd name="connsiteY35" fmla="*/ 42585 h 587034"/>
                <a:gd name="connsiteX36" fmla="*/ 316407 w 609473"/>
                <a:gd name="connsiteY36" fmla="*/ 56478 h 587034"/>
                <a:gd name="connsiteX37" fmla="*/ 360061 w 609473"/>
                <a:gd name="connsiteY37" fmla="*/ 70169 h 587034"/>
                <a:gd name="connsiteX38" fmla="*/ 389904 w 609473"/>
                <a:gd name="connsiteY38" fmla="*/ 129465 h 587034"/>
                <a:gd name="connsiteX39" fmla="*/ 344837 w 609473"/>
                <a:gd name="connsiteY39" fmla="*/ 129465 h 587034"/>
                <a:gd name="connsiteX40" fmla="*/ 339797 w 609473"/>
                <a:gd name="connsiteY40" fmla="*/ 107217 h 587034"/>
                <a:gd name="connsiteX41" fmla="*/ 316407 w 609473"/>
                <a:gd name="connsiteY41" fmla="*/ 93928 h 587034"/>
                <a:gd name="connsiteX42" fmla="*/ 316407 w 609473"/>
                <a:gd name="connsiteY42" fmla="*/ 159063 h 587034"/>
                <a:gd name="connsiteX43" fmla="*/ 371050 w 609473"/>
                <a:gd name="connsiteY43" fmla="*/ 183829 h 587034"/>
                <a:gd name="connsiteX44" fmla="*/ 394037 w 609473"/>
                <a:gd name="connsiteY44" fmla="*/ 234467 h 587034"/>
                <a:gd name="connsiteX45" fmla="*/ 362380 w 609473"/>
                <a:gd name="connsiteY45" fmla="*/ 297086 h 587034"/>
                <a:gd name="connsiteX46" fmla="*/ 316407 w 609473"/>
                <a:gd name="connsiteY46" fmla="*/ 311079 h 587034"/>
                <a:gd name="connsiteX47" fmla="*/ 316407 w 609473"/>
                <a:gd name="connsiteY47" fmla="*/ 318328 h 587034"/>
                <a:gd name="connsiteX48" fmla="*/ 445959 w 609473"/>
                <a:gd name="connsiteY48" fmla="*/ 180507 h 587034"/>
                <a:gd name="connsiteX49" fmla="*/ 316407 w 609473"/>
                <a:gd name="connsiteY49" fmla="*/ 42585 h 587034"/>
                <a:gd name="connsiteX50" fmla="*/ 299872 w 609473"/>
                <a:gd name="connsiteY50" fmla="*/ 42484 h 587034"/>
                <a:gd name="connsiteX51" fmla="*/ 168808 w 609473"/>
                <a:gd name="connsiteY51" fmla="*/ 180507 h 587034"/>
                <a:gd name="connsiteX52" fmla="*/ 299872 w 609473"/>
                <a:gd name="connsiteY52" fmla="*/ 318428 h 587034"/>
                <a:gd name="connsiteX53" fmla="*/ 299872 w 609473"/>
                <a:gd name="connsiteY53" fmla="*/ 311381 h 587034"/>
                <a:gd name="connsiteX54" fmla="*/ 249564 w 609473"/>
                <a:gd name="connsiteY54" fmla="*/ 296683 h 587034"/>
                <a:gd name="connsiteX55" fmla="*/ 220729 w 609473"/>
                <a:gd name="connsiteY55" fmla="*/ 229635 h 587034"/>
                <a:gd name="connsiteX56" fmla="*/ 266904 w 609473"/>
                <a:gd name="connsiteY56" fmla="*/ 229635 h 587034"/>
                <a:gd name="connsiteX57" fmla="*/ 273659 w 609473"/>
                <a:gd name="connsiteY57" fmla="*/ 258528 h 587034"/>
                <a:gd name="connsiteX58" fmla="*/ 299872 w 609473"/>
                <a:gd name="connsiteY58" fmla="*/ 273428 h 587034"/>
                <a:gd name="connsiteX59" fmla="*/ 299872 w 609473"/>
                <a:gd name="connsiteY59" fmla="*/ 200440 h 587034"/>
                <a:gd name="connsiteX60" fmla="*/ 285959 w 609473"/>
                <a:gd name="connsiteY60" fmla="*/ 196312 h 587034"/>
                <a:gd name="connsiteX61" fmla="*/ 239784 w 609473"/>
                <a:gd name="connsiteY61" fmla="*/ 169634 h 587034"/>
                <a:gd name="connsiteX62" fmla="*/ 226375 w 609473"/>
                <a:gd name="connsiteY62" fmla="*/ 128459 h 587034"/>
                <a:gd name="connsiteX63" fmla="*/ 231618 w 609473"/>
                <a:gd name="connsiteY63" fmla="*/ 99566 h 587034"/>
                <a:gd name="connsiteX64" fmla="*/ 246237 w 609473"/>
                <a:gd name="connsiteY64" fmla="*/ 77115 h 587034"/>
                <a:gd name="connsiteX65" fmla="*/ 273256 w 609473"/>
                <a:gd name="connsiteY65" fmla="*/ 60404 h 587034"/>
                <a:gd name="connsiteX66" fmla="*/ 299872 w 609473"/>
                <a:gd name="connsiteY66" fmla="*/ 56075 h 587034"/>
                <a:gd name="connsiteX67" fmla="*/ 307333 w 609473"/>
                <a:gd name="connsiteY67" fmla="*/ 0 h 587034"/>
                <a:gd name="connsiteX68" fmla="*/ 488101 w 609473"/>
                <a:gd name="connsiteY68" fmla="*/ 180507 h 587034"/>
                <a:gd name="connsiteX69" fmla="*/ 307333 w 609473"/>
                <a:gd name="connsiteY69" fmla="*/ 361013 h 587034"/>
                <a:gd name="connsiteX70" fmla="*/ 126665 w 609473"/>
                <a:gd name="connsiteY70" fmla="*/ 180507 h 587034"/>
                <a:gd name="connsiteX71" fmla="*/ 307333 w 609473"/>
                <a:gd name="connsiteY71" fmla="*/ 0 h 5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9473" h="587034">
                  <a:moveTo>
                    <a:pt x="304701" y="381618"/>
                  </a:moveTo>
                  <a:lnTo>
                    <a:pt x="325879" y="394101"/>
                  </a:lnTo>
                  <a:lnTo>
                    <a:pt x="309542" y="410914"/>
                  </a:lnTo>
                  <a:lnTo>
                    <a:pt x="331022" y="433867"/>
                  </a:lnTo>
                  <a:lnTo>
                    <a:pt x="312466" y="468800"/>
                  </a:lnTo>
                  <a:cubicBezTo>
                    <a:pt x="307021" y="479069"/>
                    <a:pt x="298751" y="478767"/>
                    <a:pt x="294112" y="468096"/>
                  </a:cubicBezTo>
                  <a:lnTo>
                    <a:pt x="278380" y="432055"/>
                  </a:lnTo>
                  <a:lnTo>
                    <a:pt x="299861" y="410612"/>
                  </a:lnTo>
                  <a:lnTo>
                    <a:pt x="284028" y="393397"/>
                  </a:lnTo>
                  <a:close/>
                  <a:moveTo>
                    <a:pt x="224835" y="380559"/>
                  </a:moveTo>
                  <a:lnTo>
                    <a:pt x="283211" y="483344"/>
                  </a:lnTo>
                  <a:cubicBezTo>
                    <a:pt x="289260" y="493914"/>
                    <a:pt x="297024" y="499753"/>
                    <a:pt x="305190" y="499753"/>
                  </a:cubicBezTo>
                  <a:cubicBezTo>
                    <a:pt x="313155" y="499753"/>
                    <a:pt x="320919" y="494015"/>
                    <a:pt x="327069" y="483646"/>
                  </a:cubicBezTo>
                  <a:lnTo>
                    <a:pt x="387865" y="380861"/>
                  </a:lnTo>
                  <a:lnTo>
                    <a:pt x="498972" y="386700"/>
                  </a:lnTo>
                  <a:cubicBezTo>
                    <a:pt x="529521" y="388311"/>
                    <a:pt x="565716" y="400492"/>
                    <a:pt x="581344" y="414485"/>
                  </a:cubicBezTo>
                  <a:cubicBezTo>
                    <a:pt x="597072" y="428679"/>
                    <a:pt x="609473" y="464015"/>
                    <a:pt x="609473" y="494820"/>
                  </a:cubicBezTo>
                  <a:lnTo>
                    <a:pt x="609473" y="529048"/>
                  </a:lnTo>
                  <a:cubicBezTo>
                    <a:pt x="609473" y="561061"/>
                    <a:pt x="583360" y="587034"/>
                    <a:pt x="551399" y="587034"/>
                  </a:cubicBezTo>
                  <a:lnTo>
                    <a:pt x="58074" y="587034"/>
                  </a:lnTo>
                  <a:cubicBezTo>
                    <a:pt x="26012" y="587034"/>
                    <a:pt x="0" y="561061"/>
                    <a:pt x="0" y="529048"/>
                  </a:cubicBezTo>
                  <a:lnTo>
                    <a:pt x="0" y="494820"/>
                  </a:lnTo>
                  <a:cubicBezTo>
                    <a:pt x="0" y="464015"/>
                    <a:pt x="12401" y="428679"/>
                    <a:pt x="28129" y="414485"/>
                  </a:cubicBezTo>
                  <a:cubicBezTo>
                    <a:pt x="43757" y="400492"/>
                    <a:pt x="79851" y="388311"/>
                    <a:pt x="110501" y="386700"/>
                  </a:cubicBezTo>
                  <a:close/>
                  <a:moveTo>
                    <a:pt x="316407" y="206077"/>
                  </a:moveTo>
                  <a:lnTo>
                    <a:pt x="316407" y="272924"/>
                  </a:lnTo>
                  <a:cubicBezTo>
                    <a:pt x="325379" y="271817"/>
                    <a:pt x="331832" y="269703"/>
                    <a:pt x="335965" y="266783"/>
                  </a:cubicBezTo>
                  <a:cubicBezTo>
                    <a:pt x="343023" y="261548"/>
                    <a:pt x="346551" y="252488"/>
                    <a:pt x="346551" y="239602"/>
                  </a:cubicBezTo>
                  <a:cubicBezTo>
                    <a:pt x="346551" y="229736"/>
                    <a:pt x="343224" y="222084"/>
                    <a:pt x="336570" y="216346"/>
                  </a:cubicBezTo>
                  <a:cubicBezTo>
                    <a:pt x="332638" y="213024"/>
                    <a:pt x="325884" y="209601"/>
                    <a:pt x="316407" y="206077"/>
                  </a:cubicBezTo>
                  <a:close/>
                  <a:moveTo>
                    <a:pt x="299872" y="94230"/>
                  </a:moveTo>
                  <a:cubicBezTo>
                    <a:pt x="289891" y="94431"/>
                    <a:pt x="282531" y="97149"/>
                    <a:pt x="277793" y="102183"/>
                  </a:cubicBezTo>
                  <a:cubicBezTo>
                    <a:pt x="272954" y="107317"/>
                    <a:pt x="270534" y="114163"/>
                    <a:pt x="270534" y="122922"/>
                  </a:cubicBezTo>
                  <a:cubicBezTo>
                    <a:pt x="270534" y="132586"/>
                    <a:pt x="274163" y="140137"/>
                    <a:pt x="281322" y="145674"/>
                  </a:cubicBezTo>
                  <a:cubicBezTo>
                    <a:pt x="285354" y="148795"/>
                    <a:pt x="291504" y="151613"/>
                    <a:pt x="299872" y="154231"/>
                  </a:cubicBezTo>
                  <a:close/>
                  <a:moveTo>
                    <a:pt x="316407" y="42585"/>
                  </a:moveTo>
                  <a:lnTo>
                    <a:pt x="316407" y="56478"/>
                  </a:lnTo>
                  <a:cubicBezTo>
                    <a:pt x="334957" y="57887"/>
                    <a:pt x="349576" y="62518"/>
                    <a:pt x="360061" y="70169"/>
                  </a:cubicBezTo>
                  <a:cubicBezTo>
                    <a:pt x="379318" y="82350"/>
                    <a:pt x="389198" y="102082"/>
                    <a:pt x="389904" y="129465"/>
                  </a:cubicBezTo>
                  <a:lnTo>
                    <a:pt x="344837" y="129465"/>
                  </a:lnTo>
                  <a:cubicBezTo>
                    <a:pt x="344031" y="119297"/>
                    <a:pt x="342317" y="111948"/>
                    <a:pt x="339797" y="107217"/>
                  </a:cubicBezTo>
                  <a:cubicBezTo>
                    <a:pt x="335562" y="99163"/>
                    <a:pt x="327698" y="94733"/>
                    <a:pt x="316407" y="93928"/>
                  </a:cubicBezTo>
                  <a:lnTo>
                    <a:pt x="316407" y="159063"/>
                  </a:lnTo>
                  <a:cubicBezTo>
                    <a:pt x="343527" y="168426"/>
                    <a:pt x="361674" y="176681"/>
                    <a:pt x="371050" y="183829"/>
                  </a:cubicBezTo>
                  <a:cubicBezTo>
                    <a:pt x="386375" y="195809"/>
                    <a:pt x="394037" y="212722"/>
                    <a:pt x="394037" y="234467"/>
                  </a:cubicBezTo>
                  <a:cubicBezTo>
                    <a:pt x="394037" y="263159"/>
                    <a:pt x="383451" y="284099"/>
                    <a:pt x="362380" y="297086"/>
                  </a:cubicBezTo>
                  <a:cubicBezTo>
                    <a:pt x="349475" y="305039"/>
                    <a:pt x="334151" y="309670"/>
                    <a:pt x="316407" y="311079"/>
                  </a:cubicBezTo>
                  <a:lnTo>
                    <a:pt x="316407" y="318328"/>
                  </a:lnTo>
                  <a:cubicBezTo>
                    <a:pt x="388593" y="313697"/>
                    <a:pt x="445959" y="253696"/>
                    <a:pt x="445959" y="180507"/>
                  </a:cubicBezTo>
                  <a:cubicBezTo>
                    <a:pt x="445959" y="107217"/>
                    <a:pt x="388593" y="47316"/>
                    <a:pt x="316407" y="42585"/>
                  </a:cubicBezTo>
                  <a:close/>
                  <a:moveTo>
                    <a:pt x="299872" y="42484"/>
                  </a:moveTo>
                  <a:cubicBezTo>
                    <a:pt x="226980" y="46410"/>
                    <a:pt x="168808" y="106713"/>
                    <a:pt x="168808" y="180507"/>
                  </a:cubicBezTo>
                  <a:cubicBezTo>
                    <a:pt x="168808" y="254199"/>
                    <a:pt x="226980" y="314502"/>
                    <a:pt x="299872" y="318428"/>
                  </a:cubicBezTo>
                  <a:lnTo>
                    <a:pt x="299872" y="311381"/>
                  </a:lnTo>
                  <a:cubicBezTo>
                    <a:pt x="277390" y="308864"/>
                    <a:pt x="260553" y="303931"/>
                    <a:pt x="249564" y="296683"/>
                  </a:cubicBezTo>
                  <a:cubicBezTo>
                    <a:pt x="230005" y="283596"/>
                    <a:pt x="220427" y="261246"/>
                    <a:pt x="220729" y="229635"/>
                  </a:cubicBezTo>
                  <a:lnTo>
                    <a:pt x="266904" y="229635"/>
                  </a:lnTo>
                  <a:cubicBezTo>
                    <a:pt x="268518" y="244031"/>
                    <a:pt x="270736" y="253696"/>
                    <a:pt x="273659" y="258528"/>
                  </a:cubicBezTo>
                  <a:cubicBezTo>
                    <a:pt x="278095" y="266179"/>
                    <a:pt x="286867" y="271112"/>
                    <a:pt x="299872" y="273428"/>
                  </a:cubicBezTo>
                  <a:lnTo>
                    <a:pt x="299872" y="200440"/>
                  </a:lnTo>
                  <a:lnTo>
                    <a:pt x="285959" y="196312"/>
                  </a:lnTo>
                  <a:cubicBezTo>
                    <a:pt x="264182" y="189970"/>
                    <a:pt x="248757" y="181010"/>
                    <a:pt x="239784" y="169634"/>
                  </a:cubicBezTo>
                  <a:cubicBezTo>
                    <a:pt x="230811" y="158258"/>
                    <a:pt x="226375" y="144466"/>
                    <a:pt x="226375" y="128459"/>
                  </a:cubicBezTo>
                  <a:cubicBezTo>
                    <a:pt x="226375" y="117787"/>
                    <a:pt x="228089" y="108223"/>
                    <a:pt x="231618" y="99566"/>
                  </a:cubicBezTo>
                  <a:cubicBezTo>
                    <a:pt x="235046" y="90908"/>
                    <a:pt x="239986" y="83357"/>
                    <a:pt x="246237" y="77115"/>
                  </a:cubicBezTo>
                  <a:cubicBezTo>
                    <a:pt x="254302" y="69062"/>
                    <a:pt x="263376" y="63424"/>
                    <a:pt x="273256" y="60404"/>
                  </a:cubicBezTo>
                  <a:cubicBezTo>
                    <a:pt x="279406" y="58390"/>
                    <a:pt x="288177" y="56981"/>
                    <a:pt x="299872" y="56075"/>
                  </a:cubicBezTo>
                  <a:close/>
                  <a:moveTo>
                    <a:pt x="307333" y="0"/>
                  </a:moveTo>
                  <a:cubicBezTo>
                    <a:pt x="407043" y="0"/>
                    <a:pt x="488101" y="80941"/>
                    <a:pt x="488101" y="180507"/>
                  </a:cubicBezTo>
                  <a:cubicBezTo>
                    <a:pt x="488101" y="279971"/>
                    <a:pt x="407043" y="361013"/>
                    <a:pt x="307333" y="361013"/>
                  </a:cubicBezTo>
                  <a:cubicBezTo>
                    <a:pt x="207724" y="361013"/>
                    <a:pt x="126665" y="279971"/>
                    <a:pt x="126665" y="180507"/>
                  </a:cubicBezTo>
                  <a:cubicBezTo>
                    <a:pt x="126665" y="80941"/>
                    <a:pt x="207724" y="0"/>
                    <a:pt x="3073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任意多边形: 形状 21"/>
            <p:cNvSpPr>
              <a:spLocks/>
            </p:cNvSpPr>
            <p:nvPr/>
          </p:nvSpPr>
          <p:spPr bwMode="auto">
            <a:xfrm>
              <a:off x="8245028" y="2881469"/>
              <a:ext cx="383655" cy="369530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>
              <a:grpSpLocks/>
            </p:cNvGrpSpPr>
            <p:nvPr/>
          </p:nvGrpSpPr>
          <p:grpSpPr>
            <a:xfrm>
              <a:off x="3655322" y="4579844"/>
              <a:ext cx="653802" cy="653803"/>
              <a:chOff x="3909160" y="2249137"/>
              <a:chExt cx="648072" cy="64807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24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5859120" y="1826746"/>
              <a:ext cx="2374396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28800" y="1014153"/>
            <a:ext cx="75812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研究意义：</a:t>
            </a:r>
          </a:p>
          <a:p>
            <a:r>
              <a:rPr lang="zh-CN" altLang="en-US" dirty="0" smtClean="0"/>
              <a:t>　　</a:t>
            </a:r>
            <a:r>
              <a:rPr lang="zh-CN" altLang="en-US" sz="1600" dirty="0" smtClean="0"/>
              <a:t>家教在线管理平台力求解决大学生有知识无处施展、中小学生想学知识却不易寻找家教老师的尴尬状况，让高校学生学以致用，让需要知识的人得偿所愿，达到施教方和受教方的双赢。家教在线管理平台整合处理家教信息，着重收集学员、教员信息，分类处理及时更新、及时反馈信息，帮助广大学生找到合适的家教老师，帮助大学生获得历练机会。因此，家教在线管理平台联系了教学双方，起到了纽带作用。</a:t>
            </a:r>
          </a:p>
          <a:p>
            <a:r>
              <a:rPr lang="zh-CN" altLang="en-US" sz="1600" dirty="0" smtClean="0"/>
              <a:t>　　就大学生而言，通过家教在线管理平台可以获得锻炼的机会，不仅运用所学知识帮助了他人，而且也让自身能力直接转化为经济利益，使得大学课余生活更加充实。而对于受教方，不必再花费大量的时间和精力寻找家教老师，利用家教在线管理平台寻找教师可以节省大量的时间和精力。</a:t>
            </a:r>
          </a:p>
          <a:p>
            <a:r>
              <a:rPr lang="zh-CN" altLang="en-US" sz="1600" dirty="0" smtClean="0"/>
              <a:t>　　较之于传统的家教中介，家教在线管理平台更加便捷，它提供了家教新闻信息，满足客户搜索信息、发布消息、沟通反馈信息以及更新个人信息，客户只需通过注册，就可以使用系统平台赋予的权限功能。</a:t>
            </a:r>
          </a:p>
          <a:p>
            <a:r>
              <a:rPr lang="zh-CN" altLang="en-US" sz="1600" dirty="0" smtClean="0"/>
              <a:t>　　研究家教在线管理平台的设计与实现，争取实现网络化、无纸化、高效化的现代家教信息交流方式。家教在线管理平台系统前台用户包括访客与注册客户，注册客户包括教师、学生和家长。教师可以通过该平台注册个人信息、发布应聘消息、与学生沟通反馈信息，学生或家长可以发布求教求聘信息，教学双方分别搜索所需信息，互相交流反馈信息。这为人们的学习、工作和生活带来便利，总之，家教在线管理平台有较好的实用性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40875373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项目介绍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PA_00e6aa4c-33c1-4c4c-8d0d-59f2d3a7bcb8">
            <a:extLst>
              <a:ext uri="{FF2B5EF4-FFF2-40B4-BE49-F238E27FC236}">
                <a16:creationId xmlns="" xmlns:a16="http://schemas.microsoft.com/office/drawing/2014/main" id="{04E0AD60-20B8-455A-B6E4-9A3D9D7105E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531302" y="1874873"/>
            <a:ext cx="5875398" cy="3406901"/>
            <a:chOff x="3655322" y="1826746"/>
            <a:chExt cx="5875398" cy="3406901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>
            <a:xfrm rot="18900000">
              <a:off x="3778822" y="4448489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4890458" y="3982484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>
              <a:off x="7096370" y="3061260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/>
            </p:cNvCxnSpPr>
            <p:nvPr/>
          </p:nvCxnSpPr>
          <p:spPr>
            <a:xfrm rot="18900000">
              <a:off x="5990042" y="3524227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/>
            </p:cNvCxnSpPr>
            <p:nvPr/>
          </p:nvCxnSpPr>
          <p:spPr>
            <a:xfrm flipV="1">
              <a:off x="8400256" y="1916832"/>
              <a:ext cx="1130464" cy="1130464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: 形状 15"/>
            <p:cNvSpPr>
              <a:spLocks/>
            </p:cNvSpPr>
            <p:nvPr/>
          </p:nvSpPr>
          <p:spPr bwMode="auto">
            <a:xfrm>
              <a:off x="4668090" y="3797719"/>
              <a:ext cx="383655" cy="369530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: 形状 18"/>
            <p:cNvSpPr>
              <a:spLocks/>
            </p:cNvSpPr>
            <p:nvPr/>
          </p:nvSpPr>
          <p:spPr bwMode="auto">
            <a:xfrm>
              <a:off x="6854491" y="2881469"/>
              <a:ext cx="383655" cy="369530"/>
            </a:xfrm>
            <a:custGeom>
              <a:avLst/>
              <a:gdLst>
                <a:gd name="connsiteX0" fmla="*/ 304701 w 609473"/>
                <a:gd name="connsiteY0" fmla="*/ 381618 h 587034"/>
                <a:gd name="connsiteX1" fmla="*/ 325879 w 609473"/>
                <a:gd name="connsiteY1" fmla="*/ 394101 h 587034"/>
                <a:gd name="connsiteX2" fmla="*/ 309542 w 609473"/>
                <a:gd name="connsiteY2" fmla="*/ 410914 h 587034"/>
                <a:gd name="connsiteX3" fmla="*/ 331022 w 609473"/>
                <a:gd name="connsiteY3" fmla="*/ 433867 h 587034"/>
                <a:gd name="connsiteX4" fmla="*/ 312466 w 609473"/>
                <a:gd name="connsiteY4" fmla="*/ 468800 h 587034"/>
                <a:gd name="connsiteX5" fmla="*/ 294112 w 609473"/>
                <a:gd name="connsiteY5" fmla="*/ 468096 h 587034"/>
                <a:gd name="connsiteX6" fmla="*/ 278380 w 609473"/>
                <a:gd name="connsiteY6" fmla="*/ 432055 h 587034"/>
                <a:gd name="connsiteX7" fmla="*/ 299861 w 609473"/>
                <a:gd name="connsiteY7" fmla="*/ 410612 h 587034"/>
                <a:gd name="connsiteX8" fmla="*/ 284028 w 609473"/>
                <a:gd name="connsiteY8" fmla="*/ 393397 h 587034"/>
                <a:gd name="connsiteX9" fmla="*/ 224835 w 609473"/>
                <a:gd name="connsiteY9" fmla="*/ 380559 h 587034"/>
                <a:gd name="connsiteX10" fmla="*/ 283211 w 609473"/>
                <a:gd name="connsiteY10" fmla="*/ 483344 h 587034"/>
                <a:gd name="connsiteX11" fmla="*/ 305190 w 609473"/>
                <a:gd name="connsiteY11" fmla="*/ 499753 h 587034"/>
                <a:gd name="connsiteX12" fmla="*/ 327069 w 609473"/>
                <a:gd name="connsiteY12" fmla="*/ 483646 h 587034"/>
                <a:gd name="connsiteX13" fmla="*/ 387865 w 609473"/>
                <a:gd name="connsiteY13" fmla="*/ 380861 h 587034"/>
                <a:gd name="connsiteX14" fmla="*/ 498972 w 609473"/>
                <a:gd name="connsiteY14" fmla="*/ 386700 h 587034"/>
                <a:gd name="connsiteX15" fmla="*/ 581344 w 609473"/>
                <a:gd name="connsiteY15" fmla="*/ 414485 h 587034"/>
                <a:gd name="connsiteX16" fmla="*/ 609473 w 609473"/>
                <a:gd name="connsiteY16" fmla="*/ 494820 h 587034"/>
                <a:gd name="connsiteX17" fmla="*/ 609473 w 609473"/>
                <a:gd name="connsiteY17" fmla="*/ 529048 h 587034"/>
                <a:gd name="connsiteX18" fmla="*/ 551399 w 609473"/>
                <a:gd name="connsiteY18" fmla="*/ 587034 h 587034"/>
                <a:gd name="connsiteX19" fmla="*/ 58074 w 609473"/>
                <a:gd name="connsiteY19" fmla="*/ 587034 h 587034"/>
                <a:gd name="connsiteX20" fmla="*/ 0 w 609473"/>
                <a:gd name="connsiteY20" fmla="*/ 529048 h 587034"/>
                <a:gd name="connsiteX21" fmla="*/ 0 w 609473"/>
                <a:gd name="connsiteY21" fmla="*/ 494820 h 587034"/>
                <a:gd name="connsiteX22" fmla="*/ 28129 w 609473"/>
                <a:gd name="connsiteY22" fmla="*/ 414485 h 587034"/>
                <a:gd name="connsiteX23" fmla="*/ 110501 w 609473"/>
                <a:gd name="connsiteY23" fmla="*/ 386700 h 587034"/>
                <a:gd name="connsiteX24" fmla="*/ 316407 w 609473"/>
                <a:gd name="connsiteY24" fmla="*/ 206077 h 587034"/>
                <a:gd name="connsiteX25" fmla="*/ 316407 w 609473"/>
                <a:gd name="connsiteY25" fmla="*/ 272924 h 587034"/>
                <a:gd name="connsiteX26" fmla="*/ 335965 w 609473"/>
                <a:gd name="connsiteY26" fmla="*/ 266783 h 587034"/>
                <a:gd name="connsiteX27" fmla="*/ 346551 w 609473"/>
                <a:gd name="connsiteY27" fmla="*/ 239602 h 587034"/>
                <a:gd name="connsiteX28" fmla="*/ 336570 w 609473"/>
                <a:gd name="connsiteY28" fmla="*/ 216346 h 587034"/>
                <a:gd name="connsiteX29" fmla="*/ 316407 w 609473"/>
                <a:gd name="connsiteY29" fmla="*/ 206077 h 587034"/>
                <a:gd name="connsiteX30" fmla="*/ 299872 w 609473"/>
                <a:gd name="connsiteY30" fmla="*/ 94230 h 587034"/>
                <a:gd name="connsiteX31" fmla="*/ 277793 w 609473"/>
                <a:gd name="connsiteY31" fmla="*/ 102183 h 587034"/>
                <a:gd name="connsiteX32" fmla="*/ 270534 w 609473"/>
                <a:gd name="connsiteY32" fmla="*/ 122922 h 587034"/>
                <a:gd name="connsiteX33" fmla="*/ 281322 w 609473"/>
                <a:gd name="connsiteY33" fmla="*/ 145674 h 587034"/>
                <a:gd name="connsiteX34" fmla="*/ 299872 w 609473"/>
                <a:gd name="connsiteY34" fmla="*/ 154231 h 587034"/>
                <a:gd name="connsiteX35" fmla="*/ 316407 w 609473"/>
                <a:gd name="connsiteY35" fmla="*/ 42585 h 587034"/>
                <a:gd name="connsiteX36" fmla="*/ 316407 w 609473"/>
                <a:gd name="connsiteY36" fmla="*/ 56478 h 587034"/>
                <a:gd name="connsiteX37" fmla="*/ 360061 w 609473"/>
                <a:gd name="connsiteY37" fmla="*/ 70169 h 587034"/>
                <a:gd name="connsiteX38" fmla="*/ 389904 w 609473"/>
                <a:gd name="connsiteY38" fmla="*/ 129465 h 587034"/>
                <a:gd name="connsiteX39" fmla="*/ 344837 w 609473"/>
                <a:gd name="connsiteY39" fmla="*/ 129465 h 587034"/>
                <a:gd name="connsiteX40" fmla="*/ 339797 w 609473"/>
                <a:gd name="connsiteY40" fmla="*/ 107217 h 587034"/>
                <a:gd name="connsiteX41" fmla="*/ 316407 w 609473"/>
                <a:gd name="connsiteY41" fmla="*/ 93928 h 587034"/>
                <a:gd name="connsiteX42" fmla="*/ 316407 w 609473"/>
                <a:gd name="connsiteY42" fmla="*/ 159063 h 587034"/>
                <a:gd name="connsiteX43" fmla="*/ 371050 w 609473"/>
                <a:gd name="connsiteY43" fmla="*/ 183829 h 587034"/>
                <a:gd name="connsiteX44" fmla="*/ 394037 w 609473"/>
                <a:gd name="connsiteY44" fmla="*/ 234467 h 587034"/>
                <a:gd name="connsiteX45" fmla="*/ 362380 w 609473"/>
                <a:gd name="connsiteY45" fmla="*/ 297086 h 587034"/>
                <a:gd name="connsiteX46" fmla="*/ 316407 w 609473"/>
                <a:gd name="connsiteY46" fmla="*/ 311079 h 587034"/>
                <a:gd name="connsiteX47" fmla="*/ 316407 w 609473"/>
                <a:gd name="connsiteY47" fmla="*/ 318328 h 587034"/>
                <a:gd name="connsiteX48" fmla="*/ 445959 w 609473"/>
                <a:gd name="connsiteY48" fmla="*/ 180507 h 587034"/>
                <a:gd name="connsiteX49" fmla="*/ 316407 w 609473"/>
                <a:gd name="connsiteY49" fmla="*/ 42585 h 587034"/>
                <a:gd name="connsiteX50" fmla="*/ 299872 w 609473"/>
                <a:gd name="connsiteY50" fmla="*/ 42484 h 587034"/>
                <a:gd name="connsiteX51" fmla="*/ 168808 w 609473"/>
                <a:gd name="connsiteY51" fmla="*/ 180507 h 587034"/>
                <a:gd name="connsiteX52" fmla="*/ 299872 w 609473"/>
                <a:gd name="connsiteY52" fmla="*/ 318428 h 587034"/>
                <a:gd name="connsiteX53" fmla="*/ 299872 w 609473"/>
                <a:gd name="connsiteY53" fmla="*/ 311381 h 587034"/>
                <a:gd name="connsiteX54" fmla="*/ 249564 w 609473"/>
                <a:gd name="connsiteY54" fmla="*/ 296683 h 587034"/>
                <a:gd name="connsiteX55" fmla="*/ 220729 w 609473"/>
                <a:gd name="connsiteY55" fmla="*/ 229635 h 587034"/>
                <a:gd name="connsiteX56" fmla="*/ 266904 w 609473"/>
                <a:gd name="connsiteY56" fmla="*/ 229635 h 587034"/>
                <a:gd name="connsiteX57" fmla="*/ 273659 w 609473"/>
                <a:gd name="connsiteY57" fmla="*/ 258528 h 587034"/>
                <a:gd name="connsiteX58" fmla="*/ 299872 w 609473"/>
                <a:gd name="connsiteY58" fmla="*/ 273428 h 587034"/>
                <a:gd name="connsiteX59" fmla="*/ 299872 w 609473"/>
                <a:gd name="connsiteY59" fmla="*/ 200440 h 587034"/>
                <a:gd name="connsiteX60" fmla="*/ 285959 w 609473"/>
                <a:gd name="connsiteY60" fmla="*/ 196312 h 587034"/>
                <a:gd name="connsiteX61" fmla="*/ 239784 w 609473"/>
                <a:gd name="connsiteY61" fmla="*/ 169634 h 587034"/>
                <a:gd name="connsiteX62" fmla="*/ 226375 w 609473"/>
                <a:gd name="connsiteY62" fmla="*/ 128459 h 587034"/>
                <a:gd name="connsiteX63" fmla="*/ 231618 w 609473"/>
                <a:gd name="connsiteY63" fmla="*/ 99566 h 587034"/>
                <a:gd name="connsiteX64" fmla="*/ 246237 w 609473"/>
                <a:gd name="connsiteY64" fmla="*/ 77115 h 587034"/>
                <a:gd name="connsiteX65" fmla="*/ 273256 w 609473"/>
                <a:gd name="connsiteY65" fmla="*/ 60404 h 587034"/>
                <a:gd name="connsiteX66" fmla="*/ 299872 w 609473"/>
                <a:gd name="connsiteY66" fmla="*/ 56075 h 587034"/>
                <a:gd name="connsiteX67" fmla="*/ 307333 w 609473"/>
                <a:gd name="connsiteY67" fmla="*/ 0 h 587034"/>
                <a:gd name="connsiteX68" fmla="*/ 488101 w 609473"/>
                <a:gd name="connsiteY68" fmla="*/ 180507 h 587034"/>
                <a:gd name="connsiteX69" fmla="*/ 307333 w 609473"/>
                <a:gd name="connsiteY69" fmla="*/ 361013 h 587034"/>
                <a:gd name="connsiteX70" fmla="*/ 126665 w 609473"/>
                <a:gd name="connsiteY70" fmla="*/ 180507 h 587034"/>
                <a:gd name="connsiteX71" fmla="*/ 307333 w 609473"/>
                <a:gd name="connsiteY71" fmla="*/ 0 h 5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9473" h="587034">
                  <a:moveTo>
                    <a:pt x="304701" y="381618"/>
                  </a:moveTo>
                  <a:lnTo>
                    <a:pt x="325879" y="394101"/>
                  </a:lnTo>
                  <a:lnTo>
                    <a:pt x="309542" y="410914"/>
                  </a:lnTo>
                  <a:lnTo>
                    <a:pt x="331022" y="433867"/>
                  </a:lnTo>
                  <a:lnTo>
                    <a:pt x="312466" y="468800"/>
                  </a:lnTo>
                  <a:cubicBezTo>
                    <a:pt x="307021" y="479069"/>
                    <a:pt x="298751" y="478767"/>
                    <a:pt x="294112" y="468096"/>
                  </a:cubicBezTo>
                  <a:lnTo>
                    <a:pt x="278380" y="432055"/>
                  </a:lnTo>
                  <a:lnTo>
                    <a:pt x="299861" y="410612"/>
                  </a:lnTo>
                  <a:lnTo>
                    <a:pt x="284028" y="393397"/>
                  </a:lnTo>
                  <a:close/>
                  <a:moveTo>
                    <a:pt x="224835" y="380559"/>
                  </a:moveTo>
                  <a:lnTo>
                    <a:pt x="283211" y="483344"/>
                  </a:lnTo>
                  <a:cubicBezTo>
                    <a:pt x="289260" y="493914"/>
                    <a:pt x="297024" y="499753"/>
                    <a:pt x="305190" y="499753"/>
                  </a:cubicBezTo>
                  <a:cubicBezTo>
                    <a:pt x="313155" y="499753"/>
                    <a:pt x="320919" y="494015"/>
                    <a:pt x="327069" y="483646"/>
                  </a:cubicBezTo>
                  <a:lnTo>
                    <a:pt x="387865" y="380861"/>
                  </a:lnTo>
                  <a:lnTo>
                    <a:pt x="498972" y="386700"/>
                  </a:lnTo>
                  <a:cubicBezTo>
                    <a:pt x="529521" y="388311"/>
                    <a:pt x="565716" y="400492"/>
                    <a:pt x="581344" y="414485"/>
                  </a:cubicBezTo>
                  <a:cubicBezTo>
                    <a:pt x="597072" y="428679"/>
                    <a:pt x="609473" y="464015"/>
                    <a:pt x="609473" y="494820"/>
                  </a:cubicBezTo>
                  <a:lnTo>
                    <a:pt x="609473" y="529048"/>
                  </a:lnTo>
                  <a:cubicBezTo>
                    <a:pt x="609473" y="561061"/>
                    <a:pt x="583360" y="587034"/>
                    <a:pt x="551399" y="587034"/>
                  </a:cubicBezTo>
                  <a:lnTo>
                    <a:pt x="58074" y="587034"/>
                  </a:lnTo>
                  <a:cubicBezTo>
                    <a:pt x="26012" y="587034"/>
                    <a:pt x="0" y="561061"/>
                    <a:pt x="0" y="529048"/>
                  </a:cubicBezTo>
                  <a:lnTo>
                    <a:pt x="0" y="494820"/>
                  </a:lnTo>
                  <a:cubicBezTo>
                    <a:pt x="0" y="464015"/>
                    <a:pt x="12401" y="428679"/>
                    <a:pt x="28129" y="414485"/>
                  </a:cubicBezTo>
                  <a:cubicBezTo>
                    <a:pt x="43757" y="400492"/>
                    <a:pt x="79851" y="388311"/>
                    <a:pt x="110501" y="386700"/>
                  </a:cubicBezTo>
                  <a:close/>
                  <a:moveTo>
                    <a:pt x="316407" y="206077"/>
                  </a:moveTo>
                  <a:lnTo>
                    <a:pt x="316407" y="272924"/>
                  </a:lnTo>
                  <a:cubicBezTo>
                    <a:pt x="325379" y="271817"/>
                    <a:pt x="331832" y="269703"/>
                    <a:pt x="335965" y="266783"/>
                  </a:cubicBezTo>
                  <a:cubicBezTo>
                    <a:pt x="343023" y="261548"/>
                    <a:pt x="346551" y="252488"/>
                    <a:pt x="346551" y="239602"/>
                  </a:cubicBezTo>
                  <a:cubicBezTo>
                    <a:pt x="346551" y="229736"/>
                    <a:pt x="343224" y="222084"/>
                    <a:pt x="336570" y="216346"/>
                  </a:cubicBezTo>
                  <a:cubicBezTo>
                    <a:pt x="332638" y="213024"/>
                    <a:pt x="325884" y="209601"/>
                    <a:pt x="316407" y="206077"/>
                  </a:cubicBezTo>
                  <a:close/>
                  <a:moveTo>
                    <a:pt x="299872" y="94230"/>
                  </a:moveTo>
                  <a:cubicBezTo>
                    <a:pt x="289891" y="94431"/>
                    <a:pt x="282531" y="97149"/>
                    <a:pt x="277793" y="102183"/>
                  </a:cubicBezTo>
                  <a:cubicBezTo>
                    <a:pt x="272954" y="107317"/>
                    <a:pt x="270534" y="114163"/>
                    <a:pt x="270534" y="122922"/>
                  </a:cubicBezTo>
                  <a:cubicBezTo>
                    <a:pt x="270534" y="132586"/>
                    <a:pt x="274163" y="140137"/>
                    <a:pt x="281322" y="145674"/>
                  </a:cubicBezTo>
                  <a:cubicBezTo>
                    <a:pt x="285354" y="148795"/>
                    <a:pt x="291504" y="151613"/>
                    <a:pt x="299872" y="154231"/>
                  </a:cubicBezTo>
                  <a:close/>
                  <a:moveTo>
                    <a:pt x="316407" y="42585"/>
                  </a:moveTo>
                  <a:lnTo>
                    <a:pt x="316407" y="56478"/>
                  </a:lnTo>
                  <a:cubicBezTo>
                    <a:pt x="334957" y="57887"/>
                    <a:pt x="349576" y="62518"/>
                    <a:pt x="360061" y="70169"/>
                  </a:cubicBezTo>
                  <a:cubicBezTo>
                    <a:pt x="379318" y="82350"/>
                    <a:pt x="389198" y="102082"/>
                    <a:pt x="389904" y="129465"/>
                  </a:cubicBezTo>
                  <a:lnTo>
                    <a:pt x="344837" y="129465"/>
                  </a:lnTo>
                  <a:cubicBezTo>
                    <a:pt x="344031" y="119297"/>
                    <a:pt x="342317" y="111948"/>
                    <a:pt x="339797" y="107217"/>
                  </a:cubicBezTo>
                  <a:cubicBezTo>
                    <a:pt x="335562" y="99163"/>
                    <a:pt x="327698" y="94733"/>
                    <a:pt x="316407" y="93928"/>
                  </a:cubicBezTo>
                  <a:lnTo>
                    <a:pt x="316407" y="159063"/>
                  </a:lnTo>
                  <a:cubicBezTo>
                    <a:pt x="343527" y="168426"/>
                    <a:pt x="361674" y="176681"/>
                    <a:pt x="371050" y="183829"/>
                  </a:cubicBezTo>
                  <a:cubicBezTo>
                    <a:pt x="386375" y="195809"/>
                    <a:pt x="394037" y="212722"/>
                    <a:pt x="394037" y="234467"/>
                  </a:cubicBezTo>
                  <a:cubicBezTo>
                    <a:pt x="394037" y="263159"/>
                    <a:pt x="383451" y="284099"/>
                    <a:pt x="362380" y="297086"/>
                  </a:cubicBezTo>
                  <a:cubicBezTo>
                    <a:pt x="349475" y="305039"/>
                    <a:pt x="334151" y="309670"/>
                    <a:pt x="316407" y="311079"/>
                  </a:cubicBezTo>
                  <a:lnTo>
                    <a:pt x="316407" y="318328"/>
                  </a:lnTo>
                  <a:cubicBezTo>
                    <a:pt x="388593" y="313697"/>
                    <a:pt x="445959" y="253696"/>
                    <a:pt x="445959" y="180507"/>
                  </a:cubicBezTo>
                  <a:cubicBezTo>
                    <a:pt x="445959" y="107217"/>
                    <a:pt x="388593" y="47316"/>
                    <a:pt x="316407" y="42585"/>
                  </a:cubicBezTo>
                  <a:close/>
                  <a:moveTo>
                    <a:pt x="299872" y="42484"/>
                  </a:moveTo>
                  <a:cubicBezTo>
                    <a:pt x="226980" y="46410"/>
                    <a:pt x="168808" y="106713"/>
                    <a:pt x="168808" y="180507"/>
                  </a:cubicBezTo>
                  <a:cubicBezTo>
                    <a:pt x="168808" y="254199"/>
                    <a:pt x="226980" y="314502"/>
                    <a:pt x="299872" y="318428"/>
                  </a:cubicBezTo>
                  <a:lnTo>
                    <a:pt x="299872" y="311381"/>
                  </a:lnTo>
                  <a:cubicBezTo>
                    <a:pt x="277390" y="308864"/>
                    <a:pt x="260553" y="303931"/>
                    <a:pt x="249564" y="296683"/>
                  </a:cubicBezTo>
                  <a:cubicBezTo>
                    <a:pt x="230005" y="283596"/>
                    <a:pt x="220427" y="261246"/>
                    <a:pt x="220729" y="229635"/>
                  </a:cubicBezTo>
                  <a:lnTo>
                    <a:pt x="266904" y="229635"/>
                  </a:lnTo>
                  <a:cubicBezTo>
                    <a:pt x="268518" y="244031"/>
                    <a:pt x="270736" y="253696"/>
                    <a:pt x="273659" y="258528"/>
                  </a:cubicBezTo>
                  <a:cubicBezTo>
                    <a:pt x="278095" y="266179"/>
                    <a:pt x="286867" y="271112"/>
                    <a:pt x="299872" y="273428"/>
                  </a:cubicBezTo>
                  <a:lnTo>
                    <a:pt x="299872" y="200440"/>
                  </a:lnTo>
                  <a:lnTo>
                    <a:pt x="285959" y="196312"/>
                  </a:lnTo>
                  <a:cubicBezTo>
                    <a:pt x="264182" y="189970"/>
                    <a:pt x="248757" y="181010"/>
                    <a:pt x="239784" y="169634"/>
                  </a:cubicBezTo>
                  <a:cubicBezTo>
                    <a:pt x="230811" y="158258"/>
                    <a:pt x="226375" y="144466"/>
                    <a:pt x="226375" y="128459"/>
                  </a:cubicBezTo>
                  <a:cubicBezTo>
                    <a:pt x="226375" y="117787"/>
                    <a:pt x="228089" y="108223"/>
                    <a:pt x="231618" y="99566"/>
                  </a:cubicBezTo>
                  <a:cubicBezTo>
                    <a:pt x="235046" y="90908"/>
                    <a:pt x="239986" y="83357"/>
                    <a:pt x="246237" y="77115"/>
                  </a:cubicBezTo>
                  <a:cubicBezTo>
                    <a:pt x="254302" y="69062"/>
                    <a:pt x="263376" y="63424"/>
                    <a:pt x="273256" y="60404"/>
                  </a:cubicBezTo>
                  <a:cubicBezTo>
                    <a:pt x="279406" y="58390"/>
                    <a:pt x="288177" y="56981"/>
                    <a:pt x="299872" y="56075"/>
                  </a:cubicBezTo>
                  <a:close/>
                  <a:moveTo>
                    <a:pt x="307333" y="0"/>
                  </a:moveTo>
                  <a:cubicBezTo>
                    <a:pt x="407043" y="0"/>
                    <a:pt x="488101" y="80941"/>
                    <a:pt x="488101" y="180507"/>
                  </a:cubicBezTo>
                  <a:cubicBezTo>
                    <a:pt x="488101" y="279971"/>
                    <a:pt x="407043" y="361013"/>
                    <a:pt x="307333" y="361013"/>
                  </a:cubicBezTo>
                  <a:cubicBezTo>
                    <a:pt x="207724" y="361013"/>
                    <a:pt x="126665" y="279971"/>
                    <a:pt x="126665" y="180507"/>
                  </a:cubicBezTo>
                  <a:cubicBezTo>
                    <a:pt x="126665" y="80941"/>
                    <a:pt x="207724" y="0"/>
                    <a:pt x="3073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任意多边形: 形状 21"/>
            <p:cNvSpPr>
              <a:spLocks/>
            </p:cNvSpPr>
            <p:nvPr/>
          </p:nvSpPr>
          <p:spPr bwMode="auto">
            <a:xfrm>
              <a:off x="8245028" y="2881469"/>
              <a:ext cx="383655" cy="369530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" name="组合 20"/>
            <p:cNvGrpSpPr>
              <a:grpSpLocks/>
            </p:cNvGrpSpPr>
            <p:nvPr/>
          </p:nvGrpSpPr>
          <p:grpSpPr>
            <a:xfrm>
              <a:off x="3655322" y="4579844"/>
              <a:ext cx="653802" cy="653803"/>
              <a:chOff x="3909160" y="2249137"/>
              <a:chExt cx="648072" cy="64807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24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5859120" y="1826746"/>
              <a:ext cx="2374396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28800" y="1014153"/>
            <a:ext cx="758120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/>
          </a:p>
          <a:p>
            <a:r>
              <a:rPr lang="zh-CN" altLang="en-US" b="1" dirty="0" smtClean="0"/>
              <a:t>国内外研究现状分析：</a:t>
            </a:r>
            <a:endParaRPr lang="zh-CN" altLang="en-US" dirty="0" smtClean="0"/>
          </a:p>
          <a:p>
            <a:r>
              <a:rPr lang="en-US" altLang="zh-CN" sz="1600" dirty="0" smtClean="0"/>
              <a:t>(1)</a:t>
            </a:r>
            <a:r>
              <a:rPr lang="zh-CN" altLang="en-US" sz="1600" b="1" dirty="0" smtClean="0"/>
              <a:t>在国内，</a:t>
            </a:r>
            <a:r>
              <a:rPr lang="zh-CN" altLang="en-US" sz="1600" dirty="0" smtClean="0"/>
              <a:t>找不到做家教的正确途径，许多大学生想要做家教却没有合适的途径，这导致他们没有机会做家教。一些大学生选择去中介公司或人才市场等登记，然后再等待家教需求方联系自己。这样不仅浪费了时间，更多的是得不到任何来自中介公司或者人才市场的回复信息。</a:t>
            </a:r>
          </a:p>
          <a:p>
            <a:r>
              <a:rPr lang="en-US" altLang="zh-CN" sz="1600" dirty="0" smtClean="0"/>
              <a:t>(2)</a:t>
            </a:r>
            <a:r>
              <a:rPr lang="zh-CN" altLang="en-US" sz="1600" dirty="0" smtClean="0"/>
              <a:t>缺少专属大学生家教信息网站，现在有许多网站都提供家教信息，但大多数信息都提供给教师，而不针对大学生，几乎没有专属的大学生家教信息网站。</a:t>
            </a:r>
            <a:r>
              <a:rPr lang="zh-CN" altLang="en-US" sz="1600" b="1" dirty="0" smtClean="0"/>
              <a:t>在国外</a:t>
            </a:r>
            <a:r>
              <a:rPr lang="zh-CN" altLang="en-US" sz="1600" dirty="0" smtClean="0"/>
              <a:t>有较多大学生专属家教网站，例如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中国留学生网，在这个网站上我们可以很清楚地看到，</a:t>
            </a:r>
            <a:r>
              <a:rPr lang="en-US" altLang="zh-CN" sz="1600" dirty="0" smtClean="0"/>
              <a:t>50%</a:t>
            </a:r>
            <a:r>
              <a:rPr lang="zh-CN" altLang="en-US" sz="1600" dirty="0" smtClean="0"/>
              <a:t>以上的中国留学生在国外留学期间都会选择家教，这样既锻炼了自己，又服务了社会，在中国香港和澳门地区，情况也很普遍。</a:t>
            </a:r>
          </a:p>
          <a:p>
            <a:r>
              <a:rPr lang="zh-CN" altLang="en-US" sz="1600" dirty="0" smtClean="0"/>
              <a:t>　　结合国内外现状分析，本系统将建设成基于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的网络联系沟通平台，它既满足教师、学生、家长搜索需求信息，又能实现教师、学生家长的信息交流与信息反馈。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0875373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02853" y="489770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spc="600" dirty="0" smtClean="0">
                <a:cs typeface="+mn-ea"/>
                <a:sym typeface="+mn-lt"/>
              </a:rPr>
              <a:t>开发过程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77916" y="1568809"/>
            <a:ext cx="4223535" cy="153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/>
              <a:t>随着</a:t>
            </a:r>
            <a:r>
              <a:rPr lang="zh-CN" altLang="en-US" sz="1200" dirty="0" smtClean="0"/>
              <a:t>计算机网络技术的发展，家教网建设已取得了可喜的进展。家教网的建设改变了传统的教学模式、教学方法和教学手段，促进了教育观念、教学思想的转变，大大拓展了教师和学生的视野。家教网络系统是一个非常庞大而复杂的系统，它不仅为现代化教学、综合信息管理和办公自动化等一系列应用提供基本操作平台，而且能提供多种应用服务，使信息能及时、准确地传送给各个系统。  首先，对该系统进行可行性、功能性和性能需求分析，划分系统功能为客户注册与登录、家长用户、学生客户、教员注册、请家教、管理员管理等六个功能模块。其次，采用了</a:t>
            </a:r>
            <a:r>
              <a:rPr lang="en-US" altLang="zh-CN" sz="1200" dirty="0" smtClean="0"/>
              <a:t>B/S</a:t>
            </a:r>
            <a:r>
              <a:rPr lang="zh-CN" altLang="en-US" sz="1200" dirty="0" smtClean="0"/>
              <a:t>体系结构创建了系统数据库模型；在详细分析设计了系统业务流程的基础上，将系统分为前后台，其中前台满足访客注册、注册客户登录与使用系统功能，后台满足管理员登录与管理系统信息。最后在</a:t>
            </a:r>
            <a:r>
              <a:rPr lang="en-US" altLang="zh-CN" sz="1200" dirty="0" smtClean="0"/>
              <a:t>Eclipse</a:t>
            </a:r>
            <a:r>
              <a:rPr lang="zh-CN" altLang="en-US" sz="1200" dirty="0" smtClean="0"/>
              <a:t>开发环境下，使用</a:t>
            </a:r>
            <a:r>
              <a:rPr lang="en-US" altLang="zh-CN" sz="1200" dirty="0" smtClean="0"/>
              <a:t>JSP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Servlet</a:t>
            </a:r>
            <a:r>
              <a:rPr lang="zh-CN" altLang="en-US" sz="1200" dirty="0" smtClean="0"/>
              <a:t>等技术设计系统界面、编写代码，实现系统功能；并在</a:t>
            </a:r>
            <a:r>
              <a:rPr lang="en-US" altLang="zh-CN" sz="1200" dirty="0" smtClean="0"/>
              <a:t>MYSQL</a:t>
            </a:r>
            <a:r>
              <a:rPr lang="zh-CN" altLang="en-US" sz="1200" dirty="0" smtClean="0"/>
              <a:t>数据库中部署。  家教在线管理平台通过运行测试，系统功能与性能达到预期目标。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4169626024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开发过程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4794" y="740756"/>
            <a:ext cx="11674991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一</a:t>
            </a:r>
            <a:endParaRPr lang="zh-CN" altLang="en-US" sz="1200" dirty="0" smtClean="0"/>
          </a:p>
          <a:p>
            <a:r>
              <a:rPr lang="zh-CN" altLang="en-US" sz="1600" dirty="0" smtClean="0"/>
              <a:t> 首先，对该系统进行可行性、功能性和性能需求分析，划分系统功能为客户注册与登录、家长用户、学生客户、教员注册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r>
              <a:rPr lang="zh-CN" altLang="en-US" sz="1600" dirty="0" smtClean="0"/>
              <a:t>请</a:t>
            </a:r>
            <a:r>
              <a:rPr lang="zh-CN" altLang="en-US" sz="1600" dirty="0" smtClean="0"/>
              <a:t>家教</a:t>
            </a:r>
            <a:r>
              <a:rPr lang="zh-CN" altLang="en-US" sz="1600" dirty="0" smtClean="0"/>
              <a:t>、管理员</a:t>
            </a:r>
            <a:r>
              <a:rPr lang="zh-CN" altLang="en-US" sz="1600" dirty="0" smtClean="0"/>
              <a:t>管理等六个功能模块</a:t>
            </a:r>
            <a:r>
              <a:rPr lang="zh-CN" altLang="en-US" sz="1600" dirty="0" smtClean="0"/>
              <a:t>。其次</a:t>
            </a:r>
            <a:r>
              <a:rPr lang="zh-CN" altLang="en-US" sz="1600" dirty="0" smtClean="0"/>
              <a:t>，采用了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体系结构创建了系统数据库模型；在详细分析设计了系统业务</a:t>
            </a:r>
            <a:r>
              <a:rPr lang="zh-CN" altLang="en-US" sz="1600" dirty="0" smtClean="0"/>
              <a:t>流程</a:t>
            </a:r>
            <a:endParaRPr lang="en-US" altLang="zh-CN" sz="1600" dirty="0" smtClean="0"/>
          </a:p>
          <a:p>
            <a:r>
              <a:rPr lang="zh-CN" altLang="en-US" sz="1600" dirty="0" smtClean="0"/>
              <a:t>的</a:t>
            </a:r>
            <a:r>
              <a:rPr lang="zh-CN" altLang="en-US" sz="1600" dirty="0" smtClean="0"/>
              <a:t>基础上</a:t>
            </a:r>
            <a:r>
              <a:rPr lang="zh-CN" altLang="en-US" sz="1600" dirty="0" smtClean="0"/>
              <a:t>，将</a:t>
            </a:r>
            <a:r>
              <a:rPr lang="zh-CN" altLang="en-US" sz="1600" dirty="0" smtClean="0"/>
              <a:t>系统分为前后台，其中前台满足访客注册、注册客户登录与使用系统功能</a:t>
            </a:r>
            <a:r>
              <a:rPr lang="zh-CN" altLang="en-US" sz="1600" dirty="0" smtClean="0"/>
              <a:t>，后台</a:t>
            </a:r>
            <a:r>
              <a:rPr lang="zh-CN" altLang="en-US" sz="1600" dirty="0" smtClean="0"/>
              <a:t>满足管理员登录与管理系统信息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最后在</a:t>
            </a:r>
            <a:r>
              <a:rPr lang="en-US" altLang="zh-CN" sz="1600" dirty="0" smtClean="0"/>
              <a:t>Eclipse</a:t>
            </a:r>
            <a:r>
              <a:rPr lang="zh-CN" altLang="en-US" sz="1600" dirty="0" smtClean="0"/>
              <a:t>开发环境下，使用</a:t>
            </a:r>
            <a:r>
              <a:rPr lang="en-US" altLang="zh-CN" sz="1600" dirty="0" smtClean="0"/>
              <a:t>JSP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Servlet</a:t>
            </a:r>
            <a:r>
              <a:rPr lang="zh-CN" altLang="en-US" sz="1600" dirty="0" smtClean="0"/>
              <a:t>等技术设计系统界面、编写代码，实现系统功能；并在</a:t>
            </a:r>
            <a:r>
              <a:rPr lang="en-US" altLang="zh-CN" sz="1600" dirty="0" smtClean="0"/>
              <a:t>MYSQL</a:t>
            </a:r>
            <a:r>
              <a:rPr lang="zh-CN" altLang="en-US" sz="1600" dirty="0" smtClean="0"/>
              <a:t>数据库中部署。  </a:t>
            </a:r>
            <a:endParaRPr lang="en-US" altLang="zh-CN" sz="1600" dirty="0" smtClean="0"/>
          </a:p>
          <a:p>
            <a:r>
              <a:rPr lang="zh-CN" altLang="en-US" sz="1600" dirty="0" smtClean="0"/>
              <a:t>家教</a:t>
            </a:r>
            <a:r>
              <a:rPr lang="zh-CN" altLang="en-US" sz="1600" dirty="0" smtClean="0"/>
              <a:t>在线管理平台通过运行测试，系统功能与性能达到预期目标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b="1" dirty="0" smtClean="0"/>
              <a:t>研究目标：</a:t>
            </a:r>
            <a:r>
              <a:rPr lang="zh-CN" altLang="en-US" sz="1600" dirty="0" smtClean="0"/>
              <a:t>基于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的家教管理系统</a:t>
            </a:r>
          </a:p>
          <a:p>
            <a:r>
              <a:rPr lang="zh-CN" altLang="en-US" sz="1600" b="1" dirty="0" smtClean="0"/>
              <a:t>研究内容：</a:t>
            </a:r>
            <a:endParaRPr lang="zh-CN" altLang="en-US" sz="1600" dirty="0" smtClean="0"/>
          </a:p>
          <a:p>
            <a:r>
              <a:rPr lang="en-US" altLang="zh-CN" sz="1600" dirty="0" smtClean="0"/>
              <a:t>(1)</a:t>
            </a:r>
            <a:r>
              <a:rPr lang="zh-CN" altLang="en-US" sz="1600" dirty="0" smtClean="0"/>
              <a:t>分析家教在线管理平台的现状和发展趋势，探讨选择系统开发技术和开发平台。</a:t>
            </a:r>
          </a:p>
          <a:p>
            <a:r>
              <a:rPr lang="en-US" altLang="zh-CN" sz="1600" dirty="0" smtClean="0"/>
              <a:t>(2)</a:t>
            </a:r>
            <a:r>
              <a:rPr lang="zh-CN" altLang="en-US" sz="1600" dirty="0" smtClean="0"/>
              <a:t>研究系统开发所涉及的相关技术和理论，分析系统功能需求和性能需求，进行系统总体设计。</a:t>
            </a:r>
          </a:p>
          <a:p>
            <a:r>
              <a:rPr lang="en-US" altLang="zh-CN" sz="1600" dirty="0" smtClean="0"/>
              <a:t>(3)</a:t>
            </a:r>
            <a:r>
              <a:rPr lang="zh-CN" altLang="en-US" sz="1600" dirty="0" smtClean="0"/>
              <a:t>根据系统需求分析与总体设计，实现家教在线管理平台，应用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jsp</a:t>
            </a:r>
            <a:r>
              <a:rPr lang="zh-CN" altLang="en-US" sz="1600" dirty="0" smtClean="0"/>
              <a:t>技术解决开发过程所面临的各种技术问题。</a:t>
            </a:r>
          </a:p>
          <a:p>
            <a:r>
              <a:rPr lang="en-US" altLang="zh-CN" sz="1600" dirty="0" smtClean="0"/>
              <a:t>(4)</a:t>
            </a:r>
            <a:r>
              <a:rPr lang="zh-CN" altLang="en-US" sz="1600" dirty="0" smtClean="0"/>
              <a:t>对系统进行部署与测试，根据测试结果，继续完善系统。</a:t>
            </a:r>
          </a:p>
          <a:p>
            <a:r>
              <a:rPr lang="zh-CN" altLang="en-US" sz="1600" b="1" dirty="0" smtClean="0"/>
              <a:t>拟解决的关键问题：</a:t>
            </a:r>
            <a:endParaRPr lang="zh-CN" altLang="en-US" sz="1600" dirty="0" smtClean="0"/>
          </a:p>
          <a:p>
            <a:r>
              <a:rPr lang="en-US" altLang="zh-CN" sz="1600" dirty="0" smtClean="0"/>
              <a:t>JSP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语言的学习，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模式的系统软件架构设计。</a:t>
            </a:r>
          </a:p>
          <a:p>
            <a:r>
              <a:rPr lang="zh-CN" altLang="en-US" sz="1600" b="1" dirty="0" smtClean="0"/>
              <a:t>二、拟采取的研究方法、技术路线</a:t>
            </a:r>
            <a:endParaRPr lang="zh-CN" altLang="en-US" sz="1600" dirty="0" smtClean="0"/>
          </a:p>
          <a:p>
            <a:r>
              <a:rPr lang="zh-CN" altLang="en-US" sz="1600" b="1" dirty="0" smtClean="0"/>
              <a:t>拟采取的研究方法</a:t>
            </a:r>
            <a:r>
              <a:rPr lang="en-US" altLang="zh-CN" sz="1600" b="1" dirty="0" smtClean="0"/>
              <a:t>:</a:t>
            </a:r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）调查研究法：通过对不同家教网站的调查研究以及使用，调查一些知名家教网站的优点以及不足，以便于我们打造更</a:t>
            </a:r>
            <a:r>
              <a:rPr lang="zh-CN" altLang="en-US" sz="1600" dirty="0" smtClean="0"/>
              <a:t>具</a:t>
            </a:r>
            <a:endParaRPr lang="en-US" altLang="zh-CN" sz="1600" dirty="0" smtClean="0"/>
          </a:p>
          <a:p>
            <a:r>
              <a:rPr lang="zh-CN" altLang="en-US" sz="1600" dirty="0" smtClean="0"/>
              <a:t>特色</a:t>
            </a:r>
            <a:r>
              <a:rPr lang="zh-CN" altLang="en-US" sz="1600" dirty="0" smtClean="0"/>
              <a:t>的家教系统平台。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）比较研究法：针对不同的家教系统网站，查找不同网站之间的优缺点，扬长避短。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）文献研究法：通过查看学习国内外对于家教网站实现的过程与技术手段，查找适合于我们网站的技术与方法。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72558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开发过程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4794" y="740756"/>
            <a:ext cx="11882740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一</a:t>
            </a:r>
            <a:endParaRPr lang="zh-CN" altLang="en-US" sz="1200" dirty="0" smtClean="0"/>
          </a:p>
          <a:p>
            <a:r>
              <a:rPr lang="zh-CN" altLang="en-US" sz="1600" b="1" dirty="0" smtClean="0"/>
              <a:t>拟</a:t>
            </a:r>
            <a:r>
              <a:rPr lang="zh-CN" altLang="en-US" sz="1600" b="1" dirty="0" smtClean="0"/>
              <a:t>采取的技术路线：</a:t>
            </a:r>
            <a:endParaRPr lang="zh-CN" altLang="en-US" sz="1600" dirty="0" smtClean="0"/>
          </a:p>
          <a:p>
            <a:r>
              <a:rPr lang="zh-CN" altLang="en-US" sz="1600" dirty="0" smtClean="0"/>
              <a:t>　　家教在线管理平台系统开发语言</a:t>
            </a:r>
            <a:r>
              <a:rPr lang="en-US" altLang="zh-CN" sz="1600" dirty="0" smtClean="0"/>
              <a:t>JSP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、开发工具</a:t>
            </a:r>
            <a:r>
              <a:rPr lang="en-US" altLang="zh-CN" sz="1600" dirty="0" smtClean="0"/>
              <a:t>Macromedia Dreamweaver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Eclipse</a:t>
            </a:r>
            <a:r>
              <a:rPr lang="zh-CN" altLang="en-US" sz="1600" dirty="0" smtClean="0"/>
              <a:t>、开发环境数据库平台</a:t>
            </a:r>
            <a:r>
              <a:rPr lang="zh-CN" altLang="en-US" sz="1600" dirty="0" smtClean="0"/>
              <a:t>以及</a:t>
            </a:r>
            <a:endParaRPr lang="en-US" altLang="zh-CN" sz="1600" dirty="0" smtClean="0"/>
          </a:p>
          <a:p>
            <a:r>
              <a:rPr lang="zh-CN" altLang="en-US" sz="1600" dirty="0" smtClean="0"/>
              <a:t>典型</a:t>
            </a:r>
            <a:r>
              <a:rPr lang="zh-CN" altLang="en-US" sz="1600" dirty="0" smtClean="0"/>
              <a:t>开发技术</a:t>
            </a:r>
            <a:r>
              <a:rPr lang="en-US" altLang="zh-CN" sz="1600" dirty="0" err="1" smtClean="0"/>
              <a:t>Servlet</a:t>
            </a:r>
            <a:r>
              <a:rPr lang="zh-CN" altLang="en-US" sz="1600" dirty="0" smtClean="0"/>
              <a:t>技术。</a:t>
            </a:r>
          </a:p>
          <a:p>
            <a:r>
              <a:rPr lang="zh-CN" altLang="en-US" sz="1600" dirty="0" smtClean="0"/>
              <a:t>　　不同体系结构的信息系统在开发和运用中有很大的区别，选择合适的体系结构十分重要。系统结构设计本着系统功能全面</a:t>
            </a:r>
            <a:r>
              <a:rPr lang="zh-CN" altLang="en-US" sz="1600" dirty="0" smtClean="0"/>
              <a:t>完</a:t>
            </a:r>
            <a:endParaRPr lang="en-US" altLang="zh-CN" sz="1600" dirty="0" smtClean="0"/>
          </a:p>
          <a:p>
            <a:r>
              <a:rPr lang="zh-CN" altLang="en-US" sz="1600" dirty="0" smtClean="0"/>
              <a:t>善</a:t>
            </a:r>
            <a:r>
              <a:rPr lang="zh-CN" altLang="en-US" sz="1600" dirty="0" smtClean="0"/>
              <a:t>的原则，实现系统的功能结构需求</a:t>
            </a:r>
            <a:r>
              <a:rPr lang="zh-CN" altLang="en-US" sz="1600" dirty="0" smtClean="0"/>
              <a:t>。综合</a:t>
            </a:r>
            <a:r>
              <a:rPr lang="zh-CN" altLang="en-US" sz="1600" dirty="0" smtClean="0"/>
              <a:t>考虑，家教在线管理平台采用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体系结构。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体系结构是一种以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技术为基础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r>
              <a:rPr lang="zh-CN" altLang="en-US" sz="1600" dirty="0" smtClean="0"/>
              <a:t>新型</a:t>
            </a:r>
            <a:r>
              <a:rPr lang="zh-CN" altLang="en-US" sz="1600" dirty="0" smtClean="0"/>
              <a:t>系统平台模式，也就是浏览器、应用服务器、数据库服务器（</a:t>
            </a:r>
            <a:r>
              <a:rPr lang="en-US" altLang="zh-CN" sz="1600" dirty="0" smtClean="0"/>
              <a:t>Browser/</a:t>
            </a:r>
            <a:r>
              <a:rPr lang="en-US" altLang="zh-CN" sz="1600" dirty="0" err="1" smtClean="0"/>
              <a:t>WebServer</a:t>
            </a:r>
            <a:r>
              <a:rPr lang="en-US" altLang="zh-CN" sz="1600" dirty="0" smtClean="0"/>
              <a:t>/Database 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简称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）的三层体系</a:t>
            </a:r>
            <a:r>
              <a:rPr lang="zh-CN" altLang="en-US" sz="1600" dirty="0" smtClean="0"/>
              <a:t>结</a:t>
            </a:r>
            <a:endParaRPr lang="en-US" altLang="zh-CN" sz="1600" dirty="0" smtClean="0"/>
          </a:p>
          <a:p>
            <a:r>
              <a:rPr lang="zh-CN" altLang="en-US" sz="1600" dirty="0" smtClean="0"/>
              <a:t>构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Internet/Intranet</a:t>
            </a:r>
            <a:r>
              <a:rPr lang="zh-CN" altLang="en-US" sz="1600" dirty="0" smtClean="0"/>
              <a:t>（互联网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企业内部网） 。</a:t>
            </a:r>
            <a:r>
              <a:rPr lang="en-US" altLang="zh-CN" sz="1600" dirty="0" smtClean="0"/>
              <a:t>B/S </a:t>
            </a:r>
            <a:r>
              <a:rPr lang="zh-CN" altLang="en-US" sz="1600" dirty="0" smtClean="0"/>
              <a:t>模式是由浏览器、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服务器和数据库服务器三个层次组成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模式以</a:t>
            </a:r>
            <a:r>
              <a:rPr lang="en-US" altLang="zh-CN" sz="1600" dirty="0" smtClean="0"/>
              <a:t>Web</a:t>
            </a:r>
          </a:p>
          <a:p>
            <a:r>
              <a:rPr lang="zh-CN" altLang="en-US" sz="1600" dirty="0" smtClean="0"/>
              <a:t>技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模型中，在客户机上运行的应用程序是浏览器。客户机要访问数据库时，向 </a:t>
            </a:r>
            <a:r>
              <a:rPr lang="en-US" altLang="zh-CN" sz="1600" dirty="0" smtClean="0"/>
              <a:t>Web </a:t>
            </a:r>
            <a:r>
              <a:rPr lang="zh-CN" altLang="en-US" sz="1600" dirty="0" smtClean="0"/>
              <a:t>服务器发出请求，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服务器通过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r>
              <a:rPr lang="zh-CN" altLang="en-US" sz="1600" dirty="0" smtClean="0"/>
              <a:t>网关</a:t>
            </a:r>
            <a:r>
              <a:rPr lang="zh-CN" altLang="en-US" sz="1600" dirty="0" smtClean="0"/>
              <a:t>与数据库相连</a:t>
            </a:r>
            <a:r>
              <a:rPr lang="zh-CN" altLang="en-US" sz="1600" dirty="0" smtClean="0"/>
              <a:t>，负责</a:t>
            </a:r>
            <a:r>
              <a:rPr lang="zh-CN" altLang="en-US" sz="1600" dirty="0" smtClean="0"/>
              <a:t>与数据库的数据交换。</a:t>
            </a:r>
            <a:r>
              <a:rPr lang="en-US" altLang="zh-CN" sz="1600" dirty="0" smtClean="0"/>
              <a:t>B-S</a:t>
            </a:r>
            <a:r>
              <a:rPr lang="zh-CN" altLang="en-US" sz="1600" dirty="0" smtClean="0"/>
              <a:t>体系结构如图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所示：</a:t>
            </a:r>
          </a:p>
          <a:p>
            <a:r>
              <a:rPr lang="zh-CN" altLang="en-US" sz="1600" dirty="0" smtClean="0"/>
              <a:t> 图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三层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体系结构</a:t>
            </a:r>
          </a:p>
          <a:p>
            <a:r>
              <a:rPr lang="zh-CN" altLang="en-US" sz="1600" dirty="0" smtClean="0"/>
              <a:t>　　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模式体系结构的系统主要采用四类技术，它们分别是</a:t>
            </a:r>
            <a:r>
              <a:rPr lang="en-US" altLang="zh-CN" sz="1600" dirty="0" smtClean="0"/>
              <a:t>JSP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ASP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PHP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CGI</a:t>
            </a:r>
            <a:r>
              <a:rPr lang="zh-CN" altLang="en-US" sz="1600" dirty="0" smtClean="0"/>
              <a:t>方式。使用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体系结构，用户不必安装</a:t>
            </a:r>
            <a:r>
              <a:rPr lang="zh-CN" altLang="en-US" sz="1600" dirty="0" smtClean="0"/>
              <a:t>专门</a:t>
            </a:r>
            <a:endParaRPr lang="en-US" altLang="zh-CN" sz="1600" dirty="0" smtClean="0"/>
          </a:p>
          <a:p>
            <a:r>
              <a:rPr lang="zh-CN" altLang="en-US" sz="1600" dirty="0" smtClean="0"/>
              <a:t>的</a:t>
            </a:r>
            <a:r>
              <a:rPr lang="zh-CN" altLang="en-US" sz="1600" dirty="0" smtClean="0"/>
              <a:t>客户端软件，只需有浏览器如</a:t>
            </a:r>
            <a:r>
              <a:rPr lang="en-US" altLang="zh-CN" sz="1600" dirty="0" smtClean="0"/>
              <a:t>IE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FireFox</a:t>
            </a:r>
            <a:r>
              <a:rPr lang="zh-CN" altLang="en-US" sz="1600" dirty="0" smtClean="0"/>
              <a:t>，就可在任何地方通过通用网路协议与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服务器交互，继而访问同一数据库数据源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使用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结构，客户端有较好的安全性、稳定性和高效性。</a:t>
            </a:r>
          </a:p>
          <a:p>
            <a:r>
              <a:rPr lang="zh-CN" altLang="en-US" sz="1600" b="1" dirty="0" smtClean="0"/>
              <a:t>三、项目进度时间安排</a:t>
            </a:r>
            <a:endParaRPr lang="zh-CN" altLang="en-US" sz="1600" dirty="0" smtClean="0"/>
          </a:p>
          <a:p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25</a:t>
            </a:r>
            <a:r>
              <a:rPr lang="zh-CN" altLang="en-US" sz="1600" dirty="0" smtClean="0"/>
              <a:t>日 至 </a:t>
            </a:r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日：查阅国内外关于家教系统的论文，搭建初步技术路线</a:t>
            </a:r>
          </a:p>
          <a:p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日至</a:t>
            </a:r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日：进行需求分析，完成原型的搭建</a:t>
            </a:r>
          </a:p>
          <a:p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日 至</a:t>
            </a:r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25</a:t>
            </a:r>
            <a:r>
              <a:rPr lang="zh-CN" altLang="en-US" sz="1600" dirty="0" smtClean="0"/>
              <a:t>日：学习系统开发语言</a:t>
            </a:r>
            <a:r>
              <a:rPr lang="en-US" altLang="zh-CN" sz="1600" dirty="0" smtClean="0"/>
              <a:t>JSP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、开发技术</a:t>
            </a:r>
            <a:r>
              <a:rPr lang="en-US" altLang="zh-CN" sz="1600" dirty="0" err="1" smtClean="0"/>
              <a:t>Servlet</a:t>
            </a:r>
            <a:r>
              <a:rPr lang="zh-CN" altLang="en-US" sz="1600" dirty="0" smtClean="0"/>
              <a:t>技术</a:t>
            </a:r>
          </a:p>
          <a:p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25</a:t>
            </a:r>
            <a:r>
              <a:rPr lang="zh-CN" altLang="en-US" sz="1600" dirty="0" smtClean="0"/>
              <a:t>日 至 </a:t>
            </a:r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25</a:t>
            </a:r>
            <a:r>
              <a:rPr lang="zh-CN" altLang="en-US" sz="1600" dirty="0" smtClean="0"/>
              <a:t>日：根据需求分析进行代码实现</a:t>
            </a:r>
          </a:p>
          <a:p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25</a:t>
            </a:r>
            <a:r>
              <a:rPr lang="zh-CN" altLang="en-US" sz="1600" dirty="0" smtClean="0"/>
              <a:t>日 至 </a:t>
            </a:r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日：系统测试</a:t>
            </a:r>
          </a:p>
          <a:p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日 至 </a:t>
            </a:r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日：解决并改进系统测试后发现的问题</a:t>
            </a:r>
          </a:p>
          <a:p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日至</a:t>
            </a:r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15</a:t>
            </a:r>
            <a:r>
              <a:rPr lang="zh-CN" altLang="en-US" sz="1600" dirty="0" smtClean="0"/>
              <a:t>日：撰写结项论文，对本次项目进行整理总结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72558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2000">
        <p:blinds dir="vert"/>
      </p:transition>
    </mc:Choice>
    <mc:Fallback>
      <p:transition spd="slow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19479" y="531334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spc="600" dirty="0" smtClean="0">
                <a:cs typeface="+mn-ea"/>
                <a:sym typeface="+mn-lt"/>
              </a:rPr>
              <a:t>系统功能简介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60795" y="2333580"/>
            <a:ext cx="4223535" cy="153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系统功能分为前台与后台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561678678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/>
        <a:ea typeface="锐字工房云字库细圆GBK"/>
        <a:cs typeface=""/>
      </a:majorFont>
      <a:minorFont>
        <a:latin typeface="微软雅黑 Light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811</Words>
  <Application>Microsoft Office PowerPoint</Application>
  <PresentationFormat>自定义</PresentationFormat>
  <Paragraphs>167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Windows User</cp:lastModifiedBy>
  <cp:revision>35</cp:revision>
  <dcterms:created xsi:type="dcterms:W3CDTF">2017-07-24T17:10:39Z</dcterms:created>
  <dcterms:modified xsi:type="dcterms:W3CDTF">2018-06-27T15:50:11Z</dcterms:modified>
</cp:coreProperties>
</file>