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77" r:id="rId4"/>
    <p:sldId id="262" r:id="rId5"/>
    <p:sldId id="263" r:id="rId6"/>
    <p:sldId id="274" r:id="rId7"/>
    <p:sldId id="261" r:id="rId8"/>
    <p:sldId id="279" r:id="rId9"/>
    <p:sldId id="273" r:id="rId10"/>
    <p:sldId id="26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1AF0-1B4B-80FF-E668-110B6C77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F7365-68C1-5899-7AB0-E79232A02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ED137-9DF7-CD4E-FC3B-7F0DFC8A77D0}"/>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B8AEC386-0ABD-BECD-3A5F-063FDA106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452C1-DB5A-A79D-B937-5911CDFADD7B}"/>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685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5F3A-472E-6329-C7A0-6636336EB9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E1D69-A18E-F962-629F-2A7DCA39D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59118-F0FE-855F-ABA9-53A319568CDE}"/>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6BA70DD4-9D8F-86F5-A2CF-3C268318F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F1E0-3234-A801-88D0-3EE6331E159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38088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116B9-D480-67F1-4A17-2B79DDE9C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A4E4E-8960-3D31-03AC-4D61882D5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55142-0F5F-4332-7CDE-5518E16F7D3B}"/>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C59FB80D-1D63-38AB-2205-F8A62FA04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612D-11C8-32B4-C41D-DF24897820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6198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3BB6-955A-4C85-C3EB-EAAFFCD1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E26B-342B-ECA4-FC94-26291C707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7A94-1EF8-50C3-7514-729736835EA8}"/>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2DEF6B75-E0F6-624A-442D-9D83FC07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8090D-DDD8-2BBB-FB20-3A38BA4F22A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896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FA0-CD21-DB59-7388-1E1086181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2AE26D-A302-27C3-360F-29BB36AA0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94C42-4083-EA8C-E956-13DBBAC903D3}"/>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EFAC7E2E-7D0B-AFA9-FEF2-62E45DCC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E9A75-76F3-FBD6-594A-9B0197405E58}"/>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26527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1671-9EA5-4C6B-7D33-E77A0D2DD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2FD0E-CE33-3624-B2D9-47E0DA049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C013D-30CA-B48C-2A74-7EE8C88DB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8AB11-76BC-1435-14A8-B5F7D57CFD39}"/>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6" name="Footer Placeholder 5">
            <a:extLst>
              <a:ext uri="{FF2B5EF4-FFF2-40B4-BE49-F238E27FC236}">
                <a16:creationId xmlns:a16="http://schemas.microsoft.com/office/drawing/2014/main" id="{39C74123-AA6A-B1D3-150C-C3DCCA5B2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F1FD3-38B9-A2E0-609A-B482A3BC7D6D}"/>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60996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8747-B982-908C-C27D-03724B1D22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F0779-1723-A5FA-2C29-32D6A9248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FC66E-F5A7-BCBD-11B2-34296BF72A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BB9A6-A8CD-7B5F-06B3-6BE8975D8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81C71-660E-E627-D804-330E70BD7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12C00-ECCB-7A89-F75E-5DF1608DBE67}"/>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8" name="Footer Placeholder 7">
            <a:extLst>
              <a:ext uri="{FF2B5EF4-FFF2-40B4-BE49-F238E27FC236}">
                <a16:creationId xmlns:a16="http://schemas.microsoft.com/office/drawing/2014/main" id="{55C58E7C-5906-B251-C467-463E58FC0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54EA-4B52-533B-270E-7CACADC1FC07}"/>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58084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9354-E4AE-4577-A62F-4B341D6C4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DBCFC-C487-588C-886B-CDD1C03041DB}"/>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4" name="Footer Placeholder 3">
            <a:extLst>
              <a:ext uri="{FF2B5EF4-FFF2-40B4-BE49-F238E27FC236}">
                <a16:creationId xmlns:a16="http://schemas.microsoft.com/office/drawing/2014/main" id="{7C87181F-9745-7427-4578-FE4584F38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E3AC8-2D8D-9232-187E-53D6C8BD55E6}"/>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7357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3F38B-24BD-0B67-918E-45924302FCC2}"/>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3" name="Footer Placeholder 2">
            <a:extLst>
              <a:ext uri="{FF2B5EF4-FFF2-40B4-BE49-F238E27FC236}">
                <a16:creationId xmlns:a16="http://schemas.microsoft.com/office/drawing/2014/main" id="{68F13151-77DC-51F9-ACCE-55D512462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DEA20-921B-AC3E-1D8F-889C9B2696AC}"/>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3878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AF91-E0D0-D57E-078D-BD7FF9A6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CF9C8-6125-20B5-C292-3695B4F7E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4FC0B-3AD8-D3E3-EFEA-B3A2628A7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52E8E-23DF-17F4-1E4D-994FDEC2EF07}"/>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6" name="Footer Placeholder 5">
            <a:extLst>
              <a:ext uri="{FF2B5EF4-FFF2-40B4-BE49-F238E27FC236}">
                <a16:creationId xmlns:a16="http://schemas.microsoft.com/office/drawing/2014/main" id="{4F0F7199-7285-DA40-86A0-12FF67077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39DCB-7B42-FA29-D1F4-14A774007E50}"/>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424133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BD38-5A21-0AC0-9798-7348534E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C9185-A963-D758-C61A-F90FD4AEE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9B927-988B-E7B6-40C1-FCB3E6A39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5D55D-EB1B-F793-BCEF-2B057C3103A0}"/>
              </a:ext>
            </a:extLst>
          </p:cNvPr>
          <p:cNvSpPr>
            <a:spLocks noGrp="1"/>
          </p:cNvSpPr>
          <p:nvPr>
            <p:ph type="dt" sz="half" idx="10"/>
          </p:nvPr>
        </p:nvSpPr>
        <p:spPr/>
        <p:txBody>
          <a:bodyPr/>
          <a:lstStyle/>
          <a:p>
            <a:fld id="{FB2338E5-CE82-4AAE-91BA-A06CAEF43979}" type="datetimeFigureOut">
              <a:rPr lang="en-US" smtClean="0"/>
              <a:t>3/30/2025</a:t>
            </a:fld>
            <a:endParaRPr lang="en-US"/>
          </a:p>
        </p:txBody>
      </p:sp>
      <p:sp>
        <p:nvSpPr>
          <p:cNvPr id="6" name="Footer Placeholder 5">
            <a:extLst>
              <a:ext uri="{FF2B5EF4-FFF2-40B4-BE49-F238E27FC236}">
                <a16:creationId xmlns:a16="http://schemas.microsoft.com/office/drawing/2014/main" id="{12FB40E4-9729-8786-0077-D8411FCC2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A830-A49C-116E-3AAA-E10AC40634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37850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7782E-73C7-568B-7598-1B7778FC5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B0D61-90FA-7618-AF2B-DBB7C4888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27D66-57A7-91D4-1183-18EA5C72E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338E5-CE82-4AAE-91BA-A06CAEF43979}" type="datetimeFigureOut">
              <a:rPr lang="en-US" smtClean="0"/>
              <a:t>3/30/2025</a:t>
            </a:fld>
            <a:endParaRPr lang="en-US"/>
          </a:p>
        </p:txBody>
      </p:sp>
      <p:sp>
        <p:nvSpPr>
          <p:cNvPr id="5" name="Footer Placeholder 4">
            <a:extLst>
              <a:ext uri="{FF2B5EF4-FFF2-40B4-BE49-F238E27FC236}">
                <a16:creationId xmlns:a16="http://schemas.microsoft.com/office/drawing/2014/main" id="{522AE50F-B6A0-547A-B599-1825CE873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228EE-12B3-5924-96F1-3E5CAAC44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1E980-43D1-48C4-8443-EB61B352A3C8}" type="slidenum">
              <a:rPr lang="en-US" smtClean="0"/>
              <a:t>‹#›</a:t>
            </a:fld>
            <a:endParaRPr lang="en-US"/>
          </a:p>
        </p:txBody>
      </p:sp>
    </p:spTree>
    <p:extLst>
      <p:ext uri="{BB962C8B-B14F-4D97-AF65-F5344CB8AC3E}">
        <p14:creationId xmlns:p14="http://schemas.microsoft.com/office/powerpoint/2010/main" val="29278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EEA20-E993-FC8C-0772-A8772F1ED123}"/>
              </a:ext>
            </a:extLst>
          </p:cNvPr>
          <p:cNvSpPr>
            <a:spLocks noGrp="1"/>
          </p:cNvSpPr>
          <p:nvPr>
            <p:ph type="title"/>
          </p:nvPr>
        </p:nvSpPr>
        <p:spPr>
          <a:xfrm>
            <a:off x="964809" y="2587821"/>
            <a:ext cx="10515600" cy="1325563"/>
          </a:xfrm>
        </p:spPr>
        <p:txBody>
          <a:bodyPr>
            <a:noAutofit/>
          </a:bodyPr>
          <a:lstStyle/>
          <a:p>
            <a:pPr algn="ctr"/>
            <a:r>
              <a:rPr lang="en-US" sz="5400" b="1" i="0" dirty="0">
                <a:effectLst/>
                <a:latin typeface="Times New Roman" panose="02020603050405020304" pitchFamily="18" charset="0"/>
                <a:cs typeface="Times New Roman" panose="02020603050405020304" pitchFamily="18" charset="0"/>
              </a:rPr>
              <a:t>USE OF POSE ESTIMATION FOR ELDERLY PEOPLE USING PYTHON</a:t>
            </a:r>
            <a:br>
              <a:rPr lang="en-US" sz="5400" b="1" i="0" dirty="0">
                <a:effectLst/>
                <a:latin typeface="Times New Roman" panose="02020603050405020304" pitchFamily="18" charset="0"/>
                <a:cs typeface="Times New Roman" panose="02020603050405020304" pitchFamily="18" charset="0"/>
              </a:rPr>
            </a:br>
            <a:r>
              <a:rPr lang="en-US" sz="5400" b="1" i="0" dirty="0">
                <a:effectLst/>
                <a:latin typeface="Times New Roman" panose="02020603050405020304" pitchFamily="18" charset="0"/>
                <a:cs typeface="Times New Roman" panose="02020603050405020304" pitchFamily="18" charset="0"/>
              </a:rPr>
              <a:t>by</a:t>
            </a:r>
            <a:br>
              <a:rPr lang="en-US" sz="5400" b="1" i="0" dirty="0">
                <a:effectLst/>
                <a:latin typeface="Times New Roman" panose="02020603050405020304" pitchFamily="18" charset="0"/>
                <a:cs typeface="Times New Roman" panose="02020603050405020304" pitchFamily="18" charset="0"/>
              </a:rPr>
            </a:br>
            <a:r>
              <a:rPr lang="en-US" sz="5400" b="1" i="0" dirty="0">
                <a:effectLst/>
                <a:latin typeface="Times New Roman" panose="02020603050405020304" pitchFamily="18" charset="0"/>
                <a:cs typeface="Times New Roman" panose="02020603050405020304" pitchFamily="18" charset="0"/>
              </a:rPr>
              <a:t>Ms. SOPIA RANI.E</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47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a:xfrm>
            <a:off x="838200" y="289969"/>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CONCLUSION</a:t>
            </a:r>
          </a:p>
        </p:txBody>
      </p:sp>
      <p:sp>
        <p:nvSpPr>
          <p:cNvPr id="5" name="Rectangle 2">
            <a:extLst>
              <a:ext uri="{FF2B5EF4-FFF2-40B4-BE49-F238E27FC236}">
                <a16:creationId xmlns:a16="http://schemas.microsoft.com/office/drawing/2014/main" id="{84BC9098-04FB-40DD-B26C-BC58FFFCA2EB}"/>
              </a:ext>
            </a:extLst>
          </p:cNvPr>
          <p:cNvSpPr>
            <a:spLocks noGrp="1" noChangeArrowheads="1"/>
          </p:cNvSpPr>
          <p:nvPr>
            <p:ph idx="1"/>
          </p:nvPr>
        </p:nvSpPr>
        <p:spPr bwMode="auto">
          <a:xfrm>
            <a:off x="838200" y="1385633"/>
            <a:ext cx="10229275" cy="430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Facial Emotion Recognition for Paralyzed Individuals using the FERC method with CNNs.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Versatile applications in security, healthcare, and human-robot interaction.</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Enhances nonverbal communication, aiding law enforcement and mental health evaluation.</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Improves human-robot interactions and deepens understanding of human emotions.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Automated email alerts notify support persons when sadness is detected.</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Further research needed to address data bias and improve effectiveness for paralyzed individuals.</a:t>
            </a:r>
          </a:p>
        </p:txBody>
      </p:sp>
    </p:spTree>
    <p:extLst>
      <p:ext uri="{BB962C8B-B14F-4D97-AF65-F5344CB8AC3E}">
        <p14:creationId xmlns:p14="http://schemas.microsoft.com/office/powerpoint/2010/main" val="30472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8734D-D4BC-4EFB-815C-5584EEE9D64F}"/>
              </a:ext>
            </a:extLst>
          </p:cNvPr>
          <p:cNvSpPr txBox="1"/>
          <p:nvPr/>
        </p:nvSpPr>
        <p:spPr>
          <a:xfrm>
            <a:off x="4362660" y="3075057"/>
            <a:ext cx="3466681" cy="707886"/>
          </a:xfrm>
          <a:prstGeom prst="rect">
            <a:avLst/>
          </a:prstGeom>
          <a:noFill/>
        </p:spPr>
        <p:txBody>
          <a:bodyPr wrap="square" rtlCol="0" anchor="ctr">
            <a:spAutoFit/>
          </a:bodyPr>
          <a:lstStyle/>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04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8B6CDF-E941-1F56-03CE-97BB426B384C}"/>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ABSTRACT</a:t>
            </a:r>
          </a:p>
        </p:txBody>
      </p:sp>
      <p:sp>
        <p:nvSpPr>
          <p:cNvPr id="9" name="Rectangle 6">
            <a:extLst>
              <a:ext uri="{FF2B5EF4-FFF2-40B4-BE49-F238E27FC236}">
                <a16:creationId xmlns:a16="http://schemas.microsoft.com/office/drawing/2014/main" id="{F65BC131-5BF4-475E-BC83-6E5DF96C22B8}"/>
              </a:ext>
            </a:extLst>
          </p:cNvPr>
          <p:cNvSpPr>
            <a:spLocks noGrp="1" noChangeArrowheads="1"/>
          </p:cNvSpPr>
          <p:nvPr>
            <p:ph idx="1"/>
          </p:nvPr>
        </p:nvSpPr>
        <p:spPr bwMode="auto">
          <a:xfrm>
            <a:off x="838201" y="1421811"/>
            <a:ext cx="10515600" cy="492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Real-time Facial Emotion Detection &amp; Drug Recommendation System</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Uses a TensorFlow-based deep learning model to analyze live webcam feeds.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Identifies seven emotions Angry, Disgust, Fear, Happy, Neutral, Sad, and Surprise.</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Links each emotion to a personalized drug recommendation for mental well-being.</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Logs user details (name, age, detected emotion, and drug recommendation) in an Excel sheet.</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Automated email alerts notify healthcare providers of critical emotional states (e.g., sadness).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Aims to enhance mental health care through real-time, data-driven emotional support and medication management.</a:t>
            </a:r>
          </a:p>
        </p:txBody>
      </p:sp>
    </p:spTree>
    <p:extLst>
      <p:ext uri="{BB962C8B-B14F-4D97-AF65-F5344CB8AC3E}">
        <p14:creationId xmlns:p14="http://schemas.microsoft.com/office/powerpoint/2010/main" val="119289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SYSTEM</a:t>
            </a: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a:xfrm>
            <a:off x="838200" y="1558339"/>
            <a:ext cx="10515600" cy="4351338"/>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System Requirements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Hardware Specification</a:t>
            </a:r>
          </a:p>
          <a:p>
            <a:pPr algn="just">
              <a:lnSpc>
                <a:spcPct val="150000"/>
              </a:lnSpc>
            </a:pPr>
            <a:r>
              <a:rPr lang="en-US" sz="2200" dirty="0">
                <a:latin typeface="Times New Roman" panose="02020603050405020304" pitchFamily="18" charset="0"/>
                <a:cs typeface="Times New Roman" panose="02020603050405020304" pitchFamily="18" charset="0"/>
              </a:rPr>
              <a:t>Processor			Intel Core Duo 2.0 GHz or higher.</a:t>
            </a:r>
          </a:p>
          <a:p>
            <a:pPr algn="just">
              <a:lnSpc>
                <a:spcPct val="150000"/>
              </a:lnSpc>
            </a:pPr>
            <a:r>
              <a:rPr lang="en-US" sz="2200" dirty="0">
                <a:latin typeface="Times New Roman" panose="02020603050405020304" pitchFamily="18" charset="0"/>
                <a:cs typeface="Times New Roman" panose="02020603050405020304" pitchFamily="18" charset="0"/>
              </a:rPr>
              <a:t>RAM				Minimum1 GB or Greater.</a:t>
            </a:r>
          </a:p>
          <a:p>
            <a:pPr algn="just">
              <a:lnSpc>
                <a:spcPct val="150000"/>
              </a:lnSpc>
            </a:pPr>
            <a:r>
              <a:rPr lang="en-US" sz="2200" dirty="0">
                <a:latin typeface="Times New Roman" panose="02020603050405020304" pitchFamily="18" charset="0"/>
                <a:cs typeface="Times New Roman" panose="02020603050405020304" pitchFamily="18" charset="0"/>
              </a:rPr>
              <a:t>Hard disk			20 GB (Free Space).</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Software Specification</a:t>
            </a:r>
          </a:p>
          <a:p>
            <a:pPr algn="just">
              <a:lnSpc>
                <a:spcPct val="150000"/>
              </a:lnSpc>
            </a:pPr>
            <a:r>
              <a:rPr lang="en-US" sz="2200" dirty="0">
                <a:latin typeface="Times New Roman" panose="02020603050405020304" pitchFamily="18" charset="0"/>
                <a:cs typeface="Times New Roman" panose="02020603050405020304" pitchFamily="18" charset="0"/>
              </a:rPr>
              <a:t>Software			Visual Studio Code</a:t>
            </a:r>
          </a:p>
          <a:p>
            <a:pPr algn="just">
              <a:lnSpc>
                <a:spcPct val="150000"/>
              </a:lnSpc>
            </a:pPr>
            <a:r>
              <a:rPr lang="en-US" sz="2200" dirty="0">
                <a:latin typeface="Times New Roman" panose="02020603050405020304" pitchFamily="18" charset="0"/>
                <a:cs typeface="Times New Roman" panose="02020603050405020304" pitchFamily="18" charset="0"/>
              </a:rPr>
              <a:t>Operation System		Windows 7 or higher.</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5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A992-CCBE-AFBF-DA29-F215F6BE009D}"/>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111D32D-54D0-3FE0-1F9C-54ACB874CF38}"/>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1 Data collection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2 Data Pre processing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3 Model implementation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4 Loading the trained model into GUI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Model 5 Deduction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6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B85D-DC76-6EC9-D8BD-8786455B0484}"/>
              </a:ext>
            </a:extLst>
          </p:cNvPr>
          <p:cNvSpPr>
            <a:spLocks noGrp="1"/>
          </p:cNvSpPr>
          <p:nvPr>
            <p:ph type="title"/>
          </p:nvPr>
        </p:nvSpPr>
        <p:spPr>
          <a:xfrm>
            <a:off x="838200" y="289969"/>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FB2EFDC-5EF0-98A1-3A7F-9BF0C8A3CC78}"/>
              </a:ext>
            </a:extLst>
          </p:cNvPr>
          <p:cNvSpPr>
            <a:spLocks noGrp="1"/>
          </p:cNvSpPr>
          <p:nvPr>
            <p:ph idx="1"/>
          </p:nvPr>
        </p:nvSpPr>
        <p:spPr>
          <a:xfrm>
            <a:off x="838200" y="1690688"/>
            <a:ext cx="10515600" cy="2424828"/>
          </a:xfrm>
        </p:spPr>
        <p:txBody>
          <a:bodyPr>
            <a:normAutofit/>
          </a:bodyPr>
          <a:lstStyle/>
          <a:p>
            <a:r>
              <a:rPr lang="en-US" sz="2000" dirty="0">
                <a:latin typeface="Times New Roman" panose="02020603050405020304" pitchFamily="18" charset="0"/>
                <a:cs typeface="Times New Roman" panose="02020603050405020304" pitchFamily="18" charset="0"/>
              </a:rPr>
              <a:t>Module 1  Data Collection</a:t>
            </a:r>
          </a:p>
          <a:p>
            <a:pPr marL="0" indent="0">
              <a:lnSpc>
                <a:spcPct val="150000"/>
              </a:lnSpc>
              <a:buNone/>
            </a:pPr>
            <a:r>
              <a:rPr lang="en-US" sz="2000" dirty="0">
                <a:effectLst/>
                <a:latin typeface="Times New Roman" panose="02020603050405020304" pitchFamily="18" charset="0"/>
                <a:ea typeface="Calibri" panose="020F0502020204030204" pitchFamily="34" charset="0"/>
              </a:rPr>
              <a:t>	Involves collecting image data, specifically targeting a curated subset of facial expression images meticulously chosen to augment model training by excluding potentially misleading content. This approach ensures the optimal training of our facial emotion deduction system, enhancing its accuracy and reliability.</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4B7AD7-5839-4DA5-ADAD-CFB2325AF999}"/>
              </a:ext>
            </a:extLst>
          </p:cNvPr>
          <p:cNvSpPr txBox="1">
            <a:spLocks/>
          </p:cNvSpPr>
          <p:nvPr/>
        </p:nvSpPr>
        <p:spPr>
          <a:xfrm>
            <a:off x="838200" y="4115516"/>
            <a:ext cx="10515600" cy="2625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Module 2 Data Preprocessing</a:t>
            </a:r>
          </a:p>
          <a:p>
            <a:pPr marL="0" indent="0">
              <a:lnSpc>
                <a:spcPct val="150000"/>
              </a:lnSpc>
              <a:buFont typeface="Arial" panose="020B0604020202020204" pitchFamily="34" charset="0"/>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Data preprocessing assumes a pivotal role in elevating image quality for efficient analysis. Various techniques, including noise reduction, contrast enhancement, resizing, color correction, segmentation, and feature extraction, are systematically employed to optimize the dataset, ensuring it is well-prepared for subsequent processing and thorough analysis.</a:t>
            </a:r>
          </a:p>
          <a:p>
            <a:pPr marL="0" indent="0">
              <a:lnSpc>
                <a:spcPct val="150000"/>
              </a:lnSpc>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07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A40-98E7-8FFE-71A7-835F8EE4849B}"/>
              </a:ext>
            </a:extLst>
          </p:cNvPr>
          <p:cNvSpPr>
            <a:spLocks noGrp="1"/>
          </p:cNvSpPr>
          <p:nvPr>
            <p:ph type="title"/>
          </p:nvPr>
        </p:nvSpPr>
        <p:spPr>
          <a:xfrm>
            <a:off x="838200" y="309657"/>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MODULE</a:t>
            </a: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DESCRIPTION</a:t>
            </a:r>
            <a:r>
              <a:rPr lang="en-US"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F3C9E51-097B-078A-8699-D255780011BD}"/>
              </a:ext>
            </a:extLst>
          </p:cNvPr>
          <p:cNvSpPr>
            <a:spLocks noGrp="1"/>
          </p:cNvSpPr>
          <p:nvPr>
            <p:ph idx="1"/>
          </p:nvPr>
        </p:nvSpPr>
        <p:spPr>
          <a:xfrm>
            <a:off x="838200" y="1534223"/>
            <a:ext cx="10515600" cy="4351338"/>
          </a:xfrm>
        </p:spPr>
        <p:txBody>
          <a:bodyPr>
            <a:normAutofit/>
          </a:bodyPr>
          <a:lstStyle/>
          <a:p>
            <a:pPr algn="l"/>
            <a:r>
              <a:rPr lang="en-US" sz="2000" dirty="0">
                <a:latin typeface="Times New Roman" panose="02020603050405020304" pitchFamily="18" charset="0"/>
                <a:cs typeface="Times New Roman" panose="02020603050405020304" pitchFamily="18" charset="0"/>
              </a:rPr>
              <a:t>Module 3 </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Splitting of Dataset</a:t>
            </a: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datasets were trained using Deep learning method with Open CV algorithm. By using this we can able to predict the values of accuracy. </a:t>
            </a:r>
          </a:p>
          <a:p>
            <a:pPr marL="457200" lvl="1" indent="0" algn="l">
              <a:lnSpc>
                <a:spcPct val="150000"/>
              </a:lnSpc>
              <a:buNone/>
            </a:pPr>
            <a:br>
              <a:rPr lang="en-US" dirty="0"/>
            </a:b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BE0B6AA-3B3E-4ADA-A1A4-0837F278A355}"/>
              </a:ext>
            </a:extLst>
          </p:cNvPr>
          <p:cNvSpPr txBox="1">
            <a:spLocks/>
          </p:cNvSpPr>
          <p:nvPr/>
        </p:nvSpPr>
        <p:spPr>
          <a:xfrm>
            <a:off x="838200" y="30205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Module 4 </a:t>
            </a:r>
            <a:r>
              <a:rPr lang="en-IN" sz="2000" spc="10" dirty="0">
                <a:latin typeface="Times New Roman" panose="02020603050405020304" pitchFamily="18" charset="0"/>
                <a:cs typeface="Times New Roman" panose="02020603050405020304" pitchFamily="18" charset="0"/>
              </a:rPr>
              <a:t>Loading the trained model into GUI</a:t>
            </a:r>
            <a:endParaRPr lang="en-US" sz="2000" spc="10" dirty="0">
              <a:latin typeface="Times New Roman" panose="02020603050405020304" pitchFamily="18" charset="0"/>
              <a:cs typeface="Times New Roman" panose="02020603050405020304" pitchFamily="18" charset="0"/>
            </a:endParaRPr>
          </a:p>
          <a:p>
            <a:pPr marL="457200" indent="-457200">
              <a:lnSpc>
                <a:spcPct val="150000"/>
              </a:lnSpc>
              <a:spcBef>
                <a:spcPts val="0"/>
              </a:spcBef>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The trained model is loaded into the frame work called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Tkinter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50000"/>
              </a:lnSpc>
              <a:spcBef>
                <a:spcPts val="0"/>
              </a:spcBef>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It is used to show the result in the GUI form. </a:t>
            </a:r>
          </a:p>
          <a:p>
            <a:pPr marL="457200" lvl="1" indent="0">
              <a:lnSpc>
                <a:spcPct val="15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558211-CBCB-42DC-AD72-6BB4D861BB6A}"/>
              </a:ext>
            </a:extLst>
          </p:cNvPr>
          <p:cNvSpPr txBox="1">
            <a:spLocks/>
          </p:cNvSpPr>
          <p:nvPr/>
        </p:nvSpPr>
        <p:spPr>
          <a:xfrm>
            <a:off x="838200" y="4473017"/>
            <a:ext cx="10515600" cy="2825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Module 5  Deduction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spcBef>
                <a:spcPts val="0"/>
              </a:spcBef>
              <a:buFont typeface="+mj-lt"/>
              <a:buAutoNum type="arabicPeriod"/>
              <a:tabLst>
                <a:tab pos="6858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Finally, the user can view their face via webcam. </a:t>
            </a:r>
          </a:p>
          <a:p>
            <a:pPr marL="457200" indent="-457200">
              <a:lnSpc>
                <a:spcPct val="150000"/>
              </a:lnSpc>
              <a:spcBef>
                <a:spcPts val="0"/>
              </a:spcBef>
              <a:spcAft>
                <a:spcPts val="800"/>
              </a:spcAft>
              <a:buFont typeface="+mj-lt"/>
              <a:buAutoNum type="arabicPeriod"/>
              <a:tabLst>
                <a:tab pos="6858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It can deduct face emotion happy, sad, angry, etc... </a:t>
            </a:r>
          </a:p>
          <a:p>
            <a:pPr marL="457200" indent="-457200">
              <a:lnSpc>
                <a:spcPct val="150000"/>
              </a:lnSpc>
              <a:spcBef>
                <a:spcPts val="0"/>
              </a:spcBef>
              <a:spcAft>
                <a:spcPts val="800"/>
              </a:spcAft>
              <a:buFont typeface="+mj-lt"/>
              <a:buAutoNum type="arabicPeriod"/>
              <a:tabLst>
                <a:tab pos="6858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If person deducted as sad means mail send to supported person.</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4A28-2FE2-A426-0CB8-59D5E9D51D64}"/>
              </a:ext>
            </a:extLst>
          </p:cNvPr>
          <p:cNvSpPr>
            <a:spLocks noGrp="1"/>
          </p:cNvSpPr>
          <p:nvPr>
            <p:ph type="title"/>
          </p:nvPr>
        </p:nvSpPr>
        <p:spPr>
          <a:xfrm>
            <a:off x="838200" y="289969"/>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MODULE</a:t>
            </a: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ARCHITECTURE</a:t>
            </a:r>
          </a:p>
        </p:txBody>
      </p:sp>
      <p:sp>
        <p:nvSpPr>
          <p:cNvPr id="30" name="TextBox 29">
            <a:extLst>
              <a:ext uri="{FF2B5EF4-FFF2-40B4-BE49-F238E27FC236}">
                <a16:creationId xmlns:a16="http://schemas.microsoft.com/office/drawing/2014/main" id="{D7628399-AA56-579B-9CF0-4BEF93B6E6A7}"/>
              </a:ext>
            </a:extLst>
          </p:cNvPr>
          <p:cNvSpPr txBox="1"/>
          <p:nvPr/>
        </p:nvSpPr>
        <p:spPr>
          <a:xfrm>
            <a:off x="3048778" y="3241962"/>
            <a:ext cx="6097554" cy="342786"/>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3" name="Canvas 1">
            <a:extLst>
              <a:ext uri="{FF2B5EF4-FFF2-40B4-BE49-F238E27FC236}">
                <a16:creationId xmlns:a16="http://schemas.microsoft.com/office/drawing/2014/main" id="{AEA0B1C2-A7C4-3A42-F1FA-9BDFF553EBE8}"/>
              </a:ext>
            </a:extLst>
          </p:cNvPr>
          <p:cNvGrpSpPr/>
          <p:nvPr/>
        </p:nvGrpSpPr>
        <p:grpSpPr>
          <a:xfrm>
            <a:off x="1111943" y="1567549"/>
            <a:ext cx="10592377" cy="4248028"/>
            <a:chOff x="133350" y="171450"/>
            <a:chExt cx="5862637" cy="5490833"/>
          </a:xfrm>
        </p:grpSpPr>
        <p:sp>
          <p:nvSpPr>
            <p:cNvPr id="65" name="Rectangle 64">
              <a:extLst>
                <a:ext uri="{FF2B5EF4-FFF2-40B4-BE49-F238E27FC236}">
                  <a16:creationId xmlns:a16="http://schemas.microsoft.com/office/drawing/2014/main" id="{4293BC23-D569-A9F9-AEDC-D6ADD38C12BB}"/>
                </a:ext>
              </a:extLst>
            </p:cNvPr>
            <p:cNvSpPr/>
            <p:nvPr/>
          </p:nvSpPr>
          <p:spPr>
            <a:xfrm>
              <a:off x="133350" y="171450"/>
              <a:ext cx="1447800" cy="552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Data collection </a:t>
              </a:r>
              <a:endParaRPr lang="en-US" sz="1600" dirty="0">
                <a:effectLst/>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54BDFFB4-7B56-9CA2-36B4-3E619472A0DE}"/>
                </a:ext>
              </a:extLst>
            </p:cNvPr>
            <p:cNvSpPr/>
            <p:nvPr/>
          </p:nvSpPr>
          <p:spPr>
            <a:xfrm>
              <a:off x="1990725" y="200025"/>
              <a:ext cx="1390650" cy="552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Data Pre Processing </a:t>
              </a:r>
              <a:endParaRPr lang="en-US" sz="1600">
                <a:effectLst/>
                <a:ea typeface="Calibri" panose="020F0502020204030204" pitchFamily="34" charset="0"/>
                <a:cs typeface="Times New Roman" panose="02020603050405020304" pitchFamily="18" charset="0"/>
              </a:endParaRPr>
            </a:p>
          </p:txBody>
        </p:sp>
        <p:sp>
          <p:nvSpPr>
            <p:cNvPr id="67" name="Rectangle 66">
              <a:extLst>
                <a:ext uri="{FF2B5EF4-FFF2-40B4-BE49-F238E27FC236}">
                  <a16:creationId xmlns:a16="http://schemas.microsoft.com/office/drawing/2014/main" id="{469B7301-2DE0-714E-69AB-ABF98B9EB6EC}"/>
                </a:ext>
              </a:extLst>
            </p:cNvPr>
            <p:cNvSpPr/>
            <p:nvPr/>
          </p:nvSpPr>
          <p:spPr>
            <a:xfrm>
              <a:off x="4071937" y="171450"/>
              <a:ext cx="1924050" cy="236220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p>
          </p:txBody>
        </p:sp>
        <p:sp>
          <p:nvSpPr>
            <p:cNvPr id="68" name="Rectangle 67">
              <a:extLst>
                <a:ext uri="{FF2B5EF4-FFF2-40B4-BE49-F238E27FC236}">
                  <a16:creationId xmlns:a16="http://schemas.microsoft.com/office/drawing/2014/main" id="{C95E4C5E-326C-4489-0630-24B6C88B2EDE}"/>
                </a:ext>
              </a:extLst>
            </p:cNvPr>
            <p:cNvSpPr/>
            <p:nvPr/>
          </p:nvSpPr>
          <p:spPr>
            <a:xfrm>
              <a:off x="4171950" y="235517"/>
              <a:ext cx="1724025" cy="390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Model implementation </a:t>
              </a:r>
              <a:endParaRPr lang="en-US" sz="1600">
                <a:effectLst/>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6F090081-297E-8B3B-A6EF-6A97EEE5C1DC}"/>
                </a:ext>
              </a:extLst>
            </p:cNvPr>
            <p:cNvSpPr/>
            <p:nvPr/>
          </p:nvSpPr>
          <p:spPr>
            <a:xfrm>
              <a:off x="4210050" y="968943"/>
              <a:ext cx="1676400" cy="409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Deep Learning </a:t>
              </a:r>
              <a:endParaRPr lang="en-US" sz="1600">
                <a:effectLst/>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AA0C2162-7F59-937E-A55A-931F01EDD114}"/>
                </a:ext>
              </a:extLst>
            </p:cNvPr>
            <p:cNvSpPr/>
            <p:nvPr/>
          </p:nvSpPr>
          <p:spPr>
            <a:xfrm>
              <a:off x="4219575" y="1769042"/>
              <a:ext cx="1695450" cy="657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Loading the training video into CNN, </a:t>
              </a:r>
              <a:r>
                <a:rPr lang="en-IN" sz="1600" b="1" kern="100" dirty="0" err="1">
                  <a:solidFill>
                    <a:srgbClr val="FFFFFF"/>
                  </a:solidFill>
                  <a:effectLst/>
                  <a:ea typeface="Calibri" panose="020F0502020204030204" pitchFamily="34" charset="0"/>
                  <a:cs typeface="Times New Roman" panose="02020603050405020304" pitchFamily="18" charset="0"/>
                </a:rPr>
                <a:t>Keras</a:t>
              </a:r>
              <a:r>
                <a:rPr lang="en-IN" sz="1600" b="1" kern="100" dirty="0">
                  <a:solidFill>
                    <a:srgbClr val="FFFFFF"/>
                  </a:solidFill>
                  <a:effectLst/>
                  <a:ea typeface="Calibri" panose="020F0502020204030204" pitchFamily="34" charset="0"/>
                  <a:cs typeface="Times New Roman" panose="02020603050405020304" pitchFamily="18" charset="0"/>
                </a:rPr>
                <a:t>, Tensor Flow </a:t>
              </a:r>
              <a:endParaRPr lang="en-US" sz="1600" dirty="0">
                <a:effectLst/>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377FE04A-3862-6587-97E5-C65BB58F9E16}"/>
                </a:ext>
              </a:extLst>
            </p:cNvPr>
            <p:cNvSpPr/>
            <p:nvPr/>
          </p:nvSpPr>
          <p:spPr>
            <a:xfrm>
              <a:off x="1716140" y="2902015"/>
              <a:ext cx="1628775" cy="476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Face Deduction using Webcam</a:t>
              </a:r>
              <a:endParaRPr lang="en-US" sz="1600" dirty="0">
                <a:effectLst/>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E62B4391-FE53-1A95-A0EB-DD0EDFEFB5D3}"/>
                </a:ext>
              </a:extLst>
            </p:cNvPr>
            <p:cNvSpPr/>
            <p:nvPr/>
          </p:nvSpPr>
          <p:spPr>
            <a:xfrm>
              <a:off x="1743723" y="3690122"/>
              <a:ext cx="1600200" cy="495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Emotion Detection</a:t>
              </a:r>
              <a:endParaRPr lang="en-US" sz="1600" dirty="0">
                <a:effectLst/>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91C3FED7-EE7C-3C4C-4B5B-1D5D51B8FC3A}"/>
                </a:ext>
              </a:extLst>
            </p:cNvPr>
            <p:cNvSpPr/>
            <p:nvPr/>
          </p:nvSpPr>
          <p:spPr>
            <a:xfrm>
              <a:off x="1314093" y="5120859"/>
              <a:ext cx="847016" cy="541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ANGRY</a:t>
              </a:r>
              <a:endParaRPr lang="en-US" sz="1600" dirty="0">
                <a:effectLst/>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25BAF18D-632A-F17A-7C6E-E400FFAD6CA4}"/>
                </a:ext>
              </a:extLst>
            </p:cNvPr>
            <p:cNvSpPr/>
            <p:nvPr/>
          </p:nvSpPr>
          <p:spPr>
            <a:xfrm>
              <a:off x="2255969" y="5113623"/>
              <a:ext cx="1160790" cy="5181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HAPPINESS</a:t>
              </a:r>
              <a:endParaRPr lang="en-US" sz="1600">
                <a:effectLst/>
                <a:ea typeface="Calibri" panose="020F0502020204030204" pitchFamily="34"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6DBC71C4-8249-1B52-DDDF-3423268AB99B}"/>
                </a:ext>
              </a:extLst>
            </p:cNvPr>
            <p:cNvCxnSpPr>
              <a:cxnSpLocks/>
              <a:stCxn id="65" idx="3"/>
            </p:cNvCxnSpPr>
            <p:nvPr/>
          </p:nvCxnSpPr>
          <p:spPr>
            <a:xfrm>
              <a:off x="1581150" y="447675"/>
              <a:ext cx="409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87A5CD6-117D-C512-6712-C93EF2C8B54C}"/>
                </a:ext>
              </a:extLst>
            </p:cNvPr>
            <p:cNvCxnSpPr>
              <a:cxnSpLocks/>
              <a:stCxn id="66" idx="3"/>
            </p:cNvCxnSpPr>
            <p:nvPr/>
          </p:nvCxnSpPr>
          <p:spPr>
            <a:xfrm flipV="1">
              <a:off x="3381375" y="466725"/>
              <a:ext cx="5524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AFB4FDD-6299-5705-3EBD-F8D76980A5BF}"/>
                </a:ext>
              </a:extLst>
            </p:cNvPr>
            <p:cNvCxnSpPr>
              <a:cxnSpLocks/>
              <a:stCxn id="68" idx="2"/>
            </p:cNvCxnSpPr>
            <p:nvPr/>
          </p:nvCxnSpPr>
          <p:spPr>
            <a:xfrm>
              <a:off x="5033962" y="626042"/>
              <a:ext cx="1"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FC8D203-C768-D0CD-1334-77ED533EC2A1}"/>
                </a:ext>
              </a:extLst>
            </p:cNvPr>
            <p:cNvCxnSpPr>
              <a:cxnSpLocks/>
            </p:cNvCxnSpPr>
            <p:nvPr/>
          </p:nvCxnSpPr>
          <p:spPr>
            <a:xfrm>
              <a:off x="5048250" y="1388042"/>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BE9973-58A6-693C-A22F-11E0AA6E0009}"/>
                </a:ext>
              </a:extLst>
            </p:cNvPr>
            <p:cNvCxnSpPr>
              <a:cxnSpLocks/>
              <a:stCxn id="71" idx="2"/>
              <a:endCxn id="72" idx="0"/>
            </p:cNvCxnSpPr>
            <p:nvPr/>
          </p:nvCxnSpPr>
          <p:spPr>
            <a:xfrm>
              <a:off x="2530528" y="3378265"/>
              <a:ext cx="13296" cy="31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A47C40E-DEBE-EB54-7971-8393A5FE6300}"/>
                </a:ext>
              </a:extLst>
            </p:cNvPr>
            <p:cNvCxnSpPr>
              <a:cxnSpLocks/>
            </p:cNvCxnSpPr>
            <p:nvPr/>
          </p:nvCxnSpPr>
          <p:spPr>
            <a:xfrm>
              <a:off x="2599296" y="4109901"/>
              <a:ext cx="1472641" cy="118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1" name="Rectangle 80">
            <a:extLst>
              <a:ext uri="{FF2B5EF4-FFF2-40B4-BE49-F238E27FC236}">
                <a16:creationId xmlns:a16="http://schemas.microsoft.com/office/drawing/2014/main" id="{5B970431-291E-9375-DDB6-D598F81D76F9}"/>
              </a:ext>
            </a:extLst>
          </p:cNvPr>
          <p:cNvSpPr/>
          <p:nvPr/>
        </p:nvSpPr>
        <p:spPr>
          <a:xfrm>
            <a:off x="7274226" y="5369174"/>
            <a:ext cx="1530354" cy="473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SAD</a:t>
            </a:r>
            <a:endParaRPr lang="en-US" sz="1600" dirty="0">
              <a:effectLst/>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B55BF20B-DF70-220B-436B-8C8F70EB047F}"/>
              </a:ext>
            </a:extLst>
          </p:cNvPr>
          <p:cNvSpPr/>
          <p:nvPr/>
        </p:nvSpPr>
        <p:spPr>
          <a:xfrm>
            <a:off x="1623852" y="5369174"/>
            <a:ext cx="1454659" cy="473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SURPRISE</a:t>
            </a:r>
            <a:endParaRPr lang="en-US" sz="1600" dirty="0">
              <a:effectLst/>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D38C778C-C6AD-7C0D-7872-B0DA0A57A079}"/>
              </a:ext>
            </a:extLst>
          </p:cNvPr>
          <p:cNvCxnSpPr/>
          <p:nvPr/>
        </p:nvCxnSpPr>
        <p:spPr>
          <a:xfrm flipH="1">
            <a:off x="2085689" y="4569625"/>
            <a:ext cx="2113280" cy="114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62232EF-754D-8D15-F4D8-3EDCAAA87F31}"/>
              </a:ext>
            </a:extLst>
          </p:cNvPr>
          <p:cNvCxnSpPr/>
          <p:nvPr/>
        </p:nvCxnSpPr>
        <p:spPr>
          <a:xfrm flipH="1">
            <a:off x="4639093" y="4476047"/>
            <a:ext cx="508635" cy="1129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D610B7F-5C29-2766-3C73-3B7C3903D223}"/>
              </a:ext>
            </a:extLst>
          </p:cNvPr>
          <p:cNvCxnSpPr/>
          <p:nvPr/>
        </p:nvCxnSpPr>
        <p:spPr>
          <a:xfrm>
            <a:off x="5453374" y="4484937"/>
            <a:ext cx="89662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FB13B2-CA48-F863-B69E-63E8F7F72E31}"/>
              </a:ext>
            </a:extLst>
          </p:cNvPr>
          <p:cNvCxnSpPr>
            <a:cxnSpLocks/>
            <a:endCxn id="71" idx="0"/>
          </p:cNvCxnSpPr>
          <p:nvPr/>
        </p:nvCxnSpPr>
        <p:spPr>
          <a:xfrm rot="10800000" flipV="1">
            <a:off x="5443069" y="3413355"/>
            <a:ext cx="4548919" cy="2667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57DC4FF-C700-B6BC-1B79-C1E2DBBB1A9E}"/>
              </a:ext>
            </a:extLst>
          </p:cNvPr>
          <p:cNvCxnSpPr>
            <a:cxnSpLocks/>
          </p:cNvCxnSpPr>
          <p:nvPr/>
        </p:nvCxnSpPr>
        <p:spPr>
          <a:xfrm>
            <a:off x="7978488" y="5842249"/>
            <a:ext cx="1671949" cy="2667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8363AE9-D025-3C1C-126E-FF05366A1FA4}"/>
              </a:ext>
            </a:extLst>
          </p:cNvPr>
          <p:cNvSpPr/>
          <p:nvPr/>
        </p:nvSpPr>
        <p:spPr>
          <a:xfrm>
            <a:off x="9650437" y="5533264"/>
            <a:ext cx="2222695" cy="959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Mail Triggered and Send to Supported Person</a:t>
            </a:r>
          </a:p>
        </p:txBody>
      </p:sp>
    </p:spTree>
    <p:extLst>
      <p:ext uri="{BB962C8B-B14F-4D97-AF65-F5344CB8AC3E}">
        <p14:creationId xmlns:p14="http://schemas.microsoft.com/office/powerpoint/2010/main" val="371551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2" name="Picture 1" descr="A person smiling with a square in the middle&#10;&#10;Description automatically generated">
            <a:extLst>
              <a:ext uri="{FF2B5EF4-FFF2-40B4-BE49-F238E27FC236}">
                <a16:creationId xmlns:a16="http://schemas.microsoft.com/office/drawing/2014/main" id="{F7E82AE2-5019-40EA-8FD9-47DB9BF6F3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8923" y="2175193"/>
            <a:ext cx="2879725" cy="2507615"/>
          </a:xfrm>
          <a:prstGeom prst="rect">
            <a:avLst/>
          </a:prstGeom>
          <a:noFill/>
          <a:ln w="9525">
            <a:solidFill>
              <a:srgbClr val="000000"/>
            </a:solidFill>
            <a:miter lim="800000"/>
            <a:headEnd/>
            <a:tailEnd/>
          </a:ln>
        </p:spPr>
      </p:pic>
      <p:pic>
        <p:nvPicPr>
          <p:cNvPr id="3" name="Picture 2">
            <a:extLst>
              <a:ext uri="{FF2B5EF4-FFF2-40B4-BE49-F238E27FC236}">
                <a16:creationId xmlns:a16="http://schemas.microsoft.com/office/drawing/2014/main" id="{35707B47-5120-414F-845E-C395731B8C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80585" y="2186940"/>
            <a:ext cx="2830830" cy="2484120"/>
          </a:xfrm>
          <a:prstGeom prst="rect">
            <a:avLst/>
          </a:prstGeom>
          <a:noFill/>
          <a:ln w="9525">
            <a:solidFill>
              <a:srgbClr val="000000"/>
            </a:solidFill>
            <a:miter lim="800000"/>
            <a:headEnd/>
            <a:tailEnd/>
          </a:ln>
        </p:spPr>
      </p:pic>
      <p:pic>
        <p:nvPicPr>
          <p:cNvPr id="4" name="Picture 3">
            <a:extLst>
              <a:ext uri="{FF2B5EF4-FFF2-40B4-BE49-F238E27FC236}">
                <a16:creationId xmlns:a16="http://schemas.microsoft.com/office/drawing/2014/main" id="{84CD2941-E889-43C4-BC10-F97E36DD28A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69394" y="2198688"/>
            <a:ext cx="2843683" cy="2484120"/>
          </a:xfrm>
          <a:prstGeom prst="rect">
            <a:avLst/>
          </a:prstGeom>
          <a:noFill/>
          <a:ln w="9525" cmpd="sng">
            <a:solidFill>
              <a:srgbClr val="000000"/>
            </a:solidFill>
            <a:miter lim="800000"/>
            <a:headEnd/>
            <a:tailEnd/>
          </a:ln>
          <a:effectLst/>
        </p:spPr>
      </p:pic>
      <p:sp>
        <p:nvSpPr>
          <p:cNvPr id="6" name="TextBox 5">
            <a:extLst>
              <a:ext uri="{FF2B5EF4-FFF2-40B4-BE49-F238E27FC236}">
                <a16:creationId xmlns:a16="http://schemas.microsoft.com/office/drawing/2014/main" id="{0F44CD56-5650-43F6-854C-9B61C9590076}"/>
              </a:ext>
            </a:extLst>
          </p:cNvPr>
          <p:cNvSpPr txBox="1"/>
          <p:nvPr/>
        </p:nvSpPr>
        <p:spPr>
          <a:xfrm>
            <a:off x="1078923" y="4682808"/>
            <a:ext cx="6094324" cy="463397"/>
          </a:xfrm>
          <a:prstGeom prst="rect">
            <a:avLst/>
          </a:prstGeom>
          <a:noFill/>
        </p:spPr>
        <p:txBody>
          <a:bodyPr wrap="square">
            <a:spAutoFit/>
          </a:bodyPr>
          <a:lstStyle/>
          <a:p>
            <a:pPr algn="just">
              <a:lnSpc>
                <a:spcPct val="150000"/>
              </a:lnSpc>
              <a:spcBef>
                <a:spcPts val="1200"/>
              </a:spcBef>
              <a:spcAft>
                <a:spcPts val="1000"/>
              </a:spcAft>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Fig 13.2.1 Happy Mood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FBC2377-AE67-4A70-9A39-4A28EC992637}"/>
              </a:ext>
            </a:extLst>
          </p:cNvPr>
          <p:cNvSpPr txBox="1"/>
          <p:nvPr/>
        </p:nvSpPr>
        <p:spPr>
          <a:xfrm>
            <a:off x="4680585" y="4788621"/>
            <a:ext cx="6094324"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Fig 13.2.2 Disguised Mood</a:t>
            </a:r>
            <a:endParaRPr lang="en-IN" dirty="0"/>
          </a:p>
        </p:txBody>
      </p:sp>
      <p:sp>
        <p:nvSpPr>
          <p:cNvPr id="10" name="TextBox 9">
            <a:extLst>
              <a:ext uri="{FF2B5EF4-FFF2-40B4-BE49-F238E27FC236}">
                <a16:creationId xmlns:a16="http://schemas.microsoft.com/office/drawing/2014/main" id="{18BCC7FD-4703-46C0-958F-328940F7FDC0}"/>
              </a:ext>
            </a:extLst>
          </p:cNvPr>
          <p:cNvSpPr txBox="1"/>
          <p:nvPr/>
        </p:nvSpPr>
        <p:spPr>
          <a:xfrm>
            <a:off x="8269394" y="4772128"/>
            <a:ext cx="6094324" cy="374077"/>
          </a:xfrm>
          <a:prstGeom prst="rect">
            <a:avLst/>
          </a:prstGeom>
          <a:noFill/>
        </p:spPr>
        <p:txBody>
          <a:bodyPr wrap="square">
            <a:spAutoFit/>
          </a:bodyPr>
          <a:lstStyle/>
          <a:p>
            <a:pPr>
              <a:lnSpc>
                <a:spcPct val="107000"/>
              </a:lnSpc>
              <a:spcAft>
                <a:spcPts val="800"/>
              </a:spcAft>
              <a:tabLst>
                <a:tab pos="300990" algn="l"/>
              </a:tabLst>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Fig 13.2.3 Sad Mood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1C17ECB6-4AC1-4355-91E8-BD90E065E073}"/>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102523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a:xfrm>
            <a:off x="838200" y="339725"/>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FUTURE</a:t>
            </a: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ENHANCEMENT</a:t>
            </a:r>
          </a:p>
        </p:txBody>
      </p:sp>
      <p:sp>
        <p:nvSpPr>
          <p:cNvPr id="6" name="Rectangle 3">
            <a:extLst>
              <a:ext uri="{FF2B5EF4-FFF2-40B4-BE49-F238E27FC236}">
                <a16:creationId xmlns:a16="http://schemas.microsoft.com/office/drawing/2014/main" id="{08F7171B-62FA-426C-BB13-4A89EB46DAC6}"/>
              </a:ext>
            </a:extLst>
          </p:cNvPr>
          <p:cNvSpPr>
            <a:spLocks noGrp="1" noChangeArrowheads="1"/>
          </p:cNvSpPr>
          <p:nvPr>
            <p:ph idx="1"/>
          </p:nvPr>
        </p:nvSpPr>
        <p:spPr bwMode="auto">
          <a:xfrm>
            <a:off x="838200" y="1690688"/>
            <a:ext cx="10586552" cy="430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Refining the Facial Emotion Recognition using CNNs (FERC) algorithm for paralyzed individuals.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Enhance accuracy and robustness by using extensive and diverse datasets.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Optimize for real-time applications, addressing emotion ambiguity and cross-cultural adaptability.</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Implement privacy-centric features, such as anonymization techniques, to address ethical concerns.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Integrate with other modalities for improved recognition accuracy.</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Conduct human-centric evaluations to validate real-world effectiveness.</a:t>
            </a:r>
          </a:p>
          <a:p>
            <a:pPr eaLnBrk="0" fontAlgn="base" hangingPunct="0">
              <a:lnSpc>
                <a:spcPct val="2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Collaborate with psychology and healthcare experts to ensure continuous advancements.</a:t>
            </a:r>
          </a:p>
        </p:txBody>
      </p:sp>
    </p:spTree>
    <p:extLst>
      <p:ext uri="{BB962C8B-B14F-4D97-AF65-F5344CB8AC3E}">
        <p14:creationId xmlns:p14="http://schemas.microsoft.com/office/powerpoint/2010/main" val="1616926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629</TotalTime>
  <Words>631</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USE OF POSE ESTIMATION FOR ELDERLY PEOPLE USING PYTHON by Ms. SOPIA RANI.E</vt:lpstr>
      <vt:lpstr>ABSTRACT</vt:lpstr>
      <vt:lpstr>SYSTEM REQUIREMENTS</vt:lpstr>
      <vt:lpstr>MODULE DESCRIPTION </vt:lpstr>
      <vt:lpstr>MODULE DESCRIPTION </vt:lpstr>
      <vt:lpstr>MODULE DESCRIPTION </vt:lpstr>
      <vt:lpstr>MODULE ARCHITECTURE</vt:lpstr>
      <vt:lpstr>PowerPoint Presentation</vt:lpstr>
      <vt:lpstr>FUTURE ENHANCEMENT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and Image Processing With GUI</dc:title>
  <dc:creator>TPS PROJECTS</dc:creator>
  <cp:lastModifiedBy>Brighton</cp:lastModifiedBy>
  <cp:revision>182</cp:revision>
  <dcterms:created xsi:type="dcterms:W3CDTF">2023-11-17T09:50:44Z</dcterms:created>
  <dcterms:modified xsi:type="dcterms:W3CDTF">2025-03-30T07:42:29Z</dcterms:modified>
</cp:coreProperties>
</file>