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58" r:id="rId3"/>
    <p:sldId id="260" r:id="rId4"/>
    <p:sldId id="278" r:id="rId5"/>
    <p:sldId id="279" r:id="rId6"/>
    <p:sldId id="280" r:id="rId7"/>
    <p:sldId id="287" r:id="rId8"/>
    <p:sldId id="281" r:id="rId9"/>
    <p:sldId id="282" r:id="rId10"/>
    <p:sldId id="285" r:id="rId11"/>
    <p:sldId id="288" r:id="rId12"/>
    <p:sldId id="289" r:id="rId13"/>
    <p:sldId id="290" r:id="rId14"/>
    <p:sldId id="29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封面" id="{CB0E4B1A-EC10-41CA-81AF-16A3426D32B2}">
          <p14:sldIdLst>
            <p14:sldId id="257"/>
          </p14:sldIdLst>
        </p14:section>
        <p14:section name="正文" id="{4E2EF01F-0425-488E-8693-7E55ED5CD4A7}">
          <p14:sldIdLst>
            <p14:sldId id="258"/>
            <p14:sldId id="260"/>
            <p14:sldId id="278"/>
            <p14:sldId id="279"/>
            <p14:sldId id="280"/>
            <p14:sldId id="281"/>
            <p14:sldId id="282"/>
            <p14:sldId id="283"/>
            <p14:sldId id="284"/>
            <p14:sldId id="287"/>
            <p14:sldId id="285"/>
            <p14:sldId id="286"/>
            <p14:sldId id="277"/>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51" autoAdjust="0"/>
    <p:restoredTop sz="94322" autoAdjust="0"/>
  </p:normalViewPr>
  <p:slideViewPr>
    <p:cSldViewPr snapToGrid="0">
      <p:cViewPr varScale="1">
        <p:scale>
          <a:sx n="82" d="100"/>
          <a:sy n="82" d="100"/>
        </p:scale>
        <p:origin x="-1488" y="-8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F06023-F6B0-48C1-AE31-9DEA7257519A}" type="datetimeFigureOut">
              <a:rPr lang="zh-CN" altLang="en-US" smtClean="0"/>
              <a:pPr/>
              <a:t>2018/3/4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87AAF5-80DD-46BC-A784-6C72266E52DC}" type="slidenum">
              <a:rPr lang="zh-CN" altLang="en-US" smtClean="0"/>
              <a:pPr/>
              <a:t>‹#›</a:t>
            </a:fld>
            <a:endParaRPr lang="zh-CN" altLang="en-US"/>
          </a:p>
        </p:txBody>
      </p:sp>
    </p:spTree>
    <p:extLst>
      <p:ext uri="{BB962C8B-B14F-4D97-AF65-F5344CB8AC3E}">
        <p14:creationId xmlns:p14="http://schemas.microsoft.com/office/powerpoint/2010/main" xmlns="" val="1203656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143AF7-CA18-4D5D-9B7D-C6F969719306}" type="slidenum">
              <a:rPr lang="zh-CN" altLang="en-US" smtClean="0"/>
              <a:pPr fontAlgn="base">
                <a:spcBef>
                  <a:spcPct val="0"/>
                </a:spcBef>
                <a:spcAft>
                  <a:spcPct val="0"/>
                </a:spcAft>
                <a:defRPr/>
              </a:pPr>
              <a:t>1</a:t>
            </a:fld>
            <a:endParaRPr lang="zh-CN" altLang="en-US"/>
          </a:p>
        </p:txBody>
      </p:sp>
    </p:spTree>
    <p:extLst>
      <p:ext uri="{BB962C8B-B14F-4D97-AF65-F5344CB8AC3E}">
        <p14:creationId xmlns:p14="http://schemas.microsoft.com/office/powerpoint/2010/main" xmlns="" val="104378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355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143AF7-CA18-4D5D-9B7D-C6F969719306}" type="slidenum">
              <a:rPr lang="zh-CN" altLang="en-US" smtClean="0"/>
              <a:pPr fontAlgn="base">
                <a:spcBef>
                  <a:spcPct val="0"/>
                </a:spcBef>
                <a:spcAft>
                  <a:spcPct val="0"/>
                </a:spcAft>
                <a:defRPr/>
              </a:pPr>
              <a:t>14</a:t>
            </a:fld>
            <a:endParaRPr lang="zh-CN" altLang="en-US"/>
          </a:p>
        </p:txBody>
      </p:sp>
    </p:spTree>
    <p:extLst>
      <p:ext uri="{BB962C8B-B14F-4D97-AF65-F5344CB8AC3E}">
        <p14:creationId xmlns="" xmlns:p14="http://schemas.microsoft.com/office/powerpoint/2010/main" val="89679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7B69980A-85DB-4C2E-9A15-EA332F6C1A73}" type="datetimeFigureOut">
              <a:rPr lang="zh-CN" altLang="en-US" smtClean="0"/>
              <a:pPr/>
              <a:t>2018/3/4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38D13A3-F982-438D-B2EF-F578C472C919}" type="slidenum">
              <a:rPr lang="zh-CN" altLang="en-US" smtClean="0"/>
              <a:pPr/>
              <a:t>‹#›</a:t>
            </a:fld>
            <a:endParaRPr lang="zh-CN" altLang="en-US"/>
          </a:p>
        </p:txBody>
      </p:sp>
    </p:spTree>
    <p:extLst>
      <p:ext uri="{BB962C8B-B14F-4D97-AF65-F5344CB8AC3E}">
        <p14:creationId xmlns:p14="http://schemas.microsoft.com/office/powerpoint/2010/main" xmlns="" val="678496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B69980A-85DB-4C2E-9A15-EA332F6C1A73}" type="datetimeFigureOut">
              <a:rPr lang="zh-CN" altLang="en-US" smtClean="0"/>
              <a:pPr/>
              <a:t>2018/3/4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38D13A3-F982-438D-B2EF-F578C472C919}" type="slidenum">
              <a:rPr lang="zh-CN" altLang="en-US" smtClean="0"/>
              <a:pPr/>
              <a:t>‹#›</a:t>
            </a:fld>
            <a:endParaRPr lang="zh-CN" altLang="en-US"/>
          </a:p>
        </p:txBody>
      </p:sp>
    </p:spTree>
    <p:extLst>
      <p:ext uri="{BB962C8B-B14F-4D97-AF65-F5344CB8AC3E}">
        <p14:creationId xmlns:p14="http://schemas.microsoft.com/office/powerpoint/2010/main" xmlns="" val="2407075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B69980A-85DB-4C2E-9A15-EA332F6C1A73}" type="datetimeFigureOut">
              <a:rPr lang="zh-CN" altLang="en-US" smtClean="0"/>
              <a:pPr/>
              <a:t>2018/3/4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38D13A3-F982-438D-B2EF-F578C472C919}" type="slidenum">
              <a:rPr lang="zh-CN" altLang="en-US" smtClean="0"/>
              <a:pPr/>
              <a:t>‹#›</a:t>
            </a:fld>
            <a:endParaRPr lang="zh-CN" altLang="en-US"/>
          </a:p>
        </p:txBody>
      </p:sp>
    </p:spTree>
    <p:extLst>
      <p:ext uri="{BB962C8B-B14F-4D97-AF65-F5344CB8AC3E}">
        <p14:creationId xmlns:p14="http://schemas.microsoft.com/office/powerpoint/2010/main" xmlns="" val="4124239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标题 1"/>
          <p:cNvSpPr>
            <a:spLocks noGrp="1"/>
          </p:cNvSpPr>
          <p:nvPr>
            <p:ph type="ctrTitle"/>
          </p:nvPr>
        </p:nvSpPr>
        <p:spPr>
          <a:xfrm>
            <a:off x="5067026" y="111628"/>
            <a:ext cx="3945406" cy="543302"/>
          </a:xfrm>
        </p:spPr>
        <p:txBody>
          <a:bodyPr anchor="b">
            <a:noAutofit/>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xmlns="" val="19075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B69980A-85DB-4C2E-9A15-EA332F6C1A73}" type="datetimeFigureOut">
              <a:rPr lang="zh-CN" altLang="en-US" smtClean="0"/>
              <a:pPr/>
              <a:t>2018/3/4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38D13A3-F982-438D-B2EF-F578C472C919}" type="slidenum">
              <a:rPr lang="zh-CN" altLang="en-US" smtClean="0"/>
              <a:pPr/>
              <a:t>‹#›</a:t>
            </a:fld>
            <a:endParaRPr lang="zh-CN" altLang="en-US"/>
          </a:p>
        </p:txBody>
      </p:sp>
    </p:spTree>
    <p:extLst>
      <p:ext uri="{BB962C8B-B14F-4D97-AF65-F5344CB8AC3E}">
        <p14:creationId xmlns:p14="http://schemas.microsoft.com/office/powerpoint/2010/main" xmlns="" val="4015187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B69980A-85DB-4C2E-9A15-EA332F6C1A73}" type="datetimeFigureOut">
              <a:rPr lang="zh-CN" altLang="en-US" smtClean="0"/>
              <a:pPr/>
              <a:t>2018/3/4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38D13A3-F982-438D-B2EF-F578C472C919}" type="slidenum">
              <a:rPr lang="zh-CN" altLang="en-US" smtClean="0"/>
              <a:pPr/>
              <a:t>‹#›</a:t>
            </a:fld>
            <a:endParaRPr lang="zh-CN" altLang="en-US"/>
          </a:p>
        </p:txBody>
      </p:sp>
    </p:spTree>
    <p:extLst>
      <p:ext uri="{BB962C8B-B14F-4D97-AF65-F5344CB8AC3E}">
        <p14:creationId xmlns:p14="http://schemas.microsoft.com/office/powerpoint/2010/main" xmlns="" val="2704375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B69980A-85DB-4C2E-9A15-EA332F6C1A73}" type="datetimeFigureOut">
              <a:rPr lang="zh-CN" altLang="en-US" smtClean="0"/>
              <a:pPr/>
              <a:t>2018/3/4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38D13A3-F982-438D-B2EF-F578C472C919}" type="slidenum">
              <a:rPr lang="zh-CN" altLang="en-US" smtClean="0"/>
              <a:pPr/>
              <a:t>‹#›</a:t>
            </a:fld>
            <a:endParaRPr lang="zh-CN" altLang="en-US"/>
          </a:p>
        </p:txBody>
      </p:sp>
    </p:spTree>
    <p:extLst>
      <p:ext uri="{BB962C8B-B14F-4D97-AF65-F5344CB8AC3E}">
        <p14:creationId xmlns:p14="http://schemas.microsoft.com/office/powerpoint/2010/main" xmlns="" val="1832253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B69980A-85DB-4C2E-9A15-EA332F6C1A73}" type="datetimeFigureOut">
              <a:rPr lang="zh-CN" altLang="en-US" smtClean="0"/>
              <a:pPr/>
              <a:t>2018/3/4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38D13A3-F982-438D-B2EF-F578C472C919}" type="slidenum">
              <a:rPr lang="zh-CN" altLang="en-US" smtClean="0"/>
              <a:pPr/>
              <a:t>‹#›</a:t>
            </a:fld>
            <a:endParaRPr lang="zh-CN" altLang="en-US"/>
          </a:p>
        </p:txBody>
      </p:sp>
    </p:spTree>
    <p:extLst>
      <p:ext uri="{BB962C8B-B14F-4D97-AF65-F5344CB8AC3E}">
        <p14:creationId xmlns:p14="http://schemas.microsoft.com/office/powerpoint/2010/main" xmlns="" val="2561475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B69980A-85DB-4C2E-9A15-EA332F6C1A73}" type="datetimeFigureOut">
              <a:rPr lang="zh-CN" altLang="en-US" smtClean="0"/>
              <a:pPr/>
              <a:t>2018/3/4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38D13A3-F982-438D-B2EF-F578C472C919}" type="slidenum">
              <a:rPr lang="zh-CN" altLang="en-US" smtClean="0"/>
              <a:pPr/>
              <a:t>‹#›</a:t>
            </a:fld>
            <a:endParaRPr lang="zh-CN" altLang="en-US"/>
          </a:p>
        </p:txBody>
      </p:sp>
    </p:spTree>
    <p:extLst>
      <p:ext uri="{BB962C8B-B14F-4D97-AF65-F5344CB8AC3E}">
        <p14:creationId xmlns:p14="http://schemas.microsoft.com/office/powerpoint/2010/main" xmlns="" val="2321242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9980A-85DB-4C2E-9A15-EA332F6C1A73}" type="datetimeFigureOut">
              <a:rPr lang="zh-CN" altLang="en-US" smtClean="0"/>
              <a:pPr/>
              <a:t>2018/3/4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38D13A3-F982-438D-B2EF-F578C472C919}" type="slidenum">
              <a:rPr lang="zh-CN" altLang="en-US" smtClean="0"/>
              <a:pPr/>
              <a:t>‹#›</a:t>
            </a:fld>
            <a:endParaRPr lang="zh-CN" altLang="en-US"/>
          </a:p>
        </p:txBody>
      </p:sp>
    </p:spTree>
    <p:extLst>
      <p:ext uri="{BB962C8B-B14F-4D97-AF65-F5344CB8AC3E}">
        <p14:creationId xmlns:p14="http://schemas.microsoft.com/office/powerpoint/2010/main" xmlns="" val="15776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B69980A-85DB-4C2E-9A15-EA332F6C1A73}" type="datetimeFigureOut">
              <a:rPr lang="zh-CN" altLang="en-US" smtClean="0"/>
              <a:pPr/>
              <a:t>2018/3/4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38D13A3-F982-438D-B2EF-F578C472C919}" type="slidenum">
              <a:rPr lang="zh-CN" altLang="en-US" smtClean="0"/>
              <a:pPr/>
              <a:t>‹#›</a:t>
            </a:fld>
            <a:endParaRPr lang="zh-CN" altLang="en-US"/>
          </a:p>
        </p:txBody>
      </p:sp>
    </p:spTree>
    <p:extLst>
      <p:ext uri="{BB962C8B-B14F-4D97-AF65-F5344CB8AC3E}">
        <p14:creationId xmlns:p14="http://schemas.microsoft.com/office/powerpoint/2010/main" xmlns="" val="310140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B69980A-85DB-4C2E-9A15-EA332F6C1A73}" type="datetimeFigureOut">
              <a:rPr lang="zh-CN" altLang="en-US" smtClean="0"/>
              <a:pPr/>
              <a:t>2018/3/4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38D13A3-F982-438D-B2EF-F578C472C919}" type="slidenum">
              <a:rPr lang="zh-CN" altLang="en-US" smtClean="0"/>
              <a:pPr/>
              <a:t>‹#›</a:t>
            </a:fld>
            <a:endParaRPr lang="zh-CN" altLang="en-US"/>
          </a:p>
        </p:txBody>
      </p:sp>
    </p:spTree>
    <p:extLst>
      <p:ext uri="{BB962C8B-B14F-4D97-AF65-F5344CB8AC3E}">
        <p14:creationId xmlns:p14="http://schemas.microsoft.com/office/powerpoint/2010/main" xmlns="" val="458767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69980A-85DB-4C2E-9A15-EA332F6C1A73}" type="datetimeFigureOut">
              <a:rPr lang="zh-CN" altLang="en-US" smtClean="0"/>
              <a:pPr/>
              <a:t>2018/3/4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8D13A3-F982-438D-B2EF-F578C472C919}" type="slidenum">
              <a:rPr lang="zh-CN" altLang="en-US" smtClean="0"/>
              <a:pPr/>
              <a:t>‹#›</a:t>
            </a:fld>
            <a:endParaRPr lang="zh-CN" altLang="en-US"/>
          </a:p>
        </p:txBody>
      </p:sp>
    </p:spTree>
    <p:extLst>
      <p:ext uri="{BB962C8B-B14F-4D97-AF65-F5344CB8AC3E}">
        <p14:creationId xmlns:p14="http://schemas.microsoft.com/office/powerpoint/2010/main" xmlns="" val="461193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oleObject" Target="../embeddings/oleObject15.bin"/></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8575" y="1161387"/>
            <a:ext cx="9212584" cy="2191413"/>
          </a:xfrm>
          <a:prstGeom prst="rect">
            <a:avLst/>
          </a:prstGeom>
          <a:solidFill>
            <a:schemeClr val="accent5">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pPr>
              <a:defRPr/>
            </a:pPr>
            <a:endParaRPr lang="zh-CN" altLang="en-US" sz="2700" dirty="0">
              <a:ln w="18415" cmpd="sng">
                <a:solidFill>
                  <a:srgbClr val="FFFFFF"/>
                </a:solidFill>
                <a:prstDash val="solid"/>
              </a:ln>
              <a:solidFill>
                <a:srgbClr val="2F5597"/>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3075" name="TextBox 3"/>
          <p:cNvSpPr txBox="1">
            <a:spLocks noChangeArrowheads="1"/>
          </p:cNvSpPr>
          <p:nvPr/>
        </p:nvSpPr>
        <p:spPr bwMode="auto">
          <a:xfrm>
            <a:off x="30484" y="1328377"/>
            <a:ext cx="9132574" cy="906915"/>
          </a:xfrm>
          <a:prstGeom prst="rect">
            <a:avLst/>
          </a:prstGeom>
          <a:noFill/>
          <a:ln w="9525">
            <a:noFill/>
            <a:miter lim="800000"/>
            <a:headEnd/>
            <a:tailEnd/>
          </a:ln>
        </p:spPr>
        <p:txBody>
          <a:bodyPr wrap="square">
            <a:spAutoFit/>
          </a:bodyPr>
          <a:lstStyle/>
          <a:p>
            <a:pPr algn="ctr">
              <a:lnSpc>
                <a:spcPct val="150000"/>
              </a:lnSpc>
            </a:pPr>
            <a:r>
              <a:rPr lang="zh-CN" altLang="en-US" sz="4000" b="1" dirty="0" smtClean="0">
                <a:solidFill>
                  <a:schemeClr val="bg1"/>
                </a:solidFill>
                <a:latin typeface="微软雅黑" panose="020B0503020204020204" pitchFamily="34" charset="-122"/>
                <a:ea typeface="微软雅黑" panose="020B0503020204020204" pitchFamily="34" charset="-122"/>
              </a:rPr>
              <a:t>多传感器数据融合技术</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xmlns="" val="0"/>
              </a:ext>
            </a:extLst>
          </a:blip>
          <a:stretch>
            <a:fillRect/>
          </a:stretch>
        </p:blipFill>
        <p:spPr>
          <a:xfrm>
            <a:off x="0" y="4393926"/>
            <a:ext cx="9378413" cy="3384384"/>
          </a:xfrm>
          <a:prstGeom prst="rect">
            <a:avLst/>
          </a:prstGeom>
        </p:spPr>
      </p:pic>
      <p:sp>
        <p:nvSpPr>
          <p:cNvPr id="2" name="TextBox 1"/>
          <p:cNvSpPr txBox="1"/>
          <p:nvPr/>
        </p:nvSpPr>
        <p:spPr>
          <a:xfrm>
            <a:off x="3539505" y="5313950"/>
            <a:ext cx="1733167" cy="369332"/>
          </a:xfrm>
          <a:prstGeom prst="rect">
            <a:avLst/>
          </a:prstGeom>
          <a:noFill/>
        </p:spPr>
        <p:txBody>
          <a:bodyPr wrap="none">
            <a:spAutoFit/>
          </a:bodyPr>
          <a:lstStyle/>
          <a:p>
            <a:pPr>
              <a:defRPr/>
            </a:pPr>
            <a:r>
              <a:rPr lang="en-US" altLang="zh-CN" b="1" dirty="0" smtClean="0">
                <a:solidFill>
                  <a:schemeClr val="tx1">
                    <a:lumMod val="65000"/>
                    <a:lumOff val="35000"/>
                  </a:schemeClr>
                </a:solidFill>
                <a:latin typeface="微软雅黑" pitchFamily="34" charset="-122"/>
                <a:ea typeface="微软雅黑" pitchFamily="34" charset="-122"/>
              </a:rPr>
              <a:t>2018</a:t>
            </a:r>
            <a:r>
              <a:rPr lang="zh-CN" altLang="en-US" b="1" dirty="0" smtClean="0">
                <a:solidFill>
                  <a:schemeClr val="tx1">
                    <a:lumMod val="65000"/>
                    <a:lumOff val="35000"/>
                  </a:schemeClr>
                </a:solidFill>
                <a:latin typeface="微软雅黑" pitchFamily="34" charset="-122"/>
                <a:ea typeface="微软雅黑" pitchFamily="34" charset="-122"/>
              </a:rPr>
              <a:t>年</a:t>
            </a:r>
            <a:r>
              <a:rPr lang="en-US" altLang="zh-CN" b="1" dirty="0" smtClean="0">
                <a:solidFill>
                  <a:schemeClr val="tx1">
                    <a:lumMod val="65000"/>
                    <a:lumOff val="35000"/>
                  </a:schemeClr>
                </a:solidFill>
                <a:latin typeface="微软雅黑" pitchFamily="34" charset="-122"/>
                <a:ea typeface="微软雅黑" pitchFamily="34" charset="-122"/>
              </a:rPr>
              <a:t>3</a:t>
            </a:r>
            <a:r>
              <a:rPr lang="zh-CN" altLang="en-US" b="1" dirty="0" smtClean="0">
                <a:solidFill>
                  <a:schemeClr val="tx1">
                    <a:lumMod val="65000"/>
                    <a:lumOff val="35000"/>
                  </a:schemeClr>
                </a:solidFill>
                <a:latin typeface="微软雅黑" pitchFamily="34" charset="-122"/>
                <a:ea typeface="微软雅黑" pitchFamily="34" charset="-122"/>
              </a:rPr>
              <a:t>月</a:t>
            </a:r>
            <a:r>
              <a:rPr lang="en-US" altLang="zh-CN" b="1" dirty="0" smtClean="0">
                <a:solidFill>
                  <a:schemeClr val="tx1">
                    <a:lumMod val="65000"/>
                    <a:lumOff val="35000"/>
                  </a:schemeClr>
                </a:solidFill>
                <a:latin typeface="微软雅黑" pitchFamily="34" charset="-122"/>
                <a:ea typeface="微软雅黑" pitchFamily="34" charset="-122"/>
              </a:rPr>
              <a:t>5</a:t>
            </a:r>
            <a:r>
              <a:rPr lang="zh-CN" altLang="en-US" b="1" dirty="0" smtClean="0">
                <a:solidFill>
                  <a:schemeClr val="tx1">
                    <a:lumMod val="65000"/>
                    <a:lumOff val="35000"/>
                  </a:schemeClr>
                </a:solidFill>
                <a:latin typeface="微软雅黑" pitchFamily="34" charset="-122"/>
                <a:ea typeface="微软雅黑" pitchFamily="34" charset="-122"/>
              </a:rPr>
              <a:t>日</a:t>
            </a:r>
            <a:endParaRPr lang="zh-CN" altLang="en-US" b="1" dirty="0">
              <a:solidFill>
                <a:schemeClr val="tx1">
                  <a:lumMod val="65000"/>
                  <a:lumOff val="3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521650" y="377626"/>
            <a:ext cx="3148276" cy="433379"/>
          </a:xfrm>
          <a:prstGeom prst="rect">
            <a:avLst/>
          </a:prstGeom>
        </p:spPr>
      </p:pic>
      <p:sp>
        <p:nvSpPr>
          <p:cNvPr id="8" name="矩形 7"/>
          <p:cNvSpPr/>
          <p:nvPr/>
        </p:nvSpPr>
        <p:spPr>
          <a:xfrm>
            <a:off x="30484" y="2408827"/>
            <a:ext cx="9144000" cy="646331"/>
          </a:xfrm>
          <a:prstGeom prst="rect">
            <a:avLst/>
          </a:prstGeom>
        </p:spPr>
        <p:txBody>
          <a:bodyPr wrap="square">
            <a:spAutoFit/>
          </a:bodyPr>
          <a:lstStyle/>
          <a:p>
            <a:pPr algn="ctr"/>
            <a:r>
              <a:rPr lang="zh-CN" altLang="en-US" sz="3600" dirty="0" smtClean="0">
                <a:solidFill>
                  <a:schemeClr val="bg1"/>
                </a:solidFill>
                <a:latin typeface="华文楷体" panose="02010600040101010101" pitchFamily="2" charset="-122"/>
                <a:ea typeface="华文楷体" panose="02010600040101010101" pitchFamily="2" charset="-122"/>
              </a:rPr>
              <a:t>一种基本的多传感器自适应加权融合算法</a:t>
            </a:r>
            <a:endParaRPr lang="zh-CN" altLang="en-US" sz="3600" dirty="0">
              <a:solidFill>
                <a:schemeClr val="bg1"/>
              </a:solidFill>
              <a:latin typeface="华文楷体" panose="02010600040101010101" pitchFamily="2" charset="-122"/>
              <a:ea typeface="华文楷体" panose="02010600040101010101" pitchFamily="2" charset="-122"/>
            </a:endParaRPr>
          </a:p>
        </p:txBody>
      </p:sp>
      <p:pic>
        <p:nvPicPr>
          <p:cNvPr id="12" name="图片 11"/>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47472" y="275167"/>
            <a:ext cx="2843013" cy="509075"/>
          </a:xfrm>
          <a:prstGeom prst="rect">
            <a:avLst/>
          </a:prstGeom>
        </p:spPr>
      </p:pic>
      <p:sp>
        <p:nvSpPr>
          <p:cNvPr id="13" name="文本框 12"/>
          <p:cNvSpPr txBox="1"/>
          <p:nvPr/>
        </p:nvSpPr>
        <p:spPr>
          <a:xfrm>
            <a:off x="-9525" y="3574582"/>
            <a:ext cx="9144000" cy="1015663"/>
          </a:xfrm>
          <a:prstGeom prst="rect">
            <a:avLst/>
          </a:prstGeom>
          <a:noFill/>
        </p:spPr>
        <p:txBody>
          <a:bodyPr wrap="square" rtlCol="0">
            <a:spAutoFit/>
          </a:bodyPr>
          <a:lstStyle/>
          <a:p>
            <a:pPr algn="ctr">
              <a:lnSpc>
                <a:spcPct val="150000"/>
              </a:lnSpc>
            </a:pPr>
            <a:r>
              <a:rPr lang="zh-CN" altLang="en-US" sz="2000" dirty="0" smtClean="0">
                <a:solidFill>
                  <a:schemeClr val="tx1">
                    <a:lumMod val="65000"/>
                    <a:lumOff val="35000"/>
                  </a:schemeClr>
                </a:solidFill>
                <a:latin typeface="微软雅黑" pitchFamily="34" charset="-122"/>
                <a:ea typeface="微软雅黑" pitchFamily="34" charset="-122"/>
              </a:rPr>
              <a:t>计算机科学</a:t>
            </a:r>
            <a:r>
              <a:rPr lang="zh-CN" altLang="en-US" sz="2000" dirty="0">
                <a:solidFill>
                  <a:schemeClr val="tx1">
                    <a:lumMod val="65000"/>
                    <a:lumOff val="35000"/>
                  </a:schemeClr>
                </a:solidFill>
                <a:latin typeface="微软雅黑" pitchFamily="34" charset="-122"/>
                <a:ea typeface="微软雅黑" pitchFamily="34" charset="-122"/>
              </a:rPr>
              <a:t>与</a:t>
            </a:r>
            <a:r>
              <a:rPr lang="zh-CN" altLang="en-US" sz="2000" dirty="0" smtClean="0">
                <a:solidFill>
                  <a:schemeClr val="tx1">
                    <a:lumMod val="65000"/>
                    <a:lumOff val="35000"/>
                  </a:schemeClr>
                </a:solidFill>
                <a:latin typeface="微软雅黑" pitchFamily="34" charset="-122"/>
                <a:ea typeface="微软雅黑" pitchFamily="34" charset="-122"/>
              </a:rPr>
              <a:t>技术</a:t>
            </a:r>
            <a:endParaRPr lang="en-US" altLang="zh-CN" sz="2000" dirty="0" smtClean="0">
              <a:solidFill>
                <a:schemeClr val="tx1">
                  <a:lumMod val="65000"/>
                  <a:lumOff val="35000"/>
                </a:schemeClr>
              </a:solidFill>
              <a:latin typeface="微软雅黑" pitchFamily="34" charset="-122"/>
              <a:ea typeface="微软雅黑" pitchFamily="34" charset="-122"/>
            </a:endParaRPr>
          </a:p>
          <a:p>
            <a:pPr algn="ctr">
              <a:lnSpc>
                <a:spcPct val="150000"/>
              </a:lnSpc>
            </a:pPr>
            <a:r>
              <a:rPr lang="en-US" altLang="zh-CN" sz="2000" dirty="0" smtClean="0">
                <a:solidFill>
                  <a:schemeClr val="tx1">
                    <a:lumMod val="65000"/>
                    <a:lumOff val="35000"/>
                  </a:schemeClr>
                </a:solidFill>
                <a:latin typeface="微软雅黑" pitchFamily="34" charset="-122"/>
                <a:ea typeface="微软雅黑" pitchFamily="34" charset="-122"/>
              </a:rPr>
              <a:t> 1140310204 </a:t>
            </a:r>
            <a:r>
              <a:rPr lang="zh-CN" altLang="en-US" sz="2000" dirty="0" smtClean="0">
                <a:solidFill>
                  <a:schemeClr val="tx1">
                    <a:lumMod val="65000"/>
                    <a:lumOff val="35000"/>
                  </a:schemeClr>
                </a:solidFill>
                <a:latin typeface="微软雅黑" pitchFamily="34" charset="-122"/>
                <a:ea typeface="微软雅黑" pitchFamily="34" charset="-122"/>
              </a:rPr>
              <a:t>姚秉坤</a:t>
            </a:r>
            <a:endParaRPr lang="zh-CN" altLang="en-US" sz="2000"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403410914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1000"/>
                                        <p:tgtEl>
                                          <p:spTgt spid="3075">
                                            <p:txEl>
                                              <p:pRg st="0" end="0"/>
                                            </p:txEl>
                                          </p:spTgt>
                                        </p:tgtEl>
                                      </p:cBhvr>
                                    </p:animEffect>
                                    <p:anim calcmode="lin" valueType="num">
                                      <p:cBhvr>
                                        <p:cTn id="8" dur="1000" fill="hold"/>
                                        <p:tgtEl>
                                          <p:spTgt spid="30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07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anim calcmode="lin" valueType="num">
                                      <p:cBhvr>
                                        <p:cTn id="1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1000"/>
                                        <p:tgtEl>
                                          <p:spTgt spid="13">
                                            <p:txEl>
                                              <p:pRg st="0" end="0"/>
                                            </p:txEl>
                                          </p:spTgt>
                                        </p:tgtEl>
                                      </p:cBhvr>
                                    </p:animEffect>
                                    <p:anim calcmode="lin" valueType="num">
                                      <p:cBhvr>
                                        <p:cTn id="1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animEffect transition="in" filter="fade">
                                      <p:cBhvr>
                                        <p:cTn id="22" dur="1000"/>
                                        <p:tgtEl>
                                          <p:spTgt spid="13">
                                            <p:txEl>
                                              <p:pRg st="1" end="1"/>
                                            </p:txEl>
                                          </p:spTgt>
                                        </p:tgtEl>
                                      </p:cBhvr>
                                    </p:animEffect>
                                    <p:anim calcmode="lin" valueType="num">
                                      <p:cBhvr>
                                        <p:cTn id="23"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
                                            <p:txEl>
                                              <p:pRg st="0" end="0"/>
                                            </p:txEl>
                                          </p:spTgt>
                                        </p:tgtEl>
                                        <p:attrNameLst>
                                          <p:attrName>style.visibility</p:attrName>
                                        </p:attrNameLst>
                                      </p:cBhvr>
                                      <p:to>
                                        <p:strVal val="visible"/>
                                      </p:to>
                                    </p:set>
                                    <p:animEffect transition="in" filter="fade">
                                      <p:cBhvr>
                                        <p:cTn id="29" dur="1000"/>
                                        <p:tgtEl>
                                          <p:spTgt spid="2">
                                            <p:txEl>
                                              <p:pRg st="0" end="0"/>
                                            </p:txEl>
                                          </p:spTgt>
                                        </p:tgtEl>
                                      </p:cBhvr>
                                    </p:animEffect>
                                    <p:anim calcmode="lin" valueType="num">
                                      <p:cBhvr>
                                        <p:cTn id="30"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76600" y="6643688"/>
            <a:ext cx="5867400" cy="214312"/>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3" name="直角三角形 2"/>
          <p:cNvSpPr/>
          <p:nvPr/>
        </p:nvSpPr>
        <p:spPr>
          <a:xfrm rot="16200000">
            <a:off x="3074197" y="6655595"/>
            <a:ext cx="214312" cy="190498"/>
          </a:xfrm>
          <a:prstGeom prst="rtTriangl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flipH="1" flipV="1">
            <a:off x="0" y="6805930"/>
            <a:ext cx="3657600" cy="4572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9" name="矩形 8"/>
          <p:cNvSpPr/>
          <p:nvPr/>
        </p:nvSpPr>
        <p:spPr>
          <a:xfrm>
            <a:off x="0" y="0"/>
            <a:ext cx="9144000" cy="719138"/>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10" name="矩形 9"/>
          <p:cNvSpPr/>
          <p:nvPr/>
        </p:nvSpPr>
        <p:spPr>
          <a:xfrm>
            <a:off x="0" y="162241"/>
            <a:ext cx="3154680" cy="729765"/>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11" name="直角三角形 10"/>
          <p:cNvSpPr/>
          <p:nvPr/>
        </p:nvSpPr>
        <p:spPr>
          <a:xfrm flipV="1">
            <a:off x="3148330" y="705337"/>
            <a:ext cx="202692" cy="189845"/>
          </a:xfrm>
          <a:prstGeom prst="rtTriangl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30203" y="6383246"/>
            <a:ext cx="2680562" cy="368995"/>
          </a:xfrm>
          <a:prstGeom prst="rect">
            <a:avLst/>
          </a:prstGeom>
        </p:spPr>
      </p:pic>
      <p:sp>
        <p:nvSpPr>
          <p:cNvPr id="14" name="矩形 13"/>
          <p:cNvSpPr/>
          <p:nvPr/>
        </p:nvSpPr>
        <p:spPr>
          <a:xfrm>
            <a:off x="495482" y="1317812"/>
            <a:ext cx="8190359" cy="1477328"/>
          </a:xfrm>
          <a:prstGeom prst="rect">
            <a:avLst/>
          </a:prstGeom>
        </p:spPr>
        <p:txBody>
          <a:bodyPr wrap="square">
            <a:spAutoFit/>
          </a:bodyPr>
          <a:lstStyle/>
          <a:p>
            <a:pPr marL="457200" lvl="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取</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200</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次</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10</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个节点，方差分别为</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0.005,0.007,0.01,0.02,0.03,0.025,0.01,0.02</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，测量真实值</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X=0.1</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，可以看出，随着测量次数增加，算法很快收敛于估计真值</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X=0.1</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矩形 14"/>
          <p:cNvSpPr/>
          <p:nvPr/>
        </p:nvSpPr>
        <p:spPr>
          <a:xfrm>
            <a:off x="-105970" y="98741"/>
            <a:ext cx="5258995" cy="511807"/>
          </a:xfrm>
          <a:prstGeom prst="rect">
            <a:avLst/>
          </a:prstGeom>
        </p:spPr>
        <p:txBody>
          <a:bodyPr wrap="square">
            <a:spAutoFit/>
          </a:bodyPr>
          <a:lstStyle/>
          <a:p>
            <a:pPr indent="355600">
              <a:lnSpc>
                <a:spcPct val="125000"/>
              </a:lnSpc>
              <a:spcBef>
                <a:spcPts val="600"/>
              </a:spcBef>
              <a:spcAft>
                <a:spcPts val="600"/>
              </a:spcAft>
              <a:tabLst>
                <a:tab pos="2390775" algn="l"/>
              </a:tabLst>
            </a:pPr>
            <a:r>
              <a:rPr lang="zh-CN" altLang="en-US" sz="2400" b="1" kern="2200" dirty="0">
                <a:solidFill>
                  <a:schemeClr val="bg1"/>
                </a:solidFill>
                <a:latin typeface="微软雅黑" panose="020B0503020204020204" pitchFamily="34" charset="-122"/>
                <a:ea typeface="微软雅黑" panose="020B0503020204020204" pitchFamily="34" charset="-122"/>
              </a:rPr>
              <a:t>五</a:t>
            </a:r>
            <a:r>
              <a:rPr lang="zh-CN" altLang="zh-CN" sz="2400" b="1" kern="2200" dirty="0" smtClean="0">
                <a:solidFill>
                  <a:schemeClr val="bg1"/>
                </a:solidFill>
                <a:latin typeface="微软雅黑" panose="020B0503020204020204" pitchFamily="34" charset="-122"/>
                <a:ea typeface="微软雅黑" panose="020B0503020204020204" pitchFamily="34" charset="-122"/>
              </a:rPr>
              <a:t>、</a:t>
            </a:r>
            <a:r>
              <a:rPr lang="zh-CN" altLang="en-US" sz="2400" b="1" kern="2200" dirty="0" smtClean="0">
                <a:solidFill>
                  <a:schemeClr val="bg1"/>
                </a:solidFill>
                <a:latin typeface="微软雅黑" panose="020B0503020204020204" pitchFamily="34" charset="-122"/>
                <a:ea typeface="微软雅黑" panose="020B0503020204020204" pitchFamily="34" charset="-122"/>
              </a:rPr>
              <a:t>实验</a:t>
            </a:r>
            <a:endParaRPr lang="zh-CN" altLang="zh-CN" sz="2000" b="1" kern="2200" dirty="0">
              <a:solidFill>
                <a:schemeClr val="bg1"/>
              </a:solidFill>
              <a:effectLst/>
              <a:latin typeface="微软雅黑" panose="020B0503020204020204" pitchFamily="34" charset="-122"/>
              <a:ea typeface="微软雅黑" panose="020B0503020204020204" pitchFamily="34" charset="-122"/>
            </a:endParaRPr>
          </a:p>
        </p:txBody>
      </p:sp>
      <p:pic>
        <p:nvPicPr>
          <p:cNvPr id="24578" name="Picture 2"/>
          <p:cNvPicPr>
            <a:picLocks noChangeAspect="1" noChangeArrowheads="1"/>
          </p:cNvPicPr>
          <p:nvPr/>
        </p:nvPicPr>
        <p:blipFill>
          <a:blip r:embed="rId3" cstate="print"/>
          <a:srcRect/>
          <a:stretch>
            <a:fillRect/>
          </a:stretch>
        </p:blipFill>
        <p:spPr bwMode="auto">
          <a:xfrm>
            <a:off x="2405903" y="2870947"/>
            <a:ext cx="4062132" cy="3012368"/>
          </a:xfrm>
          <a:prstGeom prst="rect">
            <a:avLst/>
          </a:prstGeom>
          <a:noFill/>
          <a:ln w="9525">
            <a:noFill/>
            <a:miter lim="800000"/>
            <a:headEnd/>
            <a:tailEnd/>
          </a:ln>
        </p:spPr>
      </p:pic>
    </p:spTree>
    <p:extLst>
      <p:ext uri="{BB962C8B-B14F-4D97-AF65-F5344CB8AC3E}">
        <p14:creationId xmlns:p14="http://schemas.microsoft.com/office/powerpoint/2010/main" xmlns="" val="135643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76600" y="6643688"/>
            <a:ext cx="5867400" cy="214312"/>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3" name="直角三角形 2"/>
          <p:cNvSpPr/>
          <p:nvPr/>
        </p:nvSpPr>
        <p:spPr>
          <a:xfrm rot="16200000">
            <a:off x="3074197" y="6655595"/>
            <a:ext cx="214312" cy="190498"/>
          </a:xfrm>
          <a:prstGeom prst="rtTriangl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flipH="1" flipV="1">
            <a:off x="0" y="6805930"/>
            <a:ext cx="3657600" cy="4572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9" name="矩形 8"/>
          <p:cNvSpPr/>
          <p:nvPr/>
        </p:nvSpPr>
        <p:spPr>
          <a:xfrm>
            <a:off x="0" y="0"/>
            <a:ext cx="9144000" cy="719138"/>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10" name="矩形 9"/>
          <p:cNvSpPr/>
          <p:nvPr/>
        </p:nvSpPr>
        <p:spPr>
          <a:xfrm>
            <a:off x="0" y="162241"/>
            <a:ext cx="3154680" cy="729765"/>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11" name="直角三角形 10"/>
          <p:cNvSpPr/>
          <p:nvPr/>
        </p:nvSpPr>
        <p:spPr>
          <a:xfrm flipV="1">
            <a:off x="3148330" y="705337"/>
            <a:ext cx="202692" cy="189845"/>
          </a:xfrm>
          <a:prstGeom prst="rtTriangl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30203" y="6383246"/>
            <a:ext cx="2680562" cy="368995"/>
          </a:xfrm>
          <a:prstGeom prst="rect">
            <a:avLst/>
          </a:prstGeom>
        </p:spPr>
      </p:pic>
      <p:sp>
        <p:nvSpPr>
          <p:cNvPr id="14" name="矩形 13"/>
          <p:cNvSpPr/>
          <p:nvPr/>
        </p:nvSpPr>
        <p:spPr>
          <a:xfrm>
            <a:off x="495482" y="1317812"/>
            <a:ext cx="8190359" cy="3785652"/>
          </a:xfrm>
          <a:prstGeom prst="rect">
            <a:avLst/>
          </a:prstGeom>
        </p:spPr>
        <p:txBody>
          <a:bodyPr wrap="square">
            <a:spAutoFit/>
          </a:bodyPr>
          <a:lstStyle/>
          <a:p>
            <a:pPr marL="457200" lvl="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刚</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提到</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的方法没有引入异常值的监测机制，可引入。</a:t>
            </a: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比如：同一采样时刻众多节点在同一区域内分别采集数据，根据我们的假设，数据是符合正态分布的，数据符合正态分布关系，即</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N</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(μ</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δ</a:t>
            </a:r>
            <a:r>
              <a:rPr lang="en-US" altLang="zh-CN" sz="2000" kern="100" baseline="30000" dirty="0" smtClean="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此处，                 </a:t>
            </a: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μ = </a:t>
            </a:r>
          </a:p>
          <a:p>
            <a:pPr marL="457200" lvl="0" indent="-457200">
              <a:lnSpc>
                <a:spcPct val="150000"/>
              </a:lnSpc>
            </a:pP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δ = </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矩形 14"/>
          <p:cNvSpPr/>
          <p:nvPr/>
        </p:nvSpPr>
        <p:spPr>
          <a:xfrm>
            <a:off x="-105970" y="98741"/>
            <a:ext cx="6358852" cy="553998"/>
          </a:xfrm>
          <a:prstGeom prst="rect">
            <a:avLst/>
          </a:prstGeom>
        </p:spPr>
        <p:txBody>
          <a:bodyPr wrap="square">
            <a:spAutoFit/>
          </a:bodyPr>
          <a:lstStyle/>
          <a:p>
            <a:pPr indent="355600">
              <a:lnSpc>
                <a:spcPct val="125000"/>
              </a:lnSpc>
              <a:spcBef>
                <a:spcPts val="600"/>
              </a:spcBef>
              <a:spcAft>
                <a:spcPts val="600"/>
              </a:spcAft>
              <a:tabLst>
                <a:tab pos="2390775" algn="l"/>
              </a:tabLst>
            </a:pPr>
            <a:r>
              <a:rPr lang="zh-CN" altLang="en-US" sz="2400" b="1" kern="2200" dirty="0" smtClean="0">
                <a:solidFill>
                  <a:schemeClr val="bg1"/>
                </a:solidFill>
                <a:latin typeface="微软雅黑" panose="020B0503020204020204" pitchFamily="34" charset="-122"/>
                <a:ea typeface="微软雅黑" panose="020B0503020204020204" pitchFamily="34" charset="-122"/>
              </a:rPr>
              <a:t>六、改进策略：引入异常数据检测机制</a:t>
            </a:r>
            <a:endParaRPr lang="zh-CN" altLang="zh-CN" sz="2000" b="1" kern="2200" dirty="0">
              <a:solidFill>
                <a:schemeClr val="bg1"/>
              </a:solidFill>
              <a:effectLst/>
              <a:latin typeface="微软雅黑" panose="020B0503020204020204" pitchFamily="34" charset="-122"/>
              <a:ea typeface="微软雅黑" panose="020B0503020204020204" pitchFamily="34" charset="-122"/>
            </a:endParaRPr>
          </a:p>
        </p:txBody>
      </p:sp>
      <p:graphicFrame>
        <p:nvGraphicFramePr>
          <p:cNvPr id="25602" name="Object 2"/>
          <p:cNvGraphicFramePr>
            <a:graphicFrameLocks noChangeAspect="1"/>
          </p:cNvGraphicFramePr>
          <p:nvPr/>
        </p:nvGraphicFramePr>
        <p:xfrm>
          <a:off x="3859773" y="3309378"/>
          <a:ext cx="1466850" cy="1246187"/>
        </p:xfrm>
        <a:graphic>
          <a:graphicData uri="http://schemas.openxmlformats.org/presentationml/2006/ole">
            <p:oleObj spid="_x0000_s25602" name="公式" r:id="rId4" imgW="507960" imgH="431640" progId="Equation.3">
              <p:embed/>
            </p:oleObj>
          </a:graphicData>
        </a:graphic>
      </p:graphicFrame>
      <p:graphicFrame>
        <p:nvGraphicFramePr>
          <p:cNvPr id="25603" name="Object 3"/>
          <p:cNvGraphicFramePr>
            <a:graphicFrameLocks noChangeAspect="1"/>
          </p:cNvGraphicFramePr>
          <p:nvPr/>
        </p:nvGraphicFramePr>
        <p:xfrm>
          <a:off x="3489649" y="4526604"/>
          <a:ext cx="2562450" cy="1307742"/>
        </p:xfrm>
        <a:graphic>
          <a:graphicData uri="http://schemas.openxmlformats.org/presentationml/2006/ole">
            <p:oleObj spid="_x0000_s25603" name="公式" r:id="rId5" imgW="1168200" imgH="596880" progId="Equation.3">
              <p:embed/>
            </p:oleObj>
          </a:graphicData>
        </a:graphic>
      </p:graphicFrame>
    </p:spTree>
    <p:extLst>
      <p:ext uri="{BB962C8B-B14F-4D97-AF65-F5344CB8AC3E}">
        <p14:creationId xmlns:p14="http://schemas.microsoft.com/office/powerpoint/2010/main" xmlns="" val="135643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76600" y="6643688"/>
            <a:ext cx="5867400" cy="214312"/>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3" name="直角三角形 2"/>
          <p:cNvSpPr/>
          <p:nvPr/>
        </p:nvSpPr>
        <p:spPr>
          <a:xfrm rot="16200000">
            <a:off x="3074197" y="6655595"/>
            <a:ext cx="214312" cy="190498"/>
          </a:xfrm>
          <a:prstGeom prst="rtTriangl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flipH="1" flipV="1">
            <a:off x="0" y="6805930"/>
            <a:ext cx="3657600" cy="4572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9" name="矩形 8"/>
          <p:cNvSpPr/>
          <p:nvPr/>
        </p:nvSpPr>
        <p:spPr>
          <a:xfrm>
            <a:off x="0" y="0"/>
            <a:ext cx="9144000" cy="719138"/>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10" name="矩形 9"/>
          <p:cNvSpPr/>
          <p:nvPr/>
        </p:nvSpPr>
        <p:spPr>
          <a:xfrm>
            <a:off x="0" y="162241"/>
            <a:ext cx="3154680" cy="729765"/>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11" name="直角三角形 10"/>
          <p:cNvSpPr/>
          <p:nvPr/>
        </p:nvSpPr>
        <p:spPr>
          <a:xfrm flipV="1">
            <a:off x="3148330" y="705337"/>
            <a:ext cx="202692" cy="189845"/>
          </a:xfrm>
          <a:prstGeom prst="rtTriangl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30203" y="6383246"/>
            <a:ext cx="2680562" cy="368995"/>
          </a:xfrm>
          <a:prstGeom prst="rect">
            <a:avLst/>
          </a:prstGeom>
        </p:spPr>
      </p:pic>
      <p:sp>
        <p:nvSpPr>
          <p:cNvPr id="14" name="矩形 13"/>
          <p:cNvSpPr/>
          <p:nvPr/>
        </p:nvSpPr>
        <p:spPr>
          <a:xfrm>
            <a:off x="562717" y="927847"/>
            <a:ext cx="8190359" cy="6093976"/>
          </a:xfrm>
          <a:prstGeom prst="rect">
            <a:avLst/>
          </a:prstGeom>
        </p:spPr>
        <p:txBody>
          <a:bodyPr wrap="square">
            <a:spAutoFit/>
          </a:bodyPr>
          <a:lstStyle/>
          <a:p>
            <a:pPr marL="457200" lvl="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用指数平滑法，由汇聚节点，利用各个节点</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时刻的采样值预测</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(n+1</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时隙的采样值。设</a:t>
            </a:r>
            <a:r>
              <a:rPr lang="en-US" altLang="zh-CN" sz="2000" kern="100" dirty="0" err="1" smtClean="0">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0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m</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为第</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m</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个节点在第</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个时刻的采样值，则预测值</a:t>
            </a: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err="1" smtClean="0">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0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m</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(n+1)* = </a:t>
            </a:r>
            <a:r>
              <a:rPr lang="en-US" altLang="zh-CN" sz="2000" kern="100" dirty="0" err="1" smtClean="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mn</a:t>
            </a:r>
            <a:r>
              <a:rPr lang="en-US" altLang="zh-CN" sz="2000" kern="100" dirty="0" err="1" smtClean="0">
                <a:latin typeface="微软雅黑" panose="020B0503020204020204" pitchFamily="34" charset="-122"/>
                <a:ea typeface="微软雅黑" panose="020B0503020204020204" pitchFamily="34" charset="-122"/>
                <a:cs typeface="Times New Roman" panose="02020603050405020304" pitchFamily="18" charset="0"/>
              </a:rPr>
              <a:t>+B</a:t>
            </a:r>
            <a:r>
              <a:rPr lang="en-US" altLang="zh-CN" sz="20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mn</a:t>
            </a:r>
            <a:endParaRPr lang="en-US" altLang="zh-CN" sz="2000" kern="100" baseline="-250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err="1" smtClean="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mn</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err="1" smtClean="0">
                <a:latin typeface="微软雅黑" panose="020B0503020204020204" pitchFamily="34" charset="-122"/>
                <a:ea typeface="微软雅黑" panose="020B0503020204020204" pitchFamily="34" charset="-122"/>
                <a:cs typeface="Times New Roman" panose="02020603050405020304" pitchFamily="18" charset="0"/>
              </a:rPr>
              <a:t>B</a:t>
            </a:r>
            <a:r>
              <a:rPr lang="en-US" altLang="zh-CN" sz="20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mn</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是“平滑系数”</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a:t>
            </a:r>
          </a:p>
          <a:p>
            <a:pPr marL="457200" lvl="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err="1" smtClean="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mn</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 2</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E</a:t>
            </a:r>
            <a:r>
              <a:rPr lang="en-US" altLang="zh-CN" sz="20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mn</a:t>
            </a:r>
            <a:r>
              <a:rPr lang="en-US" altLang="zh-CN" sz="2000" kern="100" baseline="30000" dirty="0" smtClean="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-E</a:t>
            </a:r>
            <a:r>
              <a:rPr lang="en-US" altLang="zh-CN" sz="20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mn</a:t>
            </a:r>
            <a:r>
              <a:rPr lang="en-US" altLang="zh-CN" sz="2000" kern="100" baseline="30000" dirty="0" smtClean="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err="1" smtClean="0">
                <a:latin typeface="微软雅黑" panose="020B0503020204020204" pitchFamily="34" charset="-122"/>
                <a:ea typeface="微软雅黑" panose="020B0503020204020204" pitchFamily="34" charset="-122"/>
                <a:cs typeface="Times New Roman" panose="02020603050405020304" pitchFamily="18" charset="0"/>
              </a:rPr>
              <a:t>Bmn</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p>
          <a:p>
            <a:pPr marL="457200" lvl="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E</a:t>
            </a:r>
            <a:r>
              <a:rPr lang="en-US" altLang="zh-CN" sz="20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mn</a:t>
            </a:r>
            <a:r>
              <a:rPr lang="en-US" altLang="zh-CN" sz="2000" kern="100" baseline="30000" dirty="0" smtClean="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是在</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时刻的一次指数平滑值，</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E</a:t>
            </a:r>
            <a:r>
              <a:rPr lang="en-US" altLang="zh-CN" sz="20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mn</a:t>
            </a:r>
            <a:r>
              <a:rPr lang="en-US" altLang="zh-CN" sz="2000" kern="100" baseline="30000" dirty="0" smtClean="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是在</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时刻的二次指数平滑值，计算公式是：</a:t>
            </a: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E</a:t>
            </a:r>
            <a:r>
              <a:rPr lang="en-US" altLang="zh-CN" sz="20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mn</a:t>
            </a:r>
            <a:r>
              <a:rPr lang="en-US" altLang="zh-CN" sz="2000" kern="100" baseline="30000" dirty="0" smtClean="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 </a:t>
            </a:r>
            <a:r>
              <a:rPr lang="en-US" altLang="zh-CN" sz="2000" kern="100" dirty="0" err="1" smtClean="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mn</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err="1" smtClean="0">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0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m</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(n) +(1-A</a:t>
            </a:r>
            <a:r>
              <a:rPr lang="en-US" altLang="zh-CN" sz="20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mn</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err="1" smtClean="0">
                <a:latin typeface="微软雅黑" panose="020B0503020204020204" pitchFamily="34" charset="-122"/>
                <a:ea typeface="微软雅黑" panose="020B0503020204020204" pitchFamily="34" charset="-122"/>
                <a:cs typeface="Times New Roman" panose="02020603050405020304" pitchFamily="18" charset="0"/>
              </a:rPr>
              <a:t>E</a:t>
            </a:r>
            <a:r>
              <a:rPr lang="en-US" altLang="zh-CN" sz="20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m</a:t>
            </a:r>
            <a:r>
              <a:rPr lang="en-US" altLang="zh-CN" sz="20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(n-1)</a:t>
            </a:r>
            <a:r>
              <a:rPr lang="en-US" altLang="zh-CN" sz="2000" kern="100" baseline="30000" dirty="0" smtClean="0">
                <a:latin typeface="微软雅黑" panose="020B0503020204020204" pitchFamily="34" charset="-122"/>
                <a:ea typeface="微软雅黑" panose="020B0503020204020204" pitchFamily="34" charset="-122"/>
                <a:cs typeface="Times New Roman" panose="02020603050405020304" pitchFamily="18" charset="0"/>
              </a:rPr>
              <a:t>1</a:t>
            </a:r>
          </a:p>
          <a:p>
            <a:pPr marL="457200" lvl="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E</a:t>
            </a:r>
            <a:r>
              <a:rPr lang="en-US" altLang="zh-CN" sz="20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mn</a:t>
            </a:r>
            <a:r>
              <a:rPr lang="en-US" altLang="zh-CN" sz="2000" kern="100" baseline="30000" dirty="0" smtClean="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 </a:t>
            </a:r>
            <a:r>
              <a:rPr lang="en-US" altLang="zh-CN" sz="2000" kern="100" dirty="0" err="1" smtClean="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mn</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*E</a:t>
            </a:r>
            <a:r>
              <a:rPr lang="en-US" altLang="zh-CN" sz="20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mn</a:t>
            </a:r>
            <a:r>
              <a:rPr lang="en-US" altLang="zh-CN" sz="2000" kern="100" baseline="30000" dirty="0" smtClean="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+(1-A</a:t>
            </a:r>
            <a:r>
              <a:rPr lang="en-US" altLang="zh-CN" sz="20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mn</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err="1" smtClean="0">
                <a:latin typeface="微软雅黑" panose="020B0503020204020204" pitchFamily="34" charset="-122"/>
                <a:ea typeface="微软雅黑" panose="020B0503020204020204" pitchFamily="34" charset="-122"/>
                <a:cs typeface="Times New Roman" panose="02020603050405020304" pitchFamily="18" charset="0"/>
              </a:rPr>
              <a:t>E</a:t>
            </a:r>
            <a:r>
              <a:rPr lang="en-US" altLang="zh-CN" sz="20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m</a:t>
            </a:r>
            <a:r>
              <a:rPr lang="en-US" altLang="zh-CN" sz="20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(n-1)</a:t>
            </a:r>
            <a:r>
              <a:rPr lang="en-US" altLang="zh-CN" sz="2000" kern="100" baseline="30000" dirty="0" smtClean="0">
                <a:latin typeface="微软雅黑" panose="020B0503020204020204" pitchFamily="34" charset="-122"/>
                <a:ea typeface="微软雅黑" panose="020B0503020204020204" pitchFamily="34" charset="-122"/>
                <a:cs typeface="Times New Roman" panose="02020603050405020304" pitchFamily="18" charset="0"/>
              </a:rPr>
              <a:t>2</a:t>
            </a:r>
          </a:p>
          <a:p>
            <a:pPr marL="457200" lvl="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E</a:t>
            </a:r>
            <a:r>
              <a:rPr lang="en-US" altLang="zh-CN" sz="20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m1</a:t>
            </a:r>
            <a:r>
              <a:rPr lang="en-US" altLang="zh-CN" sz="2000" kern="100" baseline="30000" dirty="0" smtClean="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=E</a:t>
            </a:r>
            <a:r>
              <a:rPr lang="en-US" altLang="zh-CN" sz="20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m1</a:t>
            </a:r>
            <a:r>
              <a:rPr lang="en-US" altLang="zh-CN" sz="2000" kern="100" baseline="30000" dirty="0" smtClean="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err="1" smtClean="0">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000" kern="100" baseline="30000" dirty="0" err="1" smtClean="0">
                <a:latin typeface="微软雅黑" panose="020B0503020204020204" pitchFamily="34" charset="-122"/>
                <a:ea typeface="微软雅黑" panose="020B0503020204020204" pitchFamily="34" charset="-122"/>
                <a:cs typeface="Times New Roman" panose="02020603050405020304" pitchFamily="18" charset="0"/>
              </a:rPr>
              <a:t>m</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(1)</a:t>
            </a:r>
          </a:p>
          <a:p>
            <a:pPr marL="457200" lvl="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p>
          <a:p>
            <a:pPr marL="457200" lvl="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26628" name="Object 4"/>
          <p:cNvGraphicFramePr>
            <a:graphicFrameLocks noChangeAspect="1"/>
          </p:cNvGraphicFramePr>
          <p:nvPr/>
        </p:nvGraphicFramePr>
        <p:xfrm>
          <a:off x="5918291" y="3028389"/>
          <a:ext cx="2970213" cy="773617"/>
        </p:xfrm>
        <a:graphic>
          <a:graphicData uri="http://schemas.openxmlformats.org/presentationml/2006/ole">
            <p:oleObj spid="_x0000_s26628" name="公式" r:id="rId4" imgW="1511280" imgH="393480" progId="Equation.3">
              <p:embed/>
            </p:oleObj>
          </a:graphicData>
        </a:graphic>
      </p:graphicFrame>
    </p:spTree>
    <p:extLst>
      <p:ext uri="{BB962C8B-B14F-4D97-AF65-F5344CB8AC3E}">
        <p14:creationId xmlns:p14="http://schemas.microsoft.com/office/powerpoint/2010/main" xmlns="" val="135643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76600" y="6643688"/>
            <a:ext cx="5867400" cy="214312"/>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3" name="直角三角形 2"/>
          <p:cNvSpPr/>
          <p:nvPr/>
        </p:nvSpPr>
        <p:spPr>
          <a:xfrm rot="16200000">
            <a:off x="3074197" y="6655595"/>
            <a:ext cx="214312" cy="190498"/>
          </a:xfrm>
          <a:prstGeom prst="rtTriangl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flipH="1" flipV="1">
            <a:off x="0" y="6805930"/>
            <a:ext cx="3657600" cy="4572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9" name="矩形 8"/>
          <p:cNvSpPr/>
          <p:nvPr/>
        </p:nvSpPr>
        <p:spPr>
          <a:xfrm>
            <a:off x="0" y="0"/>
            <a:ext cx="9144000" cy="719138"/>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10" name="矩形 9"/>
          <p:cNvSpPr/>
          <p:nvPr/>
        </p:nvSpPr>
        <p:spPr>
          <a:xfrm>
            <a:off x="0" y="162241"/>
            <a:ext cx="3154680" cy="729765"/>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11" name="直角三角形 10"/>
          <p:cNvSpPr/>
          <p:nvPr/>
        </p:nvSpPr>
        <p:spPr>
          <a:xfrm flipV="1">
            <a:off x="3148330" y="705337"/>
            <a:ext cx="202692" cy="189845"/>
          </a:xfrm>
          <a:prstGeom prst="rtTriangl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30203" y="6383246"/>
            <a:ext cx="2680562" cy="368995"/>
          </a:xfrm>
          <a:prstGeom prst="rect">
            <a:avLst/>
          </a:prstGeom>
        </p:spPr>
      </p:pic>
      <p:sp>
        <p:nvSpPr>
          <p:cNvPr id="14" name="矩形 13"/>
          <p:cNvSpPr/>
          <p:nvPr/>
        </p:nvSpPr>
        <p:spPr>
          <a:xfrm>
            <a:off x="562717" y="927847"/>
            <a:ext cx="8190359" cy="6832640"/>
          </a:xfrm>
          <a:prstGeom prst="rect">
            <a:avLst/>
          </a:prstGeom>
        </p:spPr>
        <p:txBody>
          <a:bodyPr wrap="square">
            <a:spAutoFit/>
          </a:bodyPr>
          <a:lstStyle/>
          <a:p>
            <a:pPr marL="457200" lvl="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在某一时刻采样中，我们认为节点采样的数据符合正态分布，</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利用前面求得的采样预测值和正态分布参数对于实际采样结果的合法性进行认证，规则如下：</a:t>
            </a: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457200">
              <a:lnSpc>
                <a:spcPct val="150000"/>
              </a:lnSpc>
            </a:pP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if</a:t>
            </a:r>
          </a:p>
          <a:p>
            <a:pPr marL="457200" lvl="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采样数据</a:t>
            </a:r>
            <a:r>
              <a:rPr lang="en-US" altLang="zh-CN" sz="2000" kern="100" dirty="0" err="1" smtClean="0">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0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m</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为异常值</a:t>
            </a: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else</a:t>
            </a:r>
          </a:p>
          <a:p>
            <a:pPr marL="457200" lvl="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采样数据</a:t>
            </a:r>
            <a:r>
              <a:rPr lang="en-US" altLang="zh-CN" sz="2000" kern="100" dirty="0" err="1" smtClean="0">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0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m</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为</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正常</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值</a:t>
            </a: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457200">
              <a:lnSpc>
                <a:spcPct val="150000"/>
              </a:lnSpc>
            </a:pP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p>
          <a:p>
            <a:pPr marL="457200" lvl="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p>
          <a:p>
            <a:pPr marL="457200" lvl="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p>
          <a:p>
            <a:pPr marL="457200" lvl="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27651" name="Object 3"/>
          <p:cNvGraphicFramePr>
            <a:graphicFrameLocks noChangeAspect="1"/>
          </p:cNvGraphicFramePr>
          <p:nvPr/>
        </p:nvGraphicFramePr>
        <p:xfrm>
          <a:off x="3288087" y="3084979"/>
          <a:ext cx="3499289" cy="559174"/>
        </p:xfrm>
        <a:graphic>
          <a:graphicData uri="http://schemas.openxmlformats.org/presentationml/2006/ole">
            <p:oleObj spid="_x0000_s27651" name="公式" r:id="rId4" imgW="1587240" imgH="253800" progId="Equation.3">
              <p:embed/>
            </p:oleObj>
          </a:graphicData>
        </a:graphic>
      </p:graphicFrame>
    </p:spTree>
    <p:extLst>
      <p:ext uri="{BB962C8B-B14F-4D97-AF65-F5344CB8AC3E}">
        <p14:creationId xmlns:p14="http://schemas.microsoft.com/office/powerpoint/2010/main" xmlns="" val="135643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8575" y="1161387"/>
            <a:ext cx="9212584" cy="2191413"/>
          </a:xfrm>
          <a:prstGeom prst="rect">
            <a:avLst/>
          </a:prstGeom>
          <a:solidFill>
            <a:schemeClr val="accent5">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pPr>
              <a:defRPr/>
            </a:pPr>
            <a:endParaRPr lang="zh-CN" altLang="en-US" sz="2700" dirty="0">
              <a:ln w="18415" cmpd="sng">
                <a:solidFill>
                  <a:srgbClr val="FFFFFF"/>
                </a:solidFill>
                <a:prstDash val="solid"/>
              </a:ln>
              <a:solidFill>
                <a:srgbClr val="2F5597"/>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3075" name="TextBox 3"/>
          <p:cNvSpPr txBox="1">
            <a:spLocks noChangeArrowheads="1"/>
          </p:cNvSpPr>
          <p:nvPr/>
        </p:nvSpPr>
        <p:spPr bwMode="auto">
          <a:xfrm>
            <a:off x="11430" y="1492382"/>
            <a:ext cx="9132574" cy="1477328"/>
          </a:xfrm>
          <a:prstGeom prst="rect">
            <a:avLst/>
          </a:prstGeom>
          <a:noFill/>
          <a:ln w="9525">
            <a:noFill/>
            <a:miter lim="800000"/>
            <a:headEnd/>
            <a:tailEnd/>
          </a:ln>
        </p:spPr>
        <p:txBody>
          <a:bodyPr wrap="square">
            <a:spAutoFit/>
          </a:bodyPr>
          <a:lstStyle/>
          <a:p>
            <a:pPr algn="ctr">
              <a:lnSpc>
                <a:spcPct val="150000"/>
              </a:lnSpc>
            </a:pPr>
            <a:r>
              <a:rPr lang="zh-CN" altLang="en-US" sz="6000" b="1" dirty="0" smtClean="0">
                <a:solidFill>
                  <a:schemeClr val="bg1"/>
                </a:solidFill>
                <a:latin typeface="微软雅黑" panose="020B0503020204020204" pitchFamily="34" charset="-122"/>
                <a:ea typeface="微软雅黑" panose="020B0503020204020204" pitchFamily="34" charset="-122"/>
              </a:rPr>
              <a:t>请您给予指导，谢谢！</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3" cstate="print">
            <a:duotone>
              <a:schemeClr val="accent1">
                <a:shade val="45000"/>
                <a:satMod val="135000"/>
              </a:schemeClr>
              <a:prstClr val="white"/>
            </a:duotone>
            <a:extLst>
              <a:ext uri="{28A0092B-C50C-407E-A947-70E740481C1C}">
                <a14:useLocalDpi xmlns="" xmlns:a14="http://schemas.microsoft.com/office/drawing/2010/main" val="0"/>
              </a:ext>
            </a:extLst>
          </a:blip>
          <a:stretch>
            <a:fillRect/>
          </a:stretch>
        </p:blipFill>
        <p:spPr>
          <a:xfrm>
            <a:off x="-82915" y="4407373"/>
            <a:ext cx="9378413" cy="3384384"/>
          </a:xfrm>
          <a:prstGeom prst="rect">
            <a:avLst/>
          </a:prstGeom>
        </p:spPr>
      </p:pic>
      <p:pic>
        <p:nvPicPr>
          <p:cNvPr id="6" name="图片 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5521650" y="377626"/>
            <a:ext cx="3148276" cy="433379"/>
          </a:xfrm>
          <a:prstGeom prst="rect">
            <a:avLst/>
          </a:prstGeom>
        </p:spPr>
      </p:pic>
      <p:pic>
        <p:nvPicPr>
          <p:cNvPr id="12" name="图片 11"/>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347472" y="275167"/>
            <a:ext cx="2843013" cy="509075"/>
          </a:xfrm>
          <a:prstGeom prst="rect">
            <a:avLst/>
          </a:prstGeom>
        </p:spPr>
      </p:pic>
      <p:sp>
        <p:nvSpPr>
          <p:cNvPr id="13" name="文本框 12"/>
          <p:cNvSpPr txBox="1"/>
          <p:nvPr/>
        </p:nvSpPr>
        <p:spPr>
          <a:xfrm>
            <a:off x="0" y="4518010"/>
            <a:ext cx="9144000" cy="1107996"/>
          </a:xfrm>
          <a:prstGeom prst="rect">
            <a:avLst/>
          </a:prstGeom>
          <a:noFill/>
        </p:spPr>
        <p:txBody>
          <a:bodyPr wrap="square" rtlCol="0">
            <a:spAutoFit/>
          </a:bodyPr>
          <a:lstStyle/>
          <a:p>
            <a:pPr algn="ctr">
              <a:lnSpc>
                <a:spcPct val="150000"/>
              </a:lnSpc>
            </a:pPr>
            <a:r>
              <a:rPr lang="zh-CN" altLang="en-US" sz="2400" b="1" dirty="0" smtClean="0">
                <a:solidFill>
                  <a:schemeClr val="tx1">
                    <a:lumMod val="65000"/>
                    <a:lumOff val="35000"/>
                  </a:schemeClr>
                </a:solidFill>
                <a:latin typeface="微软雅黑" pitchFamily="34" charset="-122"/>
                <a:ea typeface="微软雅黑" pitchFamily="34" charset="-122"/>
              </a:rPr>
              <a:t>海 </a:t>
            </a:r>
            <a:r>
              <a:rPr lang="zh-CN" altLang="en-US" sz="2400" b="1" dirty="0">
                <a:solidFill>
                  <a:schemeClr val="tx1">
                    <a:lumMod val="65000"/>
                    <a:lumOff val="35000"/>
                  </a:schemeClr>
                </a:solidFill>
                <a:latin typeface="微软雅黑" pitchFamily="34" charset="-122"/>
                <a:ea typeface="微软雅黑" pitchFamily="34" charset="-122"/>
              </a:rPr>
              <a:t>量</a:t>
            </a:r>
            <a:r>
              <a:rPr lang="zh-CN" altLang="en-US" sz="2400" b="1" dirty="0" smtClean="0">
                <a:solidFill>
                  <a:schemeClr val="tx1">
                    <a:lumMod val="65000"/>
                    <a:lumOff val="35000"/>
                  </a:schemeClr>
                </a:solidFill>
                <a:latin typeface="微软雅黑" pitchFamily="34" charset="-122"/>
                <a:ea typeface="微软雅黑" pitchFamily="34" charset="-122"/>
              </a:rPr>
              <a:t> 数 据 </a:t>
            </a:r>
            <a:r>
              <a:rPr lang="zh-CN" altLang="en-US" sz="2400" b="1" dirty="0">
                <a:solidFill>
                  <a:schemeClr val="tx1">
                    <a:lumMod val="65000"/>
                    <a:lumOff val="35000"/>
                  </a:schemeClr>
                </a:solidFill>
                <a:latin typeface="微软雅黑" pitchFamily="34" charset="-122"/>
                <a:ea typeface="微软雅黑" pitchFamily="34" charset="-122"/>
              </a:rPr>
              <a:t>研 究 中 心</a:t>
            </a:r>
            <a:endParaRPr lang="en-US" altLang="zh-CN" sz="2400" b="1" dirty="0">
              <a:solidFill>
                <a:schemeClr val="tx1">
                  <a:lumMod val="65000"/>
                  <a:lumOff val="35000"/>
                </a:schemeClr>
              </a:solidFill>
              <a:latin typeface="微软雅黑" pitchFamily="34" charset="-122"/>
              <a:ea typeface="微软雅黑" pitchFamily="34" charset="-122"/>
            </a:endParaRPr>
          </a:p>
          <a:p>
            <a:pPr algn="ctr">
              <a:lnSpc>
                <a:spcPct val="150000"/>
              </a:lnSpc>
            </a:pPr>
            <a:r>
              <a:rPr lang="zh-CN" altLang="en-US" sz="2000" dirty="0">
                <a:solidFill>
                  <a:schemeClr val="tx1">
                    <a:lumMod val="65000"/>
                    <a:lumOff val="35000"/>
                  </a:schemeClr>
                </a:solidFill>
                <a:latin typeface="微软雅黑" pitchFamily="34" charset="-122"/>
                <a:ea typeface="微软雅黑" pitchFamily="34" charset="-122"/>
              </a:rPr>
              <a:t>计算机科学与</a:t>
            </a:r>
            <a:r>
              <a:rPr lang="zh-CN" altLang="en-US" sz="2000" dirty="0" smtClean="0">
                <a:solidFill>
                  <a:schemeClr val="tx1">
                    <a:lumMod val="65000"/>
                    <a:lumOff val="35000"/>
                  </a:schemeClr>
                </a:solidFill>
                <a:latin typeface="微软雅黑" pitchFamily="34" charset="-122"/>
                <a:ea typeface="微软雅黑" pitchFamily="34" charset="-122"/>
              </a:rPr>
              <a:t>技术</a:t>
            </a:r>
            <a:r>
              <a:rPr lang="en-US" altLang="zh-CN" sz="2000" dirty="0">
                <a:solidFill>
                  <a:schemeClr val="tx1">
                    <a:lumMod val="65000"/>
                    <a:lumOff val="35000"/>
                  </a:schemeClr>
                </a:solidFill>
                <a:latin typeface="微软雅黑" pitchFamily="34" charset="-122"/>
                <a:ea typeface="微软雅黑" pitchFamily="34" charset="-122"/>
              </a:rPr>
              <a:t> </a:t>
            </a:r>
            <a:r>
              <a:rPr lang="en-US" altLang="zh-CN" sz="2000" dirty="0" smtClean="0">
                <a:solidFill>
                  <a:schemeClr val="tx1">
                    <a:lumMod val="65000"/>
                    <a:lumOff val="35000"/>
                  </a:schemeClr>
                </a:solidFill>
                <a:latin typeface="微软雅黑" pitchFamily="34" charset="-122"/>
                <a:ea typeface="微软雅黑" pitchFamily="34" charset="-122"/>
              </a:rPr>
              <a:t>1140310204 </a:t>
            </a:r>
            <a:r>
              <a:rPr lang="zh-CN" altLang="en-US" sz="2000" dirty="0" smtClean="0">
                <a:solidFill>
                  <a:schemeClr val="tx1">
                    <a:lumMod val="65000"/>
                    <a:lumOff val="35000"/>
                  </a:schemeClr>
                </a:solidFill>
                <a:latin typeface="微软雅黑" pitchFamily="34" charset="-122"/>
                <a:ea typeface="微软雅黑" pitchFamily="34" charset="-122"/>
              </a:rPr>
              <a:t>姚秉坤</a:t>
            </a:r>
            <a:endParaRPr lang="zh-CN" altLang="en-US" sz="2000"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 xmlns:p14="http://schemas.microsoft.com/office/powerpoint/2010/main" val="36807201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1000"/>
                                        <p:tgtEl>
                                          <p:spTgt spid="3075">
                                            <p:txEl>
                                              <p:pRg st="0" end="0"/>
                                            </p:txEl>
                                          </p:spTgt>
                                        </p:tgtEl>
                                      </p:cBhvr>
                                    </p:animEffect>
                                    <p:anim calcmode="lin" valueType="num">
                                      <p:cBhvr>
                                        <p:cTn id="8" dur="1000" fill="hold"/>
                                        <p:tgtEl>
                                          <p:spTgt spid="30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0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1000"/>
                                        <p:tgtEl>
                                          <p:spTgt spid="13">
                                            <p:txEl>
                                              <p:pRg st="0" end="0"/>
                                            </p:txEl>
                                          </p:spTgt>
                                        </p:tgtEl>
                                      </p:cBhvr>
                                    </p:animEffect>
                                    <p:anim calcmode="lin" valueType="num">
                                      <p:cBhvr>
                                        <p:cTn id="15"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3">
                                            <p:txEl>
                                              <p:pRg st="1" end="1"/>
                                            </p:txEl>
                                          </p:spTgt>
                                        </p:tgtEl>
                                        <p:attrNameLst>
                                          <p:attrName>style.visibility</p:attrName>
                                        </p:attrNameLst>
                                      </p:cBhvr>
                                      <p:to>
                                        <p:strVal val="visible"/>
                                      </p:to>
                                    </p:set>
                                    <p:animEffect transition="in" filter="fade">
                                      <p:cBhvr>
                                        <p:cTn id="19" dur="1000"/>
                                        <p:tgtEl>
                                          <p:spTgt spid="13">
                                            <p:txEl>
                                              <p:pRg st="1" end="1"/>
                                            </p:txEl>
                                          </p:spTgt>
                                        </p:tgtEl>
                                      </p:cBhvr>
                                    </p:animEffect>
                                    <p:anim calcmode="lin" valueType="num">
                                      <p:cBhvr>
                                        <p:cTn id="20"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76600" y="6643688"/>
            <a:ext cx="5867400" cy="214312"/>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3" name="直角三角形 2"/>
          <p:cNvSpPr/>
          <p:nvPr/>
        </p:nvSpPr>
        <p:spPr>
          <a:xfrm rot="16200000">
            <a:off x="3074197" y="6655595"/>
            <a:ext cx="214312" cy="190498"/>
          </a:xfrm>
          <a:prstGeom prst="rtTriangl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flipH="1" flipV="1">
            <a:off x="0" y="6805930"/>
            <a:ext cx="3657600" cy="4572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9" name="矩形 8"/>
          <p:cNvSpPr/>
          <p:nvPr/>
        </p:nvSpPr>
        <p:spPr>
          <a:xfrm>
            <a:off x="0" y="0"/>
            <a:ext cx="9144000" cy="719138"/>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10" name="矩形 9"/>
          <p:cNvSpPr/>
          <p:nvPr/>
        </p:nvSpPr>
        <p:spPr>
          <a:xfrm>
            <a:off x="0" y="162241"/>
            <a:ext cx="3154680" cy="729765"/>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11" name="直角三角形 10"/>
          <p:cNvSpPr/>
          <p:nvPr/>
        </p:nvSpPr>
        <p:spPr>
          <a:xfrm flipV="1">
            <a:off x="3148330" y="705337"/>
            <a:ext cx="202692" cy="189845"/>
          </a:xfrm>
          <a:prstGeom prst="rtTriangl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30203" y="6383246"/>
            <a:ext cx="2680562" cy="368995"/>
          </a:xfrm>
          <a:prstGeom prst="rect">
            <a:avLst/>
          </a:prstGeom>
        </p:spPr>
      </p:pic>
      <p:sp>
        <p:nvSpPr>
          <p:cNvPr id="17" name="矩形 16"/>
          <p:cNvSpPr/>
          <p:nvPr/>
        </p:nvSpPr>
        <p:spPr>
          <a:xfrm>
            <a:off x="-105970" y="98741"/>
            <a:ext cx="5258995" cy="511807"/>
          </a:xfrm>
          <a:prstGeom prst="rect">
            <a:avLst/>
          </a:prstGeom>
        </p:spPr>
        <p:txBody>
          <a:bodyPr wrap="square">
            <a:spAutoFit/>
          </a:bodyPr>
          <a:lstStyle/>
          <a:p>
            <a:pPr indent="355600">
              <a:lnSpc>
                <a:spcPct val="125000"/>
              </a:lnSpc>
              <a:spcBef>
                <a:spcPts val="600"/>
              </a:spcBef>
              <a:spcAft>
                <a:spcPts val="600"/>
              </a:spcAft>
              <a:tabLst>
                <a:tab pos="2390775" algn="l"/>
              </a:tabLst>
            </a:pPr>
            <a:r>
              <a:rPr lang="zh-CN" altLang="en-US" sz="2400" b="1" kern="2200" dirty="0">
                <a:solidFill>
                  <a:schemeClr val="bg1"/>
                </a:solidFill>
                <a:latin typeface="微软雅黑" panose="020B0503020204020204" pitchFamily="34" charset="-122"/>
                <a:ea typeface="微软雅黑" panose="020B0503020204020204" pitchFamily="34" charset="-122"/>
              </a:rPr>
              <a:t>一</a:t>
            </a:r>
            <a:r>
              <a:rPr lang="zh-CN" altLang="zh-CN" sz="2400" b="1" kern="2200" dirty="0" smtClean="0">
                <a:solidFill>
                  <a:schemeClr val="bg1"/>
                </a:solidFill>
                <a:latin typeface="微软雅黑" panose="020B0503020204020204" pitchFamily="34" charset="-122"/>
                <a:ea typeface="微软雅黑" panose="020B0503020204020204" pitchFamily="34" charset="-122"/>
              </a:rPr>
              <a:t>、</a:t>
            </a:r>
            <a:r>
              <a:rPr lang="zh-CN" altLang="en-US" sz="2400" b="1" kern="2200" dirty="0" smtClean="0">
                <a:solidFill>
                  <a:schemeClr val="bg1"/>
                </a:solidFill>
                <a:latin typeface="微软雅黑" panose="020B0503020204020204" pitchFamily="34" charset="-122"/>
                <a:ea typeface="微软雅黑" panose="020B0503020204020204" pitchFamily="34" charset="-122"/>
              </a:rPr>
              <a:t>数据融合</a:t>
            </a:r>
            <a:endParaRPr lang="zh-CN" altLang="zh-CN" sz="2000" b="1" kern="2200" dirty="0">
              <a:solidFill>
                <a:schemeClr val="bg1"/>
              </a:solidFill>
              <a:effectLst/>
              <a:latin typeface="微软雅黑" panose="020B0503020204020204" pitchFamily="34" charset="-122"/>
              <a:ea typeface="微软雅黑" panose="020B0503020204020204" pitchFamily="34" charset="-122"/>
            </a:endParaRPr>
          </a:p>
        </p:txBody>
      </p:sp>
      <p:sp>
        <p:nvSpPr>
          <p:cNvPr id="4" name="矩形 3"/>
          <p:cNvSpPr/>
          <p:nvPr/>
        </p:nvSpPr>
        <p:spPr>
          <a:xfrm>
            <a:off x="220872" y="1653473"/>
            <a:ext cx="8680532" cy="3108543"/>
          </a:xfrm>
          <a:prstGeom prst="rect">
            <a:avLst/>
          </a:prstGeom>
        </p:spPr>
        <p:txBody>
          <a:bodyPr wrap="square">
            <a:spAutoFit/>
          </a:bodyPr>
          <a:lstStyle/>
          <a:p>
            <a:pPr marL="457200" lvl="0" indent="-457200" algn="just" defTabSz="914400" eaLnBrk="0" fontAlgn="base" hangingPunct="0">
              <a:spcBef>
                <a:spcPct val="0"/>
              </a:spcBef>
              <a:spcAft>
                <a:spcPct val="0"/>
              </a:spcAft>
              <a:buFont typeface="+mj-ea"/>
              <a:buAutoNum type="circleNumDbPlain"/>
            </a:pPr>
            <a:r>
              <a:rPr lang="zh-CN" altLang="en-US" sz="2800" kern="100" dirty="0" smtClean="0">
                <a:latin typeface="微软雅黑" panose="020B0503020204020204" pitchFamily="34" charset="-122"/>
                <a:ea typeface="微软雅黑" panose="020B0503020204020204" pitchFamily="34" charset="-122"/>
                <a:cs typeface="Times New Roman" panose="02020603050405020304" pitchFamily="18" charset="0"/>
              </a:rPr>
              <a:t>数据融合在</a:t>
            </a:r>
            <a:r>
              <a:rPr lang="en-US" altLang="zh-CN" sz="2800" kern="100" dirty="0" smtClean="0">
                <a:latin typeface="微软雅黑" panose="020B0503020204020204" pitchFamily="34" charset="-122"/>
                <a:ea typeface="微软雅黑" panose="020B0503020204020204" pitchFamily="34" charset="-122"/>
                <a:cs typeface="Times New Roman" panose="02020603050405020304" pitchFamily="18" charset="0"/>
              </a:rPr>
              <a:t>WSN</a:t>
            </a:r>
            <a:r>
              <a:rPr lang="zh-CN" altLang="en-US" sz="2800" kern="100" dirty="0" smtClean="0">
                <a:latin typeface="微软雅黑" panose="020B0503020204020204" pitchFamily="34" charset="-122"/>
                <a:ea typeface="微软雅黑" panose="020B0503020204020204" pitchFamily="34" charset="-122"/>
                <a:cs typeface="Times New Roman" panose="02020603050405020304" pitchFamily="18" charset="0"/>
              </a:rPr>
              <a:t>中，充分利用了多元数据的互补性来提高信息的质量。利用多传感器装置，能减小被测对象的不确定性，从而提高检测及监控的准确度和可靠性。</a:t>
            </a:r>
            <a:endParaRPr lang="en-US" altLang="zh-CN" sz="28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457200" algn="just" defTabSz="914400" eaLnBrk="0" fontAlgn="base" hangingPunct="0">
              <a:spcBef>
                <a:spcPct val="0"/>
              </a:spcBef>
              <a:spcAft>
                <a:spcPct val="0"/>
              </a:spcAft>
              <a:buFont typeface="+mj-ea"/>
              <a:buAutoNum type="circleNumDbPlain"/>
            </a:pPr>
            <a:r>
              <a:rPr lang="zh-CN" altLang="en-US" sz="2800" kern="100" dirty="0" smtClean="0">
                <a:latin typeface="微软雅黑" panose="020B0503020204020204" pitchFamily="34" charset="-122"/>
                <a:ea typeface="微软雅黑" panose="020B0503020204020204" pitchFamily="34" charset="-122"/>
                <a:cs typeface="Times New Roman" panose="02020603050405020304" pitchFamily="18" charset="0"/>
              </a:rPr>
              <a:t>相比以往的单个传感器测量系统的传感器的方差不能改变的缺点，多传感器融合技术大大改善了这一问题。</a:t>
            </a:r>
            <a:endParaRPr lang="en-US" altLang="zh-CN" sz="2800"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xmlns="" val="400541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76600" y="6643688"/>
            <a:ext cx="5867400" cy="214312"/>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3" name="直角三角形 2"/>
          <p:cNvSpPr/>
          <p:nvPr/>
        </p:nvSpPr>
        <p:spPr>
          <a:xfrm rot="16200000">
            <a:off x="3074197" y="6655595"/>
            <a:ext cx="214312" cy="190498"/>
          </a:xfrm>
          <a:prstGeom prst="rtTriangl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flipH="1" flipV="1">
            <a:off x="0" y="6805930"/>
            <a:ext cx="3657600" cy="4572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9" name="矩形 8"/>
          <p:cNvSpPr/>
          <p:nvPr/>
        </p:nvSpPr>
        <p:spPr>
          <a:xfrm>
            <a:off x="0" y="0"/>
            <a:ext cx="9144000" cy="719138"/>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10" name="矩形 9"/>
          <p:cNvSpPr/>
          <p:nvPr/>
        </p:nvSpPr>
        <p:spPr>
          <a:xfrm>
            <a:off x="0" y="162241"/>
            <a:ext cx="3154680" cy="729765"/>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11" name="直角三角形 10"/>
          <p:cNvSpPr/>
          <p:nvPr/>
        </p:nvSpPr>
        <p:spPr>
          <a:xfrm flipV="1">
            <a:off x="3148330" y="705337"/>
            <a:ext cx="202692" cy="189845"/>
          </a:xfrm>
          <a:prstGeom prst="rtTriangl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30203" y="6383246"/>
            <a:ext cx="2680562" cy="368995"/>
          </a:xfrm>
          <a:prstGeom prst="rect">
            <a:avLst/>
          </a:prstGeom>
        </p:spPr>
      </p:pic>
      <p:sp>
        <p:nvSpPr>
          <p:cNvPr id="12" name="文本框 11"/>
          <p:cNvSpPr txBox="1"/>
          <p:nvPr/>
        </p:nvSpPr>
        <p:spPr>
          <a:xfrm>
            <a:off x="370333" y="1071578"/>
            <a:ext cx="3753798"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本文算法模型如下所示：</a:t>
            </a:r>
            <a:endParaRPr lang="zh-CN" altLang="en-US" sz="2400" b="1" dirty="0">
              <a:latin typeface="微软雅黑" panose="020B0503020204020204" pitchFamily="34" charset="-122"/>
              <a:ea typeface="微软雅黑" panose="020B0503020204020204" pitchFamily="34" charset="-122"/>
            </a:endParaRPr>
          </a:p>
        </p:txBody>
      </p:sp>
      <p:sp>
        <p:nvSpPr>
          <p:cNvPr id="15" name="矩形 14"/>
          <p:cNvSpPr/>
          <p:nvPr/>
        </p:nvSpPr>
        <p:spPr>
          <a:xfrm>
            <a:off x="-105970" y="98741"/>
            <a:ext cx="5258995" cy="511807"/>
          </a:xfrm>
          <a:prstGeom prst="rect">
            <a:avLst/>
          </a:prstGeom>
        </p:spPr>
        <p:txBody>
          <a:bodyPr wrap="square">
            <a:spAutoFit/>
          </a:bodyPr>
          <a:lstStyle/>
          <a:p>
            <a:pPr indent="355600">
              <a:lnSpc>
                <a:spcPct val="125000"/>
              </a:lnSpc>
              <a:spcBef>
                <a:spcPts val="600"/>
              </a:spcBef>
              <a:spcAft>
                <a:spcPts val="600"/>
              </a:spcAft>
              <a:tabLst>
                <a:tab pos="2390775" algn="l"/>
              </a:tabLst>
            </a:pPr>
            <a:r>
              <a:rPr lang="zh-CN" altLang="en-US" sz="2400" b="1" kern="2200" dirty="0" smtClean="0">
                <a:solidFill>
                  <a:schemeClr val="bg1"/>
                </a:solidFill>
                <a:latin typeface="微软雅黑" panose="020B0503020204020204" pitchFamily="34" charset="-122"/>
                <a:ea typeface="微软雅黑" panose="020B0503020204020204" pitchFamily="34" charset="-122"/>
              </a:rPr>
              <a:t>二</a:t>
            </a:r>
            <a:r>
              <a:rPr lang="zh-CN" altLang="zh-CN" sz="2400" b="1" kern="2200" dirty="0" smtClean="0">
                <a:solidFill>
                  <a:schemeClr val="bg1"/>
                </a:solidFill>
                <a:latin typeface="微软雅黑" panose="020B0503020204020204" pitchFamily="34" charset="-122"/>
                <a:ea typeface="微软雅黑" panose="020B0503020204020204" pitchFamily="34" charset="-122"/>
              </a:rPr>
              <a:t>、</a:t>
            </a:r>
            <a:r>
              <a:rPr lang="zh-CN" altLang="en-US" sz="2400" b="1" kern="2200" dirty="0" smtClean="0">
                <a:solidFill>
                  <a:schemeClr val="bg1"/>
                </a:solidFill>
                <a:latin typeface="微软雅黑" panose="020B0503020204020204" pitchFamily="34" charset="-122"/>
                <a:ea typeface="微软雅黑" panose="020B0503020204020204" pitchFamily="34" charset="-122"/>
              </a:rPr>
              <a:t>算法模型</a:t>
            </a:r>
            <a:endParaRPr lang="zh-CN" altLang="zh-CN" sz="2000" b="1" kern="2200" dirty="0">
              <a:solidFill>
                <a:schemeClr val="bg1"/>
              </a:solidFill>
              <a:latin typeface="微软雅黑" panose="020B0503020204020204" pitchFamily="34" charset="-122"/>
              <a:ea typeface="微软雅黑" panose="020B0503020204020204" pitchFamily="34" charset="-122"/>
            </a:endParaRPr>
          </a:p>
        </p:txBody>
      </p:sp>
      <p:pic>
        <p:nvPicPr>
          <p:cNvPr id="13" name="Picture 2"/>
          <p:cNvPicPr>
            <a:picLocks noChangeAspect="1" noChangeArrowheads="1"/>
          </p:cNvPicPr>
          <p:nvPr/>
        </p:nvPicPr>
        <p:blipFill>
          <a:blip r:embed="rId3" cstate="print"/>
          <a:srcRect/>
          <a:stretch>
            <a:fillRect/>
          </a:stretch>
        </p:blipFill>
        <p:spPr bwMode="auto">
          <a:xfrm>
            <a:off x="2191871" y="1643231"/>
            <a:ext cx="4490758" cy="2604640"/>
          </a:xfrm>
          <a:prstGeom prst="rect">
            <a:avLst/>
          </a:prstGeom>
          <a:noFill/>
          <a:ln w="9525">
            <a:noFill/>
            <a:miter lim="800000"/>
            <a:headEnd/>
            <a:tailEnd/>
          </a:ln>
        </p:spPr>
      </p:pic>
      <p:sp>
        <p:nvSpPr>
          <p:cNvPr id="17" name="矩形 16"/>
          <p:cNvSpPr/>
          <p:nvPr/>
        </p:nvSpPr>
        <p:spPr>
          <a:xfrm>
            <a:off x="261213" y="4208929"/>
            <a:ext cx="8680532" cy="1815882"/>
          </a:xfrm>
          <a:prstGeom prst="rect">
            <a:avLst/>
          </a:prstGeom>
        </p:spPr>
        <p:txBody>
          <a:bodyPr wrap="square">
            <a:spAutoFit/>
          </a:bodyPr>
          <a:lstStyle/>
          <a:p>
            <a:pPr marL="457200" lvl="0" indent="-457200" algn="just" defTabSz="914400" eaLnBrk="0" fontAlgn="base" hangingPunct="0">
              <a:spcBef>
                <a:spcPct val="0"/>
              </a:spcBef>
              <a:spcAft>
                <a:spcPct val="0"/>
              </a:spcAft>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kern="100" dirty="0" smtClean="0">
                <a:latin typeface="微软雅黑" panose="020B0503020204020204" pitchFamily="34" charset="-122"/>
                <a:ea typeface="微软雅黑" panose="020B0503020204020204" pitchFamily="34" charset="-122"/>
                <a:cs typeface="Times New Roman" panose="02020603050405020304" pitchFamily="18" charset="0"/>
              </a:rPr>
              <a:t>假设有</a:t>
            </a:r>
            <a:r>
              <a:rPr lang="en-US" altLang="zh-CN" sz="2800" kern="100" dirty="0" smtClean="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800" kern="100" dirty="0" smtClean="0">
                <a:latin typeface="微软雅黑" panose="020B0503020204020204" pitchFamily="34" charset="-122"/>
                <a:ea typeface="微软雅黑" panose="020B0503020204020204" pitchFamily="34" charset="-122"/>
                <a:cs typeface="Times New Roman" panose="02020603050405020304" pitchFamily="18" charset="0"/>
              </a:rPr>
              <a:t>个传感器对某一个对象参数进行测量，测量值是</a:t>
            </a:r>
            <a:r>
              <a:rPr lang="en-US" altLang="zh-CN" sz="2800" kern="100" dirty="0" smtClean="0">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8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8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kern="100" dirty="0" smtClean="0">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8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8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kern="100" dirty="0" err="1" smtClean="0">
                <a:latin typeface="微软雅黑" panose="020B0503020204020204" pitchFamily="34" charset="-122"/>
                <a:ea typeface="微软雅黑" panose="020B0503020204020204" pitchFamily="34" charset="-122"/>
                <a:cs typeface="Times New Roman" panose="02020603050405020304" pitchFamily="18" charset="0"/>
              </a:rPr>
              <a:t>Xn</a:t>
            </a:r>
            <a:r>
              <a:rPr lang="en-US" altLang="zh-CN" sz="28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kern="100" dirty="0" smtClean="0">
                <a:latin typeface="微软雅黑" panose="020B0503020204020204" pitchFamily="34" charset="-122"/>
                <a:ea typeface="微软雅黑" panose="020B0503020204020204" pitchFamily="34" charset="-122"/>
                <a:cs typeface="Times New Roman" panose="02020603050405020304" pitchFamily="18" charset="0"/>
              </a:rPr>
              <a:t>然后进行加权融合。</a:t>
            </a:r>
            <a:endParaRPr lang="en-US" altLang="zh-CN" sz="28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457200" algn="just" defTabSz="914400" eaLnBrk="0" fontAlgn="base" hangingPunct="0">
              <a:spcBef>
                <a:spcPct val="0"/>
              </a:spcBef>
              <a:spcAft>
                <a:spcPct val="0"/>
              </a:spcAft>
            </a:pPr>
            <a:r>
              <a:rPr lang="en-US" altLang="zh-CN" sz="28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kern="100" dirty="0" smtClean="0">
                <a:latin typeface="微软雅黑" panose="020B0503020204020204" pitchFamily="34" charset="-122"/>
                <a:ea typeface="微软雅黑" panose="020B0503020204020204" pitchFamily="34" charset="-122"/>
                <a:cs typeface="Times New Roman" panose="02020603050405020304" pitchFamily="18" charset="0"/>
              </a:rPr>
              <a:t>算法的目标是</a:t>
            </a:r>
            <a:r>
              <a:rPr lang="zh-CN" altLang="en-US" sz="2800" b="1" kern="100" dirty="0" smtClean="0">
                <a:latin typeface="微软雅黑" panose="020B0503020204020204" pitchFamily="34" charset="-122"/>
                <a:ea typeface="微软雅黑" panose="020B0503020204020204" pitchFamily="34" charset="-122"/>
                <a:cs typeface="Times New Roman" panose="02020603050405020304" pitchFamily="18" charset="0"/>
              </a:rPr>
              <a:t>寻找每个传感器的适当加权因子</a:t>
            </a:r>
            <a:r>
              <a:rPr lang="zh-CN" altLang="en-US" sz="2800" kern="100" dirty="0" smtClean="0">
                <a:latin typeface="微软雅黑" panose="020B0503020204020204" pitchFamily="34" charset="-122"/>
                <a:ea typeface="微软雅黑" panose="020B0503020204020204" pitchFamily="34" charset="-122"/>
                <a:cs typeface="Times New Roman" panose="02020603050405020304" pitchFamily="18" charset="0"/>
              </a:rPr>
              <a:t>，保证</a:t>
            </a:r>
            <a:r>
              <a:rPr lang="zh-CN" altLang="en-US" sz="2800" b="1" kern="100" dirty="0" smtClean="0">
                <a:latin typeface="微软雅黑" panose="020B0503020204020204" pitchFamily="34" charset="-122"/>
                <a:ea typeface="微软雅黑" panose="020B0503020204020204" pitchFamily="34" charset="-122"/>
                <a:cs typeface="Times New Roman" panose="02020603050405020304" pitchFamily="18" charset="0"/>
              </a:rPr>
              <a:t>总方差最小</a:t>
            </a:r>
            <a:r>
              <a:rPr lang="zh-CN" altLang="en-US" sz="2800" kern="100" dirty="0" smtClean="0">
                <a:latin typeface="微软雅黑" panose="020B0503020204020204" pitchFamily="34" charset="-122"/>
                <a:ea typeface="微软雅黑" panose="020B0503020204020204" pitchFamily="34" charset="-122"/>
                <a:cs typeface="Times New Roman" panose="02020603050405020304" pitchFamily="18" charset="0"/>
              </a:rPr>
              <a:t>，使得融合后的</a:t>
            </a:r>
            <a:r>
              <a:rPr lang="zh-CN" altLang="en-US" sz="2800" kern="100" dirty="0" smtClean="0">
                <a:latin typeface="微软雅黑" panose="020B0503020204020204" pitchFamily="34" charset="-122"/>
                <a:ea typeface="微软雅黑" panose="020B0503020204020204" pitchFamily="34" charset="-122"/>
                <a:cs typeface="Times New Roman" panose="02020603050405020304" pitchFamily="18" charset="0"/>
                <a:sym typeface="Symbol"/>
              </a:rPr>
              <a:t></a:t>
            </a:r>
            <a:r>
              <a:rPr lang="en-US" altLang="zh-CN" sz="2800" kern="100" dirty="0" smtClean="0">
                <a:latin typeface="微软雅黑" panose="020B0503020204020204" pitchFamily="34" charset="-122"/>
                <a:ea typeface="微软雅黑" panose="020B0503020204020204" pitchFamily="34" charset="-122"/>
                <a:cs typeface="Times New Roman" panose="02020603050405020304" pitchFamily="18" charset="0"/>
                <a:sym typeface="Symbol"/>
              </a:rPr>
              <a:t>X</a:t>
            </a:r>
            <a:r>
              <a:rPr lang="zh-CN" altLang="en-US" sz="2800" kern="100" dirty="0" smtClean="0">
                <a:latin typeface="微软雅黑" panose="020B0503020204020204" pitchFamily="34" charset="-122"/>
                <a:ea typeface="微软雅黑" panose="020B0503020204020204" pitchFamily="34" charset="-122"/>
                <a:cs typeface="Times New Roman" panose="02020603050405020304" pitchFamily="18" charset="0"/>
                <a:sym typeface="Symbol"/>
              </a:rPr>
              <a:t>*最优。</a:t>
            </a:r>
            <a:endParaRPr lang="en-US" altLang="zh-CN" sz="2800"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xmlns="" val="21437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76600" y="6643688"/>
            <a:ext cx="5867400" cy="214312"/>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3" name="直角三角形 2"/>
          <p:cNvSpPr/>
          <p:nvPr/>
        </p:nvSpPr>
        <p:spPr>
          <a:xfrm rot="16200000">
            <a:off x="3074197" y="6655595"/>
            <a:ext cx="214312" cy="190498"/>
          </a:xfrm>
          <a:prstGeom prst="rtTriangl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flipH="1" flipV="1">
            <a:off x="0" y="6805930"/>
            <a:ext cx="3657600" cy="4572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9" name="矩形 8"/>
          <p:cNvSpPr/>
          <p:nvPr/>
        </p:nvSpPr>
        <p:spPr>
          <a:xfrm>
            <a:off x="0" y="0"/>
            <a:ext cx="9144000" cy="719138"/>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10" name="矩形 9"/>
          <p:cNvSpPr/>
          <p:nvPr/>
        </p:nvSpPr>
        <p:spPr>
          <a:xfrm>
            <a:off x="0" y="162241"/>
            <a:ext cx="3154680" cy="729765"/>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11" name="直角三角形 10"/>
          <p:cNvSpPr/>
          <p:nvPr/>
        </p:nvSpPr>
        <p:spPr>
          <a:xfrm flipV="1">
            <a:off x="3148330" y="705337"/>
            <a:ext cx="202692" cy="189845"/>
          </a:xfrm>
          <a:prstGeom prst="rtTriangl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30203" y="6383246"/>
            <a:ext cx="2680562" cy="368995"/>
          </a:xfrm>
          <a:prstGeom prst="rect">
            <a:avLst/>
          </a:prstGeom>
        </p:spPr>
      </p:pic>
      <p:sp>
        <p:nvSpPr>
          <p:cNvPr id="15" name="矩形 14"/>
          <p:cNvSpPr/>
          <p:nvPr/>
        </p:nvSpPr>
        <p:spPr>
          <a:xfrm>
            <a:off x="0" y="0"/>
            <a:ext cx="7474958" cy="784830"/>
          </a:xfrm>
          <a:prstGeom prst="rect">
            <a:avLst/>
          </a:prstGeom>
        </p:spPr>
        <p:txBody>
          <a:bodyPr wrap="square">
            <a:spAutoFit/>
          </a:bodyPr>
          <a:lstStyle/>
          <a:p>
            <a:pPr indent="355600">
              <a:lnSpc>
                <a:spcPct val="125000"/>
              </a:lnSpc>
              <a:spcBef>
                <a:spcPts val="600"/>
              </a:spcBef>
              <a:spcAft>
                <a:spcPts val="600"/>
              </a:spcAft>
              <a:tabLst>
                <a:tab pos="2390775" algn="l"/>
              </a:tabLst>
            </a:pPr>
            <a:r>
              <a:rPr lang="zh-CN" altLang="en-US" sz="3600" b="1" kern="2200" dirty="0" smtClean="0">
                <a:solidFill>
                  <a:schemeClr val="bg1"/>
                </a:solidFill>
                <a:latin typeface="微软雅黑" panose="020B0503020204020204" pitchFamily="34" charset="-122"/>
                <a:ea typeface="微软雅黑" panose="020B0503020204020204" pitchFamily="34" charset="-122"/>
              </a:rPr>
              <a:t>三、求各个传感器加权因子</a:t>
            </a:r>
            <a:endParaRPr lang="zh-CN" altLang="zh-CN" sz="3600" b="1" kern="2200"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415095" y="1799969"/>
            <a:ext cx="8209597" cy="504882"/>
          </a:xfrm>
          <a:prstGeom prst="rect">
            <a:avLst/>
          </a:prstGeom>
        </p:spPr>
        <p:txBody>
          <a:bodyPr wrap="square">
            <a:spAutoFit/>
          </a:bodyPr>
          <a:lstStyle/>
          <a:p>
            <a:pPr>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2000" dirty="0" smtClean="0"/>
          </a:p>
        </p:txBody>
      </p:sp>
      <p:sp>
        <p:nvSpPr>
          <p:cNvPr id="14" name="矩形 13"/>
          <p:cNvSpPr/>
          <p:nvPr/>
        </p:nvSpPr>
        <p:spPr>
          <a:xfrm>
            <a:off x="220872" y="1640541"/>
            <a:ext cx="8680532" cy="3621504"/>
          </a:xfrm>
          <a:prstGeom prst="rect">
            <a:avLst/>
          </a:prstGeom>
        </p:spPr>
        <p:txBody>
          <a:bodyPr wrap="square">
            <a:spAutoFit/>
          </a:bodyPr>
          <a:lstStyle/>
          <a:p>
            <a:pPr marL="457200" lvl="0" indent="-457200" algn="just" defTabSz="914400" eaLnBrk="0" fontAlgn="base" hangingPunct="0">
              <a:spcBef>
                <a:spcPct val="0"/>
              </a:spcBef>
              <a:spcAft>
                <a:spcPct val="0"/>
              </a:spcAft>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假设：共有</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个传感器，方差是</a:t>
            </a:r>
            <a:r>
              <a:rPr lang="en-US" altLang="zh-CN" sz="2400" i="1" kern="100" dirty="0" smtClean="0">
                <a:latin typeface="微软雅黑" panose="020B0503020204020204" pitchFamily="34" charset="-122"/>
                <a:ea typeface="微软雅黑" panose="020B0503020204020204" pitchFamily="34" charset="-122"/>
                <a:cs typeface="Times New Roman" panose="02020603050405020304" pitchFamily="18" charset="0"/>
              </a:rPr>
              <a:t>δ</a:t>
            </a:r>
            <a:r>
              <a:rPr lang="en-US" altLang="zh-CN" sz="2400" i="1"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400" i="1" kern="100" baseline="30000" dirty="0" smtClean="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i="1"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i="1" kern="100" dirty="0" smtClean="0">
                <a:latin typeface="微软雅黑" panose="020B0503020204020204" pitchFamily="34" charset="-122"/>
                <a:ea typeface="微软雅黑" panose="020B0503020204020204" pitchFamily="34" charset="-122"/>
                <a:cs typeface="Times New Roman" panose="02020603050405020304" pitchFamily="18" charset="0"/>
              </a:rPr>
              <a:t>δ</a:t>
            </a:r>
            <a:r>
              <a:rPr lang="en-US" altLang="zh-CN" sz="2400" i="1"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400" i="1" kern="100" baseline="30000" dirty="0" smtClean="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i="1"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i="1" kern="100" dirty="0" smtClean="0">
                <a:latin typeface="微软雅黑" panose="020B0503020204020204" pitchFamily="34" charset="-122"/>
                <a:ea typeface="微软雅黑" panose="020B0503020204020204" pitchFamily="34" charset="-122"/>
                <a:cs typeface="Times New Roman" panose="02020603050405020304" pitchFamily="18" charset="0"/>
              </a:rPr>
              <a:t>…… δ</a:t>
            </a:r>
            <a:r>
              <a:rPr lang="en-US" altLang="zh-CN" sz="2400" i="1"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n</a:t>
            </a:r>
            <a:r>
              <a:rPr lang="en-US" altLang="zh-CN" sz="2400" i="1" kern="100" baseline="30000" dirty="0" smtClean="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、待估计的某一时刻真值</a:t>
            </a:r>
            <a:r>
              <a:rPr lang="en-US" altLang="zh-CN" sz="2400" i="1" kern="100" dirty="0" smtClean="0">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，各个传感器某一时刻的测量值是</a:t>
            </a:r>
            <a:r>
              <a:rPr lang="en-US" altLang="zh-CN" sz="2400" i="1" kern="100" dirty="0" smtClean="0">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400" i="1"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i="1"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i="1" kern="100" dirty="0" smtClean="0">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400" i="1"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i="1"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i="1"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i="1" kern="100" dirty="0" err="1" smtClean="0">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400" i="1"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4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传感器的测量值</a:t>
            </a:r>
            <a:r>
              <a:rPr lang="zh-CN" altLang="en-US" sz="2400" b="1" i="1" kern="100" dirty="0" smtClean="0">
                <a:latin typeface="微软雅黑" panose="020B0503020204020204" pitchFamily="34" charset="-122"/>
                <a:ea typeface="微软雅黑" panose="020B0503020204020204" pitchFamily="34" charset="-122"/>
                <a:cs typeface="Times New Roman" panose="02020603050405020304" pitchFamily="18" charset="0"/>
              </a:rPr>
              <a:t>互相独立</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，且</a:t>
            </a:r>
            <a:r>
              <a:rPr lang="zh-CN" altLang="en-US" sz="2400" b="1" i="1" kern="100" dirty="0" smtClean="0">
                <a:latin typeface="微软雅黑" panose="020B0503020204020204" pitchFamily="34" charset="-122"/>
                <a:ea typeface="微软雅黑" panose="020B0503020204020204" pitchFamily="34" charset="-122"/>
                <a:cs typeface="Times New Roman" panose="02020603050405020304" pitchFamily="18" charset="0"/>
              </a:rPr>
              <a:t>是真值</a:t>
            </a:r>
            <a:r>
              <a:rPr lang="en-US" altLang="zh-CN" sz="2400" b="1" i="1" kern="100" dirty="0" smtClean="0">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400" b="1" i="1" kern="100" dirty="0" smtClean="0">
                <a:latin typeface="微软雅黑" panose="020B0503020204020204" pitchFamily="34" charset="-122"/>
                <a:ea typeface="微软雅黑" panose="020B0503020204020204" pitchFamily="34" charset="-122"/>
                <a:cs typeface="Times New Roman" panose="02020603050405020304" pitchFamily="18" charset="0"/>
              </a:rPr>
              <a:t>的无偏估计</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，每个传感器分配一个加权因子</a:t>
            </a:r>
            <a:r>
              <a:rPr lang="en-US" altLang="zh-CN" sz="2400" i="1" kern="100" dirty="0" smtClean="0">
                <a:latin typeface="微软雅黑" panose="020B0503020204020204" pitchFamily="34" charset="-122"/>
                <a:ea typeface="微软雅黑" panose="020B0503020204020204" pitchFamily="34" charset="-122"/>
                <a:cs typeface="Times New Roman" panose="02020603050405020304" pitchFamily="18" charset="0"/>
              </a:rPr>
              <a:t>W</a:t>
            </a:r>
            <a:r>
              <a:rPr lang="en-US" altLang="zh-CN" sz="2400" i="1"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i="1" kern="100" dirty="0" smtClean="0">
                <a:latin typeface="微软雅黑" panose="020B0503020204020204" pitchFamily="34" charset="-122"/>
                <a:ea typeface="微软雅黑" panose="020B0503020204020204" pitchFamily="34" charset="-122"/>
                <a:cs typeface="Times New Roman" panose="02020603050405020304" pitchFamily="18" charset="0"/>
              </a:rPr>
              <a:t>W</a:t>
            </a:r>
            <a:r>
              <a:rPr lang="en-US" altLang="zh-CN" sz="2400" i="1"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400" i="1"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i="1" kern="100" dirty="0" err="1" smtClean="0">
                <a:latin typeface="微软雅黑" panose="020B0503020204020204" pitchFamily="34" charset="-122"/>
                <a:ea typeface="微软雅黑" panose="020B0503020204020204" pitchFamily="34" charset="-122"/>
                <a:cs typeface="Times New Roman" panose="02020603050405020304" pitchFamily="18" charset="0"/>
              </a:rPr>
              <a:t>W</a:t>
            </a:r>
            <a:r>
              <a:rPr lang="en-US" altLang="zh-CN" sz="2400" i="1"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n</a:t>
            </a:r>
            <a:r>
              <a:rPr lang="en-US" altLang="zh-CN" sz="24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融合后求得的值是</a:t>
            </a:r>
            <a:r>
              <a:rPr lang="en-US" altLang="zh-CN" sz="2400" i="1" kern="100" dirty="0" smtClean="0">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400" i="1"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，则显然：</a:t>
            </a: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3200400" lvl="6" indent="-457200" algn="just" defTabSz="914400" eaLnBrk="0" fontAlgn="base" hangingPunct="0">
              <a:spcBef>
                <a:spcPct val="0"/>
              </a:spcBef>
              <a:spcAft>
                <a:spcPct val="0"/>
              </a:spcAft>
            </a:pPr>
            <a:endParaRPr lang="en-US" altLang="zh-CN" sz="2000" b="1" i="1" kern="100" baseline="-250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2743200" lvl="5" indent="-457200" algn="just" defTabSz="914400" eaLnBrk="0" fontAlgn="base" hangingPunct="0">
              <a:spcBef>
                <a:spcPct val="0"/>
              </a:spcBef>
              <a:spcAft>
                <a:spcPct val="0"/>
              </a:spcAft>
            </a:pPr>
            <a:endParaRPr lang="en-US" altLang="zh-CN" sz="36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457200" algn="just" defTabSz="914400" eaLnBrk="0" fontAlgn="base" hangingPunct="0">
              <a:spcBef>
                <a:spcPct val="0"/>
              </a:spcBef>
              <a:spcAft>
                <a:spcPct val="0"/>
              </a:spcAft>
              <a:buFont typeface="+mj-ea"/>
              <a:buAutoNum type="circleNumDbPlain"/>
            </a:pP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457200" algn="just" defTabSz="914400" eaLnBrk="0" fontAlgn="base" hangingPunct="0">
              <a:spcBef>
                <a:spcPct val="0"/>
              </a:spcBef>
              <a:spcAft>
                <a:spcPct val="0"/>
              </a:spcAft>
              <a:buFont typeface="+mj-ea"/>
              <a:buAutoNum type="circleNumDbPlain"/>
            </a:pP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457200" algn="just" defTabSz="914400" eaLnBrk="0" fontAlgn="base" hangingPunct="0">
              <a:spcBef>
                <a:spcPct val="0"/>
              </a:spcBef>
              <a:spcAft>
                <a:spcPct val="0"/>
              </a:spcAft>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①</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17" name="对象 16"/>
          <p:cNvGraphicFramePr>
            <a:graphicFrameLocks noChangeAspect="1"/>
          </p:cNvGraphicFramePr>
          <p:nvPr/>
        </p:nvGraphicFramePr>
        <p:xfrm>
          <a:off x="2877670" y="3347571"/>
          <a:ext cx="3397250" cy="1358900"/>
        </p:xfrm>
        <a:graphic>
          <a:graphicData uri="http://schemas.openxmlformats.org/presentationml/2006/ole">
            <p:oleObj spid="_x0000_s1026" name="公式" r:id="rId4" imgW="1079280" imgH="431640" progId="Equation.3">
              <p:embed/>
            </p:oleObj>
          </a:graphicData>
        </a:graphic>
      </p:graphicFrame>
      <p:graphicFrame>
        <p:nvGraphicFramePr>
          <p:cNvPr id="18" name="对象 17"/>
          <p:cNvGraphicFramePr>
            <a:graphicFrameLocks noChangeAspect="1"/>
          </p:cNvGraphicFramePr>
          <p:nvPr/>
        </p:nvGraphicFramePr>
        <p:xfrm>
          <a:off x="3576919" y="4732617"/>
          <a:ext cx="1842643" cy="1332975"/>
        </p:xfrm>
        <a:graphic>
          <a:graphicData uri="http://schemas.openxmlformats.org/presentationml/2006/ole">
            <p:oleObj spid="_x0000_s1027" name="公式" r:id="rId5" imgW="596880" imgH="431640" progId="Equation.3">
              <p:embed/>
            </p:oleObj>
          </a:graphicData>
        </a:graphic>
      </p:graphicFrame>
    </p:spTree>
    <p:extLst>
      <p:ext uri="{BB962C8B-B14F-4D97-AF65-F5344CB8AC3E}">
        <p14:creationId xmlns:p14="http://schemas.microsoft.com/office/powerpoint/2010/main" xmlns="" val="315698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76600" y="6643688"/>
            <a:ext cx="5867400" cy="214312"/>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3" name="直角三角形 2"/>
          <p:cNvSpPr/>
          <p:nvPr/>
        </p:nvSpPr>
        <p:spPr>
          <a:xfrm rot="16200000">
            <a:off x="3074197" y="6655595"/>
            <a:ext cx="214312" cy="190498"/>
          </a:xfrm>
          <a:prstGeom prst="rtTriangl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flipH="1" flipV="1">
            <a:off x="0" y="6805930"/>
            <a:ext cx="3657600" cy="4572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9" name="矩形 8"/>
          <p:cNvSpPr/>
          <p:nvPr/>
        </p:nvSpPr>
        <p:spPr>
          <a:xfrm>
            <a:off x="0" y="0"/>
            <a:ext cx="9144000" cy="719138"/>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10" name="矩形 9"/>
          <p:cNvSpPr/>
          <p:nvPr/>
        </p:nvSpPr>
        <p:spPr>
          <a:xfrm>
            <a:off x="0" y="162241"/>
            <a:ext cx="3154680" cy="729765"/>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11" name="直角三角形 10"/>
          <p:cNvSpPr/>
          <p:nvPr/>
        </p:nvSpPr>
        <p:spPr>
          <a:xfrm flipV="1">
            <a:off x="3148330" y="705337"/>
            <a:ext cx="202692" cy="189845"/>
          </a:xfrm>
          <a:prstGeom prst="rtTriangl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30203" y="6383246"/>
            <a:ext cx="2680562" cy="368995"/>
          </a:xfrm>
          <a:prstGeom prst="rect">
            <a:avLst/>
          </a:prstGeom>
        </p:spPr>
      </p:pic>
      <p:sp>
        <p:nvSpPr>
          <p:cNvPr id="17" name="矩形 16"/>
          <p:cNvSpPr/>
          <p:nvPr/>
        </p:nvSpPr>
        <p:spPr>
          <a:xfrm>
            <a:off x="220872" y="1008014"/>
            <a:ext cx="8680532" cy="5098832"/>
          </a:xfrm>
          <a:prstGeom prst="rect">
            <a:avLst/>
          </a:prstGeom>
        </p:spPr>
        <p:txBody>
          <a:bodyPr wrap="square">
            <a:spAutoFit/>
          </a:bodyPr>
          <a:lstStyle/>
          <a:p>
            <a:pPr marL="457200" lvl="0" indent="-457200" algn="just" defTabSz="914400" eaLnBrk="0" fontAlgn="base" hangingPunct="0">
              <a:spcBef>
                <a:spcPct val="0"/>
              </a:spcBef>
              <a:spcAft>
                <a:spcPct val="0"/>
              </a:spcAft>
            </a:pP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根据方差的定义，融合值 </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 的方差 </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δ</a:t>
            </a:r>
            <a:r>
              <a:rPr lang="en-US" altLang="zh-CN" sz="2000" kern="100" baseline="30000" dirty="0" smtClean="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是：</a:t>
            </a: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457200" algn="just" defTabSz="914400" eaLnBrk="0" fontAlgn="base" hangingPunct="0">
              <a:spcBef>
                <a:spcPct val="0"/>
              </a:spcBef>
              <a:spcAft>
                <a:spcPct val="0"/>
              </a:spcAft>
            </a:pP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i="1" kern="100" dirty="0" smtClean="0">
                <a:latin typeface="微软雅黑" panose="020B0503020204020204" pitchFamily="34" charset="-122"/>
                <a:ea typeface="微软雅黑" panose="020B0503020204020204" pitchFamily="34" charset="-122"/>
                <a:cs typeface="Times New Roman" panose="02020603050405020304" pitchFamily="18" charset="0"/>
              </a:rPr>
              <a:t>δ</a:t>
            </a:r>
            <a:r>
              <a:rPr lang="en-US" altLang="zh-CN" sz="2400" i="1" kern="100" baseline="30000" dirty="0" smtClean="0">
                <a:latin typeface="微软雅黑" panose="020B0503020204020204" pitchFamily="34" charset="-122"/>
                <a:ea typeface="微软雅黑" panose="020B0503020204020204" pitchFamily="34" charset="-122"/>
                <a:cs typeface="Times New Roman" panose="02020603050405020304" pitchFamily="18" charset="0"/>
              </a:rPr>
              <a:t>2 </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i="1" kern="100" dirty="0" smtClean="0">
                <a:latin typeface="微软雅黑" panose="020B0503020204020204" pitchFamily="34" charset="-122"/>
                <a:ea typeface="微软雅黑" panose="020B0503020204020204" pitchFamily="34" charset="-122"/>
                <a:cs typeface="Times New Roman" panose="02020603050405020304" pitchFamily="18" charset="0"/>
              </a:rPr>
              <a:t>E</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i="1" kern="100" dirty="0" smtClean="0">
                <a:latin typeface="微软雅黑" panose="020B0503020204020204" pitchFamily="34" charset="-122"/>
                <a:ea typeface="微软雅黑" panose="020B0503020204020204" pitchFamily="34" charset="-122"/>
                <a:cs typeface="Times New Roman" panose="02020603050405020304" pitchFamily="18" charset="0"/>
              </a:rPr>
              <a:t>X-X*</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kern="100" baseline="30000" dirty="0" smtClean="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a:t>
            </a:r>
          </a:p>
          <a:p>
            <a:pPr marL="457200" lvl="0" indent="-457200" algn="just" defTabSz="914400" eaLnBrk="0" fontAlgn="base" hangingPunct="0">
              <a:spcBef>
                <a:spcPct val="0"/>
              </a:spcBef>
              <a:spcAft>
                <a:spcPct val="0"/>
              </a:spcAft>
            </a:pP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	    = …</a:t>
            </a:r>
          </a:p>
          <a:p>
            <a:pPr marL="457200" lvl="0" indent="-457200" algn="just" defTabSz="914400" eaLnBrk="0" fontAlgn="base" hangingPunct="0">
              <a:spcBef>
                <a:spcPct val="0"/>
              </a:spcBef>
              <a:spcAft>
                <a:spcPct val="0"/>
              </a:spcAft>
            </a:pP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i="1" kern="100" dirty="0" smtClean="0">
                <a:latin typeface="微软雅黑" panose="020B0503020204020204" pitchFamily="34" charset="-122"/>
                <a:ea typeface="微软雅黑" panose="020B0503020204020204" pitchFamily="34" charset="-122"/>
                <a:cs typeface="Times New Roman" panose="02020603050405020304" pitchFamily="18" charset="0"/>
              </a:rPr>
              <a:t>E</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a:t>
            </a:r>
          </a:p>
          <a:p>
            <a:pPr marL="457200" lvl="0" indent="-457200" algn="just" defTabSz="914400" eaLnBrk="0" fontAlgn="base" hangingPunct="0">
              <a:spcBef>
                <a:spcPct val="0"/>
              </a:spcBef>
              <a:spcAft>
                <a:spcPct val="0"/>
              </a:spcAft>
              <a:buFont typeface="+mj-ea"/>
              <a:buAutoNum type="circleNumDbPlain"/>
            </a:pP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457200" algn="just" defTabSz="914400" eaLnBrk="0" fontAlgn="base" hangingPunct="0">
              <a:spcBef>
                <a:spcPct val="0"/>
              </a:spcBef>
              <a:spcAft>
                <a:spcPct val="0"/>
              </a:spcAft>
              <a:buFont typeface="+mj-ea"/>
              <a:buAutoNum type="circleNumDbPlain"/>
            </a:pP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457200" algn="just" defTabSz="914400" eaLnBrk="0" fontAlgn="base" hangingPunct="0">
              <a:spcBef>
                <a:spcPct val="0"/>
              </a:spcBef>
              <a:spcAft>
                <a:spcPct val="0"/>
              </a:spcAft>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p>
          <a:p>
            <a:pPr marL="457200" lvl="0" indent="-457200" algn="just" defTabSz="914400" eaLnBrk="0" fontAlgn="base" hangingPunct="0">
              <a:spcBef>
                <a:spcPct val="0"/>
              </a:spcBef>
              <a:spcAft>
                <a:spcPct val="0"/>
              </a:spcAft>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因为</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0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0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err="1" smtClean="0">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0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n</a:t>
            </a:r>
            <a:r>
              <a:rPr lang="en-US" altLang="zh-CN" sz="20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互相独立，且全是</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的无偏估计，所以：</a:t>
            </a: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457200" algn="just" defTabSz="914400" eaLnBrk="0" fontAlgn="base" hangingPunct="0">
              <a:spcBef>
                <a:spcPct val="0"/>
              </a:spcBef>
              <a:spcAft>
                <a:spcPct val="0"/>
              </a:spcAft>
            </a:pPr>
            <a:r>
              <a:rPr lang="en-US" altLang="zh-CN" sz="20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i="1" kern="100" dirty="0" smtClean="0">
                <a:latin typeface="微软雅黑" panose="020B0503020204020204" pitchFamily="34" charset="-122"/>
                <a:ea typeface="微软雅黑" panose="020B0503020204020204" pitchFamily="34" charset="-122"/>
                <a:cs typeface="Times New Roman" panose="02020603050405020304" pitchFamily="18" charset="0"/>
              </a:rPr>
              <a:t>E(X-Xi)(X-</a:t>
            </a:r>
            <a:r>
              <a:rPr lang="en-US" altLang="zh-CN" sz="2400" i="1" kern="100" dirty="0" err="1" smtClean="0">
                <a:latin typeface="微软雅黑" panose="020B0503020204020204" pitchFamily="34" charset="-122"/>
                <a:ea typeface="微软雅黑" panose="020B0503020204020204" pitchFamily="34" charset="-122"/>
                <a:cs typeface="Times New Roman" panose="02020603050405020304" pitchFamily="18" charset="0"/>
              </a:rPr>
              <a:t>Xj</a:t>
            </a:r>
            <a:r>
              <a:rPr lang="en-US" altLang="zh-CN" sz="2400" i="1" kern="100" dirty="0" smtClean="0">
                <a:latin typeface="微软雅黑" panose="020B0503020204020204" pitchFamily="34" charset="-122"/>
                <a:ea typeface="微软雅黑" panose="020B0503020204020204" pitchFamily="34" charset="-122"/>
                <a:cs typeface="Times New Roman" panose="02020603050405020304" pitchFamily="18" charset="0"/>
              </a:rPr>
              <a:t>) = 0</a:t>
            </a:r>
          </a:p>
          <a:p>
            <a:pPr marL="457200" lvl="0" indent="-457200" algn="just" defTabSz="914400" eaLnBrk="0" fontAlgn="base" hangingPunct="0">
              <a:spcBef>
                <a:spcPct val="0"/>
              </a:spcBef>
              <a:spcAft>
                <a:spcPct val="0"/>
              </a:spcAft>
            </a:pPr>
            <a:endParaRPr lang="en-US" altLang="zh-CN" sz="2000" i="1"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457200" algn="just" defTabSz="914400" eaLnBrk="0" fontAlgn="base" hangingPunct="0">
              <a:spcBef>
                <a:spcPct val="0"/>
              </a:spcBef>
              <a:spcAft>
                <a:spcPct val="0"/>
              </a:spcAft>
            </a:pPr>
            <a:r>
              <a:rPr lang="en-US" altLang="zh-CN" sz="2000" i="1"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所以</a:t>
            </a: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457200" algn="just" defTabSz="914400" eaLnBrk="0" fontAlgn="base" hangingPunct="0">
              <a:spcBef>
                <a:spcPct val="0"/>
              </a:spcBef>
              <a:spcAft>
                <a:spcPct val="0"/>
              </a:spcAft>
            </a:pPr>
            <a:r>
              <a:rPr lang="en-US" altLang="zh-CN" sz="2000" i="1"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i="1" kern="100" dirty="0" smtClean="0">
                <a:latin typeface="微软雅黑" panose="020B0503020204020204" pitchFamily="34" charset="-122"/>
                <a:ea typeface="微软雅黑" panose="020B0503020204020204" pitchFamily="34" charset="-122"/>
                <a:cs typeface="Times New Roman" panose="02020603050405020304" pitchFamily="18" charset="0"/>
              </a:rPr>
              <a:t>δ</a:t>
            </a:r>
            <a:r>
              <a:rPr lang="en-US" altLang="zh-CN" sz="2400" i="1" kern="100" baseline="30000" dirty="0" smtClean="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400" i="1" kern="100" dirty="0" smtClean="0">
                <a:latin typeface="微软雅黑" panose="020B0503020204020204" pitchFamily="34" charset="-122"/>
                <a:ea typeface="微软雅黑" panose="020B0503020204020204" pitchFamily="34" charset="-122"/>
                <a:cs typeface="Times New Roman" panose="02020603050405020304" pitchFamily="18" charset="0"/>
              </a:rPr>
              <a:t> = E </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                                ]  =                      ②</a:t>
            </a:r>
          </a:p>
          <a:p>
            <a:pPr marL="457200" lvl="0" indent="-457200" algn="just" defTabSz="914400" eaLnBrk="0" fontAlgn="base" hangingPunct="0">
              <a:spcBef>
                <a:spcPct val="0"/>
              </a:spcBef>
              <a:spcAft>
                <a:spcPct val="0"/>
              </a:spcAft>
            </a:pPr>
            <a:endParaRPr lang="en-US" altLang="zh-CN" sz="2400" i="1" kern="100" baseline="-250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457200" algn="just" defTabSz="914400" eaLnBrk="0" fontAlgn="base" hangingPunct="0">
              <a:spcBef>
                <a:spcPct val="0"/>
              </a:spcBef>
              <a:spcAft>
                <a:spcPct val="0"/>
              </a:spcAft>
            </a:pPr>
            <a:endParaRPr lang="en-US" altLang="zh-CN" sz="2400" i="1" kern="100" baseline="-250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457200" algn="just" defTabSz="914400" eaLnBrk="0" fontAlgn="base" hangingPunct="0">
              <a:spcBef>
                <a:spcPct val="0"/>
              </a:spcBef>
              <a:spcAft>
                <a:spcPct val="0"/>
              </a:spcAft>
            </a:pPr>
            <a:r>
              <a:rPr lang="en-US" altLang="zh-CN" sz="2000" i="1"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δ</a:t>
            </a:r>
            <a:r>
              <a:rPr lang="en-US" altLang="zh-CN" sz="20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000" kern="100" baseline="30000" dirty="0" smtClean="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，是每个传感器节点的方差。</a:t>
            </a: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lvl="0" indent="-457200" algn="just" defTabSz="914400" eaLnBrk="0" fontAlgn="base" hangingPunct="0">
              <a:spcBef>
                <a:spcPct val="0"/>
              </a:spcBef>
              <a:spcAft>
                <a:spcPct val="0"/>
              </a:spcAft>
            </a:pPr>
            <a:r>
              <a:rPr lang="en-US" altLang="zh-CN" sz="2000" i="1"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2000" i="1" kern="100" baseline="-25000" dirty="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13" name="对象 12"/>
          <p:cNvGraphicFramePr>
            <a:graphicFrameLocks noChangeAspect="1"/>
          </p:cNvGraphicFramePr>
          <p:nvPr/>
        </p:nvGraphicFramePr>
        <p:xfrm>
          <a:off x="4514850" y="3321050"/>
          <a:ext cx="114300" cy="215900"/>
        </p:xfrm>
        <a:graphic>
          <a:graphicData uri="http://schemas.openxmlformats.org/presentationml/2006/ole">
            <p:oleObj spid="_x0000_s2050" name="公式" r:id="rId4" imgW="114120" imgH="215640" progId="Equation.3">
              <p:embed/>
            </p:oleObj>
          </a:graphicData>
        </a:graphic>
      </p:graphicFrame>
      <p:graphicFrame>
        <p:nvGraphicFramePr>
          <p:cNvPr id="14" name="对象 13"/>
          <p:cNvGraphicFramePr>
            <a:graphicFrameLocks noChangeAspect="1"/>
          </p:cNvGraphicFramePr>
          <p:nvPr/>
        </p:nvGraphicFramePr>
        <p:xfrm>
          <a:off x="1733270" y="1711046"/>
          <a:ext cx="6707187" cy="1509712"/>
        </p:xfrm>
        <a:graphic>
          <a:graphicData uri="http://schemas.openxmlformats.org/presentationml/2006/ole">
            <p:oleObj spid="_x0000_s2051" name="公式" r:id="rId5" imgW="2539800" imgH="571320" progId="Equation.3">
              <p:embed/>
            </p:oleObj>
          </a:graphicData>
        </a:graphic>
      </p:graphicFrame>
      <p:graphicFrame>
        <p:nvGraphicFramePr>
          <p:cNvPr id="2052" name="Object 4"/>
          <p:cNvGraphicFramePr>
            <a:graphicFrameLocks noChangeAspect="1"/>
          </p:cNvGraphicFramePr>
          <p:nvPr/>
        </p:nvGraphicFramePr>
        <p:xfrm>
          <a:off x="2878418" y="4185772"/>
          <a:ext cx="2749550" cy="1206500"/>
        </p:xfrm>
        <a:graphic>
          <a:graphicData uri="http://schemas.openxmlformats.org/presentationml/2006/ole">
            <p:oleObj spid="_x0000_s2052" name="公式" r:id="rId6" imgW="1041120" imgH="457200" progId="Equation.3">
              <p:embed/>
            </p:oleObj>
          </a:graphicData>
        </a:graphic>
      </p:graphicFrame>
      <p:graphicFrame>
        <p:nvGraphicFramePr>
          <p:cNvPr id="2053" name="Object 5"/>
          <p:cNvGraphicFramePr>
            <a:graphicFrameLocks noChangeAspect="1"/>
          </p:cNvGraphicFramePr>
          <p:nvPr/>
        </p:nvGraphicFramePr>
        <p:xfrm>
          <a:off x="6321892" y="4206035"/>
          <a:ext cx="1709737" cy="1139825"/>
        </p:xfrm>
        <a:graphic>
          <a:graphicData uri="http://schemas.openxmlformats.org/presentationml/2006/ole">
            <p:oleObj spid="_x0000_s2053" name="公式" r:id="rId7" imgW="647640" imgH="431640" progId="Equation.3">
              <p:embed/>
            </p:oleObj>
          </a:graphicData>
        </a:graphic>
      </p:graphicFrame>
    </p:spTree>
    <p:extLst>
      <p:ext uri="{BB962C8B-B14F-4D97-AF65-F5344CB8AC3E}">
        <p14:creationId xmlns:p14="http://schemas.microsoft.com/office/powerpoint/2010/main" xmlns="" val="3027467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76600" y="6643688"/>
            <a:ext cx="5867400" cy="214312"/>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3" name="直角三角形 2"/>
          <p:cNvSpPr/>
          <p:nvPr/>
        </p:nvSpPr>
        <p:spPr>
          <a:xfrm rot="16200000">
            <a:off x="3074197" y="6655595"/>
            <a:ext cx="214312" cy="190498"/>
          </a:xfrm>
          <a:prstGeom prst="rtTriangl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flipH="1" flipV="1">
            <a:off x="0" y="6805930"/>
            <a:ext cx="3657600" cy="4572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9" name="矩形 8"/>
          <p:cNvSpPr/>
          <p:nvPr/>
        </p:nvSpPr>
        <p:spPr>
          <a:xfrm>
            <a:off x="0" y="0"/>
            <a:ext cx="9144000" cy="719138"/>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10" name="矩形 9"/>
          <p:cNvSpPr/>
          <p:nvPr/>
        </p:nvSpPr>
        <p:spPr>
          <a:xfrm>
            <a:off x="0" y="162241"/>
            <a:ext cx="3154680" cy="729765"/>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11" name="直角三角形 10"/>
          <p:cNvSpPr/>
          <p:nvPr/>
        </p:nvSpPr>
        <p:spPr>
          <a:xfrm flipV="1">
            <a:off x="3148330" y="705337"/>
            <a:ext cx="202692" cy="189845"/>
          </a:xfrm>
          <a:prstGeom prst="rtTriangl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30203" y="6383246"/>
            <a:ext cx="2680562" cy="368995"/>
          </a:xfrm>
          <a:prstGeom prst="rect">
            <a:avLst/>
          </a:prstGeom>
        </p:spPr>
      </p:pic>
      <p:sp>
        <p:nvSpPr>
          <p:cNvPr id="14" name="矩形 13"/>
          <p:cNvSpPr/>
          <p:nvPr/>
        </p:nvSpPr>
        <p:spPr>
          <a:xfrm>
            <a:off x="405765" y="1270060"/>
            <a:ext cx="8209597" cy="5170646"/>
          </a:xfrm>
          <a:prstGeom prst="rect">
            <a:avLst/>
          </a:prstGeom>
        </p:spPr>
        <p:txBody>
          <a:bodyPr wrap="square">
            <a:spAutoFit/>
          </a:bodyPr>
          <a:lstStyle/>
          <a:p>
            <a:pPr marL="457200" indent="-457200">
              <a:lnSpc>
                <a:spcPct val="150000"/>
              </a:lnSpc>
            </a:pP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我们的目标是使</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*的方差，即</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δ</a:t>
            </a:r>
            <a:r>
              <a:rPr lang="en-US" altLang="zh-CN" sz="2000" kern="100" baseline="30000" dirty="0" smtClean="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最小，也就是②式最小，综合①中</a:t>
            </a: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pP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，根据多元函数求极值理论，求得当②最小时，每个传感器节点 </a:t>
            </a:r>
            <a:r>
              <a:rPr lang="en-US" altLang="zh-CN" sz="2000" kern="100" dirty="0" err="1" smtClean="0">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的权重是：</a:t>
            </a: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③</a:t>
            </a: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pP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err="1" smtClean="0">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1</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…n</a:t>
            </a:r>
          </a:p>
          <a:p>
            <a:pPr marL="457200" indent="-457200">
              <a:lnSpc>
                <a:spcPct val="150000"/>
              </a:lnSpc>
            </a:pP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③式中</a:t>
            </a:r>
            <a:r>
              <a:rPr lang="en-US" altLang="zh-CN" sz="2000" kern="100" dirty="0" err="1" smtClean="0">
                <a:latin typeface="微软雅黑" panose="020B0503020204020204" pitchFamily="34" charset="-122"/>
                <a:ea typeface="微软雅黑" panose="020B0503020204020204" pitchFamily="34" charset="-122"/>
                <a:cs typeface="Times New Roman" panose="02020603050405020304" pitchFamily="18" charset="0"/>
              </a:rPr>
              <a:t>Wi</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是基于传感器某一时刻测量值，若当</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0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0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0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3</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err="1" smtClean="0">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0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是各个传感器测量的平均值，且测量真值</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为一常量，③式求得的值也是正确的，用类似的方法可以证明。</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p>
          <a:p>
            <a:pPr marL="457200" indent="-457200">
              <a:lnSpc>
                <a:spcPct val="150000"/>
              </a:lnSpc>
            </a:pP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074" name="Object 2"/>
          <p:cNvGraphicFramePr>
            <a:graphicFrameLocks noChangeAspect="1"/>
          </p:cNvGraphicFramePr>
          <p:nvPr/>
        </p:nvGraphicFramePr>
        <p:xfrm>
          <a:off x="537603" y="1800879"/>
          <a:ext cx="1371880" cy="992575"/>
        </p:xfrm>
        <a:graphic>
          <a:graphicData uri="http://schemas.openxmlformats.org/presentationml/2006/ole">
            <p:oleObj spid="_x0000_s3074" name="公式" r:id="rId4" imgW="596880" imgH="431640" progId="Equation.3">
              <p:embed/>
            </p:oleObj>
          </a:graphicData>
        </a:graphic>
      </p:graphicFrame>
      <p:graphicFrame>
        <p:nvGraphicFramePr>
          <p:cNvPr id="3075" name="Object 3"/>
          <p:cNvGraphicFramePr>
            <a:graphicFrameLocks noChangeAspect="1"/>
          </p:cNvGraphicFramePr>
          <p:nvPr/>
        </p:nvGraphicFramePr>
        <p:xfrm>
          <a:off x="3039034" y="2851056"/>
          <a:ext cx="3500108" cy="1471576"/>
        </p:xfrm>
        <a:graphic>
          <a:graphicData uri="http://schemas.openxmlformats.org/presentationml/2006/ole">
            <p:oleObj spid="_x0000_s3075" name="公式" r:id="rId5" imgW="1358640" imgH="571320" progId="Equation.3">
              <p:embed/>
            </p:oleObj>
          </a:graphicData>
        </a:graphic>
      </p:graphicFrame>
    </p:spTree>
    <p:extLst>
      <p:ext uri="{BB962C8B-B14F-4D97-AF65-F5344CB8AC3E}">
        <p14:creationId xmlns:p14="http://schemas.microsoft.com/office/powerpoint/2010/main" xmlns="" val="406637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76600" y="6643688"/>
            <a:ext cx="5867400" cy="214312"/>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3" name="直角三角形 2"/>
          <p:cNvSpPr/>
          <p:nvPr/>
        </p:nvSpPr>
        <p:spPr>
          <a:xfrm rot="16200000">
            <a:off x="3074197" y="6655595"/>
            <a:ext cx="214312" cy="190498"/>
          </a:xfrm>
          <a:prstGeom prst="rtTriangl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flipH="1" flipV="1">
            <a:off x="0" y="6805930"/>
            <a:ext cx="3657600" cy="4572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9" name="矩形 8"/>
          <p:cNvSpPr/>
          <p:nvPr/>
        </p:nvSpPr>
        <p:spPr>
          <a:xfrm>
            <a:off x="0" y="0"/>
            <a:ext cx="9144000" cy="719138"/>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10" name="矩形 9"/>
          <p:cNvSpPr/>
          <p:nvPr/>
        </p:nvSpPr>
        <p:spPr>
          <a:xfrm>
            <a:off x="0" y="162241"/>
            <a:ext cx="3154680" cy="729765"/>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11" name="直角三角形 10"/>
          <p:cNvSpPr/>
          <p:nvPr/>
        </p:nvSpPr>
        <p:spPr>
          <a:xfrm flipV="1">
            <a:off x="3148330" y="705337"/>
            <a:ext cx="202692" cy="189845"/>
          </a:xfrm>
          <a:prstGeom prst="rtTriangl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30203" y="6383246"/>
            <a:ext cx="2680562" cy="368995"/>
          </a:xfrm>
          <a:prstGeom prst="rect">
            <a:avLst/>
          </a:prstGeom>
        </p:spPr>
      </p:pic>
      <p:sp>
        <p:nvSpPr>
          <p:cNvPr id="15" name="矩形 14"/>
          <p:cNvSpPr/>
          <p:nvPr/>
        </p:nvSpPr>
        <p:spPr>
          <a:xfrm>
            <a:off x="-105970" y="98741"/>
            <a:ext cx="5258995" cy="553998"/>
          </a:xfrm>
          <a:prstGeom prst="rect">
            <a:avLst/>
          </a:prstGeom>
        </p:spPr>
        <p:txBody>
          <a:bodyPr wrap="square">
            <a:spAutoFit/>
          </a:bodyPr>
          <a:lstStyle/>
          <a:p>
            <a:pPr indent="355600">
              <a:lnSpc>
                <a:spcPct val="125000"/>
              </a:lnSpc>
              <a:spcBef>
                <a:spcPts val="600"/>
              </a:spcBef>
              <a:spcAft>
                <a:spcPts val="600"/>
              </a:spcAft>
              <a:tabLst>
                <a:tab pos="2390775" algn="l"/>
              </a:tabLst>
            </a:pPr>
            <a:r>
              <a:rPr lang="zh-CN" altLang="en-US" sz="2400" b="1" kern="2200" dirty="0">
                <a:solidFill>
                  <a:schemeClr val="bg1"/>
                </a:solidFill>
                <a:latin typeface="微软雅黑" panose="020B0503020204020204" pitchFamily="34" charset="-122"/>
                <a:ea typeface="微软雅黑" panose="020B0503020204020204" pitchFamily="34" charset="-122"/>
              </a:rPr>
              <a:t>四</a:t>
            </a:r>
            <a:r>
              <a:rPr lang="zh-CN" altLang="zh-CN" sz="2400" b="1" kern="2200" dirty="0" smtClean="0">
                <a:solidFill>
                  <a:schemeClr val="bg1"/>
                </a:solidFill>
                <a:latin typeface="微软雅黑" panose="020B0503020204020204" pitchFamily="34" charset="-122"/>
                <a:ea typeface="微软雅黑" panose="020B0503020204020204" pitchFamily="34" charset="-122"/>
              </a:rPr>
              <a:t>、</a:t>
            </a:r>
            <a:r>
              <a:rPr lang="zh-CN" altLang="en-US" sz="2400" b="1" kern="2200" dirty="0" smtClean="0">
                <a:solidFill>
                  <a:schemeClr val="bg1"/>
                </a:solidFill>
                <a:latin typeface="微软雅黑" panose="020B0503020204020204" pitchFamily="34" charset="-122"/>
                <a:ea typeface="微软雅黑" panose="020B0503020204020204" pitchFamily="34" charset="-122"/>
              </a:rPr>
              <a:t>求取各个传感器的采样方差</a:t>
            </a:r>
            <a:endParaRPr lang="zh-CN" altLang="zh-CN" sz="2000" b="1" kern="2200" dirty="0">
              <a:solidFill>
                <a:schemeClr val="bg1"/>
              </a:solidFill>
              <a:effectLst/>
              <a:latin typeface="微软雅黑" panose="020B0503020204020204" pitchFamily="34" charset="-122"/>
              <a:ea typeface="微软雅黑" panose="020B0503020204020204" pitchFamily="34" charset="-122"/>
            </a:endParaRPr>
          </a:p>
        </p:txBody>
      </p:sp>
      <p:sp>
        <p:nvSpPr>
          <p:cNvPr id="17" name="矩形 16"/>
          <p:cNvSpPr/>
          <p:nvPr/>
        </p:nvSpPr>
        <p:spPr>
          <a:xfrm>
            <a:off x="502182" y="1221852"/>
            <a:ext cx="8209597" cy="6678751"/>
          </a:xfrm>
          <a:prstGeom prst="rect">
            <a:avLst/>
          </a:prstGeom>
        </p:spPr>
        <p:txBody>
          <a:bodyPr wrap="square">
            <a:spAutoFit/>
          </a:bodyPr>
          <a:lstStyle/>
          <a:p>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由上面③式得知，要求取各个传感器加权值，必须先要知道每个传感器的采样方差</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δ</a:t>
            </a:r>
            <a:r>
              <a:rPr lang="en-US" altLang="zh-CN" sz="24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400" kern="100" baseline="30000" dirty="0" smtClean="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设两个相互独立的传感器</a:t>
            </a:r>
            <a:r>
              <a:rPr lang="en-US" altLang="zh-CN" sz="2400" kern="100" dirty="0" err="1" smtClean="0">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j</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，测量值是</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4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kern="100" dirty="0" err="1" smtClean="0">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4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j</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，真实值是</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，对应的测量误差是</a:t>
            </a:r>
            <a:r>
              <a:rPr lang="en-US" altLang="zh-CN" sz="2400" kern="100" dirty="0" err="1" smtClean="0">
                <a:latin typeface="微软雅黑" panose="020B0503020204020204" pitchFamily="34" charset="-122"/>
                <a:ea typeface="微软雅黑" panose="020B0503020204020204" pitchFamily="34" charset="-122"/>
                <a:cs typeface="Times New Roman" panose="02020603050405020304" pitchFamily="18" charset="0"/>
              </a:rPr>
              <a:t>e</a:t>
            </a:r>
            <a:r>
              <a:rPr lang="en-US" altLang="zh-CN" sz="24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kern="100" dirty="0" err="1" smtClean="0">
                <a:latin typeface="微软雅黑" panose="020B0503020204020204" pitchFamily="34" charset="-122"/>
                <a:ea typeface="微软雅黑" panose="020B0503020204020204" pitchFamily="34" charset="-122"/>
                <a:cs typeface="Times New Roman" panose="02020603050405020304" pitchFamily="18" charset="0"/>
              </a:rPr>
              <a:t>e</a:t>
            </a:r>
            <a:r>
              <a:rPr lang="en-US" altLang="zh-CN" sz="24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j</a:t>
            </a:r>
            <a:r>
              <a:rPr lang="zh-CN" altLang="en-US" sz="24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则：</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 X</a:t>
            </a:r>
            <a:r>
              <a:rPr lang="en-US" altLang="zh-CN" sz="24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=X+ </a:t>
            </a:r>
            <a:r>
              <a:rPr lang="en-US" altLang="zh-CN" sz="2400" kern="100" dirty="0" err="1" smtClean="0">
                <a:latin typeface="微软雅黑" panose="020B0503020204020204" pitchFamily="34" charset="-122"/>
                <a:ea typeface="微软雅黑" panose="020B0503020204020204" pitchFamily="34" charset="-122"/>
                <a:cs typeface="Times New Roman" panose="02020603050405020304" pitchFamily="18" charset="0"/>
              </a:rPr>
              <a:t>e</a:t>
            </a:r>
            <a:r>
              <a:rPr lang="en-US" altLang="zh-CN" sz="24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kern="100" dirty="0" err="1" smtClean="0">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4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j</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=X+ </a:t>
            </a:r>
            <a:r>
              <a:rPr lang="en-US" altLang="zh-CN" sz="2400" kern="100" dirty="0" err="1" smtClean="0">
                <a:latin typeface="微软雅黑" panose="020B0503020204020204" pitchFamily="34" charset="-122"/>
                <a:ea typeface="微软雅黑" panose="020B0503020204020204" pitchFamily="34" charset="-122"/>
                <a:cs typeface="Times New Roman" panose="02020603050405020304" pitchFamily="18" charset="0"/>
              </a:rPr>
              <a:t>e</a:t>
            </a:r>
            <a:r>
              <a:rPr lang="en-US" altLang="zh-CN" sz="24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j</a:t>
            </a:r>
            <a:r>
              <a:rPr lang="en-US" altLang="zh-CN" sz="24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互显然，传感器</a:t>
            </a:r>
            <a:r>
              <a:rPr lang="en-US" altLang="zh-CN" sz="2400" kern="100" dirty="0" err="1" smtClean="0">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的方差是：</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 </a:t>
            </a:r>
          </a:p>
          <a:p>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						δ</a:t>
            </a:r>
            <a:r>
              <a:rPr lang="en-US" altLang="zh-CN" sz="24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400" kern="100" baseline="30000" dirty="0" smtClean="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=E[e</a:t>
            </a:r>
            <a:r>
              <a:rPr lang="en-US" altLang="zh-CN" sz="24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400" kern="100" baseline="30000" dirty="0" smtClean="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      </a:t>
            </a:r>
          </a:p>
          <a:p>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4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kern="100" dirty="0" err="1" smtClean="0">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4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j</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是互不相关的，与</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也不相关，所以</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4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kern="100" dirty="0" err="1" smtClean="0">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4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j</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的互协方差函数是：       </a:t>
            </a:r>
            <a:r>
              <a:rPr lang="en-US" altLang="zh-CN" sz="2400" kern="100" dirty="0" err="1" smtClean="0">
                <a:latin typeface="微软雅黑" panose="020B0503020204020204" pitchFamily="34" charset="-122"/>
                <a:ea typeface="微软雅黑" panose="020B0503020204020204" pitchFamily="34" charset="-122"/>
                <a:cs typeface="Times New Roman" panose="02020603050405020304" pitchFamily="18" charset="0"/>
              </a:rPr>
              <a:t>R</a:t>
            </a:r>
            <a:r>
              <a:rPr lang="en-US" altLang="zh-CN" sz="24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ij</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 = E[X</a:t>
            </a:r>
            <a:r>
              <a:rPr lang="en-US" altLang="zh-CN" sz="24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kern="100" dirty="0" err="1" smtClean="0">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4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j</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 = E[X</a:t>
            </a:r>
            <a:r>
              <a:rPr lang="en-US" altLang="zh-CN" sz="24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]*E[</a:t>
            </a:r>
            <a:r>
              <a:rPr lang="en-US" altLang="zh-CN" sz="2400" kern="100" dirty="0" err="1" smtClean="0">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4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j</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 = E[X</a:t>
            </a:r>
            <a:r>
              <a:rPr lang="en-US" altLang="zh-CN" sz="2400" kern="100" baseline="30000" dirty="0" smtClean="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 </a:t>
            </a:r>
          </a:p>
          <a:p>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 Xi</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的自协方差函数</a:t>
            </a:r>
            <a:r>
              <a:rPr lang="en-US" altLang="zh-CN" sz="2400" kern="100" dirty="0" err="1" smtClean="0">
                <a:latin typeface="微软雅黑" panose="020B0503020204020204" pitchFamily="34" charset="-122"/>
                <a:ea typeface="微软雅黑" panose="020B0503020204020204" pitchFamily="34" charset="-122"/>
                <a:cs typeface="Times New Roman" panose="02020603050405020304" pitchFamily="18" charset="0"/>
              </a:rPr>
              <a:t>Rii</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 = E[X</a:t>
            </a:r>
            <a:r>
              <a:rPr lang="en-US" altLang="zh-CN" sz="24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400" kern="100" baseline="30000" dirty="0" smtClean="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 = E[X</a:t>
            </a:r>
            <a:r>
              <a:rPr lang="en-US" altLang="zh-CN" sz="2400" kern="100" baseline="30000" dirty="0" smtClean="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]+E[e</a:t>
            </a:r>
            <a:r>
              <a:rPr lang="en-US" altLang="zh-CN" sz="24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400" kern="100" baseline="30000" dirty="0" smtClean="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a:t>
            </a:r>
          </a:p>
          <a:p>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则有：                     </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 δ</a:t>
            </a:r>
            <a:r>
              <a:rPr lang="en-US" altLang="zh-CN" sz="24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400" kern="100" baseline="30000" dirty="0" smtClean="0">
                <a:latin typeface="微软雅黑" panose="020B0503020204020204" pitchFamily="34" charset="-122"/>
                <a:ea typeface="微软雅黑" panose="020B0503020204020204" pitchFamily="34" charset="-122"/>
                <a:cs typeface="Times New Roman" panose="02020603050405020304" pitchFamily="18" charset="0"/>
              </a:rPr>
              <a:t>2 </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kern="100" dirty="0" err="1" smtClean="0">
                <a:latin typeface="微软雅黑" panose="020B0503020204020204" pitchFamily="34" charset="-122"/>
                <a:ea typeface="微软雅黑" panose="020B0503020204020204" pitchFamily="34" charset="-122"/>
                <a:cs typeface="Times New Roman" panose="02020603050405020304" pitchFamily="18" charset="0"/>
              </a:rPr>
              <a:t>R</a:t>
            </a:r>
            <a:r>
              <a:rPr lang="en-US" altLang="zh-CN" sz="24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ii</a:t>
            </a:r>
            <a:r>
              <a:rPr lang="en-US" altLang="zh-CN" sz="2400" kern="100" dirty="0" err="1" smtClean="0">
                <a:latin typeface="微软雅黑" panose="020B0503020204020204" pitchFamily="34" charset="-122"/>
                <a:ea typeface="微软雅黑" panose="020B0503020204020204" pitchFamily="34" charset="-122"/>
                <a:cs typeface="Times New Roman" panose="02020603050405020304" pitchFamily="18" charset="0"/>
              </a:rPr>
              <a:t>-R</a:t>
            </a:r>
            <a:r>
              <a:rPr lang="en-US" altLang="zh-CN" sz="24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ij</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④</a:t>
            </a: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24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						</a:t>
            </a:r>
          </a:p>
          <a:p>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xmlns="" val="406637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76600" y="6643688"/>
            <a:ext cx="5867400" cy="214312"/>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3" name="直角三角形 2"/>
          <p:cNvSpPr/>
          <p:nvPr/>
        </p:nvSpPr>
        <p:spPr>
          <a:xfrm rot="16200000">
            <a:off x="3074197" y="6655595"/>
            <a:ext cx="214312" cy="190498"/>
          </a:xfrm>
          <a:prstGeom prst="rtTriangl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flipH="1" flipV="1">
            <a:off x="0" y="6805930"/>
            <a:ext cx="3657600" cy="4572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9" name="矩形 8"/>
          <p:cNvSpPr/>
          <p:nvPr/>
        </p:nvSpPr>
        <p:spPr>
          <a:xfrm>
            <a:off x="0" y="0"/>
            <a:ext cx="9144000" cy="719138"/>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10" name="矩形 9"/>
          <p:cNvSpPr/>
          <p:nvPr/>
        </p:nvSpPr>
        <p:spPr>
          <a:xfrm>
            <a:off x="0" y="162241"/>
            <a:ext cx="3154680" cy="729765"/>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11" name="直角三角形 10"/>
          <p:cNvSpPr/>
          <p:nvPr/>
        </p:nvSpPr>
        <p:spPr>
          <a:xfrm flipV="1">
            <a:off x="3148330" y="705337"/>
            <a:ext cx="202692" cy="189845"/>
          </a:xfrm>
          <a:prstGeom prst="rtTriangl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30203" y="6383246"/>
            <a:ext cx="2680562" cy="368995"/>
          </a:xfrm>
          <a:prstGeom prst="rect">
            <a:avLst/>
          </a:prstGeom>
        </p:spPr>
      </p:pic>
      <p:sp>
        <p:nvSpPr>
          <p:cNvPr id="14" name="矩形 13"/>
          <p:cNvSpPr/>
          <p:nvPr/>
        </p:nvSpPr>
        <p:spPr>
          <a:xfrm>
            <a:off x="392318" y="879273"/>
            <a:ext cx="8209597" cy="5909310"/>
          </a:xfrm>
          <a:prstGeom prst="rect">
            <a:avLst/>
          </a:prstGeom>
        </p:spPr>
        <p:txBody>
          <a:bodyPr wrap="square">
            <a:spAutoFit/>
          </a:bodyPr>
          <a:lstStyle/>
          <a:p>
            <a:pPr marL="45720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根据⑤式，需要求</a:t>
            </a:r>
            <a:r>
              <a:rPr lang="en-US" altLang="zh-CN" sz="2400" kern="100" dirty="0" err="1" smtClean="0">
                <a:latin typeface="微软雅黑" panose="020B0503020204020204" pitchFamily="34" charset="-122"/>
                <a:ea typeface="微软雅黑" panose="020B0503020204020204" pitchFamily="34" charset="-122"/>
                <a:cs typeface="Times New Roman" panose="02020603050405020304" pitchFamily="18" charset="0"/>
              </a:rPr>
              <a:t>R</a:t>
            </a:r>
            <a:r>
              <a:rPr lang="en-US" altLang="zh-CN" sz="24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ii</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kern="100" dirty="0" err="1" smtClean="0">
                <a:latin typeface="微软雅黑" panose="020B0503020204020204" pitchFamily="34" charset="-122"/>
                <a:ea typeface="微软雅黑" panose="020B0503020204020204" pitchFamily="34" charset="-122"/>
                <a:cs typeface="Times New Roman" panose="02020603050405020304" pitchFamily="18" charset="0"/>
              </a:rPr>
              <a:t>R</a:t>
            </a:r>
            <a:r>
              <a:rPr lang="en-US" altLang="zh-CN" sz="24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ij</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，利用多次测量的平均值得到。设测量次数是</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k</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次，</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4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(m)</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是</a:t>
            </a:r>
            <a:r>
              <a:rPr lang="en-US" altLang="zh-CN" sz="2400" kern="100" dirty="0" err="1" smtClean="0">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传感器第</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m</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次测量的结果，</a:t>
            </a: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p>
          <a:p>
            <a:pPr marL="45720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err="1" smtClean="0">
                <a:latin typeface="微软雅黑" panose="020B0503020204020204" pitchFamily="34" charset="-122"/>
                <a:ea typeface="微软雅黑" panose="020B0503020204020204" pitchFamily="34" charset="-122"/>
                <a:cs typeface="Times New Roman" panose="02020603050405020304" pitchFamily="18" charset="0"/>
              </a:rPr>
              <a:t>R</a:t>
            </a:r>
            <a:r>
              <a:rPr lang="en-US" altLang="zh-CN" sz="20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ii</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(k) =  </a:t>
            </a:r>
          </a:p>
          <a:p>
            <a:pPr marL="45720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p>
          <a:p>
            <a:pPr marL="45720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                                                                           </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⑤</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p>
          <a:p>
            <a:pPr marL="457200" indent="-457200">
              <a:lnSpc>
                <a:spcPct val="150000"/>
              </a:lnSpc>
            </a:pP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p>
          <a:p>
            <a:pPr marL="457200" indent="-457200">
              <a:lnSpc>
                <a:spcPct val="150000"/>
              </a:lnSpc>
            </a:pP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同理</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err="1" smtClean="0">
                <a:latin typeface="微软雅黑" panose="020B0503020204020204" pitchFamily="34" charset="-122"/>
                <a:ea typeface="微软雅黑" panose="020B0503020204020204" pitchFamily="34" charset="-122"/>
                <a:cs typeface="Times New Roman" panose="02020603050405020304" pitchFamily="18" charset="0"/>
              </a:rPr>
              <a:t>R</a:t>
            </a:r>
            <a:r>
              <a:rPr lang="en-US" altLang="zh-CN" sz="20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ij</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(k) =												   </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⑥</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p>
          <a:p>
            <a:pPr marL="457200" indent="-457200">
              <a:lnSpc>
                <a:spcPct val="150000"/>
              </a:lnSpc>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13" name="对象 12"/>
          <p:cNvGraphicFramePr>
            <a:graphicFrameLocks noChangeAspect="1"/>
          </p:cNvGraphicFramePr>
          <p:nvPr/>
        </p:nvGraphicFramePr>
        <p:xfrm>
          <a:off x="2366683" y="2137335"/>
          <a:ext cx="3525502" cy="1248615"/>
        </p:xfrm>
        <a:graphic>
          <a:graphicData uri="http://schemas.openxmlformats.org/presentationml/2006/ole">
            <p:oleObj spid="_x0000_s22530" name="公式" r:id="rId4" imgW="1218960" imgH="431640" progId="Equation.3">
              <p:embed/>
            </p:oleObj>
          </a:graphicData>
        </a:graphic>
      </p:graphicFrame>
      <p:graphicFrame>
        <p:nvGraphicFramePr>
          <p:cNvPr id="22531" name="Object 3"/>
          <p:cNvGraphicFramePr>
            <a:graphicFrameLocks noChangeAspect="1"/>
          </p:cNvGraphicFramePr>
          <p:nvPr/>
        </p:nvGraphicFramePr>
        <p:xfrm>
          <a:off x="2380970" y="3388940"/>
          <a:ext cx="5472113" cy="1138237"/>
        </p:xfrm>
        <a:graphic>
          <a:graphicData uri="http://schemas.openxmlformats.org/presentationml/2006/ole">
            <p:oleObj spid="_x0000_s22531" name="公式" r:id="rId5" imgW="1892160" imgH="393480" progId="Equation.3">
              <p:embed/>
            </p:oleObj>
          </a:graphicData>
        </a:graphic>
      </p:graphicFrame>
      <p:graphicFrame>
        <p:nvGraphicFramePr>
          <p:cNvPr id="22532" name="Object 4"/>
          <p:cNvGraphicFramePr>
            <a:graphicFrameLocks noChangeAspect="1"/>
          </p:cNvGraphicFramePr>
          <p:nvPr/>
        </p:nvGraphicFramePr>
        <p:xfrm>
          <a:off x="2543361" y="5030602"/>
          <a:ext cx="5472113" cy="1138237"/>
        </p:xfrm>
        <a:graphic>
          <a:graphicData uri="http://schemas.openxmlformats.org/presentationml/2006/ole">
            <p:oleObj spid="_x0000_s22532" name="公式" r:id="rId6" imgW="1892160" imgH="393480" progId="Equation.3">
              <p:embed/>
            </p:oleObj>
          </a:graphicData>
        </a:graphic>
      </p:graphicFrame>
    </p:spTree>
    <p:extLst>
      <p:ext uri="{BB962C8B-B14F-4D97-AF65-F5344CB8AC3E}">
        <p14:creationId xmlns:p14="http://schemas.microsoft.com/office/powerpoint/2010/main" xmlns="" val="404950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76600" y="6643688"/>
            <a:ext cx="5867400" cy="214312"/>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3" name="直角三角形 2"/>
          <p:cNvSpPr/>
          <p:nvPr/>
        </p:nvSpPr>
        <p:spPr>
          <a:xfrm rot="16200000">
            <a:off x="3074197" y="6655595"/>
            <a:ext cx="214312" cy="190498"/>
          </a:xfrm>
          <a:prstGeom prst="rtTriangl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flipH="1" flipV="1">
            <a:off x="0" y="6805930"/>
            <a:ext cx="3657600" cy="4572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9" name="矩形 8"/>
          <p:cNvSpPr/>
          <p:nvPr/>
        </p:nvSpPr>
        <p:spPr>
          <a:xfrm>
            <a:off x="0" y="0"/>
            <a:ext cx="9144000" cy="719138"/>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10" name="矩形 9"/>
          <p:cNvSpPr/>
          <p:nvPr/>
        </p:nvSpPr>
        <p:spPr>
          <a:xfrm>
            <a:off x="0" y="175688"/>
            <a:ext cx="3154680" cy="729765"/>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endParaRPr>
          </a:p>
        </p:txBody>
      </p:sp>
      <p:sp>
        <p:nvSpPr>
          <p:cNvPr id="11" name="直角三角形 10"/>
          <p:cNvSpPr/>
          <p:nvPr/>
        </p:nvSpPr>
        <p:spPr>
          <a:xfrm flipV="1">
            <a:off x="3148330" y="705337"/>
            <a:ext cx="202692" cy="189845"/>
          </a:xfrm>
          <a:prstGeom prst="rtTriangl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30203" y="6383246"/>
            <a:ext cx="2680562" cy="368995"/>
          </a:xfrm>
          <a:prstGeom prst="rect">
            <a:avLst/>
          </a:prstGeom>
        </p:spPr>
      </p:pic>
      <p:sp>
        <p:nvSpPr>
          <p:cNvPr id="13" name="矩形 12"/>
          <p:cNvSpPr/>
          <p:nvPr/>
        </p:nvSpPr>
        <p:spPr>
          <a:xfrm>
            <a:off x="502182" y="1221852"/>
            <a:ext cx="8209597" cy="7048083"/>
          </a:xfrm>
          <a:prstGeom prst="rect">
            <a:avLst/>
          </a:prstGeom>
        </p:spPr>
        <p:txBody>
          <a:bodyPr wrap="square">
            <a:spAutoFit/>
          </a:bodyPr>
          <a:lstStyle/>
          <a:p>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因为和传感器</a:t>
            </a:r>
            <a:r>
              <a:rPr lang="en-US" altLang="zh-CN" sz="2400" kern="100" dirty="0" err="1" smtClean="0">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不同的传感器节点有很多个，在求取⑥时用均值，即：</a:t>
            </a: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kern="100" dirty="0" err="1" smtClean="0">
                <a:latin typeface="微软雅黑" panose="020B0503020204020204" pitchFamily="34" charset="-122"/>
                <a:ea typeface="微软雅黑" panose="020B0503020204020204" pitchFamily="34" charset="-122"/>
                <a:cs typeface="Times New Roman" panose="02020603050405020304" pitchFamily="18" charset="0"/>
              </a:rPr>
              <a:t>R</a:t>
            </a:r>
            <a:r>
              <a:rPr lang="en-US" altLang="zh-CN" sz="24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ij</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 =                                    </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⑦</a:t>
            </a: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将⑤式结果作为</a:t>
            </a:r>
            <a:r>
              <a:rPr lang="en-US" altLang="zh-CN" sz="2400" kern="100" dirty="0" err="1" smtClean="0">
                <a:latin typeface="微软雅黑" panose="020B0503020204020204" pitchFamily="34" charset="-122"/>
                <a:ea typeface="微软雅黑" panose="020B0503020204020204" pitchFamily="34" charset="-122"/>
                <a:cs typeface="Times New Roman" panose="02020603050405020304" pitchFamily="18" charset="0"/>
              </a:rPr>
              <a:t>R</a:t>
            </a:r>
            <a:r>
              <a:rPr lang="en-US" altLang="zh-CN" sz="24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ii</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值，则可根据④式求出节点</a:t>
            </a:r>
            <a:r>
              <a:rPr lang="en-US" altLang="zh-CN" sz="2400" kern="100" dirty="0" err="1" smtClean="0">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在采样时刻</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k</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的采样方差</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δ</a:t>
            </a:r>
            <a:r>
              <a:rPr lang="en-US" altLang="zh-CN" sz="24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400" kern="100" baseline="30000" dirty="0" smtClean="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注意</a:t>
            </a:r>
            <a:r>
              <a:rPr lang="en-US" altLang="zh-CN" sz="2400" kern="100" dirty="0" err="1" smtClean="0">
                <a:latin typeface="微软雅黑" panose="020B0503020204020204" pitchFamily="34" charset="-122"/>
                <a:ea typeface="微软雅黑" panose="020B0503020204020204" pitchFamily="34" charset="-122"/>
                <a:cs typeface="Times New Roman" panose="02020603050405020304" pitchFamily="18" charset="0"/>
              </a:rPr>
              <a:t>R</a:t>
            </a:r>
            <a:r>
              <a:rPr lang="en-US" altLang="zh-CN" sz="24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ij</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kern="100" dirty="0" err="1" smtClean="0">
                <a:latin typeface="微软雅黑" panose="020B0503020204020204" pitchFamily="34" charset="-122"/>
                <a:ea typeface="微软雅黑" panose="020B0503020204020204" pitchFamily="34" charset="-122"/>
                <a:cs typeface="Times New Roman" panose="02020603050405020304" pitchFamily="18" charset="0"/>
              </a:rPr>
              <a:t>R</a:t>
            </a:r>
            <a:r>
              <a:rPr lang="en-US" altLang="zh-CN" sz="2400" kern="1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ii</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是迭代计算的。</a:t>
            </a: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求出每个传感器节点在第</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k</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次采样的采样方差，就可根据③式求出每个传感器节点在第</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k</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次采样的权重，然后根据①式求取第</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k</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次采样的估计值。</a:t>
            </a: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2400" kern="100" baseline="-25000" dirty="0" smtClean="0">
                <a:latin typeface="微软雅黑" panose="020B0503020204020204" pitchFamily="34" charset="-122"/>
                <a:ea typeface="微软雅黑" panose="020B0503020204020204" pitchFamily="34" charset="-122"/>
                <a:cs typeface="Times New Roman" panose="02020603050405020304" pitchFamily="18" charset="0"/>
              </a:rPr>
              <a:t>						</a:t>
            </a:r>
          </a:p>
          <a:p>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23554" name="Object 2"/>
          <p:cNvGraphicFramePr>
            <a:graphicFrameLocks noChangeAspect="1"/>
          </p:cNvGraphicFramePr>
          <p:nvPr/>
        </p:nvGraphicFramePr>
        <p:xfrm>
          <a:off x="2880005" y="1918821"/>
          <a:ext cx="2860675" cy="1284288"/>
        </p:xfrm>
        <a:graphic>
          <a:graphicData uri="http://schemas.openxmlformats.org/presentationml/2006/ole">
            <p:oleObj spid="_x0000_s23554" name="公式" r:id="rId4" imgW="990360" imgH="444240" progId="Equation.3">
              <p:embed/>
            </p:oleObj>
          </a:graphicData>
        </a:graphic>
      </p:graphicFrame>
    </p:spTree>
    <p:extLst>
      <p:ext uri="{BB962C8B-B14F-4D97-AF65-F5344CB8AC3E}">
        <p14:creationId xmlns:p14="http://schemas.microsoft.com/office/powerpoint/2010/main" xmlns="" val="426811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851</TotalTime>
  <Words>398</Words>
  <Application>Microsoft Office PowerPoint</Application>
  <PresentationFormat>全屏显示(4:3)</PresentationFormat>
  <Paragraphs>117</Paragraphs>
  <Slides>14</Slides>
  <Notes>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14</vt:i4>
      </vt:variant>
    </vt:vector>
  </HeadingPairs>
  <TitlesOfParts>
    <vt:vector size="17" baseType="lpstr">
      <vt:lpstr>Office 主题​​</vt:lpstr>
      <vt:lpstr>公式</vt:lpstr>
      <vt:lpstr>Microsoft 公式 3.0</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Zhiming Liu</dc:creator>
  <cp:lastModifiedBy>桑三博客</cp:lastModifiedBy>
  <cp:revision>462</cp:revision>
  <dcterms:created xsi:type="dcterms:W3CDTF">2016-10-10T05:42:34Z</dcterms:created>
  <dcterms:modified xsi:type="dcterms:W3CDTF">2018-03-04T08:35:23Z</dcterms:modified>
</cp:coreProperties>
</file>