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62" r:id="rId7"/>
    <p:sldId id="259" r:id="rId8"/>
    <p:sldId id="266" r:id="rId9"/>
    <p:sldId id="267" r:id="rId10"/>
    <p:sldId id="268" r:id="rId11"/>
    <p:sldId id="261"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69E4C93-8C91-47FB-9A7E-C43E21CB9139}" type="datetimeFigureOut">
              <a:rPr lang="zh-CN" altLang="en-US" smtClean="0"/>
              <a:t>2018/9/12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65E6E8-15DC-42D2-8722-2CAC0E80ED75}" type="slidenum">
              <a:rPr lang="zh-CN" altLang="en-US" smtClean="0"/>
              <a:t>‹#›</a:t>
            </a:fld>
            <a:endParaRPr lang="zh-CN" altLang="en-US"/>
          </a:p>
        </p:txBody>
      </p:sp>
    </p:spTree>
    <p:extLst>
      <p:ext uri="{BB962C8B-B14F-4D97-AF65-F5344CB8AC3E}">
        <p14:creationId xmlns:p14="http://schemas.microsoft.com/office/powerpoint/2010/main" val="1907578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9E4C93-8C91-47FB-9A7E-C43E21CB9139}" type="datetimeFigureOut">
              <a:rPr lang="zh-CN" altLang="en-US" smtClean="0"/>
              <a:t>2018/9/12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65E6E8-15DC-42D2-8722-2CAC0E80ED75}" type="slidenum">
              <a:rPr lang="zh-CN" altLang="en-US" smtClean="0"/>
              <a:t>‹#›</a:t>
            </a:fld>
            <a:endParaRPr lang="zh-CN" altLang="en-US"/>
          </a:p>
        </p:txBody>
      </p:sp>
    </p:spTree>
    <p:extLst>
      <p:ext uri="{BB962C8B-B14F-4D97-AF65-F5344CB8AC3E}">
        <p14:creationId xmlns:p14="http://schemas.microsoft.com/office/powerpoint/2010/main" val="3862601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9E4C93-8C91-47FB-9A7E-C43E21CB9139}" type="datetimeFigureOut">
              <a:rPr lang="zh-CN" altLang="en-US" smtClean="0"/>
              <a:t>2018/9/12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65E6E8-15DC-42D2-8722-2CAC0E80ED75}" type="slidenum">
              <a:rPr lang="zh-CN" altLang="en-US" smtClean="0"/>
              <a:t>‹#›</a:t>
            </a:fld>
            <a:endParaRPr lang="zh-CN" altLang="en-US"/>
          </a:p>
        </p:txBody>
      </p:sp>
    </p:spTree>
    <p:extLst>
      <p:ext uri="{BB962C8B-B14F-4D97-AF65-F5344CB8AC3E}">
        <p14:creationId xmlns:p14="http://schemas.microsoft.com/office/powerpoint/2010/main" val="4065300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9E4C93-8C91-47FB-9A7E-C43E21CB9139}" type="datetimeFigureOut">
              <a:rPr lang="zh-CN" altLang="en-US" smtClean="0"/>
              <a:t>2018/9/12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65E6E8-15DC-42D2-8722-2CAC0E80ED75}" type="slidenum">
              <a:rPr lang="zh-CN" altLang="en-US" smtClean="0"/>
              <a:t>‹#›</a:t>
            </a:fld>
            <a:endParaRPr lang="zh-CN" altLang="en-US"/>
          </a:p>
        </p:txBody>
      </p:sp>
    </p:spTree>
    <p:extLst>
      <p:ext uri="{BB962C8B-B14F-4D97-AF65-F5344CB8AC3E}">
        <p14:creationId xmlns:p14="http://schemas.microsoft.com/office/powerpoint/2010/main" val="1167688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69E4C93-8C91-47FB-9A7E-C43E21CB9139}" type="datetimeFigureOut">
              <a:rPr lang="zh-CN" altLang="en-US" smtClean="0"/>
              <a:t>2018/9/12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65E6E8-15DC-42D2-8722-2CAC0E80ED75}" type="slidenum">
              <a:rPr lang="zh-CN" altLang="en-US" smtClean="0"/>
              <a:t>‹#›</a:t>
            </a:fld>
            <a:endParaRPr lang="zh-CN" altLang="en-US"/>
          </a:p>
        </p:txBody>
      </p:sp>
    </p:spTree>
    <p:extLst>
      <p:ext uri="{BB962C8B-B14F-4D97-AF65-F5344CB8AC3E}">
        <p14:creationId xmlns:p14="http://schemas.microsoft.com/office/powerpoint/2010/main" val="811448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69E4C93-8C91-47FB-9A7E-C43E21CB9139}" type="datetimeFigureOut">
              <a:rPr lang="zh-CN" altLang="en-US" smtClean="0"/>
              <a:t>2018/9/12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65E6E8-15DC-42D2-8722-2CAC0E80ED75}" type="slidenum">
              <a:rPr lang="zh-CN" altLang="en-US" smtClean="0"/>
              <a:t>‹#›</a:t>
            </a:fld>
            <a:endParaRPr lang="zh-CN" altLang="en-US"/>
          </a:p>
        </p:txBody>
      </p:sp>
    </p:spTree>
    <p:extLst>
      <p:ext uri="{BB962C8B-B14F-4D97-AF65-F5344CB8AC3E}">
        <p14:creationId xmlns:p14="http://schemas.microsoft.com/office/powerpoint/2010/main" val="2313774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69E4C93-8C91-47FB-9A7E-C43E21CB9139}" type="datetimeFigureOut">
              <a:rPr lang="zh-CN" altLang="en-US" smtClean="0"/>
              <a:t>2018/9/12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D65E6E8-15DC-42D2-8722-2CAC0E80ED75}" type="slidenum">
              <a:rPr lang="zh-CN" altLang="en-US" smtClean="0"/>
              <a:t>‹#›</a:t>
            </a:fld>
            <a:endParaRPr lang="zh-CN" altLang="en-US"/>
          </a:p>
        </p:txBody>
      </p:sp>
    </p:spTree>
    <p:extLst>
      <p:ext uri="{BB962C8B-B14F-4D97-AF65-F5344CB8AC3E}">
        <p14:creationId xmlns:p14="http://schemas.microsoft.com/office/powerpoint/2010/main" val="2712784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9E4C93-8C91-47FB-9A7E-C43E21CB9139}" type="datetimeFigureOut">
              <a:rPr lang="zh-CN" altLang="en-US" smtClean="0"/>
              <a:t>2018/9/12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D65E6E8-15DC-42D2-8722-2CAC0E80ED75}" type="slidenum">
              <a:rPr lang="zh-CN" altLang="en-US" smtClean="0"/>
              <a:t>‹#›</a:t>
            </a:fld>
            <a:endParaRPr lang="zh-CN" altLang="en-US"/>
          </a:p>
        </p:txBody>
      </p:sp>
    </p:spTree>
    <p:extLst>
      <p:ext uri="{BB962C8B-B14F-4D97-AF65-F5344CB8AC3E}">
        <p14:creationId xmlns:p14="http://schemas.microsoft.com/office/powerpoint/2010/main" val="3594937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9E4C93-8C91-47FB-9A7E-C43E21CB9139}" type="datetimeFigureOut">
              <a:rPr lang="zh-CN" altLang="en-US" smtClean="0"/>
              <a:t>2018/9/12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D65E6E8-15DC-42D2-8722-2CAC0E80ED75}" type="slidenum">
              <a:rPr lang="zh-CN" altLang="en-US" smtClean="0"/>
              <a:t>‹#›</a:t>
            </a:fld>
            <a:endParaRPr lang="zh-CN" altLang="en-US"/>
          </a:p>
        </p:txBody>
      </p:sp>
    </p:spTree>
    <p:extLst>
      <p:ext uri="{BB962C8B-B14F-4D97-AF65-F5344CB8AC3E}">
        <p14:creationId xmlns:p14="http://schemas.microsoft.com/office/powerpoint/2010/main" val="39924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9E4C93-8C91-47FB-9A7E-C43E21CB9139}" type="datetimeFigureOut">
              <a:rPr lang="zh-CN" altLang="en-US" smtClean="0"/>
              <a:t>2018/9/12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65E6E8-15DC-42D2-8722-2CAC0E80ED75}" type="slidenum">
              <a:rPr lang="zh-CN" altLang="en-US" smtClean="0"/>
              <a:t>‹#›</a:t>
            </a:fld>
            <a:endParaRPr lang="zh-CN" altLang="en-US"/>
          </a:p>
        </p:txBody>
      </p:sp>
    </p:spTree>
    <p:extLst>
      <p:ext uri="{BB962C8B-B14F-4D97-AF65-F5344CB8AC3E}">
        <p14:creationId xmlns:p14="http://schemas.microsoft.com/office/powerpoint/2010/main" val="3440058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9E4C93-8C91-47FB-9A7E-C43E21CB9139}" type="datetimeFigureOut">
              <a:rPr lang="zh-CN" altLang="en-US" smtClean="0"/>
              <a:t>2018/9/12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65E6E8-15DC-42D2-8722-2CAC0E80ED75}" type="slidenum">
              <a:rPr lang="zh-CN" altLang="en-US" smtClean="0"/>
              <a:t>‹#›</a:t>
            </a:fld>
            <a:endParaRPr lang="zh-CN" altLang="en-US"/>
          </a:p>
        </p:txBody>
      </p:sp>
    </p:spTree>
    <p:extLst>
      <p:ext uri="{BB962C8B-B14F-4D97-AF65-F5344CB8AC3E}">
        <p14:creationId xmlns:p14="http://schemas.microsoft.com/office/powerpoint/2010/main" val="127606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9E4C93-8C91-47FB-9A7E-C43E21CB9139}" type="datetimeFigureOut">
              <a:rPr lang="zh-CN" altLang="en-US" smtClean="0"/>
              <a:t>2018/9/12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65E6E8-15DC-42D2-8722-2CAC0E80ED75}" type="slidenum">
              <a:rPr lang="zh-CN" altLang="en-US" smtClean="0"/>
              <a:t>‹#›</a:t>
            </a:fld>
            <a:endParaRPr lang="zh-CN" altLang="en-US"/>
          </a:p>
        </p:txBody>
      </p:sp>
    </p:spTree>
    <p:extLst>
      <p:ext uri="{BB962C8B-B14F-4D97-AF65-F5344CB8AC3E}">
        <p14:creationId xmlns:p14="http://schemas.microsoft.com/office/powerpoint/2010/main" val="2474180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1874" y="1077238"/>
            <a:ext cx="10521863" cy="646331"/>
          </a:xfrm>
          <a:prstGeom prst="rect">
            <a:avLst/>
          </a:prstGeom>
          <a:noFill/>
        </p:spPr>
        <p:txBody>
          <a:bodyPr wrap="square" rtlCol="0">
            <a:spAutoFit/>
          </a:bodyPr>
          <a:lstStyle/>
          <a:p>
            <a:pPr algn="ctr"/>
            <a:r>
              <a:rPr lang="zh-CN" altLang="zh-CN" sz="3600" b="1" dirty="0"/>
              <a:t>面向可穿戴设备的手写符号识别应用的设计与实现</a:t>
            </a:r>
            <a:endParaRPr lang="en-US" altLang="zh-CN" sz="3600" b="1" dirty="0" smtClean="0"/>
          </a:p>
        </p:txBody>
      </p:sp>
      <p:sp>
        <p:nvSpPr>
          <p:cNvPr id="6" name="文本框 5"/>
          <p:cNvSpPr txBox="1"/>
          <p:nvPr/>
        </p:nvSpPr>
        <p:spPr>
          <a:xfrm>
            <a:off x="8580328" y="3820438"/>
            <a:ext cx="2192056" cy="830997"/>
          </a:xfrm>
          <a:prstGeom prst="rect">
            <a:avLst/>
          </a:prstGeom>
          <a:noFill/>
        </p:spPr>
        <p:txBody>
          <a:bodyPr wrap="square" rtlCol="0">
            <a:spAutoFit/>
          </a:bodyPr>
          <a:lstStyle/>
          <a:p>
            <a:r>
              <a:rPr lang="zh-CN" altLang="en-US" sz="2400" dirty="0" smtClean="0">
                <a:latin typeface="+mn-ea"/>
              </a:rPr>
              <a:t>解家瑞</a:t>
            </a:r>
            <a:endParaRPr lang="en-US" altLang="zh-CN" sz="2400" dirty="0" smtClean="0">
              <a:latin typeface="+mn-ea"/>
            </a:endParaRPr>
          </a:p>
          <a:p>
            <a:r>
              <a:rPr lang="zh-CN" altLang="en-US" sz="2400" dirty="0">
                <a:latin typeface="+mn-ea"/>
              </a:rPr>
              <a:t>导</a:t>
            </a:r>
            <a:r>
              <a:rPr lang="zh-CN" altLang="en-US" sz="2400" dirty="0" smtClean="0">
                <a:latin typeface="+mn-ea"/>
              </a:rPr>
              <a:t>师：刘宏伟</a:t>
            </a:r>
            <a:endParaRPr lang="zh-CN" altLang="en-US" sz="2400" dirty="0">
              <a:latin typeface="+mn-ea"/>
            </a:endParaRPr>
          </a:p>
        </p:txBody>
      </p:sp>
    </p:spTree>
    <p:extLst>
      <p:ext uri="{BB962C8B-B14F-4D97-AF65-F5344CB8AC3E}">
        <p14:creationId xmlns:p14="http://schemas.microsoft.com/office/powerpoint/2010/main" val="24478371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0624" y="771591"/>
            <a:ext cx="10459234" cy="892552"/>
          </a:xfrm>
          <a:prstGeom prst="rect">
            <a:avLst/>
          </a:prstGeom>
          <a:noFill/>
        </p:spPr>
        <p:txBody>
          <a:bodyPr wrap="square" rtlCol="0">
            <a:spAutoFit/>
          </a:bodyPr>
          <a:lstStyle/>
          <a:p>
            <a:r>
              <a:rPr lang="zh-CN" altLang="zh-CN" sz="2800" b="1" dirty="0">
                <a:solidFill>
                  <a:srgbClr val="C00000"/>
                </a:solidFill>
              </a:rPr>
              <a:t>算法设</a:t>
            </a:r>
            <a:r>
              <a:rPr lang="zh-CN" altLang="zh-CN" sz="2800" b="1" dirty="0" smtClean="0">
                <a:solidFill>
                  <a:srgbClr val="C00000"/>
                </a:solidFill>
              </a:rPr>
              <a:t>计</a:t>
            </a:r>
            <a:endParaRPr lang="en-US" altLang="zh-CN" sz="2800" b="1" dirty="0" smtClean="0">
              <a:solidFill>
                <a:srgbClr val="C00000"/>
              </a:solidFill>
            </a:endParaRPr>
          </a:p>
          <a:p>
            <a:endParaRPr lang="en-US" altLang="zh-CN" sz="2400" dirty="0" smtClean="0"/>
          </a:p>
        </p:txBody>
      </p:sp>
      <p:sp>
        <p:nvSpPr>
          <p:cNvPr id="5" name="文本框 4"/>
          <p:cNvSpPr txBox="1"/>
          <p:nvPr/>
        </p:nvSpPr>
        <p:spPr>
          <a:xfrm>
            <a:off x="300624" y="125260"/>
            <a:ext cx="2880986" cy="646331"/>
          </a:xfrm>
          <a:prstGeom prst="rect">
            <a:avLst/>
          </a:prstGeom>
          <a:noFill/>
        </p:spPr>
        <p:txBody>
          <a:bodyPr wrap="square" rtlCol="0">
            <a:spAutoFit/>
          </a:bodyPr>
          <a:lstStyle/>
          <a:p>
            <a:r>
              <a:rPr lang="zh-CN" altLang="en-US" sz="3600" b="1" dirty="0">
                <a:solidFill>
                  <a:srgbClr val="00B050"/>
                </a:solidFill>
              </a:rPr>
              <a:t>研</a:t>
            </a:r>
            <a:r>
              <a:rPr lang="zh-CN" altLang="en-US" sz="3600" b="1" dirty="0" smtClean="0">
                <a:solidFill>
                  <a:srgbClr val="00B050"/>
                </a:solidFill>
              </a:rPr>
              <a:t>究方案</a:t>
            </a:r>
            <a:endParaRPr lang="zh-CN" altLang="en-US" sz="3600" b="1" dirty="0">
              <a:solidFill>
                <a:srgbClr val="00B050"/>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644442695"/>
              </p:ext>
            </p:extLst>
          </p:nvPr>
        </p:nvGraphicFramePr>
        <p:xfrm>
          <a:off x="300624" y="1417922"/>
          <a:ext cx="11662562" cy="4693920"/>
        </p:xfrm>
        <a:graphic>
          <a:graphicData uri="http://schemas.openxmlformats.org/drawingml/2006/table">
            <a:tbl>
              <a:tblPr firstRow="1" firstCol="1" bandRow="1">
                <a:tableStyleId>{5C22544A-7EE6-4342-B048-85BDC9FD1C3A}</a:tableStyleId>
              </a:tblPr>
              <a:tblGrid>
                <a:gridCol w="11662562"/>
              </a:tblGrid>
              <a:tr h="0">
                <a:tc>
                  <a:txBody>
                    <a:bodyPr/>
                    <a:lstStyle/>
                    <a:p>
                      <a:pPr algn="l">
                        <a:spcAft>
                          <a:spcPts val="0"/>
                        </a:spcAft>
                      </a:pPr>
                      <a:r>
                        <a:rPr lang="zh-CN" sz="2800" kern="100" dirty="0">
                          <a:effectLst/>
                        </a:rPr>
                        <a:t>算法：斑点识别算法</a:t>
                      </a:r>
                      <a:endParaRPr lang="zh-CN" sz="2800" kern="100" dirty="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l">
                        <a:spcAft>
                          <a:spcPts val="0"/>
                        </a:spcAft>
                      </a:pPr>
                      <a:r>
                        <a:rPr lang="zh-CN" sz="2800" kern="100" dirty="0">
                          <a:effectLst/>
                        </a:rPr>
                        <a:t>输入：图片</a:t>
                      </a:r>
                    </a:p>
                    <a:p>
                      <a:pPr algn="l">
                        <a:spcAft>
                          <a:spcPts val="0"/>
                        </a:spcAft>
                      </a:pPr>
                      <a:r>
                        <a:rPr lang="zh-CN" sz="2800" kern="100" dirty="0">
                          <a:effectLst/>
                        </a:rPr>
                        <a:t>输出：表示斑点的（序号，坐标）键值对</a:t>
                      </a:r>
                    </a:p>
                    <a:p>
                      <a:pPr algn="l">
                        <a:spcAft>
                          <a:spcPts val="0"/>
                        </a:spcAft>
                      </a:pPr>
                      <a:r>
                        <a:rPr lang="en-US" sz="2800" kern="100" dirty="0">
                          <a:effectLst/>
                        </a:rPr>
                        <a:t>1   </a:t>
                      </a:r>
                      <a:r>
                        <a:rPr lang="zh-CN" sz="2800" kern="100" dirty="0">
                          <a:effectLst/>
                        </a:rPr>
                        <a:t>初始设置</a:t>
                      </a:r>
                      <a:r>
                        <a:rPr lang="en-US" sz="2800" kern="100" dirty="0">
                          <a:effectLst/>
                        </a:rPr>
                        <a:t>[minThreshold,maxThreshold]</a:t>
                      </a:r>
                      <a:r>
                        <a:rPr lang="zh-CN" sz="2800" kern="100" dirty="0">
                          <a:effectLst/>
                        </a:rPr>
                        <a:t>区间</a:t>
                      </a:r>
                      <a:r>
                        <a:rPr lang="en-US" sz="2800" kern="100" dirty="0">
                          <a:effectLst/>
                        </a:rPr>
                        <a:t>;</a:t>
                      </a:r>
                      <a:endParaRPr lang="zh-CN" sz="2800" kern="100" dirty="0">
                        <a:effectLst/>
                      </a:endParaRPr>
                    </a:p>
                    <a:p>
                      <a:pPr algn="l">
                        <a:spcAft>
                          <a:spcPts val="0"/>
                        </a:spcAft>
                      </a:pPr>
                      <a:r>
                        <a:rPr lang="en-US" sz="2800" kern="100" dirty="0">
                          <a:effectLst/>
                        </a:rPr>
                        <a:t>1   </a:t>
                      </a:r>
                      <a:r>
                        <a:rPr lang="zh-CN" sz="2800" kern="100" dirty="0">
                          <a:effectLst/>
                        </a:rPr>
                        <a:t>对</a:t>
                      </a:r>
                      <a:r>
                        <a:rPr lang="en-US" sz="2800" kern="100" dirty="0">
                          <a:effectLst/>
                        </a:rPr>
                        <a:t>[minThreshold,maxThreshold]</a:t>
                      </a:r>
                      <a:r>
                        <a:rPr lang="zh-CN" sz="2800" kern="100" dirty="0">
                          <a:effectLst/>
                        </a:rPr>
                        <a:t>区间，以</a:t>
                      </a:r>
                      <a:r>
                        <a:rPr lang="en-US" sz="2800" kern="100" dirty="0">
                          <a:effectLst/>
                        </a:rPr>
                        <a:t>thresholdStep</a:t>
                      </a:r>
                      <a:r>
                        <a:rPr lang="zh-CN" sz="2800" kern="100" dirty="0">
                          <a:effectLst/>
                        </a:rPr>
                        <a:t>为间隔，</a:t>
                      </a:r>
                      <a:r>
                        <a:rPr lang="zh-CN" sz="2800" kern="100" dirty="0" smtClean="0">
                          <a:effectLst/>
                        </a:rPr>
                        <a:t>做二</a:t>
                      </a:r>
                      <a:r>
                        <a:rPr lang="zh-CN" sz="2800" kern="100" dirty="0">
                          <a:effectLst/>
                        </a:rPr>
                        <a:t>值化</a:t>
                      </a:r>
                      <a:r>
                        <a:rPr lang="en-US" sz="2800" kern="100" dirty="0">
                          <a:effectLst/>
                        </a:rPr>
                        <a:t>;</a:t>
                      </a:r>
                      <a:endParaRPr lang="zh-CN" sz="2800" kern="100" dirty="0">
                        <a:effectLst/>
                      </a:endParaRPr>
                    </a:p>
                    <a:p>
                      <a:pPr algn="l">
                        <a:spcAft>
                          <a:spcPts val="0"/>
                        </a:spcAft>
                      </a:pPr>
                      <a:r>
                        <a:rPr lang="en-US" sz="2800" kern="100" dirty="0">
                          <a:effectLst/>
                        </a:rPr>
                        <a:t>2   </a:t>
                      </a:r>
                      <a:r>
                        <a:rPr lang="zh-CN" sz="2800" kern="100" dirty="0">
                          <a:effectLst/>
                        </a:rPr>
                        <a:t>对每张二</a:t>
                      </a:r>
                      <a:r>
                        <a:rPr lang="zh-CN" sz="2800" kern="100" dirty="0">
                          <a:solidFill>
                            <a:schemeClr val="bg1"/>
                          </a:solidFill>
                          <a:effectLst/>
                        </a:rPr>
                        <a:t>值图片，提取连通域并计算每一个连通域的中心</a:t>
                      </a:r>
                      <a:r>
                        <a:rPr lang="en-US" sz="2800" kern="100" dirty="0">
                          <a:solidFill>
                            <a:schemeClr val="bg1"/>
                          </a:solidFill>
                          <a:effectLst/>
                        </a:rPr>
                        <a:t>;</a:t>
                      </a:r>
                      <a:endParaRPr lang="zh-CN" sz="2800" kern="100" dirty="0">
                        <a:solidFill>
                          <a:schemeClr val="bg1"/>
                        </a:solidFill>
                        <a:effectLst/>
                      </a:endParaRPr>
                    </a:p>
                    <a:p>
                      <a:pPr marL="266700" indent="-266700" algn="l">
                        <a:spcAft>
                          <a:spcPts val="0"/>
                        </a:spcAft>
                      </a:pPr>
                      <a:r>
                        <a:rPr lang="en-US" sz="2800" kern="100" dirty="0">
                          <a:solidFill>
                            <a:schemeClr val="bg1"/>
                          </a:solidFill>
                          <a:effectLst/>
                        </a:rPr>
                        <a:t>3   </a:t>
                      </a:r>
                      <a:r>
                        <a:rPr lang="zh-CN" sz="2800" kern="100" dirty="0">
                          <a:solidFill>
                            <a:schemeClr val="bg1"/>
                          </a:solidFill>
                          <a:effectLst/>
                        </a:rPr>
                        <a:t>将得到的中心，全部放在一起。一些很接近的</a:t>
                      </a:r>
                      <a:r>
                        <a:rPr lang="zh-CN" sz="2800" kern="100" dirty="0" smtClean="0">
                          <a:solidFill>
                            <a:schemeClr val="bg1"/>
                          </a:solidFill>
                          <a:effectLst/>
                        </a:rPr>
                        <a:t>点归</a:t>
                      </a:r>
                      <a:r>
                        <a:rPr lang="zh-CN" sz="2800" kern="100" dirty="0">
                          <a:solidFill>
                            <a:schemeClr val="bg1"/>
                          </a:solidFill>
                          <a:effectLst/>
                        </a:rPr>
                        <a:t>为一个</a:t>
                      </a:r>
                      <a:r>
                        <a:rPr lang="en-US" sz="2800" kern="100" dirty="0">
                          <a:solidFill>
                            <a:schemeClr val="bg1"/>
                          </a:solidFill>
                          <a:effectLst/>
                        </a:rPr>
                        <a:t>group,</a:t>
                      </a:r>
                      <a:r>
                        <a:rPr lang="zh-CN" sz="2800" kern="100" dirty="0">
                          <a:solidFill>
                            <a:schemeClr val="bg1"/>
                          </a:solidFill>
                          <a:effectLst/>
                        </a:rPr>
                        <a:t>对应一个斑点特征</a:t>
                      </a:r>
                      <a:r>
                        <a:rPr lang="en-US" sz="2800" kern="100" dirty="0">
                          <a:solidFill>
                            <a:schemeClr val="bg1"/>
                          </a:solidFill>
                          <a:effectLst/>
                        </a:rPr>
                        <a:t>;</a:t>
                      </a:r>
                      <a:endParaRPr lang="zh-CN" sz="2800" kern="100" dirty="0">
                        <a:solidFill>
                          <a:schemeClr val="bg1"/>
                        </a:solidFill>
                        <a:effectLst/>
                      </a:endParaRPr>
                    </a:p>
                    <a:p>
                      <a:pPr algn="l">
                        <a:spcAft>
                          <a:spcPts val="0"/>
                        </a:spcAft>
                      </a:pPr>
                      <a:r>
                        <a:rPr lang="en-US" sz="2800" kern="100" dirty="0">
                          <a:effectLst/>
                        </a:rPr>
                        <a:t>4   </a:t>
                      </a:r>
                      <a:r>
                        <a:rPr lang="zh-CN" sz="2800" kern="100" dirty="0">
                          <a:effectLst/>
                        </a:rPr>
                        <a:t>根据上步得到的</a:t>
                      </a:r>
                      <a:r>
                        <a:rPr lang="en-US" sz="2800" kern="100" dirty="0">
                          <a:effectLst/>
                        </a:rPr>
                        <a:t>group,</a:t>
                      </a:r>
                      <a:r>
                        <a:rPr lang="zh-CN" sz="2800" kern="100" dirty="0">
                          <a:effectLst/>
                        </a:rPr>
                        <a:t>估计最后的斑点特征和相应半径</a:t>
                      </a:r>
                      <a:r>
                        <a:rPr lang="en-US" sz="2800" kern="100" dirty="0">
                          <a:effectLst/>
                        </a:rPr>
                        <a:t>;</a:t>
                      </a:r>
                      <a:endParaRPr lang="zh-CN" sz="2800" kern="100" dirty="0">
                        <a:effectLst/>
                      </a:endParaRPr>
                    </a:p>
                    <a:p>
                      <a:pPr algn="l">
                        <a:spcAft>
                          <a:spcPts val="0"/>
                        </a:spcAft>
                      </a:pPr>
                      <a:r>
                        <a:rPr lang="en-US" sz="2800" kern="100" dirty="0">
                          <a:effectLst/>
                        </a:rPr>
                        <a:t>5   return </a:t>
                      </a:r>
                      <a:r>
                        <a:rPr lang="zh-CN" sz="2800" kern="100" dirty="0">
                          <a:effectLst/>
                        </a:rPr>
                        <a:t>斑点的（序号，坐标）键值对</a:t>
                      </a:r>
                      <a:r>
                        <a:rPr lang="en-US" sz="2800" kern="100" dirty="0">
                          <a:effectLst/>
                        </a:rPr>
                        <a:t>;</a:t>
                      </a:r>
                      <a:endParaRPr lang="zh-CN" sz="28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extLst>
      <p:ext uri="{BB962C8B-B14F-4D97-AF65-F5344CB8AC3E}">
        <p14:creationId xmlns:p14="http://schemas.microsoft.com/office/powerpoint/2010/main" val="2085219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3101" y="779942"/>
            <a:ext cx="11435070" cy="5786199"/>
          </a:xfrm>
          <a:prstGeom prst="rect">
            <a:avLst/>
          </a:prstGeom>
          <a:noFill/>
        </p:spPr>
        <p:txBody>
          <a:bodyPr wrap="square" rtlCol="0">
            <a:spAutoFit/>
          </a:bodyPr>
          <a:lstStyle/>
          <a:p>
            <a:r>
              <a:rPr lang="zh-CN" altLang="en-US" sz="2800" b="1" dirty="0" smtClean="0">
                <a:solidFill>
                  <a:srgbClr val="00B050"/>
                </a:solidFill>
              </a:rPr>
              <a:t>（</a:t>
            </a:r>
            <a:r>
              <a:rPr lang="en-US" altLang="zh-CN" sz="2800" b="1" dirty="0" smtClean="0">
                <a:solidFill>
                  <a:srgbClr val="00B050"/>
                </a:solidFill>
              </a:rPr>
              <a:t>1</a:t>
            </a:r>
            <a:r>
              <a:rPr lang="zh-CN" altLang="en-US" sz="2800" b="1" dirty="0" smtClean="0">
                <a:solidFill>
                  <a:srgbClr val="00B050"/>
                </a:solidFill>
              </a:rPr>
              <a:t>）</a:t>
            </a:r>
            <a:r>
              <a:rPr lang="zh-CN" altLang="zh-CN" sz="2800" b="1" dirty="0" smtClean="0">
                <a:solidFill>
                  <a:srgbClr val="00B050"/>
                </a:solidFill>
              </a:rPr>
              <a:t>数</a:t>
            </a:r>
            <a:r>
              <a:rPr lang="zh-CN" altLang="zh-CN" sz="2800" b="1" dirty="0">
                <a:solidFill>
                  <a:srgbClr val="00B050"/>
                </a:solidFill>
              </a:rPr>
              <a:t>据集的获取</a:t>
            </a:r>
          </a:p>
          <a:p>
            <a:r>
              <a:rPr lang="en-US" altLang="zh-CN" sz="2400" dirty="0" smtClean="0">
                <a:solidFill>
                  <a:srgbClr val="FF0000"/>
                </a:solidFill>
              </a:rPr>
              <a:t>         </a:t>
            </a:r>
            <a:r>
              <a:rPr lang="zh-CN" altLang="zh-CN" sz="2400" dirty="0" smtClean="0"/>
              <a:t>机</a:t>
            </a:r>
            <a:r>
              <a:rPr lang="zh-CN" altLang="zh-CN" sz="2400" dirty="0"/>
              <a:t>器学习是要有数据源的。决定使用开源数据集</a:t>
            </a:r>
            <a:r>
              <a:rPr lang="en-US" altLang="zh-CN" sz="2400" dirty="0"/>
              <a:t>MNIST DATABASE</a:t>
            </a:r>
            <a:r>
              <a:rPr lang="zh-CN" altLang="zh-CN" sz="2400" dirty="0"/>
              <a:t>，</a:t>
            </a:r>
            <a:r>
              <a:rPr lang="en-US" altLang="zh-CN" sz="2400" dirty="0"/>
              <a:t>MNIST</a:t>
            </a:r>
            <a:r>
              <a:rPr lang="zh-CN" altLang="zh-CN" sz="2400" dirty="0"/>
              <a:t>数据集主要包含训练样本</a:t>
            </a:r>
            <a:r>
              <a:rPr lang="en-US" altLang="zh-CN" sz="2400" dirty="0"/>
              <a:t>60000</a:t>
            </a:r>
            <a:r>
              <a:rPr lang="zh-CN" altLang="zh-CN" sz="2400" dirty="0"/>
              <a:t>个，测试样本</a:t>
            </a:r>
            <a:r>
              <a:rPr lang="en-US" altLang="zh-CN" sz="2400" dirty="0"/>
              <a:t>10000</a:t>
            </a:r>
            <a:r>
              <a:rPr lang="zh-CN" altLang="zh-CN" sz="2400" dirty="0"/>
              <a:t>个。图像数据主要为图片的像素数据，图像数据标签主要表示该图片的类别。</a:t>
            </a:r>
          </a:p>
          <a:p>
            <a:endParaRPr lang="en-US" altLang="zh-CN" sz="2400" dirty="0" smtClean="0"/>
          </a:p>
          <a:p>
            <a:r>
              <a:rPr lang="zh-CN" altLang="en-US" sz="2800" b="1" dirty="0" smtClean="0">
                <a:solidFill>
                  <a:srgbClr val="00B050"/>
                </a:solidFill>
              </a:rPr>
              <a:t>（</a:t>
            </a:r>
            <a:r>
              <a:rPr lang="en-US" altLang="zh-CN" sz="2800" b="1" dirty="0" smtClean="0">
                <a:solidFill>
                  <a:srgbClr val="00B050"/>
                </a:solidFill>
              </a:rPr>
              <a:t>2</a:t>
            </a:r>
            <a:r>
              <a:rPr lang="zh-CN" altLang="en-US" sz="2800" b="1" dirty="0" smtClean="0">
                <a:solidFill>
                  <a:srgbClr val="00B050"/>
                </a:solidFill>
              </a:rPr>
              <a:t>）</a:t>
            </a:r>
            <a:r>
              <a:rPr lang="zh-CN" altLang="zh-CN" sz="2800" b="1" dirty="0" smtClean="0">
                <a:solidFill>
                  <a:srgbClr val="00B050"/>
                </a:solidFill>
              </a:rPr>
              <a:t>数</a:t>
            </a:r>
            <a:r>
              <a:rPr lang="zh-CN" altLang="zh-CN" sz="2800" b="1" dirty="0">
                <a:solidFill>
                  <a:srgbClr val="00B050"/>
                </a:solidFill>
              </a:rPr>
              <a:t>据量</a:t>
            </a:r>
            <a:r>
              <a:rPr lang="zh-CN" altLang="zh-CN" sz="2800" b="1" dirty="0" smtClean="0">
                <a:solidFill>
                  <a:srgbClr val="00B050"/>
                </a:solidFill>
              </a:rPr>
              <a:t>小</a:t>
            </a:r>
            <a:endParaRPr lang="zh-CN" altLang="zh-CN" sz="2800" b="1" dirty="0">
              <a:solidFill>
                <a:srgbClr val="FF0000"/>
              </a:solidFill>
            </a:endParaRPr>
          </a:p>
          <a:p>
            <a:r>
              <a:rPr lang="en-US" altLang="zh-CN" sz="2400" dirty="0" smtClean="0"/>
              <a:t>         </a:t>
            </a:r>
            <a:r>
              <a:rPr lang="zh-CN" altLang="zh-CN" sz="2400" dirty="0" smtClean="0"/>
              <a:t>教</a:t>
            </a:r>
            <a:r>
              <a:rPr lang="zh-CN" altLang="zh-CN" sz="2400" dirty="0"/>
              <a:t>育、医疗、基因检测等的个人数据，实验、学生测验、客服问答甚至本论文要做的手写数字识别等数据都只是小数据。只有实现了从大数据向小数据过渡的通用框架，才能帮助更多的领域用上人工智能，让人工智能更普及。</a:t>
            </a:r>
          </a:p>
          <a:p>
            <a:endParaRPr lang="en-US" altLang="zh-CN" dirty="0" smtClean="0"/>
          </a:p>
          <a:p>
            <a:r>
              <a:rPr lang="zh-CN" altLang="en-US" sz="2800" b="1" dirty="0" smtClean="0">
                <a:solidFill>
                  <a:srgbClr val="00B050"/>
                </a:solidFill>
              </a:rPr>
              <a:t>（</a:t>
            </a:r>
            <a:r>
              <a:rPr lang="en-US" altLang="zh-CN" sz="2800" b="1" dirty="0" smtClean="0">
                <a:solidFill>
                  <a:srgbClr val="00B050"/>
                </a:solidFill>
              </a:rPr>
              <a:t>3</a:t>
            </a:r>
            <a:r>
              <a:rPr lang="zh-CN" altLang="en-US" sz="2800" b="1" dirty="0" smtClean="0">
                <a:solidFill>
                  <a:srgbClr val="00B050"/>
                </a:solidFill>
              </a:rPr>
              <a:t>）</a:t>
            </a:r>
            <a:r>
              <a:rPr lang="zh-CN" altLang="zh-CN" sz="2800" b="1" dirty="0" smtClean="0">
                <a:solidFill>
                  <a:srgbClr val="00B050"/>
                </a:solidFill>
              </a:rPr>
              <a:t>框</a:t>
            </a:r>
            <a:r>
              <a:rPr lang="zh-CN" altLang="zh-CN" sz="2800" b="1" dirty="0">
                <a:solidFill>
                  <a:srgbClr val="00B050"/>
                </a:solidFill>
              </a:rPr>
              <a:t>架脆</a:t>
            </a:r>
            <a:r>
              <a:rPr lang="zh-CN" altLang="zh-CN" sz="2800" b="1" dirty="0" smtClean="0">
                <a:solidFill>
                  <a:srgbClr val="00B050"/>
                </a:solidFill>
              </a:rPr>
              <a:t>弱</a:t>
            </a:r>
            <a:endParaRPr lang="en-US" altLang="zh-CN" sz="2800" b="1" dirty="0" smtClean="0">
              <a:solidFill>
                <a:srgbClr val="00B050"/>
              </a:solidFill>
            </a:endParaRPr>
          </a:p>
          <a:p>
            <a:r>
              <a:rPr lang="en-US" altLang="zh-CN" sz="2800" b="1" dirty="0">
                <a:solidFill>
                  <a:srgbClr val="00B050"/>
                </a:solidFill>
              </a:rPr>
              <a:t> </a:t>
            </a:r>
            <a:r>
              <a:rPr lang="en-US" altLang="zh-CN" sz="2800" b="1" dirty="0" smtClean="0">
                <a:solidFill>
                  <a:srgbClr val="00B050"/>
                </a:solidFill>
              </a:rPr>
              <a:t>       </a:t>
            </a:r>
            <a:r>
              <a:rPr lang="zh-CN" altLang="zh-CN" sz="2400" dirty="0" smtClean="0"/>
              <a:t>机</a:t>
            </a:r>
            <a:r>
              <a:rPr lang="zh-CN" altLang="zh-CN" sz="2400" dirty="0"/>
              <a:t>器学习框架非常脆弱，</a:t>
            </a:r>
            <a:r>
              <a:rPr lang="zh-CN" altLang="zh-CN" sz="2400" b="1" dirty="0"/>
              <a:t>离开现有场景或稍加移动，其效果就会打折扣出现过拟合问题。</a:t>
            </a:r>
            <a:r>
              <a:rPr lang="zh-CN" altLang="zh-CN" sz="2400" dirty="0"/>
              <a:t>对机器学习而言，由于训练数据与应用数据有所区别，被训练出来的框架在应用中就会遭遇这类可靠性问题。所以如何让框架具有自主学习能力、如何把云端的通用框架适配到终端小数据显的至关重要。</a:t>
            </a:r>
            <a:endParaRPr lang="zh-CN" altLang="en-US" sz="2400" dirty="0"/>
          </a:p>
        </p:txBody>
      </p:sp>
      <p:sp>
        <p:nvSpPr>
          <p:cNvPr id="4" name="文本框 3"/>
          <p:cNvSpPr txBox="1"/>
          <p:nvPr/>
        </p:nvSpPr>
        <p:spPr>
          <a:xfrm>
            <a:off x="300624" y="125260"/>
            <a:ext cx="2880986" cy="646331"/>
          </a:xfrm>
          <a:prstGeom prst="rect">
            <a:avLst/>
          </a:prstGeom>
          <a:noFill/>
        </p:spPr>
        <p:txBody>
          <a:bodyPr wrap="square" rtlCol="0">
            <a:spAutoFit/>
          </a:bodyPr>
          <a:lstStyle/>
          <a:p>
            <a:r>
              <a:rPr lang="zh-CN" altLang="en-US" sz="3600" b="1" dirty="0" smtClean="0">
                <a:solidFill>
                  <a:srgbClr val="C00000"/>
                </a:solidFill>
              </a:rPr>
              <a:t>难点困难</a:t>
            </a:r>
            <a:endParaRPr lang="zh-CN" altLang="en-US" sz="3600" b="1" dirty="0">
              <a:solidFill>
                <a:srgbClr val="C00000"/>
              </a:solidFill>
            </a:endParaRPr>
          </a:p>
        </p:txBody>
      </p:sp>
    </p:spTree>
    <p:extLst>
      <p:ext uri="{BB962C8B-B14F-4D97-AF65-F5344CB8AC3E}">
        <p14:creationId xmlns:p14="http://schemas.microsoft.com/office/powerpoint/2010/main" val="307842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0624" y="125260"/>
            <a:ext cx="2880986" cy="646331"/>
          </a:xfrm>
          <a:prstGeom prst="rect">
            <a:avLst/>
          </a:prstGeom>
          <a:noFill/>
        </p:spPr>
        <p:txBody>
          <a:bodyPr wrap="square" rtlCol="0">
            <a:spAutoFit/>
          </a:bodyPr>
          <a:lstStyle/>
          <a:p>
            <a:r>
              <a:rPr lang="zh-CN" altLang="en-US" sz="3600" b="1" dirty="0" smtClean="0">
                <a:solidFill>
                  <a:srgbClr val="00B050"/>
                </a:solidFill>
              </a:rPr>
              <a:t>问题意识</a:t>
            </a:r>
            <a:endParaRPr lang="zh-CN" altLang="en-US" sz="3600" b="1" dirty="0">
              <a:solidFill>
                <a:srgbClr val="00B050"/>
              </a:solidFill>
            </a:endParaRPr>
          </a:p>
        </p:txBody>
      </p:sp>
      <p:sp>
        <p:nvSpPr>
          <p:cNvPr id="3" name="文本框 2"/>
          <p:cNvSpPr txBox="1"/>
          <p:nvPr/>
        </p:nvSpPr>
        <p:spPr>
          <a:xfrm>
            <a:off x="300624" y="885348"/>
            <a:ext cx="10245694" cy="3416320"/>
          </a:xfrm>
          <a:prstGeom prst="rect">
            <a:avLst/>
          </a:prstGeom>
          <a:noFill/>
        </p:spPr>
        <p:txBody>
          <a:bodyPr wrap="square" rtlCol="0">
            <a:spAutoFit/>
          </a:bodyPr>
          <a:lstStyle/>
          <a:p>
            <a:r>
              <a:rPr lang="en-US" altLang="zh-CN" sz="2400" dirty="0" smtClean="0"/>
              <a:t>          </a:t>
            </a:r>
            <a:r>
              <a:rPr lang="zh-CN" altLang="zh-CN" sz="2400" dirty="0" smtClean="0"/>
              <a:t>本</a:t>
            </a:r>
            <a:r>
              <a:rPr lang="zh-CN" altLang="zh-CN" sz="2400" dirty="0"/>
              <a:t>课题将利</a:t>
            </a:r>
            <a:r>
              <a:rPr lang="zh-CN" altLang="zh-CN" sz="2400" dirty="0" smtClean="0"/>
              <a:t>用</a:t>
            </a:r>
            <a:r>
              <a:rPr lang="zh-CN" altLang="en-US" sz="2400" dirty="0" smtClean="0"/>
              <a:t>开源框架</a:t>
            </a:r>
            <a:r>
              <a:rPr lang="en-US" altLang="zh-CN" sz="2400" dirty="0" smtClean="0"/>
              <a:t>NCNN</a:t>
            </a:r>
            <a:r>
              <a:rPr lang="zh-CN" altLang="zh-CN" sz="2400" dirty="0"/>
              <a:t>机器学习框</a:t>
            </a:r>
            <a:r>
              <a:rPr lang="zh-CN" altLang="zh-CN" sz="2400" dirty="0" smtClean="0"/>
              <a:t>架根</a:t>
            </a:r>
            <a:r>
              <a:rPr lang="zh-CN" altLang="zh-CN" sz="2400" dirty="0"/>
              <a:t>据可穿戴设备的特点进行适当调整并设计一款能够增强人与现实交互的手写符号识别应用</a:t>
            </a:r>
            <a:r>
              <a:rPr lang="zh-CN" altLang="zh-CN" sz="2400" dirty="0" smtClean="0"/>
              <a:t>。</a:t>
            </a:r>
            <a:endParaRPr lang="en-US" altLang="zh-CN" sz="2400" dirty="0" smtClean="0"/>
          </a:p>
          <a:p>
            <a:r>
              <a:rPr lang="en-US" altLang="zh-CN" sz="2400" dirty="0" smtClean="0"/>
              <a:t>         </a:t>
            </a:r>
          </a:p>
          <a:p>
            <a:r>
              <a:rPr lang="en-US" altLang="zh-CN" sz="2400" dirty="0" smtClean="0"/>
              <a:t>         </a:t>
            </a:r>
            <a:r>
              <a:rPr lang="zh-CN" altLang="zh-CN" sz="2400" dirty="0" smtClean="0"/>
              <a:t>初</a:t>
            </a:r>
            <a:r>
              <a:rPr lang="zh-CN" altLang="zh-CN" sz="2400" dirty="0"/>
              <a:t>步设想该应用将由处理器、摄像头构成，通过运行编写的程序代码能够识别用户在物体表面（比如墙壁面、书桌面）用手书写的数字，进一步的可以扩展到不规则物体表面（比如身体表面、圆柱形的杯子表面），同时也可以将识别书写的数字扩展到识别其它形状符号（比如圆形、三角形、正方形等</a:t>
            </a:r>
            <a:r>
              <a:rPr lang="zh-CN" altLang="zh-CN" sz="2400" dirty="0" smtClean="0"/>
              <a:t>）。</a:t>
            </a:r>
            <a:endParaRPr lang="en-US" altLang="zh-CN" sz="2400" dirty="0" smtClean="0"/>
          </a:p>
          <a:p>
            <a:r>
              <a:rPr lang="en-US" altLang="zh-CN" sz="2400" dirty="0" smtClean="0"/>
              <a:t>         </a:t>
            </a:r>
            <a:endParaRPr lang="en-US" altLang="zh-CN" sz="2400" dirty="0"/>
          </a:p>
        </p:txBody>
      </p:sp>
    </p:spTree>
    <p:extLst>
      <p:ext uri="{BB962C8B-B14F-4D97-AF65-F5344CB8AC3E}">
        <p14:creationId xmlns:p14="http://schemas.microsoft.com/office/powerpoint/2010/main" val="9936656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0624" y="125260"/>
            <a:ext cx="2880986" cy="646331"/>
          </a:xfrm>
          <a:prstGeom prst="rect">
            <a:avLst/>
          </a:prstGeom>
          <a:noFill/>
        </p:spPr>
        <p:txBody>
          <a:bodyPr wrap="square" rtlCol="0">
            <a:spAutoFit/>
          </a:bodyPr>
          <a:lstStyle/>
          <a:p>
            <a:r>
              <a:rPr lang="zh-CN" altLang="en-US" sz="3600" b="1" dirty="0" smtClean="0">
                <a:solidFill>
                  <a:srgbClr val="00B050"/>
                </a:solidFill>
              </a:rPr>
              <a:t>文献基础</a:t>
            </a:r>
            <a:endParaRPr lang="zh-CN" altLang="en-US" sz="3600" b="1" dirty="0">
              <a:solidFill>
                <a:srgbClr val="00B050"/>
              </a:solidFill>
            </a:endParaRPr>
          </a:p>
        </p:txBody>
      </p:sp>
      <p:sp>
        <p:nvSpPr>
          <p:cNvPr id="5" name="文本框 4"/>
          <p:cNvSpPr txBox="1"/>
          <p:nvPr/>
        </p:nvSpPr>
        <p:spPr>
          <a:xfrm>
            <a:off x="826718" y="951978"/>
            <a:ext cx="10233764" cy="3016210"/>
          </a:xfrm>
          <a:prstGeom prst="rect">
            <a:avLst/>
          </a:prstGeom>
          <a:noFill/>
        </p:spPr>
        <p:txBody>
          <a:bodyPr wrap="square" rtlCol="0">
            <a:spAutoFit/>
          </a:bodyPr>
          <a:lstStyle/>
          <a:p>
            <a:r>
              <a:rPr lang="zh-CN" altLang="en-US" sz="2800" dirty="0" smtClean="0">
                <a:solidFill>
                  <a:srgbClr val="FF0000"/>
                </a:solidFill>
              </a:rPr>
              <a:t>框架：</a:t>
            </a:r>
            <a:endParaRPr lang="en-US" altLang="zh-CN" sz="2800" dirty="0" smtClean="0">
              <a:solidFill>
                <a:srgbClr val="FF0000"/>
              </a:solidFill>
            </a:endParaRPr>
          </a:p>
          <a:p>
            <a:r>
              <a:rPr lang="zh-CN" altLang="en-US" sz="2400" dirty="0" smtClean="0"/>
              <a:t>（</a:t>
            </a:r>
            <a:r>
              <a:rPr lang="en-US" altLang="zh-CN" sz="2400" dirty="0" smtClean="0"/>
              <a:t>1</a:t>
            </a:r>
            <a:r>
              <a:rPr lang="zh-CN" altLang="en-US" sz="2400" dirty="0" smtClean="0"/>
              <a:t>）</a:t>
            </a:r>
            <a:r>
              <a:rPr lang="zh-CN" altLang="zh-CN" sz="2400" dirty="0" smtClean="0"/>
              <a:t>谷</a:t>
            </a:r>
            <a:r>
              <a:rPr lang="zh-CN" altLang="zh-CN" sz="2400" dirty="0"/>
              <a:t>歌正式宣布推出针对移动设备和嵌入式设备的轻量级解决方案</a:t>
            </a:r>
            <a:r>
              <a:rPr lang="en-US" altLang="zh-CN" sz="2400" dirty="0"/>
              <a:t>TensorFlow Lite</a:t>
            </a:r>
            <a:r>
              <a:rPr lang="zh-CN" altLang="zh-CN" sz="2400" dirty="0" smtClean="0"/>
              <a:t>。</a:t>
            </a:r>
            <a:endParaRPr lang="en-US" altLang="zh-CN" sz="2400" dirty="0" smtClean="0"/>
          </a:p>
          <a:p>
            <a:r>
              <a:rPr lang="zh-CN" altLang="en-US" sz="2400" dirty="0" smtClean="0"/>
              <a:t>（</a:t>
            </a:r>
            <a:r>
              <a:rPr lang="en-US" altLang="zh-CN" sz="2400" dirty="0" smtClean="0"/>
              <a:t>2</a:t>
            </a:r>
            <a:r>
              <a:rPr lang="zh-CN" altLang="en-US" sz="2400" dirty="0" smtClean="0"/>
              <a:t>）</a:t>
            </a:r>
            <a:r>
              <a:rPr lang="en-US" altLang="zh-CN" sz="2400" dirty="0"/>
              <a:t>Facebook</a:t>
            </a:r>
            <a:r>
              <a:rPr lang="zh-CN" altLang="zh-CN" sz="2400" dirty="0"/>
              <a:t>发</a:t>
            </a:r>
            <a:r>
              <a:rPr lang="zh-CN" altLang="zh-CN" sz="2400" dirty="0" smtClean="0"/>
              <a:t>布</a:t>
            </a:r>
            <a:r>
              <a:rPr lang="zh-CN" altLang="en-US" sz="2400" dirty="0" smtClean="0"/>
              <a:t>的</a:t>
            </a:r>
            <a:r>
              <a:rPr lang="en-US" altLang="zh-CN" sz="2400" dirty="0" smtClean="0"/>
              <a:t>Caffe2</a:t>
            </a:r>
            <a:r>
              <a:rPr lang="zh-CN" altLang="zh-CN" sz="2400" dirty="0"/>
              <a:t>是由</a:t>
            </a:r>
            <a:r>
              <a:rPr lang="en-US" altLang="zh-CN" sz="2400" dirty="0"/>
              <a:t>Berkeley AI Research</a:t>
            </a:r>
            <a:r>
              <a:rPr lang="zh-CN" altLang="zh-CN" sz="2400" dirty="0"/>
              <a:t>开发的专用深度学习框</a:t>
            </a:r>
            <a:r>
              <a:rPr lang="zh-CN" altLang="zh-CN" sz="2400" dirty="0" smtClean="0"/>
              <a:t>架。</a:t>
            </a:r>
            <a:endParaRPr lang="en-US" altLang="zh-CN" sz="2400" dirty="0" smtClean="0"/>
          </a:p>
          <a:p>
            <a:r>
              <a:rPr lang="zh-CN" altLang="en-US" sz="2400" dirty="0" smtClean="0"/>
              <a:t>（</a:t>
            </a:r>
            <a:r>
              <a:rPr lang="en-US" altLang="zh-CN" sz="2400" dirty="0" smtClean="0"/>
              <a:t>3</a:t>
            </a:r>
            <a:r>
              <a:rPr lang="zh-CN" altLang="en-US" sz="2400" dirty="0" smtClean="0"/>
              <a:t>）</a:t>
            </a:r>
            <a:r>
              <a:rPr lang="zh-CN" altLang="zh-CN" sz="2400" dirty="0"/>
              <a:t>苹果的</a:t>
            </a:r>
            <a:r>
              <a:rPr lang="en-US" altLang="zh-CN" sz="2400" dirty="0"/>
              <a:t> Core ML </a:t>
            </a:r>
            <a:r>
              <a:rPr lang="zh-CN" altLang="zh-CN" sz="2400" dirty="0"/>
              <a:t>框</a:t>
            </a:r>
            <a:r>
              <a:rPr lang="zh-CN" altLang="zh-CN" sz="2400" dirty="0" smtClean="0"/>
              <a:t>架</a:t>
            </a:r>
            <a:r>
              <a:rPr lang="zh-CN" altLang="en-US" sz="2400" dirty="0" smtClean="0"/>
              <a:t>。</a:t>
            </a:r>
            <a:endParaRPr lang="en-US" altLang="zh-CN" sz="2400" dirty="0" smtClean="0"/>
          </a:p>
          <a:p>
            <a:r>
              <a:rPr lang="zh-CN" altLang="en-US" sz="2400" dirty="0" smtClean="0"/>
              <a:t>（</a:t>
            </a:r>
            <a:r>
              <a:rPr lang="en-US" altLang="zh-CN" sz="2400" dirty="0" smtClean="0"/>
              <a:t>4</a:t>
            </a:r>
            <a:r>
              <a:rPr lang="zh-CN" altLang="en-US" sz="2400" dirty="0" smtClean="0"/>
              <a:t>）腾讯开源的</a:t>
            </a:r>
            <a:r>
              <a:rPr lang="en-US" altLang="zh-CN" sz="2400" dirty="0"/>
              <a:t>NCNN </a:t>
            </a:r>
            <a:r>
              <a:rPr lang="zh-CN" altLang="en-US" sz="2400" dirty="0"/>
              <a:t>框</a:t>
            </a:r>
            <a:r>
              <a:rPr lang="zh-CN" altLang="en-US" sz="2400" dirty="0" smtClean="0"/>
              <a:t>架。</a:t>
            </a:r>
            <a:endParaRPr lang="en-US" altLang="zh-CN" sz="2400" dirty="0"/>
          </a:p>
          <a:p>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3446307458"/>
              </p:ext>
            </p:extLst>
          </p:nvPr>
        </p:nvGraphicFramePr>
        <p:xfrm>
          <a:off x="4910202" y="2781729"/>
          <a:ext cx="7052154" cy="3966258"/>
        </p:xfrm>
        <a:graphic>
          <a:graphicData uri="http://schemas.openxmlformats.org/drawingml/2006/table">
            <a:tbl>
              <a:tblPr firstRow="1" firstCol="1" bandRow="1">
                <a:tableStyleId>{5C22544A-7EE6-4342-B048-85BDC9FD1C3A}</a:tableStyleId>
              </a:tblPr>
              <a:tblGrid>
                <a:gridCol w="492058"/>
                <a:gridCol w="492058"/>
                <a:gridCol w="1538094"/>
                <a:gridCol w="863384"/>
                <a:gridCol w="1108576"/>
                <a:gridCol w="1437236"/>
                <a:gridCol w="1120748"/>
              </a:tblGrid>
              <a:tr h="611529">
                <a:tc>
                  <a:txBody>
                    <a:bodyPr/>
                    <a:lstStyle/>
                    <a:p>
                      <a:pPr algn="l">
                        <a:spcAft>
                          <a:spcPts val="0"/>
                        </a:spcAft>
                      </a:pPr>
                      <a:r>
                        <a:rPr lang="en-US" sz="1500" kern="100" baseline="0" dirty="0">
                          <a:effectLst/>
                        </a:rPr>
                        <a:t>Platform</a:t>
                      </a:r>
                      <a:endParaRPr lang="zh-CN" sz="1500" kern="100" baseline="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500" kern="100" baseline="0" dirty="0">
                          <a:effectLst/>
                        </a:rPr>
                        <a:t>Developer</a:t>
                      </a:r>
                      <a:endParaRPr lang="zh-CN" sz="1500" kern="100" baseline="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500" kern="100" baseline="0" dirty="0">
                          <a:effectLst/>
                        </a:rPr>
                        <a:t>Mobile hardwaresupport</a:t>
                      </a:r>
                      <a:endParaRPr lang="zh-CN" sz="1500" kern="100" baseline="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500" kern="100" baseline="0">
                          <a:effectLst/>
                        </a:rPr>
                        <a:t>Speed</a:t>
                      </a:r>
                      <a:endParaRPr lang="zh-CN" sz="1500" kern="100" baseline="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500" kern="100" baseline="0">
                          <a:effectLst/>
                        </a:rPr>
                        <a:t>Code size</a:t>
                      </a:r>
                      <a:endParaRPr lang="zh-CN" sz="1500" kern="100" baseline="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500" kern="100" baseline="0">
                          <a:effectLst/>
                        </a:rPr>
                        <a:t>Mobile compatibility</a:t>
                      </a:r>
                      <a:endParaRPr lang="zh-CN" sz="1500" kern="100" baseline="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500" kern="100" baseline="0">
                          <a:effectLst/>
                        </a:rPr>
                        <a:t>Open-source</a:t>
                      </a:r>
                      <a:endParaRPr lang="zh-CN" sz="1500" kern="100" baseline="0">
                        <a:effectLst/>
                        <a:latin typeface="Times New Roman" panose="02020603050405020304" pitchFamily="18" charset="0"/>
                        <a:ea typeface="宋体" panose="02010600030101010101" pitchFamily="2" charset="-122"/>
                      </a:endParaRPr>
                    </a:p>
                  </a:txBody>
                  <a:tcPr marL="68580" marR="68580" marT="0" marB="0"/>
                </a:tc>
              </a:tr>
              <a:tr h="611529">
                <a:tc>
                  <a:txBody>
                    <a:bodyPr/>
                    <a:lstStyle/>
                    <a:p>
                      <a:pPr algn="l">
                        <a:spcAft>
                          <a:spcPts val="0"/>
                        </a:spcAft>
                      </a:pPr>
                      <a:r>
                        <a:rPr lang="en-US" sz="1500" kern="100" baseline="0" dirty="0">
                          <a:effectLst/>
                        </a:rPr>
                        <a:t>TensorFlow</a:t>
                      </a:r>
                      <a:endParaRPr lang="zh-CN" sz="1500" kern="100" baseline="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500" kern="100" baseline="0" dirty="0">
                          <a:effectLst/>
                        </a:rPr>
                        <a:t>Google</a:t>
                      </a:r>
                      <a:endParaRPr lang="zh-CN" sz="1500" kern="100" baseline="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500" kern="100" baseline="0" dirty="0">
                          <a:effectLst/>
                        </a:rPr>
                        <a:t>CPU</a:t>
                      </a:r>
                      <a:endParaRPr lang="zh-CN" sz="1500" kern="100" baseline="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500" kern="100" baseline="0">
                          <a:effectLst/>
                        </a:rPr>
                        <a:t>Slow</a:t>
                      </a:r>
                      <a:endParaRPr lang="zh-CN" sz="1500" kern="100" baseline="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500" kern="100" baseline="0">
                          <a:effectLst/>
                        </a:rPr>
                        <a:t>Medium</a:t>
                      </a:r>
                      <a:endParaRPr lang="zh-CN" sz="1500" kern="100" baseline="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500" kern="100" baseline="0">
                          <a:effectLst/>
                        </a:rPr>
                        <a:t>Medium</a:t>
                      </a:r>
                      <a:endParaRPr lang="zh-CN" sz="1500" kern="100" baseline="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500" kern="100" baseline="0">
                          <a:effectLst/>
                        </a:rPr>
                        <a:t>Yes</a:t>
                      </a:r>
                      <a:endParaRPr lang="zh-CN" sz="1500" kern="100" baseline="0">
                        <a:effectLst/>
                        <a:latin typeface="Times New Roman" panose="02020603050405020304" pitchFamily="18" charset="0"/>
                        <a:ea typeface="宋体" panose="02010600030101010101" pitchFamily="2" charset="-122"/>
                      </a:endParaRPr>
                    </a:p>
                  </a:txBody>
                  <a:tcPr marL="68580" marR="68580" marT="0" marB="0"/>
                </a:tc>
              </a:tr>
              <a:tr h="611529">
                <a:tc>
                  <a:txBody>
                    <a:bodyPr/>
                    <a:lstStyle/>
                    <a:p>
                      <a:pPr algn="l">
                        <a:spcAft>
                          <a:spcPts val="0"/>
                        </a:spcAft>
                      </a:pPr>
                      <a:r>
                        <a:rPr lang="en-US" sz="1500" kern="100" baseline="0">
                          <a:effectLst/>
                        </a:rPr>
                        <a:t>Caffe</a:t>
                      </a:r>
                      <a:endParaRPr lang="zh-CN" sz="1500" kern="100" baseline="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500" kern="100" baseline="0">
                          <a:effectLst/>
                        </a:rPr>
                        <a:t>Facebook</a:t>
                      </a:r>
                      <a:endParaRPr lang="zh-CN" sz="1500" kern="100" baseline="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500" kern="100" baseline="0" dirty="0">
                          <a:effectLst/>
                        </a:rPr>
                        <a:t>CPU</a:t>
                      </a:r>
                      <a:endParaRPr lang="zh-CN" sz="1500" kern="100" baseline="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500" kern="100" baseline="0" dirty="0">
                          <a:effectLst/>
                        </a:rPr>
                        <a:t>Slow</a:t>
                      </a:r>
                      <a:endParaRPr lang="zh-CN" sz="1500" kern="100" baseline="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500" kern="100" baseline="0">
                          <a:effectLst/>
                        </a:rPr>
                        <a:t>Large</a:t>
                      </a:r>
                      <a:endParaRPr lang="zh-CN" sz="1500" kern="100" baseline="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500" kern="100" baseline="0">
                          <a:effectLst/>
                        </a:rPr>
                        <a:t>Medium</a:t>
                      </a:r>
                      <a:endParaRPr lang="zh-CN" sz="1500" kern="100" baseline="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500" kern="100" baseline="0">
                          <a:effectLst/>
                        </a:rPr>
                        <a:t>Yes</a:t>
                      </a:r>
                      <a:endParaRPr lang="zh-CN" sz="1500" kern="100" baseline="0">
                        <a:effectLst/>
                        <a:latin typeface="Times New Roman" panose="02020603050405020304" pitchFamily="18" charset="0"/>
                        <a:ea typeface="宋体" panose="02010600030101010101" pitchFamily="2" charset="-122"/>
                      </a:endParaRPr>
                    </a:p>
                  </a:txBody>
                  <a:tcPr marL="68580" marR="68580" marT="0" marB="0"/>
                </a:tc>
              </a:tr>
              <a:tr h="611529">
                <a:tc>
                  <a:txBody>
                    <a:bodyPr/>
                    <a:lstStyle/>
                    <a:p>
                      <a:pPr algn="l">
                        <a:spcAft>
                          <a:spcPts val="0"/>
                        </a:spcAft>
                      </a:pPr>
                      <a:r>
                        <a:rPr lang="en-US" sz="1500" kern="100" baseline="0">
                          <a:effectLst/>
                        </a:rPr>
                        <a:t>Ncnn</a:t>
                      </a:r>
                      <a:endParaRPr lang="zh-CN" sz="1500" kern="100" baseline="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500" kern="100" baseline="0">
                          <a:effectLst/>
                        </a:rPr>
                        <a:t>Tencent</a:t>
                      </a:r>
                      <a:endParaRPr lang="zh-CN" sz="1500" kern="100" baseline="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500" kern="100" baseline="0">
                          <a:effectLst/>
                        </a:rPr>
                        <a:t>CPU</a:t>
                      </a:r>
                      <a:endParaRPr lang="zh-CN" sz="1500" kern="100" baseline="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500" kern="100" baseline="0" dirty="0">
                          <a:effectLst/>
                        </a:rPr>
                        <a:t>Medium</a:t>
                      </a:r>
                      <a:endParaRPr lang="zh-CN" sz="1500" kern="100" baseline="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500" kern="100" baseline="0" dirty="0">
                          <a:effectLst/>
                        </a:rPr>
                        <a:t>Small</a:t>
                      </a:r>
                      <a:endParaRPr lang="zh-CN" sz="1500" kern="100" baseline="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500" kern="100" baseline="0">
                          <a:effectLst/>
                        </a:rPr>
                        <a:t>Good</a:t>
                      </a:r>
                      <a:endParaRPr lang="zh-CN" sz="1500" kern="100" baseline="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500" kern="100" baseline="0">
                          <a:effectLst/>
                        </a:rPr>
                        <a:t>Yes</a:t>
                      </a:r>
                      <a:endParaRPr lang="zh-CN" sz="1500" kern="100" baseline="0">
                        <a:effectLst/>
                        <a:latin typeface="Times New Roman" panose="02020603050405020304" pitchFamily="18" charset="0"/>
                        <a:ea typeface="宋体" panose="02010600030101010101" pitchFamily="2" charset="-122"/>
                      </a:endParaRPr>
                    </a:p>
                  </a:txBody>
                  <a:tcPr marL="68580" marR="68580" marT="0" marB="0"/>
                </a:tc>
              </a:tr>
              <a:tr h="611529">
                <a:tc>
                  <a:txBody>
                    <a:bodyPr/>
                    <a:lstStyle/>
                    <a:p>
                      <a:pPr algn="l">
                        <a:spcAft>
                          <a:spcPts val="0"/>
                        </a:spcAft>
                      </a:pPr>
                      <a:r>
                        <a:rPr lang="en-US" sz="1500" kern="100" baseline="0">
                          <a:effectLst/>
                        </a:rPr>
                        <a:t>CoreML</a:t>
                      </a:r>
                      <a:endParaRPr lang="zh-CN" sz="1500" kern="100" baseline="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500" kern="100" baseline="0">
                          <a:effectLst/>
                        </a:rPr>
                        <a:t>Apple</a:t>
                      </a:r>
                      <a:endParaRPr lang="zh-CN" sz="1500" kern="100" baseline="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500" kern="100" baseline="0">
                          <a:effectLst/>
                        </a:rPr>
                        <a:t>CPU/GPU</a:t>
                      </a:r>
                      <a:endParaRPr lang="zh-CN" sz="1500" kern="100" baseline="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500" kern="100" baseline="0">
                          <a:effectLst/>
                        </a:rPr>
                        <a:t>Fast</a:t>
                      </a:r>
                      <a:endParaRPr lang="zh-CN" sz="1500" kern="100" baseline="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500" kern="100" baseline="0" dirty="0">
                          <a:effectLst/>
                        </a:rPr>
                        <a:t>Small</a:t>
                      </a:r>
                      <a:endParaRPr lang="zh-CN" sz="1500" kern="100" baseline="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500" kern="100" baseline="0" dirty="0">
                          <a:effectLst/>
                        </a:rPr>
                        <a:t>Only IOS 11+ </a:t>
                      </a:r>
                      <a:endParaRPr lang="zh-CN" sz="1500" kern="100" baseline="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500" kern="100" baseline="0">
                          <a:effectLst/>
                        </a:rPr>
                        <a:t>No</a:t>
                      </a:r>
                      <a:endParaRPr lang="zh-CN" sz="1500" kern="100" baseline="0">
                        <a:effectLst/>
                        <a:latin typeface="Times New Roman" panose="02020603050405020304" pitchFamily="18" charset="0"/>
                        <a:ea typeface="宋体" panose="02010600030101010101" pitchFamily="2" charset="-122"/>
                      </a:endParaRPr>
                    </a:p>
                  </a:txBody>
                  <a:tcPr marL="68580" marR="68580" marT="0" marB="0"/>
                </a:tc>
              </a:tr>
              <a:tr h="611529">
                <a:tc>
                  <a:txBody>
                    <a:bodyPr/>
                    <a:lstStyle/>
                    <a:p>
                      <a:pPr algn="l">
                        <a:spcAft>
                          <a:spcPts val="0"/>
                        </a:spcAft>
                      </a:pPr>
                      <a:r>
                        <a:rPr lang="en-US" sz="1500" kern="100" baseline="0" dirty="0">
                          <a:effectLst/>
                        </a:rPr>
                        <a:t>DeepSense</a:t>
                      </a:r>
                      <a:endParaRPr lang="zh-CN" sz="1500" kern="100" baseline="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500" kern="100" baseline="0" dirty="0">
                          <a:effectLst/>
                        </a:rPr>
                        <a:t>Yao et al</a:t>
                      </a:r>
                      <a:endParaRPr lang="zh-CN" sz="1500" kern="100" baseline="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500" kern="100" baseline="0" dirty="0">
                          <a:effectLst/>
                        </a:rPr>
                        <a:t>CPU</a:t>
                      </a:r>
                      <a:endParaRPr lang="zh-CN" sz="1500" kern="100" baseline="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500" kern="100" baseline="0" dirty="0">
                          <a:effectLst/>
                        </a:rPr>
                        <a:t>Medium</a:t>
                      </a:r>
                      <a:endParaRPr lang="zh-CN" sz="1500" kern="100" baseline="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500" kern="100" baseline="0" dirty="0">
                          <a:effectLst/>
                        </a:rPr>
                        <a:t>Unknown</a:t>
                      </a:r>
                      <a:endParaRPr lang="zh-CN" sz="1500" kern="100" baseline="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500" kern="100" baseline="0" dirty="0">
                          <a:effectLst/>
                        </a:rPr>
                        <a:t>Medium</a:t>
                      </a:r>
                      <a:endParaRPr lang="zh-CN" sz="1500" kern="100" baseline="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500" kern="100" baseline="0" dirty="0">
                          <a:effectLst/>
                        </a:rPr>
                        <a:t>No</a:t>
                      </a:r>
                      <a:endParaRPr lang="zh-CN" sz="1500" kern="100" baseline="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extLst>
      <p:ext uri="{BB962C8B-B14F-4D97-AF65-F5344CB8AC3E}">
        <p14:creationId xmlns:p14="http://schemas.microsoft.com/office/powerpoint/2010/main" val="3607953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0624" y="125260"/>
            <a:ext cx="2880986" cy="646331"/>
          </a:xfrm>
          <a:prstGeom prst="rect">
            <a:avLst/>
          </a:prstGeom>
          <a:noFill/>
        </p:spPr>
        <p:txBody>
          <a:bodyPr wrap="square" rtlCol="0">
            <a:spAutoFit/>
          </a:bodyPr>
          <a:lstStyle/>
          <a:p>
            <a:r>
              <a:rPr lang="zh-CN" altLang="en-US" sz="3600" b="1" dirty="0" smtClean="0">
                <a:solidFill>
                  <a:srgbClr val="00B050"/>
                </a:solidFill>
              </a:rPr>
              <a:t>文献基础</a:t>
            </a:r>
            <a:endParaRPr lang="zh-CN" altLang="en-US" sz="3600" b="1" dirty="0">
              <a:solidFill>
                <a:srgbClr val="00B050"/>
              </a:solidFill>
            </a:endParaRPr>
          </a:p>
        </p:txBody>
      </p:sp>
      <p:sp>
        <p:nvSpPr>
          <p:cNvPr id="6" name="文本框 5"/>
          <p:cNvSpPr txBox="1"/>
          <p:nvPr/>
        </p:nvSpPr>
        <p:spPr>
          <a:xfrm>
            <a:off x="300624" y="771591"/>
            <a:ext cx="10659648" cy="3016210"/>
          </a:xfrm>
          <a:prstGeom prst="rect">
            <a:avLst/>
          </a:prstGeom>
          <a:noFill/>
        </p:spPr>
        <p:txBody>
          <a:bodyPr wrap="square" rtlCol="0">
            <a:spAutoFit/>
          </a:bodyPr>
          <a:lstStyle/>
          <a:p>
            <a:r>
              <a:rPr lang="zh-CN" altLang="en-US" sz="2800" dirty="0" smtClean="0">
                <a:solidFill>
                  <a:srgbClr val="FF0000"/>
                </a:solidFill>
              </a:rPr>
              <a:t>应用：</a:t>
            </a:r>
            <a:endParaRPr lang="en-US" altLang="zh-CN" sz="2800" dirty="0" smtClean="0">
              <a:solidFill>
                <a:srgbClr val="FF0000"/>
              </a:solidFill>
            </a:endParaRPr>
          </a:p>
          <a:p>
            <a:r>
              <a:rPr lang="zh-CN" altLang="en-US" sz="2400" dirty="0" smtClean="0"/>
              <a:t>（</a:t>
            </a:r>
            <a:r>
              <a:rPr lang="en-US" altLang="zh-CN" sz="2400" dirty="0" smtClean="0"/>
              <a:t>1</a:t>
            </a:r>
            <a:r>
              <a:rPr lang="zh-CN" altLang="en-US" sz="2400" dirty="0" smtClean="0"/>
              <a:t>）</a:t>
            </a:r>
            <a:r>
              <a:rPr lang="zh-CN" altLang="zh-CN" sz="2400" dirty="0" smtClean="0"/>
              <a:t>谷</a:t>
            </a:r>
            <a:r>
              <a:rPr lang="zh-CN" altLang="zh-CN" sz="2400" dirty="0"/>
              <a:t>通过摄像头来自动识别向你驶来的汽车，并使用震动来提醒你有车危险</a:t>
            </a:r>
            <a:r>
              <a:rPr lang="zh-CN" altLang="zh-CN" sz="2400" dirty="0" smtClean="0"/>
              <a:t>。</a:t>
            </a:r>
            <a:endParaRPr lang="en-US" altLang="zh-CN" sz="2400" dirty="0" smtClean="0"/>
          </a:p>
          <a:p>
            <a:r>
              <a:rPr lang="zh-CN" altLang="en-US" sz="2400" dirty="0" smtClean="0"/>
              <a:t>（</a:t>
            </a:r>
            <a:r>
              <a:rPr lang="en-US" altLang="zh-CN" sz="2400" dirty="0" smtClean="0"/>
              <a:t>2</a:t>
            </a:r>
            <a:r>
              <a:rPr lang="zh-CN" altLang="en-US" sz="2400" dirty="0" smtClean="0"/>
              <a:t>）</a:t>
            </a:r>
            <a:r>
              <a:rPr lang="zh-CN" altLang="zh-CN" sz="2400" dirty="0"/>
              <a:t>用手机收集敲西瓜的声音来分析西瓜是否熟了</a:t>
            </a:r>
            <a:r>
              <a:rPr lang="zh-CN" altLang="zh-CN" sz="2400" dirty="0" smtClean="0"/>
              <a:t>。</a:t>
            </a:r>
            <a:endParaRPr lang="en-US" altLang="zh-CN" sz="2400" dirty="0" smtClean="0"/>
          </a:p>
          <a:p>
            <a:r>
              <a:rPr lang="zh-CN" altLang="en-US" sz="2400" dirty="0" smtClean="0"/>
              <a:t>（</a:t>
            </a:r>
            <a:r>
              <a:rPr lang="en-US" altLang="zh-CN" sz="2400" dirty="0" smtClean="0"/>
              <a:t>3</a:t>
            </a:r>
            <a:r>
              <a:rPr lang="zh-CN" altLang="en-US" sz="2400" dirty="0" smtClean="0"/>
              <a:t>）</a:t>
            </a:r>
            <a:r>
              <a:rPr lang="zh-CN" altLang="zh-CN" sz="2400" dirty="0"/>
              <a:t>德州大学阿林顿分校的研究人员开发了一个跨平台的程序来检测使用者的睡眠质量</a:t>
            </a:r>
            <a:r>
              <a:rPr lang="zh-CN" altLang="en-US" sz="2400" dirty="0" smtClean="0"/>
              <a:t>。</a:t>
            </a:r>
            <a:endParaRPr lang="en-US" altLang="zh-CN" sz="2400" dirty="0" smtClean="0"/>
          </a:p>
          <a:p>
            <a:r>
              <a:rPr lang="zh-CN" altLang="en-US" sz="2400" dirty="0" smtClean="0"/>
              <a:t>（</a:t>
            </a:r>
            <a:r>
              <a:rPr lang="en-US" altLang="zh-CN" sz="2400" dirty="0" smtClean="0"/>
              <a:t>4</a:t>
            </a:r>
            <a:r>
              <a:rPr lang="zh-CN" altLang="en-US" sz="2400" dirty="0" smtClean="0"/>
              <a:t>）</a:t>
            </a:r>
            <a:r>
              <a:rPr lang="zh-CN" altLang="zh-CN" sz="2400" dirty="0"/>
              <a:t>荣威</a:t>
            </a:r>
            <a:r>
              <a:rPr lang="en-US" altLang="zh-CN" sz="2400" dirty="0"/>
              <a:t>Marvel X</a:t>
            </a:r>
            <a:r>
              <a:rPr lang="zh-CN" altLang="zh-CN" sz="2400" dirty="0"/>
              <a:t>搭载了最新的斑马</a:t>
            </a:r>
            <a:r>
              <a:rPr lang="en-US" altLang="zh-CN" sz="2400" dirty="0"/>
              <a:t>AR</a:t>
            </a:r>
            <a:r>
              <a:rPr lang="zh-CN" altLang="zh-CN" sz="2400" dirty="0"/>
              <a:t>辅助驾驶</a:t>
            </a:r>
            <a:r>
              <a:rPr lang="zh-CN" altLang="en-US" sz="2400" dirty="0" smtClean="0"/>
              <a:t>。</a:t>
            </a:r>
            <a:endParaRPr lang="en-US" altLang="zh-CN" sz="2400" dirty="0"/>
          </a:p>
          <a:p>
            <a:endParaRPr lang="zh-CN" altLang="en-US" dirty="0"/>
          </a:p>
        </p:txBody>
      </p:sp>
      <p:sp>
        <p:nvSpPr>
          <p:cNvPr id="7" name="文本框 6"/>
          <p:cNvSpPr txBox="1"/>
          <p:nvPr/>
        </p:nvSpPr>
        <p:spPr>
          <a:xfrm>
            <a:off x="300624" y="3929473"/>
            <a:ext cx="10659648" cy="1908215"/>
          </a:xfrm>
          <a:prstGeom prst="rect">
            <a:avLst/>
          </a:prstGeom>
          <a:noFill/>
        </p:spPr>
        <p:txBody>
          <a:bodyPr wrap="square" rtlCol="0">
            <a:spAutoFit/>
          </a:bodyPr>
          <a:lstStyle/>
          <a:p>
            <a:r>
              <a:rPr lang="zh-CN" altLang="en-US" sz="2800" dirty="0">
                <a:solidFill>
                  <a:srgbClr val="FF0000"/>
                </a:solidFill>
              </a:rPr>
              <a:t>总结</a:t>
            </a:r>
            <a:r>
              <a:rPr lang="zh-CN" altLang="en-US" sz="2800" dirty="0" smtClean="0">
                <a:solidFill>
                  <a:srgbClr val="FF0000"/>
                </a:solidFill>
              </a:rPr>
              <a:t>：</a:t>
            </a:r>
            <a:endParaRPr lang="en-US" altLang="zh-CN" sz="2800" dirty="0" smtClean="0">
              <a:solidFill>
                <a:srgbClr val="FF0000"/>
              </a:solidFill>
            </a:endParaRPr>
          </a:p>
          <a:p>
            <a:r>
              <a:rPr lang="zh-CN" altLang="en-US" sz="2400" dirty="0" smtClean="0"/>
              <a:t>（</a:t>
            </a:r>
            <a:r>
              <a:rPr lang="en-US" altLang="zh-CN" sz="2400" dirty="0" smtClean="0"/>
              <a:t>1</a:t>
            </a:r>
            <a:r>
              <a:rPr lang="zh-CN" altLang="en-US" sz="2400" dirty="0" smtClean="0"/>
              <a:t>）</a:t>
            </a:r>
            <a:r>
              <a:rPr lang="zh-CN" altLang="zh-CN" sz="2400" dirty="0"/>
              <a:t>面</a:t>
            </a:r>
            <a:r>
              <a:rPr lang="zh-CN" altLang="zh-CN" sz="2400" dirty="0" smtClean="0"/>
              <a:t>向</a:t>
            </a:r>
            <a:r>
              <a:rPr lang="zh-CN" altLang="en-US" sz="2400" dirty="0" smtClean="0"/>
              <a:t>可</a:t>
            </a:r>
            <a:r>
              <a:rPr lang="zh-CN" altLang="zh-CN" sz="2400" dirty="0" smtClean="0"/>
              <a:t>穿</a:t>
            </a:r>
            <a:r>
              <a:rPr lang="zh-CN" altLang="zh-CN" sz="2400" dirty="0"/>
              <a:t>戴设备的应用不多</a:t>
            </a:r>
            <a:r>
              <a:rPr lang="zh-CN" altLang="zh-CN" sz="2400" dirty="0" smtClean="0"/>
              <a:t>。</a:t>
            </a:r>
            <a:endParaRPr lang="en-US" altLang="zh-CN" sz="2400" b="1" dirty="0" smtClean="0">
              <a:solidFill>
                <a:srgbClr val="FF0000"/>
              </a:solidFill>
            </a:endParaRPr>
          </a:p>
          <a:p>
            <a:r>
              <a:rPr lang="zh-CN" altLang="en-US" sz="2400" dirty="0" smtClean="0"/>
              <a:t>（</a:t>
            </a:r>
            <a:r>
              <a:rPr lang="en-US" altLang="zh-CN" sz="2400" dirty="0" smtClean="0"/>
              <a:t>2</a:t>
            </a:r>
            <a:r>
              <a:rPr lang="zh-CN" altLang="en-US" sz="2400" dirty="0" smtClean="0"/>
              <a:t>）</a:t>
            </a:r>
            <a:r>
              <a:rPr lang="zh-CN" altLang="zh-CN" sz="2400" dirty="0"/>
              <a:t>随着硬件发展和更多传感器的应用，更加复杂的学习框</a:t>
            </a:r>
            <a:r>
              <a:rPr lang="zh-CN" altLang="zh-CN" sz="2400" dirty="0" smtClean="0"/>
              <a:t>架可</a:t>
            </a:r>
            <a:r>
              <a:rPr lang="zh-CN" altLang="zh-CN" sz="2400" dirty="0"/>
              <a:t>以更好的在可穿戴设备上发挥功</a:t>
            </a:r>
            <a:r>
              <a:rPr lang="zh-CN" altLang="zh-CN" sz="2400" dirty="0" smtClean="0"/>
              <a:t>效</a:t>
            </a:r>
            <a:endParaRPr lang="en-US" altLang="zh-CN" sz="2400" b="1" dirty="0" smtClean="0">
              <a:solidFill>
                <a:srgbClr val="FF0000"/>
              </a:solidFill>
            </a:endParaRPr>
          </a:p>
          <a:p>
            <a:endParaRPr lang="zh-CN" altLang="en-US" dirty="0"/>
          </a:p>
        </p:txBody>
      </p:sp>
    </p:spTree>
    <p:extLst>
      <p:ext uri="{BB962C8B-B14F-4D97-AF65-F5344CB8AC3E}">
        <p14:creationId xmlns:p14="http://schemas.microsoft.com/office/powerpoint/2010/main" val="2023502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69095" y="1198314"/>
            <a:ext cx="9478027" cy="2677656"/>
          </a:xfrm>
          <a:prstGeom prst="rect">
            <a:avLst/>
          </a:prstGeom>
        </p:spPr>
        <p:txBody>
          <a:bodyPr wrap="square">
            <a:spAutoFit/>
          </a:bodyPr>
          <a:lstStyle/>
          <a:p>
            <a:r>
              <a:rPr lang="zh-CN" altLang="en-US" sz="2400" dirty="0" smtClean="0"/>
              <a:t>（</a:t>
            </a:r>
            <a:r>
              <a:rPr lang="en-US" altLang="zh-CN" sz="2400" dirty="0" smtClean="0"/>
              <a:t>1</a:t>
            </a:r>
            <a:r>
              <a:rPr lang="zh-CN" altLang="en-US" sz="2400" dirty="0" smtClean="0"/>
              <a:t>）</a:t>
            </a:r>
            <a:r>
              <a:rPr lang="zh-CN" altLang="zh-CN" sz="2400" dirty="0" smtClean="0"/>
              <a:t>该</a:t>
            </a:r>
            <a:r>
              <a:rPr lang="zh-CN" altLang="zh-CN" sz="2400" dirty="0"/>
              <a:t>课题面临的首要问题也是创新点就是根据可穿戴设备的特点对现有框架做出适当调整并在已有开源框架的基础上设计复杂度低、精简的算法，达到在有限资源的情况下使识别结果误差在可接受范围内的目的</a:t>
            </a:r>
            <a:r>
              <a:rPr lang="zh-CN" altLang="zh-CN" sz="2400" dirty="0" smtClean="0"/>
              <a:t>。</a:t>
            </a:r>
            <a:endParaRPr lang="en-US" altLang="zh-CN" sz="2400" dirty="0" smtClean="0"/>
          </a:p>
          <a:p>
            <a:endParaRPr lang="en-US" altLang="zh-CN" sz="2400" dirty="0"/>
          </a:p>
          <a:p>
            <a:r>
              <a:rPr lang="zh-CN" altLang="en-US" sz="2400" dirty="0" smtClean="0"/>
              <a:t>（</a:t>
            </a:r>
            <a:r>
              <a:rPr lang="en-US" altLang="zh-CN" sz="2400" dirty="0" smtClean="0"/>
              <a:t>2</a:t>
            </a:r>
            <a:r>
              <a:rPr lang="zh-CN" altLang="en-US" sz="2400" dirty="0" smtClean="0"/>
              <a:t>）</a:t>
            </a:r>
            <a:r>
              <a:rPr lang="zh-CN" altLang="zh-CN" sz="2400" dirty="0" smtClean="0"/>
              <a:t>如</a:t>
            </a:r>
            <a:r>
              <a:rPr lang="zh-CN" altLang="zh-CN" sz="2400" dirty="0"/>
              <a:t>何使该应用完成某些特殊应用场景（比如书写速度过快、书写不完整以及断续书写等）下的任务是该课题要解决的第二个问题。</a:t>
            </a:r>
            <a:endParaRPr lang="en-US" altLang="zh-CN" sz="2400" dirty="0"/>
          </a:p>
        </p:txBody>
      </p:sp>
      <p:sp>
        <p:nvSpPr>
          <p:cNvPr id="3" name="文本框 2"/>
          <p:cNvSpPr txBox="1"/>
          <p:nvPr/>
        </p:nvSpPr>
        <p:spPr>
          <a:xfrm>
            <a:off x="300624" y="125260"/>
            <a:ext cx="2880986" cy="646331"/>
          </a:xfrm>
          <a:prstGeom prst="rect">
            <a:avLst/>
          </a:prstGeom>
          <a:noFill/>
        </p:spPr>
        <p:txBody>
          <a:bodyPr wrap="square" rtlCol="0">
            <a:spAutoFit/>
          </a:bodyPr>
          <a:lstStyle/>
          <a:p>
            <a:r>
              <a:rPr lang="zh-CN" altLang="en-US" sz="3600" b="1" dirty="0" smtClean="0">
                <a:solidFill>
                  <a:srgbClr val="00B050"/>
                </a:solidFill>
              </a:rPr>
              <a:t>创新之处</a:t>
            </a:r>
            <a:endParaRPr lang="zh-CN" altLang="en-US" sz="3600" b="1" dirty="0">
              <a:solidFill>
                <a:srgbClr val="00B050"/>
              </a:solidFill>
            </a:endParaRPr>
          </a:p>
        </p:txBody>
      </p:sp>
    </p:spTree>
    <p:extLst>
      <p:ext uri="{BB962C8B-B14F-4D97-AF65-F5344CB8AC3E}">
        <p14:creationId xmlns:p14="http://schemas.microsoft.com/office/powerpoint/2010/main" val="32419472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55529" y="895711"/>
            <a:ext cx="10818312" cy="5693866"/>
          </a:xfrm>
          <a:prstGeom prst="rect">
            <a:avLst/>
          </a:prstGeom>
          <a:noFill/>
        </p:spPr>
        <p:txBody>
          <a:bodyPr wrap="square" rtlCol="0">
            <a:spAutoFit/>
          </a:bodyPr>
          <a:lstStyle/>
          <a:p>
            <a:r>
              <a:rPr lang="en-US" altLang="zh-CN" sz="2800" b="1" dirty="0" smtClean="0">
                <a:solidFill>
                  <a:srgbClr val="C00000"/>
                </a:solidFill>
              </a:rPr>
              <a:t>NCNN</a:t>
            </a:r>
            <a:r>
              <a:rPr lang="zh-CN" altLang="zh-CN" sz="2800" b="1" dirty="0">
                <a:solidFill>
                  <a:srgbClr val="C00000"/>
                </a:solidFill>
              </a:rPr>
              <a:t>框架的优化调整</a:t>
            </a:r>
          </a:p>
          <a:p>
            <a:r>
              <a:rPr lang="zh-CN" altLang="zh-CN" sz="2400" dirty="0"/>
              <a:t>（</a:t>
            </a:r>
            <a:r>
              <a:rPr lang="en-US" altLang="zh-CN" sz="2400" dirty="0"/>
              <a:t>1</a:t>
            </a:r>
            <a:r>
              <a:rPr lang="zh-CN" altLang="zh-CN" sz="2400" dirty="0"/>
              <a:t>）问题界定和定义</a:t>
            </a:r>
            <a:r>
              <a:rPr lang="zh-CN" altLang="zh-CN" sz="2400" dirty="0" smtClean="0"/>
              <a:t>。将</a:t>
            </a:r>
            <a:r>
              <a:rPr lang="zh-CN" altLang="zh-CN" sz="2400" dirty="0"/>
              <a:t>一个业务中待解决问题转化为一个机器学习模型是机</a:t>
            </a:r>
            <a:r>
              <a:rPr lang="zh-CN" altLang="zh-CN" sz="2400" dirty="0"/>
              <a:t>器学习应用的第一</a:t>
            </a:r>
            <a:r>
              <a:rPr lang="zh-CN" altLang="zh-CN" sz="2400" dirty="0"/>
              <a:t>步。</a:t>
            </a:r>
            <a:r>
              <a:rPr lang="zh-CN" altLang="zh-CN" sz="2400" dirty="0"/>
              <a:t>如果这个部分界定或拆分的不好，那就很难产出好的业务效</a:t>
            </a:r>
            <a:r>
              <a:rPr lang="zh-CN" altLang="zh-CN" sz="2400" dirty="0" smtClean="0"/>
              <a:t>果</a:t>
            </a:r>
            <a:r>
              <a:rPr lang="zh-CN" altLang="en-US" sz="2400" dirty="0"/>
              <a:t>。</a:t>
            </a:r>
            <a:endParaRPr lang="zh-CN" altLang="zh-CN" sz="2400" dirty="0"/>
          </a:p>
          <a:p>
            <a:r>
              <a:rPr lang="zh-CN" altLang="zh-CN" sz="2400" dirty="0"/>
              <a:t>（</a:t>
            </a:r>
            <a:r>
              <a:rPr lang="en-US" altLang="zh-CN" sz="2400" dirty="0"/>
              <a:t>2</a:t>
            </a:r>
            <a:r>
              <a:rPr lang="zh-CN" altLang="zh-CN" sz="2400" dirty="0"/>
              <a:t>）</a:t>
            </a:r>
            <a:r>
              <a:rPr lang="zh-CN" altLang="en-US" sz="2400" dirty="0"/>
              <a:t>标签</a:t>
            </a:r>
            <a:r>
              <a:rPr lang="zh-CN" altLang="zh-CN" sz="2400" dirty="0"/>
              <a:t>的</a:t>
            </a:r>
            <a:r>
              <a:rPr lang="zh-CN" altLang="zh-CN" sz="2400" dirty="0"/>
              <a:t>定义</a:t>
            </a:r>
            <a:r>
              <a:rPr lang="zh-CN" altLang="zh-CN" sz="2400" dirty="0"/>
              <a:t>。</a:t>
            </a:r>
            <a:r>
              <a:rPr lang="zh-CN" altLang="en-US" sz="2400" dirty="0"/>
              <a:t>标签</a:t>
            </a:r>
            <a:r>
              <a:rPr lang="zh-CN" altLang="zh-CN" sz="2400" dirty="0"/>
              <a:t>的</a:t>
            </a:r>
            <a:r>
              <a:rPr lang="zh-CN" altLang="zh-CN" sz="2400" dirty="0"/>
              <a:t>定义和问题的界定直接相关，如何获得明确清晰无歧义</a:t>
            </a:r>
            <a:r>
              <a:rPr lang="zh-CN" altLang="zh-CN" sz="2400" dirty="0"/>
              <a:t>的</a:t>
            </a:r>
            <a:r>
              <a:rPr lang="zh-CN" altLang="en-US" sz="2400" dirty="0"/>
              <a:t>标签</a:t>
            </a:r>
            <a:r>
              <a:rPr lang="zh-CN" altLang="zh-CN" sz="2400" dirty="0"/>
              <a:t>在</a:t>
            </a:r>
            <a:r>
              <a:rPr lang="zh-CN" altLang="zh-CN" sz="2400" dirty="0"/>
              <a:t>很大程度上决</a:t>
            </a:r>
            <a:r>
              <a:rPr lang="zh-CN" altLang="zh-CN" sz="2400" dirty="0"/>
              <a:t>定</a:t>
            </a:r>
            <a:r>
              <a:rPr lang="zh-CN" altLang="en-US" sz="2400" dirty="0"/>
              <a:t>着</a:t>
            </a:r>
            <a:r>
              <a:rPr lang="zh-CN" altLang="zh-CN" sz="2400" dirty="0"/>
              <a:t>该</a:t>
            </a:r>
            <a:r>
              <a:rPr lang="zh-CN" altLang="zh-CN" sz="2400" dirty="0"/>
              <a:t>课题的应用能否取得成</a:t>
            </a:r>
            <a:r>
              <a:rPr lang="zh-CN" altLang="zh-CN" sz="2400" dirty="0" smtClean="0"/>
              <a:t>功</a:t>
            </a:r>
            <a:r>
              <a:rPr lang="zh-CN" altLang="en-US" sz="2400" dirty="0" smtClean="0"/>
              <a:t>。</a:t>
            </a:r>
            <a:endParaRPr lang="zh-CN" altLang="zh-CN" sz="2400" dirty="0"/>
          </a:p>
          <a:p>
            <a:r>
              <a:rPr lang="zh-CN" altLang="zh-CN" sz="2400" dirty="0"/>
              <a:t>（</a:t>
            </a:r>
            <a:r>
              <a:rPr lang="en-US" altLang="zh-CN" sz="2400" dirty="0"/>
              <a:t>3</a:t>
            </a:r>
            <a:r>
              <a:rPr lang="zh-CN" altLang="zh-CN" sz="2400" dirty="0"/>
              <a:t>）数据样本的筛选和构造</a:t>
            </a:r>
            <a:r>
              <a:rPr lang="zh-CN" altLang="zh-CN" sz="2400" dirty="0"/>
              <a:t>。可</a:t>
            </a:r>
            <a:r>
              <a:rPr lang="zh-CN" altLang="zh-CN" sz="2400" dirty="0"/>
              <a:t>用的数据样本的规模怎么样？是否容易获得？如果过小该怎么解</a:t>
            </a:r>
            <a:r>
              <a:rPr lang="zh-CN" altLang="zh-CN" sz="2400" dirty="0"/>
              <a:t>决</a:t>
            </a:r>
            <a:r>
              <a:rPr lang="zh-CN" altLang="en-US" sz="2400" dirty="0"/>
              <a:t>？等</a:t>
            </a:r>
            <a:r>
              <a:rPr lang="zh-CN" altLang="zh-CN" sz="2400" dirty="0"/>
              <a:t>。</a:t>
            </a:r>
            <a:endParaRPr lang="zh-CN" altLang="zh-CN" sz="2400" dirty="0"/>
          </a:p>
          <a:p>
            <a:r>
              <a:rPr lang="zh-CN" altLang="zh-CN" sz="2400" dirty="0"/>
              <a:t>（</a:t>
            </a:r>
            <a:r>
              <a:rPr lang="en-US" altLang="zh-CN" sz="2400" dirty="0"/>
              <a:t>4</a:t>
            </a:r>
            <a:r>
              <a:rPr lang="zh-CN" altLang="zh-CN" sz="2400" dirty="0"/>
              <a:t>）不合适的样本。如</a:t>
            </a:r>
            <a:r>
              <a:rPr lang="zh-CN" altLang="zh-CN" sz="2400" dirty="0"/>
              <a:t>何定</a:t>
            </a:r>
            <a:r>
              <a:rPr lang="zh-CN" altLang="zh-CN" sz="2400" dirty="0"/>
              <a:t>义</a:t>
            </a:r>
            <a:r>
              <a:rPr lang="zh-CN" altLang="zh-CN" sz="2400" dirty="0"/>
              <a:t>不</a:t>
            </a:r>
            <a:r>
              <a:rPr lang="zh-CN" altLang="zh-CN" sz="2400" dirty="0"/>
              <a:t>适合的样</a:t>
            </a:r>
            <a:r>
              <a:rPr lang="zh-CN" altLang="zh-CN" sz="2400" dirty="0"/>
              <a:t>本、</a:t>
            </a:r>
            <a:r>
              <a:rPr lang="zh-CN" altLang="zh-CN" sz="2400" dirty="0"/>
              <a:t>如何去掉一些样</a:t>
            </a:r>
            <a:r>
              <a:rPr lang="zh-CN" altLang="zh-CN" sz="2400" dirty="0"/>
              <a:t>本中</a:t>
            </a:r>
            <a:r>
              <a:rPr lang="zh-CN" altLang="zh-CN" sz="2400" dirty="0"/>
              <a:t>不合适的样本，同样重要。</a:t>
            </a:r>
          </a:p>
          <a:p>
            <a:r>
              <a:rPr lang="zh-CN" altLang="zh-CN" sz="2400" dirty="0"/>
              <a:t>（</a:t>
            </a:r>
            <a:r>
              <a:rPr lang="en-US" altLang="zh-CN" sz="2400" dirty="0"/>
              <a:t>5</a:t>
            </a:r>
            <a:r>
              <a:rPr lang="zh-CN" altLang="zh-CN" sz="2400" dirty="0"/>
              <a:t>）模型的度量评估方式。对模型进行调整优化后如何对其进行评估是非常重要的</a:t>
            </a:r>
            <a:r>
              <a:rPr lang="zh-CN" altLang="zh-CN" sz="2400" dirty="0"/>
              <a:t>。该</a:t>
            </a:r>
            <a:r>
              <a:rPr lang="zh-CN" altLang="zh-CN" sz="2400" dirty="0"/>
              <a:t>课</a:t>
            </a:r>
            <a:r>
              <a:rPr lang="zh-CN" altLang="zh-CN" sz="2400" dirty="0"/>
              <a:t>题</a:t>
            </a:r>
            <a:r>
              <a:rPr lang="zh-CN" altLang="en-US" sz="2400" dirty="0"/>
              <a:t>将</a:t>
            </a:r>
            <a:r>
              <a:rPr lang="zh-CN" altLang="zh-CN" sz="2400" dirty="0"/>
              <a:t>在</a:t>
            </a:r>
            <a:r>
              <a:rPr lang="zh-CN" altLang="zh-CN" sz="2400" dirty="0"/>
              <a:t>已有度量评估方式上结合可穿戴设备的特征设计相应的评估方式。</a:t>
            </a:r>
          </a:p>
          <a:p>
            <a:r>
              <a:rPr lang="zh-CN" altLang="zh-CN" sz="2400" dirty="0"/>
              <a:t>（</a:t>
            </a:r>
            <a:r>
              <a:rPr lang="en-US" altLang="zh-CN" sz="2400" dirty="0"/>
              <a:t>6</a:t>
            </a:r>
            <a:r>
              <a:rPr lang="zh-CN" altLang="zh-CN" sz="2400" dirty="0"/>
              <a:t>） 特征提取。做模</a:t>
            </a:r>
            <a:r>
              <a:rPr lang="zh-CN" altLang="zh-CN" sz="2400" dirty="0"/>
              <a:t>型优化的大部分的时间应该都在特征提取上，该步</a:t>
            </a:r>
            <a:r>
              <a:rPr lang="zh-CN" altLang="zh-CN" sz="2400" dirty="0" smtClean="0"/>
              <a:t>骤</a:t>
            </a:r>
            <a:r>
              <a:rPr lang="zh-CN" altLang="en-US" sz="2400" dirty="0" smtClean="0"/>
              <a:t>是否高效</a:t>
            </a:r>
            <a:r>
              <a:rPr lang="zh-CN" altLang="zh-CN" sz="2400" dirty="0" smtClean="0"/>
              <a:t>决</a:t>
            </a:r>
            <a:r>
              <a:rPr lang="zh-CN" altLang="zh-CN" sz="2400" dirty="0"/>
              <a:t>定着模型优化的生命周期</a:t>
            </a:r>
            <a:r>
              <a:rPr lang="zh-CN" altLang="zh-CN" sz="2400" dirty="0" smtClean="0"/>
              <a:t>。</a:t>
            </a:r>
            <a:endParaRPr lang="zh-CN" altLang="zh-CN" sz="2400" dirty="0"/>
          </a:p>
        </p:txBody>
      </p:sp>
      <p:sp>
        <p:nvSpPr>
          <p:cNvPr id="5" name="文本框 4"/>
          <p:cNvSpPr txBox="1"/>
          <p:nvPr/>
        </p:nvSpPr>
        <p:spPr>
          <a:xfrm>
            <a:off x="300624" y="125260"/>
            <a:ext cx="2880986" cy="646331"/>
          </a:xfrm>
          <a:prstGeom prst="rect">
            <a:avLst/>
          </a:prstGeom>
          <a:noFill/>
        </p:spPr>
        <p:txBody>
          <a:bodyPr wrap="square" rtlCol="0">
            <a:spAutoFit/>
          </a:bodyPr>
          <a:lstStyle/>
          <a:p>
            <a:r>
              <a:rPr lang="zh-CN" altLang="en-US" sz="3600" b="1" dirty="0">
                <a:solidFill>
                  <a:srgbClr val="00B050"/>
                </a:solidFill>
              </a:rPr>
              <a:t>研</a:t>
            </a:r>
            <a:r>
              <a:rPr lang="zh-CN" altLang="en-US" sz="3600" b="1" dirty="0" smtClean="0">
                <a:solidFill>
                  <a:srgbClr val="00B050"/>
                </a:solidFill>
              </a:rPr>
              <a:t>究内容</a:t>
            </a:r>
            <a:endParaRPr lang="zh-CN" altLang="en-US" sz="3600" b="1" dirty="0">
              <a:solidFill>
                <a:srgbClr val="00B050"/>
              </a:solidFill>
            </a:endParaRPr>
          </a:p>
        </p:txBody>
      </p:sp>
    </p:spTree>
    <p:extLst>
      <p:ext uri="{BB962C8B-B14F-4D97-AF65-F5344CB8AC3E}">
        <p14:creationId xmlns:p14="http://schemas.microsoft.com/office/powerpoint/2010/main" val="34506222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0624" y="771591"/>
            <a:ext cx="10459234" cy="4862870"/>
          </a:xfrm>
          <a:prstGeom prst="rect">
            <a:avLst/>
          </a:prstGeom>
          <a:noFill/>
        </p:spPr>
        <p:txBody>
          <a:bodyPr wrap="square" rtlCol="0">
            <a:spAutoFit/>
          </a:bodyPr>
          <a:lstStyle/>
          <a:p>
            <a:r>
              <a:rPr lang="zh-CN" altLang="zh-CN" sz="2800" b="1" dirty="0">
                <a:solidFill>
                  <a:srgbClr val="C00000"/>
                </a:solidFill>
              </a:rPr>
              <a:t>识别算法的设</a:t>
            </a:r>
            <a:r>
              <a:rPr lang="zh-CN" altLang="zh-CN" sz="2800" b="1" dirty="0" smtClean="0">
                <a:solidFill>
                  <a:srgbClr val="C00000"/>
                </a:solidFill>
              </a:rPr>
              <a:t>计</a:t>
            </a:r>
            <a:endParaRPr lang="en-US" altLang="zh-CN" sz="2800" b="1" dirty="0" smtClean="0">
              <a:solidFill>
                <a:srgbClr val="C00000"/>
              </a:solidFill>
            </a:endParaRPr>
          </a:p>
          <a:p>
            <a:r>
              <a:rPr lang="zh-CN" altLang="zh-CN" sz="2400" dirty="0" smtClean="0"/>
              <a:t>（</a:t>
            </a:r>
            <a:r>
              <a:rPr lang="en-US" altLang="zh-CN" sz="2400" dirty="0"/>
              <a:t>1</a:t>
            </a:r>
            <a:r>
              <a:rPr lang="zh-CN" altLang="zh-CN" sz="2400" dirty="0" smtClean="0"/>
              <a:t>）</a:t>
            </a:r>
            <a:r>
              <a:rPr lang="zh-CN" altLang="zh-CN" sz="2400" dirty="0"/>
              <a:t>三件主要事情</a:t>
            </a:r>
            <a:r>
              <a:rPr lang="zh-CN" altLang="zh-CN" sz="2400" dirty="0" smtClean="0"/>
              <a:t>：</a:t>
            </a:r>
            <a:endParaRPr lang="en-US" altLang="zh-CN" sz="2400" dirty="0" smtClean="0"/>
          </a:p>
          <a:p>
            <a:r>
              <a:rPr lang="en-US" altLang="zh-CN" sz="2400" dirty="0"/>
              <a:t> </a:t>
            </a:r>
            <a:r>
              <a:rPr lang="en-US" altLang="zh-CN" sz="2400" dirty="0" smtClean="0"/>
              <a:t>      </a:t>
            </a:r>
            <a:r>
              <a:rPr lang="zh-CN" altLang="zh-CN" sz="2400" dirty="0" smtClean="0"/>
              <a:t>（</a:t>
            </a:r>
            <a:r>
              <a:rPr lang="en-US" altLang="zh-CN" sz="2400" dirty="0"/>
              <a:t>1-1</a:t>
            </a:r>
            <a:r>
              <a:rPr lang="zh-CN" altLang="zh-CN" sz="2400" dirty="0"/>
              <a:t>）识别出手指与物体表面接触的点</a:t>
            </a:r>
          </a:p>
          <a:p>
            <a:pPr lvl="1"/>
            <a:r>
              <a:rPr lang="zh-CN" altLang="zh-CN" sz="2400" dirty="0"/>
              <a:t>（</a:t>
            </a:r>
            <a:r>
              <a:rPr lang="en-US" altLang="zh-CN" sz="2400" dirty="0"/>
              <a:t>1-2</a:t>
            </a:r>
            <a:r>
              <a:rPr lang="zh-CN" altLang="zh-CN" sz="2400" dirty="0"/>
              <a:t>）将从一连串图片中识别出的点连接成一个完整图形</a:t>
            </a:r>
          </a:p>
          <a:p>
            <a:pPr lvl="1"/>
            <a:r>
              <a:rPr lang="zh-CN" altLang="zh-CN" sz="2400" dirty="0"/>
              <a:t>（</a:t>
            </a:r>
            <a:r>
              <a:rPr lang="en-US" altLang="zh-CN" sz="2400" dirty="0"/>
              <a:t>1-3</a:t>
            </a:r>
            <a:r>
              <a:rPr lang="zh-CN" altLang="zh-CN" sz="2400" dirty="0"/>
              <a:t>）根据获得到的图形，识别出该图形的类</a:t>
            </a:r>
            <a:r>
              <a:rPr lang="zh-CN" altLang="zh-CN" sz="2400" dirty="0" smtClean="0"/>
              <a:t>型</a:t>
            </a:r>
            <a:endParaRPr lang="en-US" altLang="zh-CN" sz="2400" dirty="0" smtClean="0"/>
          </a:p>
          <a:p>
            <a:pPr lvl="1"/>
            <a:endParaRPr lang="en-US" altLang="zh-CN" sz="2400" dirty="0"/>
          </a:p>
          <a:p>
            <a:r>
              <a:rPr lang="zh-CN" altLang="zh-CN" sz="2400" dirty="0"/>
              <a:t>（</a:t>
            </a:r>
            <a:r>
              <a:rPr lang="en-US" altLang="zh-CN" sz="2400" dirty="0"/>
              <a:t>2</a:t>
            </a:r>
            <a:r>
              <a:rPr lang="zh-CN" altLang="zh-CN" sz="2400" dirty="0"/>
              <a:t>）算法调参。算法调参因算法而定，需要根据该应用的特征设计适当的调参方式以求效率最</a:t>
            </a:r>
            <a:r>
              <a:rPr lang="zh-CN" altLang="zh-CN" sz="2400" dirty="0" smtClean="0"/>
              <a:t>高</a:t>
            </a:r>
            <a:endParaRPr lang="en-US" altLang="zh-CN" sz="2400" dirty="0" smtClean="0"/>
          </a:p>
          <a:p>
            <a:endParaRPr lang="zh-CN" altLang="zh-CN" sz="2400" dirty="0"/>
          </a:p>
          <a:p>
            <a:r>
              <a:rPr lang="zh-CN" altLang="zh-CN" sz="2400" dirty="0"/>
              <a:t>（</a:t>
            </a:r>
            <a:r>
              <a:rPr lang="en-US" altLang="zh-CN" sz="2400" dirty="0"/>
              <a:t>3</a:t>
            </a:r>
            <a:r>
              <a:rPr lang="zh-CN" altLang="zh-CN" sz="2400" dirty="0"/>
              <a:t>）实验的设计和评估。对于机器学习应用实验非常重要，因为机器学习应用相对于普通简单易懂规则有一定不透明</a:t>
            </a:r>
            <a:r>
              <a:rPr lang="zh-CN" altLang="zh-CN" sz="2400" dirty="0"/>
              <a:t>性，所以必须要有良好设计的实验来证明策略应用有效</a:t>
            </a:r>
            <a:r>
              <a:rPr lang="zh-CN" altLang="zh-CN" sz="2400" dirty="0" smtClean="0"/>
              <a:t>性</a:t>
            </a:r>
            <a:endParaRPr lang="zh-CN" altLang="zh-CN" sz="2400" dirty="0"/>
          </a:p>
          <a:p>
            <a:pPr lvl="1"/>
            <a:endParaRPr lang="en-US" altLang="zh-CN" dirty="0" smtClean="0"/>
          </a:p>
        </p:txBody>
      </p:sp>
      <p:sp>
        <p:nvSpPr>
          <p:cNvPr id="5" name="文本框 4"/>
          <p:cNvSpPr txBox="1"/>
          <p:nvPr/>
        </p:nvSpPr>
        <p:spPr>
          <a:xfrm>
            <a:off x="300624" y="125260"/>
            <a:ext cx="2880986" cy="646331"/>
          </a:xfrm>
          <a:prstGeom prst="rect">
            <a:avLst/>
          </a:prstGeom>
          <a:noFill/>
        </p:spPr>
        <p:txBody>
          <a:bodyPr wrap="square" rtlCol="0">
            <a:spAutoFit/>
          </a:bodyPr>
          <a:lstStyle/>
          <a:p>
            <a:r>
              <a:rPr lang="zh-CN" altLang="en-US" sz="3600" b="1" dirty="0">
                <a:solidFill>
                  <a:srgbClr val="00B050"/>
                </a:solidFill>
              </a:rPr>
              <a:t>研</a:t>
            </a:r>
            <a:r>
              <a:rPr lang="zh-CN" altLang="en-US" sz="3600" b="1" dirty="0" smtClean="0">
                <a:solidFill>
                  <a:srgbClr val="00B050"/>
                </a:solidFill>
              </a:rPr>
              <a:t>究内容</a:t>
            </a:r>
            <a:endParaRPr lang="zh-CN" altLang="en-US" sz="3600" b="1" dirty="0">
              <a:solidFill>
                <a:srgbClr val="00B050"/>
              </a:solidFill>
            </a:endParaRPr>
          </a:p>
        </p:txBody>
      </p:sp>
    </p:spTree>
    <p:extLst>
      <p:ext uri="{BB962C8B-B14F-4D97-AF65-F5344CB8AC3E}">
        <p14:creationId xmlns:p14="http://schemas.microsoft.com/office/powerpoint/2010/main" val="842427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0624" y="771591"/>
            <a:ext cx="10459234" cy="3847207"/>
          </a:xfrm>
          <a:prstGeom prst="rect">
            <a:avLst/>
          </a:prstGeom>
          <a:noFill/>
        </p:spPr>
        <p:txBody>
          <a:bodyPr wrap="square" rtlCol="0">
            <a:spAutoFit/>
          </a:bodyPr>
          <a:lstStyle/>
          <a:p>
            <a:r>
              <a:rPr lang="zh-CN" altLang="zh-CN" sz="2800" b="1" dirty="0">
                <a:solidFill>
                  <a:srgbClr val="C00000"/>
                </a:solidFill>
              </a:rPr>
              <a:t>框架搭</a:t>
            </a:r>
            <a:r>
              <a:rPr lang="zh-CN" altLang="zh-CN" sz="2800" b="1" dirty="0" smtClean="0">
                <a:solidFill>
                  <a:srgbClr val="C00000"/>
                </a:solidFill>
              </a:rPr>
              <a:t>建</a:t>
            </a:r>
            <a:endParaRPr lang="en-US" altLang="zh-CN" sz="2800" b="1" dirty="0" smtClean="0">
              <a:solidFill>
                <a:srgbClr val="C00000"/>
              </a:solidFill>
            </a:endParaRPr>
          </a:p>
          <a:p>
            <a:r>
              <a:rPr lang="zh-CN" altLang="zh-CN" sz="2400" dirty="0" smtClean="0"/>
              <a:t>（</a:t>
            </a:r>
            <a:r>
              <a:rPr lang="en-US" altLang="zh-CN" sz="2400" dirty="0"/>
              <a:t>1</a:t>
            </a:r>
            <a:r>
              <a:rPr lang="zh-CN" altLang="zh-CN" sz="2400" dirty="0" smtClean="0"/>
              <a:t>）</a:t>
            </a:r>
            <a:r>
              <a:rPr lang="zh-CN" altLang="zh-CN" sz="2400" dirty="0"/>
              <a:t>选择</a:t>
            </a:r>
            <a:r>
              <a:rPr lang="en-US" altLang="zh-CN" sz="2400" dirty="0"/>
              <a:t>NCNN</a:t>
            </a:r>
            <a:r>
              <a:rPr lang="zh-CN" altLang="zh-CN" sz="2400" dirty="0"/>
              <a:t>开源框架</a:t>
            </a:r>
          </a:p>
          <a:p>
            <a:pPr lvl="1"/>
            <a:endParaRPr lang="en-US" altLang="zh-CN" sz="2400" dirty="0"/>
          </a:p>
          <a:p>
            <a:r>
              <a:rPr lang="zh-CN" altLang="zh-CN" sz="2400" dirty="0"/>
              <a:t>（</a:t>
            </a:r>
            <a:r>
              <a:rPr lang="en-US" altLang="zh-CN" sz="2400" dirty="0"/>
              <a:t>2</a:t>
            </a:r>
            <a:r>
              <a:rPr lang="zh-CN" altLang="zh-CN" sz="2400" dirty="0" smtClean="0"/>
              <a:t>）</a:t>
            </a:r>
            <a:r>
              <a:rPr lang="zh-CN" altLang="zh-CN" sz="2400" dirty="0"/>
              <a:t>框架搭建的具体流程如下：</a:t>
            </a:r>
          </a:p>
          <a:p>
            <a:pPr lvl="2"/>
            <a:r>
              <a:rPr lang="zh-CN" altLang="en-US" sz="2400" dirty="0" smtClean="0"/>
              <a:t>（</a:t>
            </a:r>
            <a:r>
              <a:rPr lang="en-US" altLang="zh-CN" sz="2400" dirty="0" smtClean="0"/>
              <a:t>2-1</a:t>
            </a:r>
            <a:r>
              <a:rPr lang="zh-CN" altLang="en-US" sz="2400" dirty="0" smtClean="0"/>
              <a:t>）</a:t>
            </a:r>
            <a:r>
              <a:rPr lang="zh-CN" altLang="zh-CN" sz="2400" dirty="0" smtClean="0"/>
              <a:t>下</a:t>
            </a:r>
            <a:r>
              <a:rPr lang="zh-CN" altLang="zh-CN" sz="2400" dirty="0"/>
              <a:t>载编译源码</a:t>
            </a:r>
          </a:p>
          <a:p>
            <a:pPr lvl="2"/>
            <a:r>
              <a:rPr lang="zh-CN" altLang="en-US" sz="2400" dirty="0"/>
              <a:t>（</a:t>
            </a:r>
            <a:r>
              <a:rPr lang="en-US" altLang="zh-CN" sz="2400" dirty="0" smtClean="0"/>
              <a:t>2-2</a:t>
            </a:r>
            <a:r>
              <a:rPr lang="zh-CN" altLang="en-US" sz="2400" dirty="0" smtClean="0"/>
              <a:t>）</a:t>
            </a:r>
            <a:r>
              <a:rPr lang="zh-CN" altLang="zh-CN" sz="2400" dirty="0" smtClean="0"/>
              <a:t>框</a:t>
            </a:r>
            <a:r>
              <a:rPr lang="zh-CN" altLang="zh-CN" sz="2400" dirty="0"/>
              <a:t>架参数进行调整</a:t>
            </a:r>
          </a:p>
          <a:p>
            <a:pPr lvl="2"/>
            <a:r>
              <a:rPr lang="zh-CN" altLang="en-US" sz="2400" dirty="0"/>
              <a:t>（</a:t>
            </a:r>
            <a:r>
              <a:rPr lang="en-US" altLang="zh-CN" sz="2400" dirty="0" smtClean="0"/>
              <a:t>2-3</a:t>
            </a:r>
            <a:r>
              <a:rPr lang="zh-CN" altLang="en-US" sz="2400" dirty="0" smtClean="0"/>
              <a:t>）</a:t>
            </a:r>
            <a:r>
              <a:rPr lang="zh-CN" altLang="zh-CN" sz="2400" dirty="0" smtClean="0"/>
              <a:t>实</a:t>
            </a:r>
            <a:r>
              <a:rPr lang="zh-CN" altLang="zh-CN" sz="2400" dirty="0"/>
              <a:t>验分析确定可接受的误差范围</a:t>
            </a:r>
          </a:p>
          <a:p>
            <a:pPr lvl="2"/>
            <a:r>
              <a:rPr lang="zh-CN" altLang="en-US" sz="2400" dirty="0"/>
              <a:t>（</a:t>
            </a:r>
            <a:r>
              <a:rPr lang="en-US" altLang="zh-CN" sz="2400" dirty="0" smtClean="0"/>
              <a:t>2-4</a:t>
            </a:r>
            <a:r>
              <a:rPr lang="zh-CN" altLang="en-US" sz="2400" dirty="0" smtClean="0"/>
              <a:t>）</a:t>
            </a:r>
            <a:r>
              <a:rPr lang="zh-CN" altLang="zh-CN" sz="2400" dirty="0" smtClean="0"/>
              <a:t>框</a:t>
            </a:r>
            <a:r>
              <a:rPr lang="zh-CN" altLang="zh-CN" sz="2400" dirty="0"/>
              <a:t>架优化、实验分析</a:t>
            </a:r>
          </a:p>
          <a:p>
            <a:pPr lvl="2"/>
            <a:r>
              <a:rPr lang="zh-CN" altLang="en-US" sz="2400" dirty="0"/>
              <a:t>（</a:t>
            </a:r>
            <a:r>
              <a:rPr lang="en-US" altLang="zh-CN" sz="2400" dirty="0" smtClean="0"/>
              <a:t>2-5</a:t>
            </a:r>
            <a:r>
              <a:rPr lang="zh-CN" altLang="en-US" sz="2400" dirty="0" smtClean="0"/>
              <a:t>）</a:t>
            </a:r>
            <a:r>
              <a:rPr lang="zh-CN" altLang="zh-CN" sz="2400" dirty="0" smtClean="0"/>
              <a:t>迭</a:t>
            </a:r>
            <a:r>
              <a:rPr lang="zh-CN" altLang="zh-CN" sz="2400" dirty="0"/>
              <a:t>代上述</a:t>
            </a:r>
            <a:r>
              <a:rPr lang="zh-CN" altLang="zh-CN" sz="2400" dirty="0" smtClean="0"/>
              <a:t>（</a:t>
            </a:r>
            <a:r>
              <a:rPr lang="en-US" altLang="zh-CN" sz="2400" dirty="0" smtClean="0"/>
              <a:t>2-2</a:t>
            </a:r>
            <a:r>
              <a:rPr lang="zh-CN" altLang="zh-CN" sz="2400" dirty="0" smtClean="0"/>
              <a:t>）（</a:t>
            </a:r>
            <a:r>
              <a:rPr lang="en-US" altLang="zh-CN" sz="2400" dirty="0" smtClean="0"/>
              <a:t>2-4</a:t>
            </a:r>
            <a:r>
              <a:rPr lang="zh-CN" altLang="zh-CN" sz="2400" dirty="0"/>
              <a:t>）步直到识别误差在可接受范围内</a:t>
            </a:r>
          </a:p>
          <a:p>
            <a:endParaRPr lang="en-US" altLang="zh-CN" sz="2400" dirty="0" smtClean="0"/>
          </a:p>
        </p:txBody>
      </p:sp>
      <p:sp>
        <p:nvSpPr>
          <p:cNvPr id="5" name="文本框 4"/>
          <p:cNvSpPr txBox="1"/>
          <p:nvPr/>
        </p:nvSpPr>
        <p:spPr>
          <a:xfrm>
            <a:off x="300624" y="125260"/>
            <a:ext cx="2880986" cy="646331"/>
          </a:xfrm>
          <a:prstGeom prst="rect">
            <a:avLst/>
          </a:prstGeom>
          <a:noFill/>
        </p:spPr>
        <p:txBody>
          <a:bodyPr wrap="square" rtlCol="0">
            <a:spAutoFit/>
          </a:bodyPr>
          <a:lstStyle/>
          <a:p>
            <a:r>
              <a:rPr lang="zh-CN" altLang="en-US" sz="3600" b="1" dirty="0">
                <a:solidFill>
                  <a:srgbClr val="00B050"/>
                </a:solidFill>
              </a:rPr>
              <a:t>研</a:t>
            </a:r>
            <a:r>
              <a:rPr lang="zh-CN" altLang="en-US" sz="3600" b="1" dirty="0" smtClean="0">
                <a:solidFill>
                  <a:srgbClr val="00B050"/>
                </a:solidFill>
              </a:rPr>
              <a:t>究方案</a:t>
            </a:r>
            <a:endParaRPr lang="zh-CN" altLang="en-US" sz="3600" b="1" dirty="0">
              <a:solidFill>
                <a:srgbClr val="00B050"/>
              </a:solidFill>
            </a:endParaRPr>
          </a:p>
        </p:txBody>
      </p:sp>
    </p:spTree>
    <p:extLst>
      <p:ext uri="{BB962C8B-B14F-4D97-AF65-F5344CB8AC3E}">
        <p14:creationId xmlns:p14="http://schemas.microsoft.com/office/powerpoint/2010/main" val="2888872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0624" y="1009585"/>
            <a:ext cx="10459234" cy="3108543"/>
          </a:xfrm>
          <a:prstGeom prst="rect">
            <a:avLst/>
          </a:prstGeom>
          <a:noFill/>
        </p:spPr>
        <p:txBody>
          <a:bodyPr wrap="square" rtlCol="0">
            <a:spAutoFit/>
          </a:bodyPr>
          <a:lstStyle/>
          <a:p>
            <a:r>
              <a:rPr lang="zh-CN" altLang="zh-CN" sz="2800" b="1" dirty="0">
                <a:solidFill>
                  <a:srgbClr val="C00000"/>
                </a:solidFill>
              </a:rPr>
              <a:t>算法设</a:t>
            </a:r>
            <a:r>
              <a:rPr lang="zh-CN" altLang="zh-CN" sz="2800" b="1" dirty="0" smtClean="0">
                <a:solidFill>
                  <a:srgbClr val="C00000"/>
                </a:solidFill>
              </a:rPr>
              <a:t>计</a:t>
            </a:r>
            <a:endParaRPr lang="en-US" altLang="zh-CN" sz="2800" b="1" dirty="0" smtClean="0">
              <a:solidFill>
                <a:srgbClr val="C00000"/>
              </a:solidFill>
            </a:endParaRPr>
          </a:p>
          <a:p>
            <a:r>
              <a:rPr lang="zh-CN" altLang="zh-CN" sz="2400" dirty="0" smtClean="0"/>
              <a:t>（</a:t>
            </a:r>
            <a:r>
              <a:rPr lang="en-US" altLang="zh-CN" sz="2400" dirty="0"/>
              <a:t>1</a:t>
            </a:r>
            <a:r>
              <a:rPr lang="zh-CN" altLang="zh-CN" sz="2400" dirty="0" smtClean="0"/>
              <a:t>）</a:t>
            </a:r>
            <a:r>
              <a:rPr lang="zh-CN" altLang="zh-CN" sz="2400" dirty="0"/>
              <a:t>用成熟简单的算</a:t>
            </a:r>
            <a:r>
              <a:rPr lang="zh-CN" altLang="zh-CN" sz="2400" dirty="0" smtClean="0"/>
              <a:t>法</a:t>
            </a:r>
            <a:r>
              <a:rPr lang="zh-CN" altLang="en-US" sz="2400" dirty="0" smtClean="0"/>
              <a:t>，在</a:t>
            </a:r>
            <a:r>
              <a:rPr lang="zh-CN" altLang="zh-CN" sz="2400" dirty="0" smtClean="0"/>
              <a:t>搭</a:t>
            </a:r>
            <a:r>
              <a:rPr lang="zh-CN" altLang="zh-CN" sz="2400" dirty="0"/>
              <a:t>建起来形成闭环运转的机器学习模型应用系</a:t>
            </a:r>
            <a:r>
              <a:rPr lang="zh-CN" altLang="zh-CN" sz="2400" dirty="0" smtClean="0"/>
              <a:t>统</a:t>
            </a:r>
            <a:r>
              <a:rPr lang="zh-CN" altLang="en-US" sz="2400" dirty="0" smtClean="0"/>
              <a:t>上进行</a:t>
            </a:r>
            <a:r>
              <a:rPr lang="zh-CN" altLang="zh-CN" sz="2400" dirty="0" smtClean="0"/>
              <a:t>优</a:t>
            </a:r>
            <a:r>
              <a:rPr lang="zh-CN" altLang="zh-CN" sz="2400" dirty="0"/>
              <a:t>化迭代以取得一定显著的效</a:t>
            </a:r>
            <a:r>
              <a:rPr lang="zh-CN" altLang="zh-CN" sz="2400" dirty="0" smtClean="0"/>
              <a:t>果</a:t>
            </a:r>
            <a:r>
              <a:rPr lang="zh-CN" altLang="en-US" sz="2400" dirty="0" smtClean="0"/>
              <a:t>。</a:t>
            </a:r>
            <a:endParaRPr lang="en-US" altLang="zh-CN" sz="2400" dirty="0" smtClean="0"/>
          </a:p>
          <a:p>
            <a:endParaRPr lang="en-US" altLang="zh-CN" sz="2400" dirty="0"/>
          </a:p>
          <a:p>
            <a:r>
              <a:rPr lang="zh-CN" altLang="zh-CN" sz="2400" dirty="0"/>
              <a:t>（</a:t>
            </a:r>
            <a:r>
              <a:rPr lang="en-US" altLang="zh-CN" sz="2400" dirty="0"/>
              <a:t>2</a:t>
            </a:r>
            <a:r>
              <a:rPr lang="zh-CN" altLang="zh-CN" sz="2400" dirty="0" smtClean="0"/>
              <a:t>）</a:t>
            </a:r>
            <a:r>
              <a:rPr lang="zh-CN" altLang="zh-CN" sz="2400" dirty="0"/>
              <a:t>算法设计中需要分析</a:t>
            </a:r>
            <a:r>
              <a:rPr lang="en-US" altLang="zh-CN" sz="2400" dirty="0"/>
              <a:t>Bad Case</a:t>
            </a:r>
            <a:r>
              <a:rPr lang="zh-CN" altLang="zh-CN" sz="2400" dirty="0"/>
              <a:t>进而能够发现一些被忽视的问题。例如实际标注为正样本但是预测出来的确实负样本且概率特别低的负样本，都是可以作为分析的对象，一般拿一批类似样本分析就可能会找到问题规律所在。这个是算法设计阶段发现潜在问题的有效手段</a:t>
            </a:r>
            <a:r>
              <a:rPr lang="zh-CN" altLang="zh-CN" sz="2400" dirty="0" smtClean="0"/>
              <a:t>。</a:t>
            </a:r>
            <a:endParaRPr lang="en-US" altLang="zh-CN" sz="2400" dirty="0" smtClean="0"/>
          </a:p>
        </p:txBody>
      </p:sp>
      <p:sp>
        <p:nvSpPr>
          <p:cNvPr id="5" name="文本框 4"/>
          <p:cNvSpPr txBox="1"/>
          <p:nvPr/>
        </p:nvSpPr>
        <p:spPr>
          <a:xfrm>
            <a:off x="300624" y="125260"/>
            <a:ext cx="2880986" cy="646331"/>
          </a:xfrm>
          <a:prstGeom prst="rect">
            <a:avLst/>
          </a:prstGeom>
          <a:noFill/>
        </p:spPr>
        <p:txBody>
          <a:bodyPr wrap="square" rtlCol="0">
            <a:spAutoFit/>
          </a:bodyPr>
          <a:lstStyle/>
          <a:p>
            <a:r>
              <a:rPr lang="zh-CN" altLang="en-US" sz="3600" b="1" dirty="0">
                <a:solidFill>
                  <a:srgbClr val="00B050"/>
                </a:solidFill>
              </a:rPr>
              <a:t>研</a:t>
            </a:r>
            <a:r>
              <a:rPr lang="zh-CN" altLang="en-US" sz="3600" b="1" dirty="0" smtClean="0">
                <a:solidFill>
                  <a:srgbClr val="00B050"/>
                </a:solidFill>
              </a:rPr>
              <a:t>究方案</a:t>
            </a:r>
            <a:endParaRPr lang="zh-CN" altLang="en-US" sz="3600" b="1" dirty="0">
              <a:solidFill>
                <a:srgbClr val="00B050"/>
              </a:solidFill>
            </a:endParaRPr>
          </a:p>
        </p:txBody>
      </p:sp>
    </p:spTree>
    <p:extLst>
      <p:ext uri="{BB962C8B-B14F-4D97-AF65-F5344CB8AC3E}">
        <p14:creationId xmlns:p14="http://schemas.microsoft.com/office/powerpoint/2010/main" val="3306806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2077</Words>
  <Application>Microsoft Office PowerPoint</Application>
  <PresentationFormat>宽屏</PresentationFormat>
  <Paragraphs>122</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宋体</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QM</dc:creator>
  <cp:lastModifiedBy>QM</cp:lastModifiedBy>
  <cp:revision>64</cp:revision>
  <dcterms:created xsi:type="dcterms:W3CDTF">2018-09-10T19:00:58Z</dcterms:created>
  <dcterms:modified xsi:type="dcterms:W3CDTF">2018-09-12T03:41:27Z</dcterms:modified>
</cp:coreProperties>
</file>