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Old Standard TT"/>
      <p:regular r:id="rId21"/>
      <p:bold r:id="rId22"/>
      <p: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07B4CD4-A985-42F5-ACC4-3B91EBFC3270}">
  <a:tblStyle styleId="{307B4CD4-A985-42F5-ACC4-3B91EBFC327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ldStandardTT-bold.fntdata"/><Relationship Id="rId10" Type="http://schemas.openxmlformats.org/officeDocument/2006/relationships/slide" Target="slides/slide5.xml"/><Relationship Id="rId21" Type="http://schemas.openxmlformats.org/officeDocument/2006/relationships/font" Target="fonts/OldStandardTT-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ldStandardT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Path_loss" TargetMode="External"/><Relationship Id="rId3" Type="http://schemas.openxmlformats.org/officeDocument/2006/relationships/hyperlink" Target="https://en.wikipedia.org/wiki/Decibel" TargetMode="External"/><Relationship Id="rId4" Type="http://schemas.openxmlformats.org/officeDocument/2006/relationships/hyperlink" Target="https://en.wikipedia.org/wiki/Megahertz" TargetMode="External"/><Relationship Id="rId5" Type="http://schemas.openxmlformats.org/officeDocument/2006/relationships/hyperlink" Target="https://en.wikipedia.org/wiki/Antenna_(radio)"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ef4436ba4_1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ef4436ba4_1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fr" sz="900">
                <a:solidFill>
                  <a:srgbClr val="666666"/>
                </a:solidFill>
                <a:latin typeface="Verdana"/>
                <a:ea typeface="Verdana"/>
                <a:cs typeface="Verdana"/>
                <a:sym typeface="Verdana"/>
              </a:rPr>
              <a:t>Generally this model is quite good in urban and suburban environments, but not as good in rural areas, due to the fact that it does not take into account neither terrain undulation nor the effects derived from the degree of urbanization along the propagation path.</a:t>
            </a:r>
            <a:endParaRPr sz="900">
              <a:solidFill>
                <a:srgbClr val="666666"/>
              </a:solidFill>
              <a:latin typeface="Verdana"/>
              <a:ea typeface="Verdana"/>
              <a:cs typeface="Verdana"/>
              <a:sym typeface="Verdana"/>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f1090817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f1090817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fr" sz="900">
                <a:solidFill>
                  <a:srgbClr val="666666"/>
                </a:solidFill>
                <a:latin typeface="Verdana"/>
                <a:ea typeface="Verdana"/>
                <a:cs typeface="Verdana"/>
                <a:sym typeface="Verdana"/>
              </a:rPr>
              <a:t>Generally this model is quite good in urban and suburban environments, but not as good in rural areas, due to the fact that it does not take into account neither terrain undulation nor the effects derived from the degree of urbanization along the propagation path.</a:t>
            </a:r>
            <a:endParaRPr sz="900">
              <a:solidFill>
                <a:srgbClr val="666666"/>
              </a:solidFill>
              <a:latin typeface="Verdana"/>
              <a:ea typeface="Verdana"/>
              <a:cs typeface="Verdana"/>
              <a:sym typeface="Verdana"/>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f1090817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f1090817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fr" sz="900">
                <a:solidFill>
                  <a:srgbClr val="666666"/>
                </a:solidFill>
                <a:latin typeface="Verdana"/>
                <a:ea typeface="Verdana"/>
                <a:cs typeface="Verdana"/>
                <a:sym typeface="Verdana"/>
              </a:rPr>
              <a:t>Generally this model is quite good in urban and suburban environments, but not as good in rural areas, due to the fact that it does not take into account neither terrain undulation nor the effects derived from the degree of urbanization along the propagation path.</a:t>
            </a:r>
            <a:endParaRPr sz="900">
              <a:solidFill>
                <a:srgbClr val="666666"/>
              </a:solidFill>
              <a:latin typeface="Verdana"/>
              <a:ea typeface="Verdana"/>
              <a:cs typeface="Verdana"/>
              <a:sym typeface="Verdana"/>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ef4436ba4_1_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ef4436ba4_1_7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ef4436ba4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ef4436ba4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ef4436ba4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ef4436ba4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ef4436ba4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ef4436ba4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sz="900">
                <a:solidFill>
                  <a:srgbClr val="666666"/>
                </a:solidFill>
                <a:latin typeface="Verdana"/>
                <a:ea typeface="Verdana"/>
                <a:cs typeface="Verdana"/>
                <a:sym typeface="Verdana"/>
              </a:rPr>
              <a:t>On the basis of extensive measurements carried out in Tokyo at frequencies in the range of 100 MHz to 1920 MHz, Okumura </a:t>
            </a:r>
            <a:r>
              <a:rPr i="1" lang="fr" sz="900">
                <a:solidFill>
                  <a:srgbClr val="666666"/>
                </a:solidFill>
                <a:latin typeface="Verdana"/>
                <a:ea typeface="Verdana"/>
                <a:cs typeface="Verdana"/>
                <a:sym typeface="Verdana"/>
              </a:rPr>
              <a:t>et al. </a:t>
            </a:r>
            <a:r>
              <a:rPr lang="fr" sz="900">
                <a:solidFill>
                  <a:srgbClr val="666666"/>
                </a:solidFill>
                <a:latin typeface="Verdana"/>
                <a:ea typeface="Verdana"/>
                <a:cs typeface="Verdana"/>
                <a:sym typeface="Verdana"/>
              </a:rPr>
              <a:t> published one of the most widely used models for path loss prediction in urban areas.</a:t>
            </a:r>
            <a:endParaRPr sz="1050">
              <a:solidFill>
                <a:srgbClr val="222222"/>
              </a:solidFill>
            </a:endParaRPr>
          </a:p>
          <a:p>
            <a:pPr indent="0" lvl="0" marL="0" rtl="0" algn="l">
              <a:lnSpc>
                <a:spcPct val="115000"/>
              </a:lnSpc>
              <a:spcBef>
                <a:spcPts val="1600"/>
              </a:spcBef>
              <a:spcAft>
                <a:spcPts val="0"/>
              </a:spcAft>
              <a:buClr>
                <a:schemeClr val="dk1"/>
              </a:buClr>
              <a:buSzPts val="1100"/>
              <a:buFont typeface="Arial"/>
              <a:buNone/>
            </a:pPr>
            <a:r>
              <a:rPr lang="fr" sz="900">
                <a:solidFill>
                  <a:srgbClr val="666666"/>
                </a:solidFill>
                <a:latin typeface="Verdana"/>
                <a:ea typeface="Verdana"/>
                <a:cs typeface="Verdana"/>
                <a:sym typeface="Verdana"/>
              </a:rPr>
              <a:t>The main result of Okumura's work was a set of curves, giving the median attenuation, relative to free space, as a function of frequency, distance, heights and several path-specific correction factors. This model is considered to be among the simplest and best in terms of accuracy in path loss prediction. It has become a standard for system planning in modern mobile radio systems.</a:t>
            </a:r>
            <a:endParaRPr sz="900">
              <a:solidFill>
                <a:srgbClr val="666666"/>
              </a:solidFill>
              <a:latin typeface="Verdana"/>
              <a:ea typeface="Verdana"/>
              <a:cs typeface="Verdana"/>
              <a:sym typeface="Verdana"/>
            </a:endParaRPr>
          </a:p>
          <a:p>
            <a:pPr indent="0" lvl="0" marL="0" rtl="0" algn="l">
              <a:lnSpc>
                <a:spcPct val="115000"/>
              </a:lnSpc>
              <a:spcBef>
                <a:spcPts val="1600"/>
              </a:spcBef>
              <a:spcAft>
                <a:spcPts val="0"/>
              </a:spcAft>
              <a:buClr>
                <a:schemeClr val="dk1"/>
              </a:buClr>
              <a:buSzPts val="1100"/>
              <a:buFont typeface="Arial"/>
              <a:buNone/>
            </a:pPr>
            <a:r>
              <a:rPr lang="fr" sz="900">
                <a:solidFill>
                  <a:srgbClr val="666666"/>
                </a:solidFill>
                <a:latin typeface="Verdana"/>
                <a:ea typeface="Verdana"/>
                <a:cs typeface="Verdana"/>
                <a:sym typeface="Verdana"/>
              </a:rPr>
              <a:t>With the aim to make this method easy to apply, Hata defined a series of empirical relationships describing the graphical method proposed by Okumura. Such expressions, which are of empirical nature, are known as the </a:t>
            </a:r>
            <a:r>
              <a:rPr b="1" lang="fr" sz="900">
                <a:solidFill>
                  <a:srgbClr val="666666"/>
                </a:solidFill>
                <a:latin typeface="Verdana"/>
                <a:ea typeface="Verdana"/>
                <a:cs typeface="Verdana"/>
                <a:sym typeface="Verdana"/>
              </a:rPr>
              <a:t>Okumura-Hata model, </a:t>
            </a:r>
            <a:r>
              <a:rPr lang="fr" sz="900">
                <a:solidFill>
                  <a:srgbClr val="666666"/>
                </a:solidFill>
                <a:latin typeface="Verdana"/>
                <a:ea typeface="Verdana"/>
                <a:cs typeface="Verdana"/>
                <a:sym typeface="Verdana"/>
              </a:rPr>
              <a:t>also called as Hata model.</a:t>
            </a:r>
            <a:endParaRPr sz="900">
              <a:solidFill>
                <a:srgbClr val="666666"/>
              </a:solidFill>
              <a:latin typeface="Verdana"/>
              <a:ea typeface="Verdana"/>
              <a:cs typeface="Verdana"/>
              <a:sym typeface="Verdana"/>
            </a:endParaRPr>
          </a:p>
          <a:p>
            <a:pPr indent="0" lvl="0" marL="0" rtl="0" algn="l">
              <a:lnSpc>
                <a:spcPct val="115000"/>
              </a:lnSpc>
              <a:spcBef>
                <a:spcPts val="1600"/>
              </a:spcBef>
              <a:spcAft>
                <a:spcPts val="1600"/>
              </a:spcAft>
              <a:buClr>
                <a:schemeClr val="dk1"/>
              </a:buClr>
              <a:buSzPts val="1100"/>
              <a:buFont typeface="Arial"/>
              <a:buNone/>
            </a:pPr>
            <a:r>
              <a:rPr lang="fr" sz="900">
                <a:solidFill>
                  <a:srgbClr val="666666"/>
                </a:solidFill>
                <a:latin typeface="Verdana"/>
                <a:ea typeface="Verdana"/>
                <a:cs typeface="Verdana"/>
                <a:sym typeface="Verdana"/>
              </a:rPr>
              <a:t>The main result provided by the model is the median value of the basic propagation loss, as a function of frequency, distance, base station height and mobile antenna height. Although it does not include any of the path-specific correction factors which are available in Okumura's model, the expressions proposed by Hata have significant practical value.*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ef4436ba4_1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ef4436ba4_1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900">
              <a:solidFill>
                <a:srgbClr val="666666"/>
              </a:solidFill>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lang="fr" sz="1050">
                <a:solidFill>
                  <a:srgbClr val="222222"/>
                </a:solidFill>
              </a:rPr>
              <a:t>(Though based on the Okumura model, the Hata model does not provide coverage to the whole range of frequencies covered by Okumura model. Hata model does not go beyond 1500 MHz while Okumura provides support for up to 1920 MHz. The model is suited for both point-to-point and broadcast communications, and covers mobile station antenna heights of 1–20 m, base station antenna heights of 30–200 m, and link distances from 1–10 km ( wikipedia, should be reformulated ))*/</a:t>
            </a:r>
            <a:endParaRPr b="1" sz="900">
              <a:solidFill>
                <a:schemeClr val="dk1"/>
              </a:solidFill>
              <a:latin typeface="Verdana"/>
              <a:ea typeface="Verdana"/>
              <a:cs typeface="Verdana"/>
              <a:sym typeface="Verdana"/>
            </a:endParaRPr>
          </a:p>
          <a:p>
            <a:pPr indent="0" lvl="0" marL="0" rtl="0" algn="l">
              <a:spcBef>
                <a:spcPts val="16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ef4436ba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ef4436ba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sz="1200">
                <a:solidFill>
                  <a:schemeClr val="dk1"/>
                </a:solidFill>
              </a:rPr>
              <a:t>reflection Diffraction scattering Direction</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ef4436ba4_4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ef4436ba4_4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279400" rtl="0" algn="l">
              <a:lnSpc>
                <a:spcPct val="115000"/>
              </a:lnSpc>
              <a:spcBef>
                <a:spcPts val="0"/>
              </a:spcBef>
              <a:spcAft>
                <a:spcPts val="0"/>
              </a:spcAft>
              <a:buClr>
                <a:schemeClr val="dk1"/>
              </a:buClr>
              <a:buSzPts val="1100"/>
              <a:buFont typeface="Arial"/>
              <a:buNone/>
            </a:pPr>
            <a:r>
              <a:rPr b="1" i="1" lang="fr" sz="1050">
                <a:solidFill>
                  <a:srgbClr val="222222"/>
                </a:solidFill>
                <a:highlight>
                  <a:srgbClr val="FFFFFF"/>
                </a:highlight>
              </a:rPr>
              <a:t>L</a:t>
            </a:r>
            <a:r>
              <a:rPr b="1" baseline="-25000" i="1" lang="fr" sz="1400">
                <a:solidFill>
                  <a:srgbClr val="222222"/>
                </a:solidFill>
                <a:highlight>
                  <a:srgbClr val="FFFFFF"/>
                </a:highlight>
              </a:rPr>
              <a:t>U</a:t>
            </a:r>
            <a:r>
              <a:rPr lang="fr" sz="1050">
                <a:solidFill>
                  <a:srgbClr val="222222"/>
                </a:solidFill>
                <a:highlight>
                  <a:srgbClr val="FFFFFF"/>
                </a:highlight>
              </a:rPr>
              <a:t> = </a:t>
            </a:r>
            <a:r>
              <a:rPr lang="fr" sz="1050" u="sng">
                <a:solidFill>
                  <a:srgbClr val="0B0080"/>
                </a:solidFill>
                <a:highlight>
                  <a:srgbClr val="FFFFFF"/>
                </a:highlight>
                <a:hlinkClick r:id="rId2"/>
              </a:rPr>
              <a:t>Path loss</a:t>
            </a:r>
            <a:r>
              <a:rPr lang="fr" sz="1050">
                <a:solidFill>
                  <a:srgbClr val="222222"/>
                </a:solidFill>
                <a:highlight>
                  <a:srgbClr val="FFFFFF"/>
                </a:highlight>
              </a:rPr>
              <a:t> in urban areas. Unit: </a:t>
            </a:r>
            <a:r>
              <a:rPr lang="fr" sz="1050" u="sng">
                <a:solidFill>
                  <a:srgbClr val="0B0080"/>
                </a:solidFill>
                <a:highlight>
                  <a:srgbClr val="FFFFFF"/>
                </a:highlight>
                <a:hlinkClick r:id="rId3"/>
              </a:rPr>
              <a:t>decibel</a:t>
            </a:r>
            <a:r>
              <a:rPr lang="fr" sz="1050">
                <a:solidFill>
                  <a:srgbClr val="222222"/>
                </a:solidFill>
                <a:highlight>
                  <a:srgbClr val="FFFFFF"/>
                </a:highlight>
              </a:rPr>
              <a:t> (dB)</a:t>
            </a:r>
            <a:endParaRPr sz="1050">
              <a:solidFill>
                <a:srgbClr val="222222"/>
              </a:solidFill>
              <a:highlight>
                <a:srgbClr val="FFFFFF"/>
              </a:highlight>
            </a:endParaRPr>
          </a:p>
          <a:p>
            <a:pPr indent="0" lvl="0" marL="279400" rtl="0" algn="l">
              <a:lnSpc>
                <a:spcPct val="115000"/>
              </a:lnSpc>
              <a:spcBef>
                <a:spcPts val="100"/>
              </a:spcBef>
              <a:spcAft>
                <a:spcPts val="0"/>
              </a:spcAft>
              <a:buClr>
                <a:schemeClr val="dk1"/>
              </a:buClr>
              <a:buSzPts val="1100"/>
              <a:buFont typeface="Arial"/>
              <a:buNone/>
            </a:pPr>
            <a:r>
              <a:rPr b="1" i="1" lang="fr" sz="1050">
                <a:solidFill>
                  <a:srgbClr val="222222"/>
                </a:solidFill>
                <a:highlight>
                  <a:srgbClr val="FFFFFF"/>
                </a:highlight>
              </a:rPr>
              <a:t>h</a:t>
            </a:r>
            <a:r>
              <a:rPr b="1" baseline="-25000" i="1" lang="fr" sz="1400">
                <a:solidFill>
                  <a:srgbClr val="222222"/>
                </a:solidFill>
                <a:highlight>
                  <a:srgbClr val="FFFFFF"/>
                </a:highlight>
              </a:rPr>
              <a:t>B</a:t>
            </a:r>
            <a:r>
              <a:rPr lang="fr" sz="1050">
                <a:solidFill>
                  <a:srgbClr val="222222"/>
                </a:solidFill>
                <a:highlight>
                  <a:srgbClr val="FFFFFF"/>
                </a:highlight>
              </a:rPr>
              <a:t> = Height of base station antenna. Unit: meter (m)</a:t>
            </a:r>
            <a:endParaRPr sz="1050">
              <a:solidFill>
                <a:srgbClr val="222222"/>
              </a:solidFill>
              <a:highlight>
                <a:srgbClr val="FFFFFF"/>
              </a:highlight>
            </a:endParaRPr>
          </a:p>
          <a:p>
            <a:pPr indent="0" lvl="0" marL="279400" rtl="0" algn="l">
              <a:lnSpc>
                <a:spcPct val="115000"/>
              </a:lnSpc>
              <a:spcBef>
                <a:spcPts val="100"/>
              </a:spcBef>
              <a:spcAft>
                <a:spcPts val="0"/>
              </a:spcAft>
              <a:buClr>
                <a:schemeClr val="dk1"/>
              </a:buClr>
              <a:buSzPts val="1100"/>
              <a:buFont typeface="Arial"/>
              <a:buNone/>
            </a:pPr>
            <a:r>
              <a:rPr b="1" i="1" lang="fr" sz="1050">
                <a:solidFill>
                  <a:srgbClr val="222222"/>
                </a:solidFill>
                <a:highlight>
                  <a:srgbClr val="FFFFFF"/>
                </a:highlight>
              </a:rPr>
              <a:t>h</a:t>
            </a:r>
            <a:r>
              <a:rPr b="1" baseline="-25000" i="1" lang="fr" sz="1400">
                <a:solidFill>
                  <a:srgbClr val="222222"/>
                </a:solidFill>
                <a:highlight>
                  <a:srgbClr val="FFFFFF"/>
                </a:highlight>
              </a:rPr>
              <a:t>M</a:t>
            </a:r>
            <a:r>
              <a:rPr lang="fr" sz="1050">
                <a:solidFill>
                  <a:srgbClr val="222222"/>
                </a:solidFill>
                <a:highlight>
                  <a:srgbClr val="FFFFFF"/>
                </a:highlight>
              </a:rPr>
              <a:t> = Height of mobile station antenna. Unit: meter (m)</a:t>
            </a:r>
            <a:endParaRPr sz="1050">
              <a:solidFill>
                <a:srgbClr val="222222"/>
              </a:solidFill>
              <a:highlight>
                <a:srgbClr val="FFFFFF"/>
              </a:highlight>
            </a:endParaRPr>
          </a:p>
          <a:p>
            <a:pPr indent="0" lvl="0" marL="279400" rtl="0" algn="l">
              <a:lnSpc>
                <a:spcPct val="115000"/>
              </a:lnSpc>
              <a:spcBef>
                <a:spcPts val="100"/>
              </a:spcBef>
              <a:spcAft>
                <a:spcPts val="0"/>
              </a:spcAft>
              <a:buClr>
                <a:schemeClr val="dk1"/>
              </a:buClr>
              <a:buSzPts val="1100"/>
              <a:buFont typeface="Arial"/>
              <a:buNone/>
            </a:pPr>
            <a:r>
              <a:rPr b="1" i="1" lang="fr" sz="1050">
                <a:solidFill>
                  <a:srgbClr val="222222"/>
                </a:solidFill>
                <a:highlight>
                  <a:srgbClr val="FFFFFF"/>
                </a:highlight>
              </a:rPr>
              <a:t>f</a:t>
            </a:r>
            <a:r>
              <a:rPr lang="fr" sz="1050">
                <a:solidFill>
                  <a:srgbClr val="222222"/>
                </a:solidFill>
                <a:highlight>
                  <a:srgbClr val="FFFFFF"/>
                </a:highlight>
              </a:rPr>
              <a:t> = Frequency of transmission. Unit: </a:t>
            </a:r>
            <a:r>
              <a:rPr lang="fr" sz="1050" u="sng">
                <a:solidFill>
                  <a:srgbClr val="0B0080"/>
                </a:solidFill>
                <a:highlight>
                  <a:srgbClr val="FFFFFF"/>
                </a:highlight>
                <a:hlinkClick r:id="rId4"/>
              </a:rPr>
              <a:t>Megahertz</a:t>
            </a:r>
            <a:r>
              <a:rPr lang="fr" sz="1050">
                <a:solidFill>
                  <a:srgbClr val="222222"/>
                </a:solidFill>
                <a:highlight>
                  <a:srgbClr val="FFFFFF"/>
                </a:highlight>
              </a:rPr>
              <a:t> (MHz)</a:t>
            </a:r>
            <a:endParaRPr sz="1050">
              <a:solidFill>
                <a:srgbClr val="222222"/>
              </a:solidFill>
              <a:highlight>
                <a:srgbClr val="FFFFFF"/>
              </a:highlight>
            </a:endParaRPr>
          </a:p>
          <a:p>
            <a:pPr indent="0" lvl="0" marL="279400" rtl="0" algn="l">
              <a:lnSpc>
                <a:spcPct val="115000"/>
              </a:lnSpc>
              <a:spcBef>
                <a:spcPts val="100"/>
              </a:spcBef>
              <a:spcAft>
                <a:spcPts val="0"/>
              </a:spcAft>
              <a:buClr>
                <a:schemeClr val="dk1"/>
              </a:buClr>
              <a:buSzPts val="1100"/>
              <a:buFont typeface="Arial"/>
              <a:buNone/>
            </a:pPr>
            <a:r>
              <a:rPr b="1" i="1" lang="fr" sz="1050">
                <a:solidFill>
                  <a:srgbClr val="222222"/>
                </a:solidFill>
                <a:highlight>
                  <a:srgbClr val="FFFFFF"/>
                </a:highlight>
              </a:rPr>
              <a:t>C</a:t>
            </a:r>
            <a:r>
              <a:rPr b="1" baseline="-25000" i="1" lang="fr" sz="1400">
                <a:solidFill>
                  <a:srgbClr val="222222"/>
                </a:solidFill>
                <a:highlight>
                  <a:srgbClr val="FFFFFF"/>
                </a:highlight>
              </a:rPr>
              <a:t>H</a:t>
            </a:r>
            <a:r>
              <a:rPr lang="fr" sz="1050">
                <a:solidFill>
                  <a:srgbClr val="222222"/>
                </a:solidFill>
                <a:highlight>
                  <a:srgbClr val="FFFFFF"/>
                </a:highlight>
              </a:rPr>
              <a:t> = </a:t>
            </a:r>
            <a:r>
              <a:rPr lang="fr" sz="1050" u="sng">
                <a:solidFill>
                  <a:srgbClr val="0B0080"/>
                </a:solidFill>
                <a:highlight>
                  <a:srgbClr val="FFFFFF"/>
                </a:highlight>
                <a:hlinkClick r:id="rId5"/>
              </a:rPr>
              <a:t>Antenna</a:t>
            </a:r>
            <a:r>
              <a:rPr lang="fr" sz="1050">
                <a:solidFill>
                  <a:srgbClr val="222222"/>
                </a:solidFill>
                <a:highlight>
                  <a:srgbClr val="FFFFFF"/>
                </a:highlight>
              </a:rPr>
              <a:t> height correction factor</a:t>
            </a:r>
            <a:endParaRPr sz="1050">
              <a:solidFill>
                <a:srgbClr val="222222"/>
              </a:solidFill>
              <a:highlight>
                <a:srgbClr val="FFFFFF"/>
              </a:highlight>
            </a:endParaRPr>
          </a:p>
          <a:p>
            <a:pPr indent="0" lvl="0" marL="279400" rtl="0" algn="l">
              <a:lnSpc>
                <a:spcPct val="115000"/>
              </a:lnSpc>
              <a:spcBef>
                <a:spcPts val="100"/>
              </a:spcBef>
              <a:spcAft>
                <a:spcPts val="0"/>
              </a:spcAft>
              <a:buClr>
                <a:schemeClr val="dk1"/>
              </a:buClr>
              <a:buSzPts val="1100"/>
              <a:buFont typeface="Arial"/>
              <a:buNone/>
            </a:pPr>
            <a:r>
              <a:rPr b="1" i="1" lang="fr" sz="1050">
                <a:solidFill>
                  <a:srgbClr val="222222"/>
                </a:solidFill>
                <a:highlight>
                  <a:srgbClr val="FFFFFF"/>
                </a:highlight>
              </a:rPr>
              <a:t>d</a:t>
            </a:r>
            <a:r>
              <a:rPr lang="fr" sz="1050">
                <a:solidFill>
                  <a:srgbClr val="222222"/>
                </a:solidFill>
                <a:highlight>
                  <a:srgbClr val="FFFFFF"/>
                </a:highlight>
              </a:rPr>
              <a:t> = Distance between the base and mobile stations. Unit: kilometer (km).</a:t>
            </a:r>
            <a:endParaRPr sz="1050">
              <a:solidFill>
                <a:srgbClr val="222222"/>
              </a:solidFill>
              <a:highlight>
                <a:srgbClr val="FFFFFF"/>
              </a:highlight>
            </a:endParaRPr>
          </a:p>
          <a:p>
            <a:pPr indent="0" lvl="0" marL="0" rtl="0" algn="l">
              <a:spcBef>
                <a:spcPts val="1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ef4436ba4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ef4436ba4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ef4436ba4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ef4436ba4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ef4436ba4_4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ef4436ba4_4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f1090817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f1090817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Hata Model</a:t>
            </a:r>
            <a:endParaRPr/>
          </a:p>
        </p:txBody>
      </p:sp>
      <p:sp>
        <p:nvSpPr>
          <p:cNvPr id="60" name="Google Shape;60;p13"/>
          <p:cNvSpPr txBox="1"/>
          <p:nvPr>
            <p:ph idx="1" type="subTitle"/>
          </p:nvPr>
        </p:nvSpPr>
        <p:spPr>
          <a:xfrm>
            <a:off x="512700" y="37644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Presented by: Imad HAMDACHE</a:t>
            </a:r>
            <a:endParaRPr/>
          </a:p>
          <a:p>
            <a:pPr indent="0" lvl="0" marL="914400" rtl="0" algn="l">
              <a:spcBef>
                <a:spcPts val="0"/>
              </a:spcBef>
              <a:spcAft>
                <a:spcPts val="0"/>
              </a:spcAft>
              <a:buNone/>
            </a:pPr>
            <a:r>
              <a:rPr lang="fr"/>
              <a:t>           JiaRui XIE</a:t>
            </a:r>
            <a:endParaRPr/>
          </a:p>
          <a:p>
            <a:pPr indent="457200" lvl="0" marL="457200" rtl="0" algn="l">
              <a:spcBef>
                <a:spcPts val="0"/>
              </a:spcBef>
              <a:spcAft>
                <a:spcPts val="0"/>
              </a:spcAft>
              <a:buNone/>
            </a:pPr>
            <a:r>
              <a:rPr lang="fr"/>
              <a:t>           </a:t>
            </a:r>
            <a:r>
              <a:rPr lang="fr"/>
              <a:t>Antoni </a:t>
            </a:r>
            <a:r>
              <a:rPr lang="fr"/>
              <a:t>DALMASES TRILLA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pic>
        <p:nvPicPr>
          <p:cNvPr id="125" name="Google Shape;125;p22"/>
          <p:cNvPicPr preferRelativeResize="0"/>
          <p:nvPr/>
        </p:nvPicPr>
        <p:blipFill>
          <a:blip r:embed="rId3">
            <a:alphaModFix/>
          </a:blip>
          <a:stretch>
            <a:fillRect/>
          </a:stretch>
        </p:blipFill>
        <p:spPr>
          <a:xfrm>
            <a:off x="3113325" y="152400"/>
            <a:ext cx="5902529" cy="4838701"/>
          </a:xfrm>
          <a:prstGeom prst="rect">
            <a:avLst/>
          </a:prstGeom>
          <a:noFill/>
          <a:ln>
            <a:noFill/>
          </a:ln>
        </p:spPr>
      </p:pic>
      <p:sp>
        <p:nvSpPr>
          <p:cNvPr id="126" name="Google Shape;126;p22"/>
          <p:cNvSpPr txBox="1"/>
          <p:nvPr>
            <p:ph type="title"/>
          </p:nvPr>
        </p:nvSpPr>
        <p:spPr>
          <a:xfrm>
            <a:off x="311700" y="445025"/>
            <a:ext cx="25881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t>Path loss</a:t>
            </a:r>
            <a:endParaRPr/>
          </a:p>
          <a:p>
            <a:pPr indent="0" lvl="0" marL="0" rtl="0" algn="l">
              <a:spcBef>
                <a:spcPts val="0"/>
              </a:spcBef>
              <a:spcAft>
                <a:spcPts val="0"/>
              </a:spcAft>
              <a:buClr>
                <a:schemeClr val="dk1"/>
              </a:buClr>
              <a:buSzPts val="1100"/>
              <a:buFont typeface="Arial"/>
              <a:buNone/>
            </a:pPr>
            <a:r>
              <a:rPr lang="fr"/>
              <a:t>Frequency</a:t>
            </a:r>
            <a:endParaRPr/>
          </a:p>
          <a:p>
            <a:pPr indent="0" lvl="0" marL="0" rtl="0" algn="l">
              <a:spcBef>
                <a:spcPts val="0"/>
              </a:spcBef>
              <a:spcAft>
                <a:spcPts val="0"/>
              </a:spcAft>
              <a:buNone/>
            </a:pPr>
            <a:r>
              <a:t/>
            </a:r>
            <a:endParaRPr/>
          </a:p>
        </p:txBody>
      </p:sp>
      <p:sp>
        <p:nvSpPr>
          <p:cNvPr id="127" name="Google Shape;127;p22"/>
          <p:cNvSpPr txBox="1"/>
          <p:nvPr>
            <p:ph idx="1" type="body"/>
          </p:nvPr>
        </p:nvSpPr>
        <p:spPr>
          <a:xfrm>
            <a:off x="311700" y="1694150"/>
            <a:ext cx="2588100" cy="28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400"/>
              <a:t>d</a:t>
            </a:r>
            <a:r>
              <a:rPr lang="fr" sz="2400"/>
              <a:t> = 15 Km</a:t>
            </a:r>
            <a:endParaRPr sz="2400"/>
          </a:p>
          <a:p>
            <a:pPr indent="0" lvl="0" marL="0" rtl="0" algn="l">
              <a:spcBef>
                <a:spcPts val="1600"/>
              </a:spcBef>
              <a:spcAft>
                <a:spcPts val="0"/>
              </a:spcAft>
              <a:buNone/>
            </a:pPr>
            <a:r>
              <a:rPr lang="fr" sz="2400"/>
              <a:t>hb = 50 m</a:t>
            </a:r>
            <a:endParaRPr sz="2400"/>
          </a:p>
          <a:p>
            <a:pPr indent="0" lvl="0" marL="0" rtl="0" algn="l">
              <a:spcBef>
                <a:spcPts val="1600"/>
              </a:spcBef>
              <a:spcAft>
                <a:spcPts val="0"/>
              </a:spcAft>
              <a:buNone/>
            </a:pPr>
            <a:r>
              <a:rPr lang="fr" sz="2400"/>
              <a:t>hm = 3 m</a:t>
            </a:r>
            <a:endParaRPr sz="3000">
              <a:latin typeface="Arial"/>
              <a:ea typeface="Arial"/>
              <a:cs typeface="Arial"/>
              <a:sym typeface="Arial"/>
            </a:endParaRPr>
          </a:p>
          <a:p>
            <a:pPr indent="0" lvl="0" marL="0" rtl="0" algn="l">
              <a:spcBef>
                <a:spcPts val="1600"/>
              </a:spcBef>
              <a:spcAft>
                <a:spcPts val="1600"/>
              </a:spcAft>
              <a:buNone/>
            </a:pPr>
            <a:r>
              <a:t/>
            </a:r>
            <a:endParaRPr sz="30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25881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t>Path loss</a:t>
            </a:r>
            <a:endParaRPr/>
          </a:p>
          <a:p>
            <a:pPr indent="0" lvl="0" marL="0" rtl="0" algn="l">
              <a:spcBef>
                <a:spcPts val="0"/>
              </a:spcBef>
              <a:spcAft>
                <a:spcPts val="0"/>
              </a:spcAft>
              <a:buClr>
                <a:schemeClr val="dk1"/>
              </a:buClr>
              <a:buSzPts val="1100"/>
              <a:buFont typeface="Arial"/>
              <a:buNone/>
            </a:pPr>
            <a:r>
              <a:rPr lang="fr"/>
              <a:t>Base antenna</a:t>
            </a:r>
            <a:endParaRPr/>
          </a:p>
          <a:p>
            <a:pPr indent="0" lvl="0" marL="0" rtl="0" algn="l">
              <a:spcBef>
                <a:spcPts val="0"/>
              </a:spcBef>
              <a:spcAft>
                <a:spcPts val="0"/>
              </a:spcAft>
              <a:buNone/>
            </a:pPr>
            <a:r>
              <a:t/>
            </a:r>
            <a:endParaRPr/>
          </a:p>
        </p:txBody>
      </p:sp>
      <p:sp>
        <p:nvSpPr>
          <p:cNvPr id="133" name="Google Shape;133;p23"/>
          <p:cNvSpPr txBox="1"/>
          <p:nvPr>
            <p:ph idx="1" type="body"/>
          </p:nvPr>
        </p:nvSpPr>
        <p:spPr>
          <a:xfrm>
            <a:off x="311700" y="1755200"/>
            <a:ext cx="2588100" cy="28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400"/>
              <a:t>d = 15 Km</a:t>
            </a:r>
            <a:endParaRPr sz="2400"/>
          </a:p>
          <a:p>
            <a:pPr indent="0" lvl="0" marL="0" rtl="0" algn="l">
              <a:spcBef>
                <a:spcPts val="1600"/>
              </a:spcBef>
              <a:spcAft>
                <a:spcPts val="0"/>
              </a:spcAft>
              <a:buNone/>
            </a:pPr>
            <a:r>
              <a:rPr lang="fr" sz="2400"/>
              <a:t>f = 1000 MHz</a:t>
            </a:r>
            <a:endParaRPr sz="2400"/>
          </a:p>
          <a:p>
            <a:pPr indent="0" lvl="0" marL="0" rtl="0" algn="l">
              <a:spcBef>
                <a:spcPts val="1600"/>
              </a:spcBef>
              <a:spcAft>
                <a:spcPts val="0"/>
              </a:spcAft>
              <a:buNone/>
            </a:pPr>
            <a:r>
              <a:rPr lang="fr" sz="2400"/>
              <a:t>hm = 3 m</a:t>
            </a:r>
            <a:endParaRPr sz="3000">
              <a:latin typeface="Arial"/>
              <a:ea typeface="Arial"/>
              <a:cs typeface="Arial"/>
              <a:sym typeface="Arial"/>
            </a:endParaRPr>
          </a:p>
          <a:p>
            <a:pPr indent="0" lvl="0" marL="0" rtl="0" algn="l">
              <a:spcBef>
                <a:spcPts val="1600"/>
              </a:spcBef>
              <a:spcAft>
                <a:spcPts val="1600"/>
              </a:spcAft>
              <a:buNone/>
            </a:pPr>
            <a:r>
              <a:t/>
            </a:r>
            <a:endParaRPr sz="3000">
              <a:latin typeface="Arial"/>
              <a:ea typeface="Arial"/>
              <a:cs typeface="Arial"/>
              <a:sym typeface="Arial"/>
            </a:endParaRPr>
          </a:p>
        </p:txBody>
      </p:sp>
      <p:pic>
        <p:nvPicPr>
          <p:cNvPr id="134" name="Google Shape;134;p23"/>
          <p:cNvPicPr preferRelativeResize="0"/>
          <p:nvPr/>
        </p:nvPicPr>
        <p:blipFill>
          <a:blip r:embed="rId3">
            <a:alphaModFix/>
          </a:blip>
          <a:stretch>
            <a:fillRect/>
          </a:stretch>
        </p:blipFill>
        <p:spPr>
          <a:xfrm>
            <a:off x="3189575" y="196500"/>
            <a:ext cx="5845900" cy="4750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27102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t>Path loss</a:t>
            </a:r>
            <a:endParaRPr/>
          </a:p>
          <a:p>
            <a:pPr indent="0" lvl="0" marL="0" rtl="0" algn="l">
              <a:spcBef>
                <a:spcPts val="0"/>
              </a:spcBef>
              <a:spcAft>
                <a:spcPts val="0"/>
              </a:spcAft>
              <a:buClr>
                <a:schemeClr val="dk1"/>
              </a:buClr>
              <a:buSzPts val="1100"/>
              <a:buFont typeface="Arial"/>
              <a:buNone/>
            </a:pPr>
            <a:r>
              <a:rPr lang="fr"/>
              <a:t>Mobile</a:t>
            </a:r>
            <a:r>
              <a:rPr lang="fr"/>
              <a:t> antenna</a:t>
            </a:r>
            <a:endParaRPr/>
          </a:p>
          <a:p>
            <a:pPr indent="0" lvl="0" marL="0" rtl="0" algn="l">
              <a:spcBef>
                <a:spcPts val="0"/>
              </a:spcBef>
              <a:spcAft>
                <a:spcPts val="0"/>
              </a:spcAft>
              <a:buNone/>
            </a:pPr>
            <a:r>
              <a:t/>
            </a:r>
            <a:endParaRPr/>
          </a:p>
        </p:txBody>
      </p:sp>
      <p:sp>
        <p:nvSpPr>
          <p:cNvPr id="140" name="Google Shape;140;p24"/>
          <p:cNvSpPr txBox="1"/>
          <p:nvPr>
            <p:ph idx="1" type="body"/>
          </p:nvPr>
        </p:nvSpPr>
        <p:spPr>
          <a:xfrm>
            <a:off x="311700" y="1724675"/>
            <a:ext cx="2588100" cy="28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400"/>
              <a:t>d = 15 Km</a:t>
            </a:r>
            <a:endParaRPr sz="2400"/>
          </a:p>
          <a:p>
            <a:pPr indent="0" lvl="0" marL="0" rtl="0" algn="l">
              <a:spcBef>
                <a:spcPts val="1600"/>
              </a:spcBef>
              <a:spcAft>
                <a:spcPts val="0"/>
              </a:spcAft>
              <a:buNone/>
            </a:pPr>
            <a:r>
              <a:rPr lang="fr" sz="2400"/>
              <a:t>f = 1000 MHz</a:t>
            </a:r>
            <a:endParaRPr sz="2400"/>
          </a:p>
          <a:p>
            <a:pPr indent="0" lvl="0" marL="0" rtl="0" algn="l">
              <a:spcBef>
                <a:spcPts val="1600"/>
              </a:spcBef>
              <a:spcAft>
                <a:spcPts val="0"/>
              </a:spcAft>
              <a:buNone/>
            </a:pPr>
            <a:r>
              <a:rPr lang="fr" sz="2400"/>
              <a:t>hb = 50 m</a:t>
            </a:r>
            <a:endParaRPr sz="3000">
              <a:latin typeface="Arial"/>
              <a:ea typeface="Arial"/>
              <a:cs typeface="Arial"/>
              <a:sym typeface="Arial"/>
            </a:endParaRPr>
          </a:p>
          <a:p>
            <a:pPr indent="0" lvl="0" marL="0" rtl="0" algn="l">
              <a:spcBef>
                <a:spcPts val="1600"/>
              </a:spcBef>
              <a:spcAft>
                <a:spcPts val="1600"/>
              </a:spcAft>
              <a:buNone/>
            </a:pPr>
            <a:r>
              <a:t/>
            </a:r>
            <a:endParaRPr sz="3000">
              <a:latin typeface="Arial"/>
              <a:ea typeface="Arial"/>
              <a:cs typeface="Arial"/>
              <a:sym typeface="Arial"/>
            </a:endParaRPr>
          </a:p>
        </p:txBody>
      </p:sp>
      <p:pic>
        <p:nvPicPr>
          <p:cNvPr id="141" name="Google Shape;141;p24"/>
          <p:cNvPicPr preferRelativeResize="0"/>
          <p:nvPr/>
        </p:nvPicPr>
        <p:blipFill>
          <a:blip r:embed="rId3">
            <a:alphaModFix/>
          </a:blip>
          <a:stretch>
            <a:fillRect/>
          </a:stretch>
        </p:blipFill>
        <p:spPr>
          <a:xfrm>
            <a:off x="3174600" y="191150"/>
            <a:ext cx="5845600" cy="47612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Suitability for WLANs</a:t>
            </a:r>
            <a:endParaRPr/>
          </a:p>
        </p:txBody>
      </p:sp>
      <p:graphicFrame>
        <p:nvGraphicFramePr>
          <p:cNvPr id="147" name="Google Shape;147;p25"/>
          <p:cNvGraphicFramePr/>
          <p:nvPr/>
        </p:nvGraphicFramePr>
        <p:xfrm>
          <a:off x="473625" y="1421910"/>
          <a:ext cx="3000000" cy="3000000"/>
        </p:xfrm>
        <a:graphic>
          <a:graphicData uri="http://schemas.openxmlformats.org/drawingml/2006/table">
            <a:tbl>
              <a:tblPr>
                <a:noFill/>
                <a:tableStyleId>{307B4CD4-A985-42F5-ACC4-3B91EBFC3270}</a:tableStyleId>
              </a:tblPr>
              <a:tblGrid>
                <a:gridCol w="2732250"/>
                <a:gridCol w="2732250"/>
                <a:gridCol w="2732250"/>
              </a:tblGrid>
              <a:tr h="554800">
                <a:tc>
                  <a:txBody>
                    <a:bodyPr>
                      <a:noAutofit/>
                    </a:bodyPr>
                    <a:lstStyle/>
                    <a:p>
                      <a:pPr indent="0" lvl="0" marL="0" rtl="0" algn="l">
                        <a:spcBef>
                          <a:spcPts val="0"/>
                        </a:spcBef>
                        <a:spcAft>
                          <a:spcPts val="0"/>
                        </a:spcAft>
                        <a:buNone/>
                      </a:pPr>
                      <a:r>
                        <a:t/>
                      </a:r>
                      <a:endParaRPr sz="1800">
                        <a:latin typeface="Old Standard TT"/>
                        <a:ea typeface="Old Standard TT"/>
                        <a:cs typeface="Old Standard TT"/>
                        <a:sym typeface="Old Standard TT"/>
                      </a:endParaRPr>
                    </a:p>
                  </a:txBody>
                  <a:tcPr marT="91425" marB="91425" marR="91425" marL="91425" anchor="ctr">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fr" sz="1800">
                          <a:latin typeface="Old Standard TT"/>
                          <a:ea typeface="Old Standard TT"/>
                          <a:cs typeface="Old Standard TT"/>
                          <a:sym typeface="Old Standard TT"/>
                        </a:rPr>
                        <a:t>Hata model</a:t>
                      </a:r>
                      <a:endParaRPr sz="1800">
                        <a:latin typeface="Old Standard TT"/>
                        <a:ea typeface="Old Standard TT"/>
                        <a:cs typeface="Old Standard TT"/>
                        <a:sym typeface="Old Standard TT"/>
                      </a:endParaRPr>
                    </a:p>
                  </a:txBody>
                  <a:tcPr marT="91425" marB="91425" marR="91425" marL="91425" anchor="ctr"/>
                </a:tc>
                <a:tc>
                  <a:txBody>
                    <a:bodyPr>
                      <a:noAutofit/>
                    </a:bodyPr>
                    <a:lstStyle/>
                    <a:p>
                      <a:pPr indent="0" lvl="0" marL="0" rtl="0" algn="ctr">
                        <a:spcBef>
                          <a:spcPts val="0"/>
                        </a:spcBef>
                        <a:spcAft>
                          <a:spcPts val="0"/>
                        </a:spcAft>
                        <a:buNone/>
                      </a:pPr>
                      <a:r>
                        <a:rPr lang="fr" sz="1800">
                          <a:latin typeface="Old Standard TT"/>
                          <a:ea typeface="Old Standard TT"/>
                          <a:cs typeface="Old Standard TT"/>
                          <a:sym typeface="Old Standard TT"/>
                        </a:rPr>
                        <a:t>WLAN</a:t>
                      </a:r>
                      <a:endParaRPr sz="1800">
                        <a:latin typeface="Old Standard TT"/>
                        <a:ea typeface="Old Standard TT"/>
                        <a:cs typeface="Old Standard TT"/>
                        <a:sym typeface="Old Standard TT"/>
                      </a:endParaRPr>
                    </a:p>
                  </a:txBody>
                  <a:tcPr marT="91425" marB="91425" marR="91425" marL="91425" anchor="ctr"/>
                </a:tc>
              </a:tr>
              <a:tr h="549425">
                <a:tc>
                  <a:txBody>
                    <a:bodyPr>
                      <a:noAutofit/>
                    </a:bodyPr>
                    <a:lstStyle/>
                    <a:p>
                      <a:pPr indent="0" lvl="0" marL="0" rtl="0" algn="l">
                        <a:spcBef>
                          <a:spcPts val="0"/>
                        </a:spcBef>
                        <a:spcAft>
                          <a:spcPts val="0"/>
                        </a:spcAft>
                        <a:buNone/>
                      </a:pPr>
                      <a:r>
                        <a:rPr lang="fr" sz="1800">
                          <a:latin typeface="Old Standard TT"/>
                          <a:ea typeface="Old Standard TT"/>
                          <a:cs typeface="Old Standard TT"/>
                          <a:sym typeface="Old Standard TT"/>
                        </a:rPr>
                        <a:t>Mobile station</a:t>
                      </a:r>
                      <a:endParaRPr sz="1800">
                        <a:latin typeface="Old Standard TT"/>
                        <a:ea typeface="Old Standard TT"/>
                        <a:cs typeface="Old Standard TT"/>
                        <a:sym typeface="Old Standard T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fr" sz="1800">
                          <a:latin typeface="Old Standard TT"/>
                          <a:ea typeface="Old Standard TT"/>
                          <a:cs typeface="Old Standard TT"/>
                          <a:sym typeface="Old Standard TT"/>
                        </a:rPr>
                        <a:t>1 - 10 m</a:t>
                      </a:r>
                      <a:endParaRPr sz="1800">
                        <a:latin typeface="Old Standard TT"/>
                        <a:ea typeface="Old Standard TT"/>
                        <a:cs typeface="Old Standard TT"/>
                        <a:sym typeface="Old Standard TT"/>
                      </a:endParaRPr>
                    </a:p>
                  </a:txBody>
                  <a:tcPr marT="91425" marB="91425" marR="91425" marL="91425" anchor="ctr">
                    <a:lnL cap="flat" cmpd="sng" w="952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lang="fr" sz="1800">
                          <a:latin typeface="Old Standard TT"/>
                          <a:ea typeface="Old Standard TT"/>
                          <a:cs typeface="Old Standard TT"/>
                          <a:sym typeface="Old Standard TT"/>
                        </a:rPr>
                        <a:t>10 cm</a:t>
                      </a:r>
                      <a:endParaRPr sz="1800">
                        <a:latin typeface="Old Standard TT"/>
                        <a:ea typeface="Old Standard TT"/>
                        <a:cs typeface="Old Standard TT"/>
                        <a:sym typeface="Old Standard TT"/>
                      </a:endParaRPr>
                    </a:p>
                  </a:txBody>
                  <a:tcPr marT="91425" marB="91425" marR="91425" marL="91425" anchor="ctr"/>
                </a:tc>
              </a:tr>
              <a:tr h="549425">
                <a:tc>
                  <a:txBody>
                    <a:bodyPr>
                      <a:noAutofit/>
                    </a:bodyPr>
                    <a:lstStyle/>
                    <a:p>
                      <a:pPr indent="0" lvl="0" marL="0" rtl="0" algn="l">
                        <a:spcBef>
                          <a:spcPts val="0"/>
                        </a:spcBef>
                        <a:spcAft>
                          <a:spcPts val="0"/>
                        </a:spcAft>
                        <a:buNone/>
                      </a:pPr>
                      <a:r>
                        <a:rPr lang="fr" sz="1800">
                          <a:latin typeface="Old Standard TT"/>
                          <a:ea typeface="Old Standard TT"/>
                          <a:cs typeface="Old Standard TT"/>
                          <a:sym typeface="Old Standard TT"/>
                        </a:rPr>
                        <a:t>Base station</a:t>
                      </a:r>
                      <a:endParaRPr sz="1800">
                        <a:latin typeface="Old Standard TT"/>
                        <a:ea typeface="Old Standard TT"/>
                        <a:cs typeface="Old Standard TT"/>
                        <a:sym typeface="Old Standard T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fr" sz="1800">
                          <a:latin typeface="Old Standard TT"/>
                          <a:ea typeface="Old Standard TT"/>
                          <a:cs typeface="Old Standard TT"/>
                          <a:sym typeface="Old Standard TT"/>
                        </a:rPr>
                        <a:t>30 - 200 m</a:t>
                      </a:r>
                      <a:endParaRPr sz="1800">
                        <a:latin typeface="Old Standard TT"/>
                        <a:ea typeface="Old Standard TT"/>
                        <a:cs typeface="Old Standard TT"/>
                        <a:sym typeface="Old Standard TT"/>
                      </a:endParaRPr>
                    </a:p>
                  </a:txBody>
                  <a:tcPr marT="91425" marB="91425" marR="91425" marL="91425" anchor="ctr">
                    <a:lnL cap="flat" cmpd="sng" w="952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lang="fr" sz="1800">
                          <a:latin typeface="Old Standard TT"/>
                          <a:ea typeface="Old Standard TT"/>
                          <a:cs typeface="Old Standard TT"/>
                          <a:sym typeface="Old Standard TT"/>
                        </a:rPr>
                        <a:t>10 cm</a:t>
                      </a:r>
                      <a:endParaRPr sz="1800">
                        <a:latin typeface="Old Standard TT"/>
                        <a:ea typeface="Old Standard TT"/>
                        <a:cs typeface="Old Standard TT"/>
                        <a:sym typeface="Old Standard TT"/>
                      </a:endParaRPr>
                    </a:p>
                  </a:txBody>
                  <a:tcPr marT="91425" marB="91425" marR="91425" marL="91425" anchor="ctr"/>
                </a:tc>
              </a:tr>
              <a:tr h="549425">
                <a:tc>
                  <a:txBody>
                    <a:bodyPr>
                      <a:noAutofit/>
                    </a:bodyPr>
                    <a:lstStyle/>
                    <a:p>
                      <a:pPr indent="0" lvl="0" marL="0" rtl="0" algn="l">
                        <a:spcBef>
                          <a:spcPts val="0"/>
                        </a:spcBef>
                        <a:spcAft>
                          <a:spcPts val="0"/>
                        </a:spcAft>
                        <a:buNone/>
                      </a:pPr>
                      <a:r>
                        <a:rPr lang="fr" sz="1800">
                          <a:latin typeface="Old Standard TT"/>
                          <a:ea typeface="Old Standard TT"/>
                          <a:cs typeface="Old Standard TT"/>
                          <a:sym typeface="Old Standard TT"/>
                        </a:rPr>
                        <a:t>Link distance</a:t>
                      </a:r>
                      <a:endParaRPr sz="1800">
                        <a:latin typeface="Old Standard TT"/>
                        <a:ea typeface="Old Standard TT"/>
                        <a:cs typeface="Old Standard TT"/>
                        <a:sym typeface="Old Standard T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fr" sz="1800">
                          <a:latin typeface="Old Standard TT"/>
                          <a:ea typeface="Old Standard TT"/>
                          <a:cs typeface="Old Standard TT"/>
                          <a:sym typeface="Old Standard TT"/>
                        </a:rPr>
                        <a:t>1 - 20 km</a:t>
                      </a:r>
                      <a:endParaRPr sz="1800">
                        <a:latin typeface="Old Standard TT"/>
                        <a:ea typeface="Old Standard TT"/>
                        <a:cs typeface="Old Standard TT"/>
                        <a:sym typeface="Old Standard TT"/>
                      </a:endParaRPr>
                    </a:p>
                  </a:txBody>
                  <a:tcPr marT="91425" marB="91425" marR="91425" marL="91425" anchor="ctr">
                    <a:lnL cap="flat" cmpd="sng" w="952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lang="fr" sz="1800">
                          <a:latin typeface="Old Standard TT"/>
                          <a:ea typeface="Old Standard TT"/>
                          <a:cs typeface="Old Standard TT"/>
                          <a:sym typeface="Old Standard TT"/>
                        </a:rPr>
                        <a:t>0 - 50 m</a:t>
                      </a:r>
                      <a:endParaRPr sz="1800">
                        <a:latin typeface="Old Standard TT"/>
                        <a:ea typeface="Old Standard TT"/>
                        <a:cs typeface="Old Standard TT"/>
                        <a:sym typeface="Old Standard TT"/>
                      </a:endParaRPr>
                    </a:p>
                  </a:txBody>
                  <a:tcPr marT="91425" marB="91425" marR="91425" marL="91425" anchor="ctr"/>
                </a:tc>
              </a:tr>
            </a:tbl>
          </a:graphicData>
        </a:graphic>
      </p:graphicFrame>
      <p:sp>
        <p:nvSpPr>
          <p:cNvPr id="148" name="Google Shape;148;p25"/>
          <p:cNvSpPr txBox="1"/>
          <p:nvPr/>
        </p:nvSpPr>
        <p:spPr>
          <a:xfrm>
            <a:off x="562950" y="3912475"/>
            <a:ext cx="8018100" cy="8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latin typeface="Old Standard TT"/>
                <a:ea typeface="Old Standard TT"/>
                <a:cs typeface="Old Standard TT"/>
                <a:sym typeface="Old Standard TT"/>
              </a:rPr>
              <a:t>Recent researches have argued that Hata model can be used even in micro cell distances down to tens of meters from the transmitter under certain conditions.</a:t>
            </a:r>
            <a:endParaRPr sz="1800">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Suitability for WLANs</a:t>
            </a:r>
            <a:endParaRPr/>
          </a:p>
        </p:txBody>
      </p:sp>
      <p:sp>
        <p:nvSpPr>
          <p:cNvPr id="154" name="Google Shape;154;p2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Wireless Local Area Network (WLAN) channels are frequently accessed using IEEE 802.11 protocols.</a:t>
            </a:r>
            <a:endParaRPr/>
          </a:p>
          <a:p>
            <a:pPr indent="-317500" lvl="1" marL="914400" rtl="0" algn="l">
              <a:spcBef>
                <a:spcPts val="0"/>
              </a:spcBef>
              <a:spcAft>
                <a:spcPts val="0"/>
              </a:spcAft>
              <a:buSzPts val="1400"/>
              <a:buChar char="○"/>
            </a:pPr>
            <a:r>
              <a:rPr lang="fr"/>
              <a:t>2.4 GHz: 802.11b/g/n/ax</a:t>
            </a:r>
            <a:endParaRPr/>
          </a:p>
          <a:p>
            <a:pPr indent="-317500" lvl="1" marL="914400" rtl="0" algn="l">
              <a:spcBef>
                <a:spcPts val="0"/>
              </a:spcBef>
              <a:spcAft>
                <a:spcPts val="0"/>
              </a:spcAft>
              <a:buSzPts val="1400"/>
              <a:buChar char="○"/>
            </a:pPr>
            <a:r>
              <a:rPr lang="fr"/>
              <a:t>3.65 GHz: 802.11y</a:t>
            </a:r>
            <a:endParaRPr/>
          </a:p>
          <a:p>
            <a:pPr indent="-317500" lvl="1" marL="914400" rtl="0" algn="l">
              <a:spcBef>
                <a:spcPts val="0"/>
              </a:spcBef>
              <a:spcAft>
                <a:spcPts val="0"/>
              </a:spcAft>
              <a:buSzPts val="1400"/>
              <a:buChar char="○"/>
            </a:pPr>
            <a:r>
              <a:rPr lang="fr"/>
              <a:t>4.9–5.0 GHz: 802.11j</a:t>
            </a:r>
            <a:endParaRPr/>
          </a:p>
          <a:p>
            <a:pPr indent="-317500" lvl="1" marL="914400" rtl="0" algn="l">
              <a:spcBef>
                <a:spcPts val="0"/>
              </a:spcBef>
              <a:spcAft>
                <a:spcPts val="0"/>
              </a:spcAft>
              <a:buSzPts val="1400"/>
              <a:buChar char="○"/>
            </a:pPr>
            <a:r>
              <a:rPr lang="fr"/>
              <a:t>5 GHz: 802.11a/h/j/n/ac/ax</a:t>
            </a:r>
            <a:endParaRPr/>
          </a:p>
          <a:p>
            <a:pPr indent="-317500" lvl="1" marL="914400" rtl="0" algn="l">
              <a:spcBef>
                <a:spcPts val="0"/>
              </a:spcBef>
              <a:spcAft>
                <a:spcPts val="0"/>
              </a:spcAft>
              <a:buSzPts val="1400"/>
              <a:buChar char="○"/>
            </a:pPr>
            <a:r>
              <a:rPr lang="fr"/>
              <a:t>5.9 GHz: 802.11p</a:t>
            </a:r>
            <a:endParaRPr/>
          </a:p>
          <a:p>
            <a:pPr indent="-317500" lvl="1" marL="914400" rtl="0" algn="l">
              <a:spcBef>
                <a:spcPts val="0"/>
              </a:spcBef>
              <a:spcAft>
                <a:spcPts val="0"/>
              </a:spcAft>
              <a:buSzPts val="1400"/>
              <a:buChar char="○"/>
            </a:pPr>
            <a:r>
              <a:rPr lang="fr"/>
              <a:t>60 GHz: 802.11ad/ay</a:t>
            </a:r>
            <a:endParaRPr/>
          </a:p>
          <a:p>
            <a:pPr indent="-317500" lvl="1" marL="914400" rtl="0" algn="l">
              <a:spcBef>
                <a:spcPts val="0"/>
              </a:spcBef>
              <a:spcAft>
                <a:spcPts val="0"/>
              </a:spcAft>
              <a:buSzPts val="1400"/>
              <a:buChar char="○"/>
            </a:pPr>
            <a:r>
              <a:rPr lang="fr"/>
              <a:t>900 MHz: 802.11ah</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References</a:t>
            </a:r>
            <a:endParaRPr/>
          </a:p>
        </p:txBody>
      </p:sp>
      <p:sp>
        <p:nvSpPr>
          <p:cNvPr id="160" name="Google Shape;160;p2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Hata, M. "Empirical Formula for Propagation Loss in Land Mobile Radio Services." </a:t>
            </a:r>
            <a:r>
              <a:rPr i="1" lang="fr"/>
              <a:t>IEEE Transactions on Vehicular Technology</a:t>
            </a:r>
            <a:r>
              <a:rPr lang="fr"/>
              <a:t> 29, no. 3 (1980): 317-25. doi:10.1109/t-vt.1980.23859.</a:t>
            </a:r>
            <a:endParaRPr/>
          </a:p>
          <a:p>
            <a:pPr indent="-342900" lvl="0" marL="457200" rtl="0" algn="l">
              <a:spcBef>
                <a:spcPts val="0"/>
              </a:spcBef>
              <a:spcAft>
                <a:spcPts val="0"/>
              </a:spcAft>
              <a:buSzPts val="1800"/>
              <a:buChar char="●"/>
            </a:pPr>
            <a:r>
              <a:rPr lang="fr"/>
              <a:t>Nisirat, Mahdi A., Mahamod Ismail, Liyth Nissirat, and Salim Alkhawaldeh. "Is Hata Path Loss Model a Macro-cell Model Only? a Question of Debate." </a:t>
            </a:r>
            <a:r>
              <a:rPr i="1" lang="fr"/>
              <a:t>2012 International Conference on Computer and Communication Engineering (ICCCE), 2012</a:t>
            </a:r>
            <a:r>
              <a:rPr lang="fr"/>
              <a:t>. doi:10.1109/iccce.2012.6271195.</a:t>
            </a:r>
            <a:endParaRPr/>
          </a:p>
          <a:p>
            <a:pPr indent="-342900" lvl="0" marL="457200" rtl="0" algn="l">
              <a:spcBef>
                <a:spcPts val="0"/>
              </a:spcBef>
              <a:spcAft>
                <a:spcPts val="0"/>
              </a:spcAft>
              <a:buSzPts val="1800"/>
              <a:buChar char="●"/>
            </a:pPr>
            <a:r>
              <a:rPr lang="fr"/>
              <a:t>Wiley Online Library "Appendix 7.A: The Okumura–Hata Model". https://www.wiley.com/legacy/wileychi/molisch/supp2/appendices/c07_Appendices.pdf</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t>Introduction</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22222"/>
              </a:buClr>
              <a:buSzPts val="1800"/>
              <a:buChar char="●"/>
            </a:pPr>
            <a:r>
              <a:rPr lang="fr">
                <a:solidFill>
                  <a:srgbClr val="222222"/>
                </a:solidFill>
              </a:rPr>
              <a:t>Okumura Model : Set of curves to calculate the path loss</a:t>
            </a:r>
            <a:endParaRPr>
              <a:solidFill>
                <a:srgbClr val="222222"/>
              </a:solidFill>
            </a:endParaRPr>
          </a:p>
          <a:p>
            <a:pPr indent="-342900" lvl="0" marL="457200" rtl="0" algn="l">
              <a:spcBef>
                <a:spcPts val="0"/>
              </a:spcBef>
              <a:spcAft>
                <a:spcPts val="0"/>
              </a:spcAft>
              <a:buClr>
                <a:srgbClr val="222222"/>
              </a:buClr>
              <a:buSzPts val="1800"/>
              <a:buChar char="●"/>
            </a:pPr>
            <a:r>
              <a:rPr lang="fr">
                <a:solidFill>
                  <a:srgbClr val="222222"/>
                </a:solidFill>
              </a:rPr>
              <a:t>Okumura Model : Simple and good in path loss prediction</a:t>
            </a:r>
            <a:endParaRPr>
              <a:solidFill>
                <a:srgbClr val="222222"/>
              </a:solidFill>
            </a:endParaRPr>
          </a:p>
          <a:p>
            <a:pPr indent="-342900" lvl="0" marL="457200" rtl="0" algn="l">
              <a:spcBef>
                <a:spcPts val="0"/>
              </a:spcBef>
              <a:spcAft>
                <a:spcPts val="0"/>
              </a:spcAft>
              <a:buClr>
                <a:srgbClr val="222222"/>
              </a:buClr>
              <a:buSzPts val="1800"/>
              <a:buChar char="●"/>
            </a:pPr>
            <a:r>
              <a:rPr lang="fr">
                <a:solidFill>
                  <a:srgbClr val="222222"/>
                </a:solidFill>
              </a:rPr>
              <a:t>Hata defined a series of empirical relationships describing the graphical method proposed by Okumura</a:t>
            </a:r>
            <a:endParaRPr>
              <a:solidFill>
                <a:srgbClr val="222222"/>
              </a:solidFill>
            </a:endParaRPr>
          </a:p>
          <a:p>
            <a:pPr indent="-342900" lvl="0" marL="457200" rtl="0" algn="l">
              <a:spcBef>
                <a:spcPts val="0"/>
              </a:spcBef>
              <a:spcAft>
                <a:spcPts val="0"/>
              </a:spcAft>
              <a:buClr>
                <a:srgbClr val="222222"/>
              </a:buClr>
              <a:buSzPts val="1800"/>
              <a:buChar char="●"/>
            </a:pPr>
            <a:r>
              <a:rPr lang="fr">
                <a:solidFill>
                  <a:srgbClr val="222222"/>
                </a:solidFill>
              </a:rPr>
              <a:t>The Hata Model </a:t>
            </a:r>
            <a:r>
              <a:rPr lang="fr">
                <a:solidFill>
                  <a:srgbClr val="222222"/>
                </a:solidFill>
              </a:rPr>
              <a:t>provides median value of the basic propagation loss</a:t>
            </a:r>
            <a:endParaRPr>
              <a:solidFill>
                <a:srgbClr val="222222"/>
              </a:solidFill>
            </a:endParaRPr>
          </a:p>
          <a:p>
            <a:pPr indent="0" lvl="0" marL="0" rtl="0" algn="l">
              <a:spcBef>
                <a:spcPts val="1600"/>
              </a:spcBef>
              <a:spcAft>
                <a:spcPts val="1600"/>
              </a:spcAft>
              <a:buNone/>
            </a:pPr>
            <a:r>
              <a:t/>
            </a:r>
            <a:endParaRPr sz="1050">
              <a:solidFill>
                <a:srgbClr val="22222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Suitable environment</a:t>
            </a:r>
            <a:endParaRPr/>
          </a:p>
        </p:txBody>
      </p:sp>
      <p:graphicFrame>
        <p:nvGraphicFramePr>
          <p:cNvPr id="72" name="Google Shape;72;p15"/>
          <p:cNvGraphicFramePr/>
          <p:nvPr/>
        </p:nvGraphicFramePr>
        <p:xfrm>
          <a:off x="455875" y="1425300"/>
          <a:ext cx="3000000" cy="3000000"/>
        </p:xfrm>
        <a:graphic>
          <a:graphicData uri="http://schemas.openxmlformats.org/drawingml/2006/table">
            <a:tbl>
              <a:tblPr>
                <a:noFill/>
                <a:tableStyleId>{307B4CD4-A985-42F5-ACC4-3B91EBFC3270}</a:tableStyleId>
              </a:tblPr>
              <a:tblGrid>
                <a:gridCol w="4116125"/>
                <a:gridCol w="4116125"/>
              </a:tblGrid>
              <a:tr h="631025">
                <a:tc>
                  <a:txBody>
                    <a:bodyPr>
                      <a:noAutofit/>
                    </a:bodyPr>
                    <a:lstStyle/>
                    <a:p>
                      <a:pPr indent="0" lvl="0" marL="0" rtl="0" algn="l">
                        <a:spcBef>
                          <a:spcPts val="0"/>
                        </a:spcBef>
                        <a:spcAft>
                          <a:spcPts val="0"/>
                        </a:spcAft>
                        <a:buNone/>
                      </a:pPr>
                      <a:r>
                        <a:rPr lang="fr" sz="1800">
                          <a:latin typeface="Old Standard TT"/>
                          <a:ea typeface="Old Standard TT"/>
                          <a:cs typeface="Old Standard TT"/>
                          <a:sym typeface="Old Standard TT"/>
                        </a:rPr>
                        <a:t>Frequency  f (MHz)</a:t>
                      </a:r>
                      <a:endParaRPr sz="1800">
                        <a:latin typeface="Old Standard TT"/>
                        <a:ea typeface="Old Standard TT"/>
                        <a:cs typeface="Old Standard TT"/>
                        <a:sym typeface="Old Standard TT"/>
                      </a:endParaRPr>
                    </a:p>
                  </a:txBody>
                  <a:tcPr marT="91425" marB="91425" marR="91425" marL="91425" anchor="ctr"/>
                </a:tc>
                <a:tc>
                  <a:txBody>
                    <a:bodyPr>
                      <a:noAutofit/>
                    </a:bodyPr>
                    <a:lstStyle/>
                    <a:p>
                      <a:pPr indent="0" lvl="0" marL="0" rtl="0" algn="ctr">
                        <a:spcBef>
                          <a:spcPts val="0"/>
                        </a:spcBef>
                        <a:spcAft>
                          <a:spcPts val="0"/>
                        </a:spcAft>
                        <a:buNone/>
                      </a:pPr>
                      <a:r>
                        <a:rPr lang="fr" sz="1800">
                          <a:latin typeface="Old Standard TT"/>
                          <a:ea typeface="Old Standard TT"/>
                          <a:cs typeface="Old Standard TT"/>
                          <a:sym typeface="Old Standard TT"/>
                        </a:rPr>
                        <a:t>150 to 1500 </a:t>
                      </a:r>
                      <a:endParaRPr sz="1800">
                        <a:latin typeface="Old Standard TT"/>
                        <a:ea typeface="Old Standard TT"/>
                        <a:cs typeface="Old Standard TT"/>
                        <a:sym typeface="Old Standard TT"/>
                      </a:endParaRPr>
                    </a:p>
                  </a:txBody>
                  <a:tcPr marT="91425" marB="91425" marR="91425" marL="91425" anchor="ctr"/>
                </a:tc>
              </a:tr>
              <a:tr h="631025">
                <a:tc>
                  <a:txBody>
                    <a:bodyPr>
                      <a:noAutofit/>
                    </a:bodyPr>
                    <a:lstStyle/>
                    <a:p>
                      <a:pPr indent="0" lvl="0" marL="0" rtl="0" algn="l">
                        <a:spcBef>
                          <a:spcPts val="0"/>
                        </a:spcBef>
                        <a:spcAft>
                          <a:spcPts val="0"/>
                        </a:spcAft>
                        <a:buNone/>
                      </a:pPr>
                      <a:r>
                        <a:rPr lang="fr" sz="1800">
                          <a:latin typeface="Old Standard TT"/>
                          <a:ea typeface="Old Standard TT"/>
                          <a:cs typeface="Old Standard TT"/>
                          <a:sym typeface="Old Standard TT"/>
                        </a:rPr>
                        <a:t>Height of base station “hb” (m)</a:t>
                      </a:r>
                      <a:endParaRPr sz="1800">
                        <a:latin typeface="Old Standard TT"/>
                        <a:ea typeface="Old Standard TT"/>
                        <a:cs typeface="Old Standard TT"/>
                        <a:sym typeface="Old Standard TT"/>
                      </a:endParaRPr>
                    </a:p>
                  </a:txBody>
                  <a:tcPr marT="91425" marB="91425" marR="91425" marL="91425" anchor="ctr"/>
                </a:tc>
                <a:tc>
                  <a:txBody>
                    <a:bodyPr>
                      <a:noAutofit/>
                    </a:bodyPr>
                    <a:lstStyle/>
                    <a:p>
                      <a:pPr indent="0" lvl="0" marL="0" rtl="0" algn="ctr">
                        <a:spcBef>
                          <a:spcPts val="0"/>
                        </a:spcBef>
                        <a:spcAft>
                          <a:spcPts val="0"/>
                        </a:spcAft>
                        <a:buNone/>
                      </a:pPr>
                      <a:r>
                        <a:rPr lang="fr" sz="1800">
                          <a:latin typeface="Old Standard TT"/>
                          <a:ea typeface="Old Standard TT"/>
                          <a:cs typeface="Old Standard TT"/>
                          <a:sym typeface="Old Standard TT"/>
                        </a:rPr>
                        <a:t>30 to 200</a:t>
                      </a:r>
                      <a:endParaRPr sz="1800">
                        <a:latin typeface="Old Standard TT"/>
                        <a:ea typeface="Old Standard TT"/>
                        <a:cs typeface="Old Standard TT"/>
                        <a:sym typeface="Old Standard TT"/>
                      </a:endParaRPr>
                    </a:p>
                  </a:txBody>
                  <a:tcPr marT="91425" marB="91425" marR="91425" marL="91425" anchor="ctr"/>
                </a:tc>
              </a:tr>
              <a:tr h="631025">
                <a:tc>
                  <a:txBody>
                    <a:bodyPr>
                      <a:noAutofit/>
                    </a:bodyPr>
                    <a:lstStyle/>
                    <a:p>
                      <a:pPr indent="0" lvl="0" marL="0" rtl="0" algn="l">
                        <a:spcBef>
                          <a:spcPts val="0"/>
                        </a:spcBef>
                        <a:spcAft>
                          <a:spcPts val="0"/>
                        </a:spcAft>
                        <a:buNone/>
                      </a:pPr>
                      <a:r>
                        <a:rPr lang="fr" sz="1800">
                          <a:latin typeface="Old Standard TT"/>
                          <a:ea typeface="Old Standard TT"/>
                          <a:cs typeface="Old Standard TT"/>
                          <a:sym typeface="Old Standard TT"/>
                        </a:rPr>
                        <a:t>Height of mobile station antenna “hm” (m)</a:t>
                      </a:r>
                      <a:endParaRPr sz="1800">
                        <a:latin typeface="Old Standard TT"/>
                        <a:ea typeface="Old Standard TT"/>
                        <a:cs typeface="Old Standard TT"/>
                        <a:sym typeface="Old Standard TT"/>
                      </a:endParaRPr>
                    </a:p>
                  </a:txBody>
                  <a:tcPr marT="91425" marB="91425" marR="91425" marL="91425" anchor="ctr"/>
                </a:tc>
                <a:tc>
                  <a:txBody>
                    <a:bodyPr>
                      <a:noAutofit/>
                    </a:bodyPr>
                    <a:lstStyle/>
                    <a:p>
                      <a:pPr indent="0" lvl="0" marL="0" rtl="0" algn="ctr">
                        <a:spcBef>
                          <a:spcPts val="0"/>
                        </a:spcBef>
                        <a:spcAft>
                          <a:spcPts val="0"/>
                        </a:spcAft>
                        <a:buNone/>
                      </a:pPr>
                      <a:r>
                        <a:rPr lang="fr" sz="1800">
                          <a:latin typeface="Old Standard TT"/>
                          <a:ea typeface="Old Standard TT"/>
                          <a:cs typeface="Old Standard TT"/>
                          <a:sym typeface="Old Standard TT"/>
                        </a:rPr>
                        <a:t>1 to 10</a:t>
                      </a:r>
                      <a:endParaRPr sz="1800">
                        <a:latin typeface="Old Standard TT"/>
                        <a:ea typeface="Old Standard TT"/>
                        <a:cs typeface="Old Standard TT"/>
                        <a:sym typeface="Old Standard TT"/>
                      </a:endParaRPr>
                    </a:p>
                  </a:txBody>
                  <a:tcPr marT="91425" marB="91425" marR="91425" marL="91425" anchor="ctr"/>
                </a:tc>
              </a:tr>
              <a:tr h="967975">
                <a:tc>
                  <a:txBody>
                    <a:bodyPr>
                      <a:noAutofit/>
                    </a:bodyPr>
                    <a:lstStyle/>
                    <a:p>
                      <a:pPr indent="0" lvl="0" marL="0" rtl="0" algn="l">
                        <a:spcBef>
                          <a:spcPts val="0"/>
                        </a:spcBef>
                        <a:spcAft>
                          <a:spcPts val="0"/>
                        </a:spcAft>
                        <a:buNone/>
                      </a:pPr>
                      <a:r>
                        <a:rPr lang="fr" sz="1800">
                          <a:latin typeface="Old Standard TT"/>
                          <a:ea typeface="Old Standard TT"/>
                          <a:cs typeface="Old Standard TT"/>
                          <a:sym typeface="Old Standard TT"/>
                        </a:rPr>
                        <a:t>Distance between the base and mobile stations d (km)</a:t>
                      </a:r>
                      <a:endParaRPr sz="1800">
                        <a:latin typeface="Old Standard TT"/>
                        <a:ea typeface="Old Standard TT"/>
                        <a:cs typeface="Old Standard TT"/>
                        <a:sym typeface="Old Standard TT"/>
                      </a:endParaRPr>
                    </a:p>
                  </a:txBody>
                  <a:tcPr marT="91425" marB="91425" marR="91425" marL="91425" anchor="ctr"/>
                </a:tc>
                <a:tc>
                  <a:txBody>
                    <a:bodyPr>
                      <a:noAutofit/>
                    </a:bodyPr>
                    <a:lstStyle/>
                    <a:p>
                      <a:pPr indent="0" lvl="0" marL="0" rtl="0" algn="ctr">
                        <a:spcBef>
                          <a:spcPts val="0"/>
                        </a:spcBef>
                        <a:spcAft>
                          <a:spcPts val="0"/>
                        </a:spcAft>
                        <a:buNone/>
                      </a:pPr>
                      <a:r>
                        <a:rPr lang="fr" sz="1800">
                          <a:latin typeface="Old Standard TT"/>
                          <a:ea typeface="Old Standard TT"/>
                          <a:cs typeface="Old Standard TT"/>
                          <a:sym typeface="Old Standard TT"/>
                        </a:rPr>
                        <a:t>1 to 20</a:t>
                      </a:r>
                      <a:endParaRPr sz="1800">
                        <a:latin typeface="Old Standard TT"/>
                        <a:ea typeface="Old Standard TT"/>
                        <a:cs typeface="Old Standard TT"/>
                        <a:sym typeface="Old Standard TT"/>
                      </a:endParaRPr>
                    </a:p>
                  </a:txBody>
                  <a:tcPr marT="91425" marB="91425" marR="91425" marL="91425" anchor="ct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270950" y="455200"/>
            <a:ext cx="1083300" cy="60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Why</a:t>
            </a:r>
            <a:endParaRPr/>
          </a:p>
        </p:txBody>
      </p:sp>
      <p:sp>
        <p:nvSpPr>
          <p:cNvPr id="78" name="Google Shape;78;p16"/>
          <p:cNvSpPr txBox="1"/>
          <p:nvPr>
            <p:ph idx="1" type="body"/>
          </p:nvPr>
        </p:nvSpPr>
        <p:spPr>
          <a:xfrm>
            <a:off x="311700" y="1126475"/>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3000">
              <a:latin typeface="Arial"/>
              <a:ea typeface="Arial"/>
              <a:cs typeface="Arial"/>
              <a:sym typeface="Arial"/>
            </a:endParaRPr>
          </a:p>
          <a:p>
            <a:pPr indent="0" lvl="0" marL="0" rtl="0" algn="l">
              <a:spcBef>
                <a:spcPts val="1600"/>
              </a:spcBef>
              <a:spcAft>
                <a:spcPts val="1600"/>
              </a:spcAft>
              <a:buNone/>
            </a:pPr>
            <a:r>
              <a:t/>
            </a:r>
            <a:endParaRPr sz="3000">
              <a:latin typeface="Arial"/>
              <a:ea typeface="Arial"/>
              <a:cs typeface="Arial"/>
              <a:sym typeface="Arial"/>
            </a:endParaRPr>
          </a:p>
        </p:txBody>
      </p:sp>
      <p:pic>
        <p:nvPicPr>
          <p:cNvPr id="79" name="Google Shape;79;p16"/>
          <p:cNvPicPr preferRelativeResize="0"/>
          <p:nvPr/>
        </p:nvPicPr>
        <p:blipFill>
          <a:blip r:embed="rId3">
            <a:alphaModFix/>
          </a:blip>
          <a:stretch>
            <a:fillRect/>
          </a:stretch>
        </p:blipFill>
        <p:spPr>
          <a:xfrm>
            <a:off x="270950" y="1301925"/>
            <a:ext cx="5404749" cy="3046300"/>
          </a:xfrm>
          <a:prstGeom prst="rect">
            <a:avLst/>
          </a:prstGeom>
          <a:noFill/>
          <a:ln>
            <a:noFill/>
          </a:ln>
        </p:spPr>
      </p:pic>
      <p:sp>
        <p:nvSpPr>
          <p:cNvPr id="80" name="Google Shape;80;p16"/>
          <p:cNvSpPr txBox="1"/>
          <p:nvPr/>
        </p:nvSpPr>
        <p:spPr>
          <a:xfrm>
            <a:off x="9711750" y="1025650"/>
            <a:ext cx="3417900" cy="4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81" name="Google Shape;81;p16"/>
          <p:cNvSpPr txBox="1"/>
          <p:nvPr/>
        </p:nvSpPr>
        <p:spPr>
          <a:xfrm>
            <a:off x="5769275" y="455200"/>
            <a:ext cx="3209400" cy="431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1800">
                <a:solidFill>
                  <a:schemeClr val="dk1"/>
                </a:solidFill>
                <a:latin typeface="Old Standard TT"/>
                <a:ea typeface="Old Standard TT"/>
                <a:cs typeface="Old Standard TT"/>
                <a:sym typeface="Old Standard TT"/>
              </a:rPr>
              <a:t>The wireless propagation environment directly determines the choice of the propagation model. Major Factors:</a:t>
            </a:r>
            <a:endParaRPr sz="1800">
              <a:solidFill>
                <a:schemeClr val="dk1"/>
              </a:solidFill>
              <a:latin typeface="Old Standard TT"/>
              <a:ea typeface="Old Standard TT"/>
              <a:cs typeface="Old Standard TT"/>
              <a:sym typeface="Old Standard TT"/>
            </a:endParaRPr>
          </a:p>
          <a:p>
            <a:pPr indent="-342900" lvl="0" marL="457200" rtl="0" algn="l">
              <a:lnSpc>
                <a:spcPct val="115000"/>
              </a:lnSpc>
              <a:spcBef>
                <a:spcPts val="0"/>
              </a:spcBef>
              <a:spcAft>
                <a:spcPts val="0"/>
              </a:spcAft>
              <a:buClr>
                <a:schemeClr val="dk1"/>
              </a:buClr>
              <a:buSzPts val="1800"/>
              <a:buFont typeface="Old Standard TT"/>
              <a:buAutoNum type="arabicParenR"/>
            </a:pPr>
            <a:r>
              <a:rPr lang="fr" sz="1800">
                <a:solidFill>
                  <a:schemeClr val="dk1"/>
                </a:solidFill>
                <a:latin typeface="Old Standard TT"/>
                <a:ea typeface="Old Standard TT"/>
                <a:cs typeface="Old Standard TT"/>
                <a:sym typeface="Old Standard TT"/>
              </a:rPr>
              <a:t>Natural Terrain (mountains, hills, plains, waters)</a:t>
            </a:r>
            <a:endParaRPr sz="1800">
              <a:solidFill>
                <a:schemeClr val="dk1"/>
              </a:solidFill>
              <a:latin typeface="Old Standard TT"/>
              <a:ea typeface="Old Standard TT"/>
              <a:cs typeface="Old Standard TT"/>
              <a:sym typeface="Old Standard TT"/>
            </a:endParaRPr>
          </a:p>
          <a:p>
            <a:pPr indent="-342900" lvl="0" marL="457200" rtl="0" algn="l">
              <a:lnSpc>
                <a:spcPct val="115000"/>
              </a:lnSpc>
              <a:spcBef>
                <a:spcPts val="0"/>
              </a:spcBef>
              <a:spcAft>
                <a:spcPts val="0"/>
              </a:spcAft>
              <a:buClr>
                <a:schemeClr val="dk1"/>
              </a:buClr>
              <a:buSzPts val="1800"/>
              <a:buFont typeface="Old Standard TT"/>
              <a:buAutoNum type="arabicParenR"/>
            </a:pPr>
            <a:r>
              <a:rPr lang="fr" sz="1800">
                <a:solidFill>
                  <a:schemeClr val="dk1"/>
                </a:solidFill>
                <a:latin typeface="Old Standard TT"/>
                <a:ea typeface="Old Standard TT"/>
                <a:cs typeface="Old Standard TT"/>
                <a:sym typeface="Old Standard TT"/>
              </a:rPr>
              <a:t>Quantity, distribution, material properties of artificial buildings</a:t>
            </a:r>
            <a:endParaRPr sz="1800">
              <a:solidFill>
                <a:schemeClr val="dk1"/>
              </a:solidFill>
              <a:latin typeface="Old Standard TT"/>
              <a:ea typeface="Old Standard TT"/>
              <a:cs typeface="Old Standard TT"/>
              <a:sym typeface="Old Standard TT"/>
            </a:endParaRPr>
          </a:p>
          <a:p>
            <a:pPr indent="-342900" lvl="0" marL="457200" rtl="0" algn="l">
              <a:lnSpc>
                <a:spcPct val="115000"/>
              </a:lnSpc>
              <a:spcBef>
                <a:spcPts val="0"/>
              </a:spcBef>
              <a:spcAft>
                <a:spcPts val="0"/>
              </a:spcAft>
              <a:buClr>
                <a:schemeClr val="dk1"/>
              </a:buClr>
              <a:buSzPts val="1800"/>
              <a:buFont typeface="Old Standard TT"/>
              <a:buAutoNum type="arabicParenR"/>
            </a:pPr>
            <a:r>
              <a:rPr lang="fr" sz="1800">
                <a:solidFill>
                  <a:schemeClr val="dk1"/>
                </a:solidFill>
                <a:latin typeface="Old Standard TT"/>
                <a:ea typeface="Old Standard TT"/>
                <a:cs typeface="Old Standard TT"/>
                <a:sym typeface="Old Standard TT"/>
              </a:rPr>
              <a:t>Vegetation characteristics</a:t>
            </a:r>
            <a:endParaRPr sz="1800">
              <a:solidFill>
                <a:schemeClr val="dk1"/>
              </a:solidFill>
              <a:latin typeface="Old Standard TT"/>
              <a:ea typeface="Old Standard TT"/>
              <a:cs typeface="Old Standard TT"/>
              <a:sym typeface="Old Standard TT"/>
            </a:endParaRPr>
          </a:p>
          <a:p>
            <a:pPr indent="-342900" lvl="0" marL="457200" rtl="0" algn="l">
              <a:lnSpc>
                <a:spcPct val="115000"/>
              </a:lnSpc>
              <a:spcBef>
                <a:spcPts val="0"/>
              </a:spcBef>
              <a:spcAft>
                <a:spcPts val="0"/>
              </a:spcAft>
              <a:buClr>
                <a:schemeClr val="dk1"/>
              </a:buClr>
              <a:buSzPts val="1800"/>
              <a:buFont typeface="Old Standard TT"/>
              <a:buAutoNum type="arabicParenR"/>
            </a:pPr>
            <a:r>
              <a:rPr lang="fr" sz="1800">
                <a:solidFill>
                  <a:schemeClr val="dk1"/>
                </a:solidFill>
                <a:latin typeface="Old Standard TT"/>
                <a:ea typeface="Old Standard TT"/>
                <a:cs typeface="Old Standard TT"/>
                <a:sym typeface="Old Standard TT"/>
              </a:rPr>
              <a:t>Weather</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800">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One Form of the Okumura-Hata Mode</a:t>
            </a:r>
            <a:endParaRPr/>
          </a:p>
        </p:txBody>
      </p:sp>
      <p:sp>
        <p:nvSpPr>
          <p:cNvPr id="87" name="Google Shape;87;p1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8" name="Google Shape;88;p17"/>
          <p:cNvPicPr preferRelativeResize="0"/>
          <p:nvPr/>
        </p:nvPicPr>
        <p:blipFill>
          <a:blip r:embed="rId3">
            <a:alphaModFix/>
          </a:blip>
          <a:stretch>
            <a:fillRect/>
          </a:stretch>
        </p:blipFill>
        <p:spPr>
          <a:xfrm>
            <a:off x="311700" y="1171600"/>
            <a:ext cx="4626499" cy="491750"/>
          </a:xfrm>
          <a:prstGeom prst="rect">
            <a:avLst/>
          </a:prstGeom>
          <a:noFill/>
          <a:ln>
            <a:noFill/>
          </a:ln>
        </p:spPr>
      </p:pic>
      <p:pic>
        <p:nvPicPr>
          <p:cNvPr id="89" name="Google Shape;89;p17"/>
          <p:cNvPicPr preferRelativeResize="0"/>
          <p:nvPr/>
        </p:nvPicPr>
        <p:blipFill>
          <a:blip r:embed="rId4">
            <a:alphaModFix/>
          </a:blip>
          <a:stretch>
            <a:fillRect/>
          </a:stretch>
        </p:blipFill>
        <p:spPr>
          <a:xfrm>
            <a:off x="311700" y="2340350"/>
            <a:ext cx="6933750" cy="1059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5553600" cy="5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t>Different Situations - Urban</a:t>
            </a:r>
            <a:endParaRPr/>
          </a:p>
          <a:p>
            <a:pPr indent="0" lvl="0" marL="0" rtl="0" algn="l">
              <a:spcBef>
                <a:spcPts val="0"/>
              </a:spcBef>
              <a:spcAft>
                <a:spcPts val="0"/>
              </a:spcAft>
              <a:buNone/>
            </a:pPr>
            <a:r>
              <a:t/>
            </a:r>
            <a:endParaRPr/>
          </a:p>
        </p:txBody>
      </p:sp>
      <p:sp>
        <p:nvSpPr>
          <p:cNvPr id="95" name="Google Shape;95;p1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400"/>
              <a:t>C = 0</a:t>
            </a:r>
            <a:endParaRPr sz="2400"/>
          </a:p>
          <a:p>
            <a:pPr indent="0" lvl="0" marL="0" rtl="0" algn="l">
              <a:spcBef>
                <a:spcPts val="1600"/>
              </a:spcBef>
              <a:spcAft>
                <a:spcPts val="0"/>
              </a:spcAft>
              <a:buNone/>
            </a:pPr>
            <a:r>
              <a:rPr lang="fr" sz="2400"/>
              <a:t>Small or medium-sized city</a:t>
            </a:r>
            <a:endParaRPr sz="2400"/>
          </a:p>
          <a:p>
            <a:pPr indent="0" lvl="0" marL="0" rtl="0" algn="l">
              <a:spcBef>
                <a:spcPts val="1600"/>
              </a:spcBef>
              <a:spcAft>
                <a:spcPts val="0"/>
              </a:spcAft>
              <a:buNone/>
            </a:pPr>
            <a:r>
              <a:t/>
            </a:r>
            <a:endParaRPr sz="2400"/>
          </a:p>
          <a:p>
            <a:pPr indent="0" lvl="0" marL="0" rtl="0" algn="l">
              <a:spcBef>
                <a:spcPts val="1600"/>
              </a:spcBef>
              <a:spcAft>
                <a:spcPts val="1600"/>
              </a:spcAft>
              <a:buNone/>
            </a:pPr>
            <a:r>
              <a:rPr lang="fr" sz="2400"/>
              <a:t>Large cities</a:t>
            </a:r>
            <a:endParaRPr sz="3000">
              <a:latin typeface="Arial"/>
              <a:ea typeface="Arial"/>
              <a:cs typeface="Arial"/>
              <a:sym typeface="Arial"/>
            </a:endParaRPr>
          </a:p>
        </p:txBody>
      </p:sp>
      <p:pic>
        <p:nvPicPr>
          <p:cNvPr id="96" name="Google Shape;96;p18"/>
          <p:cNvPicPr preferRelativeResize="0"/>
          <p:nvPr/>
        </p:nvPicPr>
        <p:blipFill>
          <a:blip r:embed="rId3">
            <a:alphaModFix/>
          </a:blip>
          <a:stretch>
            <a:fillRect/>
          </a:stretch>
        </p:blipFill>
        <p:spPr>
          <a:xfrm>
            <a:off x="445650" y="2247900"/>
            <a:ext cx="7665876" cy="543000"/>
          </a:xfrm>
          <a:prstGeom prst="rect">
            <a:avLst/>
          </a:prstGeom>
          <a:noFill/>
          <a:ln>
            <a:noFill/>
          </a:ln>
        </p:spPr>
      </p:pic>
      <p:pic>
        <p:nvPicPr>
          <p:cNvPr id="97" name="Google Shape;97;p18"/>
          <p:cNvPicPr preferRelativeResize="0"/>
          <p:nvPr/>
        </p:nvPicPr>
        <p:blipFill>
          <a:blip r:embed="rId4">
            <a:alphaModFix/>
          </a:blip>
          <a:stretch>
            <a:fillRect/>
          </a:stretch>
        </p:blipFill>
        <p:spPr>
          <a:xfrm>
            <a:off x="445650" y="3540300"/>
            <a:ext cx="7943850" cy="1085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t>Different Situations</a:t>
            </a:r>
            <a:endParaRPr/>
          </a:p>
          <a:p>
            <a:pPr indent="0" lvl="0" marL="0" rtl="0" algn="l">
              <a:spcBef>
                <a:spcPts val="0"/>
              </a:spcBef>
              <a:spcAft>
                <a:spcPts val="0"/>
              </a:spcAft>
              <a:buNone/>
            </a:pPr>
            <a:r>
              <a:t/>
            </a:r>
            <a:endParaRPr/>
          </a:p>
        </p:txBody>
      </p:sp>
      <p:sp>
        <p:nvSpPr>
          <p:cNvPr id="103" name="Google Shape;103;p1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400"/>
              <a:t>Suburban environments</a:t>
            </a:r>
            <a:endParaRPr sz="2400"/>
          </a:p>
          <a:p>
            <a:pPr indent="0" lvl="0" marL="0" rtl="0" algn="l">
              <a:spcBef>
                <a:spcPts val="1600"/>
              </a:spcBef>
              <a:spcAft>
                <a:spcPts val="0"/>
              </a:spcAft>
              <a:buNone/>
            </a:pPr>
            <a:r>
              <a:t/>
            </a:r>
            <a:endParaRPr sz="3000">
              <a:latin typeface="Arial"/>
              <a:ea typeface="Arial"/>
              <a:cs typeface="Arial"/>
              <a:sym typeface="Arial"/>
            </a:endParaRPr>
          </a:p>
          <a:p>
            <a:pPr indent="0" lvl="0" marL="0" rtl="0" algn="l">
              <a:spcBef>
                <a:spcPts val="1600"/>
              </a:spcBef>
              <a:spcAft>
                <a:spcPts val="0"/>
              </a:spcAft>
              <a:buNone/>
            </a:pPr>
            <a:r>
              <a:rPr lang="fr" sz="2400"/>
              <a:t>Open environments</a:t>
            </a:r>
            <a:endParaRPr sz="3000">
              <a:latin typeface="Arial"/>
              <a:ea typeface="Arial"/>
              <a:cs typeface="Arial"/>
              <a:sym typeface="Arial"/>
            </a:endParaRPr>
          </a:p>
          <a:p>
            <a:pPr indent="0" lvl="0" marL="0" rtl="0" algn="l">
              <a:spcBef>
                <a:spcPts val="1600"/>
              </a:spcBef>
              <a:spcAft>
                <a:spcPts val="1600"/>
              </a:spcAft>
              <a:buNone/>
            </a:pPr>
            <a:r>
              <a:t/>
            </a:r>
            <a:endParaRPr sz="3000">
              <a:latin typeface="Arial"/>
              <a:ea typeface="Arial"/>
              <a:cs typeface="Arial"/>
              <a:sym typeface="Arial"/>
            </a:endParaRPr>
          </a:p>
        </p:txBody>
      </p:sp>
      <p:pic>
        <p:nvPicPr>
          <p:cNvPr id="104" name="Google Shape;104;p19"/>
          <p:cNvPicPr preferRelativeResize="0"/>
          <p:nvPr/>
        </p:nvPicPr>
        <p:blipFill>
          <a:blip r:embed="rId3">
            <a:alphaModFix/>
          </a:blip>
          <a:stretch>
            <a:fillRect/>
          </a:stretch>
        </p:blipFill>
        <p:spPr>
          <a:xfrm>
            <a:off x="447775" y="1714250"/>
            <a:ext cx="5524500" cy="609600"/>
          </a:xfrm>
          <a:prstGeom prst="rect">
            <a:avLst/>
          </a:prstGeom>
          <a:noFill/>
          <a:ln>
            <a:noFill/>
          </a:ln>
        </p:spPr>
      </p:pic>
      <p:pic>
        <p:nvPicPr>
          <p:cNvPr id="105" name="Google Shape;105;p19"/>
          <p:cNvPicPr preferRelativeResize="0"/>
          <p:nvPr/>
        </p:nvPicPr>
        <p:blipFill>
          <a:blip r:embed="rId4">
            <a:alphaModFix/>
          </a:blip>
          <a:stretch>
            <a:fillRect/>
          </a:stretch>
        </p:blipFill>
        <p:spPr>
          <a:xfrm>
            <a:off x="447775" y="3137800"/>
            <a:ext cx="7189763" cy="61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3435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t>Something Wrong ? </a:t>
            </a:r>
            <a:endParaRPr/>
          </a:p>
        </p:txBody>
      </p:sp>
      <p:sp>
        <p:nvSpPr>
          <p:cNvPr id="111" name="Google Shape;111;p2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2" name="Google Shape;112;p20"/>
          <p:cNvPicPr preferRelativeResize="0"/>
          <p:nvPr/>
        </p:nvPicPr>
        <p:blipFill>
          <a:blip r:embed="rId3">
            <a:alphaModFix/>
          </a:blip>
          <a:stretch>
            <a:fillRect/>
          </a:stretch>
        </p:blipFill>
        <p:spPr>
          <a:xfrm>
            <a:off x="311700" y="1171600"/>
            <a:ext cx="7943849" cy="837033"/>
          </a:xfrm>
          <a:prstGeom prst="rect">
            <a:avLst/>
          </a:prstGeom>
          <a:noFill/>
          <a:ln>
            <a:noFill/>
          </a:ln>
        </p:spPr>
      </p:pic>
      <p:pic>
        <p:nvPicPr>
          <p:cNvPr id="113" name="Google Shape;113;p20"/>
          <p:cNvPicPr preferRelativeResize="0"/>
          <p:nvPr/>
        </p:nvPicPr>
        <p:blipFill>
          <a:blip r:embed="rId4">
            <a:alphaModFix/>
          </a:blip>
          <a:stretch>
            <a:fillRect/>
          </a:stretch>
        </p:blipFill>
        <p:spPr>
          <a:xfrm>
            <a:off x="311688" y="2633163"/>
            <a:ext cx="8239125" cy="1095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25881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t>Path loss</a:t>
            </a:r>
            <a:endParaRPr/>
          </a:p>
          <a:p>
            <a:pPr indent="0" lvl="0" marL="0" rtl="0" algn="l">
              <a:spcBef>
                <a:spcPts val="0"/>
              </a:spcBef>
              <a:spcAft>
                <a:spcPts val="0"/>
              </a:spcAft>
              <a:buClr>
                <a:schemeClr val="dk1"/>
              </a:buClr>
              <a:buSzPts val="1100"/>
              <a:buFont typeface="Arial"/>
              <a:buNone/>
            </a:pPr>
            <a:r>
              <a:rPr lang="fr"/>
              <a:t>Distance</a:t>
            </a:r>
            <a:endParaRPr/>
          </a:p>
          <a:p>
            <a:pPr indent="0" lvl="0" marL="0" rtl="0" algn="l">
              <a:spcBef>
                <a:spcPts val="0"/>
              </a:spcBef>
              <a:spcAft>
                <a:spcPts val="0"/>
              </a:spcAft>
              <a:buNone/>
            </a:pPr>
            <a:r>
              <a:t/>
            </a:r>
            <a:endParaRPr/>
          </a:p>
        </p:txBody>
      </p:sp>
      <p:sp>
        <p:nvSpPr>
          <p:cNvPr id="119" name="Google Shape;119;p21"/>
          <p:cNvSpPr txBox="1"/>
          <p:nvPr>
            <p:ph idx="1" type="body"/>
          </p:nvPr>
        </p:nvSpPr>
        <p:spPr>
          <a:xfrm>
            <a:off x="311700" y="1663625"/>
            <a:ext cx="2588100" cy="29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400"/>
              <a:t>f = 1000 MHz</a:t>
            </a:r>
            <a:endParaRPr sz="2400"/>
          </a:p>
          <a:p>
            <a:pPr indent="0" lvl="0" marL="0" rtl="0" algn="l">
              <a:spcBef>
                <a:spcPts val="1600"/>
              </a:spcBef>
              <a:spcAft>
                <a:spcPts val="0"/>
              </a:spcAft>
              <a:buNone/>
            </a:pPr>
            <a:r>
              <a:rPr lang="fr" sz="2400"/>
              <a:t>hb = 50 m</a:t>
            </a:r>
            <a:endParaRPr sz="2400"/>
          </a:p>
          <a:p>
            <a:pPr indent="0" lvl="0" marL="0" rtl="0" algn="l">
              <a:spcBef>
                <a:spcPts val="1600"/>
              </a:spcBef>
              <a:spcAft>
                <a:spcPts val="0"/>
              </a:spcAft>
              <a:buNone/>
            </a:pPr>
            <a:r>
              <a:rPr lang="fr" sz="2400"/>
              <a:t>hm = 3 m</a:t>
            </a:r>
            <a:endParaRPr sz="3000">
              <a:latin typeface="Arial"/>
              <a:ea typeface="Arial"/>
              <a:cs typeface="Arial"/>
              <a:sym typeface="Arial"/>
            </a:endParaRPr>
          </a:p>
          <a:p>
            <a:pPr indent="0" lvl="0" marL="0" rtl="0" algn="l">
              <a:spcBef>
                <a:spcPts val="1600"/>
              </a:spcBef>
              <a:spcAft>
                <a:spcPts val="1600"/>
              </a:spcAft>
              <a:buNone/>
            </a:pPr>
            <a:r>
              <a:t/>
            </a:r>
            <a:endParaRPr sz="3000">
              <a:latin typeface="Arial"/>
              <a:ea typeface="Arial"/>
              <a:cs typeface="Arial"/>
              <a:sym typeface="Arial"/>
            </a:endParaRPr>
          </a:p>
        </p:txBody>
      </p:sp>
      <p:pic>
        <p:nvPicPr>
          <p:cNvPr id="120" name="Google Shape;120;p21"/>
          <p:cNvPicPr preferRelativeResize="0"/>
          <p:nvPr/>
        </p:nvPicPr>
        <p:blipFill>
          <a:blip r:embed="rId3">
            <a:alphaModFix/>
          </a:blip>
          <a:stretch>
            <a:fillRect/>
          </a:stretch>
        </p:blipFill>
        <p:spPr>
          <a:xfrm>
            <a:off x="3113575" y="196887"/>
            <a:ext cx="5937149" cy="47497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