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9.png" ContentType="image/png"/>
  <Override PartName="/ppt/media/image1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5" r:id="rId26"/>
    <p:sldMasterId id="2147483707" r:id="rId27"/>
    <p:sldMasterId id="2147483709" r:id="rId28"/>
    <p:sldMasterId id="2147483711" r:id="rId29"/>
    <p:sldMasterId id="2147483713" r:id="rId30"/>
    <p:sldMasterId id="2147483715" r:id="rId31"/>
    <p:sldMasterId id="2147483717" r:id="rId32"/>
    <p:sldMasterId id="2147483719" r:id="rId33"/>
    <p:sldMasterId id="2147483721" r:id="rId34"/>
    <p:sldMasterId id="2147483723" r:id="rId35"/>
    <p:sldMasterId id="2147483725" r:id="rId36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" Target="slides/slide1.xml"/><Relationship Id="rId38" Type="http://schemas.openxmlformats.org/officeDocument/2006/relationships/slide" Target="slides/slide2.xml"/><Relationship Id="rId39" Type="http://schemas.openxmlformats.org/officeDocument/2006/relationships/slide" Target="slides/slide3.xml"/><Relationship Id="rId40" Type="http://schemas.openxmlformats.org/officeDocument/2006/relationships/slide" Target="slides/slide4.xml"/><Relationship Id="rId41" Type="http://schemas.openxmlformats.org/officeDocument/2006/relationships/slide" Target="slides/slide5.xml"/><Relationship Id="rId42" Type="http://schemas.openxmlformats.org/officeDocument/2006/relationships/slide" Target="slides/slide6.xml"/><Relationship Id="rId43" Type="http://schemas.openxmlformats.org/officeDocument/2006/relationships/slide" Target="slides/slide7.xml"/><Relationship Id="rId44" Type="http://schemas.openxmlformats.org/officeDocument/2006/relationships/slide" Target="slides/slide8.xml"/><Relationship Id="rId45" Type="http://schemas.openxmlformats.org/officeDocument/2006/relationships/slide" Target="slides/slide9.xml"/><Relationship Id="rId46" Type="http://schemas.openxmlformats.org/officeDocument/2006/relationships/slide" Target="slides/slide10.xml"/><Relationship Id="rId47" Type="http://schemas.openxmlformats.org/officeDocument/2006/relationships/slide" Target="slides/slide11.xml"/><Relationship Id="rId48" Type="http://schemas.openxmlformats.org/officeDocument/2006/relationships/slide" Target="slides/slide12.xml"/><Relationship Id="rId49" Type="http://schemas.openxmlformats.org/officeDocument/2006/relationships/slide" Target="slides/slide13.xml"/><Relationship Id="rId50" Type="http://schemas.openxmlformats.org/officeDocument/2006/relationships/slide" Target="slides/slide14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D1202-97C7-41A3-8C39-9D00ACA96E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B5AFE92-B0F6-4972-9FE9-B3BFA9C50F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C04126F-1099-47ED-87F5-04C2E2D8E7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8812897-F0F7-48A0-B453-14AA6D4C8F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695D88E-CA6D-438E-AFEC-B0B6CF0919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FCE5BC2-18C7-448E-BF59-ADA25A63DA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F5A2B0E-1D8C-41B6-BFAC-B553FE1116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0B048D8-C232-4CFC-9CA0-24EE2E9AE4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C10836C-F19D-4A3B-B78E-88BCFBCA6D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4BC3D84-1D15-433B-AE16-83888FC6D0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1DECCB2-B47D-4691-8B5F-4BE0B66EF7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FC2744-3867-474C-9CF9-0BE6382159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0EE11FB-878B-40C8-BBBF-EE217403D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50E6C2A-5D13-4064-A88B-03DD1A1F9C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766C7EE-C311-435C-8974-D55A24C1C0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8897CFD-7F38-41B2-B5AE-641B01C1B6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02274B8-E520-4FBB-A0BC-59596EC412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052AEE5F-0E0C-4B7B-B5DE-D7191D105E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98081FFE-B51B-450A-A80F-10864F5BCC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E49B5ECA-FEEB-44FE-86A2-E15A6F1948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46832D0-109E-45EA-A414-7998A1F27C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2FD5296F-F03A-4A37-AFDF-A729F8CB54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4CDB23-586C-4336-83F2-68E7A61B81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572EC2A-9D4F-4593-84F0-020BE21A75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2E37BB4D-B3DF-45F1-ACDB-3AEF7983B6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04519075-A18F-4092-879E-C3A8B338EF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AD05BCD-4102-44A7-AD70-505CFCA7EC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4D2A8DFF-C0A0-4175-BDE9-81F7941DB2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15112841-EFA1-4159-B7BB-87C8FB1115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ED57C54B-AA88-4203-A781-760F5F0CD7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834EFB2-DBE6-497B-AB3F-0B69D4AABA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77EF25F4-0232-40EC-B47C-41DDA0062E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4989902E-B8D9-4643-AB8A-368BD0D2A1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A00552-CF65-4A8E-AE81-AA24E8F1A5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292EBA14-0173-484E-8686-7715B0C80B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FA5BC106-0F88-4EAB-94F9-4CF520D38B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5EF280B1-4F70-414D-8E4F-C477ABF90F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49BD938D-6F72-4EC4-AE22-396DD0FAF4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C2F38FB8-1A59-47DF-90F6-74EC56E999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BE9F684-9232-471E-BFFA-9DDA7A0D54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3AE79D4-7E7F-49FE-88EC-9651B82CFF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2DE1DD3-C6CB-4458-BAD1-2465B84EDC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0381C4E-3A4F-41CC-B023-2B964AE5DC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7425BE5-F9FC-4D6F-B348-D1C8D8AE93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0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1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2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3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4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5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4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5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6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7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9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40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41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42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3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5193C4B-2340-4FD7-954D-9124A42EDD40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4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4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7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ftr" idx="2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2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84FC6D6-2A75-44E6-9C48-22EA83D4E13F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3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8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8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1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ftr" idx="3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sldNum" idx="3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C2CDF55-C121-4887-83E3-F7187AD35783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dt" idx="3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3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3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6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409824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ftr" idx="3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sldNum" idx="3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D39C50-5724-4439-993C-2F9B4F31DBE0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dt" idx="3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76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77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8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9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0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1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2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3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4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5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6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7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8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9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0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1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2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3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4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5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6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7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8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9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0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1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2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3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4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5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06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7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8" name="PlaceHolder 1"/>
          <p:cNvSpPr>
            <a:spLocks noGrp="1"/>
          </p:cNvSpPr>
          <p:nvPr>
            <p:ph type="ftr" idx="3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Num" idx="3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5655D73-B42A-4ECC-B614-14E369B7FCDA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dt" idx="3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1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1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4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ftr" idx="4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4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33C7C90-F80D-467F-8862-BB5F09B2B247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dt" idx="4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5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5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8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ftr" idx="4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sldNum" idx="4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E03FAA7-D7C3-4702-81AD-B1BCDE738A03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7" name="PlaceHolder 6"/>
          <p:cNvSpPr>
            <a:spLocks noGrp="1"/>
          </p:cNvSpPr>
          <p:nvPr>
            <p:ph type="dt" idx="4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9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9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2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4" name="PlaceHolder 1"/>
          <p:cNvSpPr>
            <a:spLocks noGrp="1"/>
          </p:cNvSpPr>
          <p:nvPr>
            <p:ph type="ftr" idx="4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ldNum" idx="4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5F09E06-463E-4B11-B5C0-34F577BD24CE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dt" idx="4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2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2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5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5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60" name="PlaceHolder 1"/>
          <p:cNvSpPr>
            <a:spLocks noGrp="1"/>
          </p:cNvSpPr>
          <p:nvPr>
            <p:ph type="ftr" idx="4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ldNum" idx="5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44BE990-F97B-45EB-8A7C-2A6E32A21255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dt" idx="5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6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6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9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ftr" idx="5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5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CD60541-18AD-491E-BF47-327E3F59C571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dt" idx="5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0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0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3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ftr" idx="5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sldNum" idx="5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E263F35-067D-459D-86F3-76B6525D699A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dt" idx="5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ftr" idx="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D3D9480-781D-4845-A7EB-45CA2ECD3C29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4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4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7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5" name="PlaceHolder 1"/>
          <p:cNvSpPr>
            <a:spLocks noGrp="1"/>
          </p:cNvSpPr>
          <p:nvPr>
            <p:ph type="ftr" idx="5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sldNum" idx="5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8C8216-3E07-40C2-A4FE-8D0F2EBFCD64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dt" idx="6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1" name="PlaceHolder 1"/>
          <p:cNvSpPr>
            <a:spLocks noGrp="1"/>
          </p:cNvSpPr>
          <p:nvPr>
            <p:ph type="ftr" idx="6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sldNum" idx="6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7DDFCCD-C97A-48C9-9FD0-3039EEB69A2B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dt" idx="6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1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1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4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ftr" idx="6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6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992EF21-E5D1-485F-A7BD-9C69DEAEF017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dt" idx="6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5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5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8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ftr" idx="6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sldNum" idx="6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8215D1A-8370-4454-BE1B-E821D2C063E2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dt" idx="6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9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9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2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ftr" idx="7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sldNum" idx="7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0BE9227-8948-460B-9B6C-E662C7AA0AE0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0" name="PlaceHolder 5"/>
          <p:cNvSpPr>
            <a:spLocks noGrp="1"/>
          </p:cNvSpPr>
          <p:nvPr>
            <p:ph type="dt" idx="7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  <p:sldLayoutId id="2147483704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3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3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6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2" name="PlaceHolder 4"/>
          <p:cNvSpPr>
            <a:spLocks noGrp="1"/>
          </p:cNvSpPr>
          <p:nvPr>
            <p:ph type="ftr" idx="7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3" name="PlaceHolder 5"/>
          <p:cNvSpPr>
            <a:spLocks noGrp="1"/>
          </p:cNvSpPr>
          <p:nvPr>
            <p:ph type="sldNum" idx="7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93D806-60DD-4947-B92F-33236001BDC4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4" name="PlaceHolder 6"/>
          <p:cNvSpPr>
            <a:spLocks noGrp="1"/>
          </p:cNvSpPr>
          <p:nvPr>
            <p:ph type="dt" idx="7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ftr" idx="7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7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3856852-EAFC-42D9-B83C-50C629672934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 type="dt" idx="7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1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1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4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9" name="PlaceHolder 1"/>
          <p:cNvSpPr>
            <a:spLocks noGrp="1"/>
          </p:cNvSpPr>
          <p:nvPr>
            <p:ph type="ftr" idx="7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 type="sldNum" idx="8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A53DDFE-B568-46C5-8E2D-40EFFDC7AF99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dt" idx="8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5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5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8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7" name="PlaceHolder 1"/>
          <p:cNvSpPr>
            <a:spLocks noGrp="1"/>
          </p:cNvSpPr>
          <p:nvPr>
            <p:ph type="ftr" idx="8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sldNum" idx="8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B3A9533-FEB9-4A29-9777-9B460998F2AD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dt" idx="8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9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9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2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5" name="PlaceHolder 1"/>
          <p:cNvSpPr>
            <a:spLocks noGrp="1"/>
          </p:cNvSpPr>
          <p:nvPr>
            <p:ph type="ftr" idx="8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sldNum" idx="8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9A6C3D7-F682-49A9-B03C-EBAF3C0A65FD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dt" idx="8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7"/>
          </p:nvPr>
        </p:nvSpPr>
        <p:spPr>
          <a:xfrm>
            <a:off x="426708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7B8014E-B4A7-4587-8596-7478DE7B2DAB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9"/>
          </p:nvPr>
        </p:nvSpPr>
        <p:spPr>
          <a:xfrm>
            <a:off x="52344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3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6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6" name="PlaceHolder 4"/>
          <p:cNvSpPr>
            <a:spLocks noGrp="1"/>
          </p:cNvSpPr>
          <p:nvPr>
            <p:ph type="ftr" idx="8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7" name="PlaceHolder 5"/>
          <p:cNvSpPr>
            <a:spLocks noGrp="1"/>
          </p:cNvSpPr>
          <p:nvPr>
            <p:ph type="sldNum" idx="8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4F59FCF-48D5-46A5-AD4C-3A741FFA1497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8" name="PlaceHolder 6"/>
          <p:cNvSpPr>
            <a:spLocks noGrp="1"/>
          </p:cNvSpPr>
          <p:nvPr>
            <p:ph type="dt" idx="9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7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7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0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5" name="PlaceHolder 1"/>
          <p:cNvSpPr>
            <a:spLocks noGrp="1"/>
          </p:cNvSpPr>
          <p:nvPr>
            <p:ph type="ftr" idx="9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sldNum" idx="9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E87F501-D834-42C7-A61B-3D7369AB822B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dt" idx="9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0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1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3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2" name="PlaceHolder 2"/>
          <p:cNvSpPr>
            <a:spLocks noGrp="1"/>
          </p:cNvSpPr>
          <p:nvPr>
            <p:ph type="ftr" idx="9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9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AFEE934-95DD-4CB0-9348-80C59A4D7FC1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4" name="PlaceHolder 4"/>
          <p:cNvSpPr>
            <a:spLocks noGrp="1"/>
          </p:cNvSpPr>
          <p:nvPr>
            <p:ph type="dt" idx="9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4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4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7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9" name="PlaceHolder 1"/>
          <p:cNvSpPr>
            <a:spLocks noGrp="1"/>
          </p:cNvSpPr>
          <p:nvPr>
            <p:ph type="ftr" idx="9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 type="sldNum" idx="9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6C3A6AC-8730-48C9-8723-E2C987B34970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dt" idx="9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8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8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1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5" name="PlaceHolder 1"/>
          <p:cNvSpPr>
            <a:spLocks noGrp="1"/>
          </p:cNvSpPr>
          <p:nvPr>
            <p:ph type="ftr" idx="10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 type="sldNum" idx="10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5514965-1772-4353-9F85-19DA5F22A560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dt" idx="10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1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32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4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ftr" idx="10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sldNum" idx="10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A7F2E74-B07A-4B7B-B56B-BFF686C310EB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dt" idx="10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4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ftr" idx="1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1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FDB8C94-B371-4CB1-9D4A-FF402745E770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5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7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ftr" idx="1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5AEA808-C53B-40D5-880A-CBDE1785AA29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1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8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8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1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ftr" idx="1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1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99F0058-1A90-43A0-8461-60D5DF8249C2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dt" idx="1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2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3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5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ftr" idx="1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sldNum" idx="2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938DC4E-7F95-4864-AF68-3400F30BF0A6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dt" idx="2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6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7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9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ftr" idx="2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DDB367D-C10B-4B4B-B393-BC16850A8906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dt" idx="2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0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0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3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ftr" idx="2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2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BFB8CA2-D6A5-45BB-9ECE-A3A8B80468A3}" type="slidenum">
              <a:rPr b="0" lang="en-US" sz="900" spc="150" strike="noStrike" u="none" cap="all">
                <a:solidFill>
                  <a:srgbClr val="ffffff"/>
                </a:solidFill>
                <a:uFillTx/>
                <a:latin typeface="Avenir Next L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dt" idx="2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ash.gallery/Portal/" TargetMode="External"/><Relationship Id="rId2" Type="http://schemas.openxmlformats.org/officeDocument/2006/relationships/slideLayout" Target="../slideLayouts/slideLayout3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55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56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5520" cy="6858720"/>
            <a:chOff x="-6120" y="0"/>
            <a:chExt cx="12215520" cy="6858720"/>
          </a:xfrm>
        </p:grpSpPr>
        <p:cxnSp>
          <p:nvCxnSpPr>
            <p:cNvPr id="1357" name="Straight Connector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8" name="Straight Connector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9" name="Straight Connector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0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1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19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2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13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3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06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4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0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5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894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6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891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7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884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8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878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9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872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0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865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1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862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2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3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4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5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6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7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8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9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0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1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2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3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4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5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248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453240" y="2954160"/>
            <a:ext cx="5554080" cy="22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5400" strike="noStrike" u="none">
                <a:solidFill>
                  <a:srgbClr val="ffffff"/>
                </a:solidFill>
                <a:uFillTx/>
                <a:latin typeface="Posterama"/>
              </a:rPr>
              <a:t>Dash \ Streamlit</a:t>
            </a:r>
            <a:endParaRPr b="0" lang="en-US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subTitle"/>
          </p:nvPr>
        </p:nvSpPr>
        <p:spPr>
          <a:xfrm>
            <a:off x="453240" y="725400"/>
            <a:ext cx="5554080" cy="206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Data Dashboard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8" name="Right Tri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07160" y="-28224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89" name="Picture 3"/>
          <p:cNvSpPr/>
          <p:nvPr/>
        </p:nvSpPr>
        <p:spPr>
          <a:xfrm>
            <a:off x="6309360" y="0"/>
            <a:ext cx="5897880" cy="6860880"/>
          </a:xfrm>
          <a:custGeom>
            <a:avLst/>
            <a:gdLst>
              <a:gd name="textAreaLeft" fmla="*/ 0 w 5897880"/>
              <a:gd name="textAreaRight" fmla="*/ 5899320 w 5897880"/>
              <a:gd name="textAreaTop" fmla="*/ 0 h 6860880"/>
              <a:gd name="textAreaBottom" fmla="*/ 6862320 h 6860880"/>
            </a:gdLst>
            <a:ahLst/>
            <a:rect l="textAreaLeft" t="textAreaTop" r="textAreaRight" b="textAreaBottom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Callbacks contd.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5028840" cy="32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You can get callbacks from: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Button clicks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Dropdown lists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Graph hover/click on value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Period timers, URL address change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4" name=""/>
          <p:cNvSpPr/>
          <p:nvPr/>
        </p:nvSpPr>
        <p:spPr>
          <a:xfrm>
            <a:off x="6629400" y="2511000"/>
            <a:ext cx="4571640" cy="32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From callbacks you can: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Update input values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Generate new HTML elements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Update CSS styling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Generate plotly graphs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Callbacks – example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6" name="" descr=""/>
          <p:cNvPicPr/>
          <p:nvPr/>
        </p:nvPicPr>
        <p:blipFill>
          <a:blip r:embed="rId1"/>
          <a:stretch/>
        </p:blipFill>
        <p:spPr>
          <a:xfrm>
            <a:off x="456840" y="2930040"/>
            <a:ext cx="5231880" cy="21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7" name="" descr=""/>
          <p:cNvPicPr/>
          <p:nvPr/>
        </p:nvPicPr>
        <p:blipFill>
          <a:blip r:embed="rId2"/>
          <a:stretch/>
        </p:blipFill>
        <p:spPr>
          <a:xfrm>
            <a:off x="5950800" y="2701440"/>
            <a:ext cx="5231880" cy="2597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4"/>
          <p:cNvSpPr txBox="1"/>
          <p:nvPr/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Multipage apps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9" name="" descr=""/>
          <p:cNvPicPr/>
          <p:nvPr/>
        </p:nvPicPr>
        <p:blipFill>
          <a:blip r:embed="rId1"/>
          <a:stretch/>
        </p:blipFill>
        <p:spPr>
          <a:xfrm>
            <a:off x="524520" y="1689120"/>
            <a:ext cx="1075680" cy="1237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0" name="" descr=""/>
          <p:cNvPicPr/>
          <p:nvPr/>
        </p:nvPicPr>
        <p:blipFill>
          <a:blip r:embed="rId2"/>
          <a:stretch/>
        </p:blipFill>
        <p:spPr>
          <a:xfrm>
            <a:off x="1906920" y="5715000"/>
            <a:ext cx="9751680" cy="39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1" name="" descr=""/>
          <p:cNvPicPr/>
          <p:nvPr/>
        </p:nvPicPr>
        <p:blipFill>
          <a:blip r:embed="rId3"/>
          <a:stretch/>
        </p:blipFill>
        <p:spPr>
          <a:xfrm>
            <a:off x="1859040" y="1689120"/>
            <a:ext cx="9113760" cy="2237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2" name="" descr=""/>
          <p:cNvPicPr/>
          <p:nvPr/>
        </p:nvPicPr>
        <p:blipFill>
          <a:blip r:embed="rId4"/>
          <a:stretch/>
        </p:blipFill>
        <p:spPr>
          <a:xfrm>
            <a:off x="1887480" y="4068000"/>
            <a:ext cx="7256520" cy="1418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5400" strike="noStrike" u="none">
                <a:solidFill>
                  <a:srgbClr val="ffffff"/>
                </a:solidFill>
                <a:uFillTx/>
                <a:latin typeface="Posterama"/>
              </a:rPr>
              <a:t>Streamlit</a:t>
            </a:r>
            <a:endParaRPr b="0" lang="en-US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6" name="Right Tri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76120" y="155988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57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215880" cy="6859080"/>
            <a:chOff x="0" y="0"/>
            <a:chExt cx="12215880" cy="6859080"/>
          </a:xfrm>
        </p:grpSpPr>
        <p:cxnSp>
          <p:nvCxnSpPr>
            <p:cNvPr id="1458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59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0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9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1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8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2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8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3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74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4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6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5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6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6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95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7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95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8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946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9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939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0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936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1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93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2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924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3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917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4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5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6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7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8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9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0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1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2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3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4" name="Straight Connector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5" name="Straight Connector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6" name="Straight Connector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268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87" name="PlaceHolder 1"/>
          <p:cNvSpPr>
            <a:spLocks noGrp="1"/>
          </p:cNvSpPr>
          <p:nvPr>
            <p:ph type="title"/>
          </p:nvPr>
        </p:nvSpPr>
        <p:spPr>
          <a:xfrm>
            <a:off x="457200" y="725400"/>
            <a:ext cx="4951440" cy="224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What is Streamlit?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8" name="PlaceHolder 2"/>
          <p:cNvSpPr>
            <a:spLocks noGrp="1"/>
          </p:cNvSpPr>
          <p:nvPr>
            <p:ph/>
          </p:nvPr>
        </p:nvSpPr>
        <p:spPr>
          <a:xfrm>
            <a:off x="457200" y="2572200"/>
            <a:ext cx="5547240" cy="37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An open-source Python framework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Used to build interactive data apps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Intuitive syntax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Minimal experience required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9" name="Flowchart: Document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57040" y="210384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90" name="Picture 4"/>
          <p:cNvSpPr/>
          <p:nvPr/>
        </p:nvSpPr>
        <p:spPr>
          <a:xfrm>
            <a:off x="6481440" y="648000"/>
            <a:ext cx="5232600" cy="5232600"/>
          </a:xfrm>
          <a:custGeom>
            <a:avLst/>
            <a:gdLst>
              <a:gd name="textAreaLeft" fmla="*/ 0 w 5232600"/>
              <a:gd name="textAreaRight" fmla="*/ 5234040 w 5232600"/>
              <a:gd name="textAreaTop" fmla="*/ 0 h 5232600"/>
              <a:gd name="textAreaBottom" fmla="*/ 5234040 h 5232600"/>
            </a:gdLst>
            <a:ahLst/>
            <a:rect l="textAreaLeft" t="textAreaTop" r="textAreaRight" b="textAreaBottom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Dash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2" name="" descr=""/>
          <p:cNvPicPr/>
          <p:nvPr/>
        </p:nvPicPr>
        <p:blipFill>
          <a:blip r:embed="rId1"/>
          <a:stretch/>
        </p:blipFill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</p:pic>
      <p:sp useBgFill="1">
        <p:nvSpPr>
          <p:cNvPr id="1393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200" y="468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60" y="468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5" name="Right Tri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79920" y="156456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96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42000" y="176040"/>
            <a:ext cx="12215880" cy="6859080"/>
            <a:chOff x="-1242000" y="176040"/>
            <a:chExt cx="12215880" cy="6859080"/>
          </a:xfrm>
        </p:grpSpPr>
        <p:cxnSp>
          <p:nvCxnSpPr>
            <p:cNvPr id="1397" name="Straight Connector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42000" y="68623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8" name="Straight Connector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9" name="Straight Connector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757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0" name="Straight Connector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0432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1" name="Straight Connector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4392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2" name="Straight Connector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554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3" name="Straight Connector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548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4" name="Straight Connector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954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5" name="Straight Connector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953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6" name="Straight Connector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9532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7" name="Straight Connector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9526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8" name="Straight Connector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9519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9" name="Straight Connector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9516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0" name="Straight Connector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9510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1" name="Straight Connector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504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2" name="Straight Connector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9497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3" name="Straight Connector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4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4" name="Straight Connector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90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5" name="Straight Connector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46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6" name="Straight Connector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0192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7" name="Straight Connector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57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8" name="Straight Connector 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13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9" name="Straight Connector 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6907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0" name="Straight Connector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24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1" name="Straight Connector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804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2" name="Straight Connector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362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3" name="Straight Connector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9194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4" name="Straight Connector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70340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5" name="Straight Connector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19320" y="642420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26" name="Title 2"/>
          <p:cNvSpPr/>
          <p:nvPr/>
        </p:nvSpPr>
        <p:spPr>
          <a:xfrm>
            <a:off x="653400" y="730080"/>
            <a:ext cx="4951440" cy="22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What is Dash?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7" name="Content Placeholder 1"/>
          <p:cNvSpPr/>
          <p:nvPr/>
        </p:nvSpPr>
        <p:spPr>
          <a:xfrm>
            <a:off x="653400" y="2576880"/>
            <a:ext cx="5547240" cy="37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Open source framework created by Plotly in 2017.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Used for web data apps in Python.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It is based on Plotly.js, React and Flask.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b="0" lang="pl-PL" sz="2400" strike="noStrike" u="none">
                <a:solidFill>
                  <a:srgbClr val="ffffff"/>
                </a:solidFill>
                <a:uFillTx/>
                <a:latin typeface="Avenir Next LT Pro"/>
              </a:rPr>
              <a:t>Knowledge of HTML and JS is not necessary but can be helpful.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8" name="Flowchart: Documen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53240" y="210960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venir Next LT Pro"/>
            </a:endParaRPr>
          </a:p>
        </p:txBody>
      </p:sp>
      <p:pic>
        <p:nvPicPr>
          <p:cNvPr id="1429" name="" descr=""/>
          <p:cNvPicPr/>
          <p:nvPr/>
        </p:nvPicPr>
        <p:blipFill>
          <a:blip r:embed="rId2"/>
          <a:stretch/>
        </p:blipFill>
        <p:spPr>
          <a:xfrm>
            <a:off x="6858000" y="904680"/>
            <a:ext cx="4988880" cy="4988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subTitle"/>
          </p:nvPr>
        </p:nvSpPr>
        <p:spPr>
          <a:xfrm>
            <a:off x="707400" y="365040"/>
            <a:ext cx="10721520" cy="61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  <a:hlinkClick r:id="rId1"/>
              </a:rPr>
              <a:t>https://dash.gallery/Portal/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https://plotly.com/examples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" descr=""/>
          <p:cNvPicPr/>
          <p:nvPr/>
        </p:nvPicPr>
        <p:blipFill>
          <a:blip r:embed="rId1"/>
          <a:stretch/>
        </p:blipFill>
        <p:spPr>
          <a:xfrm>
            <a:off x="-865080" y="0"/>
            <a:ext cx="14351400" cy="708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"/>
          <p:cNvSpPr/>
          <p:nvPr/>
        </p:nvSpPr>
        <p:spPr>
          <a:xfrm>
            <a:off x="2286000" y="228600"/>
            <a:ext cx="753912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https://plotly.com/python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3" name="" descr=""/>
          <p:cNvPicPr/>
          <p:nvPr/>
        </p:nvPicPr>
        <p:blipFill>
          <a:blip r:embed="rId1"/>
          <a:stretch/>
        </p:blipFill>
        <p:spPr>
          <a:xfrm>
            <a:off x="1828800" y="1449720"/>
            <a:ext cx="8685720" cy="517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Hello Dash!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5" name="" descr=""/>
          <p:cNvPicPr/>
          <p:nvPr/>
        </p:nvPicPr>
        <p:blipFill>
          <a:blip r:embed="rId1"/>
          <a:stretch/>
        </p:blipFill>
        <p:spPr>
          <a:xfrm>
            <a:off x="457200" y="2514600"/>
            <a:ext cx="5231520" cy="258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6" name="PlaceHolder 2"/>
          <p:cNvSpPr>
            <a:spLocks noGrp="1"/>
          </p:cNvSpPr>
          <p:nvPr>
            <p:ph/>
          </p:nvPr>
        </p:nvSpPr>
        <p:spPr>
          <a:xfrm>
            <a:off x="6883920" y="2743200"/>
            <a:ext cx="3859920" cy="22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venir Next LT Pro"/>
              </a:rPr>
              <a:t>Install dash with pip: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venir Next LT Pro"/>
              </a:rPr>
              <a:t>pip install dash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Avenir Next LT Pro"/>
              </a:rPr>
              <a:t>	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venir Next LT Pro"/>
              </a:rPr>
              <a:t>Run the app with: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venir Next LT Pro"/>
              </a:rPr>
              <a:t>python3 app.py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Dash components: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8" name="" descr=""/>
          <p:cNvPicPr/>
          <p:nvPr/>
        </p:nvPicPr>
        <p:blipFill>
          <a:blip r:embed="rId1"/>
          <a:stretch/>
        </p:blipFill>
        <p:spPr>
          <a:xfrm>
            <a:off x="456840" y="2702160"/>
            <a:ext cx="5231520" cy="259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9" name="" descr=""/>
          <p:cNvPicPr/>
          <p:nvPr/>
        </p:nvPicPr>
        <p:blipFill>
          <a:blip r:embed="rId2"/>
          <a:stretch/>
        </p:blipFill>
        <p:spPr>
          <a:xfrm>
            <a:off x="6427440" y="1825200"/>
            <a:ext cx="4280400" cy="4349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rgbClr val="ffffff"/>
                </a:solidFill>
                <a:uFillTx/>
                <a:latin typeface="Posterama"/>
              </a:rPr>
              <a:t>Callbacks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2286000" y="2511000"/>
            <a:ext cx="7772040" cy="32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Callbacks are Python functions that are </a:t>
            </a: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</a:rPr>
              <a:t>automatically called by Dash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 whenever an input component’s </a:t>
            </a: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</a:rPr>
              <a:t>property changes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.</a:t>
            </a:r>
            <a:br>
              <a:rPr sz="3200"/>
            </a:br>
            <a:br>
              <a:rPr sz="3200"/>
            </a:b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https://dash.plotly.com/basic-callbacks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13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Application>LibreOffice/24.8.5.2$Linux_X86_64 LibreOffice_project/480$Build-2</Application>
  <AppVersion>15.0000</AppVersion>
  <Words>26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2025-04-21T08:20:47Z</dcterms:created>
  <dc:creator>Wojciech Kapica</dc:creator>
  <dc:description/>
  <dc:language>en-US</dc:language>
  <cp:lastModifiedBy/>
  <dcterms:modified xsi:type="dcterms:W3CDTF">2025-05-08T16:22:14Z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