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1.xml" ContentType="application/vnd.openxmlformats-officedocument.theme+xml"/>
  <Override PartName="/ppt/slideLayouts/slideLayout20.xml" ContentType="application/vnd.openxmlformats-officedocument.presentationml.slideLayout+xml"/>
  <Override PartName="/ppt/theme/theme12.xml" ContentType="application/vnd.openxmlformats-officedocument.theme+xml"/>
  <Override PartName="/ppt/slideLayouts/slideLayout21.xml" ContentType="application/vnd.openxmlformats-officedocument.presentationml.slideLayout+xml"/>
  <Override PartName="/ppt/theme/theme13.xml" ContentType="application/vnd.openxmlformats-officedocument.theme+xml"/>
  <Override PartName="/ppt/slideLayouts/slideLayout22.xml" ContentType="application/vnd.openxmlformats-officedocument.presentationml.slideLayout+xml"/>
  <Override PartName="/ppt/theme/theme14.xml" ContentType="application/vnd.openxmlformats-officedocument.theme+xml"/>
  <Override PartName="/ppt/slideLayouts/slideLayout23.xml" ContentType="application/vnd.openxmlformats-officedocument.presentationml.slideLayout+xml"/>
  <Override PartName="/ppt/theme/theme15.xml" ContentType="application/vnd.openxmlformats-officedocument.theme+xml"/>
  <Override PartName="/ppt/slideLayouts/slideLayout24.xml" ContentType="application/vnd.openxmlformats-officedocument.presentationml.slideLayout+xml"/>
  <Override PartName="/ppt/theme/theme16.xml" ContentType="application/vnd.openxmlformats-officedocument.theme+xml"/>
  <Override PartName="/ppt/slideLayouts/slideLayout25.xml" ContentType="application/vnd.openxmlformats-officedocument.presentationml.slideLayout+xml"/>
  <Override PartName="/ppt/theme/theme17.xml" ContentType="application/vnd.openxmlformats-officedocument.theme+xml"/>
  <Override PartName="/ppt/slideLayouts/slideLayout26.xml" ContentType="application/vnd.openxmlformats-officedocument.presentationml.slideLayout+xml"/>
  <Override PartName="/ppt/theme/theme18.xml" ContentType="application/vnd.openxmlformats-officedocument.theme+xml"/>
  <Override PartName="/ppt/slideLayouts/slideLayout27.xml" ContentType="application/vnd.openxmlformats-officedocument.presentationml.slideLayout+xml"/>
  <Override PartName="/ppt/theme/theme19.xml" ContentType="application/vnd.openxmlformats-officedocument.theme+xml"/>
  <Override PartName="/ppt/slideLayouts/slideLayout28.xml" ContentType="application/vnd.openxmlformats-officedocument.presentationml.slideLayout+xml"/>
  <Override PartName="/ppt/theme/theme20.xml" ContentType="application/vnd.openxmlformats-officedocument.theme+xml"/>
  <Override PartName="/ppt/slideLayouts/slideLayout29.xml" ContentType="application/vnd.openxmlformats-officedocument.presentationml.slideLayout+xml"/>
  <Override PartName="/ppt/theme/theme21.xml" ContentType="application/vnd.openxmlformats-officedocument.theme+xml"/>
  <Override PartName="/ppt/slideLayouts/slideLayout30.xml" ContentType="application/vnd.openxmlformats-officedocument.presentationml.slideLayout+xml"/>
  <Override PartName="/ppt/theme/theme22.xml" ContentType="application/vnd.openxmlformats-officedocument.theme+xml"/>
  <Override PartName="/ppt/slideLayouts/slideLayout31.xml" ContentType="application/vnd.openxmlformats-officedocument.presentationml.slideLayout+xml"/>
  <Override PartName="/ppt/theme/theme2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4.xml" ContentType="application/vnd.openxmlformats-officedocument.theme+xml"/>
  <Override PartName="/ppt/slideLayouts/slideLayout34.xml" ContentType="application/vnd.openxmlformats-officedocument.presentationml.slideLayout+xml"/>
  <Override PartName="/ppt/theme/theme25.xml" ContentType="application/vnd.openxmlformats-officedocument.theme+xml"/>
  <Override PartName="/ppt/slideLayouts/slideLayout35.xml" ContentType="application/vnd.openxmlformats-officedocument.presentationml.slideLayout+xml"/>
  <Override PartName="/ppt/theme/theme26.xml" ContentType="application/vnd.openxmlformats-officedocument.theme+xml"/>
  <Override PartName="/ppt/slideLayouts/slideLayout36.xml" ContentType="application/vnd.openxmlformats-officedocument.presentationml.slideLayout+xml"/>
  <Override PartName="/ppt/theme/theme27.xml" ContentType="application/vnd.openxmlformats-officedocument.theme+xml"/>
  <Override PartName="/ppt/slideLayouts/slideLayout37.xml" ContentType="application/vnd.openxmlformats-officedocument.presentationml.slideLayout+xml"/>
  <Override PartName="/ppt/theme/theme28.xml" ContentType="application/vnd.openxmlformats-officedocument.theme+xml"/>
  <Override PartName="/ppt/slideLayouts/slideLayout38.xml" ContentType="application/vnd.openxmlformats-officedocument.presentationml.slideLayout+xml"/>
  <Override PartName="/ppt/theme/theme29.xml" ContentType="application/vnd.openxmlformats-officedocument.theme+xml"/>
  <Override PartName="/ppt/slideLayouts/slideLayout39.xml" ContentType="application/vnd.openxmlformats-officedocument.presentationml.slideLayout+xml"/>
  <Override PartName="/ppt/theme/theme30.xml" ContentType="application/vnd.openxmlformats-officedocument.theme+xml"/>
  <Override PartName="/ppt/slideLayouts/slideLayout40.xml" ContentType="application/vnd.openxmlformats-officedocument.presentationml.slideLayout+xml"/>
  <Override PartName="/ppt/theme/theme31.xml" ContentType="application/vnd.openxmlformats-officedocument.theme+xml"/>
  <Override PartName="/ppt/slideLayouts/slideLayout41.xml" ContentType="application/vnd.openxmlformats-officedocument.presentationml.slideLayout+xml"/>
  <Override PartName="/ppt/theme/theme32.xml" ContentType="application/vnd.openxmlformats-officedocument.theme+xml"/>
  <Override PartName="/ppt/slideLayouts/slideLayout42.xml" ContentType="application/vnd.openxmlformats-officedocument.presentationml.slideLayout+xml"/>
  <Override PartName="/ppt/theme/theme33.xml" ContentType="application/vnd.openxmlformats-officedocument.theme+xml"/>
  <Override PartName="/ppt/slideLayouts/slideLayout43.xml" ContentType="application/vnd.openxmlformats-officedocument.presentationml.slideLayout+xml"/>
  <Override PartName="/ppt/theme/theme34.xml" ContentType="application/vnd.openxmlformats-officedocument.theme+xml"/>
  <Override PartName="/ppt/slideLayouts/slideLayout44.xml" ContentType="application/vnd.openxmlformats-officedocument.presentationml.slideLayout+xml"/>
  <Override PartName="/ppt/theme/theme3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8" r:id="rId12"/>
    <p:sldMasterId id="2147483680" r:id="rId13"/>
    <p:sldMasterId id="2147483682" r:id="rId14"/>
    <p:sldMasterId id="2147483684" r:id="rId15"/>
    <p:sldMasterId id="2147483686" r:id="rId16"/>
    <p:sldMasterId id="2147483688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5" r:id="rId25"/>
    <p:sldMasterId id="2147483707" r:id="rId26"/>
    <p:sldMasterId id="2147483709" r:id="rId27"/>
    <p:sldMasterId id="2147483711" r:id="rId28"/>
    <p:sldMasterId id="2147483713" r:id="rId29"/>
    <p:sldMasterId id="2147483715" r:id="rId30"/>
    <p:sldMasterId id="2147483717" r:id="rId31"/>
    <p:sldMasterId id="2147483719" r:id="rId32"/>
    <p:sldMasterId id="2147483721" r:id="rId33"/>
    <p:sldMasterId id="2147483723" r:id="rId34"/>
    <p:sldMasterId id="2147483725" r:id="rId35"/>
  </p:sldMasterIdLst>
  <p:sldIdLst>
    <p:sldId id="256" r:id="rId36"/>
    <p:sldId id="271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4" r:id="rId52"/>
    <p:sldId id="273" r:id="rId53"/>
    <p:sldId id="275" r:id="rId54"/>
    <p:sldId id="276" r:id="rId55"/>
    <p:sldId id="272" r:id="rId5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7.xml"/><Relationship Id="rId47" Type="http://schemas.openxmlformats.org/officeDocument/2006/relationships/slide" Target="slides/slide12.xml"/><Relationship Id="rId50" Type="http://schemas.openxmlformats.org/officeDocument/2006/relationships/slide" Target="slides/slide15.xml"/><Relationship Id="rId55" Type="http://schemas.openxmlformats.org/officeDocument/2006/relationships/slide" Target="slides/slide2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2.xml"/><Relationship Id="rId40" Type="http://schemas.openxmlformats.org/officeDocument/2006/relationships/slide" Target="slides/slide5.xml"/><Relationship Id="rId45" Type="http://schemas.openxmlformats.org/officeDocument/2006/relationships/slide" Target="slides/slide10.xml"/><Relationship Id="rId53" Type="http://schemas.openxmlformats.org/officeDocument/2006/relationships/slide" Target="slides/slide1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8.xml"/><Relationship Id="rId48" Type="http://schemas.openxmlformats.org/officeDocument/2006/relationships/slide" Target="slides/slide13.xml"/><Relationship Id="rId56" Type="http://schemas.openxmlformats.org/officeDocument/2006/relationships/slide" Target="slides/slide2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3.xml"/><Relationship Id="rId46" Type="http://schemas.openxmlformats.org/officeDocument/2006/relationships/slide" Target="slides/slide11.xml"/><Relationship Id="rId59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6.xml"/><Relationship Id="rId54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1.xml"/><Relationship Id="rId49" Type="http://schemas.openxmlformats.org/officeDocument/2006/relationships/slide" Target="slides/slide14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9.xml"/><Relationship Id="rId52" Type="http://schemas.openxmlformats.org/officeDocument/2006/relationships/slide" Target="slides/slide17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DD1202-97C7-41A3-8C39-9D00ACA96E4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3B5AFE92-B0F6-4972-9FE9-B3BFA9C50F5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457200" y="409788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C04126F-1099-47ED-87F5-04C2E2D8E7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88812897-F0F7-48A0-B453-14AA6D4C8FA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D695D88E-CA6D-438E-AFEC-B0B6CF0919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1FCE5BC2-18C7-448E-BF59-ADA25A63DA3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3F5A2B0E-1D8C-41B6-BFAC-B553FE1116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50B048D8-C232-4CFC-9CA0-24EE2E9AE48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6C10836C-F19D-4A3B-B78E-88BCFBCA6D1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4BC3D84-1D15-433B-AE16-83888FC6D05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A1DECCB2-B47D-4691-8B5F-4BE0B66EF79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CFC2744-3867-474C-9CF9-0BE63821596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4" name="PlaceHolder 4"/>
          <p:cNvSpPr>
            <a:spLocks noGrp="1"/>
          </p:cNvSpPr>
          <p:nvPr>
            <p:ph/>
          </p:nvPr>
        </p:nvSpPr>
        <p:spPr>
          <a:xfrm>
            <a:off x="457200" y="409788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D0EE11FB-878B-40C8-BBBF-EE217403D2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950E6C2A-5D13-4064-A88B-03DD1A1F9C4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7766C7EE-C311-435C-8974-D55A24C1C0A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C8897CFD-7F38-41B2-B5AE-641B01C1B6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502274B8-E520-4FBB-A0BC-59596EC412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052AEE5F-0E0C-4B7B-B5DE-D7191D105E4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98081FFE-B51B-450A-A80F-10864F5BCC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E49B5ECA-FEEB-44FE-86A2-E15A6F19480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846832D0-109E-45EA-A414-7998A1F27C8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2FD5296F-F03A-4A37-AFDF-A729F8CB54A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24CDB23-586C-4336-83F2-68E7A61B81C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2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8572EC2A-9D4F-4593-84F0-020BE21A757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2E37BB4D-B3DF-45F1-ACDB-3AEF7983B64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2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04519075-A18F-4092-879E-C3A8B338EFB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CAD05BCD-4102-44A7-AD70-505CFCA7EC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4D2A8DFF-C0A0-4175-BDE9-81F7941DB21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15112841-EFA1-4159-B7BB-87C8FB111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ED57C54B-AA88-4203-A781-760F5F0CD72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2834EFB2-DBE6-497B-AB3F-0B69D4AABA7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77EF25F4-0232-40EC-B47C-41DDA0062E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0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4989902E-B8D9-4643-AB8A-368BD0D2A13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1A00552-CF65-4A8E-AE81-AA24E8F1A5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292EBA14-0173-484E-8686-7715B0C80BA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FA5BC106-0F88-4EAB-94F9-4CF520D38B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5EF280B1-4F70-414D-8E4F-C477ABF90F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49BD938D-6F72-4EC4-AE22-396DD0FAF40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lstStyle/>
          <a:p>
            <a:fld id="{C2F38FB8-1A59-47DF-90F6-74EC56E9991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BE9F684-9232-471E-BFFA-9DDA7A0D54D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95116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93AE79D4-7E7F-49FE-88EC-9651B82CFF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2DE1DD3-C6CB-4458-BAD1-2465B84EDC4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00381C4E-3A4F-41CC-B023-2B964AE5DC2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7425BE5-F9FC-4D6F-B348-D1C8D8AE930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1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0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1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2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3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4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5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6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0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1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4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5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6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7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9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0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1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2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3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ftr" idx="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5193C4B-2340-4FD7-954D-9124A42EDD4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4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4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4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5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6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7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7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7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ftr" idx="2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sldNum" idx="2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B84FC6D6-2A75-44E6-9C48-22EA83D4E13F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dt" idx="3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80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81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2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3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4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5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6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7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8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89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0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1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2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3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4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5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6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7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8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99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0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1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2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3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4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5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6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7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8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09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410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11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14" name="PlaceHolder 3"/>
          <p:cNvSpPr>
            <a:spLocks noGrp="1"/>
          </p:cNvSpPr>
          <p:nvPr>
            <p:ph type="ftr" idx="3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sldNum" idx="3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FC2CDF55-C121-4887-83E3-F7187AD35783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dt" idx="3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3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3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46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6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457200" y="4098240"/>
            <a:ext cx="5231880" cy="20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8" name="PlaceHolder 5"/>
          <p:cNvSpPr>
            <a:spLocks noGrp="1"/>
          </p:cNvSpPr>
          <p:nvPr>
            <p:ph type="ftr" idx="3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9" name="PlaceHolder 6"/>
          <p:cNvSpPr>
            <a:spLocks noGrp="1"/>
          </p:cNvSpPr>
          <p:nvPr>
            <p:ph type="sldNum" idx="3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4D39C50-5724-4439-993C-2F9B4F31DBE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0" name="PlaceHolder 7"/>
          <p:cNvSpPr>
            <a:spLocks noGrp="1"/>
          </p:cNvSpPr>
          <p:nvPr>
            <p:ph type="dt" idx="3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76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77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8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9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0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1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2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3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4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5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6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7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8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9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0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1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2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3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4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5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6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7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8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9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0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1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2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3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4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5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06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07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08" name="PlaceHolder 1"/>
          <p:cNvSpPr>
            <a:spLocks noGrp="1"/>
          </p:cNvSpPr>
          <p:nvPr>
            <p:ph type="ftr" idx="3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sldNum" idx="3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55655D73-B42A-4ECC-B614-14E369B7FCDA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dt" idx="3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1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1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4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4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5" name="PlaceHolder 2"/>
          <p:cNvSpPr>
            <a:spLocks noGrp="1"/>
          </p:cNvSpPr>
          <p:nvPr>
            <p:ph type="ftr" idx="4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4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33C7C90-F80D-467F-8862-BB5F09B2B247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dt" idx="4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50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51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2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3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4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5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6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7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8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9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0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1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2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3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4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5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6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7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8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9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0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1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2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3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4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5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6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7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8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9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580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81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84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85" name="PlaceHolder 4"/>
          <p:cNvSpPr>
            <a:spLocks noGrp="1"/>
          </p:cNvSpPr>
          <p:nvPr>
            <p:ph type="ftr" idx="4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6" name="PlaceHolder 5"/>
          <p:cNvSpPr>
            <a:spLocks noGrp="1"/>
          </p:cNvSpPr>
          <p:nvPr>
            <p:ph type="sldNum" idx="4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E03FAA7-D7C3-4702-81AD-B1BCDE738A03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7" name="PlaceHolder 6"/>
          <p:cNvSpPr>
            <a:spLocks noGrp="1"/>
          </p:cNvSpPr>
          <p:nvPr>
            <p:ph type="dt" idx="4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592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593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4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5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6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7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8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9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0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1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2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3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4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5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6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7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8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9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0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1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2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3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4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5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6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7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8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9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0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1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22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23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24" name="PlaceHolder 1"/>
          <p:cNvSpPr>
            <a:spLocks noGrp="1"/>
          </p:cNvSpPr>
          <p:nvPr>
            <p:ph type="ftr" idx="4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 type="sldNum" idx="4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C5F09E06-463E-4B11-B5C0-34F577BD24CE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dt" idx="4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628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629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0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1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2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3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4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5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6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7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8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9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0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1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2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3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4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5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6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7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8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9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0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1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2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3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4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5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6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7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58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59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60" name="PlaceHolder 1"/>
          <p:cNvSpPr>
            <a:spLocks noGrp="1"/>
          </p:cNvSpPr>
          <p:nvPr>
            <p:ph type="ftr" idx="4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 type="sldNum" idx="5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44BE990-F97B-45EB-8A7C-2A6E32A21255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dt" idx="5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66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66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69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9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7" name="PlaceHolder 2"/>
          <p:cNvSpPr>
            <a:spLocks noGrp="1"/>
          </p:cNvSpPr>
          <p:nvPr>
            <p:ph type="ftr" idx="5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5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3CD60541-18AD-491E-BF47-327E3F59C571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dt" idx="5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0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0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1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2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3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3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37" name="PlaceHolder 3"/>
          <p:cNvSpPr>
            <a:spLocks noGrp="1"/>
          </p:cNvSpPr>
          <p:nvPr>
            <p:ph type="ftr" idx="5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8" name="PlaceHolder 4"/>
          <p:cNvSpPr>
            <a:spLocks noGrp="1"/>
          </p:cNvSpPr>
          <p:nvPr>
            <p:ph type="sldNum" idx="5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1E263F35-067D-459D-86F3-76B6525D699A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9" name="PlaceHolder 5"/>
          <p:cNvSpPr>
            <a:spLocks noGrp="1"/>
          </p:cNvSpPr>
          <p:nvPr>
            <p:ph type="dt" idx="5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41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4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4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5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6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ftr" idx="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8D3D9480-781D-4845-A7EB-45CA2ECD3C29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4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4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4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5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6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7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77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7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775" name="PlaceHolder 1"/>
          <p:cNvSpPr>
            <a:spLocks noGrp="1"/>
          </p:cNvSpPr>
          <p:nvPr>
            <p:ph type="ftr" idx="5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sldNum" idx="5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08C8216-3E07-40C2-A4FE-8D0F2EBFCD64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dt" idx="6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7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8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8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0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1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11" name="PlaceHolder 1"/>
          <p:cNvSpPr>
            <a:spLocks noGrp="1"/>
          </p:cNvSpPr>
          <p:nvPr>
            <p:ph type="ftr" idx="6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2" name="PlaceHolder 2"/>
          <p:cNvSpPr>
            <a:spLocks noGrp="1"/>
          </p:cNvSpPr>
          <p:nvPr>
            <p:ph type="sldNum" idx="6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7DDFCCD-C97A-48C9-9FD0-3039EEB69A2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dt" idx="6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15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16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7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8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9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0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1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2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3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4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5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6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7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8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9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0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1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2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3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4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5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6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7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8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9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0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1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2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3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4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45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46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4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48" name="PlaceHolder 2"/>
          <p:cNvSpPr>
            <a:spLocks noGrp="1"/>
          </p:cNvSpPr>
          <p:nvPr>
            <p:ph type="ftr" idx="6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6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5992EF21-E5D1-485F-A7BD-9C69DEAEF017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0" name="PlaceHolder 4"/>
          <p:cNvSpPr>
            <a:spLocks noGrp="1"/>
          </p:cNvSpPr>
          <p:nvPr>
            <p:ph type="dt" idx="6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5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5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88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8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88" name="PlaceHolder 3"/>
          <p:cNvSpPr>
            <a:spLocks noGrp="1"/>
          </p:cNvSpPr>
          <p:nvPr>
            <p:ph type="ftr" idx="6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 type="sldNum" idx="6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8215D1A-8370-4454-BE1B-E821D2C063E2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0" name="PlaceHolder 5"/>
          <p:cNvSpPr>
            <a:spLocks noGrp="1"/>
          </p:cNvSpPr>
          <p:nvPr>
            <p:ph type="dt" idx="6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894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895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6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7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8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9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0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1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2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3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4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5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6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7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8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9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0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1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2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3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4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5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6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7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8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9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0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1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2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3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924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25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28" name="PlaceHolder 3"/>
          <p:cNvSpPr>
            <a:spLocks noGrp="1"/>
          </p:cNvSpPr>
          <p:nvPr>
            <p:ph type="ftr" idx="7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9" name="PlaceHolder 4"/>
          <p:cNvSpPr>
            <a:spLocks noGrp="1"/>
          </p:cNvSpPr>
          <p:nvPr>
            <p:ph type="sldNum" idx="7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0BE9227-8948-460B-9B6C-E662C7AA0AE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0" name="PlaceHolder 5"/>
          <p:cNvSpPr>
            <a:spLocks noGrp="1"/>
          </p:cNvSpPr>
          <p:nvPr>
            <p:ph type="dt" idx="7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93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93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3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96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6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96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71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72" name="PlaceHolder 4"/>
          <p:cNvSpPr>
            <a:spLocks noGrp="1"/>
          </p:cNvSpPr>
          <p:nvPr>
            <p:ph type="ftr" idx="7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3" name="PlaceHolder 5"/>
          <p:cNvSpPr>
            <a:spLocks noGrp="1"/>
          </p:cNvSpPr>
          <p:nvPr>
            <p:ph type="sldNum" idx="7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493D806-60DD-4947-B92F-33236001BDC4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4" name="PlaceHolder 6"/>
          <p:cNvSpPr>
            <a:spLocks noGrp="1"/>
          </p:cNvSpPr>
          <p:nvPr>
            <p:ph type="dt" idx="7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97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98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0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1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12" name="PlaceHolder 2"/>
          <p:cNvSpPr>
            <a:spLocks noGrp="1"/>
          </p:cNvSpPr>
          <p:nvPr>
            <p:ph type="ftr" idx="7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sldNum" idx="7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3856852-EAFC-42D9-B83C-50C629672934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4" name="PlaceHolder 4"/>
          <p:cNvSpPr>
            <a:spLocks noGrp="1"/>
          </p:cNvSpPr>
          <p:nvPr>
            <p:ph type="dt" idx="7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1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1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1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4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4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49" name="PlaceHolder 1"/>
          <p:cNvSpPr>
            <a:spLocks noGrp="1"/>
          </p:cNvSpPr>
          <p:nvPr>
            <p:ph type="ftr" idx="7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0" name="PlaceHolder 2"/>
          <p:cNvSpPr>
            <a:spLocks noGrp="1"/>
          </p:cNvSpPr>
          <p:nvPr>
            <p:ph type="sldNum" idx="8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6A53DDFE-B568-46C5-8E2D-40EFFDC7AF99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dt" idx="8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55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56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7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8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9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0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1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2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3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4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5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6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7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8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9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0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1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2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3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4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5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6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7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8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79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0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1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2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3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84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85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6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7" name="PlaceHolder 1"/>
          <p:cNvSpPr>
            <a:spLocks noGrp="1"/>
          </p:cNvSpPr>
          <p:nvPr>
            <p:ph type="ftr" idx="8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 type="sldNum" idx="8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BB3A9533-FEB9-4A29-9777-9B460998F2AD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9" name="PlaceHolder 3"/>
          <p:cNvSpPr>
            <a:spLocks noGrp="1"/>
          </p:cNvSpPr>
          <p:nvPr>
            <p:ph type="dt" idx="8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09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09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9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0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1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2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12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2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25" name="PlaceHolder 1"/>
          <p:cNvSpPr>
            <a:spLocks noGrp="1"/>
          </p:cNvSpPr>
          <p:nvPr>
            <p:ph type="ftr" idx="8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6" name="PlaceHolder 2"/>
          <p:cNvSpPr>
            <a:spLocks noGrp="1"/>
          </p:cNvSpPr>
          <p:nvPr>
            <p:ph type="sldNum" idx="8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9A6C3D7-F682-49A9-B03C-EBAF3C0A65FD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dt" idx="8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7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7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7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8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9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0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0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ftr" idx="7"/>
          </p:nvPr>
        </p:nvSpPr>
        <p:spPr>
          <a:xfrm>
            <a:off x="426708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67B8014E-B4A7-4587-8596-7478DE7B2DA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9"/>
          </p:nvPr>
        </p:nvSpPr>
        <p:spPr>
          <a:xfrm>
            <a:off x="52344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31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32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3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4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5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6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7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8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39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0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1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2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3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4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5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6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7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8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49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0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1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2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3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4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5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6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7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8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9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60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161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62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165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166" name="PlaceHolder 4"/>
          <p:cNvSpPr>
            <a:spLocks noGrp="1"/>
          </p:cNvSpPr>
          <p:nvPr>
            <p:ph type="ftr" idx="88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7" name="PlaceHolder 5"/>
          <p:cNvSpPr>
            <a:spLocks noGrp="1"/>
          </p:cNvSpPr>
          <p:nvPr>
            <p:ph type="sldNum" idx="89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4F59FCF-48D5-46A5-AD4C-3A741FFA1497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8" name="PlaceHolder 6"/>
          <p:cNvSpPr>
            <a:spLocks noGrp="1"/>
          </p:cNvSpPr>
          <p:nvPr>
            <p:ph type="dt" idx="90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7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7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0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0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05" name="PlaceHolder 1"/>
          <p:cNvSpPr>
            <a:spLocks noGrp="1"/>
          </p:cNvSpPr>
          <p:nvPr>
            <p:ph type="ftr" idx="91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6" name="PlaceHolder 2"/>
          <p:cNvSpPr>
            <a:spLocks noGrp="1"/>
          </p:cNvSpPr>
          <p:nvPr>
            <p:ph type="sldNum" idx="92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7E87F501-D834-42C7-A61B-3D7369AB822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dt" idx="93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0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1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3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4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4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42" name="PlaceHolder 2"/>
          <p:cNvSpPr>
            <a:spLocks noGrp="1"/>
          </p:cNvSpPr>
          <p:nvPr>
            <p:ph type="ftr" idx="94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3" name="PlaceHolder 3"/>
          <p:cNvSpPr>
            <a:spLocks noGrp="1"/>
          </p:cNvSpPr>
          <p:nvPr>
            <p:ph type="sldNum" idx="95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8AFEE934-95DD-4CB0-9348-80C59A4D7FC1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4" name="PlaceHolder 4"/>
          <p:cNvSpPr>
            <a:spLocks noGrp="1"/>
          </p:cNvSpPr>
          <p:nvPr>
            <p:ph type="dt" idx="96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4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4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4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27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7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279" name="PlaceHolder 1"/>
          <p:cNvSpPr>
            <a:spLocks noGrp="1"/>
          </p:cNvSpPr>
          <p:nvPr>
            <p:ph type="ftr" idx="97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0" name="PlaceHolder 2"/>
          <p:cNvSpPr>
            <a:spLocks noGrp="1"/>
          </p:cNvSpPr>
          <p:nvPr>
            <p:ph type="sldNum" idx="98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06C3A6AC-8730-48C9-8723-E2C987B3497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1" name="PlaceHolder 3"/>
          <p:cNvSpPr>
            <a:spLocks noGrp="1"/>
          </p:cNvSpPr>
          <p:nvPr>
            <p:ph type="dt" idx="99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28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28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31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1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15" name="PlaceHolder 1"/>
          <p:cNvSpPr>
            <a:spLocks noGrp="1"/>
          </p:cNvSpPr>
          <p:nvPr>
            <p:ph type="ftr" idx="10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6" name="PlaceHolder 2"/>
          <p:cNvSpPr>
            <a:spLocks noGrp="1"/>
          </p:cNvSpPr>
          <p:nvPr>
            <p:ph type="sldNum" idx="10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35514965-1772-4353-9F85-19DA5F22A56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7" name="PlaceHolder 3"/>
          <p:cNvSpPr>
            <a:spLocks noGrp="1"/>
          </p:cNvSpPr>
          <p:nvPr>
            <p:ph type="dt" idx="10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1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32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34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5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ftr" idx="10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sldNum" idx="10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A7F2E74-B07A-4B7B-B56B-BFF686C310EB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dt" idx="10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13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14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5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6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7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8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19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0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1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2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3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4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5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6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7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8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29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0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1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2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3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4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5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6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7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8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39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0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1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42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43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4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ftr" idx="10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11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FDB8C94-B371-4CB1-9D4A-FF402745E770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12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4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5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5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6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7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17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8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ftr" idx="13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4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5AEA808-C53B-40D5-880A-CBDE1785AA29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dt" idx="15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87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188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89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0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1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2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3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4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5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6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7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8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199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0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1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2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3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4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5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6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7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8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09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0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1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2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3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4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5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16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17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18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5951520" y="1825560"/>
            <a:ext cx="523188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2" name="PlaceHolder 4"/>
          <p:cNvSpPr>
            <a:spLocks noGrp="1"/>
          </p:cNvSpPr>
          <p:nvPr>
            <p:ph type="ftr" idx="16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 type="sldNum" idx="17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099F0058-1A90-43A0-8461-60D5DF8249C2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6"/>
          <p:cNvSpPr>
            <a:spLocks noGrp="1"/>
          </p:cNvSpPr>
          <p:nvPr>
            <p:ph type="dt" idx="18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2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3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3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4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5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5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6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63" name="PlaceHolder 3"/>
          <p:cNvSpPr>
            <a:spLocks noGrp="1"/>
          </p:cNvSpPr>
          <p:nvPr>
            <p:ph type="ftr" idx="19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&lt;footer&gt;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sldNum" idx="20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C938DC4E-7F95-4864-AF68-3400F30BF0A6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 type="dt" idx="21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269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270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1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2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3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4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5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6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7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8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79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0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1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2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3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4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5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6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7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8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89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0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1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2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3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4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5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6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7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298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299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00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2" name="PlaceHolder 2"/>
          <p:cNvSpPr>
            <a:spLocks noGrp="1"/>
          </p:cNvSpPr>
          <p:nvPr>
            <p:ph type="ftr" idx="22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23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DDB367D-C10B-4B4B-B393-BC16850A8906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dt" idx="24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114"/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308" name="Group 79"/>
          <p:cNvGrpSpPr/>
          <p:nvPr/>
        </p:nvGrpSpPr>
        <p:grpSpPr>
          <a:xfrm>
            <a:off x="-11160" y="0"/>
            <a:ext cx="12215520" cy="6859080"/>
            <a:chOff x="-11160" y="0"/>
            <a:chExt cx="12215520" cy="6859080"/>
          </a:xfrm>
        </p:grpSpPr>
        <p:cxnSp>
          <p:nvCxnSpPr>
            <p:cNvPr id="309" name="Straight Connector 80"/>
            <p:cNvCxnSpPr/>
            <p:nvPr/>
          </p:nvCxnSpPr>
          <p:spPr>
            <a:xfrm>
              <a:off x="-11160" y="6686280"/>
              <a:ext cx="1219284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0" name="Straight Connector 81"/>
            <p:cNvCxnSpPr/>
            <p:nvPr/>
          </p:nvCxnSpPr>
          <p:spPr>
            <a:xfrm>
              <a:off x="-5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1" name="Straight Connector 82"/>
            <p:cNvCxnSpPr/>
            <p:nvPr/>
          </p:nvCxnSpPr>
          <p:spPr>
            <a:xfrm>
              <a:off x="11988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2" name="Straight Connector 83"/>
            <p:cNvCxnSpPr/>
            <p:nvPr/>
          </p:nvCxnSpPr>
          <p:spPr>
            <a:xfrm>
              <a:off x="1872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3" name="Straight Connector 84"/>
            <p:cNvCxnSpPr/>
            <p:nvPr/>
          </p:nvCxnSpPr>
          <p:spPr>
            <a:xfrm>
              <a:off x="11865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4" name="Straight Connector 85"/>
            <p:cNvCxnSpPr/>
            <p:nvPr/>
          </p:nvCxnSpPr>
          <p:spPr>
            <a:xfrm>
              <a:off x="21859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5" name="Straight Connector 86"/>
            <p:cNvCxnSpPr/>
            <p:nvPr/>
          </p:nvCxnSpPr>
          <p:spPr>
            <a:xfrm>
              <a:off x="31856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6" name="Straight Connector 88"/>
            <p:cNvCxnSpPr/>
            <p:nvPr/>
          </p:nvCxnSpPr>
          <p:spPr>
            <a:xfrm>
              <a:off x="41850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7" name="Straight Connector 89"/>
            <p:cNvCxnSpPr/>
            <p:nvPr/>
          </p:nvCxnSpPr>
          <p:spPr>
            <a:xfrm>
              <a:off x="51843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8" name="Straight Connector 90"/>
            <p:cNvCxnSpPr/>
            <p:nvPr/>
          </p:nvCxnSpPr>
          <p:spPr>
            <a:xfrm>
              <a:off x="6183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19" name="Straight Connector 91"/>
            <p:cNvCxnSpPr/>
            <p:nvPr/>
          </p:nvCxnSpPr>
          <p:spPr>
            <a:xfrm>
              <a:off x="7183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0" name="Straight Connector 92"/>
            <p:cNvCxnSpPr/>
            <p:nvPr/>
          </p:nvCxnSpPr>
          <p:spPr>
            <a:xfrm>
              <a:off x="8182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1" name="Straight Connector 93"/>
            <p:cNvCxnSpPr/>
            <p:nvPr/>
          </p:nvCxnSpPr>
          <p:spPr>
            <a:xfrm>
              <a:off x="9182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2" name="Straight Connector 94"/>
            <p:cNvCxnSpPr/>
            <p:nvPr/>
          </p:nvCxnSpPr>
          <p:spPr>
            <a:xfrm>
              <a:off x="101815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3" name="Straight Connector 95"/>
            <p:cNvCxnSpPr/>
            <p:nvPr/>
          </p:nvCxnSpPr>
          <p:spPr>
            <a:xfrm>
              <a:off x="11180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4" name="Straight Connector 96"/>
            <p:cNvCxnSpPr/>
            <p:nvPr/>
          </p:nvCxnSpPr>
          <p:spPr>
            <a:xfrm>
              <a:off x="12180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5" name="Straight Connector 97"/>
            <p:cNvCxnSpPr/>
            <p:nvPr/>
          </p:nvCxnSpPr>
          <p:spPr>
            <a:xfrm>
              <a:off x="-504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6" name="Straight Connector 98"/>
            <p:cNvCxnSpPr/>
            <p:nvPr/>
          </p:nvCxnSpPr>
          <p:spPr>
            <a:xfrm>
              <a:off x="-504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7" name="Straight Connector 99"/>
            <p:cNvCxnSpPr/>
            <p:nvPr/>
          </p:nvCxnSpPr>
          <p:spPr>
            <a:xfrm>
              <a:off x="-504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8" name="Straight Connector 100"/>
            <p:cNvCxnSpPr/>
            <p:nvPr/>
          </p:nvCxnSpPr>
          <p:spPr>
            <a:xfrm>
              <a:off x="-504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29" name="Straight Connector 101"/>
            <p:cNvCxnSpPr/>
            <p:nvPr/>
          </p:nvCxnSpPr>
          <p:spPr>
            <a:xfrm>
              <a:off x="-504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0" name="Straight Connector 102"/>
            <p:cNvCxnSpPr/>
            <p:nvPr/>
          </p:nvCxnSpPr>
          <p:spPr>
            <a:xfrm>
              <a:off x="-504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1" name="Straight Connector 103"/>
            <p:cNvCxnSpPr/>
            <p:nvPr/>
          </p:nvCxnSpPr>
          <p:spPr>
            <a:xfrm>
              <a:off x="-504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2" name="Straight Connector 104"/>
            <p:cNvCxnSpPr/>
            <p:nvPr/>
          </p:nvCxnSpPr>
          <p:spPr>
            <a:xfrm>
              <a:off x="-504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3" name="Straight Connector 105"/>
            <p:cNvCxnSpPr/>
            <p:nvPr/>
          </p:nvCxnSpPr>
          <p:spPr>
            <a:xfrm>
              <a:off x="-504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4" name="Straight Connector 106"/>
            <p:cNvCxnSpPr/>
            <p:nvPr/>
          </p:nvCxnSpPr>
          <p:spPr>
            <a:xfrm>
              <a:off x="-504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5" name="Straight Connector 107"/>
            <p:cNvCxnSpPr/>
            <p:nvPr/>
          </p:nvCxnSpPr>
          <p:spPr>
            <a:xfrm>
              <a:off x="-504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6" name="Straight Connector 108"/>
            <p:cNvCxnSpPr/>
            <p:nvPr/>
          </p:nvCxnSpPr>
          <p:spPr>
            <a:xfrm>
              <a:off x="-504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  <p:cxnSp>
          <p:nvCxnSpPr>
            <p:cNvPr id="337" name="Straight Connector 109"/>
            <p:cNvCxnSpPr/>
            <p:nvPr/>
          </p:nvCxnSpPr>
          <p:spPr>
            <a:xfrm>
              <a:off x="1116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20000"/>
                </a:srgbClr>
              </a:solidFill>
              <a:prstDash val="sysDot"/>
              <a:round/>
            </a:ln>
          </p:spPr>
        </p:cxnSp>
      </p:grpSp>
      <p:sp>
        <p:nvSpPr>
          <p:cNvPr id="338" name="Freeform: Shape 148"/>
          <p:cNvSpPr/>
          <p:nvPr/>
        </p:nvSpPr>
        <p:spPr>
          <a:xfrm>
            <a:off x="-6120" y="5014800"/>
            <a:ext cx="2798640" cy="1841760"/>
          </a:xfrm>
          <a:custGeom>
            <a:avLst/>
            <a:gdLst>
              <a:gd name="textAreaLeft" fmla="*/ 0 w 2798640"/>
              <a:gd name="textAreaRight" fmla="*/ 2800080 w 2798640"/>
              <a:gd name="textAreaTop" fmla="*/ 0 h 1841760"/>
              <a:gd name="textAreaBottom" fmla="*/ 1843200 h 1841760"/>
            </a:gdLst>
            <a:ahLst/>
            <a:cxnLst/>
            <a:rect l="textAreaLeft" t="textAreaTop" r="textAreaRight" b="textAreaBottom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39" name="Freeform: Shape 76"/>
          <p:cNvSpPr/>
          <p:nvPr/>
        </p:nvSpPr>
        <p:spPr>
          <a:xfrm>
            <a:off x="7979760" y="0"/>
            <a:ext cx="4207680" cy="1649160"/>
          </a:xfrm>
          <a:custGeom>
            <a:avLst/>
            <a:gdLst>
              <a:gd name="textAreaLeft" fmla="*/ 0 w 4207680"/>
              <a:gd name="textAreaRight" fmla="*/ 4209120 w 4207680"/>
              <a:gd name="textAreaTop" fmla="*/ 0 h 1649160"/>
              <a:gd name="textAreaBottom" fmla="*/ 1650600 h 1649160"/>
            </a:gdLst>
            <a:ahLst/>
            <a:cxnLst/>
            <a:rect l="textAreaLeft" t="textAreaTop" r="textAreaRight" b="textAreaBottom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ftr" idx="25"/>
          </p:nvPr>
        </p:nvSpPr>
        <p:spPr>
          <a:xfrm>
            <a:off x="4200840" y="6319800"/>
            <a:ext cx="39812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 </a:t>
            </a:r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Num" idx="26"/>
          </p:nvPr>
        </p:nvSpPr>
        <p:spPr>
          <a:xfrm>
            <a:off x="11190960" y="6324480"/>
            <a:ext cx="797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2BFB8CA2-D6A5-45BB-9ECE-A3A8B80468A3}" type="slidenum">
              <a:rPr lang="en-US" sz="900" b="0" u="none" strike="noStrike" cap="all" spc="150">
                <a:solidFill>
                  <a:srgbClr val="FFFFFF"/>
                </a:solidFill>
                <a:uFillTx/>
                <a:latin typeface="Avenir Next LT Pro"/>
              </a:rPr>
              <a:t>‹#›</a:t>
            </a:fld>
            <a:endParaRPr lang="en-US" sz="9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dt" idx="27"/>
          </p:nvPr>
        </p:nvSpPr>
        <p:spPr>
          <a:xfrm>
            <a:off x="457200" y="6324480"/>
            <a:ext cx="255888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gallery" TargetMode="External"/><Relationship Id="rId2" Type="http://schemas.openxmlformats.org/officeDocument/2006/relationships/hyperlink" Target="https://streamlit.io/" TargetMode="Externa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sh.gallery/Portal/" TargetMode="Externa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4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55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56" name="Group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120" y="0"/>
            <a:ext cx="12215520" cy="6858720"/>
            <a:chOff x="-6120" y="0"/>
            <a:chExt cx="12215520" cy="6858720"/>
          </a:xfrm>
        </p:grpSpPr>
        <p:cxnSp>
          <p:nvCxnSpPr>
            <p:cNvPr id="1357" name="Straight Connector 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6120" y="66862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58" name="Straight Connector 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59" name="Straight Connector 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30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0" name="Straight Connector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22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1" name="Straight Connector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196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2" name="Straight Connector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9132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3" name="Straight Connector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906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4" name="Straight Connector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900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5" name="Straight Connector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8940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6" name="Straight Connector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8912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7" name="Straight Connector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884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8" name="Straight Connector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1878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69" name="Straight Connector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18720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0" name="Straight Connector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18656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1" name="Straight Connector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18628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2" name="Straight Connector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85640" y="0"/>
              <a:ext cx="1440" cy="685908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3" name="Straight Connector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4" name="Straight Connector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5" name="Straight Connector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6" name="Straight Connector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7" name="Straight Connector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8" name="Straight Connector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79" name="Straight Connector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0" name="Straight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1" name="Straight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2" name="Straight Connector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3" name="Straight Connector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4" name="Straight Connector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857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85" name="Straight Connector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6560" y="6248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453240" y="2954160"/>
            <a:ext cx="5554080" cy="223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5400" b="0" u="none" strike="noStrike" dirty="0" err="1">
                <a:solidFill>
                  <a:srgbClr val="FFFFFF"/>
                </a:solidFill>
                <a:uFillTx/>
                <a:latin typeface="Posterama"/>
              </a:rPr>
              <a:t>Dash</a:t>
            </a:r>
            <a:r>
              <a:rPr lang="pl-PL" sz="5400" b="0" u="none" strike="noStrike" dirty="0">
                <a:solidFill>
                  <a:srgbClr val="FFFFFF"/>
                </a:solidFill>
                <a:uFillTx/>
                <a:latin typeface="Posterama"/>
              </a:rPr>
              <a:t> \ </a:t>
            </a:r>
            <a:r>
              <a:rPr lang="pl-PL" sz="5400" b="0" u="none" strike="noStrike" dirty="0" err="1">
                <a:solidFill>
                  <a:srgbClr val="FFFFFF"/>
                </a:solidFill>
                <a:uFillTx/>
                <a:latin typeface="Posterama"/>
              </a:rPr>
              <a:t>Streamlit</a:t>
            </a:r>
            <a:endParaRPr lang="en-US" sz="5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7" name="PlaceHolder 2"/>
          <p:cNvSpPr>
            <a:spLocks noGrp="1"/>
          </p:cNvSpPr>
          <p:nvPr>
            <p:ph type="subTitle"/>
          </p:nvPr>
        </p:nvSpPr>
        <p:spPr>
          <a:xfrm>
            <a:off x="453240" y="725400"/>
            <a:ext cx="5554080" cy="2062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Data Dashboard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8" name="Right Triangle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07160" y="-28224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89" name="Picture 3"/>
          <p:cNvSpPr/>
          <p:nvPr/>
        </p:nvSpPr>
        <p:spPr>
          <a:xfrm>
            <a:off x="6309360" y="0"/>
            <a:ext cx="5897880" cy="6860880"/>
          </a:xfrm>
          <a:custGeom>
            <a:avLst/>
            <a:gdLst>
              <a:gd name="textAreaLeft" fmla="*/ 0 w 5897880"/>
              <a:gd name="textAreaRight" fmla="*/ 5899320 w 5897880"/>
              <a:gd name="textAreaTop" fmla="*/ 0 h 6860880"/>
              <a:gd name="textAreaBottom" fmla="*/ 6862320 h 6860880"/>
            </a:gdLst>
            <a:ahLst/>
            <a:cxnLst/>
            <a:rect l="textAreaLeft" t="textAreaTop" r="textAreaRight" b="textAreaBottom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Callbacks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1" name="PlaceHolder 2"/>
          <p:cNvSpPr>
            <a:spLocks noGrp="1"/>
          </p:cNvSpPr>
          <p:nvPr>
            <p:ph/>
          </p:nvPr>
        </p:nvSpPr>
        <p:spPr>
          <a:xfrm>
            <a:off x="2286000" y="2511000"/>
            <a:ext cx="7772040" cy="32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Callbacks are Python functions that are </a:t>
            </a:r>
            <a:r>
              <a:rPr lang="en-US" sz="3200" b="1" u="none" strike="noStrike">
                <a:solidFill>
                  <a:srgbClr val="FFFFFF"/>
                </a:solidFill>
                <a:uFillTx/>
                <a:latin typeface="Arial"/>
              </a:rPr>
              <a:t>automatically called by Dash</a:t>
            </a: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 whenever an input component’s </a:t>
            </a:r>
            <a:r>
              <a:rPr lang="en-US" sz="3200" b="1" u="none" strike="noStrike">
                <a:solidFill>
                  <a:srgbClr val="FFFFFF"/>
                </a:solidFill>
                <a:uFillTx/>
                <a:latin typeface="Arial"/>
              </a:rPr>
              <a:t>property changes</a:t>
            </a: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.</a:t>
            </a:r>
            <a:br>
              <a:rPr sz="3200"/>
            </a:br>
            <a:br>
              <a:rPr sz="3200"/>
            </a:b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https://dash.plotly.com/basic-callbacks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Callbacks contd.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/>
          </p:nvPr>
        </p:nvSpPr>
        <p:spPr>
          <a:xfrm>
            <a:off x="914400" y="2514600"/>
            <a:ext cx="5028840" cy="320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You can get callbacks from: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Button clicks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Dropdown lists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Graph hover/click on value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Period timers, URL address change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4" name="Rectangle 1443"/>
          <p:cNvSpPr/>
          <p:nvPr/>
        </p:nvSpPr>
        <p:spPr>
          <a:xfrm>
            <a:off x="6629400" y="2511000"/>
            <a:ext cx="4571640" cy="320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0" u="none" strike="noStrike">
                <a:solidFill>
                  <a:srgbClr val="FFFFFF"/>
                </a:solidFill>
                <a:uFillTx/>
                <a:latin typeface="Arial"/>
              </a:rPr>
              <a:t>From callbacks you can: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Update input values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Generate new HTML elements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Update CSS styling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FFFFFF"/>
                </a:solidFill>
                <a:uFillTx/>
                <a:latin typeface="Arial"/>
              </a:rPr>
              <a:t>Generate plotly graphs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Callbacks – example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6" name="Picture 1445"/>
          <p:cNvPicPr/>
          <p:nvPr/>
        </p:nvPicPr>
        <p:blipFill>
          <a:blip r:embed="rId2"/>
          <a:stretch/>
        </p:blipFill>
        <p:spPr>
          <a:xfrm>
            <a:off x="456840" y="2930040"/>
            <a:ext cx="5231880" cy="214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7" name="Picture 1446"/>
          <p:cNvPicPr/>
          <p:nvPr/>
        </p:nvPicPr>
        <p:blipFill>
          <a:blip r:embed="rId3"/>
          <a:stretch/>
        </p:blipFill>
        <p:spPr>
          <a:xfrm>
            <a:off x="5950800" y="2701440"/>
            <a:ext cx="5231880" cy="2597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PlaceHolder 4"/>
          <p:cNvSpPr txBox="1"/>
          <p:nvPr/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defTabSz="914400">
              <a:lnSpc>
                <a:spcPct val="90000"/>
              </a:lnSpc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Multipage apps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9" name="Picture 1448"/>
          <p:cNvPicPr/>
          <p:nvPr/>
        </p:nvPicPr>
        <p:blipFill>
          <a:blip r:embed="rId2"/>
          <a:stretch/>
        </p:blipFill>
        <p:spPr>
          <a:xfrm>
            <a:off x="524520" y="1689120"/>
            <a:ext cx="1075680" cy="1237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0" name="Picture 1449"/>
          <p:cNvPicPr/>
          <p:nvPr/>
        </p:nvPicPr>
        <p:blipFill>
          <a:blip r:embed="rId3"/>
          <a:stretch/>
        </p:blipFill>
        <p:spPr>
          <a:xfrm>
            <a:off x="1906920" y="5715000"/>
            <a:ext cx="9751680" cy="39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1" name="Picture 1450"/>
          <p:cNvPicPr/>
          <p:nvPr/>
        </p:nvPicPr>
        <p:blipFill>
          <a:blip r:embed="rId4"/>
          <a:stretch/>
        </p:blipFill>
        <p:spPr>
          <a:xfrm>
            <a:off x="1859040" y="1689120"/>
            <a:ext cx="9113760" cy="2237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52" name="Picture 1451"/>
          <p:cNvPicPr/>
          <p:nvPr/>
        </p:nvPicPr>
        <p:blipFill>
          <a:blip r:embed="rId5"/>
          <a:stretch/>
        </p:blipFill>
        <p:spPr>
          <a:xfrm>
            <a:off x="1887480" y="4068000"/>
            <a:ext cx="7256520" cy="1418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5400" b="0" u="none" strike="noStrike">
                <a:solidFill>
                  <a:srgbClr val="FFFFFF"/>
                </a:solidFill>
                <a:uFillTx/>
                <a:latin typeface="Posterama"/>
              </a:rPr>
              <a:t>Streamlit</a:t>
            </a:r>
            <a:endParaRPr lang="en-US" sz="5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455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456" name="Right Tri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76120" y="155988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457" name="Group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215880" cy="6859080"/>
            <a:chOff x="0" y="0"/>
            <a:chExt cx="12215880" cy="6859080"/>
          </a:xfrm>
        </p:grpSpPr>
        <p:cxnSp>
          <p:nvCxnSpPr>
            <p:cNvPr id="1458" name="Straight Connector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0" y="66862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59" name="Straight Connector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0" name="Straight Connector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99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1" name="Straight Connector 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872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2" name="Straight Connector 2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980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3" name="Straight Connector 2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1974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4" name="Straight Connector 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1968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5" name="Straight Connector 2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1961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6" name="Straight Connector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1958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7" name="Straight Connector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952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8" name="Straight Connector 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1946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69" name="Straight Connector 2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1939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0" name="Straight Connector 2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19368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1" name="Straight Connector 2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19304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2" name="Straight Connector 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119240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3" name="Straight Connector 3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2191760" y="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4" name="Straight Connector 3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713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5" name="Straight Connector 3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7286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6" name="Straight Connector 3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285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7" name="Straight Connector 3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1843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8" name="Straight Connector 3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24001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79" name="Straight Connector 3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295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0" name="Straight Connector 3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351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1" name="Straight Connector 3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407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2" name="Straight Connector 4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46288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3" name="Straight Connector 4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518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4" name="Straight Connector 4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574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5" name="Straight Connector 4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120" y="685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86" name="Straight Connector 4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2680" y="624816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487" name="PlaceHolder 1"/>
          <p:cNvSpPr>
            <a:spLocks noGrp="1"/>
          </p:cNvSpPr>
          <p:nvPr>
            <p:ph type="title"/>
          </p:nvPr>
        </p:nvSpPr>
        <p:spPr>
          <a:xfrm>
            <a:off x="457200" y="725400"/>
            <a:ext cx="4951440" cy="224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What is Streamlit?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8" name="PlaceHolder 2"/>
          <p:cNvSpPr>
            <a:spLocks noGrp="1"/>
          </p:cNvSpPr>
          <p:nvPr>
            <p:ph/>
          </p:nvPr>
        </p:nvSpPr>
        <p:spPr>
          <a:xfrm>
            <a:off x="457200" y="2572200"/>
            <a:ext cx="5547240" cy="370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An open-source Python framework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Used to build interactive data apps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Intuitive syntax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Minimal experience required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9" name="Flowchart: Document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457040" y="2103840"/>
            <a:ext cx="6856560" cy="2646360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sp>
        <p:nvSpPr>
          <p:cNvPr id="1490" name="Picture 4"/>
          <p:cNvSpPr/>
          <p:nvPr/>
        </p:nvSpPr>
        <p:spPr>
          <a:xfrm>
            <a:off x="6481440" y="648000"/>
            <a:ext cx="5232600" cy="5232600"/>
          </a:xfrm>
          <a:custGeom>
            <a:avLst/>
            <a:gdLst>
              <a:gd name="textAreaLeft" fmla="*/ 0 w 5232600"/>
              <a:gd name="textAreaRight" fmla="*/ 5234040 w 5232600"/>
              <a:gd name="textAreaTop" fmla="*/ 0 h 5232600"/>
              <a:gd name="textAreaBottom" fmla="*/ 5234040 h 5232600"/>
            </a:gdLst>
            <a:ahLst/>
            <a:cxnLst/>
            <a:rect l="textAreaLeft" t="textAreaTop" r="textAreaRight" b="textAreaBottom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D43F-8C4E-2735-31E5-AEB36D1B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Streamlit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links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15CA-1863-DC6E-6224-03EC9F3E3FB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365039"/>
            <a:ext cx="10721520" cy="6222573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https://streamlit.io/</a:t>
            </a:r>
            <a:endParaRPr lang="pl-PL" sz="4000" dirty="0">
              <a:solidFill>
                <a:schemeClr val="bg1"/>
              </a:solidFill>
            </a:endParaRPr>
          </a:p>
          <a:p>
            <a:pPr algn="ctr"/>
            <a:r>
              <a:rPr lang="en-GB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https://streamlit.io/gallery</a:t>
            </a:r>
            <a:endParaRPr lang="pl-P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0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5F90-8771-D8F9-434F-F89899E3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EE9DFC-BAC3-12AD-9141-2DE6034BA3E6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4218" cy="6916370"/>
          </a:xfrm>
        </p:spPr>
      </p:pic>
    </p:spTree>
    <p:extLst>
      <p:ext uri="{BB962C8B-B14F-4D97-AF65-F5344CB8AC3E}">
        <p14:creationId xmlns:p14="http://schemas.microsoft.com/office/powerpoint/2010/main" val="150433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35E0-0EAF-BB1A-F12C-031CA967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Hello </a:t>
            </a:r>
            <a:r>
              <a:rPr lang="pl-PL" dirty="0" err="1">
                <a:solidFill>
                  <a:schemeClr val="bg1"/>
                </a:solidFill>
              </a:rPr>
              <a:t>Streamlit</a:t>
            </a:r>
            <a:r>
              <a:rPr lang="pl-PL" dirty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C7F40-CE09-761F-AED0-5F41662F16F6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rcRect t="7654" r="3349"/>
          <a:stretch/>
        </p:blipFill>
        <p:spPr>
          <a:xfrm>
            <a:off x="6096000" y="3019749"/>
            <a:ext cx="4649663" cy="10908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F0B24-D9C4-B7B3-2A56-41EA8BE05851}"/>
              </a:ext>
            </a:extLst>
          </p:cNvPr>
          <p:cNvSpPr txBox="1"/>
          <p:nvPr/>
        </p:nvSpPr>
        <p:spPr>
          <a:xfrm>
            <a:off x="457200" y="1455888"/>
            <a:ext cx="5638800" cy="475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sz="2800" dirty="0" err="1">
                <a:solidFill>
                  <a:srgbClr val="FFFFFF"/>
                </a:solidFill>
                <a:latin typeface="Avenir Next LT Pro"/>
              </a:rPr>
              <a:t>Create</a:t>
            </a:r>
            <a:r>
              <a:rPr lang="pl-PL" sz="2800" dirty="0">
                <a:solidFill>
                  <a:srgbClr val="FFFFFF"/>
                </a:solidFill>
                <a:latin typeface="Avenir Next LT Pro"/>
              </a:rPr>
              <a:t> and </a:t>
            </a:r>
            <a:r>
              <a:rPr lang="pl-PL" sz="2800" dirty="0" err="1">
                <a:solidFill>
                  <a:srgbClr val="FFFFFF"/>
                </a:solidFill>
                <a:latin typeface="Avenir Next LT Pro"/>
              </a:rPr>
              <a:t>activate</a:t>
            </a:r>
            <a:r>
              <a:rPr lang="pl-PL" sz="2800" dirty="0">
                <a:solidFill>
                  <a:srgbClr val="FFFFFF"/>
                </a:solidFill>
                <a:latin typeface="Avenir Next LT Pro"/>
              </a:rPr>
              <a:t> </a:t>
            </a:r>
            <a:r>
              <a:rPr lang="pl-PL" sz="2800" dirty="0" err="1">
                <a:solidFill>
                  <a:srgbClr val="FFFFFF"/>
                </a:solidFill>
                <a:latin typeface="Avenir Next LT Pro"/>
              </a:rPr>
              <a:t>venv</a:t>
            </a:r>
            <a:r>
              <a:rPr lang="pl-PL" sz="2800" dirty="0">
                <a:solidFill>
                  <a:schemeClr val="bg1"/>
                </a:solidFill>
                <a:latin typeface="Arial"/>
              </a:rPr>
              <a:t>:</a:t>
            </a: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 err="1">
                <a:solidFill>
                  <a:srgbClr val="FFFFFF"/>
                </a:solidFill>
                <a:latin typeface="Avenir Next LT Pro"/>
              </a:rPr>
              <a:t>p</a:t>
            </a:r>
            <a:r>
              <a:rPr lang="pl-PL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ython</a:t>
            </a:r>
            <a:r>
              <a:rPr lang="pl-PL" b="0" u="none" strike="noStrike" dirty="0">
                <a:solidFill>
                  <a:srgbClr val="FFFFFF"/>
                </a:solidFill>
                <a:uFillTx/>
                <a:latin typeface="Avenir Next LT Pro"/>
              </a:rPr>
              <a:t> –m </a:t>
            </a:r>
            <a:r>
              <a:rPr lang="pl-PL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venv</a:t>
            </a:r>
            <a:r>
              <a:rPr lang="pl-PL" b="0" u="none" strike="noStrike" dirty="0">
                <a:solidFill>
                  <a:srgbClr val="FFFFFF"/>
                </a:solidFill>
                <a:uFillTx/>
                <a:latin typeface="Avenir Next LT Pro"/>
              </a:rPr>
              <a:t> .</a:t>
            </a:r>
            <a:r>
              <a:rPr lang="pl-PL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venv</a:t>
            </a:r>
            <a:endParaRPr lang="pl-PL" b="0" u="none" strike="noStrike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>
                <a:solidFill>
                  <a:srgbClr val="FFFFFF"/>
                </a:solidFill>
                <a:latin typeface="Avenir Next LT Pro"/>
              </a:rPr>
              <a:t>.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venv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/Scripts/Activate.ps1 (Windows)</a:t>
            </a: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b="0" u="none" strike="noStrike" dirty="0">
                <a:solidFill>
                  <a:srgbClr val="FFFFFF"/>
                </a:solidFill>
                <a:uFillTx/>
                <a:latin typeface="Avenir Next LT Pro"/>
              </a:rPr>
              <a:t>OR</a:t>
            </a: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>
                <a:solidFill>
                  <a:srgbClr val="FFFFFF"/>
                </a:solidFill>
                <a:latin typeface="Avenir Next LT Pro"/>
              </a:rPr>
              <a:t>.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venv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/bin/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activate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 (Linux/</a:t>
            </a:r>
            <a:r>
              <a:rPr lang="pl-PL" dirty="0" err="1">
                <a:solidFill>
                  <a:srgbClr val="FFFFFF"/>
                </a:solidFill>
                <a:latin typeface="Avenir Next LT Pro"/>
              </a:rPr>
              <a:t>MacOS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)</a:t>
            </a:r>
            <a:endParaRPr lang="pl-PL" b="0" u="none" strike="noStrike" dirty="0">
              <a:solidFill>
                <a:srgbClr val="FFFFFF"/>
              </a:solidFill>
              <a:uFillTx/>
              <a:latin typeface="Avenir Next LT Pro"/>
            </a:endParaRPr>
          </a:p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Install </a:t>
            </a:r>
            <a:r>
              <a:rPr lang="pl-PL" sz="2800" b="0" u="none" strike="noStrike" dirty="0" err="1">
                <a:solidFill>
                  <a:srgbClr val="FFFFFF"/>
                </a:solidFill>
                <a:uFillTx/>
                <a:latin typeface="Avenir Next LT Pro"/>
              </a:rPr>
              <a:t>streamlit</a:t>
            </a: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 with pip:</a:t>
            </a:r>
            <a:endParaRPr lang="pl-PL" sz="2800" dirty="0">
              <a:solidFill>
                <a:srgbClr val="000000"/>
              </a:solidFill>
              <a:latin typeface="Arial"/>
            </a:endParaRP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b="0" u="none" strike="noStrike" dirty="0">
                <a:solidFill>
                  <a:srgbClr val="FFFFFF"/>
                </a:solidFill>
                <a:uFillTx/>
              </a:rPr>
              <a:t>pip </a:t>
            </a:r>
            <a:r>
              <a:rPr lang="pl-PL" b="0" u="none" strike="noStrike" dirty="0" err="1">
                <a:solidFill>
                  <a:srgbClr val="FFFFFF"/>
                </a:solidFill>
                <a:uFillTx/>
              </a:rPr>
              <a:t>install</a:t>
            </a:r>
            <a:r>
              <a:rPr lang="pl-PL" b="0" u="none" strike="noStrike" dirty="0">
                <a:solidFill>
                  <a:srgbClr val="FFFFFF"/>
                </a:solidFill>
                <a:uFillTx/>
              </a:rPr>
              <a:t> </a:t>
            </a:r>
            <a:r>
              <a:rPr lang="pl-PL" b="0" u="none" strike="noStrike" dirty="0" err="1">
                <a:solidFill>
                  <a:srgbClr val="FFFFFF"/>
                </a:solidFill>
                <a:uFillTx/>
              </a:rPr>
              <a:t>streamlit</a:t>
            </a:r>
            <a:r>
              <a:rPr lang="pl-PL" b="0" u="none" strike="noStrike" dirty="0">
                <a:solidFill>
                  <a:srgbClr val="FFFFFF"/>
                </a:solidFill>
                <a:uFillTx/>
              </a:rPr>
              <a:t> </a:t>
            </a:r>
            <a:endParaRPr lang="en-US" b="0" u="none" strike="noStrike" dirty="0">
              <a:solidFill>
                <a:srgbClr val="000000"/>
              </a:solidFill>
              <a:uFillTx/>
            </a:endParaRPr>
          </a:p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Run the app with:</a:t>
            </a:r>
            <a:endParaRPr lang="pl-PL" sz="2800" dirty="0">
              <a:solidFill>
                <a:srgbClr val="000000"/>
              </a:solidFill>
              <a:latin typeface="Arial"/>
            </a:endParaRPr>
          </a:p>
          <a:p>
            <a:pPr marL="673200" lvl="1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pl-PL" dirty="0" err="1">
                <a:solidFill>
                  <a:srgbClr val="FFFFFF"/>
                </a:solidFill>
                <a:latin typeface="Avenir Next LT Pro"/>
              </a:rPr>
              <a:t>streamlit</a:t>
            </a:r>
            <a:r>
              <a:rPr lang="pl-PL" dirty="0">
                <a:solidFill>
                  <a:srgbClr val="FFFFFF"/>
                </a:solidFill>
                <a:latin typeface="Avenir Next LT Pro"/>
              </a:rPr>
              <a:t> run hello.py</a:t>
            </a:r>
            <a:endParaRPr lang="en-US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0940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F821-1D48-3EB0-5A95-9780F3B3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Data/Resource </a:t>
            </a:r>
            <a:r>
              <a:rPr lang="pl-PL" dirty="0" err="1">
                <a:solidFill>
                  <a:schemeClr val="bg1"/>
                </a:solidFill>
              </a:rPr>
              <a:t>caching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12E1C3D9-7C04-F9B5-26CA-218EB437CDA2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9119"/>
            <a:ext cx="5815781" cy="21371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F8CE81-9B6C-CC6E-D793-B0A84D5BA3F5}"/>
              </a:ext>
            </a:extLst>
          </p:cNvPr>
          <p:cNvSpPr txBox="1"/>
          <p:nvPr/>
        </p:nvSpPr>
        <p:spPr>
          <a:xfrm>
            <a:off x="7354528" y="1529118"/>
            <a:ext cx="46604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1"/>
                </a:solidFill>
              </a:rPr>
              <a:t>Data </a:t>
            </a:r>
            <a:r>
              <a:rPr lang="pl-PL" sz="2000" dirty="0" err="1">
                <a:solidFill>
                  <a:schemeClr val="bg1"/>
                </a:solidFill>
              </a:rPr>
              <a:t>caching</a:t>
            </a:r>
            <a:r>
              <a:rPr lang="pl-PL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@st.cache_data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Saves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expensive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function</a:t>
            </a:r>
            <a:r>
              <a:rPr lang="pl-PL" sz="2000" dirty="0">
                <a:solidFill>
                  <a:schemeClr val="bg1"/>
                </a:solidFill>
              </a:rPr>
              <a:t> and API </a:t>
            </a:r>
            <a:r>
              <a:rPr lang="pl-PL" sz="2000" dirty="0" err="1">
                <a:solidFill>
                  <a:schemeClr val="bg1"/>
                </a:solidFill>
              </a:rPr>
              <a:t>calls</a:t>
            </a: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Helps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reduce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loading</a:t>
            </a:r>
            <a:r>
              <a:rPr lang="pl-PL" sz="2000" dirty="0">
                <a:solidFill>
                  <a:schemeClr val="bg1"/>
                </a:solidFill>
              </a:rPr>
              <a:t> Times</a:t>
            </a:r>
          </a:p>
          <a:p>
            <a:r>
              <a:rPr lang="pl-PL" sz="2000" dirty="0">
                <a:solidFill>
                  <a:schemeClr val="bg1"/>
                </a:solidFill>
              </a:rPr>
              <a:t>Resource </a:t>
            </a:r>
            <a:r>
              <a:rPr lang="pl-PL" sz="2000" dirty="0" err="1">
                <a:solidFill>
                  <a:schemeClr val="bg1"/>
                </a:solidFill>
              </a:rPr>
              <a:t>caching</a:t>
            </a:r>
            <a:r>
              <a:rPr lang="pl-PL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@st.cache_resource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Useful</a:t>
            </a:r>
            <a:r>
              <a:rPr lang="pl-PL" sz="2000" dirty="0">
                <a:solidFill>
                  <a:schemeClr val="bg1"/>
                </a:solidFill>
              </a:rPr>
              <a:t> for </a:t>
            </a:r>
            <a:r>
              <a:rPr lang="pl-PL" sz="2000" dirty="0" err="1">
                <a:solidFill>
                  <a:schemeClr val="bg1"/>
                </a:solidFill>
              </a:rPr>
              <a:t>saving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database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connections</a:t>
            </a:r>
            <a:r>
              <a:rPr lang="pl-PL" sz="2000" dirty="0">
                <a:solidFill>
                  <a:schemeClr val="bg1"/>
                </a:solidFill>
              </a:rPr>
              <a:t> and ML </a:t>
            </a:r>
            <a:r>
              <a:rPr lang="pl-PL" sz="2000" dirty="0" err="1">
                <a:solidFill>
                  <a:schemeClr val="bg1"/>
                </a:solidFill>
              </a:rPr>
              <a:t>models</a:t>
            </a: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Ensures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resources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are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created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only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once</a:t>
            </a:r>
            <a:r>
              <a:rPr lang="pl-PL" sz="2000" dirty="0">
                <a:solidFill>
                  <a:schemeClr val="bg1"/>
                </a:solidFill>
              </a:rPr>
              <a:t> and </a:t>
            </a:r>
            <a:r>
              <a:rPr lang="pl-PL" sz="2000" dirty="0" err="1">
                <a:solidFill>
                  <a:schemeClr val="bg1"/>
                </a:solidFill>
              </a:rPr>
              <a:t>shared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globally</a:t>
            </a:r>
            <a:endParaRPr lang="pl-PL" sz="2000" dirty="0">
              <a:solidFill>
                <a:schemeClr val="bg1"/>
              </a:solidFill>
            </a:endParaRPr>
          </a:p>
        </p:txBody>
      </p:sp>
      <p:pic>
        <p:nvPicPr>
          <p:cNvPr id="8" name="Picture 7" descr="A close-up of a white board&#10;&#10;AI-generated content may be incorrect.">
            <a:extLst>
              <a:ext uri="{FF2B5EF4-FFF2-40B4-BE49-F238E27FC236}">
                <a16:creationId xmlns:a16="http://schemas.microsoft.com/office/drawing/2014/main" id="{7F3CA2F8-76D0-B9DB-D588-8565BF36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666289"/>
            <a:ext cx="6619210" cy="253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0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AF11-E2B7-37A2-FDF2-5BB5597B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>
                <a:solidFill>
                  <a:schemeClr val="bg1"/>
                </a:solidFill>
              </a:rPr>
              <a:t>Github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94598-1407-E6DE-2061-F062B6CD10C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825560"/>
            <a:ext cx="10721520" cy="38673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3600" dirty="0">
                <a:solidFill>
                  <a:schemeClr val="bg1"/>
                </a:solidFill>
              </a:rPr>
              <a:t>https://github.com/Soplicow/streamlit-dash</a:t>
            </a:r>
          </a:p>
        </p:txBody>
      </p:sp>
    </p:spTree>
    <p:extLst>
      <p:ext uri="{BB962C8B-B14F-4D97-AF65-F5344CB8AC3E}">
        <p14:creationId xmlns:p14="http://schemas.microsoft.com/office/powerpoint/2010/main" val="296274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DB7-82B9-5488-B401-4D1FA9C1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Session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state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8BCCF50-9988-B0E6-F035-7C98C0ECF9C8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7124"/>
            <a:ext cx="5048865" cy="937144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4A99F58-C918-4FC3-1FB2-459D409CE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69031"/>
            <a:ext cx="5815970" cy="2020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06816B-478C-EA27-22A3-E3E0A61C36BA}"/>
              </a:ext>
            </a:extLst>
          </p:cNvPr>
          <p:cNvSpPr txBox="1"/>
          <p:nvPr/>
        </p:nvSpPr>
        <p:spPr>
          <a:xfrm>
            <a:off x="6456499" y="1997124"/>
            <a:ext cx="52783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 err="1">
                <a:solidFill>
                  <a:schemeClr val="bg1"/>
                </a:solidFill>
              </a:rPr>
              <a:t>Session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state</a:t>
            </a:r>
            <a:r>
              <a:rPr lang="pl-PL" sz="2000"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Presists</a:t>
            </a:r>
            <a:r>
              <a:rPr lang="pl-PL" sz="2000" dirty="0">
                <a:solidFill>
                  <a:schemeClr val="bg1"/>
                </a:solidFill>
              </a:rPr>
              <a:t> data </a:t>
            </a:r>
            <a:r>
              <a:rPr lang="pl-PL" sz="2000" dirty="0" err="1">
                <a:solidFill>
                  <a:schemeClr val="bg1"/>
                </a:solidFill>
              </a:rPr>
              <a:t>across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user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pl-PL" sz="2000" dirty="0" err="1">
                <a:solidFill>
                  <a:schemeClr val="bg1"/>
                </a:solidFill>
              </a:rPr>
              <a:t>interactions</a:t>
            </a:r>
            <a:r>
              <a:rPr lang="pl-PL" sz="2000" dirty="0">
                <a:solidFill>
                  <a:schemeClr val="bg1"/>
                </a:solidFill>
              </a:rPr>
              <a:t> and </a:t>
            </a:r>
            <a:r>
              <a:rPr lang="pl-PL" sz="2000" dirty="0" err="1">
                <a:solidFill>
                  <a:schemeClr val="bg1"/>
                </a:solidFill>
              </a:rPr>
              <a:t>reruns</a:t>
            </a: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 err="1">
                <a:solidFill>
                  <a:schemeClr val="bg1"/>
                </a:solidFill>
              </a:rPr>
              <a:t>Useful</a:t>
            </a:r>
            <a:r>
              <a:rPr lang="pl-PL" sz="2000" dirty="0">
                <a:solidFill>
                  <a:schemeClr val="bg1"/>
                </a:solidFill>
              </a:rPr>
              <a:t> for </a:t>
            </a:r>
            <a:r>
              <a:rPr lang="pl-PL" sz="2000" dirty="0" err="1">
                <a:solidFill>
                  <a:schemeClr val="bg1"/>
                </a:solidFill>
              </a:rPr>
              <a:t>storing</a:t>
            </a:r>
            <a:r>
              <a:rPr lang="pl-PL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variables like counters, user inputs, or intermediate results</a:t>
            </a:r>
            <a:endParaRPr lang="pl-PL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bg1"/>
                </a:solidFill>
              </a:rPr>
              <a:t>H</a:t>
            </a:r>
            <a:r>
              <a:rPr lang="en-GB" sz="2000" dirty="0" err="1">
                <a:solidFill>
                  <a:schemeClr val="bg1"/>
                </a:solidFill>
              </a:rPr>
              <a:t>elps</a:t>
            </a:r>
            <a:r>
              <a:rPr lang="en-GB" sz="2000" dirty="0">
                <a:solidFill>
                  <a:schemeClr val="bg1"/>
                </a:solidFill>
              </a:rPr>
              <a:t> avoid unnecessary recalculations and maintains app state</a:t>
            </a:r>
          </a:p>
        </p:txBody>
      </p:sp>
    </p:spTree>
    <p:extLst>
      <p:ext uri="{BB962C8B-B14F-4D97-AF65-F5344CB8AC3E}">
        <p14:creationId xmlns:p14="http://schemas.microsoft.com/office/powerpoint/2010/main" val="1784918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4F4D-C38C-82E7-5444-1E4F2A0F2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Multipage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apps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3F362-9206-2554-6598-3E4BB3DBCF69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rcRect r="64847"/>
          <a:stretch/>
        </p:blipFill>
        <p:spPr>
          <a:xfrm>
            <a:off x="457200" y="1855830"/>
            <a:ext cx="1553857" cy="16575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DC5368-A796-32E4-0D35-0C45122DC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701" y="1855830"/>
            <a:ext cx="9907383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8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0680" cy="6856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Dash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92" name="Picture 1391"/>
          <p:cNvPicPr/>
          <p:nvPr/>
        </p:nvPicPr>
        <p:blipFill>
          <a:blip r:embed="rId2"/>
          <a:stretch/>
        </p:blipFill>
        <p:spPr>
          <a:xfrm>
            <a:off x="457200" y="1825560"/>
            <a:ext cx="10721520" cy="4349880"/>
          </a:xfrm>
          <a:prstGeom prst="rect">
            <a:avLst/>
          </a:prstGeom>
          <a:noFill/>
          <a:ln w="0">
            <a:noFill/>
          </a:ln>
        </p:spPr>
      </p:pic>
      <p:sp useBgFill="1">
        <p:nvSpPr>
          <p:cNvPr id="1393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200" y="4680"/>
            <a:ext cx="12187440" cy="6856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9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760" y="4680"/>
            <a:ext cx="12187440" cy="68565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sp>
        <p:nvSpPr>
          <p:cNvPr id="1395" name="Right Tri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79920" y="1564560"/>
            <a:ext cx="567000" cy="567000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Avenir Next LT Pro"/>
            </a:endParaRPr>
          </a:p>
        </p:txBody>
      </p:sp>
      <p:grpSp>
        <p:nvGrpSpPr>
          <p:cNvPr id="1396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42000" y="176040"/>
            <a:ext cx="12215880" cy="6859080"/>
            <a:chOff x="-1242000" y="176040"/>
            <a:chExt cx="12215880" cy="6859080"/>
          </a:xfrm>
        </p:grpSpPr>
        <p:cxnSp>
          <p:nvCxnSpPr>
            <p:cNvPr id="1397" name="Straight Connector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42000" y="68623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98" name="Straight Connector 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399" name="Straight Connector 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7571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0" name="Straight Connector 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0432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1" name="Straight Connector 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4392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2" name="Straight Connector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554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3" name="Straight Connector 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9548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4" name="Straight Connector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29541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5" name="Straight Connector 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39538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6" name="Straight Connector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49532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7" name="Straight Connector 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9526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8" name="Straight Connector 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9519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09" name="Straight Connector 4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795168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0" name="Straight Connector 4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95104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1" name="Straight Connector 4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995040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2" name="Straight Connector 4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10949760" y="176040"/>
              <a:ext cx="1440" cy="6859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3" name="Straight Connector 4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474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4" name="Straight Connector 5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9046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5" name="Straight Connector 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14619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6" name="Straight Connector 5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20192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7" name="Straight Connector 5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257616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8" name="Straight Connector 5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1334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19" name="Straight Connector 5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36907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0" name="Straight Connector 5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42480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1" name="Straight Connector 5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480492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2" name="Straight Connector 5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536220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3" name="Straight Connector 5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591948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4" name="Straight Connector 6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35880" y="7034040"/>
              <a:ext cx="1219320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  <p:cxnSp>
          <p:nvCxnSpPr>
            <p:cNvPr id="1425" name="Straight Connector 6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-1219320" y="6424200"/>
              <a:ext cx="12193560" cy="1440"/>
            </a:xfrm>
            <a:prstGeom prst="straightConnector1">
              <a:avLst/>
            </a:prstGeom>
            <a:ln w="19050">
              <a:solidFill>
                <a:srgbClr val="B495C2">
                  <a:alpha val="15000"/>
                </a:srgbClr>
              </a:solidFill>
              <a:prstDash val="sysDot"/>
              <a:round/>
            </a:ln>
          </p:spPr>
        </p:cxnSp>
      </p:grpSp>
      <p:sp>
        <p:nvSpPr>
          <p:cNvPr id="1426" name="Title 2"/>
          <p:cNvSpPr/>
          <p:nvPr/>
        </p:nvSpPr>
        <p:spPr>
          <a:xfrm>
            <a:off x="653400" y="730080"/>
            <a:ext cx="4951440" cy="224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What is Dash?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7" name="Content Placeholder 1"/>
          <p:cNvSpPr/>
          <p:nvPr/>
        </p:nvSpPr>
        <p:spPr>
          <a:xfrm>
            <a:off x="653400" y="2576880"/>
            <a:ext cx="5547240" cy="370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Open source framework created by Plotly in 2017.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Used for web data apps in Python.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It is based on Plotly.js, React and Flask.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FFFFFF"/>
              </a:buClr>
              <a:buSzPct val="75000"/>
              <a:buFont typeface="Arial"/>
              <a:buChar char="•"/>
            </a:pPr>
            <a:r>
              <a:rPr lang="pl-PL" sz="2400" b="0" u="none" strike="noStrike">
                <a:solidFill>
                  <a:srgbClr val="FFFFFF"/>
                </a:solidFill>
                <a:uFillTx/>
                <a:latin typeface="Avenir Next LT Pro"/>
              </a:rPr>
              <a:t>Knowledge of HTML and JS is not necessary but can be helpful.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8" name="Flowchart: Document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653240" y="2109600"/>
            <a:ext cx="6856560" cy="2646360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uFillTx/>
              <a:latin typeface="Avenir Next LT Pro"/>
            </a:endParaRPr>
          </a:p>
        </p:txBody>
      </p:sp>
      <p:pic>
        <p:nvPicPr>
          <p:cNvPr id="1429" name="Picture 1428"/>
          <p:cNvPicPr/>
          <p:nvPr/>
        </p:nvPicPr>
        <p:blipFill>
          <a:blip r:embed="rId3"/>
          <a:stretch/>
        </p:blipFill>
        <p:spPr>
          <a:xfrm>
            <a:off x="6858000" y="904680"/>
            <a:ext cx="4988880" cy="4988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PlaceHolder 1"/>
          <p:cNvSpPr>
            <a:spLocks noGrp="1"/>
          </p:cNvSpPr>
          <p:nvPr>
            <p:ph type="subTitle"/>
          </p:nvPr>
        </p:nvSpPr>
        <p:spPr>
          <a:xfrm>
            <a:off x="707400" y="365040"/>
            <a:ext cx="10721520" cy="6143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  <a:hlinkClick r:id="rId2"/>
              </a:rPr>
              <a:t>https://dash.gallery/Portal/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https://plotly.com/examples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1" name="Picture 1430"/>
          <p:cNvPicPr/>
          <p:nvPr/>
        </p:nvPicPr>
        <p:blipFill>
          <a:blip r:embed="rId2"/>
          <a:stretch/>
        </p:blipFill>
        <p:spPr>
          <a:xfrm>
            <a:off x="-865080" y="0"/>
            <a:ext cx="14351400" cy="7085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Rectangle 1431"/>
          <p:cNvSpPr/>
          <p:nvPr/>
        </p:nvSpPr>
        <p:spPr>
          <a:xfrm>
            <a:off x="2286000" y="228600"/>
            <a:ext cx="7539120" cy="16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https://plotly.com/python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3" name="Picture 1432"/>
          <p:cNvPicPr/>
          <p:nvPr/>
        </p:nvPicPr>
        <p:blipFill>
          <a:blip r:embed="rId2"/>
          <a:stretch/>
        </p:blipFill>
        <p:spPr>
          <a:xfrm>
            <a:off x="1828800" y="1449720"/>
            <a:ext cx="8685720" cy="51786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Hello Dash!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5" name="Picture 1434"/>
          <p:cNvPicPr/>
          <p:nvPr/>
        </p:nvPicPr>
        <p:blipFill>
          <a:blip r:embed="rId2"/>
          <a:stretch/>
        </p:blipFill>
        <p:spPr>
          <a:xfrm>
            <a:off x="457200" y="2514600"/>
            <a:ext cx="5231520" cy="258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6" name="PlaceHolder 2"/>
          <p:cNvSpPr>
            <a:spLocks noGrp="1"/>
          </p:cNvSpPr>
          <p:nvPr>
            <p:ph/>
          </p:nvPr>
        </p:nvSpPr>
        <p:spPr>
          <a:xfrm>
            <a:off x="6883920" y="2743200"/>
            <a:ext cx="3859920" cy="228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Install dash with pip: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lvl="1" indent="-216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pip install dash	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1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Run the app with: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32000" lvl="1" indent="-216000">
              <a:lnSpc>
                <a:spcPct val="11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 dirty="0">
                <a:solidFill>
                  <a:srgbClr val="FFFFFF"/>
                </a:solidFill>
                <a:uFillTx/>
                <a:latin typeface="Avenir Next LT Pro"/>
              </a:rPr>
              <a:t>python3 app.py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PlaceHolder 1"/>
          <p:cNvSpPr>
            <a:spLocks noGrp="1"/>
          </p:cNvSpPr>
          <p:nvPr>
            <p:ph type="title"/>
          </p:nvPr>
        </p:nvSpPr>
        <p:spPr>
          <a:xfrm>
            <a:off x="457200" y="365040"/>
            <a:ext cx="10721520" cy="132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pl-PL" sz="4400" b="0" u="none" strike="noStrike">
                <a:solidFill>
                  <a:srgbClr val="FFFFFF"/>
                </a:solidFill>
                <a:uFillTx/>
                <a:latin typeface="Posterama"/>
              </a:rPr>
              <a:t>Dash components: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8" name="Picture 1437"/>
          <p:cNvPicPr/>
          <p:nvPr/>
        </p:nvPicPr>
        <p:blipFill>
          <a:blip r:embed="rId2"/>
          <a:stretch/>
        </p:blipFill>
        <p:spPr>
          <a:xfrm>
            <a:off x="456840" y="2702160"/>
            <a:ext cx="5231520" cy="2596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39" name="Picture 1438"/>
          <p:cNvPicPr/>
          <p:nvPr/>
        </p:nvPicPr>
        <p:blipFill>
          <a:blip r:embed="rId3"/>
          <a:stretch/>
        </p:blipFill>
        <p:spPr>
          <a:xfrm>
            <a:off x="6427440" y="1825200"/>
            <a:ext cx="4280400" cy="4349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360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35</vt:i4>
      </vt:variant>
      <vt:variant>
        <vt:lpstr>Slide Titles</vt:lpstr>
      </vt:variant>
      <vt:variant>
        <vt:i4>21</vt:i4>
      </vt:variant>
    </vt:vector>
  </HeadingPairs>
  <TitlesOfParts>
    <vt:vector size="62" baseType="lpstr">
      <vt:lpstr>Arial</vt:lpstr>
      <vt:lpstr>Avenir Next LT Pro</vt:lpstr>
      <vt:lpstr>Posterama</vt:lpstr>
      <vt:lpstr>Symbol</vt:lpstr>
      <vt:lpstr>Times New Roman</vt:lpstr>
      <vt:lpstr>Wingdings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SineVTI</vt:lpstr>
      <vt:lpstr>Dash \ Streamlit</vt:lpstr>
      <vt:lpstr>Github</vt:lpstr>
      <vt:lpstr>Dash</vt:lpstr>
      <vt:lpstr>PowerPoint Presentation</vt:lpstr>
      <vt:lpstr>PowerPoint Presentation</vt:lpstr>
      <vt:lpstr>PowerPoint Presentation</vt:lpstr>
      <vt:lpstr>PowerPoint Presentation</vt:lpstr>
      <vt:lpstr>Hello Dash!</vt:lpstr>
      <vt:lpstr>Dash components:</vt:lpstr>
      <vt:lpstr>Callbacks</vt:lpstr>
      <vt:lpstr>Callbacks contd.</vt:lpstr>
      <vt:lpstr>Callbacks – example</vt:lpstr>
      <vt:lpstr>PowerPoint Presentation</vt:lpstr>
      <vt:lpstr>Streamlit</vt:lpstr>
      <vt:lpstr>What is Streamlit?</vt:lpstr>
      <vt:lpstr>Streamlit links</vt:lpstr>
      <vt:lpstr>PowerPoint Presentation</vt:lpstr>
      <vt:lpstr>Hello Streamlit!</vt:lpstr>
      <vt:lpstr>Data/Resource caching</vt:lpstr>
      <vt:lpstr>Session state</vt:lpstr>
      <vt:lpstr>Multipage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Wojciech Kapica</dc:creator>
  <dc:description/>
  <cp:lastModifiedBy>Wojciech Kapica</cp:lastModifiedBy>
  <cp:revision>25</cp:revision>
  <dcterms:created xsi:type="dcterms:W3CDTF">2025-04-21T08:20:47Z</dcterms:created>
  <dcterms:modified xsi:type="dcterms:W3CDTF">2025-05-14T17:48:28Z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