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8" r:id="rId7"/>
    <p:sldId id="258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B281-B68D-4289-985C-10285EB4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5" y="1710192"/>
            <a:ext cx="7508033" cy="2387600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69AFE-A357-4DDC-B228-35A68DF0B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244" y="4182464"/>
            <a:ext cx="752358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B71C3-ED22-47C1-A9A3-DF26CC6B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7D964-D403-4A6D-9C97-4A043B3D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FDCF4-C38A-4537-AC33-18D1FFB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74259F-1B2B-428B-A121-2A83A1C9AA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535" y="0"/>
            <a:ext cx="1479465" cy="14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63DA-1932-4D98-9B50-91CE8D83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D28FC-6C85-4B3F-99F3-65B05D539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C330C-8B9E-46EE-95CB-4203135B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5E4AB-AAC9-4EA4-B320-40FD15FC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599BE-ACB8-4D9C-A748-59A8C9D3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60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33D45-72F4-4B4F-9A42-A959FBC24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553CB-BB6E-4E35-9D99-15EF2BF3E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7AAB76-2B0A-4545-B660-75C4F075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E3294-B610-4E5E-91A1-5CB237C9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72DED-5251-4124-8807-E0756BC3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73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3467E-4524-475C-894A-20ADD7EA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FD6A7-2655-4858-806F-A97FB4B3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62BF8-DB88-4408-B05C-714A127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EF477-80BD-4EF6-A854-964FA985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DF865-778B-4743-9644-ADDC58D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371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79567-FE47-4E13-BD90-54354764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B2B47A-0532-48E4-9F66-E6088950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4DF5B3-5502-4B97-A99B-C951A4FC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6B1FD-C4D6-4C5C-A27D-A3087065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817BA-8593-43C5-8C08-EAF07250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78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231C-4796-468A-AEA7-CEBB61AA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96E3B-22F4-47BD-90AD-19997628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EBD022-4308-47BD-A403-20A90303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E1DDB-EAFF-479F-AC67-ADCCFE5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56782-5576-4C80-9502-163B612E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D8F02-461B-4053-A873-750CB10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54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247CC-0483-430E-82A7-822941BA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3F24E-8A04-4898-B231-8E51E49C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6EC45-1DC2-4E95-99D1-61A28B31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C609EE-D063-4D34-91E4-4A6697448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993701-432A-47EF-A740-F7FAEDB5F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39E57-2DDA-4B24-A9F6-09CB76FD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FECF3C5-C715-496F-84CA-44F811BD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2F2A0D-DF6F-4C30-B7D7-3F7F05F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2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169EF-2DE1-47C0-B23B-20B2BFC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FED3CF-D94D-4361-AF61-1EFB2475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ECBEFA-B892-4038-AED7-B3E8B4A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A18ED6-F8E9-4B71-90E5-92D35F81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15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11628F-B997-4366-A373-60ADBAB0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E290E4-AB5F-4B6C-A965-36E9BE52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EFC16-7A9F-4898-A889-EEB02B00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5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7DC3-2D69-4A54-BE1C-8D64654D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C7A84-B5CD-471D-B7DB-6D059089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5CB86-3B6F-4B2D-B324-44398C45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E236D9-8D54-4625-8EB1-95A58798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45782-856B-4158-A541-B4BDBC8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E75355-3AC7-4100-A09C-14740D84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47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1AF7E-39A7-4BDD-9381-D1B74B6B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0ECC2B-8E6C-4EC5-BEF8-9058508D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030C68-214E-4A0A-BEC5-4DA38431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E0B57B-69BD-4D4C-92D8-253D5F01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2FF1CB-F6B6-4D06-B917-9ED626D2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39190-3662-42D6-B95F-F33F6488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9E752-B670-478E-A9E5-74DE2339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2D86D-8A31-40A0-83C6-DB6A6DDA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381A8-1C2B-45C3-9E74-B72C3D0B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5A78-BAD7-496E-8FB3-41597A7A3A00}" type="datetimeFigureOut">
              <a:rPr lang="es-CL" smtClean="0"/>
              <a:t>29-10-2021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792E41-E307-4164-85B3-F1CC6CA6E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0871D-E183-41E3-AC83-D5010C180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7B10-70D5-48CB-A0E1-6539EFE150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495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54240-FBEA-474E-AFB7-FD8E4456C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CL" dirty="0"/>
              <a:t>Introducción a métodos de descarga de información en ArcGIS Enterprise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CFC57F-E47E-4B80-865C-B35763809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Leandro Zamudio</a:t>
            </a:r>
          </a:p>
          <a:p>
            <a:r>
              <a:rPr lang="es-CL" dirty="0"/>
              <a:t>@leandrozamudiogis</a:t>
            </a:r>
          </a:p>
        </p:txBody>
      </p:sp>
    </p:spTree>
    <p:extLst>
      <p:ext uri="{BB962C8B-B14F-4D97-AF65-F5344CB8AC3E}">
        <p14:creationId xmlns:p14="http://schemas.microsoft.com/office/powerpoint/2010/main" val="34686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BE857-198C-4DAD-A9FA-64589FC5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Agenda del Taller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9B0F80-58D6-422F-B6EA-A3065F3D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Presentación de datos para descarga en ArcGIS Enterprise</a:t>
            </a:r>
          </a:p>
          <a:p>
            <a:r>
              <a:rPr lang="es-ES" dirty="0"/>
              <a:t>Escenarios de descarga de información</a:t>
            </a:r>
          </a:p>
          <a:p>
            <a:pPr lvl="1"/>
            <a:r>
              <a:rPr lang="es-ES" dirty="0"/>
              <a:t>Interfaz web de Portal</a:t>
            </a:r>
          </a:p>
          <a:p>
            <a:pPr lvl="1"/>
            <a:r>
              <a:rPr lang="es-ES" dirty="0"/>
              <a:t>Software de Escritorio (ArcGIS Pro)</a:t>
            </a:r>
          </a:p>
          <a:p>
            <a:pPr lvl="1"/>
            <a:r>
              <a:rPr lang="es-ES" dirty="0"/>
              <a:t>Respaldos desde </a:t>
            </a:r>
            <a:r>
              <a:rPr lang="es-ES" dirty="0" err="1"/>
              <a:t>Geoevent</a:t>
            </a:r>
            <a:endParaRPr lang="es-ES" dirty="0"/>
          </a:p>
          <a:p>
            <a:pPr lvl="1"/>
            <a:r>
              <a:rPr lang="es-ES" dirty="0"/>
              <a:t>Uso de Scripts a través de API de Python para ArcGIS</a:t>
            </a:r>
          </a:p>
        </p:txBody>
      </p:sp>
    </p:spTree>
    <p:extLst>
      <p:ext uri="{BB962C8B-B14F-4D97-AF65-F5344CB8AC3E}">
        <p14:creationId xmlns:p14="http://schemas.microsoft.com/office/powerpoint/2010/main" val="40591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3FD1-7D72-4F10-BAE8-C3862A63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Repasando Formatos de Salida de Datos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4EFF915-AB06-4DCD-9C80-A1F1BCCBDFF2}"/>
              </a:ext>
            </a:extLst>
          </p:cNvPr>
          <p:cNvSpPr/>
          <p:nvPr/>
        </p:nvSpPr>
        <p:spPr>
          <a:xfrm>
            <a:off x="264510" y="4244830"/>
            <a:ext cx="3032363" cy="214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Formatos Tabulados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Orientados a información en texto plano estructurado en tablas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Archivos CSV</a:t>
            </a:r>
          </a:p>
          <a:p>
            <a:pPr marL="285750" indent="-285750">
              <a:buFontTx/>
              <a:buChar char="-"/>
            </a:pPr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0992C5-8B78-46C4-A957-3B067193FF01}"/>
              </a:ext>
            </a:extLst>
          </p:cNvPr>
          <p:cNvSpPr/>
          <p:nvPr/>
        </p:nvSpPr>
        <p:spPr>
          <a:xfrm>
            <a:off x="4575349" y="4244828"/>
            <a:ext cx="3032363" cy="214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Formatos GIS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Formatos compatibles con sistemas GIS (Comerciales o Libres)</a:t>
            </a:r>
          </a:p>
          <a:p>
            <a:pPr marL="742950" lvl="1" indent="-285750">
              <a:buFontTx/>
              <a:buChar char="-"/>
            </a:pPr>
            <a:r>
              <a:rPr lang="es-CL" dirty="0" err="1"/>
              <a:t>Shapefile</a:t>
            </a:r>
            <a:endParaRPr lang="es-CL" dirty="0"/>
          </a:p>
          <a:p>
            <a:pPr marL="742950" lvl="1" indent="-285750">
              <a:buFontTx/>
              <a:buChar char="-"/>
            </a:pPr>
            <a:r>
              <a:rPr lang="es-CL" dirty="0"/>
              <a:t>Geodatabase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KML</a:t>
            </a:r>
          </a:p>
          <a:p>
            <a:pPr marL="285750" indent="-285750">
              <a:buFontTx/>
              <a:buChar char="-"/>
            </a:pPr>
            <a:endParaRPr lang="es-CL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CAFE1D4-DBCF-4846-9F96-5F920FD7CBBB}"/>
              </a:ext>
            </a:extLst>
          </p:cNvPr>
          <p:cNvSpPr/>
          <p:nvPr/>
        </p:nvSpPr>
        <p:spPr>
          <a:xfrm>
            <a:off x="8886214" y="4244829"/>
            <a:ext cx="3032363" cy="2146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sz="2000" b="1" dirty="0"/>
              <a:t>Formatos de Intercambio</a:t>
            </a:r>
            <a:r>
              <a:rPr lang="es-CL" dirty="0"/>
              <a:t>:</a:t>
            </a:r>
          </a:p>
          <a:p>
            <a:pPr marL="285750" indent="-285750">
              <a:buFontTx/>
              <a:buChar char="-"/>
            </a:pPr>
            <a:r>
              <a:rPr lang="es-CL" dirty="0"/>
              <a:t>Formatos asociados a programación y lectura en lenguaje de máquina</a:t>
            </a:r>
          </a:p>
          <a:p>
            <a:pPr marL="742950" lvl="1" indent="-285750">
              <a:buFontTx/>
              <a:buChar char="-"/>
            </a:pPr>
            <a:r>
              <a:rPr lang="es-CL" dirty="0"/>
              <a:t>JSON</a:t>
            </a:r>
          </a:p>
          <a:p>
            <a:pPr marL="742950" lvl="1" indent="-285750">
              <a:buFontTx/>
              <a:buChar char="-"/>
            </a:pPr>
            <a:r>
              <a:rPr lang="es-CL" dirty="0" err="1"/>
              <a:t>GeoJSON</a:t>
            </a:r>
            <a:endParaRPr lang="es-CL" dirty="0"/>
          </a:p>
          <a:p>
            <a:endParaRPr lang="es-CL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19C6291-C805-448F-AB5B-45EC338E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29" y="1483646"/>
            <a:ext cx="1894171" cy="276118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9955ADE-6B82-4485-BA0B-F9094FCA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054" y="1690688"/>
            <a:ext cx="2514951" cy="219105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E4FD881-E3B0-4800-AA61-4B3C3654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" y="1816624"/>
            <a:ext cx="4115750" cy="19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480F3BB-29B5-4C3D-B116-188AB88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¿Cómo descargar información?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590D202-F408-4371-AF9D-3B6302422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Escenarios de descarga de datos</a:t>
            </a:r>
          </a:p>
        </p:txBody>
      </p:sp>
    </p:spTree>
    <p:extLst>
      <p:ext uri="{BB962C8B-B14F-4D97-AF65-F5344CB8AC3E}">
        <p14:creationId xmlns:p14="http://schemas.microsoft.com/office/powerpoint/2010/main" val="204387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D9762-AFBF-43BA-96DC-0614F8FD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Directamente en Portal </a:t>
            </a:r>
            <a:r>
              <a:rPr lang="es-CL" dirty="0" err="1"/>
              <a:t>for</a:t>
            </a:r>
            <a:r>
              <a:rPr lang="es-CL" dirty="0"/>
              <a:t> ArcGIS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B0E51-E560-4C37-B6D2-7B8952AC10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Requisito previo</a:t>
            </a:r>
          </a:p>
          <a:p>
            <a:pPr lvl="1"/>
            <a:r>
              <a:rPr lang="es-CL" sz="2000" dirty="0"/>
              <a:t>Cuenta de Usuario (para mantener </a:t>
            </a:r>
            <a:r>
              <a:rPr lang="es-CL" sz="2000" dirty="0" err="1"/>
              <a:t>items</a:t>
            </a:r>
            <a:r>
              <a:rPr lang="es-CL" sz="2000" dirty="0"/>
              <a:t>)</a:t>
            </a:r>
          </a:p>
          <a:p>
            <a:r>
              <a:rPr lang="es-CL" sz="2400" dirty="0"/>
              <a:t>Otras alternativas</a:t>
            </a:r>
          </a:p>
          <a:p>
            <a:pPr lvl="1"/>
            <a:r>
              <a:rPr lang="es-CL" sz="2000" dirty="0"/>
              <a:t>Sitios de Descarga de Datos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A3DFBD1-F5F9-4F4B-A881-9756983A52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3339" y="2424686"/>
            <a:ext cx="4639322" cy="3153215"/>
          </a:xfrm>
        </p:spPr>
      </p:pic>
    </p:spTree>
    <p:extLst>
      <p:ext uri="{BB962C8B-B14F-4D97-AF65-F5344CB8AC3E}">
        <p14:creationId xmlns:p14="http://schemas.microsoft.com/office/powerpoint/2010/main" val="68727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F858-80C7-4586-BCE0-605E8A8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Software de Escritorio ArcGIS Pro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32849-C96B-49F2-B39C-806AA0E6E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 previo</a:t>
            </a:r>
          </a:p>
          <a:p>
            <a:pPr lvl="1"/>
            <a:r>
              <a:rPr lang="es-CL" dirty="0"/>
              <a:t>Conectar ArcGIS Pro al Portal de Destino</a:t>
            </a:r>
          </a:p>
          <a:p>
            <a:pPr lvl="1"/>
            <a:r>
              <a:rPr lang="es-CL" dirty="0"/>
              <a:t>Disponer de cuenta de Lectura</a:t>
            </a:r>
          </a:p>
          <a:p>
            <a:r>
              <a:rPr lang="es-CL" dirty="0"/>
              <a:t>Descargar Datos</a:t>
            </a:r>
          </a:p>
          <a:p>
            <a:pPr lvl="1"/>
            <a:r>
              <a:rPr lang="es-CL" dirty="0"/>
              <a:t>Exportar Capas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104A6D8-2587-4FE6-9E5A-F40C8F9ED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39330"/>
            <a:ext cx="5181600" cy="2923927"/>
          </a:xfrm>
        </p:spPr>
      </p:pic>
    </p:spTree>
    <p:extLst>
      <p:ext uri="{BB962C8B-B14F-4D97-AF65-F5344CB8AC3E}">
        <p14:creationId xmlns:p14="http://schemas.microsoft.com/office/powerpoint/2010/main" val="123461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30310-1BCC-43E0-BACC-80145894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Descarga desde </a:t>
            </a:r>
            <a:r>
              <a:rPr lang="es-CL" dirty="0" err="1"/>
              <a:t>Geoevent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4AE2B-4966-4588-B049-FD2917F4FE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 previo</a:t>
            </a:r>
          </a:p>
          <a:p>
            <a:pPr lvl="1"/>
            <a:r>
              <a:rPr lang="es-CL" dirty="0"/>
              <a:t>Servicio de </a:t>
            </a:r>
            <a:r>
              <a:rPr lang="es-CL" dirty="0" err="1"/>
              <a:t>Geoeventos</a:t>
            </a:r>
            <a:endParaRPr lang="es-CL" dirty="0"/>
          </a:p>
          <a:p>
            <a:r>
              <a:rPr lang="es-CL" dirty="0"/>
              <a:t>Consideraciones</a:t>
            </a:r>
          </a:p>
          <a:p>
            <a:pPr lvl="1"/>
            <a:r>
              <a:rPr lang="es-CL" dirty="0"/>
              <a:t>Optimizado para fuentes automáticas por protocolos TCP y UDP</a:t>
            </a:r>
          </a:p>
          <a:p>
            <a:pPr lvl="1"/>
            <a:r>
              <a:rPr lang="es-CL" dirty="0"/>
              <a:t>Se puede utilizar para orígenes de datos tabulados (monitoreo de archivos en una carpeta)</a:t>
            </a:r>
          </a:p>
          <a:p>
            <a:pPr lvl="1"/>
            <a:r>
              <a:rPr lang="es-CL" dirty="0"/>
              <a:t>Para generar respaldos se utilizan conectores de salida de archivo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D642C1-FB68-47AF-9153-2FB2402CCC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1943"/>
            <a:ext cx="5181600" cy="3798702"/>
          </a:xfrm>
        </p:spPr>
      </p:pic>
    </p:spTree>
    <p:extLst>
      <p:ext uri="{BB962C8B-B14F-4D97-AF65-F5344CB8AC3E}">
        <p14:creationId xmlns:p14="http://schemas.microsoft.com/office/powerpoint/2010/main" val="257249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A1C33-8C34-4A33-8961-9991937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Carga a través de operaciones de Scripting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3FFB5-657D-4863-ACD2-E7DCCC3AE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dirty="0"/>
              <a:t>Requisitos</a:t>
            </a:r>
          </a:p>
          <a:p>
            <a:pPr lvl="1"/>
            <a:r>
              <a:rPr lang="es-CL" dirty="0"/>
              <a:t>Editor de Código Fuente</a:t>
            </a:r>
          </a:p>
          <a:p>
            <a:pPr lvl="1"/>
            <a:r>
              <a:rPr lang="es-CL" dirty="0"/>
              <a:t>API de Python para ArcGIS</a:t>
            </a:r>
          </a:p>
          <a:p>
            <a:pPr lvl="1"/>
            <a:r>
              <a:rPr lang="es-CL" dirty="0"/>
              <a:t>Datos de conexión a servicio</a:t>
            </a:r>
          </a:p>
          <a:p>
            <a:r>
              <a:rPr lang="es-CL" dirty="0"/>
              <a:t>Trabaja con datos existentes</a:t>
            </a:r>
          </a:p>
          <a:p>
            <a:pPr lvl="1"/>
            <a:r>
              <a:rPr lang="es-CL" dirty="0"/>
              <a:t>Descarga de Información</a:t>
            </a:r>
          </a:p>
          <a:p>
            <a:pPr lvl="1"/>
            <a:r>
              <a:rPr lang="es-CL" dirty="0"/>
              <a:t>Conversión de archivos</a:t>
            </a:r>
          </a:p>
          <a:p>
            <a:pPr lvl="1"/>
            <a:r>
              <a:rPr lang="es-CL" dirty="0"/>
              <a:t>Transformaciones intermedias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2399DF-987E-4CAC-A0D7-4FCA7668C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4495" y="1825625"/>
            <a:ext cx="4017009" cy="4351338"/>
          </a:xfrm>
        </p:spPr>
      </p:pic>
    </p:spTree>
    <p:extLst>
      <p:ext uri="{BB962C8B-B14F-4D97-AF65-F5344CB8AC3E}">
        <p14:creationId xmlns:p14="http://schemas.microsoft.com/office/powerpoint/2010/main" val="880024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498BBEDA4E0E4881F22CCBC5E6AC6D" ma:contentTypeVersion="10" ma:contentTypeDescription="Crear nuevo documento." ma:contentTypeScope="" ma:versionID="f4962f964e2ebfa5a40aacf1358dd866">
  <xsd:schema xmlns:xsd="http://www.w3.org/2001/XMLSchema" xmlns:xs="http://www.w3.org/2001/XMLSchema" xmlns:p="http://schemas.microsoft.com/office/2006/metadata/properties" xmlns:ns2="56d5b1cb-f5d1-49bc-aafa-13793090481c" xmlns:ns3="bb7ea011-91e7-4459-9354-947cfc9f17f3" targetNamespace="http://schemas.microsoft.com/office/2006/metadata/properties" ma:root="true" ma:fieldsID="0d625106b100f21b628b0dc89a2824e4" ns2:_="" ns3:_="">
    <xsd:import namespace="56d5b1cb-f5d1-49bc-aafa-13793090481c"/>
    <xsd:import namespace="bb7ea011-91e7-4459-9354-947cfc9f17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b1cb-f5d1-49bc-aafa-137930904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ea011-91e7-4459-9354-947cfc9f17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2006BA-A769-48DC-8597-33A82D485F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b1cb-f5d1-49bc-aafa-13793090481c"/>
    <ds:schemaRef ds:uri="bb7ea011-91e7-4459-9354-947cfc9f17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0584E0-D724-4038-8D95-1082FE74BE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CDE1F2-EFC7-441B-ADF0-E7DD8BAF6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UFRO Sesion 1</Template>
  <TotalTime>44</TotalTime>
  <Words>240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Introducción a métodos de descarga de información en ArcGIS Enterprise</vt:lpstr>
      <vt:lpstr>Agenda del Taller</vt:lpstr>
      <vt:lpstr>Repasando Formatos de Salida de Datos</vt:lpstr>
      <vt:lpstr>¿Cómo descargar información?</vt:lpstr>
      <vt:lpstr>Directamente en Portal for ArcGIS</vt:lpstr>
      <vt:lpstr>Software de Escritorio ArcGIS Pro</vt:lpstr>
      <vt:lpstr>Descarga desde Geoevent</vt:lpstr>
      <vt:lpstr>Carga a través de operaciones de 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métodos de descarga de información en ArcGIS Enterprise</dc:title>
  <dc:creator>Leandro Zamudio León</dc:creator>
  <cp:lastModifiedBy>Leandro Zamudio León</cp:lastModifiedBy>
  <cp:revision>2</cp:revision>
  <dcterms:created xsi:type="dcterms:W3CDTF">2021-10-29T03:26:00Z</dcterms:created>
  <dcterms:modified xsi:type="dcterms:W3CDTF">2021-10-29T04:10:11Z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0x01010023498BBEDA4E0E4881F22CCBC5E6AC6D</vt:lpwstr>
  </property>
</Properties>
</file>