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8" r:id="rId7"/>
    <p:sldId id="283" r:id="rId8"/>
    <p:sldId id="284" r:id="rId9"/>
    <p:sldId id="279" r:id="rId10"/>
    <p:sldId id="285" r:id="rId11"/>
    <p:sldId id="286" r:id="rId12"/>
    <p:sldId id="258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3F22-696A-4786-AC71-4C34E997E5BB}" v="2" dt="2021-10-15T13:12:55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ABDA2-A66D-47FF-81B1-3423F07F135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7C8528D6-B837-4832-BB57-0219EE6DF15A}">
      <dgm:prSet phldrT="[Texto]"/>
      <dgm:spPr/>
      <dgm:t>
        <a:bodyPr/>
        <a:lstStyle/>
        <a:p>
          <a:r>
            <a:rPr lang="es-CL" dirty="0"/>
            <a:t>Almacena Archivos</a:t>
          </a:r>
        </a:p>
      </dgm:t>
    </dgm:pt>
    <dgm:pt modelId="{90AED0A8-70A3-45F2-A9F9-387074109B2F}" type="parTrans" cxnId="{AF4A31FE-8CCF-48FD-850F-361EB1EC2826}">
      <dgm:prSet/>
      <dgm:spPr/>
      <dgm:t>
        <a:bodyPr/>
        <a:lstStyle/>
        <a:p>
          <a:endParaRPr lang="es-CL"/>
        </a:p>
      </dgm:t>
    </dgm:pt>
    <dgm:pt modelId="{3E6027C3-4EDF-4B56-8C1D-A7998F5AD341}" type="sibTrans" cxnId="{AF4A31FE-8CCF-48FD-850F-361EB1EC2826}">
      <dgm:prSet/>
      <dgm:spPr/>
      <dgm:t>
        <a:bodyPr/>
        <a:lstStyle/>
        <a:p>
          <a:endParaRPr lang="es-CL"/>
        </a:p>
      </dgm:t>
    </dgm:pt>
    <dgm:pt modelId="{CBBE4969-80F9-4A33-ABE5-8708131361B1}">
      <dgm:prSet phldrT="[Texto]"/>
      <dgm:spPr/>
      <dgm:t>
        <a:bodyPr/>
        <a:lstStyle/>
        <a:p>
          <a:r>
            <a:rPr lang="es-CL" dirty="0"/>
            <a:t>Facilita bases de datos espaciales con servicios web</a:t>
          </a:r>
        </a:p>
      </dgm:t>
    </dgm:pt>
    <dgm:pt modelId="{66BDD1ED-0B3C-44C0-9AB5-6F5124A76B5D}" type="parTrans" cxnId="{57F83E24-C16C-4036-BF7B-E1DA46AC5E6F}">
      <dgm:prSet/>
      <dgm:spPr/>
      <dgm:t>
        <a:bodyPr/>
        <a:lstStyle/>
        <a:p>
          <a:endParaRPr lang="es-CL"/>
        </a:p>
      </dgm:t>
    </dgm:pt>
    <dgm:pt modelId="{2580BFD0-89A0-410F-BE31-8E4E26BA98C1}" type="sibTrans" cxnId="{57F83E24-C16C-4036-BF7B-E1DA46AC5E6F}">
      <dgm:prSet/>
      <dgm:spPr/>
      <dgm:t>
        <a:bodyPr/>
        <a:lstStyle/>
        <a:p>
          <a:endParaRPr lang="es-CL"/>
        </a:p>
      </dgm:t>
    </dgm:pt>
    <dgm:pt modelId="{78BB45F1-6577-4E5E-AD27-C4157A48EEBE}">
      <dgm:prSet phldrT="[Texto]"/>
      <dgm:spPr/>
      <dgm:t>
        <a:bodyPr/>
        <a:lstStyle/>
        <a:p>
          <a:r>
            <a:rPr lang="es-CL" dirty="0"/>
            <a:t>Facilita servicios de captura inmediata</a:t>
          </a:r>
        </a:p>
      </dgm:t>
    </dgm:pt>
    <dgm:pt modelId="{A79959F8-B680-4E8B-BA5B-A8DEC5858407}" type="parTrans" cxnId="{B8CCE1CF-10E6-47F4-92D6-3922718D4B4D}">
      <dgm:prSet/>
      <dgm:spPr/>
      <dgm:t>
        <a:bodyPr/>
        <a:lstStyle/>
        <a:p>
          <a:endParaRPr lang="es-CL"/>
        </a:p>
      </dgm:t>
    </dgm:pt>
    <dgm:pt modelId="{9D97ECAF-1B8A-49FC-B5D5-BB78B6DC2D3A}" type="sibTrans" cxnId="{B8CCE1CF-10E6-47F4-92D6-3922718D4B4D}">
      <dgm:prSet/>
      <dgm:spPr/>
      <dgm:t>
        <a:bodyPr/>
        <a:lstStyle/>
        <a:p>
          <a:endParaRPr lang="es-CL"/>
        </a:p>
      </dgm:t>
    </dgm:pt>
    <dgm:pt modelId="{DB91CE6D-0076-4F6F-B40A-5D331EFAA756}">
      <dgm:prSet phldrT="[Texto]"/>
      <dgm:spPr/>
      <dgm:t>
        <a:bodyPr/>
        <a:lstStyle/>
        <a:p>
          <a:r>
            <a:rPr lang="es-CL" dirty="0"/>
            <a:t>Procesa información en tiempo real (</a:t>
          </a:r>
          <a:r>
            <a:rPr lang="es-CL" dirty="0" err="1"/>
            <a:t>Geoevent</a:t>
          </a:r>
          <a:r>
            <a:rPr lang="es-CL" dirty="0"/>
            <a:t>)</a:t>
          </a:r>
        </a:p>
      </dgm:t>
    </dgm:pt>
    <dgm:pt modelId="{37D14EAE-DE15-4C94-B8D8-A811269B7A04}" type="parTrans" cxnId="{B80723D2-543C-4488-B1E0-93ECEA1FFA51}">
      <dgm:prSet/>
      <dgm:spPr/>
      <dgm:t>
        <a:bodyPr/>
        <a:lstStyle/>
        <a:p>
          <a:endParaRPr lang="es-CL"/>
        </a:p>
      </dgm:t>
    </dgm:pt>
    <dgm:pt modelId="{873BBE3E-6240-4FCE-BBAA-51232885F913}" type="sibTrans" cxnId="{B80723D2-543C-4488-B1E0-93ECEA1FFA51}">
      <dgm:prSet/>
      <dgm:spPr/>
      <dgm:t>
        <a:bodyPr/>
        <a:lstStyle/>
        <a:p>
          <a:endParaRPr lang="es-CL"/>
        </a:p>
      </dgm:t>
    </dgm:pt>
    <dgm:pt modelId="{E1D3A36B-388C-4940-8504-A9B89764BF0F}" type="pres">
      <dgm:prSet presAssocID="{F80ABDA2-A66D-47FF-81B1-3423F07F1353}" presName="diagram" presStyleCnt="0">
        <dgm:presLayoutVars>
          <dgm:dir/>
          <dgm:resizeHandles val="exact"/>
        </dgm:presLayoutVars>
      </dgm:prSet>
      <dgm:spPr/>
    </dgm:pt>
    <dgm:pt modelId="{327CE2EE-3B4D-411B-88E2-9FA5DC19629C}" type="pres">
      <dgm:prSet presAssocID="{7C8528D6-B837-4832-BB57-0219EE6DF15A}" presName="node" presStyleLbl="node1" presStyleIdx="0" presStyleCnt="4">
        <dgm:presLayoutVars>
          <dgm:bulletEnabled val="1"/>
        </dgm:presLayoutVars>
      </dgm:prSet>
      <dgm:spPr/>
    </dgm:pt>
    <dgm:pt modelId="{515567CE-3350-49D9-95F3-88104C86FBC4}" type="pres">
      <dgm:prSet presAssocID="{3E6027C3-4EDF-4B56-8C1D-A7998F5AD341}" presName="sibTrans" presStyleCnt="0"/>
      <dgm:spPr/>
    </dgm:pt>
    <dgm:pt modelId="{26968CCE-90CC-4CA2-9FF1-CFEEAD9D40A7}" type="pres">
      <dgm:prSet presAssocID="{CBBE4969-80F9-4A33-ABE5-8708131361B1}" presName="node" presStyleLbl="node1" presStyleIdx="1" presStyleCnt="4">
        <dgm:presLayoutVars>
          <dgm:bulletEnabled val="1"/>
        </dgm:presLayoutVars>
      </dgm:prSet>
      <dgm:spPr/>
    </dgm:pt>
    <dgm:pt modelId="{603E5EB9-B951-4320-A7B3-4E83B192CF6C}" type="pres">
      <dgm:prSet presAssocID="{2580BFD0-89A0-410F-BE31-8E4E26BA98C1}" presName="sibTrans" presStyleCnt="0"/>
      <dgm:spPr/>
    </dgm:pt>
    <dgm:pt modelId="{5B8E2F45-E740-4F2A-959F-26BC302D5EB5}" type="pres">
      <dgm:prSet presAssocID="{78BB45F1-6577-4E5E-AD27-C4157A48EEBE}" presName="node" presStyleLbl="node1" presStyleIdx="2" presStyleCnt="4">
        <dgm:presLayoutVars>
          <dgm:bulletEnabled val="1"/>
        </dgm:presLayoutVars>
      </dgm:prSet>
      <dgm:spPr/>
    </dgm:pt>
    <dgm:pt modelId="{35E100E8-10C4-4592-951F-9DBB34BE7C61}" type="pres">
      <dgm:prSet presAssocID="{9D97ECAF-1B8A-49FC-B5D5-BB78B6DC2D3A}" presName="sibTrans" presStyleCnt="0"/>
      <dgm:spPr/>
    </dgm:pt>
    <dgm:pt modelId="{CCE97712-3EC6-413E-938C-FDFB4E2A1B13}" type="pres">
      <dgm:prSet presAssocID="{DB91CE6D-0076-4F6F-B40A-5D331EFAA756}" presName="node" presStyleLbl="node1" presStyleIdx="3" presStyleCnt="4">
        <dgm:presLayoutVars>
          <dgm:bulletEnabled val="1"/>
        </dgm:presLayoutVars>
      </dgm:prSet>
      <dgm:spPr/>
    </dgm:pt>
  </dgm:ptLst>
  <dgm:cxnLst>
    <dgm:cxn modelId="{57F83E24-C16C-4036-BF7B-E1DA46AC5E6F}" srcId="{F80ABDA2-A66D-47FF-81B1-3423F07F1353}" destId="{CBBE4969-80F9-4A33-ABE5-8708131361B1}" srcOrd="1" destOrd="0" parTransId="{66BDD1ED-0B3C-44C0-9AB5-6F5124A76B5D}" sibTransId="{2580BFD0-89A0-410F-BE31-8E4E26BA98C1}"/>
    <dgm:cxn modelId="{FEFB6069-BA1F-4B93-95BF-B08ECCECC50E}" type="presOf" srcId="{78BB45F1-6577-4E5E-AD27-C4157A48EEBE}" destId="{5B8E2F45-E740-4F2A-959F-26BC302D5EB5}" srcOrd="0" destOrd="0" presId="urn:microsoft.com/office/officeart/2005/8/layout/default"/>
    <dgm:cxn modelId="{F1A3C671-85F4-4849-814D-69CA446ED2BE}" type="presOf" srcId="{F80ABDA2-A66D-47FF-81B1-3423F07F1353}" destId="{E1D3A36B-388C-4940-8504-A9B89764BF0F}" srcOrd="0" destOrd="0" presId="urn:microsoft.com/office/officeart/2005/8/layout/default"/>
    <dgm:cxn modelId="{FCED67A1-6A7F-4DED-B9FB-E7E22FC5012B}" type="presOf" srcId="{DB91CE6D-0076-4F6F-B40A-5D331EFAA756}" destId="{CCE97712-3EC6-413E-938C-FDFB4E2A1B13}" srcOrd="0" destOrd="0" presId="urn:microsoft.com/office/officeart/2005/8/layout/default"/>
    <dgm:cxn modelId="{B8CCE1CF-10E6-47F4-92D6-3922718D4B4D}" srcId="{F80ABDA2-A66D-47FF-81B1-3423F07F1353}" destId="{78BB45F1-6577-4E5E-AD27-C4157A48EEBE}" srcOrd="2" destOrd="0" parTransId="{A79959F8-B680-4E8B-BA5B-A8DEC5858407}" sibTransId="{9D97ECAF-1B8A-49FC-B5D5-BB78B6DC2D3A}"/>
    <dgm:cxn modelId="{A349D0D0-A9FF-4863-BC5E-3EF9D78EB5AA}" type="presOf" srcId="{7C8528D6-B837-4832-BB57-0219EE6DF15A}" destId="{327CE2EE-3B4D-411B-88E2-9FA5DC19629C}" srcOrd="0" destOrd="0" presId="urn:microsoft.com/office/officeart/2005/8/layout/default"/>
    <dgm:cxn modelId="{B80723D2-543C-4488-B1E0-93ECEA1FFA51}" srcId="{F80ABDA2-A66D-47FF-81B1-3423F07F1353}" destId="{DB91CE6D-0076-4F6F-B40A-5D331EFAA756}" srcOrd="3" destOrd="0" parTransId="{37D14EAE-DE15-4C94-B8D8-A811269B7A04}" sibTransId="{873BBE3E-6240-4FCE-BBAA-51232885F913}"/>
    <dgm:cxn modelId="{0C78C1E2-D3CC-43DD-8070-734D47B75DB4}" type="presOf" srcId="{CBBE4969-80F9-4A33-ABE5-8708131361B1}" destId="{26968CCE-90CC-4CA2-9FF1-CFEEAD9D40A7}" srcOrd="0" destOrd="0" presId="urn:microsoft.com/office/officeart/2005/8/layout/default"/>
    <dgm:cxn modelId="{AF4A31FE-8CCF-48FD-850F-361EB1EC2826}" srcId="{F80ABDA2-A66D-47FF-81B1-3423F07F1353}" destId="{7C8528D6-B837-4832-BB57-0219EE6DF15A}" srcOrd="0" destOrd="0" parTransId="{90AED0A8-70A3-45F2-A9F9-387074109B2F}" sibTransId="{3E6027C3-4EDF-4B56-8C1D-A7998F5AD341}"/>
    <dgm:cxn modelId="{5973C60A-0253-4A52-96E6-2DC9AD257FBF}" type="presParOf" srcId="{E1D3A36B-388C-4940-8504-A9B89764BF0F}" destId="{327CE2EE-3B4D-411B-88E2-9FA5DC19629C}" srcOrd="0" destOrd="0" presId="urn:microsoft.com/office/officeart/2005/8/layout/default"/>
    <dgm:cxn modelId="{5343C955-22F2-4A49-AE4C-5ED33A785D32}" type="presParOf" srcId="{E1D3A36B-388C-4940-8504-A9B89764BF0F}" destId="{515567CE-3350-49D9-95F3-88104C86FBC4}" srcOrd="1" destOrd="0" presId="urn:microsoft.com/office/officeart/2005/8/layout/default"/>
    <dgm:cxn modelId="{4AD81A41-C512-4892-950C-B8E107E61693}" type="presParOf" srcId="{E1D3A36B-388C-4940-8504-A9B89764BF0F}" destId="{26968CCE-90CC-4CA2-9FF1-CFEEAD9D40A7}" srcOrd="2" destOrd="0" presId="urn:microsoft.com/office/officeart/2005/8/layout/default"/>
    <dgm:cxn modelId="{6C1FBC99-FF14-487F-9A47-262C71369A14}" type="presParOf" srcId="{E1D3A36B-388C-4940-8504-A9B89764BF0F}" destId="{603E5EB9-B951-4320-A7B3-4E83B192CF6C}" srcOrd="3" destOrd="0" presId="urn:microsoft.com/office/officeart/2005/8/layout/default"/>
    <dgm:cxn modelId="{588B75CD-C3BC-46A4-B5CF-C8E36A8B22E9}" type="presParOf" srcId="{E1D3A36B-388C-4940-8504-A9B89764BF0F}" destId="{5B8E2F45-E740-4F2A-959F-26BC302D5EB5}" srcOrd="4" destOrd="0" presId="urn:microsoft.com/office/officeart/2005/8/layout/default"/>
    <dgm:cxn modelId="{0CE48EE6-08B3-49A9-AC62-5BBBCAF8C2B1}" type="presParOf" srcId="{E1D3A36B-388C-4940-8504-A9B89764BF0F}" destId="{35E100E8-10C4-4592-951F-9DBB34BE7C61}" srcOrd="5" destOrd="0" presId="urn:microsoft.com/office/officeart/2005/8/layout/default"/>
    <dgm:cxn modelId="{2DDA1633-D47A-449F-B11C-6B1407B7ABF6}" type="presParOf" srcId="{E1D3A36B-388C-4940-8504-A9B89764BF0F}" destId="{CCE97712-3EC6-413E-938C-FDFB4E2A1B1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CE2EE-3B4D-411B-88E2-9FA5DC19629C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Almacena Archivos</a:t>
          </a:r>
        </a:p>
      </dsp:txBody>
      <dsp:txXfrm>
        <a:off x="1748064" y="2975"/>
        <a:ext cx="3342605" cy="2005563"/>
      </dsp:txXfrm>
    </dsp:sp>
    <dsp:sp modelId="{26968CCE-90CC-4CA2-9FF1-CFEEAD9D40A7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Facilita bases de datos espaciales con servicios web</a:t>
          </a:r>
        </a:p>
      </dsp:txBody>
      <dsp:txXfrm>
        <a:off x="5424930" y="2975"/>
        <a:ext cx="3342605" cy="2005563"/>
      </dsp:txXfrm>
    </dsp:sp>
    <dsp:sp modelId="{5B8E2F45-E740-4F2A-959F-26BC302D5EB5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Facilita servicios de captura inmediata</a:t>
          </a:r>
        </a:p>
      </dsp:txBody>
      <dsp:txXfrm>
        <a:off x="1748064" y="2342799"/>
        <a:ext cx="3342605" cy="2005563"/>
      </dsp:txXfrm>
    </dsp:sp>
    <dsp:sp modelId="{CCE97712-3EC6-413E-938C-FDFB4E2A1B13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Procesa información en tiempo real (</a:t>
          </a:r>
          <a:r>
            <a:rPr lang="es-CL" sz="3100" kern="1200" dirty="0" err="1"/>
            <a:t>Geoevent</a:t>
          </a:r>
          <a:r>
            <a:rPr lang="es-CL" sz="3100" kern="1200" dirty="0"/>
            <a:t>)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AB281-B68D-4289-985C-10285EB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5" y="1710192"/>
            <a:ext cx="7508033" cy="2387600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69AFE-A357-4DDC-B228-35A68DF0B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244" y="4182464"/>
            <a:ext cx="7523584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B71C3-ED22-47C1-A9A3-DF26CC6B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7D964-D403-4A6D-9C97-4A043B3D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FDCF4-C38A-4537-AC33-18D1FFB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74259F-1B2B-428B-A121-2A83A1C9AA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535" y="0"/>
            <a:ext cx="1479465" cy="14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F63DA-1932-4D98-9B50-91CE8D83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D28FC-6C85-4B3F-99F3-65B05D539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C330C-8B9E-46EE-95CB-4203135B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5E4AB-AAC9-4EA4-B320-40FD15FC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599BE-ACB8-4D9C-A748-59A8C9D3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60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33D45-72F4-4B4F-9A42-A959FBC24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553CB-BB6E-4E35-9D99-15EF2BF3E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7AAB76-2B0A-4545-B660-75C4F075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E3294-B610-4E5E-91A1-5CB237C9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72DED-5251-4124-8807-E0756BC3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736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3467E-4524-475C-894A-20ADD7EA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FD6A7-2655-4858-806F-A97FB4B3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62BF8-DB88-4408-B05C-714A127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EF477-80BD-4EF6-A854-964FA985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DF865-778B-4743-9644-ADDC58D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37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79567-FE47-4E13-BD90-54354764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B2B47A-0532-48E4-9F66-E6088950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DF5B3-5502-4B97-A99B-C951A4FC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6B1FD-C4D6-4C5C-A27D-A3087065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817BA-8593-43C5-8C08-EAF0725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788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E231C-4796-468A-AEA7-CEBB61AA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96E3B-22F4-47BD-90AD-199976288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EBD022-4308-47BD-A403-20A90303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E1DDB-EAFF-479F-AC67-ADCCFE5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156782-5576-4C80-9502-163B612E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5D8F02-461B-4053-A873-750CB102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554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247CC-0483-430E-82A7-822941BA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23F24E-8A04-4898-B231-8E51E49C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6EC45-1DC2-4E95-99D1-61A28B31C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C609EE-D063-4D34-91E4-4A6697448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993701-432A-47EF-A740-F7FAEDB5F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339E57-2DDA-4B24-A9F6-09CB76FD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ECF3C5-C715-496F-84CA-44F811BD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2F2A0D-DF6F-4C30-B7D7-3F7F05FE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92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169EF-2DE1-47C0-B23B-20B2BFC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FED3CF-D94D-4361-AF61-1EFB2475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ECBEFA-B892-4038-AED7-B3E8B4A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A18ED6-F8E9-4B71-90E5-92D35F81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159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11628F-B997-4366-A373-60ADBAB0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E290E4-AB5F-4B6C-A965-36E9BE52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EFC16-7A9F-4898-A889-EEB02B00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5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7DC3-2D69-4A54-BE1C-8D64654D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C7A84-B5CD-471D-B7DB-6D059089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5CB86-3B6F-4B2D-B324-44398C45D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E236D9-8D54-4625-8EB1-95A58798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45782-856B-4158-A541-B4BDBC83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E75355-3AC7-4100-A09C-14740D84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47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1AF7E-39A7-4BDD-9381-D1B74B6B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0ECC2B-8E6C-4EC5-BEF8-9058508DE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030C68-214E-4A0A-BEC5-4DA38431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E0B57B-69BD-4D4C-92D8-253D5F01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2FF1CB-F6B6-4D06-B917-9ED626D2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039190-3662-42D6-B95F-F33F6488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19E752-B670-478E-A9E5-74DE2339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2D86D-8A31-40A0-83C6-DB6A6DDA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381A8-1C2B-45C3-9E74-B72C3D0B6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5A78-BAD7-496E-8FB3-41597A7A3A00}" type="datetimeFigureOut">
              <a:rPr lang="es-CL" smtClean="0"/>
              <a:t>15-10-2021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792E41-E307-4164-85B3-F1CC6CA6E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0871D-E183-41E3-AC83-D5010C180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495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54240-FBEA-474E-AFB7-FD8E4456C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L" dirty="0"/>
              <a:t>Introducción a métodos de carga de información en ArcGIS Enterprise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CFC57F-E47E-4B80-865C-B35763809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Leandro Zamudio</a:t>
            </a:r>
          </a:p>
          <a:p>
            <a:r>
              <a:rPr lang="es-CL" dirty="0"/>
              <a:t>@leandrozamudiogis</a:t>
            </a:r>
          </a:p>
        </p:txBody>
      </p:sp>
    </p:spTree>
    <p:extLst>
      <p:ext uri="{BB962C8B-B14F-4D97-AF65-F5344CB8AC3E}">
        <p14:creationId xmlns:p14="http://schemas.microsoft.com/office/powerpoint/2010/main" val="346868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D9762-AFBF-43BA-96DC-0614F8FD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Directamente en Portal </a:t>
            </a:r>
            <a:r>
              <a:rPr lang="es-CL" dirty="0" err="1"/>
              <a:t>for</a:t>
            </a:r>
            <a:r>
              <a:rPr lang="es-CL" dirty="0"/>
              <a:t> ArcGIS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B0E51-E560-4C37-B6D2-7B8952AC10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Requisito previo</a:t>
            </a:r>
          </a:p>
          <a:p>
            <a:pPr lvl="1"/>
            <a:r>
              <a:rPr lang="es-CL" sz="2000" dirty="0"/>
              <a:t>Cuenta de Publicador (para crear conjuntos de datos)</a:t>
            </a:r>
          </a:p>
          <a:p>
            <a:r>
              <a:rPr lang="es-CL" sz="2400" dirty="0"/>
              <a:t>Crear nuevos conjuntos de datos</a:t>
            </a:r>
          </a:p>
          <a:p>
            <a:pPr lvl="1"/>
            <a:r>
              <a:rPr lang="es-CL" sz="2000" dirty="0"/>
              <a:t>Cargar Tablas y Archivos</a:t>
            </a:r>
          </a:p>
          <a:p>
            <a:pPr lvl="1"/>
            <a:r>
              <a:rPr lang="es-CL" sz="2000" dirty="0"/>
              <a:t>Publicar desde tablas y archivos</a:t>
            </a:r>
          </a:p>
          <a:p>
            <a:pPr lvl="1"/>
            <a:r>
              <a:rPr lang="es-CL" sz="2000" dirty="0"/>
              <a:t>Crear Servicios desde cero (Diseñar)</a:t>
            </a:r>
          </a:p>
          <a:p>
            <a:r>
              <a:rPr lang="es-CL" sz="2400" dirty="0"/>
              <a:t>Trabajar con servicios ya existentes</a:t>
            </a:r>
          </a:p>
          <a:p>
            <a:pPr lvl="1"/>
            <a:r>
              <a:rPr lang="es-CL" sz="2000" dirty="0"/>
              <a:t>Dibujo Manual</a:t>
            </a:r>
          </a:p>
          <a:p>
            <a:endParaRPr lang="es-CL" sz="24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A3DFBD1-F5F9-4F4B-A881-9756983A52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3339" y="2424686"/>
            <a:ext cx="4639322" cy="3153215"/>
          </a:xfrm>
        </p:spPr>
      </p:pic>
    </p:spTree>
    <p:extLst>
      <p:ext uri="{BB962C8B-B14F-4D97-AF65-F5344CB8AC3E}">
        <p14:creationId xmlns:p14="http://schemas.microsoft.com/office/powerpoint/2010/main" val="68727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9F858-80C7-4586-BCE0-605E8A87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Software de Escritorio ArcGIS Pro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32849-C96B-49F2-B39C-806AA0E6E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Requisito previo</a:t>
            </a:r>
          </a:p>
          <a:p>
            <a:pPr lvl="1"/>
            <a:r>
              <a:rPr lang="es-CL" dirty="0"/>
              <a:t>Conectar ArcGIS Pro al Portal de Destino</a:t>
            </a:r>
          </a:p>
          <a:p>
            <a:pPr lvl="1"/>
            <a:r>
              <a:rPr lang="es-CL" dirty="0"/>
              <a:t>Disponer de cuenta de Publicador</a:t>
            </a:r>
          </a:p>
          <a:p>
            <a:r>
              <a:rPr lang="es-CL" dirty="0"/>
              <a:t>Crear nuevos conjuntos de datos</a:t>
            </a:r>
          </a:p>
          <a:p>
            <a:pPr lvl="1"/>
            <a:r>
              <a:rPr lang="es-CL" dirty="0"/>
              <a:t>Publicar capas de información</a:t>
            </a:r>
          </a:p>
          <a:p>
            <a:r>
              <a:rPr lang="es-CL" dirty="0"/>
              <a:t>Trabajar con servicios ya existentes</a:t>
            </a:r>
          </a:p>
          <a:p>
            <a:pPr lvl="1"/>
            <a:r>
              <a:rPr lang="es-CL" dirty="0"/>
              <a:t>Editar servicio en línea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104A6D8-2587-4FE6-9E5A-F40C8F9ED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39330"/>
            <a:ext cx="5181600" cy="2923927"/>
          </a:xfrm>
        </p:spPr>
      </p:pic>
    </p:spTree>
    <p:extLst>
      <p:ext uri="{BB962C8B-B14F-4D97-AF65-F5344CB8AC3E}">
        <p14:creationId xmlns:p14="http://schemas.microsoft.com/office/powerpoint/2010/main" val="123461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30310-1BCC-43E0-BACC-80145894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Alimentación desde </a:t>
            </a:r>
            <a:r>
              <a:rPr lang="es-CL" dirty="0" err="1"/>
              <a:t>Geoevent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4AE2B-4966-4588-B049-FD2917F4FE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Requisito previo</a:t>
            </a:r>
          </a:p>
          <a:p>
            <a:pPr lvl="1"/>
            <a:r>
              <a:rPr lang="es-CL" dirty="0"/>
              <a:t>Servicio de </a:t>
            </a:r>
            <a:r>
              <a:rPr lang="es-CL" dirty="0" err="1"/>
              <a:t>Geoeventos</a:t>
            </a:r>
            <a:endParaRPr lang="es-CL" dirty="0"/>
          </a:p>
          <a:p>
            <a:r>
              <a:rPr lang="es-CL" dirty="0"/>
              <a:t>Consideraciones</a:t>
            </a:r>
          </a:p>
          <a:p>
            <a:pPr lvl="1"/>
            <a:r>
              <a:rPr lang="es-CL" dirty="0"/>
              <a:t>Optimizado para fuentes automáticas por protocolos TCP y UDP</a:t>
            </a:r>
          </a:p>
          <a:p>
            <a:pPr lvl="1"/>
            <a:r>
              <a:rPr lang="es-CL" dirty="0"/>
              <a:t>Se puede utilizar para orígenes de datos tabulados (monitoreo de archivos en una carpeta)</a:t>
            </a:r>
          </a:p>
          <a:p>
            <a:pPr lvl="1"/>
            <a:r>
              <a:rPr lang="es-CL" dirty="0"/>
              <a:t>Se usa como salida un servicio web de mapas (alojamiento)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9D642C1-FB68-47AF-9153-2FB2402CCC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1943"/>
            <a:ext cx="5181600" cy="3798702"/>
          </a:xfrm>
        </p:spPr>
      </p:pic>
    </p:spTree>
    <p:extLst>
      <p:ext uri="{BB962C8B-B14F-4D97-AF65-F5344CB8AC3E}">
        <p14:creationId xmlns:p14="http://schemas.microsoft.com/office/powerpoint/2010/main" val="257249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A1C33-8C34-4A33-8961-9991937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Carga a través de operaciones de Scripting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3FFB5-657D-4863-ACD2-E7DCCC3AE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Requisitos</a:t>
            </a:r>
          </a:p>
          <a:p>
            <a:pPr lvl="1"/>
            <a:r>
              <a:rPr lang="es-CL" dirty="0"/>
              <a:t>Editor de Código Fuente</a:t>
            </a:r>
          </a:p>
          <a:p>
            <a:pPr lvl="1"/>
            <a:r>
              <a:rPr lang="es-CL" dirty="0"/>
              <a:t>API de Python para ArcGIS</a:t>
            </a:r>
          </a:p>
          <a:p>
            <a:pPr lvl="1"/>
            <a:r>
              <a:rPr lang="es-CL" dirty="0"/>
              <a:t>Datos de conexión a servicio</a:t>
            </a:r>
          </a:p>
          <a:p>
            <a:r>
              <a:rPr lang="es-CL" dirty="0"/>
              <a:t>Trabaja con datos existentes</a:t>
            </a:r>
          </a:p>
          <a:p>
            <a:pPr lvl="1"/>
            <a:r>
              <a:rPr lang="es-CL" dirty="0"/>
              <a:t>Carga de Información</a:t>
            </a:r>
          </a:p>
          <a:p>
            <a:pPr lvl="1"/>
            <a:r>
              <a:rPr lang="es-CL" dirty="0"/>
              <a:t>Conversión de archivos</a:t>
            </a:r>
          </a:p>
          <a:p>
            <a:pPr lvl="1"/>
            <a:r>
              <a:rPr lang="es-CL" dirty="0"/>
              <a:t>Transformaciones intermedias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B2399DF-987E-4CAC-A0D7-4FCA7668C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4495" y="1825625"/>
            <a:ext cx="4017009" cy="4351338"/>
          </a:xfrm>
        </p:spPr>
      </p:pic>
    </p:spTree>
    <p:extLst>
      <p:ext uri="{BB962C8B-B14F-4D97-AF65-F5344CB8AC3E}">
        <p14:creationId xmlns:p14="http://schemas.microsoft.com/office/powerpoint/2010/main" val="88002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BE857-198C-4DAD-A9FA-64589FC5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 del Taller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C9B0F80-58D6-422F-B6EA-A3065F3D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Administración básica de datos en ArcGIS Enterprise + </a:t>
            </a:r>
            <a:r>
              <a:rPr lang="es-ES" dirty="0" err="1"/>
              <a:t>Geoevent</a:t>
            </a:r>
            <a:endParaRPr lang="es-ES" dirty="0"/>
          </a:p>
          <a:p>
            <a:r>
              <a:rPr lang="es-ES" dirty="0"/>
              <a:t>Escenarios de carga de información</a:t>
            </a:r>
          </a:p>
          <a:p>
            <a:pPr lvl="1"/>
            <a:r>
              <a:rPr lang="es-ES" dirty="0"/>
              <a:t>Interfaz web de Portal</a:t>
            </a:r>
          </a:p>
          <a:p>
            <a:pPr lvl="1"/>
            <a:r>
              <a:rPr lang="es-ES" dirty="0"/>
              <a:t>Alimentación desde </a:t>
            </a:r>
            <a:r>
              <a:rPr lang="es-ES" dirty="0" err="1"/>
              <a:t>Geoevent</a:t>
            </a:r>
            <a:endParaRPr lang="es-ES" dirty="0"/>
          </a:p>
          <a:p>
            <a:pPr lvl="1"/>
            <a:r>
              <a:rPr lang="es-ES" dirty="0"/>
              <a:t>Software de Escritorio (ArcGIS Pro)</a:t>
            </a:r>
          </a:p>
          <a:p>
            <a:pPr lvl="1"/>
            <a:r>
              <a:rPr lang="es-ES" dirty="0"/>
              <a:t>Uso de Scripts a través de API de Python para ArcGIS</a:t>
            </a:r>
          </a:p>
        </p:txBody>
      </p:sp>
    </p:spTree>
    <p:extLst>
      <p:ext uri="{BB962C8B-B14F-4D97-AF65-F5344CB8AC3E}">
        <p14:creationId xmlns:p14="http://schemas.microsoft.com/office/powerpoint/2010/main" val="405913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3FD1-7D72-4F10-BAE8-C3862A63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Repasando Fuentes de Datos</a:t>
            </a:r>
          </a:p>
        </p:txBody>
      </p:sp>
      <p:grpSp>
        <p:nvGrpSpPr>
          <p:cNvPr id="4" name="Graphic 25">
            <a:extLst>
              <a:ext uri="{FF2B5EF4-FFF2-40B4-BE49-F238E27FC236}">
                <a16:creationId xmlns:a16="http://schemas.microsoft.com/office/drawing/2014/main" id="{97AFC549-53AB-482E-8FB7-B037094E0116}"/>
              </a:ext>
            </a:extLst>
          </p:cNvPr>
          <p:cNvGrpSpPr>
            <a:grpSpLocks noChangeAspect="1"/>
          </p:cNvGrpSpPr>
          <p:nvPr/>
        </p:nvGrpSpPr>
        <p:grpSpPr>
          <a:xfrm>
            <a:off x="1137140" y="1994391"/>
            <a:ext cx="605591" cy="903815"/>
            <a:chOff x="10504751" y="2771118"/>
            <a:chExt cx="254936" cy="380479"/>
          </a:xfrm>
        </p:grpSpPr>
        <p:sp useBgFill="1">
          <p:nvSpPr>
            <p:cNvPr id="5" name="Freeform 79">
              <a:extLst>
                <a:ext uri="{FF2B5EF4-FFF2-40B4-BE49-F238E27FC236}">
                  <a16:creationId xmlns:a16="http://schemas.microsoft.com/office/drawing/2014/main" id="{FD64D16A-8AE2-415D-81DC-065D554368B2}"/>
                </a:ext>
              </a:extLst>
            </p:cNvPr>
            <p:cNvSpPr/>
            <p:nvPr/>
          </p:nvSpPr>
          <p:spPr>
            <a:xfrm>
              <a:off x="10504751" y="2771118"/>
              <a:ext cx="254936" cy="380479"/>
            </a:xfrm>
            <a:custGeom>
              <a:avLst/>
              <a:gdLst>
                <a:gd name="connsiteX0" fmla="*/ 254936 w 254936"/>
                <a:gd name="connsiteY0" fmla="*/ 254162 h 380479"/>
                <a:gd name="connsiteX1" fmla="*/ 254936 w 254936"/>
                <a:gd name="connsiteY1" fmla="*/ 221076 h 380479"/>
                <a:gd name="connsiteX2" fmla="*/ 225726 w 254936"/>
                <a:gd name="connsiteY2" fmla="*/ 191500 h 380479"/>
                <a:gd name="connsiteX3" fmla="*/ 201375 w 254936"/>
                <a:gd name="connsiteY3" fmla="*/ 191500 h 380479"/>
                <a:gd name="connsiteX4" fmla="*/ 199661 w 254936"/>
                <a:gd name="connsiteY4" fmla="*/ 166741 h 380479"/>
                <a:gd name="connsiteX5" fmla="*/ 152474 w 254936"/>
                <a:gd name="connsiteY5" fmla="*/ 113643 h 380479"/>
                <a:gd name="connsiteX6" fmla="*/ 149742 w 254936"/>
                <a:gd name="connsiteY6" fmla="*/ 113224 h 380479"/>
                <a:gd name="connsiteX7" fmla="*/ 150023 w 254936"/>
                <a:gd name="connsiteY7" fmla="*/ 19544 h 380479"/>
                <a:gd name="connsiteX8" fmla="*/ 57500 w 254936"/>
                <a:gd name="connsiteY8" fmla="*/ 19260 h 380479"/>
                <a:gd name="connsiteX9" fmla="*/ 57219 w 254936"/>
                <a:gd name="connsiteY9" fmla="*/ 112940 h 380479"/>
                <a:gd name="connsiteX10" fmla="*/ 57500 w 254936"/>
                <a:gd name="connsiteY10" fmla="*/ 113224 h 380479"/>
                <a:gd name="connsiteX11" fmla="*/ 54767 w 254936"/>
                <a:gd name="connsiteY11" fmla="*/ 113643 h 380479"/>
                <a:gd name="connsiteX12" fmla="*/ 7560 w 254936"/>
                <a:gd name="connsiteY12" fmla="*/ 167031 h 380479"/>
                <a:gd name="connsiteX13" fmla="*/ 54 w 254936"/>
                <a:gd name="connsiteY13" fmla="*/ 275436 h 380479"/>
                <a:gd name="connsiteX14" fmla="*/ 16428 w 254936"/>
                <a:gd name="connsiteY14" fmla="*/ 310317 h 380479"/>
                <a:gd name="connsiteX15" fmla="*/ 16428 w 254936"/>
                <a:gd name="connsiteY15" fmla="*/ 327789 h 380479"/>
                <a:gd name="connsiteX16" fmla="*/ 49653 w 254936"/>
                <a:gd name="connsiteY16" fmla="*/ 361429 h 380479"/>
                <a:gd name="connsiteX17" fmla="*/ 114861 w 254936"/>
                <a:gd name="connsiteY17" fmla="*/ 361429 h 380479"/>
                <a:gd name="connsiteX18" fmla="*/ 142071 w 254936"/>
                <a:gd name="connsiteY18" fmla="*/ 380479 h 380479"/>
                <a:gd name="connsiteX19" fmla="*/ 174748 w 254936"/>
                <a:gd name="connsiteY19" fmla="*/ 380479 h 380479"/>
                <a:gd name="connsiteX20" fmla="*/ 174748 w 254936"/>
                <a:gd name="connsiteY20" fmla="*/ 373461 h 380479"/>
                <a:gd name="connsiteX21" fmla="*/ 193048 w 254936"/>
                <a:gd name="connsiteY21" fmla="*/ 373461 h 380479"/>
                <a:gd name="connsiteX22" fmla="*/ 193048 w 254936"/>
                <a:gd name="connsiteY22" fmla="*/ 380479 h 380479"/>
                <a:gd name="connsiteX23" fmla="*/ 225726 w 254936"/>
                <a:gd name="connsiteY23" fmla="*/ 380479 h 380479"/>
                <a:gd name="connsiteX24" fmla="*/ 254936 w 254936"/>
                <a:gd name="connsiteY24" fmla="*/ 350904 h 380479"/>
                <a:gd name="connsiteX25" fmla="*/ 254937 w 254936"/>
                <a:gd name="connsiteY25" fmla="*/ 317818 h 380479"/>
                <a:gd name="connsiteX26" fmla="*/ 248005 w 254936"/>
                <a:gd name="connsiteY26" fmla="*/ 317818 h 380479"/>
                <a:gd name="connsiteX27" fmla="*/ 248005 w 254936"/>
                <a:gd name="connsiteY27" fmla="*/ 254162 h 38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4936" h="380479">
                  <a:moveTo>
                    <a:pt x="254936" y="254162"/>
                  </a:moveTo>
                  <a:lnTo>
                    <a:pt x="254936" y="221076"/>
                  </a:lnTo>
                  <a:cubicBezTo>
                    <a:pt x="254917" y="204750"/>
                    <a:pt x="241850" y="191519"/>
                    <a:pt x="225726" y="191500"/>
                  </a:cubicBezTo>
                  <a:lnTo>
                    <a:pt x="201375" y="191500"/>
                  </a:lnTo>
                  <a:lnTo>
                    <a:pt x="199661" y="166741"/>
                  </a:lnTo>
                  <a:cubicBezTo>
                    <a:pt x="197982" y="140111"/>
                    <a:pt x="178454" y="118136"/>
                    <a:pt x="152474" y="113643"/>
                  </a:cubicBezTo>
                  <a:cubicBezTo>
                    <a:pt x="151622" y="113487"/>
                    <a:pt x="150647" y="113367"/>
                    <a:pt x="149742" y="113224"/>
                  </a:cubicBezTo>
                  <a:cubicBezTo>
                    <a:pt x="175369" y="87433"/>
                    <a:pt x="175495" y="45492"/>
                    <a:pt x="150023" y="19544"/>
                  </a:cubicBezTo>
                  <a:cubicBezTo>
                    <a:pt x="124551" y="-6403"/>
                    <a:pt x="83127" y="-6531"/>
                    <a:pt x="57500" y="19260"/>
                  </a:cubicBezTo>
                  <a:cubicBezTo>
                    <a:pt x="31873" y="45050"/>
                    <a:pt x="31747" y="86992"/>
                    <a:pt x="57219" y="112940"/>
                  </a:cubicBezTo>
                  <a:cubicBezTo>
                    <a:pt x="57312" y="113034"/>
                    <a:pt x="57406" y="113130"/>
                    <a:pt x="57500" y="113224"/>
                  </a:cubicBezTo>
                  <a:cubicBezTo>
                    <a:pt x="56594" y="113366"/>
                    <a:pt x="55618" y="113486"/>
                    <a:pt x="54767" y="113643"/>
                  </a:cubicBezTo>
                  <a:cubicBezTo>
                    <a:pt x="28699" y="118186"/>
                    <a:pt x="9148" y="140297"/>
                    <a:pt x="7560" y="167031"/>
                  </a:cubicBezTo>
                  <a:lnTo>
                    <a:pt x="54" y="275436"/>
                  </a:lnTo>
                  <a:cubicBezTo>
                    <a:pt x="-649" y="289114"/>
                    <a:pt x="5508" y="302230"/>
                    <a:pt x="16428" y="310317"/>
                  </a:cubicBezTo>
                  <a:lnTo>
                    <a:pt x="16428" y="327789"/>
                  </a:lnTo>
                  <a:cubicBezTo>
                    <a:pt x="16449" y="346359"/>
                    <a:pt x="31312" y="361407"/>
                    <a:pt x="49653" y="361429"/>
                  </a:cubicBezTo>
                  <a:lnTo>
                    <a:pt x="114861" y="361429"/>
                  </a:lnTo>
                  <a:cubicBezTo>
                    <a:pt x="119159" y="372873"/>
                    <a:pt x="129979" y="380448"/>
                    <a:pt x="142071" y="380479"/>
                  </a:cubicBezTo>
                  <a:lnTo>
                    <a:pt x="174748" y="380479"/>
                  </a:lnTo>
                  <a:lnTo>
                    <a:pt x="174748" y="373461"/>
                  </a:lnTo>
                  <a:lnTo>
                    <a:pt x="193048" y="373461"/>
                  </a:lnTo>
                  <a:lnTo>
                    <a:pt x="193048" y="380479"/>
                  </a:lnTo>
                  <a:lnTo>
                    <a:pt x="225726" y="380479"/>
                  </a:lnTo>
                  <a:cubicBezTo>
                    <a:pt x="241850" y="380459"/>
                    <a:pt x="254917" y="367230"/>
                    <a:pt x="254936" y="350904"/>
                  </a:cubicBezTo>
                  <a:lnTo>
                    <a:pt x="254937" y="317818"/>
                  </a:lnTo>
                  <a:lnTo>
                    <a:pt x="248005" y="317818"/>
                  </a:lnTo>
                  <a:lnTo>
                    <a:pt x="248005" y="254162"/>
                  </a:lnTo>
                  <a:close/>
                </a:path>
              </a:pathLst>
            </a:custGeom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6" name="Freeform 80">
              <a:extLst>
                <a:ext uri="{FF2B5EF4-FFF2-40B4-BE49-F238E27FC236}">
                  <a16:creationId xmlns:a16="http://schemas.microsoft.com/office/drawing/2014/main" id="{40489786-4AC0-4BA9-B09D-E7A58BCE30A7}"/>
                </a:ext>
              </a:extLst>
            </p:cNvPr>
            <p:cNvSpPr/>
            <p:nvPr/>
          </p:nvSpPr>
          <p:spPr>
            <a:xfrm>
              <a:off x="10636426" y="2981666"/>
              <a:ext cx="104447" cy="150881"/>
            </a:xfrm>
            <a:custGeom>
              <a:avLst/>
              <a:gdLst>
                <a:gd name="connsiteX0" fmla="*/ 87119 w 104447"/>
                <a:gd name="connsiteY0" fmla="*/ 17545 h 150881"/>
                <a:gd name="connsiteX1" fmla="*/ 87119 w 104447"/>
                <a:gd name="connsiteY1" fmla="*/ 133338 h 150881"/>
                <a:gd name="connsiteX2" fmla="*/ 17328 w 104447"/>
                <a:gd name="connsiteY2" fmla="*/ 133338 h 150881"/>
                <a:gd name="connsiteX3" fmla="*/ 17328 w 104447"/>
                <a:gd name="connsiteY3" fmla="*/ 17545 h 150881"/>
                <a:gd name="connsiteX4" fmla="*/ 80189 w 104447"/>
                <a:gd name="connsiteY4" fmla="*/ 143864 h 150881"/>
                <a:gd name="connsiteX5" fmla="*/ 80189 w 104447"/>
                <a:gd name="connsiteY5" fmla="*/ 150882 h 150881"/>
                <a:gd name="connsiteX6" fmla="*/ 94051 w 104447"/>
                <a:gd name="connsiteY6" fmla="*/ 150882 h 150881"/>
                <a:gd name="connsiteX7" fmla="*/ 104448 w 104447"/>
                <a:gd name="connsiteY7" fmla="*/ 140355 h 150881"/>
                <a:gd name="connsiteX8" fmla="*/ 104448 w 104447"/>
                <a:gd name="connsiteY8" fmla="*/ 126320 h 150881"/>
                <a:gd name="connsiteX9" fmla="*/ 97516 w 104447"/>
                <a:gd name="connsiteY9" fmla="*/ 126320 h 150881"/>
                <a:gd name="connsiteX10" fmla="*/ 97516 w 104447"/>
                <a:gd name="connsiteY10" fmla="*/ 24562 h 150881"/>
                <a:gd name="connsiteX11" fmla="*/ 104448 w 104447"/>
                <a:gd name="connsiteY11" fmla="*/ 24562 h 150881"/>
                <a:gd name="connsiteX12" fmla="*/ 104448 w 104447"/>
                <a:gd name="connsiteY12" fmla="*/ 10527 h 150881"/>
                <a:gd name="connsiteX13" fmla="*/ 94051 w 104447"/>
                <a:gd name="connsiteY13" fmla="*/ 0 h 150881"/>
                <a:gd name="connsiteX14" fmla="*/ 80189 w 104447"/>
                <a:gd name="connsiteY14" fmla="*/ 1 h 150881"/>
                <a:gd name="connsiteX15" fmla="*/ 80189 w 104447"/>
                <a:gd name="connsiteY15" fmla="*/ 7018 h 150881"/>
                <a:gd name="connsiteX16" fmla="*/ 24259 w 104447"/>
                <a:gd name="connsiteY16" fmla="*/ 7018 h 150881"/>
                <a:gd name="connsiteX17" fmla="*/ 24259 w 104447"/>
                <a:gd name="connsiteY17" fmla="*/ 1 h 150881"/>
                <a:gd name="connsiteX18" fmla="*/ 10396 w 104447"/>
                <a:gd name="connsiteY18" fmla="*/ 1 h 150881"/>
                <a:gd name="connsiteX19" fmla="*/ 0 w 104447"/>
                <a:gd name="connsiteY19" fmla="*/ 10527 h 150881"/>
                <a:gd name="connsiteX20" fmla="*/ 0 w 104447"/>
                <a:gd name="connsiteY20" fmla="*/ 24562 h 150881"/>
                <a:gd name="connsiteX21" fmla="*/ 6931 w 104447"/>
                <a:gd name="connsiteY21" fmla="*/ 24562 h 150881"/>
                <a:gd name="connsiteX22" fmla="*/ 6931 w 104447"/>
                <a:gd name="connsiteY22" fmla="*/ 126320 h 150881"/>
                <a:gd name="connsiteX23" fmla="*/ 0 w 104447"/>
                <a:gd name="connsiteY23" fmla="*/ 126320 h 150881"/>
                <a:gd name="connsiteX24" fmla="*/ 0 w 104447"/>
                <a:gd name="connsiteY24" fmla="*/ 140355 h 150881"/>
                <a:gd name="connsiteX25" fmla="*/ 10396 w 104447"/>
                <a:gd name="connsiteY25" fmla="*/ 150882 h 150881"/>
                <a:gd name="connsiteX26" fmla="*/ 24259 w 104447"/>
                <a:gd name="connsiteY26" fmla="*/ 150882 h 150881"/>
                <a:gd name="connsiteX27" fmla="*/ 24259 w 104447"/>
                <a:gd name="connsiteY27" fmla="*/ 143864 h 15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447" h="150881">
                  <a:moveTo>
                    <a:pt x="87119" y="17545"/>
                  </a:moveTo>
                  <a:lnTo>
                    <a:pt x="87119" y="133338"/>
                  </a:lnTo>
                  <a:lnTo>
                    <a:pt x="17328" y="133338"/>
                  </a:lnTo>
                  <a:lnTo>
                    <a:pt x="17328" y="17545"/>
                  </a:lnTo>
                  <a:close/>
                  <a:moveTo>
                    <a:pt x="80189" y="143864"/>
                  </a:moveTo>
                  <a:lnTo>
                    <a:pt x="80189" y="150882"/>
                  </a:lnTo>
                  <a:lnTo>
                    <a:pt x="94051" y="150882"/>
                  </a:lnTo>
                  <a:cubicBezTo>
                    <a:pt x="99793" y="150882"/>
                    <a:pt x="104448" y="146169"/>
                    <a:pt x="104448" y="140355"/>
                  </a:cubicBezTo>
                  <a:lnTo>
                    <a:pt x="104448" y="126320"/>
                  </a:lnTo>
                  <a:lnTo>
                    <a:pt x="97516" y="126320"/>
                  </a:lnTo>
                  <a:lnTo>
                    <a:pt x="97516" y="24562"/>
                  </a:lnTo>
                  <a:lnTo>
                    <a:pt x="104448" y="24562"/>
                  </a:lnTo>
                  <a:lnTo>
                    <a:pt x="104448" y="10527"/>
                  </a:lnTo>
                  <a:cubicBezTo>
                    <a:pt x="104448" y="4713"/>
                    <a:pt x="99793" y="1"/>
                    <a:pt x="94051" y="0"/>
                  </a:cubicBezTo>
                  <a:lnTo>
                    <a:pt x="80189" y="1"/>
                  </a:lnTo>
                  <a:lnTo>
                    <a:pt x="80189" y="7018"/>
                  </a:lnTo>
                  <a:lnTo>
                    <a:pt x="24259" y="7018"/>
                  </a:lnTo>
                  <a:lnTo>
                    <a:pt x="24259" y="1"/>
                  </a:lnTo>
                  <a:lnTo>
                    <a:pt x="10396" y="1"/>
                  </a:lnTo>
                  <a:cubicBezTo>
                    <a:pt x="4655" y="1"/>
                    <a:pt x="0" y="4713"/>
                    <a:pt x="0" y="10527"/>
                  </a:cubicBezTo>
                  <a:lnTo>
                    <a:pt x="0" y="24562"/>
                  </a:lnTo>
                  <a:lnTo>
                    <a:pt x="6931" y="24562"/>
                  </a:lnTo>
                  <a:lnTo>
                    <a:pt x="6931" y="126320"/>
                  </a:lnTo>
                  <a:lnTo>
                    <a:pt x="0" y="126320"/>
                  </a:lnTo>
                  <a:lnTo>
                    <a:pt x="0" y="140355"/>
                  </a:lnTo>
                  <a:cubicBezTo>
                    <a:pt x="0" y="146169"/>
                    <a:pt x="4655" y="150882"/>
                    <a:pt x="10396" y="150882"/>
                  </a:cubicBezTo>
                  <a:lnTo>
                    <a:pt x="24259" y="150882"/>
                  </a:lnTo>
                  <a:lnTo>
                    <a:pt x="24259" y="143864"/>
                  </a:lnTo>
                  <a:close/>
                </a:path>
              </a:pathLst>
            </a:custGeom>
            <a:solidFill>
              <a:srgbClr val="FFC85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65EF4D53-B6AF-4FAE-B479-F0FD4C2C833F}"/>
                </a:ext>
              </a:extLst>
            </p:cNvPr>
            <p:cNvSpPr/>
            <p:nvPr/>
          </p:nvSpPr>
          <p:spPr>
            <a:xfrm>
              <a:off x="10522170" y="2789091"/>
              <a:ext cx="194444" cy="325799"/>
            </a:xfrm>
            <a:custGeom>
              <a:avLst/>
              <a:gdLst>
                <a:gd name="connsiteX0" fmla="*/ 38218 w 194444"/>
                <a:gd name="connsiteY0" fmla="*/ 47745 h 325799"/>
                <a:gd name="connsiteX1" fmla="*/ 87037 w 194444"/>
                <a:gd name="connsiteY1" fmla="*/ 8 h 325799"/>
                <a:gd name="connsiteX2" fmla="*/ 134185 w 194444"/>
                <a:gd name="connsiteY2" fmla="*/ 49437 h 325799"/>
                <a:gd name="connsiteX3" fmla="*/ 86201 w 194444"/>
                <a:gd name="connsiteY3" fmla="*/ 97182 h 325799"/>
                <a:gd name="connsiteX4" fmla="*/ 38218 w 194444"/>
                <a:gd name="connsiteY4" fmla="*/ 47767 h 325799"/>
                <a:gd name="connsiteX5" fmla="*/ 38218 w 194444"/>
                <a:gd name="connsiteY5" fmla="*/ 47745 h 325799"/>
                <a:gd name="connsiteX6" fmla="*/ 95441 w 194444"/>
                <a:gd name="connsiteY6" fmla="*/ 299845 h 325799"/>
                <a:gd name="connsiteX7" fmla="*/ 102372 w 194444"/>
                <a:gd name="connsiteY7" fmla="*/ 299845 h 325799"/>
                <a:gd name="connsiteX8" fmla="*/ 102372 w 194444"/>
                <a:gd name="connsiteY8" fmla="*/ 236188 h 325799"/>
                <a:gd name="connsiteX9" fmla="*/ 95441 w 194444"/>
                <a:gd name="connsiteY9" fmla="*/ 236188 h 325799"/>
                <a:gd name="connsiteX10" fmla="*/ 95441 w 194444"/>
                <a:gd name="connsiteY10" fmla="*/ 203102 h 325799"/>
                <a:gd name="connsiteX11" fmla="*/ 124651 w 194444"/>
                <a:gd name="connsiteY11" fmla="*/ 173527 h 325799"/>
                <a:gd name="connsiteX12" fmla="*/ 157329 w 194444"/>
                <a:gd name="connsiteY12" fmla="*/ 173527 h 325799"/>
                <a:gd name="connsiteX13" fmla="*/ 157329 w 194444"/>
                <a:gd name="connsiteY13" fmla="*/ 180541 h 325799"/>
                <a:gd name="connsiteX14" fmla="*/ 166959 w 194444"/>
                <a:gd name="connsiteY14" fmla="*/ 180541 h 325799"/>
                <a:gd name="connsiteX15" fmla="*/ 164864 w 194444"/>
                <a:gd name="connsiteY15" fmla="*/ 150292 h 325799"/>
                <a:gd name="connsiteX16" fmla="*/ 131949 w 194444"/>
                <a:gd name="connsiteY16" fmla="*/ 113044 h 325799"/>
                <a:gd name="connsiteX17" fmla="*/ 86201 w 194444"/>
                <a:gd name="connsiteY17" fmla="*/ 110174 h 325799"/>
                <a:gd name="connsiteX18" fmla="*/ 40453 w 194444"/>
                <a:gd name="connsiteY18" fmla="*/ 113044 h 325799"/>
                <a:gd name="connsiteX19" fmla="*/ 7538 w 194444"/>
                <a:gd name="connsiteY19" fmla="*/ 150292 h 325799"/>
                <a:gd name="connsiteX20" fmla="*/ 33 w 194444"/>
                <a:gd name="connsiteY20" fmla="*/ 258687 h 325799"/>
                <a:gd name="connsiteX21" fmla="*/ 16447 w 194444"/>
                <a:gd name="connsiteY21" fmla="*/ 281182 h 325799"/>
                <a:gd name="connsiteX22" fmla="*/ 16447 w 194444"/>
                <a:gd name="connsiteY22" fmla="*/ 309816 h 325799"/>
                <a:gd name="connsiteX23" fmla="*/ 32232 w 194444"/>
                <a:gd name="connsiteY23" fmla="*/ 325800 h 325799"/>
                <a:gd name="connsiteX24" fmla="*/ 32233 w 194444"/>
                <a:gd name="connsiteY24" fmla="*/ 325800 h 325799"/>
                <a:gd name="connsiteX25" fmla="*/ 95441 w 194444"/>
                <a:gd name="connsiteY25" fmla="*/ 325800 h 325799"/>
                <a:gd name="connsiteX26" fmla="*/ 159308 w 194444"/>
                <a:gd name="connsiteY26" fmla="*/ 290823 h 325799"/>
                <a:gd name="connsiteX27" fmla="*/ 159308 w 194444"/>
                <a:gd name="connsiteY27" fmla="*/ 301350 h 325799"/>
                <a:gd name="connsiteX28" fmla="*/ 173651 w 194444"/>
                <a:gd name="connsiteY28" fmla="*/ 301350 h 325799"/>
                <a:gd name="connsiteX29" fmla="*/ 173651 w 194444"/>
                <a:gd name="connsiteY29" fmla="*/ 290823 h 325799"/>
                <a:gd name="connsiteX30" fmla="*/ 173651 w 194444"/>
                <a:gd name="connsiteY30" fmla="*/ 318894 h 325799"/>
                <a:gd name="connsiteX31" fmla="*/ 173651 w 194444"/>
                <a:gd name="connsiteY31" fmla="*/ 308367 h 325799"/>
                <a:gd name="connsiteX32" fmla="*/ 159308 w 194444"/>
                <a:gd name="connsiteY32" fmla="*/ 308367 h 325799"/>
                <a:gd name="connsiteX33" fmla="*/ 159308 w 194444"/>
                <a:gd name="connsiteY33" fmla="*/ 318894 h 325799"/>
                <a:gd name="connsiteX34" fmla="*/ 180582 w 194444"/>
                <a:gd name="connsiteY34" fmla="*/ 301350 h 325799"/>
                <a:gd name="connsiteX35" fmla="*/ 194445 w 194444"/>
                <a:gd name="connsiteY35" fmla="*/ 301350 h 325799"/>
                <a:gd name="connsiteX36" fmla="*/ 194445 w 194444"/>
                <a:gd name="connsiteY36" fmla="*/ 290823 h 325799"/>
                <a:gd name="connsiteX37" fmla="*/ 180583 w 194444"/>
                <a:gd name="connsiteY37" fmla="*/ 290823 h 325799"/>
                <a:gd name="connsiteX38" fmla="*/ 152377 w 194444"/>
                <a:gd name="connsiteY38" fmla="*/ 290823 h 325799"/>
                <a:gd name="connsiteX39" fmla="*/ 138515 w 194444"/>
                <a:gd name="connsiteY39" fmla="*/ 290823 h 325799"/>
                <a:gd name="connsiteX40" fmla="*/ 138515 w 194444"/>
                <a:gd name="connsiteY40" fmla="*/ 301350 h 325799"/>
                <a:gd name="connsiteX41" fmla="*/ 152377 w 194444"/>
                <a:gd name="connsiteY41" fmla="*/ 301350 h 325799"/>
                <a:gd name="connsiteX42" fmla="*/ 138514 w 194444"/>
                <a:gd name="connsiteY42" fmla="*/ 266261 h 325799"/>
                <a:gd name="connsiteX43" fmla="*/ 138514 w 194444"/>
                <a:gd name="connsiteY43" fmla="*/ 217137 h 325799"/>
                <a:gd name="connsiteX44" fmla="*/ 194445 w 194444"/>
                <a:gd name="connsiteY44" fmla="*/ 217137 h 325799"/>
                <a:gd name="connsiteX45" fmla="*/ 194445 w 194444"/>
                <a:gd name="connsiteY45" fmla="*/ 266261 h 325799"/>
                <a:gd name="connsiteX46" fmla="*/ 145445 w 194444"/>
                <a:gd name="connsiteY46" fmla="*/ 224155 h 325799"/>
                <a:gd name="connsiteX47" fmla="*/ 145445 w 194444"/>
                <a:gd name="connsiteY47" fmla="*/ 259244 h 325799"/>
                <a:gd name="connsiteX48" fmla="*/ 187514 w 194444"/>
                <a:gd name="connsiteY48" fmla="*/ 259244 h 325799"/>
                <a:gd name="connsiteX49" fmla="*/ 187514 w 194444"/>
                <a:gd name="connsiteY49" fmla="*/ 224155 h 325799"/>
                <a:gd name="connsiteX50" fmla="*/ 180582 w 194444"/>
                <a:gd name="connsiteY50" fmla="*/ 283805 h 325799"/>
                <a:gd name="connsiteX51" fmla="*/ 194445 w 194444"/>
                <a:gd name="connsiteY51" fmla="*/ 283805 h 325799"/>
                <a:gd name="connsiteX52" fmla="*/ 194445 w 194444"/>
                <a:gd name="connsiteY52" fmla="*/ 273279 h 325799"/>
                <a:gd name="connsiteX53" fmla="*/ 180583 w 194444"/>
                <a:gd name="connsiteY53" fmla="*/ 273279 h 325799"/>
                <a:gd name="connsiteX54" fmla="*/ 152377 w 194444"/>
                <a:gd name="connsiteY54" fmla="*/ 273279 h 325799"/>
                <a:gd name="connsiteX55" fmla="*/ 138515 w 194444"/>
                <a:gd name="connsiteY55" fmla="*/ 273279 h 325799"/>
                <a:gd name="connsiteX56" fmla="*/ 138515 w 194444"/>
                <a:gd name="connsiteY56" fmla="*/ 283805 h 325799"/>
                <a:gd name="connsiteX57" fmla="*/ 152377 w 194444"/>
                <a:gd name="connsiteY57" fmla="*/ 283805 h 325799"/>
                <a:gd name="connsiteX58" fmla="*/ 180582 w 194444"/>
                <a:gd name="connsiteY58" fmla="*/ 318894 h 325799"/>
                <a:gd name="connsiteX59" fmla="*/ 194445 w 194444"/>
                <a:gd name="connsiteY59" fmla="*/ 318894 h 325799"/>
                <a:gd name="connsiteX60" fmla="*/ 194445 w 194444"/>
                <a:gd name="connsiteY60" fmla="*/ 308367 h 325799"/>
                <a:gd name="connsiteX61" fmla="*/ 180583 w 194444"/>
                <a:gd name="connsiteY61" fmla="*/ 308367 h 325799"/>
                <a:gd name="connsiteX62" fmla="*/ 152377 w 194444"/>
                <a:gd name="connsiteY62" fmla="*/ 308367 h 325799"/>
                <a:gd name="connsiteX63" fmla="*/ 138515 w 194444"/>
                <a:gd name="connsiteY63" fmla="*/ 308367 h 325799"/>
                <a:gd name="connsiteX64" fmla="*/ 138515 w 194444"/>
                <a:gd name="connsiteY64" fmla="*/ 318894 h 325799"/>
                <a:gd name="connsiteX65" fmla="*/ 152377 w 194444"/>
                <a:gd name="connsiteY65" fmla="*/ 318894 h 325799"/>
                <a:gd name="connsiteX66" fmla="*/ 173651 w 194444"/>
                <a:gd name="connsiteY66" fmla="*/ 283805 h 325799"/>
                <a:gd name="connsiteX67" fmla="*/ 173651 w 194444"/>
                <a:gd name="connsiteY67" fmla="*/ 273279 h 325799"/>
                <a:gd name="connsiteX68" fmla="*/ 159308 w 194444"/>
                <a:gd name="connsiteY68" fmla="*/ 273279 h 325799"/>
                <a:gd name="connsiteX69" fmla="*/ 159308 w 194444"/>
                <a:gd name="connsiteY69" fmla="*/ 283805 h 3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94444" h="325799">
                  <a:moveTo>
                    <a:pt x="38218" y="47745"/>
                  </a:moveTo>
                  <a:cubicBezTo>
                    <a:pt x="38679" y="20913"/>
                    <a:pt x="60536" y="-460"/>
                    <a:pt x="87037" y="8"/>
                  </a:cubicBezTo>
                  <a:cubicBezTo>
                    <a:pt x="113537" y="475"/>
                    <a:pt x="134646" y="22605"/>
                    <a:pt x="134185" y="49437"/>
                  </a:cubicBezTo>
                  <a:cubicBezTo>
                    <a:pt x="133728" y="75939"/>
                    <a:pt x="112380" y="97181"/>
                    <a:pt x="86201" y="97182"/>
                  </a:cubicBezTo>
                  <a:cubicBezTo>
                    <a:pt x="59474" y="96952"/>
                    <a:pt x="37991" y="74828"/>
                    <a:pt x="38218" y="47767"/>
                  </a:cubicBezTo>
                  <a:cubicBezTo>
                    <a:pt x="38218" y="47760"/>
                    <a:pt x="38218" y="47752"/>
                    <a:pt x="38218" y="47745"/>
                  </a:cubicBezTo>
                  <a:close/>
                  <a:moveTo>
                    <a:pt x="95441" y="299845"/>
                  </a:moveTo>
                  <a:lnTo>
                    <a:pt x="102372" y="299845"/>
                  </a:lnTo>
                  <a:lnTo>
                    <a:pt x="102372" y="236188"/>
                  </a:lnTo>
                  <a:lnTo>
                    <a:pt x="95441" y="236188"/>
                  </a:lnTo>
                  <a:lnTo>
                    <a:pt x="95441" y="203102"/>
                  </a:lnTo>
                  <a:cubicBezTo>
                    <a:pt x="95460" y="186777"/>
                    <a:pt x="108527" y="173546"/>
                    <a:pt x="124651" y="173527"/>
                  </a:cubicBezTo>
                  <a:lnTo>
                    <a:pt x="157329" y="173527"/>
                  </a:lnTo>
                  <a:lnTo>
                    <a:pt x="157329" y="180541"/>
                  </a:lnTo>
                  <a:lnTo>
                    <a:pt x="166959" y="180541"/>
                  </a:lnTo>
                  <a:lnTo>
                    <a:pt x="164864" y="150292"/>
                  </a:lnTo>
                  <a:cubicBezTo>
                    <a:pt x="163987" y="131552"/>
                    <a:pt x="150248" y="116003"/>
                    <a:pt x="131949" y="113044"/>
                  </a:cubicBezTo>
                  <a:cubicBezTo>
                    <a:pt x="116788" y="110975"/>
                    <a:pt x="101499" y="110016"/>
                    <a:pt x="86201" y="110174"/>
                  </a:cubicBezTo>
                  <a:cubicBezTo>
                    <a:pt x="70904" y="110016"/>
                    <a:pt x="55615" y="110975"/>
                    <a:pt x="40453" y="113044"/>
                  </a:cubicBezTo>
                  <a:cubicBezTo>
                    <a:pt x="22155" y="116003"/>
                    <a:pt x="8416" y="131552"/>
                    <a:pt x="7538" y="150292"/>
                  </a:cubicBezTo>
                  <a:lnTo>
                    <a:pt x="33" y="258687"/>
                  </a:lnTo>
                  <a:cubicBezTo>
                    <a:pt x="-534" y="269201"/>
                    <a:pt x="6354" y="278641"/>
                    <a:pt x="16447" y="281182"/>
                  </a:cubicBezTo>
                  <a:lnTo>
                    <a:pt x="16447" y="309816"/>
                  </a:lnTo>
                  <a:cubicBezTo>
                    <a:pt x="16447" y="318643"/>
                    <a:pt x="23514" y="325799"/>
                    <a:pt x="32232" y="325800"/>
                  </a:cubicBezTo>
                  <a:cubicBezTo>
                    <a:pt x="32232" y="325800"/>
                    <a:pt x="32232" y="325800"/>
                    <a:pt x="32233" y="325800"/>
                  </a:cubicBezTo>
                  <a:lnTo>
                    <a:pt x="95441" y="325800"/>
                  </a:lnTo>
                  <a:close/>
                  <a:moveTo>
                    <a:pt x="159308" y="290823"/>
                  </a:moveTo>
                  <a:lnTo>
                    <a:pt x="159308" y="301350"/>
                  </a:lnTo>
                  <a:lnTo>
                    <a:pt x="173651" y="301350"/>
                  </a:lnTo>
                  <a:lnTo>
                    <a:pt x="173651" y="290823"/>
                  </a:lnTo>
                  <a:close/>
                  <a:moveTo>
                    <a:pt x="173651" y="318894"/>
                  </a:moveTo>
                  <a:lnTo>
                    <a:pt x="173651" y="308367"/>
                  </a:lnTo>
                  <a:lnTo>
                    <a:pt x="159308" y="308367"/>
                  </a:lnTo>
                  <a:lnTo>
                    <a:pt x="159308" y="318894"/>
                  </a:lnTo>
                  <a:close/>
                  <a:moveTo>
                    <a:pt x="180582" y="301350"/>
                  </a:moveTo>
                  <a:lnTo>
                    <a:pt x="194445" y="301350"/>
                  </a:lnTo>
                  <a:lnTo>
                    <a:pt x="194445" y="290823"/>
                  </a:lnTo>
                  <a:lnTo>
                    <a:pt x="180583" y="290823"/>
                  </a:lnTo>
                  <a:close/>
                  <a:moveTo>
                    <a:pt x="152377" y="290823"/>
                  </a:moveTo>
                  <a:lnTo>
                    <a:pt x="138515" y="290823"/>
                  </a:lnTo>
                  <a:lnTo>
                    <a:pt x="138515" y="301350"/>
                  </a:lnTo>
                  <a:lnTo>
                    <a:pt x="152377" y="301350"/>
                  </a:lnTo>
                  <a:close/>
                  <a:moveTo>
                    <a:pt x="138514" y="266261"/>
                  </a:moveTo>
                  <a:lnTo>
                    <a:pt x="138514" y="217137"/>
                  </a:lnTo>
                  <a:lnTo>
                    <a:pt x="194445" y="217137"/>
                  </a:lnTo>
                  <a:lnTo>
                    <a:pt x="194445" y="266261"/>
                  </a:lnTo>
                  <a:close/>
                  <a:moveTo>
                    <a:pt x="145445" y="224155"/>
                  </a:moveTo>
                  <a:lnTo>
                    <a:pt x="145445" y="259244"/>
                  </a:lnTo>
                  <a:lnTo>
                    <a:pt x="187514" y="259244"/>
                  </a:lnTo>
                  <a:lnTo>
                    <a:pt x="187514" y="224155"/>
                  </a:lnTo>
                  <a:close/>
                  <a:moveTo>
                    <a:pt x="180582" y="283805"/>
                  </a:moveTo>
                  <a:lnTo>
                    <a:pt x="194445" y="283805"/>
                  </a:lnTo>
                  <a:lnTo>
                    <a:pt x="194445" y="273279"/>
                  </a:lnTo>
                  <a:lnTo>
                    <a:pt x="180583" y="273279"/>
                  </a:lnTo>
                  <a:close/>
                  <a:moveTo>
                    <a:pt x="152377" y="273279"/>
                  </a:moveTo>
                  <a:lnTo>
                    <a:pt x="138515" y="273279"/>
                  </a:lnTo>
                  <a:lnTo>
                    <a:pt x="138515" y="283805"/>
                  </a:lnTo>
                  <a:lnTo>
                    <a:pt x="152377" y="283805"/>
                  </a:lnTo>
                  <a:close/>
                  <a:moveTo>
                    <a:pt x="180582" y="318894"/>
                  </a:moveTo>
                  <a:lnTo>
                    <a:pt x="194445" y="318894"/>
                  </a:lnTo>
                  <a:lnTo>
                    <a:pt x="194445" y="308367"/>
                  </a:lnTo>
                  <a:lnTo>
                    <a:pt x="180583" y="308367"/>
                  </a:lnTo>
                  <a:close/>
                  <a:moveTo>
                    <a:pt x="152377" y="308367"/>
                  </a:moveTo>
                  <a:lnTo>
                    <a:pt x="138515" y="308367"/>
                  </a:lnTo>
                  <a:lnTo>
                    <a:pt x="138515" y="318894"/>
                  </a:lnTo>
                  <a:lnTo>
                    <a:pt x="152377" y="318894"/>
                  </a:lnTo>
                  <a:close/>
                  <a:moveTo>
                    <a:pt x="173651" y="283805"/>
                  </a:moveTo>
                  <a:lnTo>
                    <a:pt x="173651" y="273279"/>
                  </a:lnTo>
                  <a:lnTo>
                    <a:pt x="159308" y="273279"/>
                  </a:lnTo>
                  <a:lnTo>
                    <a:pt x="159308" y="283805"/>
                  </a:lnTo>
                  <a:close/>
                </a:path>
              </a:pathLst>
            </a:custGeom>
            <a:solidFill>
              <a:srgbClr val="FFFFFF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</p:grpSp>
      <p:grpSp>
        <p:nvGrpSpPr>
          <p:cNvPr id="8" name="Group 240">
            <a:extLst>
              <a:ext uri="{FF2B5EF4-FFF2-40B4-BE49-F238E27FC236}">
                <a16:creationId xmlns:a16="http://schemas.microsoft.com/office/drawing/2014/main" id="{1B719FC7-6A93-4CFF-8211-7FD4FCBD0448}"/>
              </a:ext>
            </a:extLst>
          </p:cNvPr>
          <p:cNvGrpSpPr>
            <a:grpSpLocks noChangeAspect="1"/>
          </p:cNvGrpSpPr>
          <p:nvPr/>
        </p:nvGrpSpPr>
        <p:grpSpPr>
          <a:xfrm>
            <a:off x="3941067" y="1892296"/>
            <a:ext cx="1005908" cy="1055891"/>
            <a:chOff x="4725988" y="2128520"/>
            <a:chExt cx="511175" cy="536575"/>
          </a:xfrm>
        </p:grpSpPr>
        <p:sp useBgFill="1">
          <p:nvSpPr>
            <p:cNvPr id="9" name="Freeform 26">
              <a:extLst>
                <a:ext uri="{FF2B5EF4-FFF2-40B4-BE49-F238E27FC236}">
                  <a16:creationId xmlns:a16="http://schemas.microsoft.com/office/drawing/2014/main" id="{B43237E2-BE9B-4DEA-92FE-26B2E6533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988" y="2128520"/>
              <a:ext cx="511175" cy="536575"/>
            </a:xfrm>
            <a:custGeom>
              <a:avLst/>
              <a:gdLst>
                <a:gd name="T0" fmla="*/ 2012 w 2252"/>
                <a:gd name="T1" fmla="*/ 0 h 2362"/>
                <a:gd name="T2" fmla="*/ 2088 w 2252"/>
                <a:gd name="T3" fmla="*/ 13 h 2362"/>
                <a:gd name="T4" fmla="*/ 2154 w 2252"/>
                <a:gd name="T5" fmla="*/ 46 h 2362"/>
                <a:gd name="T6" fmla="*/ 2206 w 2252"/>
                <a:gd name="T7" fmla="*/ 98 h 2362"/>
                <a:gd name="T8" fmla="*/ 2241 w 2252"/>
                <a:gd name="T9" fmla="*/ 165 h 2362"/>
                <a:gd name="T10" fmla="*/ 2252 w 2252"/>
                <a:gd name="T11" fmla="*/ 241 h 2362"/>
                <a:gd name="T12" fmla="*/ 2249 w 2252"/>
                <a:gd name="T13" fmla="*/ 1174 h 2362"/>
                <a:gd name="T14" fmla="*/ 2226 w 2252"/>
                <a:gd name="T15" fmla="*/ 1244 h 2362"/>
                <a:gd name="T16" fmla="*/ 2181 w 2252"/>
                <a:gd name="T17" fmla="*/ 1305 h 2362"/>
                <a:gd name="T18" fmla="*/ 2122 w 2252"/>
                <a:gd name="T19" fmla="*/ 1348 h 2362"/>
                <a:gd name="T20" fmla="*/ 2051 w 2252"/>
                <a:gd name="T21" fmla="*/ 1371 h 2362"/>
                <a:gd name="T22" fmla="*/ 1654 w 2252"/>
                <a:gd name="T23" fmla="*/ 1374 h 2362"/>
                <a:gd name="T24" fmla="*/ 1713 w 2252"/>
                <a:gd name="T25" fmla="*/ 1408 h 2362"/>
                <a:gd name="T26" fmla="*/ 1757 w 2252"/>
                <a:gd name="T27" fmla="*/ 1460 h 2362"/>
                <a:gd name="T28" fmla="*/ 1781 w 2252"/>
                <a:gd name="T29" fmla="*/ 1524 h 2362"/>
                <a:gd name="T30" fmla="*/ 1781 w 2252"/>
                <a:gd name="T31" fmla="*/ 1586 h 2362"/>
                <a:gd name="T32" fmla="*/ 1759 w 2252"/>
                <a:gd name="T33" fmla="*/ 1630 h 2362"/>
                <a:gd name="T34" fmla="*/ 1721 w 2252"/>
                <a:gd name="T35" fmla="*/ 1661 h 2362"/>
                <a:gd name="T36" fmla="*/ 1671 w 2252"/>
                <a:gd name="T37" fmla="*/ 1672 h 2362"/>
                <a:gd name="T38" fmla="*/ 1071 w 2252"/>
                <a:gd name="T39" fmla="*/ 1916 h 2362"/>
                <a:gd name="T40" fmla="*/ 1065 w 2252"/>
                <a:gd name="T41" fmla="*/ 1986 h 2362"/>
                <a:gd name="T42" fmla="*/ 1036 w 2252"/>
                <a:gd name="T43" fmla="*/ 2048 h 2362"/>
                <a:gd name="T44" fmla="*/ 991 w 2252"/>
                <a:gd name="T45" fmla="*/ 2100 h 2362"/>
                <a:gd name="T46" fmla="*/ 988 w 2252"/>
                <a:gd name="T47" fmla="*/ 2206 h 2362"/>
                <a:gd name="T48" fmla="*/ 964 w 2252"/>
                <a:gd name="T49" fmla="*/ 2268 h 2362"/>
                <a:gd name="T50" fmla="*/ 923 w 2252"/>
                <a:gd name="T51" fmla="*/ 2317 h 2362"/>
                <a:gd name="T52" fmla="*/ 867 w 2252"/>
                <a:gd name="T53" fmla="*/ 2349 h 2362"/>
                <a:gd name="T54" fmla="*/ 801 w 2252"/>
                <a:gd name="T55" fmla="*/ 2362 h 2362"/>
                <a:gd name="T56" fmla="*/ 237 w 2252"/>
                <a:gd name="T57" fmla="*/ 2359 h 2362"/>
                <a:gd name="T58" fmla="*/ 174 w 2252"/>
                <a:gd name="T59" fmla="*/ 2336 h 2362"/>
                <a:gd name="T60" fmla="*/ 125 w 2252"/>
                <a:gd name="T61" fmla="*/ 2294 h 2362"/>
                <a:gd name="T62" fmla="*/ 92 w 2252"/>
                <a:gd name="T63" fmla="*/ 2238 h 2362"/>
                <a:gd name="T64" fmla="*/ 80 w 2252"/>
                <a:gd name="T65" fmla="*/ 2172 h 2362"/>
                <a:gd name="T66" fmla="*/ 56 w 2252"/>
                <a:gd name="T67" fmla="*/ 2076 h 2362"/>
                <a:gd name="T68" fmla="*/ 18 w 2252"/>
                <a:gd name="T69" fmla="*/ 2019 h 2362"/>
                <a:gd name="T70" fmla="*/ 0 w 2252"/>
                <a:gd name="T71" fmla="*/ 1951 h 2362"/>
                <a:gd name="T72" fmla="*/ 37 w 2252"/>
                <a:gd name="T73" fmla="*/ 1390 h 2362"/>
                <a:gd name="T74" fmla="*/ 53 w 2252"/>
                <a:gd name="T75" fmla="*/ 1309 h 2362"/>
                <a:gd name="T76" fmla="*/ 85 w 2252"/>
                <a:gd name="T77" fmla="*/ 1243 h 2362"/>
                <a:gd name="T78" fmla="*/ 127 w 2252"/>
                <a:gd name="T79" fmla="*/ 1191 h 2362"/>
                <a:gd name="T80" fmla="*/ 177 w 2252"/>
                <a:gd name="T81" fmla="*/ 1150 h 2362"/>
                <a:gd name="T82" fmla="*/ 231 w 2252"/>
                <a:gd name="T83" fmla="*/ 1123 h 2362"/>
                <a:gd name="T84" fmla="*/ 233 w 2252"/>
                <a:gd name="T85" fmla="*/ 1076 h 2362"/>
                <a:gd name="T86" fmla="*/ 199 w 2252"/>
                <a:gd name="T87" fmla="*/ 992 h 2362"/>
                <a:gd name="T88" fmla="*/ 187 w 2252"/>
                <a:gd name="T89" fmla="*/ 899 h 2362"/>
                <a:gd name="T90" fmla="*/ 201 w 2252"/>
                <a:gd name="T91" fmla="*/ 805 h 2362"/>
                <a:gd name="T92" fmla="*/ 239 w 2252"/>
                <a:gd name="T93" fmla="*/ 721 h 2362"/>
                <a:gd name="T94" fmla="*/ 295 w 2252"/>
                <a:gd name="T95" fmla="*/ 651 h 2362"/>
                <a:gd name="T96" fmla="*/ 369 w 2252"/>
                <a:gd name="T97" fmla="*/ 596 h 2362"/>
                <a:gd name="T98" fmla="*/ 410 w 2252"/>
                <a:gd name="T99" fmla="*/ 241 h 2362"/>
                <a:gd name="T100" fmla="*/ 423 w 2252"/>
                <a:gd name="T101" fmla="*/ 165 h 2362"/>
                <a:gd name="T102" fmla="*/ 456 w 2252"/>
                <a:gd name="T103" fmla="*/ 98 h 2362"/>
                <a:gd name="T104" fmla="*/ 508 w 2252"/>
                <a:gd name="T105" fmla="*/ 46 h 2362"/>
                <a:gd name="T106" fmla="*/ 574 w 2252"/>
                <a:gd name="T107" fmla="*/ 13 h 2362"/>
                <a:gd name="T108" fmla="*/ 650 w 2252"/>
                <a:gd name="T109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52" h="2362">
                  <a:moveTo>
                    <a:pt x="650" y="0"/>
                  </a:moveTo>
                  <a:lnTo>
                    <a:pt x="2012" y="0"/>
                  </a:lnTo>
                  <a:lnTo>
                    <a:pt x="2051" y="3"/>
                  </a:lnTo>
                  <a:lnTo>
                    <a:pt x="2088" y="13"/>
                  </a:lnTo>
                  <a:lnTo>
                    <a:pt x="2122" y="27"/>
                  </a:lnTo>
                  <a:lnTo>
                    <a:pt x="2154" y="46"/>
                  </a:lnTo>
                  <a:lnTo>
                    <a:pt x="2181" y="71"/>
                  </a:lnTo>
                  <a:lnTo>
                    <a:pt x="2206" y="98"/>
                  </a:lnTo>
                  <a:lnTo>
                    <a:pt x="2226" y="130"/>
                  </a:lnTo>
                  <a:lnTo>
                    <a:pt x="2241" y="165"/>
                  </a:lnTo>
                  <a:lnTo>
                    <a:pt x="2249" y="202"/>
                  </a:lnTo>
                  <a:lnTo>
                    <a:pt x="2252" y="241"/>
                  </a:lnTo>
                  <a:lnTo>
                    <a:pt x="2252" y="1135"/>
                  </a:lnTo>
                  <a:lnTo>
                    <a:pt x="2249" y="1174"/>
                  </a:lnTo>
                  <a:lnTo>
                    <a:pt x="2241" y="1211"/>
                  </a:lnTo>
                  <a:lnTo>
                    <a:pt x="2226" y="1244"/>
                  </a:lnTo>
                  <a:lnTo>
                    <a:pt x="2206" y="1276"/>
                  </a:lnTo>
                  <a:lnTo>
                    <a:pt x="2181" y="1305"/>
                  </a:lnTo>
                  <a:lnTo>
                    <a:pt x="2154" y="1328"/>
                  </a:lnTo>
                  <a:lnTo>
                    <a:pt x="2122" y="1348"/>
                  </a:lnTo>
                  <a:lnTo>
                    <a:pt x="2088" y="1363"/>
                  </a:lnTo>
                  <a:lnTo>
                    <a:pt x="2051" y="1371"/>
                  </a:lnTo>
                  <a:lnTo>
                    <a:pt x="2012" y="1374"/>
                  </a:lnTo>
                  <a:lnTo>
                    <a:pt x="1654" y="1374"/>
                  </a:lnTo>
                  <a:lnTo>
                    <a:pt x="1686" y="1389"/>
                  </a:lnTo>
                  <a:lnTo>
                    <a:pt x="1713" y="1408"/>
                  </a:lnTo>
                  <a:lnTo>
                    <a:pt x="1738" y="1432"/>
                  </a:lnTo>
                  <a:lnTo>
                    <a:pt x="1757" y="1460"/>
                  </a:lnTo>
                  <a:lnTo>
                    <a:pt x="1772" y="1491"/>
                  </a:lnTo>
                  <a:lnTo>
                    <a:pt x="1781" y="1524"/>
                  </a:lnTo>
                  <a:lnTo>
                    <a:pt x="1784" y="1560"/>
                  </a:lnTo>
                  <a:lnTo>
                    <a:pt x="1781" y="1586"/>
                  </a:lnTo>
                  <a:lnTo>
                    <a:pt x="1773" y="1610"/>
                  </a:lnTo>
                  <a:lnTo>
                    <a:pt x="1759" y="1630"/>
                  </a:lnTo>
                  <a:lnTo>
                    <a:pt x="1742" y="1648"/>
                  </a:lnTo>
                  <a:lnTo>
                    <a:pt x="1721" y="1661"/>
                  </a:lnTo>
                  <a:lnTo>
                    <a:pt x="1698" y="1669"/>
                  </a:lnTo>
                  <a:lnTo>
                    <a:pt x="1671" y="1672"/>
                  </a:lnTo>
                  <a:lnTo>
                    <a:pt x="1054" y="1672"/>
                  </a:lnTo>
                  <a:lnTo>
                    <a:pt x="1071" y="1916"/>
                  </a:lnTo>
                  <a:lnTo>
                    <a:pt x="1070" y="1951"/>
                  </a:lnTo>
                  <a:lnTo>
                    <a:pt x="1065" y="1986"/>
                  </a:lnTo>
                  <a:lnTo>
                    <a:pt x="1053" y="2018"/>
                  </a:lnTo>
                  <a:lnTo>
                    <a:pt x="1036" y="2048"/>
                  </a:lnTo>
                  <a:lnTo>
                    <a:pt x="1015" y="2076"/>
                  </a:lnTo>
                  <a:lnTo>
                    <a:pt x="991" y="2100"/>
                  </a:lnTo>
                  <a:lnTo>
                    <a:pt x="991" y="2172"/>
                  </a:lnTo>
                  <a:lnTo>
                    <a:pt x="988" y="2206"/>
                  </a:lnTo>
                  <a:lnTo>
                    <a:pt x="979" y="2238"/>
                  </a:lnTo>
                  <a:lnTo>
                    <a:pt x="964" y="2268"/>
                  </a:lnTo>
                  <a:lnTo>
                    <a:pt x="947" y="2294"/>
                  </a:lnTo>
                  <a:lnTo>
                    <a:pt x="923" y="2317"/>
                  </a:lnTo>
                  <a:lnTo>
                    <a:pt x="897" y="2336"/>
                  </a:lnTo>
                  <a:lnTo>
                    <a:pt x="867" y="2349"/>
                  </a:lnTo>
                  <a:lnTo>
                    <a:pt x="835" y="2359"/>
                  </a:lnTo>
                  <a:lnTo>
                    <a:pt x="801" y="2362"/>
                  </a:lnTo>
                  <a:lnTo>
                    <a:pt x="270" y="2362"/>
                  </a:lnTo>
                  <a:lnTo>
                    <a:pt x="237" y="2359"/>
                  </a:lnTo>
                  <a:lnTo>
                    <a:pt x="204" y="2349"/>
                  </a:lnTo>
                  <a:lnTo>
                    <a:pt x="174" y="2336"/>
                  </a:lnTo>
                  <a:lnTo>
                    <a:pt x="148" y="2317"/>
                  </a:lnTo>
                  <a:lnTo>
                    <a:pt x="125" y="2294"/>
                  </a:lnTo>
                  <a:lnTo>
                    <a:pt x="107" y="2268"/>
                  </a:lnTo>
                  <a:lnTo>
                    <a:pt x="92" y="2238"/>
                  </a:lnTo>
                  <a:lnTo>
                    <a:pt x="83" y="2206"/>
                  </a:lnTo>
                  <a:lnTo>
                    <a:pt x="80" y="2172"/>
                  </a:lnTo>
                  <a:lnTo>
                    <a:pt x="80" y="2100"/>
                  </a:lnTo>
                  <a:lnTo>
                    <a:pt x="56" y="2076"/>
                  </a:lnTo>
                  <a:lnTo>
                    <a:pt x="35" y="2048"/>
                  </a:lnTo>
                  <a:lnTo>
                    <a:pt x="18" y="2019"/>
                  </a:lnTo>
                  <a:lnTo>
                    <a:pt x="6" y="1986"/>
                  </a:lnTo>
                  <a:lnTo>
                    <a:pt x="0" y="1951"/>
                  </a:lnTo>
                  <a:lnTo>
                    <a:pt x="0" y="1916"/>
                  </a:lnTo>
                  <a:lnTo>
                    <a:pt x="37" y="1390"/>
                  </a:lnTo>
                  <a:lnTo>
                    <a:pt x="43" y="1348"/>
                  </a:lnTo>
                  <a:lnTo>
                    <a:pt x="53" y="1309"/>
                  </a:lnTo>
                  <a:lnTo>
                    <a:pt x="68" y="1274"/>
                  </a:lnTo>
                  <a:lnTo>
                    <a:pt x="85" y="1243"/>
                  </a:lnTo>
                  <a:lnTo>
                    <a:pt x="105" y="1215"/>
                  </a:lnTo>
                  <a:lnTo>
                    <a:pt x="127" y="1191"/>
                  </a:lnTo>
                  <a:lnTo>
                    <a:pt x="151" y="1169"/>
                  </a:lnTo>
                  <a:lnTo>
                    <a:pt x="177" y="1150"/>
                  </a:lnTo>
                  <a:lnTo>
                    <a:pt x="204" y="1136"/>
                  </a:lnTo>
                  <a:lnTo>
                    <a:pt x="231" y="1123"/>
                  </a:lnTo>
                  <a:lnTo>
                    <a:pt x="259" y="1113"/>
                  </a:lnTo>
                  <a:lnTo>
                    <a:pt x="233" y="1076"/>
                  </a:lnTo>
                  <a:lnTo>
                    <a:pt x="213" y="1035"/>
                  </a:lnTo>
                  <a:lnTo>
                    <a:pt x="199" y="992"/>
                  </a:lnTo>
                  <a:lnTo>
                    <a:pt x="190" y="946"/>
                  </a:lnTo>
                  <a:lnTo>
                    <a:pt x="187" y="899"/>
                  </a:lnTo>
                  <a:lnTo>
                    <a:pt x="191" y="851"/>
                  </a:lnTo>
                  <a:lnTo>
                    <a:pt x="201" y="805"/>
                  </a:lnTo>
                  <a:lnTo>
                    <a:pt x="217" y="762"/>
                  </a:lnTo>
                  <a:lnTo>
                    <a:pt x="239" y="721"/>
                  </a:lnTo>
                  <a:lnTo>
                    <a:pt x="264" y="683"/>
                  </a:lnTo>
                  <a:lnTo>
                    <a:pt x="295" y="651"/>
                  </a:lnTo>
                  <a:lnTo>
                    <a:pt x="330" y="621"/>
                  </a:lnTo>
                  <a:lnTo>
                    <a:pt x="369" y="596"/>
                  </a:lnTo>
                  <a:lnTo>
                    <a:pt x="410" y="577"/>
                  </a:lnTo>
                  <a:lnTo>
                    <a:pt x="410" y="241"/>
                  </a:lnTo>
                  <a:lnTo>
                    <a:pt x="413" y="202"/>
                  </a:lnTo>
                  <a:lnTo>
                    <a:pt x="423" y="165"/>
                  </a:lnTo>
                  <a:lnTo>
                    <a:pt x="436" y="130"/>
                  </a:lnTo>
                  <a:lnTo>
                    <a:pt x="456" y="98"/>
                  </a:lnTo>
                  <a:lnTo>
                    <a:pt x="481" y="71"/>
                  </a:lnTo>
                  <a:lnTo>
                    <a:pt x="508" y="46"/>
                  </a:lnTo>
                  <a:lnTo>
                    <a:pt x="540" y="27"/>
                  </a:lnTo>
                  <a:lnTo>
                    <a:pt x="574" y="13"/>
                  </a:lnTo>
                  <a:lnTo>
                    <a:pt x="611" y="3"/>
                  </a:lnTo>
                  <a:lnTo>
                    <a:pt x="65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C72EAF31-E039-4023-9920-7A5346D251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5051" y="2153920"/>
              <a:ext cx="366713" cy="328613"/>
            </a:xfrm>
            <a:custGeom>
              <a:avLst/>
              <a:gdLst>
                <a:gd name="T0" fmla="*/ 979 w 1618"/>
                <a:gd name="T1" fmla="*/ 1234 h 1447"/>
                <a:gd name="T2" fmla="*/ 1065 w 1618"/>
                <a:gd name="T3" fmla="*/ 1362 h 1447"/>
                <a:gd name="T4" fmla="*/ 1108 w 1618"/>
                <a:gd name="T5" fmla="*/ 1373 h 1447"/>
                <a:gd name="T6" fmla="*/ 1138 w 1618"/>
                <a:gd name="T7" fmla="*/ 1404 h 1447"/>
                <a:gd name="T8" fmla="*/ 1149 w 1618"/>
                <a:gd name="T9" fmla="*/ 1447 h 1447"/>
                <a:gd name="T10" fmla="*/ 519 w 1618"/>
                <a:gd name="T11" fmla="*/ 1369 h 1447"/>
                <a:gd name="T12" fmla="*/ 553 w 1618"/>
                <a:gd name="T13" fmla="*/ 1362 h 1447"/>
                <a:gd name="T14" fmla="*/ 639 w 1618"/>
                <a:gd name="T15" fmla="*/ 1234 h 1447"/>
                <a:gd name="T16" fmla="*/ 539 w 1618"/>
                <a:gd name="T17" fmla="*/ 0 h 1447"/>
                <a:gd name="T18" fmla="*/ 1079 w 1618"/>
                <a:gd name="T19" fmla="*/ 0 h 1447"/>
                <a:gd name="T20" fmla="*/ 1490 w 1618"/>
                <a:gd name="T21" fmla="*/ 0 h 1447"/>
                <a:gd name="T22" fmla="*/ 1540 w 1618"/>
                <a:gd name="T23" fmla="*/ 10 h 1447"/>
                <a:gd name="T24" fmla="*/ 1580 w 1618"/>
                <a:gd name="T25" fmla="*/ 37 h 1447"/>
                <a:gd name="T26" fmla="*/ 1608 w 1618"/>
                <a:gd name="T27" fmla="*/ 78 h 1447"/>
                <a:gd name="T28" fmla="*/ 1618 w 1618"/>
                <a:gd name="T29" fmla="*/ 128 h 1447"/>
                <a:gd name="T30" fmla="*/ 1618 w 1618"/>
                <a:gd name="T31" fmla="*/ 467 h 1447"/>
                <a:gd name="T32" fmla="*/ 1618 w 1618"/>
                <a:gd name="T33" fmla="*/ 681 h 1447"/>
                <a:gd name="T34" fmla="*/ 1618 w 1618"/>
                <a:gd name="T35" fmla="*/ 1022 h 1447"/>
                <a:gd name="T36" fmla="*/ 1608 w 1618"/>
                <a:gd name="T37" fmla="*/ 1071 h 1447"/>
                <a:gd name="T38" fmla="*/ 1580 w 1618"/>
                <a:gd name="T39" fmla="*/ 1111 h 1447"/>
                <a:gd name="T40" fmla="*/ 1540 w 1618"/>
                <a:gd name="T41" fmla="*/ 1139 h 1447"/>
                <a:gd name="T42" fmla="*/ 1490 w 1618"/>
                <a:gd name="T43" fmla="*/ 1149 h 1447"/>
                <a:gd name="T44" fmla="*/ 455 w 1618"/>
                <a:gd name="T45" fmla="*/ 1117 h 1447"/>
                <a:gd name="T46" fmla="*/ 407 w 1618"/>
                <a:gd name="T47" fmla="*/ 1064 h 1447"/>
                <a:gd name="T48" fmla="*/ 350 w 1618"/>
                <a:gd name="T49" fmla="*/ 1025 h 1447"/>
                <a:gd name="T50" fmla="*/ 290 w 1618"/>
                <a:gd name="T51" fmla="*/ 1000 h 1447"/>
                <a:gd name="T52" fmla="*/ 304 w 1618"/>
                <a:gd name="T53" fmla="*/ 979 h 1447"/>
                <a:gd name="T54" fmla="*/ 1490 w 1618"/>
                <a:gd name="T55" fmla="*/ 128 h 1447"/>
                <a:gd name="T56" fmla="*/ 128 w 1618"/>
                <a:gd name="T57" fmla="*/ 460 h 1447"/>
                <a:gd name="T58" fmla="*/ 53 w 1618"/>
                <a:gd name="T59" fmla="*/ 442 h 1447"/>
                <a:gd name="T60" fmla="*/ 6 w 1618"/>
                <a:gd name="T61" fmla="*/ 439 h 1447"/>
                <a:gd name="T62" fmla="*/ 0 w 1618"/>
                <a:gd name="T63" fmla="*/ 128 h 1447"/>
                <a:gd name="T64" fmla="*/ 10 w 1618"/>
                <a:gd name="T65" fmla="*/ 78 h 1447"/>
                <a:gd name="T66" fmla="*/ 38 w 1618"/>
                <a:gd name="T67" fmla="*/ 37 h 1447"/>
                <a:gd name="T68" fmla="*/ 78 w 1618"/>
                <a:gd name="T69" fmla="*/ 10 h 1447"/>
                <a:gd name="T70" fmla="*/ 128 w 1618"/>
                <a:gd name="T71" fmla="*/ 0 h 1447"/>
                <a:gd name="T72" fmla="*/ 466 w 1618"/>
                <a:gd name="T73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8" h="1447">
                  <a:moveTo>
                    <a:pt x="639" y="1234"/>
                  </a:moveTo>
                  <a:lnTo>
                    <a:pt x="979" y="1234"/>
                  </a:lnTo>
                  <a:lnTo>
                    <a:pt x="979" y="1362"/>
                  </a:lnTo>
                  <a:lnTo>
                    <a:pt x="1065" y="1362"/>
                  </a:lnTo>
                  <a:lnTo>
                    <a:pt x="1087" y="1365"/>
                  </a:lnTo>
                  <a:lnTo>
                    <a:pt x="1108" y="1373"/>
                  </a:lnTo>
                  <a:lnTo>
                    <a:pt x="1125" y="1387"/>
                  </a:lnTo>
                  <a:lnTo>
                    <a:pt x="1138" y="1404"/>
                  </a:lnTo>
                  <a:lnTo>
                    <a:pt x="1147" y="1424"/>
                  </a:lnTo>
                  <a:lnTo>
                    <a:pt x="1149" y="1447"/>
                  </a:lnTo>
                  <a:lnTo>
                    <a:pt x="524" y="1447"/>
                  </a:lnTo>
                  <a:lnTo>
                    <a:pt x="519" y="1369"/>
                  </a:lnTo>
                  <a:lnTo>
                    <a:pt x="535" y="1364"/>
                  </a:lnTo>
                  <a:lnTo>
                    <a:pt x="553" y="1362"/>
                  </a:lnTo>
                  <a:lnTo>
                    <a:pt x="639" y="1362"/>
                  </a:lnTo>
                  <a:lnTo>
                    <a:pt x="639" y="1234"/>
                  </a:lnTo>
                  <a:close/>
                  <a:moveTo>
                    <a:pt x="466" y="0"/>
                  </a:moveTo>
                  <a:lnTo>
                    <a:pt x="539" y="0"/>
                  </a:lnTo>
                  <a:lnTo>
                    <a:pt x="1011" y="0"/>
                  </a:lnTo>
                  <a:lnTo>
                    <a:pt x="1079" y="0"/>
                  </a:lnTo>
                  <a:lnTo>
                    <a:pt x="1152" y="0"/>
                  </a:lnTo>
                  <a:lnTo>
                    <a:pt x="1490" y="0"/>
                  </a:lnTo>
                  <a:lnTo>
                    <a:pt x="1516" y="2"/>
                  </a:lnTo>
                  <a:lnTo>
                    <a:pt x="1540" y="10"/>
                  </a:lnTo>
                  <a:lnTo>
                    <a:pt x="1561" y="21"/>
                  </a:lnTo>
                  <a:lnTo>
                    <a:pt x="1580" y="37"/>
                  </a:lnTo>
                  <a:lnTo>
                    <a:pt x="1596" y="56"/>
                  </a:lnTo>
                  <a:lnTo>
                    <a:pt x="1608" y="78"/>
                  </a:lnTo>
                  <a:lnTo>
                    <a:pt x="1615" y="101"/>
                  </a:lnTo>
                  <a:lnTo>
                    <a:pt x="1618" y="128"/>
                  </a:lnTo>
                  <a:lnTo>
                    <a:pt x="1618" y="358"/>
                  </a:lnTo>
                  <a:lnTo>
                    <a:pt x="1618" y="467"/>
                  </a:lnTo>
                  <a:lnTo>
                    <a:pt x="1618" y="574"/>
                  </a:lnTo>
                  <a:lnTo>
                    <a:pt x="1618" y="681"/>
                  </a:lnTo>
                  <a:lnTo>
                    <a:pt x="1618" y="790"/>
                  </a:lnTo>
                  <a:lnTo>
                    <a:pt x="1618" y="1022"/>
                  </a:lnTo>
                  <a:lnTo>
                    <a:pt x="1615" y="1047"/>
                  </a:lnTo>
                  <a:lnTo>
                    <a:pt x="1608" y="1071"/>
                  </a:lnTo>
                  <a:lnTo>
                    <a:pt x="1596" y="1092"/>
                  </a:lnTo>
                  <a:lnTo>
                    <a:pt x="1580" y="1111"/>
                  </a:lnTo>
                  <a:lnTo>
                    <a:pt x="1561" y="1127"/>
                  </a:lnTo>
                  <a:lnTo>
                    <a:pt x="1540" y="1139"/>
                  </a:lnTo>
                  <a:lnTo>
                    <a:pt x="1516" y="1146"/>
                  </a:lnTo>
                  <a:lnTo>
                    <a:pt x="1490" y="1149"/>
                  </a:lnTo>
                  <a:lnTo>
                    <a:pt x="475" y="1149"/>
                  </a:lnTo>
                  <a:lnTo>
                    <a:pt x="455" y="1117"/>
                  </a:lnTo>
                  <a:lnTo>
                    <a:pt x="432" y="1088"/>
                  </a:lnTo>
                  <a:lnTo>
                    <a:pt x="407" y="1064"/>
                  </a:lnTo>
                  <a:lnTo>
                    <a:pt x="379" y="1043"/>
                  </a:lnTo>
                  <a:lnTo>
                    <a:pt x="350" y="1025"/>
                  </a:lnTo>
                  <a:lnTo>
                    <a:pt x="320" y="1011"/>
                  </a:lnTo>
                  <a:lnTo>
                    <a:pt x="290" y="1000"/>
                  </a:lnTo>
                  <a:lnTo>
                    <a:pt x="298" y="990"/>
                  </a:lnTo>
                  <a:lnTo>
                    <a:pt x="304" y="979"/>
                  </a:lnTo>
                  <a:lnTo>
                    <a:pt x="1490" y="979"/>
                  </a:lnTo>
                  <a:lnTo>
                    <a:pt x="1490" y="128"/>
                  </a:lnTo>
                  <a:lnTo>
                    <a:pt x="128" y="128"/>
                  </a:lnTo>
                  <a:lnTo>
                    <a:pt x="128" y="460"/>
                  </a:lnTo>
                  <a:lnTo>
                    <a:pt x="91" y="448"/>
                  </a:lnTo>
                  <a:lnTo>
                    <a:pt x="53" y="442"/>
                  </a:lnTo>
                  <a:lnTo>
                    <a:pt x="13" y="438"/>
                  </a:lnTo>
                  <a:lnTo>
                    <a:pt x="6" y="439"/>
                  </a:lnTo>
                  <a:lnTo>
                    <a:pt x="0" y="439"/>
                  </a:lnTo>
                  <a:lnTo>
                    <a:pt x="0" y="128"/>
                  </a:lnTo>
                  <a:lnTo>
                    <a:pt x="3" y="101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7" y="21"/>
                  </a:lnTo>
                  <a:lnTo>
                    <a:pt x="78" y="10"/>
                  </a:lnTo>
                  <a:lnTo>
                    <a:pt x="102" y="2"/>
                  </a:lnTo>
                  <a:lnTo>
                    <a:pt x="128" y="0"/>
                  </a:lnTo>
                  <a:lnTo>
                    <a:pt x="390" y="0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C8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9D63A871-A611-4828-A4D7-A87D875469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1388" y="2279333"/>
              <a:ext cx="192088" cy="360363"/>
            </a:xfrm>
            <a:custGeom>
              <a:avLst/>
              <a:gdLst>
                <a:gd name="T0" fmla="*/ 448 w 847"/>
                <a:gd name="T1" fmla="*/ 539 h 1585"/>
                <a:gd name="T2" fmla="*/ 512 w 847"/>
                <a:gd name="T3" fmla="*/ 540 h 1585"/>
                <a:gd name="T4" fmla="*/ 584 w 847"/>
                <a:gd name="T5" fmla="*/ 544 h 1585"/>
                <a:gd name="T6" fmla="*/ 649 w 847"/>
                <a:gd name="T7" fmla="*/ 553 h 1585"/>
                <a:gd name="T8" fmla="*/ 686 w 847"/>
                <a:gd name="T9" fmla="*/ 563 h 1585"/>
                <a:gd name="T10" fmla="*/ 724 w 847"/>
                <a:gd name="T11" fmla="*/ 582 h 1585"/>
                <a:gd name="T12" fmla="*/ 758 w 847"/>
                <a:gd name="T13" fmla="*/ 611 h 1585"/>
                <a:gd name="T14" fmla="*/ 787 w 847"/>
                <a:gd name="T15" fmla="*/ 651 h 1585"/>
                <a:gd name="T16" fmla="*/ 806 w 847"/>
                <a:gd name="T17" fmla="*/ 703 h 1585"/>
                <a:gd name="T18" fmla="*/ 847 w 847"/>
                <a:gd name="T19" fmla="*/ 1260 h 1585"/>
                <a:gd name="T20" fmla="*/ 842 w 847"/>
                <a:gd name="T21" fmla="*/ 1299 h 1585"/>
                <a:gd name="T22" fmla="*/ 821 w 847"/>
                <a:gd name="T23" fmla="*/ 1336 h 1585"/>
                <a:gd name="T24" fmla="*/ 787 w 847"/>
                <a:gd name="T25" fmla="*/ 1362 h 1585"/>
                <a:gd name="T26" fmla="*/ 766 w 847"/>
                <a:gd name="T27" fmla="*/ 1508 h 1585"/>
                <a:gd name="T28" fmla="*/ 755 w 847"/>
                <a:gd name="T29" fmla="*/ 1547 h 1585"/>
                <a:gd name="T30" fmla="*/ 728 w 847"/>
                <a:gd name="T31" fmla="*/ 1574 h 1585"/>
                <a:gd name="T32" fmla="*/ 689 w 847"/>
                <a:gd name="T33" fmla="*/ 1585 h 1585"/>
                <a:gd name="T34" fmla="*/ 137 w 847"/>
                <a:gd name="T35" fmla="*/ 1583 h 1585"/>
                <a:gd name="T36" fmla="*/ 104 w 847"/>
                <a:gd name="T37" fmla="*/ 1563 h 1585"/>
                <a:gd name="T38" fmla="*/ 83 w 847"/>
                <a:gd name="T39" fmla="*/ 1528 h 1585"/>
                <a:gd name="T40" fmla="*/ 81 w 847"/>
                <a:gd name="T41" fmla="*/ 1368 h 1585"/>
                <a:gd name="T42" fmla="*/ 41 w 847"/>
                <a:gd name="T43" fmla="*/ 1350 h 1585"/>
                <a:gd name="T44" fmla="*/ 14 w 847"/>
                <a:gd name="T45" fmla="*/ 1318 h 1585"/>
                <a:gd name="T46" fmla="*/ 1 w 847"/>
                <a:gd name="T47" fmla="*/ 1279 h 1585"/>
                <a:gd name="T48" fmla="*/ 37 w 847"/>
                <a:gd name="T49" fmla="*/ 734 h 1585"/>
                <a:gd name="T50" fmla="*/ 50 w 847"/>
                <a:gd name="T51" fmla="*/ 675 h 1585"/>
                <a:gd name="T52" fmla="*/ 74 w 847"/>
                <a:gd name="T53" fmla="*/ 630 h 1585"/>
                <a:gd name="T54" fmla="*/ 106 w 847"/>
                <a:gd name="T55" fmla="*/ 595 h 1585"/>
                <a:gd name="T56" fmla="*/ 143 w 847"/>
                <a:gd name="T57" fmla="*/ 572 h 1585"/>
                <a:gd name="T58" fmla="*/ 181 w 847"/>
                <a:gd name="T59" fmla="*/ 557 h 1585"/>
                <a:gd name="T60" fmla="*/ 229 w 847"/>
                <a:gd name="T61" fmla="*/ 549 h 1585"/>
                <a:gd name="T62" fmla="*/ 299 w 847"/>
                <a:gd name="T63" fmla="*/ 542 h 1585"/>
                <a:gd name="T64" fmla="*/ 369 w 847"/>
                <a:gd name="T65" fmla="*/ 539 h 1585"/>
                <a:gd name="T66" fmla="*/ 424 w 847"/>
                <a:gd name="T67" fmla="*/ 539 h 1585"/>
                <a:gd name="T68" fmla="*/ 462 w 847"/>
                <a:gd name="T69" fmla="*/ 4 h 1585"/>
                <a:gd name="T70" fmla="*/ 531 w 847"/>
                <a:gd name="T71" fmla="*/ 27 h 1585"/>
                <a:gd name="T72" fmla="*/ 589 w 847"/>
                <a:gd name="T73" fmla="*/ 69 h 1585"/>
                <a:gd name="T74" fmla="*/ 633 w 847"/>
                <a:gd name="T75" fmla="*/ 128 h 1585"/>
                <a:gd name="T76" fmla="*/ 656 w 847"/>
                <a:gd name="T77" fmla="*/ 198 h 1585"/>
                <a:gd name="T78" fmla="*/ 657 w 847"/>
                <a:gd name="T79" fmla="*/ 274 h 1585"/>
                <a:gd name="T80" fmla="*/ 634 w 847"/>
                <a:gd name="T81" fmla="*/ 346 h 1585"/>
                <a:gd name="T82" fmla="*/ 592 w 847"/>
                <a:gd name="T83" fmla="*/ 405 h 1585"/>
                <a:gd name="T84" fmla="*/ 532 w 847"/>
                <a:gd name="T85" fmla="*/ 448 h 1585"/>
                <a:gd name="T86" fmla="*/ 462 w 847"/>
                <a:gd name="T87" fmla="*/ 473 h 1585"/>
                <a:gd name="T88" fmla="*/ 385 w 847"/>
                <a:gd name="T89" fmla="*/ 473 h 1585"/>
                <a:gd name="T90" fmla="*/ 315 w 847"/>
                <a:gd name="T91" fmla="*/ 448 h 1585"/>
                <a:gd name="T92" fmla="*/ 256 w 847"/>
                <a:gd name="T93" fmla="*/ 405 h 1585"/>
                <a:gd name="T94" fmla="*/ 213 w 847"/>
                <a:gd name="T95" fmla="*/ 346 h 1585"/>
                <a:gd name="T96" fmla="*/ 190 w 847"/>
                <a:gd name="T97" fmla="*/ 274 h 1585"/>
                <a:gd name="T98" fmla="*/ 191 w 847"/>
                <a:gd name="T99" fmla="*/ 198 h 1585"/>
                <a:gd name="T100" fmla="*/ 214 w 847"/>
                <a:gd name="T101" fmla="*/ 128 h 1585"/>
                <a:gd name="T102" fmla="*/ 258 w 847"/>
                <a:gd name="T103" fmla="*/ 69 h 1585"/>
                <a:gd name="T104" fmla="*/ 316 w 847"/>
                <a:gd name="T105" fmla="*/ 27 h 1585"/>
                <a:gd name="T106" fmla="*/ 386 w 847"/>
                <a:gd name="T107" fmla="*/ 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1585">
                  <a:moveTo>
                    <a:pt x="424" y="539"/>
                  </a:moveTo>
                  <a:lnTo>
                    <a:pt x="448" y="539"/>
                  </a:lnTo>
                  <a:lnTo>
                    <a:pt x="477" y="539"/>
                  </a:lnTo>
                  <a:lnTo>
                    <a:pt x="512" y="540"/>
                  </a:lnTo>
                  <a:lnTo>
                    <a:pt x="547" y="542"/>
                  </a:lnTo>
                  <a:lnTo>
                    <a:pt x="584" y="544"/>
                  </a:lnTo>
                  <a:lnTo>
                    <a:pt x="618" y="549"/>
                  </a:lnTo>
                  <a:lnTo>
                    <a:pt x="649" y="553"/>
                  </a:lnTo>
                  <a:lnTo>
                    <a:pt x="667" y="557"/>
                  </a:lnTo>
                  <a:lnTo>
                    <a:pt x="686" y="563"/>
                  </a:lnTo>
                  <a:lnTo>
                    <a:pt x="705" y="572"/>
                  </a:lnTo>
                  <a:lnTo>
                    <a:pt x="724" y="582"/>
                  </a:lnTo>
                  <a:lnTo>
                    <a:pt x="742" y="595"/>
                  </a:lnTo>
                  <a:lnTo>
                    <a:pt x="758" y="611"/>
                  </a:lnTo>
                  <a:lnTo>
                    <a:pt x="773" y="630"/>
                  </a:lnTo>
                  <a:lnTo>
                    <a:pt x="787" y="651"/>
                  </a:lnTo>
                  <a:lnTo>
                    <a:pt x="798" y="675"/>
                  </a:lnTo>
                  <a:lnTo>
                    <a:pt x="806" y="703"/>
                  </a:lnTo>
                  <a:lnTo>
                    <a:pt x="810" y="734"/>
                  </a:lnTo>
                  <a:lnTo>
                    <a:pt x="847" y="1260"/>
                  </a:lnTo>
                  <a:lnTo>
                    <a:pt x="846" y="1280"/>
                  </a:lnTo>
                  <a:lnTo>
                    <a:pt x="842" y="1299"/>
                  </a:lnTo>
                  <a:lnTo>
                    <a:pt x="833" y="1318"/>
                  </a:lnTo>
                  <a:lnTo>
                    <a:pt x="821" y="1336"/>
                  </a:lnTo>
                  <a:lnTo>
                    <a:pt x="806" y="1350"/>
                  </a:lnTo>
                  <a:lnTo>
                    <a:pt x="787" y="1362"/>
                  </a:lnTo>
                  <a:lnTo>
                    <a:pt x="766" y="1368"/>
                  </a:lnTo>
                  <a:lnTo>
                    <a:pt x="766" y="1508"/>
                  </a:lnTo>
                  <a:lnTo>
                    <a:pt x="764" y="1528"/>
                  </a:lnTo>
                  <a:lnTo>
                    <a:pt x="755" y="1547"/>
                  </a:lnTo>
                  <a:lnTo>
                    <a:pt x="744" y="1563"/>
                  </a:lnTo>
                  <a:lnTo>
                    <a:pt x="728" y="1574"/>
                  </a:lnTo>
                  <a:lnTo>
                    <a:pt x="710" y="1583"/>
                  </a:lnTo>
                  <a:lnTo>
                    <a:pt x="689" y="1585"/>
                  </a:lnTo>
                  <a:lnTo>
                    <a:pt x="158" y="1585"/>
                  </a:lnTo>
                  <a:lnTo>
                    <a:pt x="137" y="1583"/>
                  </a:lnTo>
                  <a:lnTo>
                    <a:pt x="119" y="1574"/>
                  </a:lnTo>
                  <a:lnTo>
                    <a:pt x="104" y="1563"/>
                  </a:lnTo>
                  <a:lnTo>
                    <a:pt x="92" y="1547"/>
                  </a:lnTo>
                  <a:lnTo>
                    <a:pt x="83" y="1528"/>
                  </a:lnTo>
                  <a:lnTo>
                    <a:pt x="81" y="1508"/>
                  </a:lnTo>
                  <a:lnTo>
                    <a:pt x="81" y="1368"/>
                  </a:lnTo>
                  <a:lnTo>
                    <a:pt x="59" y="1362"/>
                  </a:lnTo>
                  <a:lnTo>
                    <a:pt x="41" y="1350"/>
                  </a:lnTo>
                  <a:lnTo>
                    <a:pt x="26" y="1336"/>
                  </a:lnTo>
                  <a:lnTo>
                    <a:pt x="14" y="1318"/>
                  </a:lnTo>
                  <a:lnTo>
                    <a:pt x="5" y="1299"/>
                  </a:lnTo>
                  <a:lnTo>
                    <a:pt x="1" y="1279"/>
                  </a:lnTo>
                  <a:lnTo>
                    <a:pt x="0" y="1260"/>
                  </a:lnTo>
                  <a:lnTo>
                    <a:pt x="37" y="734"/>
                  </a:lnTo>
                  <a:lnTo>
                    <a:pt x="41" y="703"/>
                  </a:lnTo>
                  <a:lnTo>
                    <a:pt x="50" y="675"/>
                  </a:lnTo>
                  <a:lnTo>
                    <a:pt x="60" y="651"/>
                  </a:lnTo>
                  <a:lnTo>
                    <a:pt x="74" y="630"/>
                  </a:lnTo>
                  <a:lnTo>
                    <a:pt x="89" y="611"/>
                  </a:lnTo>
                  <a:lnTo>
                    <a:pt x="106" y="595"/>
                  </a:lnTo>
                  <a:lnTo>
                    <a:pt x="124" y="582"/>
                  </a:lnTo>
                  <a:lnTo>
                    <a:pt x="143" y="572"/>
                  </a:lnTo>
                  <a:lnTo>
                    <a:pt x="162" y="563"/>
                  </a:lnTo>
                  <a:lnTo>
                    <a:pt x="181" y="557"/>
                  </a:lnTo>
                  <a:lnTo>
                    <a:pt x="199" y="553"/>
                  </a:lnTo>
                  <a:lnTo>
                    <a:pt x="229" y="549"/>
                  </a:lnTo>
                  <a:lnTo>
                    <a:pt x="263" y="544"/>
                  </a:lnTo>
                  <a:lnTo>
                    <a:pt x="299" y="542"/>
                  </a:lnTo>
                  <a:lnTo>
                    <a:pt x="335" y="540"/>
                  </a:lnTo>
                  <a:lnTo>
                    <a:pt x="369" y="539"/>
                  </a:lnTo>
                  <a:lnTo>
                    <a:pt x="399" y="539"/>
                  </a:lnTo>
                  <a:lnTo>
                    <a:pt x="424" y="539"/>
                  </a:lnTo>
                  <a:close/>
                  <a:moveTo>
                    <a:pt x="424" y="0"/>
                  </a:moveTo>
                  <a:lnTo>
                    <a:pt x="462" y="4"/>
                  </a:lnTo>
                  <a:lnTo>
                    <a:pt x="498" y="12"/>
                  </a:lnTo>
                  <a:lnTo>
                    <a:pt x="531" y="27"/>
                  </a:lnTo>
                  <a:lnTo>
                    <a:pt x="562" y="46"/>
                  </a:lnTo>
                  <a:lnTo>
                    <a:pt x="589" y="69"/>
                  </a:lnTo>
                  <a:lnTo>
                    <a:pt x="613" y="97"/>
                  </a:lnTo>
                  <a:lnTo>
                    <a:pt x="633" y="128"/>
                  </a:lnTo>
                  <a:lnTo>
                    <a:pt x="646" y="161"/>
                  </a:lnTo>
                  <a:lnTo>
                    <a:pt x="656" y="198"/>
                  </a:lnTo>
                  <a:lnTo>
                    <a:pt x="659" y="236"/>
                  </a:lnTo>
                  <a:lnTo>
                    <a:pt x="657" y="274"/>
                  </a:lnTo>
                  <a:lnTo>
                    <a:pt x="648" y="311"/>
                  </a:lnTo>
                  <a:lnTo>
                    <a:pt x="634" y="346"/>
                  </a:lnTo>
                  <a:lnTo>
                    <a:pt x="615" y="377"/>
                  </a:lnTo>
                  <a:lnTo>
                    <a:pt x="592" y="405"/>
                  </a:lnTo>
                  <a:lnTo>
                    <a:pt x="564" y="428"/>
                  </a:lnTo>
                  <a:lnTo>
                    <a:pt x="532" y="448"/>
                  </a:lnTo>
                  <a:lnTo>
                    <a:pt x="499" y="463"/>
                  </a:lnTo>
                  <a:lnTo>
                    <a:pt x="462" y="473"/>
                  </a:lnTo>
                  <a:lnTo>
                    <a:pt x="424" y="476"/>
                  </a:lnTo>
                  <a:lnTo>
                    <a:pt x="385" y="473"/>
                  </a:lnTo>
                  <a:lnTo>
                    <a:pt x="349" y="463"/>
                  </a:lnTo>
                  <a:lnTo>
                    <a:pt x="315" y="448"/>
                  </a:lnTo>
                  <a:lnTo>
                    <a:pt x="283" y="428"/>
                  </a:lnTo>
                  <a:lnTo>
                    <a:pt x="256" y="405"/>
                  </a:lnTo>
                  <a:lnTo>
                    <a:pt x="232" y="377"/>
                  </a:lnTo>
                  <a:lnTo>
                    <a:pt x="213" y="346"/>
                  </a:lnTo>
                  <a:lnTo>
                    <a:pt x="200" y="311"/>
                  </a:lnTo>
                  <a:lnTo>
                    <a:pt x="190" y="274"/>
                  </a:lnTo>
                  <a:lnTo>
                    <a:pt x="188" y="236"/>
                  </a:lnTo>
                  <a:lnTo>
                    <a:pt x="191" y="198"/>
                  </a:lnTo>
                  <a:lnTo>
                    <a:pt x="201" y="161"/>
                  </a:lnTo>
                  <a:lnTo>
                    <a:pt x="214" y="128"/>
                  </a:lnTo>
                  <a:lnTo>
                    <a:pt x="235" y="97"/>
                  </a:lnTo>
                  <a:lnTo>
                    <a:pt x="258" y="69"/>
                  </a:lnTo>
                  <a:lnTo>
                    <a:pt x="285" y="46"/>
                  </a:lnTo>
                  <a:lnTo>
                    <a:pt x="316" y="27"/>
                  </a:lnTo>
                  <a:lnTo>
                    <a:pt x="350" y="12"/>
                  </a:lnTo>
                  <a:lnTo>
                    <a:pt x="386" y="4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2C282911-1D74-4E9C-9D43-A666737018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45311" y="1859143"/>
            <a:ext cx="975090" cy="990006"/>
            <a:chOff x="2114" y="432"/>
            <a:chExt cx="523" cy="531"/>
          </a:xfrm>
        </p:grpSpPr>
        <p:sp useBgFill="1">
          <p:nvSpPr>
            <p:cNvPr id="13" name="Freeform 20">
              <a:extLst>
                <a:ext uri="{FF2B5EF4-FFF2-40B4-BE49-F238E27FC236}">
                  <a16:creationId xmlns:a16="http://schemas.microsoft.com/office/drawing/2014/main" id="{59AABC6D-C3EB-4FB3-BD59-3C35729D0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" y="432"/>
              <a:ext cx="523" cy="531"/>
            </a:xfrm>
            <a:custGeom>
              <a:avLst/>
              <a:gdLst>
                <a:gd name="T0" fmla="*/ 1772 w 2611"/>
                <a:gd name="T1" fmla="*/ 15 h 2656"/>
                <a:gd name="T2" fmla="*/ 2013 w 2611"/>
                <a:gd name="T3" fmla="*/ 87 h 2656"/>
                <a:gd name="T4" fmla="*/ 2223 w 2611"/>
                <a:gd name="T5" fmla="*/ 215 h 2656"/>
                <a:gd name="T6" fmla="*/ 2396 w 2611"/>
                <a:gd name="T7" fmla="*/ 388 h 2656"/>
                <a:gd name="T8" fmla="*/ 2524 w 2611"/>
                <a:gd name="T9" fmla="*/ 599 h 2656"/>
                <a:gd name="T10" fmla="*/ 2597 w 2611"/>
                <a:gd name="T11" fmla="*/ 839 h 2656"/>
                <a:gd name="T12" fmla="*/ 2609 w 2611"/>
                <a:gd name="T13" fmla="*/ 1094 h 2656"/>
                <a:gd name="T14" fmla="*/ 2574 w 2611"/>
                <a:gd name="T15" fmla="*/ 1279 h 2656"/>
                <a:gd name="T16" fmla="*/ 2527 w 2611"/>
                <a:gd name="T17" fmla="*/ 1331 h 2656"/>
                <a:gd name="T18" fmla="*/ 2465 w 2611"/>
                <a:gd name="T19" fmla="*/ 1348 h 2656"/>
                <a:gd name="T20" fmla="*/ 2316 w 2611"/>
                <a:gd name="T21" fmla="*/ 1312 h 2656"/>
                <a:gd name="T22" fmla="*/ 2268 w 2611"/>
                <a:gd name="T23" fmla="*/ 1272 h 2656"/>
                <a:gd name="T24" fmla="*/ 2187 w 2611"/>
                <a:gd name="T25" fmla="*/ 1282 h 2656"/>
                <a:gd name="T26" fmla="*/ 2037 w 2611"/>
                <a:gd name="T27" fmla="*/ 1231 h 2656"/>
                <a:gd name="T28" fmla="*/ 1966 w 2611"/>
                <a:gd name="T29" fmla="*/ 1222 h 2656"/>
                <a:gd name="T30" fmla="*/ 1817 w 2611"/>
                <a:gd name="T31" fmla="*/ 1187 h 2656"/>
                <a:gd name="T32" fmla="*/ 1777 w 2611"/>
                <a:gd name="T33" fmla="*/ 1172 h 2656"/>
                <a:gd name="T34" fmla="*/ 2068 w 2611"/>
                <a:gd name="T35" fmla="*/ 1813 h 2656"/>
                <a:gd name="T36" fmla="*/ 2170 w 2611"/>
                <a:gd name="T37" fmla="*/ 1840 h 2656"/>
                <a:gd name="T38" fmla="*/ 2243 w 2611"/>
                <a:gd name="T39" fmla="*/ 1912 h 2656"/>
                <a:gd name="T40" fmla="*/ 2270 w 2611"/>
                <a:gd name="T41" fmla="*/ 2013 h 2656"/>
                <a:gd name="T42" fmla="*/ 2258 w 2611"/>
                <a:gd name="T43" fmla="*/ 2526 h 2656"/>
                <a:gd name="T44" fmla="*/ 2199 w 2611"/>
                <a:gd name="T45" fmla="*/ 2609 h 2656"/>
                <a:gd name="T46" fmla="*/ 2105 w 2611"/>
                <a:gd name="T47" fmla="*/ 2653 h 2656"/>
                <a:gd name="T48" fmla="*/ 94 w 2611"/>
                <a:gd name="T49" fmla="*/ 2654 h 2656"/>
                <a:gd name="T50" fmla="*/ 36 w 2611"/>
                <a:gd name="T51" fmla="*/ 2624 h 2656"/>
                <a:gd name="T52" fmla="*/ 8 w 2611"/>
                <a:gd name="T53" fmla="*/ 2565 h 2656"/>
                <a:gd name="T54" fmla="*/ 1 w 2611"/>
                <a:gd name="T55" fmla="*/ 2485 h 2656"/>
                <a:gd name="T56" fmla="*/ 3 w 2611"/>
                <a:gd name="T57" fmla="*/ 1978 h 2656"/>
                <a:gd name="T58" fmla="*/ 48 w 2611"/>
                <a:gd name="T59" fmla="*/ 1884 h 2656"/>
                <a:gd name="T60" fmla="*/ 132 w 2611"/>
                <a:gd name="T61" fmla="*/ 1825 h 2656"/>
                <a:gd name="T62" fmla="*/ 1429 w 2611"/>
                <a:gd name="T63" fmla="*/ 1813 h 2656"/>
                <a:gd name="T64" fmla="*/ 1385 w 2611"/>
                <a:gd name="T65" fmla="*/ 1119 h 2656"/>
                <a:gd name="T66" fmla="*/ 1360 w 2611"/>
                <a:gd name="T67" fmla="*/ 1012 h 2656"/>
                <a:gd name="T68" fmla="*/ 1383 w 2611"/>
                <a:gd name="T69" fmla="*/ 908 h 2656"/>
                <a:gd name="T70" fmla="*/ 1446 w 2611"/>
                <a:gd name="T71" fmla="*/ 828 h 2656"/>
                <a:gd name="T72" fmla="*/ 1417 w 2611"/>
                <a:gd name="T73" fmla="*/ 775 h 2656"/>
                <a:gd name="T74" fmla="*/ 1391 w 2611"/>
                <a:gd name="T75" fmla="*/ 620 h 2656"/>
                <a:gd name="T76" fmla="*/ 1364 w 2611"/>
                <a:gd name="T77" fmla="*/ 551 h 2656"/>
                <a:gd name="T78" fmla="*/ 1324 w 2611"/>
                <a:gd name="T79" fmla="*/ 397 h 2656"/>
                <a:gd name="T80" fmla="*/ 1316 w 2611"/>
                <a:gd name="T81" fmla="*/ 325 h 2656"/>
                <a:gd name="T82" fmla="*/ 1264 w 2611"/>
                <a:gd name="T83" fmla="*/ 175 h 2656"/>
                <a:gd name="T84" fmla="*/ 1268 w 2611"/>
                <a:gd name="T85" fmla="*/ 107 h 2656"/>
                <a:gd name="T86" fmla="*/ 1309 w 2611"/>
                <a:gd name="T87" fmla="*/ 51 h 2656"/>
                <a:gd name="T88" fmla="*/ 1434 w 2611"/>
                <a:gd name="T89" fmla="*/ 13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1" h="2656">
                  <a:moveTo>
                    <a:pt x="1599" y="0"/>
                  </a:moveTo>
                  <a:lnTo>
                    <a:pt x="1688" y="4"/>
                  </a:lnTo>
                  <a:lnTo>
                    <a:pt x="1772" y="15"/>
                  </a:lnTo>
                  <a:lnTo>
                    <a:pt x="1854" y="33"/>
                  </a:lnTo>
                  <a:lnTo>
                    <a:pt x="1935" y="57"/>
                  </a:lnTo>
                  <a:lnTo>
                    <a:pt x="2013" y="87"/>
                  </a:lnTo>
                  <a:lnTo>
                    <a:pt x="2087" y="125"/>
                  </a:lnTo>
                  <a:lnTo>
                    <a:pt x="2157" y="167"/>
                  </a:lnTo>
                  <a:lnTo>
                    <a:pt x="2223" y="215"/>
                  </a:lnTo>
                  <a:lnTo>
                    <a:pt x="2286" y="269"/>
                  </a:lnTo>
                  <a:lnTo>
                    <a:pt x="2343" y="325"/>
                  </a:lnTo>
                  <a:lnTo>
                    <a:pt x="2396" y="388"/>
                  </a:lnTo>
                  <a:lnTo>
                    <a:pt x="2445" y="455"/>
                  </a:lnTo>
                  <a:lnTo>
                    <a:pt x="2487" y="525"/>
                  </a:lnTo>
                  <a:lnTo>
                    <a:pt x="2524" y="599"/>
                  </a:lnTo>
                  <a:lnTo>
                    <a:pt x="2555" y="676"/>
                  </a:lnTo>
                  <a:lnTo>
                    <a:pt x="2579" y="756"/>
                  </a:lnTo>
                  <a:lnTo>
                    <a:pt x="2597" y="839"/>
                  </a:lnTo>
                  <a:lnTo>
                    <a:pt x="2608" y="924"/>
                  </a:lnTo>
                  <a:lnTo>
                    <a:pt x="2611" y="1012"/>
                  </a:lnTo>
                  <a:lnTo>
                    <a:pt x="2609" y="1094"/>
                  </a:lnTo>
                  <a:lnTo>
                    <a:pt x="2598" y="1177"/>
                  </a:lnTo>
                  <a:lnTo>
                    <a:pt x="2581" y="1258"/>
                  </a:lnTo>
                  <a:lnTo>
                    <a:pt x="2574" y="1279"/>
                  </a:lnTo>
                  <a:lnTo>
                    <a:pt x="2562" y="1300"/>
                  </a:lnTo>
                  <a:lnTo>
                    <a:pt x="2546" y="1317"/>
                  </a:lnTo>
                  <a:lnTo>
                    <a:pt x="2527" y="1331"/>
                  </a:lnTo>
                  <a:lnTo>
                    <a:pt x="2507" y="1341"/>
                  </a:lnTo>
                  <a:lnTo>
                    <a:pt x="2487" y="1346"/>
                  </a:lnTo>
                  <a:lnTo>
                    <a:pt x="2465" y="1348"/>
                  </a:lnTo>
                  <a:lnTo>
                    <a:pt x="2436" y="1345"/>
                  </a:lnTo>
                  <a:lnTo>
                    <a:pt x="2337" y="1319"/>
                  </a:lnTo>
                  <a:lnTo>
                    <a:pt x="2316" y="1312"/>
                  </a:lnTo>
                  <a:lnTo>
                    <a:pt x="2297" y="1301"/>
                  </a:lnTo>
                  <a:lnTo>
                    <a:pt x="2281" y="1288"/>
                  </a:lnTo>
                  <a:lnTo>
                    <a:pt x="2268" y="1272"/>
                  </a:lnTo>
                  <a:lnTo>
                    <a:pt x="2243" y="1282"/>
                  </a:lnTo>
                  <a:lnTo>
                    <a:pt x="2216" y="1285"/>
                  </a:lnTo>
                  <a:lnTo>
                    <a:pt x="2187" y="1282"/>
                  </a:lnTo>
                  <a:lnTo>
                    <a:pt x="2087" y="1256"/>
                  </a:lnTo>
                  <a:lnTo>
                    <a:pt x="2060" y="1247"/>
                  </a:lnTo>
                  <a:lnTo>
                    <a:pt x="2037" y="1231"/>
                  </a:lnTo>
                  <a:lnTo>
                    <a:pt x="2018" y="1209"/>
                  </a:lnTo>
                  <a:lnTo>
                    <a:pt x="1992" y="1219"/>
                  </a:lnTo>
                  <a:lnTo>
                    <a:pt x="1966" y="1222"/>
                  </a:lnTo>
                  <a:lnTo>
                    <a:pt x="1937" y="1219"/>
                  </a:lnTo>
                  <a:lnTo>
                    <a:pt x="1836" y="1195"/>
                  </a:lnTo>
                  <a:lnTo>
                    <a:pt x="1817" y="1187"/>
                  </a:lnTo>
                  <a:lnTo>
                    <a:pt x="1800" y="1178"/>
                  </a:lnTo>
                  <a:lnTo>
                    <a:pt x="1784" y="1164"/>
                  </a:lnTo>
                  <a:lnTo>
                    <a:pt x="1777" y="1172"/>
                  </a:lnTo>
                  <a:lnTo>
                    <a:pt x="1771" y="1179"/>
                  </a:lnTo>
                  <a:lnTo>
                    <a:pt x="1771" y="1813"/>
                  </a:lnTo>
                  <a:lnTo>
                    <a:pt x="2068" y="1813"/>
                  </a:lnTo>
                  <a:lnTo>
                    <a:pt x="2105" y="1816"/>
                  </a:lnTo>
                  <a:lnTo>
                    <a:pt x="2139" y="1825"/>
                  </a:lnTo>
                  <a:lnTo>
                    <a:pt x="2170" y="1840"/>
                  </a:lnTo>
                  <a:lnTo>
                    <a:pt x="2199" y="1860"/>
                  </a:lnTo>
                  <a:lnTo>
                    <a:pt x="2223" y="1884"/>
                  </a:lnTo>
                  <a:lnTo>
                    <a:pt x="2243" y="1912"/>
                  </a:lnTo>
                  <a:lnTo>
                    <a:pt x="2258" y="1943"/>
                  </a:lnTo>
                  <a:lnTo>
                    <a:pt x="2267" y="1978"/>
                  </a:lnTo>
                  <a:lnTo>
                    <a:pt x="2270" y="2013"/>
                  </a:lnTo>
                  <a:lnTo>
                    <a:pt x="2270" y="2455"/>
                  </a:lnTo>
                  <a:lnTo>
                    <a:pt x="2267" y="2491"/>
                  </a:lnTo>
                  <a:lnTo>
                    <a:pt x="2258" y="2526"/>
                  </a:lnTo>
                  <a:lnTo>
                    <a:pt x="2243" y="2556"/>
                  </a:lnTo>
                  <a:lnTo>
                    <a:pt x="2223" y="2585"/>
                  </a:lnTo>
                  <a:lnTo>
                    <a:pt x="2199" y="2609"/>
                  </a:lnTo>
                  <a:lnTo>
                    <a:pt x="2170" y="2629"/>
                  </a:lnTo>
                  <a:lnTo>
                    <a:pt x="2139" y="2644"/>
                  </a:lnTo>
                  <a:lnTo>
                    <a:pt x="2105" y="2653"/>
                  </a:lnTo>
                  <a:lnTo>
                    <a:pt x="2068" y="2656"/>
                  </a:lnTo>
                  <a:lnTo>
                    <a:pt x="122" y="2656"/>
                  </a:lnTo>
                  <a:lnTo>
                    <a:pt x="94" y="2654"/>
                  </a:lnTo>
                  <a:lnTo>
                    <a:pt x="71" y="2648"/>
                  </a:lnTo>
                  <a:lnTo>
                    <a:pt x="52" y="2638"/>
                  </a:lnTo>
                  <a:lnTo>
                    <a:pt x="36" y="2624"/>
                  </a:lnTo>
                  <a:lnTo>
                    <a:pt x="24" y="2607"/>
                  </a:lnTo>
                  <a:lnTo>
                    <a:pt x="15" y="2588"/>
                  </a:lnTo>
                  <a:lnTo>
                    <a:pt x="8" y="2565"/>
                  </a:lnTo>
                  <a:lnTo>
                    <a:pt x="5" y="2540"/>
                  </a:lnTo>
                  <a:lnTo>
                    <a:pt x="2" y="2513"/>
                  </a:lnTo>
                  <a:lnTo>
                    <a:pt x="1" y="2485"/>
                  </a:lnTo>
                  <a:lnTo>
                    <a:pt x="0" y="2455"/>
                  </a:lnTo>
                  <a:lnTo>
                    <a:pt x="0" y="2013"/>
                  </a:lnTo>
                  <a:lnTo>
                    <a:pt x="3" y="1978"/>
                  </a:lnTo>
                  <a:lnTo>
                    <a:pt x="13" y="1943"/>
                  </a:lnTo>
                  <a:lnTo>
                    <a:pt x="28" y="1912"/>
                  </a:lnTo>
                  <a:lnTo>
                    <a:pt x="48" y="1884"/>
                  </a:lnTo>
                  <a:lnTo>
                    <a:pt x="72" y="1860"/>
                  </a:lnTo>
                  <a:lnTo>
                    <a:pt x="100" y="1840"/>
                  </a:lnTo>
                  <a:lnTo>
                    <a:pt x="132" y="1825"/>
                  </a:lnTo>
                  <a:lnTo>
                    <a:pt x="165" y="1816"/>
                  </a:lnTo>
                  <a:lnTo>
                    <a:pt x="202" y="1813"/>
                  </a:lnTo>
                  <a:lnTo>
                    <a:pt x="1429" y="1813"/>
                  </a:lnTo>
                  <a:lnTo>
                    <a:pt x="1429" y="1179"/>
                  </a:lnTo>
                  <a:lnTo>
                    <a:pt x="1405" y="1150"/>
                  </a:lnTo>
                  <a:lnTo>
                    <a:pt x="1385" y="1119"/>
                  </a:lnTo>
                  <a:lnTo>
                    <a:pt x="1372" y="1085"/>
                  </a:lnTo>
                  <a:lnTo>
                    <a:pt x="1364" y="1048"/>
                  </a:lnTo>
                  <a:lnTo>
                    <a:pt x="1360" y="1012"/>
                  </a:lnTo>
                  <a:lnTo>
                    <a:pt x="1362" y="976"/>
                  </a:lnTo>
                  <a:lnTo>
                    <a:pt x="1371" y="941"/>
                  </a:lnTo>
                  <a:lnTo>
                    <a:pt x="1383" y="908"/>
                  </a:lnTo>
                  <a:lnTo>
                    <a:pt x="1400" y="879"/>
                  </a:lnTo>
                  <a:lnTo>
                    <a:pt x="1422" y="851"/>
                  </a:lnTo>
                  <a:lnTo>
                    <a:pt x="1446" y="828"/>
                  </a:lnTo>
                  <a:lnTo>
                    <a:pt x="1434" y="811"/>
                  </a:lnTo>
                  <a:lnTo>
                    <a:pt x="1423" y="794"/>
                  </a:lnTo>
                  <a:lnTo>
                    <a:pt x="1417" y="775"/>
                  </a:lnTo>
                  <a:lnTo>
                    <a:pt x="1391" y="675"/>
                  </a:lnTo>
                  <a:lnTo>
                    <a:pt x="1388" y="647"/>
                  </a:lnTo>
                  <a:lnTo>
                    <a:pt x="1391" y="620"/>
                  </a:lnTo>
                  <a:lnTo>
                    <a:pt x="1400" y="594"/>
                  </a:lnTo>
                  <a:lnTo>
                    <a:pt x="1379" y="574"/>
                  </a:lnTo>
                  <a:lnTo>
                    <a:pt x="1364" y="551"/>
                  </a:lnTo>
                  <a:lnTo>
                    <a:pt x="1353" y="526"/>
                  </a:lnTo>
                  <a:lnTo>
                    <a:pt x="1327" y="426"/>
                  </a:lnTo>
                  <a:lnTo>
                    <a:pt x="1324" y="397"/>
                  </a:lnTo>
                  <a:lnTo>
                    <a:pt x="1327" y="369"/>
                  </a:lnTo>
                  <a:lnTo>
                    <a:pt x="1337" y="343"/>
                  </a:lnTo>
                  <a:lnTo>
                    <a:pt x="1316" y="325"/>
                  </a:lnTo>
                  <a:lnTo>
                    <a:pt x="1300" y="302"/>
                  </a:lnTo>
                  <a:lnTo>
                    <a:pt x="1290" y="276"/>
                  </a:lnTo>
                  <a:lnTo>
                    <a:pt x="1264" y="175"/>
                  </a:lnTo>
                  <a:lnTo>
                    <a:pt x="1261" y="152"/>
                  </a:lnTo>
                  <a:lnTo>
                    <a:pt x="1262" y="129"/>
                  </a:lnTo>
                  <a:lnTo>
                    <a:pt x="1268" y="107"/>
                  </a:lnTo>
                  <a:lnTo>
                    <a:pt x="1278" y="85"/>
                  </a:lnTo>
                  <a:lnTo>
                    <a:pt x="1292" y="67"/>
                  </a:lnTo>
                  <a:lnTo>
                    <a:pt x="1309" y="51"/>
                  </a:lnTo>
                  <a:lnTo>
                    <a:pt x="1329" y="39"/>
                  </a:lnTo>
                  <a:lnTo>
                    <a:pt x="1351" y="30"/>
                  </a:lnTo>
                  <a:lnTo>
                    <a:pt x="1434" y="13"/>
                  </a:lnTo>
                  <a:lnTo>
                    <a:pt x="1516" y="3"/>
                  </a:lnTo>
                  <a:lnTo>
                    <a:pt x="159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9EF55023-CA44-423E-BB62-E938D9052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" y="610"/>
              <a:ext cx="407" cy="329"/>
            </a:xfrm>
            <a:custGeom>
              <a:avLst/>
              <a:gdLst>
                <a:gd name="T0" fmla="*/ 1801 w 2032"/>
                <a:gd name="T1" fmla="*/ 1238 h 1646"/>
                <a:gd name="T2" fmla="*/ 1740 w 2032"/>
                <a:gd name="T3" fmla="*/ 1299 h 1646"/>
                <a:gd name="T4" fmla="*/ 1731 w 2032"/>
                <a:gd name="T5" fmla="*/ 1387 h 1646"/>
                <a:gd name="T6" fmla="*/ 1777 w 2032"/>
                <a:gd name="T7" fmla="*/ 1460 h 1646"/>
                <a:gd name="T8" fmla="*/ 1859 w 2032"/>
                <a:gd name="T9" fmla="*/ 1489 h 1646"/>
                <a:gd name="T10" fmla="*/ 1941 w 2032"/>
                <a:gd name="T11" fmla="*/ 1460 h 1646"/>
                <a:gd name="T12" fmla="*/ 1987 w 2032"/>
                <a:gd name="T13" fmla="*/ 1387 h 1646"/>
                <a:gd name="T14" fmla="*/ 1977 w 2032"/>
                <a:gd name="T15" fmla="*/ 1299 h 1646"/>
                <a:gd name="T16" fmla="*/ 1917 w 2032"/>
                <a:gd name="T17" fmla="*/ 1238 h 1646"/>
                <a:gd name="T18" fmla="*/ 1565 w 2032"/>
                <a:gd name="T19" fmla="*/ 1225 h 1646"/>
                <a:gd name="T20" fmla="*/ 1483 w 2032"/>
                <a:gd name="T21" fmla="*/ 1254 h 1646"/>
                <a:gd name="T22" fmla="*/ 1437 w 2032"/>
                <a:gd name="T23" fmla="*/ 1327 h 1646"/>
                <a:gd name="T24" fmla="*/ 1447 w 2032"/>
                <a:gd name="T25" fmla="*/ 1415 h 1646"/>
                <a:gd name="T26" fmla="*/ 1507 w 2032"/>
                <a:gd name="T27" fmla="*/ 1475 h 1646"/>
                <a:gd name="T28" fmla="*/ 1595 w 2032"/>
                <a:gd name="T29" fmla="*/ 1485 h 1646"/>
                <a:gd name="T30" fmla="*/ 1668 w 2032"/>
                <a:gd name="T31" fmla="*/ 1439 h 1646"/>
                <a:gd name="T32" fmla="*/ 1697 w 2032"/>
                <a:gd name="T33" fmla="*/ 1357 h 1646"/>
                <a:gd name="T34" fmla="*/ 1668 w 2032"/>
                <a:gd name="T35" fmla="*/ 1275 h 1646"/>
                <a:gd name="T36" fmla="*/ 1595 w 2032"/>
                <a:gd name="T37" fmla="*/ 1229 h 1646"/>
                <a:gd name="T38" fmla="*/ 1240 w 2032"/>
                <a:gd name="T39" fmla="*/ 1229 h 1646"/>
                <a:gd name="T40" fmla="*/ 1167 w 2032"/>
                <a:gd name="T41" fmla="*/ 1275 h 1646"/>
                <a:gd name="T42" fmla="*/ 1138 w 2032"/>
                <a:gd name="T43" fmla="*/ 1357 h 1646"/>
                <a:gd name="T44" fmla="*/ 1167 w 2032"/>
                <a:gd name="T45" fmla="*/ 1439 h 1646"/>
                <a:gd name="T46" fmla="*/ 1240 w 2032"/>
                <a:gd name="T47" fmla="*/ 1485 h 1646"/>
                <a:gd name="T48" fmla="*/ 1328 w 2032"/>
                <a:gd name="T49" fmla="*/ 1475 h 1646"/>
                <a:gd name="T50" fmla="*/ 1388 w 2032"/>
                <a:gd name="T51" fmla="*/ 1415 h 1646"/>
                <a:gd name="T52" fmla="*/ 1398 w 2032"/>
                <a:gd name="T53" fmla="*/ 1327 h 1646"/>
                <a:gd name="T54" fmla="*/ 1352 w 2032"/>
                <a:gd name="T55" fmla="*/ 1254 h 1646"/>
                <a:gd name="T56" fmla="*/ 1270 w 2032"/>
                <a:gd name="T57" fmla="*/ 1225 h 1646"/>
                <a:gd name="T58" fmla="*/ 142 w 2032"/>
                <a:gd name="T59" fmla="*/ 1136 h 1646"/>
                <a:gd name="T60" fmla="*/ 101 w 2032"/>
                <a:gd name="T61" fmla="*/ 1188 h 1646"/>
                <a:gd name="T62" fmla="*/ 101 w 2032"/>
                <a:gd name="T63" fmla="*/ 1495 h 1646"/>
                <a:gd name="T64" fmla="*/ 142 w 2032"/>
                <a:gd name="T65" fmla="*/ 1548 h 1646"/>
                <a:gd name="T66" fmla="*/ 875 w 2032"/>
                <a:gd name="T67" fmla="*/ 1560 h 1646"/>
                <a:gd name="T68" fmla="*/ 936 w 2032"/>
                <a:gd name="T69" fmla="*/ 1533 h 1646"/>
                <a:gd name="T70" fmla="*/ 962 w 2032"/>
                <a:gd name="T71" fmla="*/ 1472 h 1646"/>
                <a:gd name="T72" fmla="*/ 953 w 2032"/>
                <a:gd name="T73" fmla="*/ 1154 h 1646"/>
                <a:gd name="T74" fmla="*/ 913 w 2032"/>
                <a:gd name="T75" fmla="*/ 1127 h 1646"/>
                <a:gd name="T76" fmla="*/ 185 w 2032"/>
                <a:gd name="T77" fmla="*/ 1123 h 1646"/>
                <a:gd name="T78" fmla="*/ 1971 w 2032"/>
                <a:gd name="T79" fmla="*/ 1044 h 1646"/>
                <a:gd name="T80" fmla="*/ 2021 w 2032"/>
                <a:gd name="T81" fmla="*/ 1081 h 1646"/>
                <a:gd name="T82" fmla="*/ 2032 w 2032"/>
                <a:gd name="T83" fmla="*/ 1564 h 1646"/>
                <a:gd name="T84" fmla="*/ 2008 w 2032"/>
                <a:gd name="T85" fmla="*/ 1622 h 1646"/>
                <a:gd name="T86" fmla="*/ 1949 w 2032"/>
                <a:gd name="T87" fmla="*/ 1646 h 1646"/>
                <a:gd name="T88" fmla="*/ 42 w 2032"/>
                <a:gd name="T89" fmla="*/ 1635 h 1646"/>
                <a:gd name="T90" fmla="*/ 4 w 2032"/>
                <a:gd name="T91" fmla="*/ 1585 h 1646"/>
                <a:gd name="T92" fmla="*/ 4 w 2032"/>
                <a:gd name="T93" fmla="*/ 1102 h 1646"/>
                <a:gd name="T94" fmla="*/ 42 w 2032"/>
                <a:gd name="T95" fmla="*/ 1052 h 1646"/>
                <a:gd name="T96" fmla="*/ 1480 w 2032"/>
                <a:gd name="T97" fmla="*/ 0 h 1646"/>
                <a:gd name="T98" fmla="*/ 1557 w 2032"/>
                <a:gd name="T99" fmla="*/ 27 h 1646"/>
                <a:gd name="T100" fmla="*/ 1598 w 2032"/>
                <a:gd name="T101" fmla="*/ 93 h 1646"/>
                <a:gd name="T102" fmla="*/ 1588 w 2032"/>
                <a:gd name="T103" fmla="*/ 173 h 1646"/>
                <a:gd name="T104" fmla="*/ 1532 w 2032"/>
                <a:gd name="T105" fmla="*/ 229 h 1646"/>
                <a:gd name="T106" fmla="*/ 1430 w 2032"/>
                <a:gd name="T107" fmla="*/ 229 h 1646"/>
                <a:gd name="T108" fmla="*/ 1373 w 2032"/>
                <a:gd name="T109" fmla="*/ 173 h 1646"/>
                <a:gd name="T110" fmla="*/ 1364 w 2032"/>
                <a:gd name="T111" fmla="*/ 93 h 1646"/>
                <a:gd name="T112" fmla="*/ 1405 w 2032"/>
                <a:gd name="T113" fmla="*/ 27 h 1646"/>
                <a:gd name="T114" fmla="*/ 1480 w 2032"/>
                <a:gd name="T115" fmla="*/ 0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32" h="1646">
                  <a:moveTo>
                    <a:pt x="1859" y="1225"/>
                  </a:moveTo>
                  <a:lnTo>
                    <a:pt x="1829" y="1229"/>
                  </a:lnTo>
                  <a:lnTo>
                    <a:pt x="1801" y="1238"/>
                  </a:lnTo>
                  <a:lnTo>
                    <a:pt x="1777" y="1254"/>
                  </a:lnTo>
                  <a:lnTo>
                    <a:pt x="1756" y="1275"/>
                  </a:lnTo>
                  <a:lnTo>
                    <a:pt x="1740" y="1299"/>
                  </a:lnTo>
                  <a:lnTo>
                    <a:pt x="1731" y="1327"/>
                  </a:lnTo>
                  <a:lnTo>
                    <a:pt x="1727" y="1357"/>
                  </a:lnTo>
                  <a:lnTo>
                    <a:pt x="1731" y="1387"/>
                  </a:lnTo>
                  <a:lnTo>
                    <a:pt x="1740" y="1415"/>
                  </a:lnTo>
                  <a:lnTo>
                    <a:pt x="1756" y="1439"/>
                  </a:lnTo>
                  <a:lnTo>
                    <a:pt x="1777" y="1460"/>
                  </a:lnTo>
                  <a:lnTo>
                    <a:pt x="1801" y="1475"/>
                  </a:lnTo>
                  <a:lnTo>
                    <a:pt x="1829" y="1485"/>
                  </a:lnTo>
                  <a:lnTo>
                    <a:pt x="1859" y="1489"/>
                  </a:lnTo>
                  <a:lnTo>
                    <a:pt x="1889" y="1485"/>
                  </a:lnTo>
                  <a:lnTo>
                    <a:pt x="1917" y="1475"/>
                  </a:lnTo>
                  <a:lnTo>
                    <a:pt x="1941" y="1460"/>
                  </a:lnTo>
                  <a:lnTo>
                    <a:pt x="1962" y="1439"/>
                  </a:lnTo>
                  <a:lnTo>
                    <a:pt x="1977" y="1415"/>
                  </a:lnTo>
                  <a:lnTo>
                    <a:pt x="1987" y="1387"/>
                  </a:lnTo>
                  <a:lnTo>
                    <a:pt x="1991" y="1357"/>
                  </a:lnTo>
                  <a:lnTo>
                    <a:pt x="1987" y="1327"/>
                  </a:lnTo>
                  <a:lnTo>
                    <a:pt x="1977" y="1299"/>
                  </a:lnTo>
                  <a:lnTo>
                    <a:pt x="1962" y="1275"/>
                  </a:lnTo>
                  <a:lnTo>
                    <a:pt x="1941" y="1254"/>
                  </a:lnTo>
                  <a:lnTo>
                    <a:pt x="1917" y="1238"/>
                  </a:lnTo>
                  <a:lnTo>
                    <a:pt x="1889" y="1229"/>
                  </a:lnTo>
                  <a:lnTo>
                    <a:pt x="1859" y="1225"/>
                  </a:lnTo>
                  <a:close/>
                  <a:moveTo>
                    <a:pt x="1565" y="1225"/>
                  </a:moveTo>
                  <a:lnTo>
                    <a:pt x="1535" y="1229"/>
                  </a:lnTo>
                  <a:lnTo>
                    <a:pt x="1507" y="1238"/>
                  </a:lnTo>
                  <a:lnTo>
                    <a:pt x="1483" y="1254"/>
                  </a:lnTo>
                  <a:lnTo>
                    <a:pt x="1462" y="1275"/>
                  </a:lnTo>
                  <a:lnTo>
                    <a:pt x="1447" y="1299"/>
                  </a:lnTo>
                  <a:lnTo>
                    <a:pt x="1437" y="1327"/>
                  </a:lnTo>
                  <a:lnTo>
                    <a:pt x="1433" y="1357"/>
                  </a:lnTo>
                  <a:lnTo>
                    <a:pt x="1437" y="1387"/>
                  </a:lnTo>
                  <a:lnTo>
                    <a:pt x="1447" y="1415"/>
                  </a:lnTo>
                  <a:lnTo>
                    <a:pt x="1462" y="1439"/>
                  </a:lnTo>
                  <a:lnTo>
                    <a:pt x="1483" y="1460"/>
                  </a:lnTo>
                  <a:lnTo>
                    <a:pt x="1507" y="1475"/>
                  </a:lnTo>
                  <a:lnTo>
                    <a:pt x="1535" y="1485"/>
                  </a:lnTo>
                  <a:lnTo>
                    <a:pt x="1565" y="1489"/>
                  </a:lnTo>
                  <a:lnTo>
                    <a:pt x="1595" y="1485"/>
                  </a:lnTo>
                  <a:lnTo>
                    <a:pt x="1623" y="1475"/>
                  </a:lnTo>
                  <a:lnTo>
                    <a:pt x="1647" y="1460"/>
                  </a:lnTo>
                  <a:lnTo>
                    <a:pt x="1668" y="1439"/>
                  </a:lnTo>
                  <a:lnTo>
                    <a:pt x="1683" y="1415"/>
                  </a:lnTo>
                  <a:lnTo>
                    <a:pt x="1693" y="1387"/>
                  </a:lnTo>
                  <a:lnTo>
                    <a:pt x="1697" y="1357"/>
                  </a:lnTo>
                  <a:lnTo>
                    <a:pt x="1693" y="1327"/>
                  </a:lnTo>
                  <a:lnTo>
                    <a:pt x="1683" y="1299"/>
                  </a:lnTo>
                  <a:lnTo>
                    <a:pt x="1668" y="1275"/>
                  </a:lnTo>
                  <a:lnTo>
                    <a:pt x="1647" y="1254"/>
                  </a:lnTo>
                  <a:lnTo>
                    <a:pt x="1623" y="1238"/>
                  </a:lnTo>
                  <a:lnTo>
                    <a:pt x="1595" y="1229"/>
                  </a:lnTo>
                  <a:lnTo>
                    <a:pt x="1565" y="1225"/>
                  </a:lnTo>
                  <a:close/>
                  <a:moveTo>
                    <a:pt x="1270" y="1225"/>
                  </a:moveTo>
                  <a:lnTo>
                    <a:pt x="1240" y="1229"/>
                  </a:lnTo>
                  <a:lnTo>
                    <a:pt x="1212" y="1238"/>
                  </a:lnTo>
                  <a:lnTo>
                    <a:pt x="1188" y="1254"/>
                  </a:lnTo>
                  <a:lnTo>
                    <a:pt x="1167" y="1275"/>
                  </a:lnTo>
                  <a:lnTo>
                    <a:pt x="1151" y="1299"/>
                  </a:lnTo>
                  <a:lnTo>
                    <a:pt x="1142" y="1327"/>
                  </a:lnTo>
                  <a:lnTo>
                    <a:pt x="1138" y="1357"/>
                  </a:lnTo>
                  <a:lnTo>
                    <a:pt x="1142" y="1387"/>
                  </a:lnTo>
                  <a:lnTo>
                    <a:pt x="1151" y="1415"/>
                  </a:lnTo>
                  <a:lnTo>
                    <a:pt x="1167" y="1439"/>
                  </a:lnTo>
                  <a:lnTo>
                    <a:pt x="1188" y="1460"/>
                  </a:lnTo>
                  <a:lnTo>
                    <a:pt x="1212" y="1475"/>
                  </a:lnTo>
                  <a:lnTo>
                    <a:pt x="1240" y="1485"/>
                  </a:lnTo>
                  <a:lnTo>
                    <a:pt x="1270" y="1489"/>
                  </a:lnTo>
                  <a:lnTo>
                    <a:pt x="1300" y="1485"/>
                  </a:lnTo>
                  <a:lnTo>
                    <a:pt x="1328" y="1475"/>
                  </a:lnTo>
                  <a:lnTo>
                    <a:pt x="1352" y="1460"/>
                  </a:lnTo>
                  <a:lnTo>
                    <a:pt x="1373" y="1439"/>
                  </a:lnTo>
                  <a:lnTo>
                    <a:pt x="1388" y="1415"/>
                  </a:lnTo>
                  <a:lnTo>
                    <a:pt x="1398" y="1387"/>
                  </a:lnTo>
                  <a:lnTo>
                    <a:pt x="1402" y="1357"/>
                  </a:lnTo>
                  <a:lnTo>
                    <a:pt x="1398" y="1327"/>
                  </a:lnTo>
                  <a:lnTo>
                    <a:pt x="1388" y="1299"/>
                  </a:lnTo>
                  <a:lnTo>
                    <a:pt x="1373" y="1275"/>
                  </a:lnTo>
                  <a:lnTo>
                    <a:pt x="1352" y="1254"/>
                  </a:lnTo>
                  <a:lnTo>
                    <a:pt x="1328" y="1238"/>
                  </a:lnTo>
                  <a:lnTo>
                    <a:pt x="1300" y="1229"/>
                  </a:lnTo>
                  <a:lnTo>
                    <a:pt x="1270" y="1225"/>
                  </a:lnTo>
                  <a:close/>
                  <a:moveTo>
                    <a:pt x="185" y="1123"/>
                  </a:moveTo>
                  <a:lnTo>
                    <a:pt x="162" y="1126"/>
                  </a:lnTo>
                  <a:lnTo>
                    <a:pt x="142" y="1136"/>
                  </a:lnTo>
                  <a:lnTo>
                    <a:pt x="124" y="1149"/>
                  </a:lnTo>
                  <a:lnTo>
                    <a:pt x="109" y="1167"/>
                  </a:lnTo>
                  <a:lnTo>
                    <a:pt x="101" y="1188"/>
                  </a:lnTo>
                  <a:lnTo>
                    <a:pt x="98" y="1211"/>
                  </a:lnTo>
                  <a:lnTo>
                    <a:pt x="98" y="1472"/>
                  </a:lnTo>
                  <a:lnTo>
                    <a:pt x="101" y="1495"/>
                  </a:lnTo>
                  <a:lnTo>
                    <a:pt x="109" y="1516"/>
                  </a:lnTo>
                  <a:lnTo>
                    <a:pt x="124" y="1533"/>
                  </a:lnTo>
                  <a:lnTo>
                    <a:pt x="142" y="1548"/>
                  </a:lnTo>
                  <a:lnTo>
                    <a:pt x="162" y="1556"/>
                  </a:lnTo>
                  <a:lnTo>
                    <a:pt x="185" y="1560"/>
                  </a:lnTo>
                  <a:lnTo>
                    <a:pt x="875" y="1560"/>
                  </a:lnTo>
                  <a:lnTo>
                    <a:pt x="898" y="1556"/>
                  </a:lnTo>
                  <a:lnTo>
                    <a:pt x="918" y="1548"/>
                  </a:lnTo>
                  <a:lnTo>
                    <a:pt x="936" y="1533"/>
                  </a:lnTo>
                  <a:lnTo>
                    <a:pt x="950" y="1516"/>
                  </a:lnTo>
                  <a:lnTo>
                    <a:pt x="959" y="1495"/>
                  </a:lnTo>
                  <a:lnTo>
                    <a:pt x="962" y="1472"/>
                  </a:lnTo>
                  <a:lnTo>
                    <a:pt x="962" y="1188"/>
                  </a:lnTo>
                  <a:lnTo>
                    <a:pt x="959" y="1168"/>
                  </a:lnTo>
                  <a:lnTo>
                    <a:pt x="953" y="1154"/>
                  </a:lnTo>
                  <a:lnTo>
                    <a:pt x="942" y="1142"/>
                  </a:lnTo>
                  <a:lnTo>
                    <a:pt x="929" y="1133"/>
                  </a:lnTo>
                  <a:lnTo>
                    <a:pt x="913" y="1127"/>
                  </a:lnTo>
                  <a:lnTo>
                    <a:pt x="894" y="1125"/>
                  </a:lnTo>
                  <a:lnTo>
                    <a:pt x="875" y="1123"/>
                  </a:lnTo>
                  <a:lnTo>
                    <a:pt x="185" y="1123"/>
                  </a:lnTo>
                  <a:close/>
                  <a:moveTo>
                    <a:pt x="83" y="1041"/>
                  </a:moveTo>
                  <a:lnTo>
                    <a:pt x="1949" y="1041"/>
                  </a:lnTo>
                  <a:lnTo>
                    <a:pt x="1971" y="1044"/>
                  </a:lnTo>
                  <a:lnTo>
                    <a:pt x="1991" y="1052"/>
                  </a:lnTo>
                  <a:lnTo>
                    <a:pt x="2008" y="1065"/>
                  </a:lnTo>
                  <a:lnTo>
                    <a:pt x="2021" y="1081"/>
                  </a:lnTo>
                  <a:lnTo>
                    <a:pt x="2029" y="1102"/>
                  </a:lnTo>
                  <a:lnTo>
                    <a:pt x="2032" y="1122"/>
                  </a:lnTo>
                  <a:lnTo>
                    <a:pt x="2032" y="1564"/>
                  </a:lnTo>
                  <a:lnTo>
                    <a:pt x="2029" y="1585"/>
                  </a:lnTo>
                  <a:lnTo>
                    <a:pt x="2021" y="1606"/>
                  </a:lnTo>
                  <a:lnTo>
                    <a:pt x="2008" y="1622"/>
                  </a:lnTo>
                  <a:lnTo>
                    <a:pt x="1991" y="1635"/>
                  </a:lnTo>
                  <a:lnTo>
                    <a:pt x="1971" y="1643"/>
                  </a:lnTo>
                  <a:lnTo>
                    <a:pt x="1949" y="1646"/>
                  </a:lnTo>
                  <a:lnTo>
                    <a:pt x="83" y="1646"/>
                  </a:lnTo>
                  <a:lnTo>
                    <a:pt x="61" y="1643"/>
                  </a:lnTo>
                  <a:lnTo>
                    <a:pt x="42" y="1635"/>
                  </a:lnTo>
                  <a:lnTo>
                    <a:pt x="25" y="1622"/>
                  </a:lnTo>
                  <a:lnTo>
                    <a:pt x="13" y="1606"/>
                  </a:lnTo>
                  <a:lnTo>
                    <a:pt x="4" y="1585"/>
                  </a:lnTo>
                  <a:lnTo>
                    <a:pt x="0" y="1564"/>
                  </a:lnTo>
                  <a:lnTo>
                    <a:pt x="0" y="1122"/>
                  </a:lnTo>
                  <a:lnTo>
                    <a:pt x="4" y="1102"/>
                  </a:lnTo>
                  <a:lnTo>
                    <a:pt x="13" y="1081"/>
                  </a:lnTo>
                  <a:lnTo>
                    <a:pt x="25" y="1065"/>
                  </a:lnTo>
                  <a:lnTo>
                    <a:pt x="42" y="1052"/>
                  </a:lnTo>
                  <a:lnTo>
                    <a:pt x="61" y="1044"/>
                  </a:lnTo>
                  <a:lnTo>
                    <a:pt x="83" y="1041"/>
                  </a:lnTo>
                  <a:close/>
                  <a:moveTo>
                    <a:pt x="1480" y="0"/>
                  </a:moveTo>
                  <a:lnTo>
                    <a:pt x="1508" y="4"/>
                  </a:lnTo>
                  <a:lnTo>
                    <a:pt x="1534" y="12"/>
                  </a:lnTo>
                  <a:lnTo>
                    <a:pt x="1557" y="27"/>
                  </a:lnTo>
                  <a:lnTo>
                    <a:pt x="1575" y="45"/>
                  </a:lnTo>
                  <a:lnTo>
                    <a:pt x="1589" y="68"/>
                  </a:lnTo>
                  <a:lnTo>
                    <a:pt x="1598" y="93"/>
                  </a:lnTo>
                  <a:lnTo>
                    <a:pt x="1601" y="121"/>
                  </a:lnTo>
                  <a:lnTo>
                    <a:pt x="1598" y="148"/>
                  </a:lnTo>
                  <a:lnTo>
                    <a:pt x="1588" y="173"/>
                  </a:lnTo>
                  <a:lnTo>
                    <a:pt x="1573" y="196"/>
                  </a:lnTo>
                  <a:lnTo>
                    <a:pt x="1555" y="214"/>
                  </a:lnTo>
                  <a:lnTo>
                    <a:pt x="1532" y="229"/>
                  </a:lnTo>
                  <a:lnTo>
                    <a:pt x="1532" y="922"/>
                  </a:lnTo>
                  <a:lnTo>
                    <a:pt x="1430" y="922"/>
                  </a:lnTo>
                  <a:lnTo>
                    <a:pt x="1430" y="229"/>
                  </a:lnTo>
                  <a:lnTo>
                    <a:pt x="1407" y="214"/>
                  </a:lnTo>
                  <a:lnTo>
                    <a:pt x="1387" y="196"/>
                  </a:lnTo>
                  <a:lnTo>
                    <a:pt x="1373" y="173"/>
                  </a:lnTo>
                  <a:lnTo>
                    <a:pt x="1364" y="148"/>
                  </a:lnTo>
                  <a:lnTo>
                    <a:pt x="1361" y="121"/>
                  </a:lnTo>
                  <a:lnTo>
                    <a:pt x="1364" y="93"/>
                  </a:lnTo>
                  <a:lnTo>
                    <a:pt x="1373" y="68"/>
                  </a:lnTo>
                  <a:lnTo>
                    <a:pt x="1387" y="45"/>
                  </a:lnTo>
                  <a:lnTo>
                    <a:pt x="1405" y="27"/>
                  </a:lnTo>
                  <a:lnTo>
                    <a:pt x="1428" y="12"/>
                  </a:lnTo>
                  <a:lnTo>
                    <a:pt x="1454" y="4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207DE59B-0563-4AE5-803B-161CD9984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8" y="456"/>
              <a:ext cx="435" cy="445"/>
            </a:xfrm>
            <a:custGeom>
              <a:avLst/>
              <a:gdLst>
                <a:gd name="T0" fmla="*/ 1712 w 2172"/>
                <a:gd name="T1" fmla="*/ 2088 h 2227"/>
                <a:gd name="T2" fmla="*/ 1712 w 2172"/>
                <a:gd name="T3" fmla="*/ 2169 h 2227"/>
                <a:gd name="T4" fmla="*/ 1636 w 2172"/>
                <a:gd name="T5" fmla="*/ 2193 h 2227"/>
                <a:gd name="T6" fmla="*/ 1589 w 2172"/>
                <a:gd name="T7" fmla="*/ 2128 h 2227"/>
                <a:gd name="T8" fmla="*/ 1636 w 2172"/>
                <a:gd name="T9" fmla="*/ 2064 h 2227"/>
                <a:gd name="T10" fmla="*/ 1404 w 2172"/>
                <a:gd name="T11" fmla="*/ 2073 h 2227"/>
                <a:gd name="T12" fmla="*/ 1428 w 2172"/>
                <a:gd name="T13" fmla="*/ 2150 h 2227"/>
                <a:gd name="T14" fmla="*/ 1364 w 2172"/>
                <a:gd name="T15" fmla="*/ 2197 h 2227"/>
                <a:gd name="T16" fmla="*/ 1299 w 2172"/>
                <a:gd name="T17" fmla="*/ 2150 h 2227"/>
                <a:gd name="T18" fmla="*/ 1323 w 2172"/>
                <a:gd name="T19" fmla="*/ 2073 h 2227"/>
                <a:gd name="T20" fmla="*/ 1091 w 2172"/>
                <a:gd name="T21" fmla="*/ 2064 h 2227"/>
                <a:gd name="T22" fmla="*/ 1137 w 2172"/>
                <a:gd name="T23" fmla="*/ 2128 h 2227"/>
                <a:gd name="T24" fmla="*/ 1091 w 2172"/>
                <a:gd name="T25" fmla="*/ 2193 h 2227"/>
                <a:gd name="T26" fmla="*/ 1013 w 2172"/>
                <a:gd name="T27" fmla="*/ 2169 h 2227"/>
                <a:gd name="T28" fmla="*/ 1013 w 2172"/>
                <a:gd name="T29" fmla="*/ 2088 h 2227"/>
                <a:gd name="T30" fmla="*/ 0 w 2172"/>
                <a:gd name="T31" fmla="*/ 1998 h 2227"/>
                <a:gd name="T32" fmla="*/ 0 w 2172"/>
                <a:gd name="T33" fmla="*/ 1998 h 2227"/>
                <a:gd name="T34" fmla="*/ 1427 w 2172"/>
                <a:gd name="T35" fmla="*/ 544 h 2227"/>
                <a:gd name="T36" fmla="*/ 1578 w 2172"/>
                <a:gd name="T37" fmla="*/ 661 h 2227"/>
                <a:gd name="T38" fmla="*/ 1654 w 2172"/>
                <a:gd name="T39" fmla="*/ 840 h 2227"/>
                <a:gd name="T40" fmla="*/ 1545 w 2172"/>
                <a:gd name="T41" fmla="*/ 959 h 2227"/>
                <a:gd name="T42" fmla="*/ 1541 w 2172"/>
                <a:gd name="T43" fmla="*/ 805 h 2227"/>
                <a:gd name="T44" fmla="*/ 1441 w 2172"/>
                <a:gd name="T45" fmla="*/ 670 h 2227"/>
                <a:gd name="T46" fmla="*/ 1279 w 2172"/>
                <a:gd name="T47" fmla="*/ 616 h 2227"/>
                <a:gd name="T48" fmla="*/ 1232 w 2172"/>
                <a:gd name="T49" fmla="*/ 517 h 2227"/>
                <a:gd name="T50" fmla="*/ 1416 w 2172"/>
                <a:gd name="T51" fmla="*/ 272 h 2227"/>
                <a:gd name="T52" fmla="*/ 1654 w 2172"/>
                <a:gd name="T53" fmla="*/ 379 h 2227"/>
                <a:gd name="T54" fmla="*/ 1828 w 2172"/>
                <a:gd name="T55" fmla="*/ 572 h 2227"/>
                <a:gd name="T56" fmla="*/ 1911 w 2172"/>
                <a:gd name="T57" fmla="*/ 822 h 2227"/>
                <a:gd name="T58" fmla="*/ 1896 w 2172"/>
                <a:gd name="T59" fmla="*/ 1046 h 2227"/>
                <a:gd name="T60" fmla="*/ 1811 w 2172"/>
                <a:gd name="T61" fmla="*/ 892 h 2227"/>
                <a:gd name="T62" fmla="*/ 1758 w 2172"/>
                <a:gd name="T63" fmla="*/ 658 h 2227"/>
                <a:gd name="T64" fmla="*/ 1612 w 2172"/>
                <a:gd name="T65" fmla="*/ 476 h 2227"/>
                <a:gd name="T66" fmla="*/ 1401 w 2172"/>
                <a:gd name="T67" fmla="*/ 373 h 2227"/>
                <a:gd name="T68" fmla="*/ 1192 w 2172"/>
                <a:gd name="T69" fmla="*/ 367 h 2227"/>
                <a:gd name="T70" fmla="*/ 1226 w 2172"/>
                <a:gd name="T71" fmla="*/ 259 h 2227"/>
                <a:gd name="T72" fmla="*/ 1440 w 2172"/>
                <a:gd name="T73" fmla="*/ 13 h 2227"/>
                <a:gd name="T74" fmla="*/ 1730 w 2172"/>
                <a:gd name="T75" fmla="*/ 121 h 2227"/>
                <a:gd name="T76" fmla="*/ 1962 w 2172"/>
                <a:gd name="T77" fmla="*/ 317 h 2227"/>
                <a:gd name="T78" fmla="*/ 2116 w 2172"/>
                <a:gd name="T79" fmla="*/ 580 h 2227"/>
                <a:gd name="T80" fmla="*/ 2172 w 2172"/>
                <a:gd name="T81" fmla="*/ 892 h 2227"/>
                <a:gd name="T82" fmla="*/ 2046 w 2172"/>
                <a:gd name="T83" fmla="*/ 1083 h 2227"/>
                <a:gd name="T84" fmla="*/ 2065 w 2172"/>
                <a:gd name="T85" fmla="*/ 816 h 2227"/>
                <a:gd name="T86" fmla="*/ 1984 w 2172"/>
                <a:gd name="T87" fmla="*/ 535 h 2227"/>
                <a:gd name="T88" fmla="*/ 1813 w 2172"/>
                <a:gd name="T89" fmla="*/ 309 h 2227"/>
                <a:gd name="T90" fmla="*/ 1570 w 2172"/>
                <a:gd name="T91" fmla="*/ 157 h 2227"/>
                <a:gd name="T92" fmla="*/ 1279 w 2172"/>
                <a:gd name="T93" fmla="*/ 103 h 2227"/>
                <a:gd name="T94" fmla="*/ 1061 w 2172"/>
                <a:gd name="T95" fmla="*/ 2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72" h="2227">
                  <a:moveTo>
                    <a:pt x="1658" y="2060"/>
                  </a:moveTo>
                  <a:lnTo>
                    <a:pt x="1678" y="2064"/>
                  </a:lnTo>
                  <a:lnTo>
                    <a:pt x="1698" y="2073"/>
                  </a:lnTo>
                  <a:lnTo>
                    <a:pt x="1712" y="2088"/>
                  </a:lnTo>
                  <a:lnTo>
                    <a:pt x="1722" y="2106"/>
                  </a:lnTo>
                  <a:lnTo>
                    <a:pt x="1726" y="2128"/>
                  </a:lnTo>
                  <a:lnTo>
                    <a:pt x="1722" y="2150"/>
                  </a:lnTo>
                  <a:lnTo>
                    <a:pt x="1712" y="2169"/>
                  </a:lnTo>
                  <a:lnTo>
                    <a:pt x="1698" y="2183"/>
                  </a:lnTo>
                  <a:lnTo>
                    <a:pt x="1678" y="2193"/>
                  </a:lnTo>
                  <a:lnTo>
                    <a:pt x="1658" y="2197"/>
                  </a:lnTo>
                  <a:lnTo>
                    <a:pt x="1636" y="2193"/>
                  </a:lnTo>
                  <a:lnTo>
                    <a:pt x="1617" y="2183"/>
                  </a:lnTo>
                  <a:lnTo>
                    <a:pt x="1602" y="2169"/>
                  </a:lnTo>
                  <a:lnTo>
                    <a:pt x="1593" y="2150"/>
                  </a:lnTo>
                  <a:lnTo>
                    <a:pt x="1589" y="2128"/>
                  </a:lnTo>
                  <a:lnTo>
                    <a:pt x="1593" y="2106"/>
                  </a:lnTo>
                  <a:lnTo>
                    <a:pt x="1602" y="2088"/>
                  </a:lnTo>
                  <a:lnTo>
                    <a:pt x="1617" y="2073"/>
                  </a:lnTo>
                  <a:lnTo>
                    <a:pt x="1636" y="2064"/>
                  </a:lnTo>
                  <a:lnTo>
                    <a:pt x="1658" y="2060"/>
                  </a:lnTo>
                  <a:close/>
                  <a:moveTo>
                    <a:pt x="1364" y="2060"/>
                  </a:moveTo>
                  <a:lnTo>
                    <a:pt x="1386" y="2064"/>
                  </a:lnTo>
                  <a:lnTo>
                    <a:pt x="1404" y="2073"/>
                  </a:lnTo>
                  <a:lnTo>
                    <a:pt x="1418" y="2088"/>
                  </a:lnTo>
                  <a:lnTo>
                    <a:pt x="1428" y="2106"/>
                  </a:lnTo>
                  <a:lnTo>
                    <a:pt x="1432" y="2128"/>
                  </a:lnTo>
                  <a:lnTo>
                    <a:pt x="1428" y="2150"/>
                  </a:lnTo>
                  <a:lnTo>
                    <a:pt x="1418" y="2169"/>
                  </a:lnTo>
                  <a:lnTo>
                    <a:pt x="1404" y="2183"/>
                  </a:lnTo>
                  <a:lnTo>
                    <a:pt x="1386" y="2193"/>
                  </a:lnTo>
                  <a:lnTo>
                    <a:pt x="1364" y="2197"/>
                  </a:lnTo>
                  <a:lnTo>
                    <a:pt x="1342" y="2193"/>
                  </a:lnTo>
                  <a:lnTo>
                    <a:pt x="1323" y="2183"/>
                  </a:lnTo>
                  <a:lnTo>
                    <a:pt x="1308" y="2169"/>
                  </a:lnTo>
                  <a:lnTo>
                    <a:pt x="1299" y="2150"/>
                  </a:lnTo>
                  <a:lnTo>
                    <a:pt x="1295" y="2128"/>
                  </a:lnTo>
                  <a:lnTo>
                    <a:pt x="1299" y="2106"/>
                  </a:lnTo>
                  <a:lnTo>
                    <a:pt x="1308" y="2088"/>
                  </a:lnTo>
                  <a:lnTo>
                    <a:pt x="1323" y="2073"/>
                  </a:lnTo>
                  <a:lnTo>
                    <a:pt x="1342" y="2064"/>
                  </a:lnTo>
                  <a:lnTo>
                    <a:pt x="1364" y="2060"/>
                  </a:lnTo>
                  <a:close/>
                  <a:moveTo>
                    <a:pt x="1069" y="2060"/>
                  </a:moveTo>
                  <a:lnTo>
                    <a:pt x="1091" y="2064"/>
                  </a:lnTo>
                  <a:lnTo>
                    <a:pt x="1109" y="2073"/>
                  </a:lnTo>
                  <a:lnTo>
                    <a:pt x="1123" y="2088"/>
                  </a:lnTo>
                  <a:lnTo>
                    <a:pt x="1133" y="2106"/>
                  </a:lnTo>
                  <a:lnTo>
                    <a:pt x="1137" y="2128"/>
                  </a:lnTo>
                  <a:lnTo>
                    <a:pt x="1133" y="2150"/>
                  </a:lnTo>
                  <a:lnTo>
                    <a:pt x="1123" y="2169"/>
                  </a:lnTo>
                  <a:lnTo>
                    <a:pt x="1109" y="2183"/>
                  </a:lnTo>
                  <a:lnTo>
                    <a:pt x="1091" y="2193"/>
                  </a:lnTo>
                  <a:lnTo>
                    <a:pt x="1069" y="2197"/>
                  </a:lnTo>
                  <a:lnTo>
                    <a:pt x="1047" y="2193"/>
                  </a:lnTo>
                  <a:lnTo>
                    <a:pt x="1028" y="2183"/>
                  </a:lnTo>
                  <a:lnTo>
                    <a:pt x="1013" y="2169"/>
                  </a:lnTo>
                  <a:lnTo>
                    <a:pt x="1004" y="2150"/>
                  </a:lnTo>
                  <a:lnTo>
                    <a:pt x="1000" y="2128"/>
                  </a:lnTo>
                  <a:lnTo>
                    <a:pt x="1004" y="2106"/>
                  </a:lnTo>
                  <a:lnTo>
                    <a:pt x="1013" y="2088"/>
                  </a:lnTo>
                  <a:lnTo>
                    <a:pt x="1028" y="2073"/>
                  </a:lnTo>
                  <a:lnTo>
                    <a:pt x="1047" y="2064"/>
                  </a:lnTo>
                  <a:lnTo>
                    <a:pt x="1069" y="2060"/>
                  </a:lnTo>
                  <a:close/>
                  <a:moveTo>
                    <a:pt x="0" y="1998"/>
                  </a:moveTo>
                  <a:lnTo>
                    <a:pt x="658" y="1998"/>
                  </a:lnTo>
                  <a:lnTo>
                    <a:pt x="658" y="2227"/>
                  </a:lnTo>
                  <a:lnTo>
                    <a:pt x="0" y="2227"/>
                  </a:lnTo>
                  <a:lnTo>
                    <a:pt x="0" y="1998"/>
                  </a:lnTo>
                  <a:close/>
                  <a:moveTo>
                    <a:pt x="1279" y="514"/>
                  </a:moveTo>
                  <a:lnTo>
                    <a:pt x="1331" y="517"/>
                  </a:lnTo>
                  <a:lnTo>
                    <a:pt x="1380" y="527"/>
                  </a:lnTo>
                  <a:lnTo>
                    <a:pt x="1427" y="544"/>
                  </a:lnTo>
                  <a:lnTo>
                    <a:pt x="1470" y="566"/>
                  </a:lnTo>
                  <a:lnTo>
                    <a:pt x="1510" y="592"/>
                  </a:lnTo>
                  <a:lnTo>
                    <a:pt x="1547" y="625"/>
                  </a:lnTo>
                  <a:lnTo>
                    <a:pt x="1578" y="661"/>
                  </a:lnTo>
                  <a:lnTo>
                    <a:pt x="1606" y="701"/>
                  </a:lnTo>
                  <a:lnTo>
                    <a:pt x="1628" y="745"/>
                  </a:lnTo>
                  <a:lnTo>
                    <a:pt x="1643" y="792"/>
                  </a:lnTo>
                  <a:lnTo>
                    <a:pt x="1654" y="840"/>
                  </a:lnTo>
                  <a:lnTo>
                    <a:pt x="1658" y="892"/>
                  </a:lnTo>
                  <a:lnTo>
                    <a:pt x="1654" y="938"/>
                  </a:lnTo>
                  <a:lnTo>
                    <a:pt x="1646" y="983"/>
                  </a:lnTo>
                  <a:lnTo>
                    <a:pt x="1545" y="959"/>
                  </a:lnTo>
                  <a:lnTo>
                    <a:pt x="1553" y="926"/>
                  </a:lnTo>
                  <a:lnTo>
                    <a:pt x="1555" y="892"/>
                  </a:lnTo>
                  <a:lnTo>
                    <a:pt x="1551" y="847"/>
                  </a:lnTo>
                  <a:lnTo>
                    <a:pt x="1541" y="805"/>
                  </a:lnTo>
                  <a:lnTo>
                    <a:pt x="1524" y="765"/>
                  </a:lnTo>
                  <a:lnTo>
                    <a:pt x="1502" y="730"/>
                  </a:lnTo>
                  <a:lnTo>
                    <a:pt x="1474" y="697"/>
                  </a:lnTo>
                  <a:lnTo>
                    <a:pt x="1441" y="670"/>
                  </a:lnTo>
                  <a:lnTo>
                    <a:pt x="1406" y="648"/>
                  </a:lnTo>
                  <a:lnTo>
                    <a:pt x="1366" y="631"/>
                  </a:lnTo>
                  <a:lnTo>
                    <a:pt x="1324" y="620"/>
                  </a:lnTo>
                  <a:lnTo>
                    <a:pt x="1279" y="616"/>
                  </a:lnTo>
                  <a:lnTo>
                    <a:pt x="1246" y="619"/>
                  </a:lnTo>
                  <a:lnTo>
                    <a:pt x="1213" y="626"/>
                  </a:lnTo>
                  <a:lnTo>
                    <a:pt x="1187" y="526"/>
                  </a:lnTo>
                  <a:lnTo>
                    <a:pt x="1232" y="517"/>
                  </a:lnTo>
                  <a:lnTo>
                    <a:pt x="1279" y="514"/>
                  </a:lnTo>
                  <a:close/>
                  <a:moveTo>
                    <a:pt x="1279" y="256"/>
                  </a:moveTo>
                  <a:lnTo>
                    <a:pt x="1349" y="261"/>
                  </a:lnTo>
                  <a:lnTo>
                    <a:pt x="1416" y="272"/>
                  </a:lnTo>
                  <a:lnTo>
                    <a:pt x="1480" y="289"/>
                  </a:lnTo>
                  <a:lnTo>
                    <a:pt x="1542" y="313"/>
                  </a:lnTo>
                  <a:lnTo>
                    <a:pt x="1600" y="343"/>
                  </a:lnTo>
                  <a:lnTo>
                    <a:pt x="1654" y="379"/>
                  </a:lnTo>
                  <a:lnTo>
                    <a:pt x="1705" y="421"/>
                  </a:lnTo>
                  <a:lnTo>
                    <a:pt x="1751" y="467"/>
                  </a:lnTo>
                  <a:lnTo>
                    <a:pt x="1792" y="517"/>
                  </a:lnTo>
                  <a:lnTo>
                    <a:pt x="1828" y="572"/>
                  </a:lnTo>
                  <a:lnTo>
                    <a:pt x="1859" y="630"/>
                  </a:lnTo>
                  <a:lnTo>
                    <a:pt x="1883" y="691"/>
                  </a:lnTo>
                  <a:lnTo>
                    <a:pt x="1900" y="755"/>
                  </a:lnTo>
                  <a:lnTo>
                    <a:pt x="1911" y="822"/>
                  </a:lnTo>
                  <a:lnTo>
                    <a:pt x="1914" y="892"/>
                  </a:lnTo>
                  <a:lnTo>
                    <a:pt x="1913" y="944"/>
                  </a:lnTo>
                  <a:lnTo>
                    <a:pt x="1906" y="996"/>
                  </a:lnTo>
                  <a:lnTo>
                    <a:pt x="1896" y="1046"/>
                  </a:lnTo>
                  <a:lnTo>
                    <a:pt x="1796" y="1020"/>
                  </a:lnTo>
                  <a:lnTo>
                    <a:pt x="1804" y="979"/>
                  </a:lnTo>
                  <a:lnTo>
                    <a:pt x="1810" y="936"/>
                  </a:lnTo>
                  <a:lnTo>
                    <a:pt x="1811" y="892"/>
                  </a:lnTo>
                  <a:lnTo>
                    <a:pt x="1808" y="829"/>
                  </a:lnTo>
                  <a:lnTo>
                    <a:pt x="1798" y="770"/>
                  </a:lnTo>
                  <a:lnTo>
                    <a:pt x="1781" y="712"/>
                  </a:lnTo>
                  <a:lnTo>
                    <a:pt x="1758" y="658"/>
                  </a:lnTo>
                  <a:lnTo>
                    <a:pt x="1729" y="607"/>
                  </a:lnTo>
                  <a:lnTo>
                    <a:pt x="1695" y="560"/>
                  </a:lnTo>
                  <a:lnTo>
                    <a:pt x="1655" y="516"/>
                  </a:lnTo>
                  <a:lnTo>
                    <a:pt x="1612" y="476"/>
                  </a:lnTo>
                  <a:lnTo>
                    <a:pt x="1565" y="442"/>
                  </a:lnTo>
                  <a:lnTo>
                    <a:pt x="1514" y="413"/>
                  </a:lnTo>
                  <a:lnTo>
                    <a:pt x="1460" y="390"/>
                  </a:lnTo>
                  <a:lnTo>
                    <a:pt x="1401" y="373"/>
                  </a:lnTo>
                  <a:lnTo>
                    <a:pt x="1342" y="364"/>
                  </a:lnTo>
                  <a:lnTo>
                    <a:pt x="1279" y="360"/>
                  </a:lnTo>
                  <a:lnTo>
                    <a:pt x="1236" y="361"/>
                  </a:lnTo>
                  <a:lnTo>
                    <a:pt x="1192" y="367"/>
                  </a:lnTo>
                  <a:lnTo>
                    <a:pt x="1149" y="377"/>
                  </a:lnTo>
                  <a:lnTo>
                    <a:pt x="1123" y="277"/>
                  </a:lnTo>
                  <a:lnTo>
                    <a:pt x="1174" y="266"/>
                  </a:lnTo>
                  <a:lnTo>
                    <a:pt x="1226" y="259"/>
                  </a:lnTo>
                  <a:lnTo>
                    <a:pt x="1279" y="256"/>
                  </a:lnTo>
                  <a:close/>
                  <a:moveTo>
                    <a:pt x="1279" y="0"/>
                  </a:moveTo>
                  <a:lnTo>
                    <a:pt x="1360" y="3"/>
                  </a:lnTo>
                  <a:lnTo>
                    <a:pt x="1440" y="13"/>
                  </a:lnTo>
                  <a:lnTo>
                    <a:pt x="1516" y="31"/>
                  </a:lnTo>
                  <a:lnTo>
                    <a:pt x="1591" y="55"/>
                  </a:lnTo>
                  <a:lnTo>
                    <a:pt x="1661" y="86"/>
                  </a:lnTo>
                  <a:lnTo>
                    <a:pt x="1730" y="121"/>
                  </a:lnTo>
                  <a:lnTo>
                    <a:pt x="1794" y="163"/>
                  </a:lnTo>
                  <a:lnTo>
                    <a:pt x="1855" y="209"/>
                  </a:lnTo>
                  <a:lnTo>
                    <a:pt x="1911" y="261"/>
                  </a:lnTo>
                  <a:lnTo>
                    <a:pt x="1962" y="317"/>
                  </a:lnTo>
                  <a:lnTo>
                    <a:pt x="2008" y="377"/>
                  </a:lnTo>
                  <a:lnTo>
                    <a:pt x="2050" y="441"/>
                  </a:lnTo>
                  <a:lnTo>
                    <a:pt x="2086" y="509"/>
                  </a:lnTo>
                  <a:lnTo>
                    <a:pt x="2116" y="580"/>
                  </a:lnTo>
                  <a:lnTo>
                    <a:pt x="2140" y="655"/>
                  </a:lnTo>
                  <a:lnTo>
                    <a:pt x="2157" y="731"/>
                  </a:lnTo>
                  <a:lnTo>
                    <a:pt x="2168" y="810"/>
                  </a:lnTo>
                  <a:lnTo>
                    <a:pt x="2172" y="892"/>
                  </a:lnTo>
                  <a:lnTo>
                    <a:pt x="2169" y="966"/>
                  </a:lnTo>
                  <a:lnTo>
                    <a:pt x="2160" y="1038"/>
                  </a:lnTo>
                  <a:lnTo>
                    <a:pt x="2145" y="1109"/>
                  </a:lnTo>
                  <a:lnTo>
                    <a:pt x="2046" y="1083"/>
                  </a:lnTo>
                  <a:lnTo>
                    <a:pt x="2058" y="1021"/>
                  </a:lnTo>
                  <a:lnTo>
                    <a:pt x="2066" y="957"/>
                  </a:lnTo>
                  <a:lnTo>
                    <a:pt x="2069" y="892"/>
                  </a:lnTo>
                  <a:lnTo>
                    <a:pt x="2065" y="816"/>
                  </a:lnTo>
                  <a:lnTo>
                    <a:pt x="2054" y="742"/>
                  </a:lnTo>
                  <a:lnTo>
                    <a:pt x="2037" y="670"/>
                  </a:lnTo>
                  <a:lnTo>
                    <a:pt x="2014" y="602"/>
                  </a:lnTo>
                  <a:lnTo>
                    <a:pt x="1984" y="535"/>
                  </a:lnTo>
                  <a:lnTo>
                    <a:pt x="1949" y="473"/>
                  </a:lnTo>
                  <a:lnTo>
                    <a:pt x="1908" y="415"/>
                  </a:lnTo>
                  <a:lnTo>
                    <a:pt x="1862" y="359"/>
                  </a:lnTo>
                  <a:lnTo>
                    <a:pt x="1813" y="309"/>
                  </a:lnTo>
                  <a:lnTo>
                    <a:pt x="1757" y="263"/>
                  </a:lnTo>
                  <a:lnTo>
                    <a:pt x="1699" y="222"/>
                  </a:lnTo>
                  <a:lnTo>
                    <a:pt x="1636" y="187"/>
                  </a:lnTo>
                  <a:lnTo>
                    <a:pt x="1570" y="157"/>
                  </a:lnTo>
                  <a:lnTo>
                    <a:pt x="1501" y="134"/>
                  </a:lnTo>
                  <a:lnTo>
                    <a:pt x="1429" y="116"/>
                  </a:lnTo>
                  <a:lnTo>
                    <a:pt x="1356" y="106"/>
                  </a:lnTo>
                  <a:lnTo>
                    <a:pt x="1279" y="103"/>
                  </a:lnTo>
                  <a:lnTo>
                    <a:pt x="1214" y="105"/>
                  </a:lnTo>
                  <a:lnTo>
                    <a:pt x="1149" y="113"/>
                  </a:lnTo>
                  <a:lnTo>
                    <a:pt x="1086" y="127"/>
                  </a:lnTo>
                  <a:lnTo>
                    <a:pt x="1061" y="26"/>
                  </a:lnTo>
                  <a:lnTo>
                    <a:pt x="1132" y="12"/>
                  </a:lnTo>
                  <a:lnTo>
                    <a:pt x="1206" y="2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4EFF915-AB06-4DCD-9C80-A1F1BCCBDFF2}"/>
              </a:ext>
            </a:extLst>
          </p:cNvPr>
          <p:cNvSpPr/>
          <p:nvPr/>
        </p:nvSpPr>
        <p:spPr>
          <a:xfrm>
            <a:off x="264510" y="3051110"/>
            <a:ext cx="2519265" cy="334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b="1" dirty="0"/>
              <a:t>Captura Individual</a:t>
            </a:r>
            <a:r>
              <a:rPr lang="es-CL" dirty="0"/>
              <a:t>:</a:t>
            </a:r>
          </a:p>
          <a:p>
            <a:pPr marL="285750" indent="-285750">
              <a:buFontTx/>
              <a:buChar char="-"/>
            </a:pPr>
            <a:r>
              <a:rPr lang="es-CL" dirty="0"/>
              <a:t>Obtención a través de formularios</a:t>
            </a:r>
          </a:p>
          <a:p>
            <a:pPr marL="285750" indent="-285750">
              <a:buFontTx/>
              <a:buChar char="-"/>
            </a:pPr>
            <a:r>
              <a:rPr lang="es-CL" dirty="0"/>
              <a:t>Formatos Análogos o Digitales</a:t>
            </a:r>
          </a:p>
          <a:p>
            <a:pPr marL="285750" indent="-285750">
              <a:buFontTx/>
              <a:buChar char="-"/>
            </a:pPr>
            <a:r>
              <a:rPr lang="es-CL" dirty="0"/>
              <a:t>Datos estructurados (tabulados) y/o no estructurados (fotografías, textos libres)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0992C5-8B78-46C4-A957-3B067193FF01}"/>
              </a:ext>
            </a:extLst>
          </p:cNvPr>
          <p:cNvSpPr/>
          <p:nvPr/>
        </p:nvSpPr>
        <p:spPr>
          <a:xfrm>
            <a:off x="3336238" y="3051110"/>
            <a:ext cx="2519265" cy="334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b="1" dirty="0"/>
              <a:t>Datos consolidados</a:t>
            </a:r>
            <a:r>
              <a:rPr lang="es-CL" dirty="0"/>
              <a:t>:</a:t>
            </a:r>
          </a:p>
          <a:p>
            <a:pPr marL="285750" indent="-285750">
              <a:buFontTx/>
              <a:buChar char="-"/>
            </a:pPr>
            <a:r>
              <a:rPr lang="es-CL" dirty="0"/>
              <a:t>Generación de conjuntos de datos sobre capturas individuales o levantamientos</a:t>
            </a:r>
          </a:p>
          <a:p>
            <a:pPr marL="285750" indent="-285750">
              <a:buFontTx/>
              <a:buChar char="-"/>
            </a:pPr>
            <a:r>
              <a:rPr lang="es-CL" dirty="0"/>
              <a:t>Formatos Digitales</a:t>
            </a:r>
          </a:p>
          <a:p>
            <a:pPr marL="285750" indent="-285750">
              <a:buFontTx/>
              <a:buChar char="-"/>
            </a:pPr>
            <a:r>
              <a:rPr lang="es-CL" dirty="0"/>
              <a:t>Planillas Excel, CSV, tablas planas en formato archivo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CAFE1D4-DBCF-4846-9F96-5F920FD7CBBB}"/>
              </a:ext>
            </a:extLst>
          </p:cNvPr>
          <p:cNvSpPr/>
          <p:nvPr/>
        </p:nvSpPr>
        <p:spPr>
          <a:xfrm>
            <a:off x="6407966" y="3051110"/>
            <a:ext cx="2519265" cy="334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b="1" dirty="0"/>
              <a:t>Red de Sensores</a:t>
            </a:r>
            <a:r>
              <a:rPr lang="es-CL" dirty="0"/>
              <a:t>:</a:t>
            </a:r>
          </a:p>
          <a:p>
            <a:pPr marL="285750" indent="-285750">
              <a:buFontTx/>
              <a:buChar char="-"/>
            </a:pPr>
            <a:r>
              <a:rPr lang="es-CL" dirty="0"/>
              <a:t>Obtención automática a través de instrumentos</a:t>
            </a:r>
          </a:p>
          <a:p>
            <a:pPr marL="285750" indent="-285750">
              <a:buFontTx/>
              <a:buChar char="-"/>
            </a:pPr>
            <a:r>
              <a:rPr lang="es-CL" dirty="0"/>
              <a:t>Datos estructurados (tabulados) en formato de texto plano y emitidos a través de mensajes</a:t>
            </a:r>
          </a:p>
          <a:p>
            <a:endParaRPr lang="es-CL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2C7109C-15BF-44D0-BFDF-1F326F803916}"/>
              </a:ext>
            </a:extLst>
          </p:cNvPr>
          <p:cNvSpPr/>
          <p:nvPr/>
        </p:nvSpPr>
        <p:spPr>
          <a:xfrm>
            <a:off x="9479694" y="3051110"/>
            <a:ext cx="2519265" cy="334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b="1" dirty="0"/>
              <a:t>Bases de datos relacionales</a:t>
            </a:r>
            <a:r>
              <a:rPr lang="es-CL" dirty="0"/>
              <a:t>:</a:t>
            </a:r>
          </a:p>
          <a:p>
            <a:pPr marL="285750" indent="-285750">
              <a:buFontTx/>
              <a:buChar char="-"/>
            </a:pPr>
            <a:r>
              <a:rPr lang="es-CL" dirty="0"/>
              <a:t>Almacenamiento estructurado de información</a:t>
            </a:r>
          </a:p>
          <a:p>
            <a:pPr marL="285750" indent="-285750">
              <a:buFontTx/>
              <a:buChar char="-"/>
            </a:pPr>
            <a:r>
              <a:rPr lang="es-CL" dirty="0"/>
              <a:t>Comúnmente asociados a sistemas</a:t>
            </a:r>
          </a:p>
          <a:p>
            <a:pPr marL="285750" indent="-285750">
              <a:buFontTx/>
              <a:buChar char="-"/>
            </a:pPr>
            <a:r>
              <a:rPr lang="es-CL" dirty="0"/>
              <a:t>Motores SQL</a:t>
            </a:r>
          </a:p>
          <a:p>
            <a:endParaRPr lang="es-CL" dirty="0"/>
          </a:p>
        </p:txBody>
      </p:sp>
      <p:grpSp>
        <p:nvGrpSpPr>
          <p:cNvPr id="24" name="Group 34">
            <a:extLst>
              <a:ext uri="{FF2B5EF4-FFF2-40B4-BE49-F238E27FC236}">
                <a16:creationId xmlns:a16="http://schemas.microsoft.com/office/drawing/2014/main" id="{BFC7C33B-DC69-479B-8747-3C33F3D34D75}"/>
              </a:ext>
            </a:extLst>
          </p:cNvPr>
          <p:cNvGrpSpPr/>
          <p:nvPr/>
        </p:nvGrpSpPr>
        <p:grpSpPr>
          <a:xfrm>
            <a:off x="10318738" y="1892296"/>
            <a:ext cx="841175" cy="1004459"/>
            <a:chOff x="926950" y="2472943"/>
            <a:chExt cx="485777" cy="580073"/>
          </a:xfrm>
        </p:grpSpPr>
        <p:sp useBgFill="1">
          <p:nvSpPr>
            <p:cNvPr id="25" name="Freeform 5">
              <a:extLst>
                <a:ext uri="{FF2B5EF4-FFF2-40B4-BE49-F238E27FC236}">
                  <a16:creationId xmlns:a16="http://schemas.microsoft.com/office/drawing/2014/main" id="{69C0817D-41E9-4D18-B336-3841BBD00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950" y="2472943"/>
              <a:ext cx="485777" cy="580073"/>
            </a:xfrm>
            <a:custGeom>
              <a:avLst/>
              <a:gdLst>
                <a:gd name="T0" fmla="*/ 3901 w 4800"/>
                <a:gd name="T1" fmla="*/ 2013 h 5830"/>
                <a:gd name="T2" fmla="*/ 3670 w 4800"/>
                <a:gd name="T3" fmla="*/ 2000 h 5830"/>
                <a:gd name="T4" fmla="*/ 3600 w 4800"/>
                <a:gd name="T5" fmla="*/ 2002 h 5830"/>
                <a:gd name="T6" fmla="*/ 3600 w 4800"/>
                <a:gd name="T7" fmla="*/ 734 h 5830"/>
                <a:gd name="T8" fmla="*/ 1800 w 4800"/>
                <a:gd name="T9" fmla="*/ 0 h 5830"/>
                <a:gd name="T10" fmla="*/ 0 w 4800"/>
                <a:gd name="T11" fmla="*/ 734 h 5830"/>
                <a:gd name="T12" fmla="*/ 0 w 4800"/>
                <a:gd name="T13" fmla="*/ 3134 h 5830"/>
                <a:gd name="T14" fmla="*/ 1800 w 4800"/>
                <a:gd name="T15" fmla="*/ 3974 h 5830"/>
                <a:gd name="T16" fmla="*/ 2539 w 4800"/>
                <a:gd name="T17" fmla="*/ 3897 h 5830"/>
                <a:gd name="T18" fmla="*/ 2539 w 4800"/>
                <a:gd name="T19" fmla="*/ 4667 h 5830"/>
                <a:gd name="T20" fmla="*/ 2616 w 4800"/>
                <a:gd name="T21" fmla="*/ 4855 h 5830"/>
                <a:gd name="T22" fmla="*/ 3480 w 4800"/>
                <a:gd name="T23" fmla="*/ 5725 h 5830"/>
                <a:gd name="T24" fmla="*/ 3858 w 4800"/>
                <a:gd name="T25" fmla="*/ 5726 h 5830"/>
                <a:gd name="T26" fmla="*/ 3859 w 4800"/>
                <a:gd name="T27" fmla="*/ 5725 h 5830"/>
                <a:gd name="T28" fmla="*/ 4723 w 4800"/>
                <a:gd name="T29" fmla="*/ 4855 h 5830"/>
                <a:gd name="T30" fmla="*/ 4800 w 4800"/>
                <a:gd name="T31" fmla="*/ 4667 h 5830"/>
                <a:gd name="T32" fmla="*/ 4800 w 4800"/>
                <a:gd name="T33" fmla="*/ 2909 h 5830"/>
                <a:gd name="T34" fmla="*/ 3901 w 4800"/>
                <a:gd name="T35" fmla="*/ 2013 h 5830"/>
                <a:gd name="T36" fmla="*/ 3670 w 4800"/>
                <a:gd name="T37" fmla="*/ 3600 h 5830"/>
                <a:gd name="T38" fmla="*/ 3477 w 4800"/>
                <a:gd name="T39" fmla="*/ 3445 h 5830"/>
                <a:gd name="T40" fmla="*/ 3591 w 4800"/>
                <a:gd name="T41" fmla="*/ 3217 h 5830"/>
                <a:gd name="T42" fmla="*/ 3670 w 4800"/>
                <a:gd name="T43" fmla="*/ 3200 h 5830"/>
                <a:gd name="T44" fmla="*/ 3867 w 4800"/>
                <a:gd name="T45" fmla="*/ 3403 h 5830"/>
                <a:gd name="T46" fmla="*/ 3670 w 4800"/>
                <a:gd name="T47" fmla="*/ 3600 h 5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00" h="5830">
                  <a:moveTo>
                    <a:pt x="3901" y="2013"/>
                  </a:moveTo>
                  <a:cubicBezTo>
                    <a:pt x="3824" y="2005"/>
                    <a:pt x="3747" y="2000"/>
                    <a:pt x="3670" y="2000"/>
                  </a:cubicBezTo>
                  <a:cubicBezTo>
                    <a:pt x="3646" y="2000"/>
                    <a:pt x="3623" y="2002"/>
                    <a:pt x="3600" y="2002"/>
                  </a:cubicBezTo>
                  <a:cubicBezTo>
                    <a:pt x="3600" y="734"/>
                    <a:pt x="3600" y="734"/>
                    <a:pt x="3600" y="734"/>
                  </a:cubicBezTo>
                  <a:cubicBezTo>
                    <a:pt x="3600" y="192"/>
                    <a:pt x="2631" y="0"/>
                    <a:pt x="1800" y="0"/>
                  </a:cubicBezTo>
                  <a:cubicBezTo>
                    <a:pt x="970" y="0"/>
                    <a:pt x="0" y="192"/>
                    <a:pt x="0" y="734"/>
                  </a:cubicBezTo>
                  <a:cubicBezTo>
                    <a:pt x="0" y="3134"/>
                    <a:pt x="0" y="3134"/>
                    <a:pt x="0" y="3134"/>
                  </a:cubicBezTo>
                  <a:cubicBezTo>
                    <a:pt x="0" y="3675"/>
                    <a:pt x="970" y="3974"/>
                    <a:pt x="1800" y="3974"/>
                  </a:cubicBezTo>
                  <a:cubicBezTo>
                    <a:pt x="2048" y="3973"/>
                    <a:pt x="2296" y="3947"/>
                    <a:pt x="2539" y="3897"/>
                  </a:cubicBezTo>
                  <a:cubicBezTo>
                    <a:pt x="2539" y="4667"/>
                    <a:pt x="2539" y="4667"/>
                    <a:pt x="2539" y="4667"/>
                  </a:cubicBezTo>
                  <a:cubicBezTo>
                    <a:pt x="2539" y="4737"/>
                    <a:pt x="2566" y="4805"/>
                    <a:pt x="2616" y="4855"/>
                  </a:cubicBezTo>
                  <a:cubicBezTo>
                    <a:pt x="3480" y="5725"/>
                    <a:pt x="3480" y="5725"/>
                    <a:pt x="3480" y="5725"/>
                  </a:cubicBezTo>
                  <a:cubicBezTo>
                    <a:pt x="3584" y="5829"/>
                    <a:pt x="3753" y="5830"/>
                    <a:pt x="3858" y="5726"/>
                  </a:cubicBezTo>
                  <a:cubicBezTo>
                    <a:pt x="3858" y="5725"/>
                    <a:pt x="3858" y="5725"/>
                    <a:pt x="3859" y="5725"/>
                  </a:cubicBezTo>
                  <a:cubicBezTo>
                    <a:pt x="4723" y="4855"/>
                    <a:pt x="4723" y="4855"/>
                    <a:pt x="4723" y="4855"/>
                  </a:cubicBezTo>
                  <a:cubicBezTo>
                    <a:pt x="4772" y="4805"/>
                    <a:pt x="4800" y="4737"/>
                    <a:pt x="4800" y="4667"/>
                  </a:cubicBezTo>
                  <a:cubicBezTo>
                    <a:pt x="4800" y="2909"/>
                    <a:pt x="4800" y="2909"/>
                    <a:pt x="4800" y="2909"/>
                  </a:cubicBezTo>
                  <a:cubicBezTo>
                    <a:pt x="4800" y="2408"/>
                    <a:pt x="4472" y="2082"/>
                    <a:pt x="3901" y="2013"/>
                  </a:cubicBezTo>
                  <a:close/>
                  <a:moveTo>
                    <a:pt x="3670" y="3600"/>
                  </a:moveTo>
                  <a:cubicBezTo>
                    <a:pt x="3577" y="3600"/>
                    <a:pt x="3497" y="3535"/>
                    <a:pt x="3477" y="3445"/>
                  </a:cubicBezTo>
                  <a:cubicBezTo>
                    <a:pt x="3534" y="3380"/>
                    <a:pt x="3573" y="3301"/>
                    <a:pt x="3591" y="3217"/>
                  </a:cubicBezTo>
                  <a:cubicBezTo>
                    <a:pt x="3616" y="3206"/>
                    <a:pt x="3643" y="3200"/>
                    <a:pt x="3670" y="3200"/>
                  </a:cubicBezTo>
                  <a:cubicBezTo>
                    <a:pt x="3780" y="3202"/>
                    <a:pt x="3868" y="3292"/>
                    <a:pt x="3867" y="3403"/>
                  </a:cubicBezTo>
                  <a:cubicBezTo>
                    <a:pt x="3866" y="3511"/>
                    <a:pt x="3778" y="3599"/>
                    <a:pt x="3670" y="3600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33F51A4-EBFF-4F23-9AD0-8A29B6160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668" y="2500090"/>
              <a:ext cx="311469" cy="341471"/>
            </a:xfrm>
            <a:custGeom>
              <a:avLst/>
              <a:gdLst>
                <a:gd name="T0" fmla="*/ 0 w 3067"/>
                <a:gd name="T1" fmla="*/ 467 h 3440"/>
                <a:gd name="T2" fmla="*/ 1533 w 3067"/>
                <a:gd name="T3" fmla="*/ 0 h 3440"/>
                <a:gd name="T4" fmla="*/ 3067 w 3067"/>
                <a:gd name="T5" fmla="*/ 467 h 3440"/>
                <a:gd name="T6" fmla="*/ 1533 w 3067"/>
                <a:gd name="T7" fmla="*/ 933 h 3440"/>
                <a:gd name="T8" fmla="*/ 0 w 3067"/>
                <a:gd name="T9" fmla="*/ 467 h 3440"/>
                <a:gd name="T10" fmla="*/ 2272 w 3067"/>
                <a:gd name="T11" fmla="*/ 2642 h 3440"/>
                <a:gd name="T12" fmla="*/ 2505 w 3067"/>
                <a:gd name="T13" fmla="*/ 2034 h 3440"/>
                <a:gd name="T14" fmla="*/ 1533 w 3067"/>
                <a:gd name="T15" fmla="*/ 2133 h 3440"/>
                <a:gd name="T16" fmla="*/ 0 w 3067"/>
                <a:gd name="T17" fmla="*/ 1820 h 3440"/>
                <a:gd name="T18" fmla="*/ 0 w 3067"/>
                <a:gd name="T19" fmla="*/ 2867 h 3440"/>
                <a:gd name="T20" fmla="*/ 1533 w 3067"/>
                <a:gd name="T21" fmla="*/ 3440 h 3440"/>
                <a:gd name="T22" fmla="*/ 2272 w 3067"/>
                <a:gd name="T23" fmla="*/ 3357 h 3440"/>
                <a:gd name="T24" fmla="*/ 2272 w 3067"/>
                <a:gd name="T25" fmla="*/ 2642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40">
                  <a:moveTo>
                    <a:pt x="0" y="467"/>
                  </a:moveTo>
                  <a:cubicBezTo>
                    <a:pt x="0" y="209"/>
                    <a:pt x="686" y="0"/>
                    <a:pt x="1533" y="0"/>
                  </a:cubicBezTo>
                  <a:cubicBezTo>
                    <a:pt x="2380" y="0"/>
                    <a:pt x="3067" y="209"/>
                    <a:pt x="3067" y="467"/>
                  </a:cubicBezTo>
                  <a:cubicBezTo>
                    <a:pt x="3067" y="724"/>
                    <a:pt x="2380" y="933"/>
                    <a:pt x="1533" y="933"/>
                  </a:cubicBezTo>
                  <a:cubicBezTo>
                    <a:pt x="686" y="933"/>
                    <a:pt x="0" y="724"/>
                    <a:pt x="0" y="467"/>
                  </a:cubicBezTo>
                  <a:close/>
                  <a:moveTo>
                    <a:pt x="2272" y="2642"/>
                  </a:moveTo>
                  <a:cubicBezTo>
                    <a:pt x="2264" y="2416"/>
                    <a:pt x="2348" y="2196"/>
                    <a:pt x="2505" y="2034"/>
                  </a:cubicBezTo>
                  <a:cubicBezTo>
                    <a:pt x="2186" y="2102"/>
                    <a:pt x="1860" y="2135"/>
                    <a:pt x="1533" y="2133"/>
                  </a:cubicBezTo>
                  <a:cubicBezTo>
                    <a:pt x="971" y="2133"/>
                    <a:pt x="346" y="2045"/>
                    <a:pt x="0" y="1820"/>
                  </a:cubicBezTo>
                  <a:cubicBezTo>
                    <a:pt x="0" y="2867"/>
                    <a:pt x="0" y="2867"/>
                    <a:pt x="0" y="2867"/>
                  </a:cubicBezTo>
                  <a:cubicBezTo>
                    <a:pt x="0" y="3124"/>
                    <a:pt x="686" y="3440"/>
                    <a:pt x="1533" y="3440"/>
                  </a:cubicBezTo>
                  <a:cubicBezTo>
                    <a:pt x="1782" y="3440"/>
                    <a:pt x="2029" y="3413"/>
                    <a:pt x="2272" y="3357"/>
                  </a:cubicBezTo>
                  <a:lnTo>
                    <a:pt x="2272" y="26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F4F27EB-7A58-4942-A6B4-46DFE8F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668" y="2588672"/>
              <a:ext cx="432913" cy="435769"/>
            </a:xfrm>
            <a:custGeom>
              <a:avLst/>
              <a:gdLst>
                <a:gd name="T0" fmla="*/ 3600 w 4267"/>
                <a:gd name="T1" fmla="*/ 1126 h 4385"/>
                <a:gd name="T2" fmla="*/ 3400 w 4267"/>
                <a:gd name="T3" fmla="*/ 1115 h 4385"/>
                <a:gd name="T4" fmla="*/ 2533 w 4267"/>
                <a:gd name="T5" fmla="*/ 1757 h 4385"/>
                <a:gd name="T6" fmla="*/ 2533 w 4267"/>
                <a:gd name="T7" fmla="*/ 3515 h 4385"/>
                <a:gd name="T8" fmla="*/ 3400 w 4267"/>
                <a:gd name="T9" fmla="*/ 4385 h 4385"/>
                <a:gd name="T10" fmla="*/ 4267 w 4267"/>
                <a:gd name="T11" fmla="*/ 3515 h 4385"/>
                <a:gd name="T12" fmla="*/ 4267 w 4267"/>
                <a:gd name="T13" fmla="*/ 1757 h 4385"/>
                <a:gd name="T14" fmla="*/ 3600 w 4267"/>
                <a:gd name="T15" fmla="*/ 1126 h 4385"/>
                <a:gd name="T16" fmla="*/ 3400 w 4267"/>
                <a:gd name="T17" fmla="*/ 2715 h 4385"/>
                <a:gd name="T18" fmla="*/ 2932 w 4267"/>
                <a:gd name="T19" fmla="*/ 2249 h 4385"/>
                <a:gd name="T20" fmla="*/ 3398 w 4267"/>
                <a:gd name="T21" fmla="*/ 1782 h 4385"/>
                <a:gd name="T22" fmla="*/ 3866 w 4267"/>
                <a:gd name="T23" fmla="*/ 2247 h 4385"/>
                <a:gd name="T24" fmla="*/ 3866 w 4267"/>
                <a:gd name="T25" fmla="*/ 2248 h 4385"/>
                <a:gd name="T26" fmla="*/ 3400 w 4267"/>
                <a:gd name="T27" fmla="*/ 2715 h 4385"/>
                <a:gd name="T28" fmla="*/ 3067 w 4267"/>
                <a:gd name="T29" fmla="*/ 668 h 4385"/>
                <a:gd name="T30" fmla="*/ 1533 w 4267"/>
                <a:gd name="T31" fmla="*/ 982 h 4385"/>
                <a:gd name="T32" fmla="*/ 0 w 4267"/>
                <a:gd name="T33" fmla="*/ 668 h 4385"/>
                <a:gd name="T34" fmla="*/ 0 w 4267"/>
                <a:gd name="T35" fmla="*/ 0 h 4385"/>
                <a:gd name="T36" fmla="*/ 1533 w 4267"/>
                <a:gd name="T37" fmla="*/ 315 h 4385"/>
                <a:gd name="T38" fmla="*/ 3067 w 4267"/>
                <a:gd name="T39" fmla="*/ 0 h 4385"/>
                <a:gd name="T40" fmla="*/ 3067 w 4267"/>
                <a:gd name="T41" fmla="*/ 668 h 4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67" h="4385">
                  <a:moveTo>
                    <a:pt x="3600" y="1126"/>
                  </a:moveTo>
                  <a:cubicBezTo>
                    <a:pt x="3534" y="1119"/>
                    <a:pt x="3467" y="1115"/>
                    <a:pt x="3400" y="1115"/>
                  </a:cubicBezTo>
                  <a:cubicBezTo>
                    <a:pt x="3076" y="1115"/>
                    <a:pt x="2533" y="1198"/>
                    <a:pt x="2533" y="1757"/>
                  </a:cubicBezTo>
                  <a:cubicBezTo>
                    <a:pt x="2533" y="3515"/>
                    <a:pt x="2533" y="3515"/>
                    <a:pt x="2533" y="3515"/>
                  </a:cubicBezTo>
                  <a:cubicBezTo>
                    <a:pt x="3400" y="4385"/>
                    <a:pt x="3400" y="4385"/>
                    <a:pt x="3400" y="4385"/>
                  </a:cubicBezTo>
                  <a:cubicBezTo>
                    <a:pt x="4267" y="3515"/>
                    <a:pt x="4267" y="3515"/>
                    <a:pt x="4267" y="3515"/>
                  </a:cubicBezTo>
                  <a:cubicBezTo>
                    <a:pt x="4267" y="1757"/>
                    <a:pt x="4267" y="1757"/>
                    <a:pt x="4267" y="1757"/>
                  </a:cubicBezTo>
                  <a:cubicBezTo>
                    <a:pt x="4267" y="1303"/>
                    <a:pt x="3908" y="1163"/>
                    <a:pt x="3600" y="1126"/>
                  </a:cubicBezTo>
                  <a:close/>
                  <a:moveTo>
                    <a:pt x="3400" y="2715"/>
                  </a:moveTo>
                  <a:cubicBezTo>
                    <a:pt x="3142" y="2716"/>
                    <a:pt x="2933" y="2507"/>
                    <a:pt x="2932" y="2249"/>
                  </a:cubicBezTo>
                  <a:cubicBezTo>
                    <a:pt x="2932" y="1992"/>
                    <a:pt x="3140" y="1782"/>
                    <a:pt x="3398" y="1782"/>
                  </a:cubicBezTo>
                  <a:cubicBezTo>
                    <a:pt x="3655" y="1781"/>
                    <a:pt x="3865" y="1989"/>
                    <a:pt x="3866" y="2247"/>
                  </a:cubicBezTo>
                  <a:cubicBezTo>
                    <a:pt x="3866" y="2247"/>
                    <a:pt x="3866" y="2248"/>
                    <a:pt x="3866" y="2248"/>
                  </a:cubicBezTo>
                  <a:cubicBezTo>
                    <a:pt x="3866" y="2506"/>
                    <a:pt x="3657" y="2714"/>
                    <a:pt x="3400" y="2715"/>
                  </a:cubicBezTo>
                  <a:close/>
                  <a:moveTo>
                    <a:pt x="3067" y="668"/>
                  </a:moveTo>
                  <a:cubicBezTo>
                    <a:pt x="2721" y="893"/>
                    <a:pt x="2096" y="982"/>
                    <a:pt x="1533" y="982"/>
                  </a:cubicBezTo>
                  <a:cubicBezTo>
                    <a:pt x="971" y="982"/>
                    <a:pt x="346" y="893"/>
                    <a:pt x="0" y="6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5" y="226"/>
                    <a:pt x="971" y="315"/>
                    <a:pt x="1533" y="315"/>
                  </a:cubicBezTo>
                  <a:cubicBezTo>
                    <a:pt x="2096" y="315"/>
                    <a:pt x="2721" y="226"/>
                    <a:pt x="3067" y="0"/>
                  </a:cubicBezTo>
                  <a:lnTo>
                    <a:pt x="3067" y="668"/>
                  </a:lnTo>
                  <a:close/>
                </a:path>
              </a:pathLst>
            </a:custGeom>
            <a:solidFill>
              <a:srgbClr val="FFC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35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3FD1-7D72-4F10-BAE8-C3862A63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El rol de ArcGIS Enterprise en el manejo de datos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C29D067-3B6B-43D4-9053-ED51D8E46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720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83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1C2DB-C583-4871-B004-9A4A2355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Almacenar Archivos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BD2DCD-F07B-4B29-9C6A-BBC315083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3416"/>
            <a:ext cx="10515600" cy="3415756"/>
          </a:xfrm>
        </p:spPr>
      </p:pic>
    </p:spTree>
    <p:extLst>
      <p:ext uri="{BB962C8B-B14F-4D97-AF65-F5344CB8AC3E}">
        <p14:creationId xmlns:p14="http://schemas.microsoft.com/office/powerpoint/2010/main" val="290665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E86D8-9059-4B52-AB53-FE6AC15B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Servicios Web de Mapas (Base de Datos + Servicio Web)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5BBA4D8-0FDC-49F1-9A97-763EC0802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06" y="1690688"/>
            <a:ext cx="4721984" cy="283968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A1838D-8F53-4826-A870-299296AB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02" y="2372821"/>
            <a:ext cx="4324677" cy="33934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6DD857F-42A7-4AE2-B995-24F84B814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130" y="2748692"/>
            <a:ext cx="4621750" cy="3862231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303A848-A676-48EE-B914-E436D4D60051}"/>
              </a:ext>
            </a:extLst>
          </p:cNvPr>
          <p:cNvSpPr/>
          <p:nvPr/>
        </p:nvSpPr>
        <p:spPr>
          <a:xfrm>
            <a:off x="537405" y="4385388"/>
            <a:ext cx="2147072" cy="78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Almacenamiento de Tablas de Atributos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4D08E2A-B240-4E4C-AA08-C3330E5F15E1}"/>
              </a:ext>
            </a:extLst>
          </p:cNvPr>
          <p:cNvSpPr/>
          <p:nvPr/>
        </p:nvSpPr>
        <p:spPr>
          <a:xfrm>
            <a:off x="3443702" y="5464970"/>
            <a:ext cx="2147072" cy="78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Almacenamiento de Geometría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7D203CA-9FC6-4300-BC0E-0EBABC2CC187}"/>
              </a:ext>
            </a:extLst>
          </p:cNvPr>
          <p:cNvSpPr/>
          <p:nvPr/>
        </p:nvSpPr>
        <p:spPr>
          <a:xfrm>
            <a:off x="9032168" y="5994875"/>
            <a:ext cx="2147072" cy="78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REST de Servicios</a:t>
            </a:r>
          </a:p>
        </p:txBody>
      </p:sp>
    </p:spTree>
    <p:extLst>
      <p:ext uri="{BB962C8B-B14F-4D97-AF65-F5344CB8AC3E}">
        <p14:creationId xmlns:p14="http://schemas.microsoft.com/office/powerpoint/2010/main" val="166599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BC68E-E76D-4D3B-AD1E-26697D9E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Captura Inmediata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86171-3AEE-49E4-87E6-112E02FE3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26" y="1515231"/>
            <a:ext cx="2076059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78148E-C9FC-4766-9CAA-F4C2C790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3275"/>
            <a:ext cx="2747176" cy="389524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8289FD0-8778-4D96-94DB-A067FF825E76}"/>
              </a:ext>
            </a:extLst>
          </p:cNvPr>
          <p:cNvSpPr/>
          <p:nvPr/>
        </p:nvSpPr>
        <p:spPr>
          <a:xfrm>
            <a:off x="3443702" y="5464970"/>
            <a:ext cx="2147072" cy="78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Gestor de Formularios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18F1C2-784B-4AB6-ABBC-1F4EEA86FD29}"/>
              </a:ext>
            </a:extLst>
          </p:cNvPr>
          <p:cNvSpPr/>
          <p:nvPr/>
        </p:nvSpPr>
        <p:spPr>
          <a:xfrm>
            <a:off x="7628979" y="5475607"/>
            <a:ext cx="2147072" cy="78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Servicio Web de Mapas</a:t>
            </a:r>
          </a:p>
        </p:txBody>
      </p:sp>
    </p:spTree>
    <p:extLst>
      <p:ext uri="{BB962C8B-B14F-4D97-AF65-F5344CB8AC3E}">
        <p14:creationId xmlns:p14="http://schemas.microsoft.com/office/powerpoint/2010/main" val="132445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36E63-61E4-44C1-AA42-6A3BE442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Procesamiento en Tiempo Real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F7704E-E225-4D93-A71E-7AB80BDC6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476"/>
            <a:ext cx="10515600" cy="4311635"/>
          </a:xfrm>
        </p:spPr>
      </p:pic>
    </p:spTree>
    <p:extLst>
      <p:ext uri="{BB962C8B-B14F-4D97-AF65-F5344CB8AC3E}">
        <p14:creationId xmlns:p14="http://schemas.microsoft.com/office/powerpoint/2010/main" val="312079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480F3BB-29B5-4C3D-B116-188AB88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cargar información?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590D202-F408-4371-AF9D-3B6302422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Escenarios de carga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043873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498BBEDA4E0E4881F22CCBC5E6AC6D" ma:contentTypeVersion="10" ma:contentTypeDescription="Crear nuevo documento." ma:contentTypeScope="" ma:versionID="f4962f964e2ebfa5a40aacf1358dd866">
  <xsd:schema xmlns:xsd="http://www.w3.org/2001/XMLSchema" xmlns:xs="http://www.w3.org/2001/XMLSchema" xmlns:p="http://schemas.microsoft.com/office/2006/metadata/properties" xmlns:ns2="56d5b1cb-f5d1-49bc-aafa-13793090481c" xmlns:ns3="bb7ea011-91e7-4459-9354-947cfc9f17f3" targetNamespace="http://schemas.microsoft.com/office/2006/metadata/properties" ma:root="true" ma:fieldsID="0d625106b100f21b628b0dc89a2824e4" ns2:_="" ns3:_="">
    <xsd:import namespace="56d5b1cb-f5d1-49bc-aafa-13793090481c"/>
    <xsd:import namespace="bb7ea011-91e7-4459-9354-947cfc9f1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5b1cb-f5d1-49bc-aafa-137930904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ea011-91e7-4459-9354-947cfc9f17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CDE1F2-EFC7-441B-ADF0-E7DD8BAF66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0584E0-D724-4038-8D95-1082FE74BE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2006BA-A769-48DC-8597-33A82D485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d5b1cb-f5d1-49bc-aafa-13793090481c"/>
    <ds:schemaRef ds:uri="bb7ea011-91e7-4459-9354-947cfc9f17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Transferencia UFRO</Template>
  <TotalTime>170</TotalTime>
  <Words>397</Words>
  <Application>Microsoft Office PowerPoint</Application>
  <PresentationFormat>Panorámica</PresentationFormat>
  <Paragraphs>75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Introducción a métodos de carga de información en ArcGIS Enterprise</vt:lpstr>
      <vt:lpstr>Agenda del Taller</vt:lpstr>
      <vt:lpstr>Repasando Fuentes de Datos</vt:lpstr>
      <vt:lpstr>El rol de ArcGIS Enterprise en el manejo de datos</vt:lpstr>
      <vt:lpstr>Almacenar Archivos</vt:lpstr>
      <vt:lpstr>Servicios Web de Mapas (Base de Datos + Servicio Web)</vt:lpstr>
      <vt:lpstr>Captura Inmediata</vt:lpstr>
      <vt:lpstr>Procesamiento en Tiempo Real</vt:lpstr>
      <vt:lpstr>¿Cómo cargar información?</vt:lpstr>
      <vt:lpstr>Directamente en Portal for ArcGIS</vt:lpstr>
      <vt:lpstr>Software de Escritorio ArcGIS Pro</vt:lpstr>
      <vt:lpstr>Alimentación desde Geoevent</vt:lpstr>
      <vt:lpstr>Carga a través de operaciones de Scripting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métodos de carga de información en ArcGIS Enterprise</dc:title>
  <dc:creator>Leandro Zamudio León</dc:creator>
  <cp:lastModifiedBy>Leandro Zamudio León</cp:lastModifiedBy>
  <cp:revision>2</cp:revision>
  <dcterms:created xsi:type="dcterms:W3CDTF">2021-10-15T13:13:58Z</dcterms:created>
  <dcterms:modified xsi:type="dcterms:W3CDTF">2021-10-15T16:05:34Z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0x01010023498BBEDA4E0E4881F22CCBC5E6AC6D</vt:lpwstr>
  </property>
</Properties>
</file>