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68" r:id="rId6"/>
    <p:sldId id="265" r:id="rId7"/>
    <p:sldId id="270" r:id="rId8"/>
    <p:sldId id="269" r:id="rId9"/>
  </p:sldIdLst>
  <p:sldSz cx="9144000" cy="6858000" type="screen4x3"/>
  <p:notesSz cx="6858000" cy="9144000"/>
  <p:defaultTextStyle>
    <a:defPPr marL="0" marR="0" lvl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</a:defRPr>
    </a:defPPr>
    <a:lvl1pPr marL="0" marR="0" lvl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1pPr>
    <a:lvl2pPr marL="0" marR="0" lvl="1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2pPr>
    <a:lvl3pPr marL="0" marR="0" lvl="2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3pPr>
    <a:lvl4pPr marL="0" marR="0" lvl="3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4pPr>
    <a:lvl5pPr marL="0" marR="0" lvl="4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5pPr>
    <a:lvl6pPr marL="0" marR="0" lvl="5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6pPr>
    <a:lvl7pPr marL="0" marR="0" lvl="6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7pPr>
    <a:lvl8pPr marL="0" marR="0" lvl="7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8pPr>
    <a:lvl9pPr marL="0" marR="0" lvl="8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>
        <a:ln>
          <a:noFill/>
        </a:ln>
        <a:solidFill>
          <a:srgbClr val="000000"/>
        </a:solidFill>
        <a:effectLst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3049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1461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Marcador de texto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7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66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7" name="Marcador de texto 3"/>
          <p:cNvSpPr>
            <a:spLocks noGrp="1"/>
          </p:cNvSpPr>
          <p:nvPr>
            <p:ph type="body" sz="half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6" name="Marcador de posición de imagen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428181" y="6414762"/>
            <a:ext cx="258620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parenciaestadodemexico.org.mx/itaipem/cpctcn/inscrpcn/inscrpcn.jsp?idc=158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hyperlink" Target="https://us02web.zoom.us/j/81669212787&#160;" TargetMode="External"/><Relationship Id="rId4" Type="http://schemas.openxmlformats.org/officeDocument/2006/relationships/hyperlink" Target="https://us02web.zoom.us/j/89040844114?pwd=OEhOWUVJL2RCZC9EaWxqbDk3RTliQT09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em.org.mx/doc/avisosDePrivacidad/20220822/DGCyC/APEventosCapacitacionesyPlaticasInformativas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" descr="Imagen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5684" y="1409908"/>
            <a:ext cx="2092632" cy="11973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"/>
          <p:cNvSpPr txBox="1"/>
          <p:nvPr/>
        </p:nvSpPr>
        <p:spPr>
          <a:xfrm>
            <a:off x="607423" y="2607230"/>
            <a:ext cx="79293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None/>
            </a:pPr>
            <a:endParaRPr lang="en-US" sz="2000" b="1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None/>
            </a:pPr>
            <a:r>
              <a:rPr lang="en-US" sz="2000" b="1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Capacitación Virtual en Materia de:</a:t>
            </a:r>
            <a:endParaRPr sz="2000" b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</a:pPr>
            <a:endParaRPr sz="2000" b="0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algn="ctr">
              <a:buClr>
                <a:srgbClr val="000000"/>
              </a:buClr>
              <a:buSzPts val="2400"/>
            </a:pPr>
            <a:r>
              <a:rPr lang="en-US" sz="2000" b="1" dirty="0" smtClean="0"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“</a:t>
            </a:r>
            <a:r>
              <a:rPr lang="en-US" sz="2000" b="1" dirty="0" err="1" smtClean="0"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Documento</a:t>
            </a:r>
            <a:r>
              <a:rPr lang="en-US" sz="2000" b="1" dirty="0" smtClean="0"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de </a:t>
            </a:r>
            <a:r>
              <a:rPr lang="en-US" sz="2000" b="1" dirty="0" err="1" smtClean="0"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seguridad</a:t>
            </a:r>
            <a:r>
              <a:rPr lang="es-MX" sz="2000" b="1" dirty="0" smtClean="0">
                <a:latin typeface="Palatino Linotype" panose="02040502050505030304" pitchFamily="18" charset="0"/>
              </a:rPr>
              <a:t>"</a:t>
            </a:r>
            <a:endParaRPr sz="2000" b="1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None/>
            </a:pPr>
            <a:endParaRPr sz="2000" b="1" u="none" strike="noStrike" cap="none" dirty="0">
              <a:solidFill>
                <a:srgbClr val="000000"/>
              </a:solidFill>
              <a:latin typeface="Palatino Linotype" panose="02040502050505030304" pitchFamily="18" charset="0"/>
              <a:ea typeface="Palatino Linotype"/>
              <a:cs typeface="Palatino Linotype"/>
              <a:sym typeface="Palatino Linotype"/>
            </a:endParaRPr>
          </a:p>
          <a:p>
            <a:pPr algn="ctr">
              <a:buClr>
                <a:srgbClr val="000000"/>
              </a:buClr>
              <a:buSzPts val="2000"/>
            </a:pPr>
            <a:r>
              <a:rPr lang="en-US" sz="2000" b="1" dirty="0" smtClean="0"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20 </a:t>
            </a:r>
            <a:r>
              <a:rPr lang="en-US" sz="2000" b="1" dirty="0"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de</a:t>
            </a:r>
            <a:r>
              <a:rPr lang="en-US" sz="2000" b="1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1" u="none" strike="noStrike" cap="none" dirty="0" err="1" smtClean="0">
                <a:solidFill>
                  <a:srgbClr val="000000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septiembre</a:t>
            </a:r>
            <a:r>
              <a:rPr lang="en-US" sz="2000" b="1" u="none" strike="noStrike" cap="none" dirty="0" smtClean="0">
                <a:solidFill>
                  <a:srgbClr val="000000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1" u="none" strike="noStrike" cap="none" dirty="0">
                <a:solidFill>
                  <a:srgbClr val="000000"/>
                </a:solidFill>
                <a:latin typeface="Palatino Linotype" panose="02040502050505030304" pitchFamily="18" charset="0"/>
                <a:ea typeface="Palatino Linotype"/>
                <a:cs typeface="Palatino Linotype"/>
                <a:sym typeface="Palatino Linotype"/>
              </a:rPr>
              <a:t>de 2023</a:t>
            </a:r>
            <a:endParaRPr sz="2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Marcador de número de diapositiva 15"/>
          <p:cNvSpPr txBox="1">
            <a:spLocks noGrp="1"/>
          </p:cNvSpPr>
          <p:nvPr>
            <p:ph type="sldNum" sz="quarter" idx="4294967295"/>
          </p:nvPr>
        </p:nvSpPr>
        <p:spPr>
          <a:xfrm>
            <a:off x="8801099" y="6505279"/>
            <a:ext cx="180337" cy="2692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1" name="Marcador de contenido 3"/>
          <p:cNvSpPr txBox="1"/>
          <p:nvPr/>
        </p:nvSpPr>
        <p:spPr>
          <a:xfrm>
            <a:off x="547352" y="1148632"/>
            <a:ext cx="8229601" cy="1231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/>
          <a:p>
            <a:pPr algn="just">
              <a:spcBef>
                <a:spcPts val="400"/>
              </a:spcBef>
              <a:defRPr sz="14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dirty="0"/>
          </a:p>
          <a:p>
            <a:pPr algn="just">
              <a:buClr>
                <a:srgbClr val="000000"/>
              </a:buClr>
              <a:buSzPts val="2400"/>
            </a:pPr>
            <a:r>
              <a:rPr sz="2000" dirty="0">
                <a:latin typeface="Palatino Linotype"/>
              </a:rPr>
              <a:t>Otorgar los conocimientos necesarios en </a:t>
            </a:r>
            <a:r>
              <a:rPr lang="es-MX" sz="2000" dirty="0">
                <a:latin typeface="Palatino Linotype"/>
              </a:rPr>
              <a:t>materia </a:t>
            </a:r>
            <a:r>
              <a:rPr sz="2000" dirty="0" smtClean="0">
                <a:latin typeface="Palatino Linotype"/>
              </a:rPr>
              <a:t>de</a:t>
            </a:r>
            <a:r>
              <a:rPr lang="es-MX" sz="2000" dirty="0" smtClean="0">
                <a:latin typeface="Palatino Linotype"/>
              </a:rPr>
              <a:t> Documento de Seguridad</a:t>
            </a:r>
            <a:r>
              <a:rPr lang="es-MX" sz="2000" dirty="0">
                <a:latin typeface="Palatino Linotype"/>
              </a:rPr>
              <a:t> </a:t>
            </a:r>
            <a:r>
              <a:rPr lang="es-MX" sz="2000" dirty="0" smtClean="0">
                <a:latin typeface="Palatino Linotype"/>
              </a:rPr>
              <a:t>a </a:t>
            </a:r>
            <a:r>
              <a:rPr lang="es-MX" sz="2000" dirty="0">
                <a:latin typeface="Palatino Linotype"/>
              </a:rPr>
              <a:t>los servidores públicos </a:t>
            </a:r>
            <a:r>
              <a:rPr sz="2000" dirty="0" smtClean="0">
                <a:latin typeface="Palatino Linotype"/>
              </a:rPr>
              <a:t>de</a:t>
            </a:r>
            <a:r>
              <a:rPr lang="es-MX" sz="2000" dirty="0" smtClean="0">
                <a:latin typeface="Palatino Linotype"/>
              </a:rPr>
              <a:t> los ayuntamientos siguientes</a:t>
            </a:r>
            <a:r>
              <a:rPr sz="2000" dirty="0" smtClean="0">
                <a:latin typeface="Palatino Linotype"/>
              </a:rPr>
              <a:t>:</a:t>
            </a:r>
            <a:endParaRPr lang="es-MX" sz="2000" dirty="0" smtClean="0">
              <a:latin typeface="Palatino Linotype"/>
            </a:endParaRPr>
          </a:p>
          <a:p>
            <a:pPr algn="just">
              <a:buClr>
                <a:srgbClr val="000000"/>
              </a:buClr>
              <a:buSzPts val="2400"/>
            </a:pPr>
            <a:endParaRPr lang="es-MX" sz="2000" dirty="0">
              <a:latin typeface="Palatino Linotype"/>
            </a:endParaRPr>
          </a:p>
        </p:txBody>
      </p:sp>
      <p:sp>
        <p:nvSpPr>
          <p:cNvPr id="4" name="Google Shape;135;p1"/>
          <p:cNvSpPr txBox="1">
            <a:spLocks noGrp="1"/>
          </p:cNvSpPr>
          <p:nvPr>
            <p:ph type="title"/>
          </p:nvPr>
        </p:nvSpPr>
        <p:spPr>
          <a:xfrm>
            <a:off x="457200" y="198302"/>
            <a:ext cx="8229600" cy="844800"/>
          </a:xfrm>
          <a:prstGeom prst="rect">
            <a:avLst/>
          </a:prstGeom>
        </p:spPr>
        <p:txBody>
          <a:bodyPr lIns="45699" tIns="45699" rIns="45699" bIns="45699"/>
          <a:lstStyle>
            <a:lvl1pPr algn="just">
              <a:defRPr sz="2000" b="1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rPr lang="es-MX" dirty="0"/>
              <a:t>Objetivos:</a:t>
            </a:r>
            <a:endParaRPr dirty="0"/>
          </a:p>
        </p:txBody>
      </p:sp>
      <p:sp>
        <p:nvSpPr>
          <p:cNvPr id="3" name="Rectángulo 2"/>
          <p:cNvSpPr/>
          <p:nvPr/>
        </p:nvSpPr>
        <p:spPr>
          <a:xfrm>
            <a:off x="1110343" y="2379734"/>
            <a:ext cx="33571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latin typeface="Palatino Linotype" panose="02040502050505030304" pitchFamily="18" charset="0"/>
              </a:rPr>
              <a:t>Atenco</a:t>
            </a:r>
          </a:p>
          <a:p>
            <a:r>
              <a:rPr lang="es-MX" dirty="0">
                <a:latin typeface="Palatino Linotype" panose="02040502050505030304" pitchFamily="18" charset="0"/>
              </a:rPr>
              <a:t>Atizapán Santa Cruz</a:t>
            </a:r>
          </a:p>
          <a:p>
            <a:r>
              <a:rPr lang="es-MX" dirty="0">
                <a:latin typeface="Palatino Linotype" panose="02040502050505030304" pitchFamily="18" charset="0"/>
              </a:rPr>
              <a:t>Atizapán de Zaragoza</a:t>
            </a:r>
          </a:p>
          <a:p>
            <a:r>
              <a:rPr lang="es-MX" dirty="0">
                <a:latin typeface="Palatino Linotype" panose="02040502050505030304" pitchFamily="18" charset="0"/>
              </a:rPr>
              <a:t>Atlacomulco</a:t>
            </a:r>
          </a:p>
          <a:p>
            <a:r>
              <a:rPr lang="es-MX" dirty="0" err="1">
                <a:latin typeface="Palatino Linotype" panose="02040502050505030304" pitchFamily="18" charset="0"/>
              </a:rPr>
              <a:t>Atlautla</a:t>
            </a:r>
            <a:endParaRPr lang="es-MX" dirty="0">
              <a:latin typeface="Palatino Linotype" panose="02040502050505030304" pitchFamily="18" charset="0"/>
            </a:endParaRPr>
          </a:p>
          <a:p>
            <a:r>
              <a:rPr lang="es-MX" dirty="0" err="1">
                <a:latin typeface="Palatino Linotype" panose="02040502050505030304" pitchFamily="18" charset="0"/>
              </a:rPr>
              <a:t>Axapusco</a:t>
            </a:r>
            <a:endParaRPr lang="es-MX" dirty="0">
              <a:latin typeface="Palatino Linotype" panose="02040502050505030304" pitchFamily="18" charset="0"/>
            </a:endParaRPr>
          </a:p>
          <a:p>
            <a:r>
              <a:rPr lang="es-MX" dirty="0" err="1">
                <a:latin typeface="Palatino Linotype" panose="02040502050505030304" pitchFamily="18" charset="0"/>
              </a:rPr>
              <a:t>Ayapango</a:t>
            </a:r>
            <a:endParaRPr lang="es-MX" dirty="0">
              <a:latin typeface="Palatino Linotype" panose="02040502050505030304" pitchFamily="18" charset="0"/>
            </a:endParaRPr>
          </a:p>
          <a:p>
            <a:r>
              <a:rPr lang="es-MX" dirty="0" err="1">
                <a:latin typeface="Palatino Linotype" panose="02040502050505030304" pitchFamily="18" charset="0"/>
              </a:rPr>
              <a:t>Calimaya</a:t>
            </a:r>
            <a:endParaRPr lang="es-MX" dirty="0">
              <a:latin typeface="Palatino Linotype" panose="02040502050505030304" pitchFamily="18" charset="0"/>
            </a:endParaRPr>
          </a:p>
          <a:p>
            <a:r>
              <a:rPr lang="es-MX" dirty="0" err="1">
                <a:latin typeface="Palatino Linotype" panose="02040502050505030304" pitchFamily="18" charset="0"/>
              </a:rPr>
              <a:t>Capulhuac</a:t>
            </a:r>
            <a:endParaRPr lang="es-MX" dirty="0">
              <a:latin typeface="Palatino Linotype" panose="02040502050505030304" pitchFamily="18" charset="0"/>
            </a:endParaRPr>
          </a:p>
          <a:p>
            <a:r>
              <a:rPr lang="es-MX" dirty="0">
                <a:latin typeface="Palatino Linotype" panose="02040502050505030304" pitchFamily="18" charset="0"/>
              </a:rPr>
              <a:t>Chalco</a:t>
            </a:r>
          </a:p>
        </p:txBody>
      </p:sp>
    </p:spTree>
    <p:extLst>
      <p:ext uri="{BB962C8B-B14F-4D97-AF65-F5344CB8AC3E}">
        <p14:creationId xmlns:p14="http://schemas.microsoft.com/office/powerpoint/2010/main" val="24533298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135;p1"/>
          <p:cNvSpPr txBox="1">
            <a:spLocks noGrp="1"/>
          </p:cNvSpPr>
          <p:nvPr>
            <p:ph type="title"/>
          </p:nvPr>
        </p:nvSpPr>
        <p:spPr>
          <a:xfrm>
            <a:off x="457200" y="198302"/>
            <a:ext cx="8229600" cy="844800"/>
          </a:xfrm>
          <a:prstGeom prst="rect">
            <a:avLst/>
          </a:prstGeom>
        </p:spPr>
        <p:txBody>
          <a:bodyPr lIns="45699" tIns="45699" rIns="45699" bIns="45699"/>
          <a:lstStyle>
            <a:lvl1pPr algn="just">
              <a:defRPr sz="2000" b="1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generales</a:t>
            </a:r>
            <a:endParaRPr dirty="0"/>
          </a:p>
        </p:txBody>
      </p:sp>
      <p:graphicFrame>
        <p:nvGraphicFramePr>
          <p:cNvPr id="94" name="Google Shape;136;p1"/>
          <p:cNvGraphicFramePr/>
          <p:nvPr>
            <p:extLst>
              <p:ext uri="{D42A27DB-BD31-4B8C-83A1-F6EECF244321}">
                <p14:modId xmlns:p14="http://schemas.microsoft.com/office/powerpoint/2010/main" val="1408107669"/>
              </p:ext>
            </p:extLst>
          </p:nvPr>
        </p:nvGraphicFramePr>
        <p:xfrm>
          <a:off x="457200" y="1685419"/>
          <a:ext cx="8348125" cy="405448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161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86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822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2000" b="1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Fecha</a:t>
                      </a:r>
                      <a:endParaRPr sz="2000" b="1" dirty="0"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0" baseline="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</a:rPr>
                        <a:t>Jueves 20</a:t>
                      </a:r>
                      <a:r>
                        <a:rPr lang="es-MX" sz="2000" b="0" baseline="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lang="es-MX" sz="2000" b="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de </a:t>
                      </a:r>
                      <a:r>
                        <a:rPr lang="es-MX" sz="2000" b="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septiembre </a:t>
                      </a:r>
                      <a:r>
                        <a:rPr sz="2000" b="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de 202</a:t>
                      </a:r>
                      <a:r>
                        <a:rPr lang="es-MX" sz="2000" b="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3</a:t>
                      </a:r>
                      <a:endParaRPr sz="2000" b="0" dirty="0"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18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Lugar</a:t>
                      </a:r>
                    </a:p>
                  </a:txBody>
                  <a:tcPr marL="45725" marR="45725" marT="45725" marB="45725" anchor="ctr" horzOverflow="overflow"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Palatino Linotype"/>
                        <a:buNone/>
                        <a:defRPr sz="1400" u="none" strike="noStrike" cap="none"/>
                      </a:pPr>
                      <a:r>
                        <a:rPr lang="en-US" sz="2000" u="none" strike="noStrike" cap="none" dirty="0">
                          <a:latin typeface="Palatino Linotype" panose="02040502050505030304" pitchFamily="18" charset="0"/>
                        </a:rPr>
                        <a:t>Plataforma zoom</a:t>
                      </a:r>
                      <a:endParaRPr lang="en-US" sz="2000" dirty="0">
                        <a:latin typeface="Palatino Linotype" panose="02040502050505030304" pitchFamily="18" charset="0"/>
                      </a:endParaRPr>
                    </a:p>
                  </a:txBody>
                  <a:tcPr marL="45725" marR="45725" marT="45725" marB="45725" anchor="ctr" horzOverflow="overflow">
                    <a:lnB w="12700">
                      <a:solidFill>
                        <a:schemeClr val="accent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9177">
                <a:tc>
                  <a:txBody>
                    <a:bodyPr/>
                    <a:lstStyle/>
                    <a:p>
                      <a:pPr algn="ctr"/>
                      <a:r>
                        <a:rPr sz="2000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Inicio</a:t>
                      </a:r>
                      <a:r>
                        <a:rPr lang="es-MX"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</a:rPr>
                        <a:t> </a:t>
                      </a:r>
                      <a:endParaRPr sz="2000"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1</a:t>
                      </a:r>
                      <a:r>
                        <a:rPr lang="es-MX" sz="20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Calibri"/>
                        </a:rPr>
                        <a:t>2</a:t>
                      </a:r>
                      <a:r>
                        <a:rPr lang="es-MX" sz="20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</a:rPr>
                        <a:t>:00</a:t>
                      </a:r>
                      <a:r>
                        <a:rPr sz="20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horas</a:t>
                      </a: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917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Duración</a:t>
                      </a:r>
                      <a:r>
                        <a:rPr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20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2:00</a:t>
                      </a:r>
                      <a:r>
                        <a:rPr sz="20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horas</a:t>
                      </a: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9177">
                <a:tc>
                  <a:txBody>
                    <a:bodyPr/>
                    <a:lstStyle/>
                    <a:p>
                      <a:pPr algn="ctr"/>
                      <a:r>
                        <a:rPr sz="2000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Término</a:t>
                      </a:r>
                      <a:r>
                        <a:rPr lang="es-MX"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</a:rPr>
                        <a:t> </a:t>
                      </a:r>
                      <a:endParaRPr sz="2000"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20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</a:rPr>
                        <a:t>14:00</a:t>
                      </a:r>
                      <a:r>
                        <a:rPr sz="20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horas</a:t>
                      </a: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38553">
                <a:tc>
                  <a:txBody>
                    <a:bodyPr/>
                    <a:lstStyle/>
                    <a:p>
                      <a:pPr algn="ctr"/>
                      <a:r>
                        <a:rPr sz="2000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Perfil</a:t>
                      </a:r>
                      <a:r>
                        <a:rPr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de </a:t>
                      </a:r>
                      <a:r>
                        <a:rPr sz="2000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los</a:t>
                      </a:r>
                      <a:r>
                        <a:rPr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sz="2000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asistentes</a:t>
                      </a:r>
                      <a:r>
                        <a:rPr lang="es-MX"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</a:rPr>
                        <a:t> </a:t>
                      </a:r>
                      <a:endParaRPr sz="2000"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Servidores Públicos</a:t>
                      </a:r>
                      <a:endParaRPr sz="2000" dirty="0"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83475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Número</a:t>
                      </a:r>
                      <a:r>
                        <a:rPr sz="20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de </a:t>
                      </a:r>
                      <a:r>
                        <a:rPr sz="2000" dirty="0" err="1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asistentes</a:t>
                      </a: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200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Calibri"/>
                        </a:rPr>
                        <a:t>100</a:t>
                      </a:r>
                      <a:endParaRPr sz="20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5" marR="45725" marT="45725" marB="45725" anchor="ctr" horzOverflow="overflow">
                    <a:lnT w="12700">
                      <a:solidFill>
                        <a:schemeClr val="accent4"/>
                      </a:solidFill>
                    </a:lnT>
                    <a:lnB w="12700">
                      <a:solidFill>
                        <a:schemeClr val="accent4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5" name="Google Shape;137;p1"/>
          <p:cNvSpPr txBox="1">
            <a:spLocks noGrp="1"/>
          </p:cNvSpPr>
          <p:nvPr>
            <p:ph type="sldNum" sz="quarter" idx="4294967295"/>
          </p:nvPr>
        </p:nvSpPr>
        <p:spPr>
          <a:xfrm>
            <a:off x="8505575" y="6414826"/>
            <a:ext cx="181343" cy="24826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Marcador de número de diapositiva 15"/>
          <p:cNvSpPr txBox="1">
            <a:spLocks noGrp="1"/>
          </p:cNvSpPr>
          <p:nvPr>
            <p:ph type="sldNum" sz="quarter" idx="4294967295"/>
          </p:nvPr>
        </p:nvSpPr>
        <p:spPr>
          <a:xfrm>
            <a:off x="8776337" y="6473348"/>
            <a:ext cx="205737" cy="33273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>
              <a:defRPr sz="160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graphicFrame>
        <p:nvGraphicFramePr>
          <p:cNvPr id="98" name="Tabla 4"/>
          <p:cNvGraphicFramePr/>
          <p:nvPr>
            <p:extLst>
              <p:ext uri="{D42A27DB-BD31-4B8C-83A1-F6EECF244321}">
                <p14:modId xmlns:p14="http://schemas.microsoft.com/office/powerpoint/2010/main" val="1814068736"/>
              </p:ext>
            </p:extLst>
          </p:nvPr>
        </p:nvGraphicFramePr>
        <p:xfrm>
          <a:off x="303121" y="1276926"/>
          <a:ext cx="8605747" cy="40242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83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934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17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81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9998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Programa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</a:p>
                  </a:txBody>
                  <a:tcPr marL="45723" marR="45723" marT="45723" marB="45723" anchor="ctr" horzOverflow="overflow">
                    <a:lnL>
                      <a:solidFill>
                        <a:srgbClr val="7D60A0"/>
                      </a:solidFill>
                    </a:lnL>
                    <a:lnR w="12700">
                      <a:miter lim="400000"/>
                    </a:lnR>
                    <a:lnT>
                      <a:solidFill>
                        <a:srgbClr val="7D60A0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FFFF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Responsable</a:t>
                      </a:r>
                      <a:r>
                        <a:rPr lang="es-MX" sz="1200" dirty="0">
                          <a:solidFill>
                            <a:srgbClr val="FFFFFF"/>
                          </a:solidFill>
                          <a:latin typeface="Palatino Linotype"/>
                          <a:ea typeface="Palatino Linotype"/>
                          <a:cs typeface="Palatino Linotype"/>
                        </a:rPr>
                        <a:t> </a:t>
                      </a:r>
                      <a:endParaRPr sz="12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3" marR="45723" marT="45723" marB="45723" anchor="ctr" horzOverflow="overflow">
                    <a:lnL w="12700">
                      <a:noFill/>
                      <a:miter lim="400000"/>
                    </a:lnL>
                    <a:lnR w="12700">
                      <a:miter lim="400000"/>
                    </a:lnR>
                    <a:lnT>
                      <a:solidFill>
                        <a:srgbClr val="7D60A0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>
                          <a:solidFill>
                            <a:srgbClr val="FFFF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Hora</a:t>
                      </a:r>
                      <a:r>
                        <a:rPr lang="es-MX" sz="1200" dirty="0">
                          <a:solidFill>
                            <a:srgbClr val="FFFFFF"/>
                          </a:solidFill>
                          <a:latin typeface="Palatino Linotype"/>
                          <a:ea typeface="Palatino Linotype"/>
                          <a:cs typeface="Palatino Linotype"/>
                        </a:rPr>
                        <a:t> </a:t>
                      </a:r>
                      <a:endParaRPr sz="1200">
                        <a:solidFill>
                          <a:srgbClr val="FFFFFF"/>
                        </a:solidFill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3" marR="45723" marT="45723" marB="45723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>
                      <a:solidFill>
                        <a:srgbClr val="7D60A0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dirty="0" err="1">
                          <a:solidFill>
                            <a:srgbClr val="FFFFFF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Duración</a:t>
                      </a:r>
                      <a:r>
                        <a:rPr lang="es-MX" sz="1200" dirty="0">
                          <a:solidFill>
                            <a:srgbClr val="FFFFFF"/>
                          </a:solidFill>
                          <a:latin typeface="Palatino Linotype"/>
                          <a:ea typeface="Palatino Linotype"/>
                          <a:cs typeface="Palatino Linotype"/>
                        </a:rPr>
                        <a:t> </a:t>
                      </a:r>
                      <a:endParaRPr sz="1200" dirty="0">
                        <a:solidFill>
                          <a:srgbClr val="FFFFFF"/>
                        </a:solidFill>
                        <a:latin typeface="Palatino Linotype" panose="02040502050505030304" pitchFamily="18" charset="0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23" marR="45723" marT="45723" marB="45723" anchor="ctr" horzOverflow="overflow">
                    <a:lnL w="12700">
                      <a:miter lim="400000"/>
                    </a:lnL>
                    <a:lnR>
                      <a:solidFill>
                        <a:srgbClr val="7D60A0"/>
                      </a:solidFill>
                    </a:lnR>
                    <a:lnT>
                      <a:solidFill>
                        <a:srgbClr val="7D60A0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3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dirty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Bienvenida a los Servidores Públicos</a:t>
                      </a:r>
                    </a:p>
                  </a:txBody>
                  <a:tcPr marL="45734" marR="45734"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Moderador</a:t>
                      </a:r>
                      <a:endParaRPr lang="es-MX" sz="1200" dirty="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defRPr>
                      </a:pPr>
                      <a:r>
                        <a:rPr lang="es-MX" sz="1200" dirty="0" smtClean="0">
                          <a:latin typeface="Palatino Linotype"/>
                        </a:rPr>
                        <a:t>12:00</a:t>
                      </a:r>
                      <a:r>
                        <a:rPr sz="1200" dirty="0" smtClean="0">
                          <a:latin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</a:rPr>
                        <a:t>– </a:t>
                      </a:r>
                      <a:r>
                        <a:rPr sz="1200" dirty="0" smtClean="0">
                          <a:latin typeface="Palatino Linotype"/>
                        </a:rPr>
                        <a:t>1</a:t>
                      </a:r>
                      <a:r>
                        <a:rPr lang="es-MX" sz="1200" dirty="0" smtClean="0">
                          <a:latin typeface="Palatino Linotype"/>
                        </a:rPr>
                        <a:t>2:05</a:t>
                      </a:r>
                      <a:r>
                        <a:rPr sz="1200" dirty="0" smtClean="0">
                          <a:latin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</a:rPr>
                        <a:t>h</a:t>
                      </a:r>
                      <a:r>
                        <a:rPr lang="es-MX" sz="1200" dirty="0" err="1">
                          <a:latin typeface="Palatino Linotype"/>
                        </a:rPr>
                        <a:t>rs</a:t>
                      </a:r>
                      <a:endParaRPr sz="1200" dirty="0">
                        <a:latin typeface="Palatino Linotype"/>
                      </a:endParaRP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12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5 min</a:t>
                      </a: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2078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s-MX" sz="1200" b="0" i="0" dirty="0">
                          <a:solidFill>
                            <a:schemeClr val="tx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Capacitación en materia </a:t>
                      </a:r>
                      <a:r>
                        <a:rPr lang="es-MX" sz="1200" b="0" i="0" dirty="0" smtClean="0">
                          <a:solidFill>
                            <a:schemeClr val="tx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de</a:t>
                      </a:r>
                      <a:r>
                        <a:rPr lang="es-MX" sz="1200" b="0" i="0" baseline="0" dirty="0" smtClean="0">
                          <a:solidFill>
                            <a:schemeClr val="tx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Análisis de Brecha</a:t>
                      </a:r>
                      <a:endParaRPr sz="1200" b="0" i="0" baseline="0" dirty="0">
                        <a:solidFill>
                          <a:schemeClr val="tx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34" marR="45734"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cap="none" spc="0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Palatino Linotype"/>
                          <a:ea typeface="+mn-ea"/>
                          <a:cs typeface="+mn-cs"/>
                          <a:sym typeface="Palatino Linotype"/>
                        </a:rPr>
                        <a:t>Personal de la </a:t>
                      </a:r>
                      <a:r>
                        <a:rPr lang="es-MX" sz="1200" b="0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  <a:sym typeface="Calibri"/>
                        </a:rPr>
                        <a:t>Dirección General de </a:t>
                      </a:r>
                      <a:r>
                        <a:rPr lang="es-MX" dirty="0" smtClean="0">
                          <a:latin typeface="Palatino Linotype"/>
                        </a:rPr>
                        <a:t>Capacitación</a:t>
                      </a:r>
                      <a:r>
                        <a:rPr lang="es-MX" baseline="0" dirty="0" smtClean="0">
                          <a:latin typeface="Palatino Linotype"/>
                        </a:rPr>
                        <a:t> y Certificación </a:t>
                      </a:r>
                    </a:p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MX" b="0" baseline="0" dirty="0">
                          <a:latin typeface="Palatino Linotype"/>
                        </a:rPr>
                        <a:t> </a:t>
                      </a:r>
                      <a:r>
                        <a:rPr lang="es-MX" sz="1200" b="0" baseline="0" dirty="0" smtClean="0">
                          <a:latin typeface="Palatino Linotype"/>
                        </a:rPr>
                        <a:t>Capacitador</a:t>
                      </a:r>
                      <a:endParaRPr lang="es-MX" sz="1200" b="0" dirty="0">
                        <a:latin typeface="Palatino Linotype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</a:t>
                      </a: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2</a:t>
                      </a: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</a:rPr>
                        <a:t>:05</a:t>
                      </a:r>
                      <a:r>
                        <a:rPr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– </a:t>
                      </a: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</a:rPr>
                        <a:t>12:45</a:t>
                      </a:r>
                      <a:r>
                        <a:rPr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h</a:t>
                      </a:r>
                      <a:r>
                        <a:rPr lang="es-MX" sz="1200" dirty="0" err="1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rs</a:t>
                      </a:r>
                      <a:endParaRPr sz="1200" dirty="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40</a:t>
                      </a:r>
                      <a:r>
                        <a:rPr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min</a:t>
                      </a: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794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es-MX" sz="1200" b="0" i="0" dirty="0" smtClean="0">
                          <a:solidFill>
                            <a:schemeClr val="tx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Capacitación en materia de Análisis de Riesgos y Plan de Trabajo</a:t>
                      </a:r>
                      <a:endParaRPr sz="1200" b="0" i="0" baseline="0" dirty="0">
                        <a:solidFill>
                          <a:schemeClr val="tx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34" marR="45734"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Palatino Linotype"/>
                          <a:ea typeface="+mn-ea"/>
                          <a:cs typeface="+mn-cs"/>
                          <a:sym typeface="Palatino Linotype"/>
                        </a:rPr>
                        <a:t>Personal de la </a:t>
                      </a:r>
                      <a:r>
                        <a:rPr lang="es-MX" sz="1200" b="0" i="0" u="none" strike="noStrike" cap="none" spc="0" baseline="0" dirty="0" smtClean="0">
                          <a:solidFill>
                            <a:srgbClr val="000000"/>
                          </a:solidFill>
                          <a:effectLst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  <a:sym typeface="Calibri"/>
                        </a:rPr>
                        <a:t>Dirección General de </a:t>
                      </a:r>
                      <a:r>
                        <a:rPr lang="es-MX" dirty="0" smtClean="0">
                          <a:latin typeface="Palatino Linotype"/>
                        </a:rPr>
                        <a:t>Capacitación</a:t>
                      </a:r>
                      <a:r>
                        <a:rPr lang="es-MX" baseline="0" dirty="0" smtClean="0">
                          <a:latin typeface="Palatino Linotype"/>
                        </a:rPr>
                        <a:t> y Certificación </a:t>
                      </a:r>
                    </a:p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MX" b="0" baseline="0" dirty="0" smtClean="0">
                          <a:latin typeface="Palatino Linotype"/>
                        </a:rPr>
                        <a:t> </a:t>
                      </a:r>
                      <a:r>
                        <a:rPr lang="es-MX" sz="1200" b="0" baseline="0" dirty="0" smtClean="0">
                          <a:latin typeface="Palatino Linotype"/>
                        </a:rPr>
                        <a:t>Capacitador</a:t>
                      </a:r>
                      <a:endParaRPr lang="es-MX" sz="1200" b="0" dirty="0" smtClean="0">
                        <a:latin typeface="Palatino Linotype"/>
                      </a:endParaRPr>
                    </a:p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lang="es-MX" sz="1200" b="0" dirty="0">
                        <a:latin typeface="Palatino Linotype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12:45 </a:t>
                      </a: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-</a:t>
                      </a: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13:25</a:t>
                      </a:r>
                      <a:endParaRPr sz="1200" dirty="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lang="es-MX" sz="1200" dirty="0" smtClean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40 min</a:t>
                      </a:r>
                      <a:endParaRPr sz="1200" dirty="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89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200" dirty="0" err="1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Sesión</a:t>
                      </a:r>
                      <a:r>
                        <a:rPr sz="1200" dirty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de </a:t>
                      </a:r>
                      <a:r>
                        <a:rPr sz="1200" dirty="0" err="1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preguntas</a:t>
                      </a:r>
                      <a:r>
                        <a:rPr sz="1200" dirty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 y </a:t>
                      </a:r>
                      <a:r>
                        <a:rPr sz="1200" dirty="0" err="1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respuestas</a:t>
                      </a:r>
                      <a:endParaRPr sz="1200" dirty="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34" marR="45734"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defRPr>
                      </a:pPr>
                      <a:r>
                        <a:rPr sz="1200" dirty="0" err="1">
                          <a:latin typeface="Palatino Linotype"/>
                        </a:rPr>
                        <a:t>Capacitadores</a:t>
                      </a:r>
                      <a:endParaRPr sz="1200" dirty="0">
                        <a:latin typeface="Palatino Linotype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defRPr>
                      </a:pPr>
                      <a:r>
                        <a:rPr lang="es-MX" sz="1200" dirty="0" smtClean="0">
                          <a:latin typeface="Palatino Linotype"/>
                        </a:rPr>
                        <a:t>13:25</a:t>
                      </a:r>
                      <a:r>
                        <a:rPr sz="1200" dirty="0" smtClean="0">
                          <a:latin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</a:rPr>
                        <a:t>– </a:t>
                      </a:r>
                      <a:r>
                        <a:rPr lang="es-MX" sz="1200" dirty="0" smtClean="0">
                          <a:latin typeface="Palatino Linotype"/>
                        </a:rPr>
                        <a:t>13:50</a:t>
                      </a:r>
                      <a:r>
                        <a:rPr sz="1200" dirty="0" smtClean="0">
                          <a:latin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</a:rPr>
                        <a:t>h</a:t>
                      </a:r>
                      <a:r>
                        <a:rPr lang="es-MX" sz="1200" dirty="0" err="1">
                          <a:latin typeface="Palatino Linotype"/>
                        </a:rPr>
                        <a:t>rs</a:t>
                      </a:r>
                      <a:endParaRPr sz="1200" dirty="0">
                        <a:latin typeface="Palatino Linotype"/>
                      </a:endParaRP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lang="es-MX" sz="1200" baseline="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25 </a:t>
                      </a:r>
                      <a:r>
                        <a:rPr sz="12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min</a:t>
                      </a: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9458">
                <a:tc>
                  <a:txBody>
                    <a:bodyPr/>
                    <a:lstStyle/>
                    <a:p>
                      <a:pPr algn="ctr"/>
                      <a:r>
                        <a:rPr sz="1200" dirty="0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Clausura de la </a:t>
                      </a:r>
                      <a:r>
                        <a:rPr sz="1200" err="1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Capacitación</a:t>
                      </a:r>
                      <a:r>
                        <a:rPr lang="es-MX" sz="1200" dirty="0">
                          <a:latin typeface="Palatino Linotype"/>
                          <a:ea typeface="Palatino Linotype"/>
                          <a:cs typeface="Palatino Linotype"/>
                        </a:rPr>
                        <a:t> </a:t>
                      </a:r>
                      <a:endParaRPr sz="1200" dirty="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45734" marR="45734" marT="45734" marB="4573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1200" dirty="0" err="1"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Moderador</a:t>
                      </a:r>
                      <a:endParaRPr sz="1200" dirty="0"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defRPr>
                      </a:pPr>
                      <a:r>
                        <a:rPr lang="es-MX" sz="1200" dirty="0" smtClean="0">
                          <a:latin typeface="Palatino Linotype"/>
                        </a:rPr>
                        <a:t>13:50</a:t>
                      </a:r>
                      <a:r>
                        <a:rPr sz="1200" dirty="0" smtClean="0">
                          <a:latin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</a:rPr>
                        <a:t>– </a:t>
                      </a:r>
                      <a:r>
                        <a:rPr lang="es-MX" sz="1200" dirty="0" smtClean="0">
                          <a:latin typeface="Palatino Linotype"/>
                        </a:rPr>
                        <a:t>14:00</a:t>
                      </a:r>
                      <a:r>
                        <a:rPr sz="1200" dirty="0" smtClean="0">
                          <a:latin typeface="Palatino Linotype"/>
                        </a:rPr>
                        <a:t> </a:t>
                      </a:r>
                      <a:r>
                        <a:rPr sz="1200" dirty="0">
                          <a:latin typeface="Palatino Linotype"/>
                        </a:rPr>
                        <a:t>h</a:t>
                      </a:r>
                      <a:r>
                        <a:rPr lang="es-MX" sz="1200" dirty="0" err="1">
                          <a:latin typeface="Palatino Linotype"/>
                        </a:rPr>
                        <a:t>rs</a:t>
                      </a:r>
                      <a:endParaRPr sz="1200" dirty="0">
                        <a:latin typeface="Palatino Linotype"/>
                      </a:endParaRP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ctr" defTabSz="914400">
                        <a:defRPr sz="1800"/>
                      </a:pPr>
                      <a:r>
                        <a:rPr sz="12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1</a:t>
                      </a:r>
                      <a:r>
                        <a:rPr lang="es-MX" sz="12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0</a:t>
                      </a:r>
                      <a:r>
                        <a:rPr sz="1200" dirty="0" smtClean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 </a:t>
                      </a:r>
                      <a:r>
                        <a:rPr sz="1200" dirty="0">
                          <a:latin typeface="Palatino Linotype" panose="02040502050505030304" pitchFamily="18" charset="0"/>
                          <a:ea typeface="Palatino Linotype"/>
                          <a:cs typeface="Palatino Linotype"/>
                          <a:sym typeface="Palatino Linotype"/>
                        </a:rPr>
                        <a:t>min</a:t>
                      </a:r>
                    </a:p>
                  </a:txBody>
                  <a:tcPr marL="45702" marR="45702"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9" name="Título 1"/>
          <p:cNvSpPr txBox="1"/>
          <p:nvPr/>
        </p:nvSpPr>
        <p:spPr>
          <a:xfrm>
            <a:off x="457200" y="521811"/>
            <a:ext cx="8229600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just">
              <a:defRPr sz="2000" b="1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t>Programa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>
            <a:spLocks noGrp="1"/>
          </p:cNvSpPr>
          <p:nvPr>
            <p:ph type="title"/>
          </p:nvPr>
        </p:nvSpPr>
        <p:spPr>
          <a:xfrm>
            <a:off x="457200" y="308469"/>
            <a:ext cx="8229600" cy="8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None/>
            </a:pPr>
            <a:r>
              <a:rPr lang="en-US" sz="2000" b="1">
                <a:latin typeface="Palatino Linotype"/>
                <a:ea typeface="Palatino Linotype"/>
                <a:cs typeface="Palatino Linotype"/>
                <a:sym typeface="Palatino Linotype"/>
              </a:rPr>
              <a:t>Pre - registro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sldNum" idx="4294967295"/>
          </p:nvPr>
        </p:nvSpPr>
        <p:spPr>
          <a:xfrm>
            <a:off x="8479669" y="6388613"/>
            <a:ext cx="207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</a:pPr>
            <a:fld id="{00000000-1234-1234-1234-123412341234}" type="slidenum">
              <a:rPr lang="en-US" sz="1600"/>
              <a:t>5</a:t>
            </a:fld>
            <a:endParaRPr sz="16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598093" y="1847448"/>
            <a:ext cx="8085000" cy="3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algn="just">
              <a:buClr>
                <a:srgbClr val="000000"/>
              </a:buClr>
              <a:buSzPts val="17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siguiente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liga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electrónica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dirige al pre -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registro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asistencia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 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capacitación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virtual.</a:t>
            </a:r>
            <a:r>
              <a:rPr lang="en-US" sz="2000" dirty="0">
                <a:latin typeface="Palatino Linotype"/>
                <a:ea typeface="Palatino Linotype"/>
                <a:cs typeface="Palatino Linotype"/>
                <a:sym typeface="Palatino Linotype"/>
              </a:rPr>
              <a:t> </a:t>
            </a:r>
            <a:endParaRPr lang="en-US" sz="2000" dirty="0" smtClean="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algn="just">
              <a:buClr>
                <a:srgbClr val="000000"/>
              </a:buClr>
              <a:buSzPts val="1700"/>
            </a:pPr>
            <a:endParaRPr lang="en-US" sz="2000" b="0" i="0" u="none" strike="noStrike" cap="none" dirty="0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lvl="0" algn="just">
              <a:buClr>
                <a:srgbClr val="000000"/>
              </a:buClr>
              <a:buSzPts val="1700"/>
            </a:pPr>
            <a:r>
              <a:rPr lang="es-MX" sz="2000" dirty="0">
                <a:hlinkClick r:id="rId2"/>
              </a:rPr>
              <a:t>https://</a:t>
            </a:r>
            <a:r>
              <a:rPr lang="es-MX" sz="2000" dirty="0" smtClean="0">
                <a:hlinkClick r:id="rId2"/>
              </a:rPr>
              <a:t>www.transparenciaestadodemexico.org.mx/itaipem/cpctcn/inscrpcn/inscrpcn.jsp?idc=1585</a:t>
            </a:r>
            <a:endParaRPr lang="es-MX" sz="2000" dirty="0" smtClean="0"/>
          </a:p>
          <a:p>
            <a:pPr lvl="0" algn="just">
              <a:buClr>
                <a:srgbClr val="000000"/>
              </a:buClr>
              <a:buSzPts val="1700"/>
            </a:pPr>
            <a:endParaRPr lang="es-MX" sz="2000" dirty="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lvl="0" algn="just">
              <a:buClr>
                <a:srgbClr val="000000"/>
              </a:buClr>
              <a:buSzPts val="1700"/>
            </a:pPr>
            <a:r>
              <a:rPr lang="en-US" sz="2000" dirty="0" smtClean="0">
                <a:latin typeface="Palatino Linotype"/>
                <a:ea typeface="Palatino Linotype"/>
                <a:cs typeface="Palatino Linotype"/>
                <a:sym typeface="Palatino Linotype"/>
              </a:rPr>
              <a:t>Al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llenar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el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formato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resulta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muy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importante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que los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asistentes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se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registren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como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servidores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públicos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y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seleccionen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el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Sujeto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Obligado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al que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pertenecen</a:t>
            </a:r>
            <a:endParaRPr sz="20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02316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9912" t="22905" r="30877" b="31715"/>
          <a:stretch/>
        </p:blipFill>
        <p:spPr>
          <a:xfrm>
            <a:off x="1295401" y="1287484"/>
            <a:ext cx="6819366" cy="4439453"/>
          </a:xfrm>
          <a:prstGeom prst="rect">
            <a:avLst/>
          </a:prstGeom>
        </p:spPr>
      </p:pic>
      <p:sp>
        <p:nvSpPr>
          <p:cNvPr id="124" name="Google Shape;124;p1"/>
          <p:cNvSpPr txBox="1"/>
          <p:nvPr/>
        </p:nvSpPr>
        <p:spPr>
          <a:xfrm>
            <a:off x="391833" y="357585"/>
            <a:ext cx="75174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alatino Linotype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 seleccionar el Sujeto Obligado al cuál pertenece, señalándolo en el menú que se muestra: </a:t>
            </a:r>
            <a:endParaRPr/>
          </a:p>
        </p:txBody>
      </p:sp>
      <p:sp>
        <p:nvSpPr>
          <p:cNvPr id="125" name="Google Shape;125;p1"/>
          <p:cNvSpPr txBox="1">
            <a:spLocks noGrp="1"/>
          </p:cNvSpPr>
          <p:nvPr>
            <p:ph type="sldNum" idx="4294967295"/>
          </p:nvPr>
        </p:nvSpPr>
        <p:spPr>
          <a:xfrm>
            <a:off x="8775702" y="6473531"/>
            <a:ext cx="205800" cy="3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alatino Linotype"/>
              <a:buNone/>
            </a:pPr>
            <a:fld id="{00000000-1234-1234-1234-123412341234}" type="slidenum">
              <a:rPr lang="en-US" sz="1600" b="1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</a:t>
            </a:fld>
            <a:endParaRPr sz="1600" b="1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6" name="Google Shape;126;p1"/>
          <p:cNvSpPr txBox="1"/>
          <p:nvPr/>
        </p:nvSpPr>
        <p:spPr>
          <a:xfrm>
            <a:off x="185701" y="2626536"/>
            <a:ext cx="16719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000"/>
              <a:buFont typeface="Palatino Linotype"/>
              <a:buNone/>
            </a:pP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Paso 1: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000"/>
              <a:buFont typeface="Palatino Linotype"/>
              <a:buNone/>
            </a:pP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Registrarse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como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SERVIDOR PÚBLICO</a:t>
            </a:r>
            <a:endParaRPr dirty="0"/>
          </a:p>
        </p:txBody>
      </p:sp>
      <p:sp>
        <p:nvSpPr>
          <p:cNvPr id="127" name="Google Shape;127;p1"/>
          <p:cNvSpPr txBox="1"/>
          <p:nvPr/>
        </p:nvSpPr>
        <p:spPr>
          <a:xfrm>
            <a:off x="7367679" y="3615074"/>
            <a:ext cx="1671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000"/>
              <a:buFont typeface="Palatino Linotype"/>
              <a:buNone/>
            </a:pP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Paso 2: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000"/>
              <a:buFont typeface="Palatino Linotype"/>
              <a:buNone/>
            </a:pP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Seleccionar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el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área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al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que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pertenece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según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Sujeto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Obligado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46273" y="4192966"/>
            <a:ext cx="16719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000"/>
              <a:buFont typeface="Palatino Linotype"/>
              <a:buNone/>
            </a:pP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Paso 3: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859C"/>
              </a:buClr>
              <a:buSzPts val="1000"/>
              <a:buFont typeface="Palatino Linotype"/>
              <a:buNone/>
            </a:pP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Seleccionar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el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nombre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 la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dependencia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al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que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pertenece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Sujeto</a:t>
            </a:r>
            <a:r>
              <a:rPr lang="en-US" sz="1000" b="1" i="0" u="none" strike="noStrike" cap="none" dirty="0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000" b="1" i="0" u="none" strike="noStrike" cap="none" dirty="0" err="1">
                <a:solidFill>
                  <a:srgbClr val="31859C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Obligado</a:t>
            </a: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9;p1"/>
          <p:cNvSpPr/>
          <p:nvPr/>
        </p:nvSpPr>
        <p:spPr>
          <a:xfrm rot="10800000">
            <a:off x="391833" y="3870139"/>
            <a:ext cx="718681" cy="120835"/>
          </a:xfrm>
          <a:prstGeom prst="leftArrow">
            <a:avLst>
              <a:gd name="adj1" fmla="val 50000"/>
              <a:gd name="adj2" fmla="val 42440"/>
            </a:avLst>
          </a:prstGeom>
          <a:solidFill>
            <a:srgbClr val="7030A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30;p1"/>
          <p:cNvSpPr/>
          <p:nvPr/>
        </p:nvSpPr>
        <p:spPr>
          <a:xfrm>
            <a:off x="7741671" y="3330949"/>
            <a:ext cx="743100" cy="221100"/>
          </a:xfrm>
          <a:prstGeom prst="leftArrow">
            <a:avLst>
              <a:gd name="adj1" fmla="val 50000"/>
              <a:gd name="adj2" fmla="val 42440"/>
            </a:avLst>
          </a:prstGeom>
          <a:solidFill>
            <a:srgbClr val="7030A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131;p1"/>
          <p:cNvSpPr/>
          <p:nvPr/>
        </p:nvSpPr>
        <p:spPr>
          <a:xfrm rot="10800000">
            <a:off x="1857601" y="2828886"/>
            <a:ext cx="806700" cy="182100"/>
          </a:xfrm>
          <a:prstGeom prst="leftArrow">
            <a:avLst>
              <a:gd name="adj1" fmla="val 50000"/>
              <a:gd name="adj2" fmla="val 42440"/>
            </a:avLst>
          </a:prstGeom>
          <a:solidFill>
            <a:srgbClr val="7030A0"/>
          </a:solidFill>
          <a:ln w="9525" cap="flat" cmpd="sng">
            <a:solidFill>
              <a:srgbClr val="4A7EBB"/>
            </a:solidFill>
            <a:prstDash val="solid"/>
            <a:round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9063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199;p1"/>
          <p:cNvSpPr txBox="1">
            <a:spLocks noGrp="1"/>
          </p:cNvSpPr>
          <p:nvPr>
            <p:ph type="title"/>
          </p:nvPr>
        </p:nvSpPr>
        <p:spPr>
          <a:xfrm>
            <a:off x="384943" y="189044"/>
            <a:ext cx="8229600" cy="822600"/>
          </a:xfrm>
          <a:prstGeom prst="rect">
            <a:avLst/>
          </a:prstGeom>
        </p:spPr>
        <p:txBody>
          <a:bodyPr lIns="45699" tIns="45699" rIns="45699" bIns="45699"/>
          <a:lstStyle>
            <a:lvl1pPr algn="just">
              <a:defRPr sz="2000" b="1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rPr dirty="0" err="1"/>
              <a:t>Acceso</a:t>
            </a:r>
            <a:r>
              <a:rPr dirty="0"/>
              <a:t> a la </a:t>
            </a:r>
            <a:r>
              <a:rPr dirty="0" err="1"/>
              <a:t>sesión</a:t>
            </a:r>
            <a:r>
              <a:rPr dirty="0"/>
              <a:t> virtual</a:t>
            </a:r>
          </a:p>
        </p:txBody>
      </p:sp>
      <p:sp>
        <p:nvSpPr>
          <p:cNvPr id="116" name="Google Shape;6200;p1"/>
          <p:cNvSpPr txBox="1"/>
          <p:nvPr/>
        </p:nvSpPr>
        <p:spPr>
          <a:xfrm>
            <a:off x="529541" y="1132014"/>
            <a:ext cx="8085002" cy="482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t">
            <a:normAutofit fontScale="92500" lnSpcReduction="10000"/>
          </a:bodyPr>
          <a:lstStyle/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lang="es-MX" sz="2000" dirty="0"/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sz="2000" dirty="0"/>
              <a:t>El Infoem, hace de su conocimiento que, </a:t>
            </a:r>
            <a:r>
              <a:rPr sz="2000" b="1" dirty="0"/>
              <a:t>la capacitación se llevará a cabo en la plataforma Z</a:t>
            </a:r>
            <a:r>
              <a:rPr lang="es-MX" sz="2000" b="1" dirty="0"/>
              <a:t>oom</a:t>
            </a:r>
            <a:r>
              <a:rPr sz="2000" b="1" dirty="0"/>
              <a:t>, </a:t>
            </a:r>
            <a:r>
              <a:rPr sz="2000" dirty="0"/>
              <a:t>a través de la siguiente liga </a:t>
            </a:r>
            <a:r>
              <a:rPr sz="2000" dirty="0" err="1"/>
              <a:t>electrónica</a:t>
            </a:r>
            <a:r>
              <a:rPr sz="2000" b="1" dirty="0" smtClean="0"/>
              <a:t>:</a:t>
            </a:r>
            <a:endParaRPr lang="es-MX" sz="2000" b="1" dirty="0" smtClean="0"/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lang="es-MX" sz="2000" dirty="0" smtClean="0">
              <a:sym typeface="Palatino Linotype"/>
            </a:endParaRP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lang="es-MX" sz="2000" dirty="0" smtClean="0">
                <a:sym typeface="Palatino Linotype"/>
              </a:rPr>
              <a:t>Tema</a:t>
            </a:r>
            <a:r>
              <a:rPr lang="es-MX" sz="2000" dirty="0">
                <a:sym typeface="Palatino Linotype"/>
              </a:rPr>
              <a:t>: Documento de seguridad Grupo 1</a:t>
            </a: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lang="es-MX" sz="2000" dirty="0">
                <a:sym typeface="Palatino Linotype"/>
              </a:rPr>
              <a:t>Hora: 20 sept 2023 10:00 a. m. Ciudad de México</a:t>
            </a: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lang="es-MX" sz="2000" dirty="0">
              <a:sym typeface="Palatino Linotype"/>
            </a:endParaRP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lang="es-MX" sz="2000" dirty="0">
                <a:sym typeface="Palatino Linotype"/>
              </a:rPr>
              <a:t>Unirse a la reunión Zoom</a:t>
            </a: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lang="es-MX" sz="2000" dirty="0" smtClean="0">
                <a:sym typeface="Palatino Linotype"/>
                <a:hlinkClick r:id="rId4"/>
              </a:rPr>
              <a:t>https</a:t>
            </a:r>
            <a:r>
              <a:rPr lang="es-MX" sz="2000" dirty="0">
                <a:sym typeface="Palatino Linotype"/>
                <a:hlinkClick r:id="rId4"/>
              </a:rPr>
              <a:t>://</a:t>
            </a:r>
            <a:r>
              <a:rPr lang="es-MX" sz="2000" dirty="0" smtClean="0">
                <a:sym typeface="Palatino Linotype"/>
                <a:hlinkClick r:id="rId4"/>
              </a:rPr>
              <a:t>us02web.zoom.us/j/89040844114?pwd=OEhOWUVJL2RCZC9EaWxqbDk3RTliQT09</a:t>
            </a:r>
            <a:endParaRPr lang="es-MX" sz="2000" dirty="0" smtClean="0">
              <a:sym typeface="Palatino Linotype"/>
            </a:endParaRP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lang="es-MX" sz="2000" dirty="0">
              <a:sym typeface="Palatino Linotype"/>
            </a:endParaRP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lang="es-MX" sz="2000" dirty="0">
                <a:sym typeface="Palatino Linotype"/>
              </a:rPr>
              <a:t>ID de reunión: 890 4084 4114</a:t>
            </a: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lang="es-MX" sz="2000" dirty="0">
                <a:sym typeface="Palatino Linotype"/>
              </a:rPr>
              <a:t>Código de acceso: </a:t>
            </a:r>
            <a:r>
              <a:rPr lang="es-MX" sz="2000" dirty="0" smtClean="0">
                <a:sym typeface="Palatino Linotype"/>
              </a:rPr>
              <a:t>335660</a:t>
            </a:r>
          </a:p>
          <a:p>
            <a:pPr algn="just"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lang="es-MX" sz="2000" b="1" dirty="0" smtClean="0">
              <a:latin typeface="Palatino Linotype" panose="02040502050505030304" pitchFamily="18" charset="0"/>
            </a:endParaRPr>
          </a:p>
          <a:p>
            <a:r>
              <a:rPr sz="2000" dirty="0" err="1" smtClean="0">
                <a:latin typeface="Palatino Linotype" panose="02040502050505030304" pitchFamily="18" charset="0"/>
              </a:rPr>
              <a:t>Es</a:t>
            </a:r>
            <a:r>
              <a:rPr sz="2000" dirty="0" smtClean="0">
                <a:latin typeface="Palatino Linotype" panose="02040502050505030304" pitchFamily="18" charset="0"/>
              </a:rPr>
              <a:t> </a:t>
            </a:r>
            <a:r>
              <a:rPr lang="es-MX" sz="2000" dirty="0">
                <a:latin typeface="Palatino Linotype" panose="02040502050505030304" pitchFamily="18" charset="0"/>
              </a:rPr>
              <a:t>conveniente</a:t>
            </a:r>
            <a:r>
              <a:rPr sz="2000" dirty="0">
                <a:latin typeface="Palatino Linotype" panose="02040502050505030304" pitchFamily="18" charset="0"/>
              </a:rPr>
              <a:t> que </a:t>
            </a:r>
            <a:r>
              <a:rPr sz="2000" b="1" dirty="0">
                <a:latin typeface="Palatino Linotype" panose="02040502050505030304" pitchFamily="18" charset="0"/>
              </a:rPr>
              <a:t>sea </a:t>
            </a:r>
            <a:r>
              <a:rPr sz="2000" b="1" dirty="0" err="1">
                <a:latin typeface="Palatino Linotype" panose="02040502050505030304" pitchFamily="18" charset="0"/>
              </a:rPr>
              <a:t>puntual</a:t>
            </a:r>
            <a:r>
              <a:rPr lang="es-MX" sz="2000" b="1" dirty="0">
                <a:latin typeface="Palatino Linotype" panose="02040502050505030304" pitchFamily="18" charset="0"/>
              </a:rPr>
              <a:t> </a:t>
            </a:r>
            <a:r>
              <a:rPr sz="2000" b="1" dirty="0">
                <a:latin typeface="Palatino Linotype" panose="02040502050505030304" pitchFamily="18" charset="0"/>
              </a:rPr>
              <a:t>y </a:t>
            </a:r>
            <a:r>
              <a:rPr sz="2000" b="1" dirty="0" err="1">
                <a:latin typeface="Palatino Linotype" panose="02040502050505030304" pitchFamily="18" charset="0"/>
              </a:rPr>
              <a:t>esté</a:t>
            </a:r>
            <a:r>
              <a:rPr sz="2000" b="1" dirty="0">
                <a:latin typeface="Palatino Linotype" panose="02040502050505030304" pitchFamily="18" charset="0"/>
              </a:rPr>
              <a:t> </a:t>
            </a:r>
            <a:r>
              <a:rPr lang="es-MX" sz="2000" b="1" dirty="0">
                <a:latin typeface="Palatino Linotype" panose="02040502050505030304" pitchFamily="18" charset="0"/>
              </a:rPr>
              <a:t>en línea</a:t>
            </a:r>
            <a:r>
              <a:rPr sz="2000" b="1" dirty="0">
                <a:latin typeface="Palatino Linotype" panose="02040502050505030304" pitchFamily="18" charset="0"/>
              </a:rPr>
              <a:t> 15 </a:t>
            </a:r>
            <a:r>
              <a:rPr sz="2000" b="1" dirty="0" err="1">
                <a:latin typeface="Palatino Linotype" panose="02040502050505030304" pitchFamily="18" charset="0"/>
              </a:rPr>
              <a:t>minutos</a:t>
            </a:r>
            <a:r>
              <a:rPr sz="2000" b="1" dirty="0">
                <a:latin typeface="Palatino Linotype" panose="02040502050505030304" pitchFamily="18" charset="0"/>
              </a:rPr>
              <a:t> antes de </a:t>
            </a:r>
            <a:r>
              <a:rPr sz="2000" b="1" dirty="0" err="1">
                <a:latin typeface="Palatino Linotype" panose="02040502050505030304" pitchFamily="18" charset="0"/>
              </a:rPr>
              <a:t>dar</a:t>
            </a:r>
            <a:r>
              <a:rPr sz="2000" b="1" dirty="0">
                <a:latin typeface="Palatino Linotype" panose="02040502050505030304" pitchFamily="18" charset="0"/>
              </a:rPr>
              <a:t> </a:t>
            </a:r>
            <a:r>
              <a:rPr sz="2000" b="1" dirty="0" err="1">
                <a:latin typeface="Palatino Linotype" panose="02040502050505030304" pitchFamily="18" charset="0"/>
              </a:rPr>
              <a:t>inicio</a:t>
            </a:r>
            <a:r>
              <a:rPr sz="2000" b="1" dirty="0">
                <a:latin typeface="Palatino Linotype" panose="02040502050505030304" pitchFamily="18" charset="0"/>
              </a:rPr>
              <a:t> a la </a:t>
            </a:r>
            <a:r>
              <a:rPr lang="es-MX" sz="2000" b="1" dirty="0">
                <a:latin typeface="Palatino Linotype" panose="02040502050505030304" pitchFamily="18" charset="0"/>
              </a:rPr>
              <a:t>s</a:t>
            </a:r>
            <a:r>
              <a:rPr sz="2000" b="1" dirty="0" err="1">
                <a:latin typeface="Palatino Linotype" panose="02040502050505030304" pitchFamily="18" charset="0"/>
              </a:rPr>
              <a:t>esión</a:t>
            </a:r>
            <a:r>
              <a:rPr sz="2000" b="1" dirty="0">
                <a:latin typeface="Palatino Linotype" panose="02040502050505030304" pitchFamily="18" charset="0"/>
              </a:rPr>
              <a:t> virtual</a:t>
            </a:r>
            <a:r>
              <a:rPr sz="2000" dirty="0">
                <a:latin typeface="Palatino Linotype" panose="02040502050505030304" pitchFamily="18" charset="0"/>
              </a:rPr>
              <a:t>, para </a:t>
            </a:r>
            <a:r>
              <a:rPr sz="2000" b="1" dirty="0" err="1">
                <a:latin typeface="Palatino Linotype" panose="02040502050505030304" pitchFamily="18" charset="0"/>
              </a:rPr>
              <a:t>recibir</a:t>
            </a:r>
            <a:r>
              <a:rPr sz="2000" b="1" dirty="0">
                <a:latin typeface="Palatino Linotype" panose="02040502050505030304" pitchFamily="18" charset="0"/>
              </a:rPr>
              <a:t> </a:t>
            </a:r>
            <a:r>
              <a:rPr sz="2000" b="1" dirty="0" err="1">
                <a:latin typeface="Palatino Linotype" panose="02040502050505030304" pitchFamily="18" charset="0"/>
              </a:rPr>
              <a:t>instrucciones</a:t>
            </a:r>
            <a:r>
              <a:rPr sz="2000" b="1" dirty="0">
                <a:latin typeface="Palatino Linotype" panose="02040502050505030304" pitchFamily="18" charset="0"/>
              </a:rPr>
              <a:t> </a:t>
            </a:r>
            <a:r>
              <a:rPr sz="2000" b="1" dirty="0" err="1">
                <a:latin typeface="Palatino Linotype" panose="02040502050505030304" pitchFamily="18" charset="0"/>
              </a:rPr>
              <a:t>por</a:t>
            </a:r>
            <a:r>
              <a:rPr sz="2000" b="1" dirty="0">
                <a:latin typeface="Palatino Linotype" panose="02040502050505030304" pitchFamily="18" charset="0"/>
              </a:rPr>
              <a:t> parte del D</a:t>
            </a:r>
            <a:r>
              <a:rPr lang="es-MX" sz="2000" b="1" dirty="0">
                <a:latin typeface="Palatino Linotype" panose="02040502050505030304" pitchFamily="18" charset="0"/>
              </a:rPr>
              <a:t>e</a:t>
            </a:r>
            <a:r>
              <a:rPr sz="2000" b="1" dirty="0">
                <a:latin typeface="Palatino Linotype" panose="02040502050505030304" pitchFamily="18" charset="0"/>
              </a:rPr>
              <a:t>p</a:t>
            </a:r>
            <a:r>
              <a:rPr lang="es-MX" sz="2000" b="1" dirty="0" err="1">
                <a:latin typeface="Palatino Linotype" panose="02040502050505030304" pitchFamily="18" charset="0"/>
              </a:rPr>
              <a:t>artamen</a:t>
            </a:r>
            <a:r>
              <a:rPr sz="2000" b="1" dirty="0">
                <a:latin typeface="Palatino Linotype" panose="02040502050505030304" pitchFamily="18" charset="0"/>
              </a:rPr>
              <a:t>to de </a:t>
            </a:r>
            <a:r>
              <a:rPr sz="2000" b="1" dirty="0" err="1">
                <a:latin typeface="Palatino Linotype" panose="02040502050505030304" pitchFamily="18" charset="0"/>
              </a:rPr>
              <a:t>Capacitación</a:t>
            </a:r>
            <a:r>
              <a:rPr sz="2000" b="1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2"/>
          </p:nvPr>
        </p:nvSpPr>
        <p:spPr>
          <a:xfrm>
            <a:off x="8517528" y="6400415"/>
            <a:ext cx="169273" cy="276995"/>
          </a:xfrm>
        </p:spPr>
        <p:txBody>
          <a:bodyPr/>
          <a:lstStyle/>
          <a:p>
            <a:fld id="{86CB4B4D-7CA3-9044-876B-883B54F8677D}" type="slidenum">
              <a:rPr lang="es-MX" b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7</a:t>
            </a:fld>
            <a:endParaRPr lang="es-MX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92387"/>
            <a:ext cx="91440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0956B5"/>
                </a:solidFill>
                <a:effectLst/>
                <a:latin typeface="Almaden Sans"/>
                <a:hlinkClick r:id="rId5"/>
              </a:rPr>
              <a:t> </a:t>
            </a:r>
            <a:endParaRPr kumimoji="0" lang="es-MX" altLang="es-MX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232333"/>
                </a:solidFill>
                <a:effectLst/>
                <a:latin typeface="Almaden Sans"/>
              </a:rPr>
              <a:t/>
            </a:r>
            <a:b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rgbClr val="232333"/>
                </a:solidFill>
                <a:effectLst/>
                <a:latin typeface="Almaden Sans"/>
              </a:rPr>
            </a:b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6" name="HTMLText1" r:id="rId2" imgW="914400" imgH="228600"/>
        </mc:Choice>
        <mc:Fallback>
          <p:control name="HTMLText1" r:id="rId2" imgW="914400" imgH="228600">
            <p:pic>
              <p:nvPicPr>
                <p:cNvPr id="4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0" y="0"/>
                  <a:ext cx="914400" cy="22860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29373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1"/>
          <p:cNvSpPr txBox="1">
            <a:spLocks noGrp="1"/>
          </p:cNvSpPr>
          <p:nvPr>
            <p:ph type="title"/>
          </p:nvPr>
        </p:nvSpPr>
        <p:spPr>
          <a:xfrm>
            <a:off x="353632" y="191057"/>
            <a:ext cx="8229600" cy="822731"/>
          </a:xfrm>
          <a:prstGeom prst="rect">
            <a:avLst/>
          </a:prstGeom>
        </p:spPr>
        <p:txBody>
          <a:bodyPr/>
          <a:lstStyle>
            <a:lvl1pPr algn="just">
              <a:defRPr sz="2000" b="1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</a:lstStyle>
          <a:p>
            <a:r>
              <a:rPr dirty="0" err="1"/>
              <a:t>Aviso</a:t>
            </a:r>
            <a:r>
              <a:rPr dirty="0"/>
              <a:t> de </a:t>
            </a:r>
            <a:r>
              <a:rPr dirty="0" err="1"/>
              <a:t>privacidad</a:t>
            </a:r>
            <a:endParaRPr dirty="0"/>
          </a:p>
        </p:txBody>
      </p:sp>
      <p:sp>
        <p:nvSpPr>
          <p:cNvPr id="121" name="Marcador de contenido 3"/>
          <p:cNvSpPr txBox="1"/>
          <p:nvPr/>
        </p:nvSpPr>
        <p:spPr>
          <a:xfrm>
            <a:off x="457200" y="1366330"/>
            <a:ext cx="8229600" cy="4681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algn="just" defTabSz="379474">
              <a:lnSpc>
                <a:spcPct val="90000"/>
              </a:lnSpc>
              <a:spcBef>
                <a:spcPts val="300"/>
              </a:spcBef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lang="es-MX" dirty="0"/>
              <a:t>La Dirección General de Capacitación, Certificación y Políticas Públicas (en adelante “La Dirección General”) del Instituto de Transparencia, Acceso a la Información Pública y Protección de Datos Personales del Estado de México y Municipios (en adelante </a:t>
            </a:r>
            <a:r>
              <a:rPr lang="es-MX" dirty="0" err="1"/>
              <a:t>Infoem</a:t>
            </a:r>
            <a:r>
              <a:rPr lang="es-MX" dirty="0"/>
              <a:t>) es el área facultada para llevar a cabo el tratamiento de los datos personales requeridos para integrar la relación del registro en línea a capacitación (de manera presencial o en línea) de las y los servidores públicos y/o particulares interesados en participar, con fines de control, estadística, mejora, difusión y, en su caso, entrega de constancias; por lo cual, con el objeto de que conozca la manera en que protegemos sus datos y los derechos con que cuenta en torno a esta materia,</a:t>
            </a:r>
            <a:r>
              <a:rPr dirty="0"/>
              <a:t> se </a:t>
            </a:r>
            <a:r>
              <a:rPr dirty="0" err="1"/>
              <a:t>recomienda</a:t>
            </a:r>
            <a:r>
              <a:rPr dirty="0"/>
              <a:t> </a:t>
            </a:r>
            <a:r>
              <a:rPr lang="es-MX" dirty="0"/>
              <a:t>consultar</a:t>
            </a:r>
            <a:r>
              <a:rPr dirty="0"/>
              <a:t> el aviso de </a:t>
            </a:r>
            <a:r>
              <a:rPr dirty="0" err="1"/>
              <a:t>privacidad</a:t>
            </a:r>
            <a:r>
              <a:rPr b="1" dirty="0"/>
              <a:t>, </a:t>
            </a:r>
            <a:r>
              <a:rPr dirty="0"/>
              <a:t>a </a:t>
            </a:r>
            <a:r>
              <a:rPr dirty="0" err="1"/>
              <a:t>través</a:t>
            </a:r>
            <a:r>
              <a:rPr dirty="0"/>
              <a:t> de la </a:t>
            </a:r>
            <a:r>
              <a:rPr dirty="0" err="1"/>
              <a:t>siguiente</a:t>
            </a:r>
            <a:r>
              <a:rPr dirty="0"/>
              <a:t> </a:t>
            </a:r>
            <a:r>
              <a:rPr dirty="0" err="1"/>
              <a:t>liga</a:t>
            </a:r>
            <a:r>
              <a:rPr dirty="0"/>
              <a:t> </a:t>
            </a:r>
            <a:r>
              <a:rPr dirty="0" err="1"/>
              <a:t>electrónica</a:t>
            </a:r>
            <a:r>
              <a:rPr b="1" dirty="0"/>
              <a:t>:</a:t>
            </a:r>
            <a:endParaRPr lang="es-MX" b="1" dirty="0"/>
          </a:p>
          <a:p>
            <a:pPr algn="just" defTabSz="379474">
              <a:lnSpc>
                <a:spcPct val="90000"/>
              </a:lnSpc>
              <a:spcBef>
                <a:spcPts val="300"/>
              </a:spcBef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lang="es-MX" b="1" u="sng" dirty="0"/>
          </a:p>
          <a:p>
            <a:pPr algn="just" defTabSz="379474">
              <a:lnSpc>
                <a:spcPct val="90000"/>
              </a:lnSpc>
              <a:spcBef>
                <a:spcPts val="300"/>
              </a:spcBef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r>
              <a:rPr lang="es-MX" b="1" u="sng" dirty="0">
                <a:hlinkClick r:id="rId2"/>
              </a:rPr>
              <a:t>https://www.infoem.org.mx/doc/avisosDePrivacidad/20220822/DGCyC/APEventosCapacitacionesyPlaticasInformativas.pdf</a:t>
            </a:r>
            <a:endParaRPr lang="es-MX" b="1" u="sng" dirty="0"/>
          </a:p>
          <a:p>
            <a:pPr algn="just" defTabSz="379474">
              <a:lnSpc>
                <a:spcPct val="90000"/>
              </a:lnSpc>
              <a:spcBef>
                <a:spcPts val="300"/>
              </a:spcBef>
              <a:defRPr sz="2000">
                <a:latin typeface="Palatino Linotype"/>
                <a:ea typeface="Palatino Linotype"/>
                <a:cs typeface="Palatino Linotype"/>
                <a:sym typeface="Palatino Linotype"/>
              </a:defRPr>
            </a:pPr>
            <a:endParaRPr b="1" u="sng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2"/>
          </p:nvPr>
        </p:nvSpPr>
        <p:spPr>
          <a:xfrm>
            <a:off x="8517528" y="6400415"/>
            <a:ext cx="169273" cy="276995"/>
          </a:xfrm>
        </p:spPr>
        <p:txBody>
          <a:bodyPr/>
          <a:lstStyle/>
          <a:p>
            <a:fld id="{86CB4B4D-7CA3-9044-876B-883B54F8677D}" type="slidenum">
              <a:rPr lang="es-MX" b="1" smtClean="0">
                <a:solidFill>
                  <a:schemeClr val="tx1"/>
                </a:solidFill>
                <a:latin typeface="Palatino Linotype" panose="02040502050505030304" pitchFamily="18" charset="0"/>
              </a:rPr>
              <a:t>8</a:t>
            </a:fld>
            <a:endParaRPr lang="es-MX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72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456</Words>
  <Application>Microsoft Office PowerPoint</Application>
  <PresentationFormat>Presentación en pantalla (4:3)</PresentationFormat>
  <Paragraphs>101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Almaden Sans</vt:lpstr>
      <vt:lpstr>Arial</vt:lpstr>
      <vt:lpstr>Calibri</vt:lpstr>
      <vt:lpstr>Helvetica</vt:lpstr>
      <vt:lpstr>Helvetica Neue</vt:lpstr>
      <vt:lpstr>Palatino Linotype</vt:lpstr>
      <vt:lpstr>Times</vt:lpstr>
      <vt:lpstr>Tema de Office</vt:lpstr>
      <vt:lpstr>Presentación de PowerPoint</vt:lpstr>
      <vt:lpstr>Objetivos:</vt:lpstr>
      <vt:lpstr>Datos generales</vt:lpstr>
      <vt:lpstr>Presentación de PowerPoint</vt:lpstr>
      <vt:lpstr>Pre - registro</vt:lpstr>
      <vt:lpstr>Presentación de PowerPoint</vt:lpstr>
      <vt:lpstr>Acceso a la sesión virtual</vt:lpstr>
      <vt:lpstr>Aviso de privacidad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Alfredo</cp:lastModifiedBy>
  <cp:revision>225</cp:revision>
  <dcterms:modified xsi:type="dcterms:W3CDTF">2023-09-14T16:28:24Z</dcterms:modified>
</cp:coreProperties>
</file>