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549" r:id="rId2"/>
    <p:sldId id="536" r:id="rId3"/>
    <p:sldId id="540" r:id="rId4"/>
    <p:sldId id="538" r:id="rId5"/>
    <p:sldId id="537" r:id="rId6"/>
    <p:sldId id="556" r:id="rId7"/>
    <p:sldId id="553" r:id="rId8"/>
    <p:sldId id="557" r:id="rId9"/>
    <p:sldId id="539" r:id="rId10"/>
    <p:sldId id="555" r:id="rId11"/>
    <p:sldId id="566" r:id="rId12"/>
    <p:sldId id="541" r:id="rId13"/>
    <p:sldId id="552" r:id="rId14"/>
    <p:sldId id="558" r:id="rId15"/>
    <p:sldId id="560" r:id="rId16"/>
    <p:sldId id="561" r:id="rId17"/>
    <p:sldId id="562" r:id="rId18"/>
    <p:sldId id="563" r:id="rId19"/>
    <p:sldId id="564" r:id="rId20"/>
    <p:sldId id="565" r:id="rId21"/>
    <p:sldId id="559" r:id="rId22"/>
    <p:sldId id="551" r:id="rId23"/>
    <p:sldId id="501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660066"/>
    <a:srgbClr val="006057"/>
    <a:srgbClr val="61308C"/>
    <a:srgbClr val="8F4899"/>
    <a:srgbClr val="491298"/>
    <a:srgbClr val="666633"/>
    <a:srgbClr val="9933FF"/>
    <a:srgbClr val="00AFAA"/>
    <a:srgbClr val="C59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2653-2119-4B4D-8070-F81B252C5BFA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FF61-00D9-4C85-87EC-092C089AC8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36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3E98-83CB-4D4D-B1C5-99180E839A67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7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9FA6-0216-43A0-A7E4-ED33F5E85154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9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533B-4DC1-46B2-B836-D0D20F918CC2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3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6971-B34C-43BA-BC26-6EE25EBB3F31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2C11-A4B5-42A7-92D2-B464CEFD849B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4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0595-0261-4296-B5E8-A2FA9B5ED82E}" type="datetime1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981B-06CD-4D85-A6DB-D65E645BAE88}" type="datetime1">
              <a:rPr lang="es-MX" smtClean="0"/>
              <a:t>18/05/2023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66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1E52-E17E-465F-B23A-065810B6D31F}" type="datetime1">
              <a:rPr lang="es-MX" smtClean="0"/>
              <a:t>18/05/2023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0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382-9CB3-4524-B132-BD178363E4D8}" type="datetime1">
              <a:rPr lang="es-MX" smtClean="0"/>
              <a:t>18/05/2023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3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7CCA-26CC-4FAE-B9EA-0C378B2B4756}" type="datetime1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33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4AA-CE45-44F0-9534-4116A2527C6E}" type="datetime1">
              <a:rPr lang="es-MX" smtClean="0"/>
              <a:t>18/05/2023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5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7D08-EDF0-4FF7-90FF-93D9D0537BF5}" type="datetime1">
              <a:rPr lang="es-MX" smtClean="0"/>
              <a:t>18/05/2023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F8FB-2E5A-4ECF-AD98-3401DED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4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6675" y="2720919"/>
            <a:ext cx="10967085" cy="10925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4800" b="1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Tema: Documento de Seguridad</a:t>
            </a:r>
            <a:endParaRPr lang="es-MX" sz="4800" b="1" dirty="0">
              <a:solidFill>
                <a:srgbClr val="660066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9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2066059" y="648260"/>
            <a:ext cx="6535882" cy="45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Análisis de brecha</a:t>
            </a:r>
            <a:endParaRPr lang="es-ES" sz="44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-7791" y="3350592"/>
            <a:ext cx="22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Grado  de seguridad</a:t>
            </a:r>
            <a:endParaRPr lang="es-MX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818409" y="4570021"/>
            <a:ext cx="332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40874" y="4741017"/>
            <a:ext cx="7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Bajo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98865" y="3760992"/>
            <a:ext cx="9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Medio</a:t>
            </a:r>
            <a:endParaRPr lang="es-MX" dirty="0">
              <a:solidFill>
                <a:srgbClr val="FFC000"/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1818408" y="3433948"/>
            <a:ext cx="33250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321377" y="2699658"/>
            <a:ext cx="9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B050"/>
                </a:solidFill>
              </a:rPr>
              <a:t>Alto</a:t>
            </a:r>
            <a:endParaRPr lang="es-MX" dirty="0">
              <a:solidFill>
                <a:srgbClr val="00B050"/>
              </a:solidFill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1818408" y="2432957"/>
            <a:ext cx="33250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483427" y="5172470"/>
            <a:ext cx="263235" cy="2545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</a:t>
            </a:r>
            <a:endParaRPr lang="es-MX" sz="1400" dirty="0"/>
          </a:p>
        </p:txBody>
      </p:sp>
      <p:sp>
        <p:nvSpPr>
          <p:cNvPr id="21" name="Elipse 20"/>
          <p:cNvSpPr/>
          <p:nvPr/>
        </p:nvSpPr>
        <p:spPr>
          <a:xfrm>
            <a:off x="6792191" y="3188489"/>
            <a:ext cx="263235" cy="2545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b</a:t>
            </a:r>
            <a:endParaRPr lang="es-MX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81945" y="5497407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Tiempo 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499763" y="5268187"/>
            <a:ext cx="29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x</a:t>
            </a:r>
            <a:endParaRPr lang="es-MX" sz="1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37458" y="1785440"/>
            <a:ext cx="29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y</a:t>
            </a:r>
            <a:endParaRPr lang="es-MX" sz="1400" b="1" dirty="0"/>
          </a:p>
        </p:txBody>
      </p:sp>
      <p:cxnSp>
        <p:nvCxnSpPr>
          <p:cNvPr id="25" name="Conector recto de flecha 24"/>
          <p:cNvCxnSpPr>
            <a:stCxn id="20" idx="6"/>
            <a:endCxn id="21" idx="2"/>
          </p:cNvCxnSpPr>
          <p:nvPr/>
        </p:nvCxnSpPr>
        <p:spPr>
          <a:xfrm flipV="1">
            <a:off x="2746662" y="3315778"/>
            <a:ext cx="4045529" cy="19839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1" idx="4"/>
          </p:cNvCxnSpPr>
          <p:nvPr/>
        </p:nvCxnSpPr>
        <p:spPr>
          <a:xfrm>
            <a:off x="6923809" y="3443066"/>
            <a:ext cx="0" cy="19894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413911" y="4261457"/>
            <a:ext cx="862445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Brecha</a:t>
            </a:r>
            <a:endParaRPr lang="es-MX" sz="1400" dirty="0"/>
          </a:p>
        </p:txBody>
      </p:sp>
      <p:sp>
        <p:nvSpPr>
          <p:cNvPr id="28" name="Cerrar llave 27"/>
          <p:cNvSpPr/>
          <p:nvPr/>
        </p:nvSpPr>
        <p:spPr>
          <a:xfrm>
            <a:off x="7081405" y="3530933"/>
            <a:ext cx="174911" cy="176882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 rot="20001929">
            <a:off x="2944686" y="3970913"/>
            <a:ext cx="3240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/>
              <a:t>implementación de medidas de seguridad</a:t>
            </a:r>
            <a:endParaRPr lang="es-MX" sz="1400" dirty="0"/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2159577" y="1857994"/>
            <a:ext cx="0" cy="357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2159577" y="5411684"/>
            <a:ext cx="6348846" cy="10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11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34559"/>
              </p:ext>
            </p:extLst>
          </p:nvPr>
        </p:nvGraphicFramePr>
        <p:xfrm>
          <a:off x="1861820" y="2346007"/>
          <a:ext cx="8871989" cy="3204084"/>
        </p:xfrm>
        <a:graphic>
          <a:graphicData uri="http://schemas.openxmlformats.org/drawingml/2006/table">
            <a:tbl>
              <a:tblPr firstRow="1" firstCol="1" bandRow="1"/>
              <a:tblGrid>
                <a:gridCol w="2446655"/>
                <a:gridCol w="421005"/>
                <a:gridCol w="421005"/>
                <a:gridCol w="2696845"/>
                <a:gridCol w="1558290"/>
                <a:gridCol w="1328189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Activo o Medida de seguridad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de seguridad o activo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Propuesta de medida de seguridad nueva o mejorada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Unidad Responsable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de implementación o solicitud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 no capacitado en materia de protección de datos personales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Capacitar a los servidores públicos que participan en el tratamiento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U. de Transparencia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 semana de septiembre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Archiveros insuficientes 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Solicitar adquisición de archiveros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Adquisiciones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semana de abril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Peligro de inundación por lluvias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Impermeabilizar y destapar canales de evacuación de agua por lluvia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Administración/ servicios generales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 semana de septiembre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Equipo de cómputo en mal estado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Solicitar el mantenimiento preventivo para proteger los datos personales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Informática / Tesorería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2ª semana de diciembre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se usan bitácoras de préstamo de expedientes que contienen datos personales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 formato de bitácora y hacer obligatorio su uso.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Encargados de Archivos/ Unidades que manejen expedientes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2ª semana de diciembre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53813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Daño por descargas eléctricas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Adquisición de no </a:t>
                      </a:r>
                      <a:r>
                        <a:rPr lang="es-MX" sz="12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breaks</a:t>
                      </a:r>
                      <a:r>
                        <a:rPr lang="es-MX" sz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además de planta de luz</a:t>
                      </a:r>
                      <a:endParaRPr lang="es-MX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Adquisiciones, informática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5360" y="372035"/>
            <a:ext cx="81049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kumimoji="0" lang="es-MX" altLang="es-MX" sz="3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MX" altLang="es-MX" sz="3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lisis de Brecha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000" dirty="0">
                <a:solidFill>
                  <a:srgbClr val="660066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Sujeto </a:t>
            </a:r>
            <a:r>
              <a:rPr lang="es-MX" altLang="es-MX" sz="2000" dirty="0" smtClean="0">
                <a:solidFill>
                  <a:srgbClr val="660066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Obligado: Donato Guerra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rgbClr val="66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rea: Administración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193746" y="520124"/>
            <a:ext cx="3804507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Gestión de incidentes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190500" y="2057401"/>
            <a:ext cx="3192162" cy="1810542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952" tIns="20003" rIns="458946" bIns="20003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2400" kern="1200" dirty="0" smtClean="0">
                <a:latin typeface="Palatino Linotype" panose="02040502050505030304" pitchFamily="18" charset="0"/>
              </a:rPr>
              <a:t>Detección</a:t>
            </a:r>
            <a:endParaRPr lang="es-MX" sz="2400" kern="1200" dirty="0">
              <a:latin typeface="Palatino Linotype" panose="02040502050505030304" pitchFamily="18" charset="0"/>
            </a:endParaRPr>
          </a:p>
        </p:txBody>
      </p:sp>
      <p:sp>
        <p:nvSpPr>
          <p:cNvPr id="8" name="Forma libre 7"/>
          <p:cNvSpPr/>
          <p:nvPr/>
        </p:nvSpPr>
        <p:spPr>
          <a:xfrm>
            <a:off x="3063447" y="2057401"/>
            <a:ext cx="3192162" cy="1810542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952" tIns="20003" rIns="458946" bIns="20003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2400" kern="1200" dirty="0" smtClean="0">
                <a:latin typeface="Palatino Linotype" panose="02040502050505030304" pitchFamily="18" charset="0"/>
              </a:rPr>
              <a:t>Análisis</a:t>
            </a:r>
            <a:endParaRPr lang="es-MX" sz="2400" kern="1200" dirty="0">
              <a:latin typeface="Palatino Linotype" panose="02040502050505030304" pitchFamily="18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5936393" y="2057401"/>
            <a:ext cx="3192162" cy="1810542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952" tIns="20003" rIns="458946" bIns="20003" numCol="1" spcCol="1270" anchor="ctr" anchorCtr="0">
            <a:noAutofit/>
          </a:bodyPr>
          <a:lstStyle/>
          <a:p>
            <a:pPr lvl="0" algn="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2400" kern="1200" dirty="0" smtClean="0">
                <a:latin typeface="Palatino Linotype" panose="02040502050505030304" pitchFamily="18" charset="0"/>
              </a:rPr>
              <a:t>Contención, erradicación y recuperación</a:t>
            </a:r>
            <a:endParaRPr lang="es-MX" sz="2400" kern="1200" dirty="0">
              <a:latin typeface="Palatino Linotype" panose="02040502050505030304" pitchFamily="18" charset="0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8809338" y="2057401"/>
            <a:ext cx="3192162" cy="1810542"/>
          </a:xfrm>
          <a:custGeom>
            <a:avLst/>
            <a:gdLst>
              <a:gd name="connsiteX0" fmla="*/ 0 w 2194718"/>
              <a:gd name="connsiteY0" fmla="*/ 0 h 877887"/>
              <a:gd name="connsiteX1" fmla="*/ 1755775 w 2194718"/>
              <a:gd name="connsiteY1" fmla="*/ 0 h 877887"/>
              <a:gd name="connsiteX2" fmla="*/ 2194718 w 2194718"/>
              <a:gd name="connsiteY2" fmla="*/ 438944 h 877887"/>
              <a:gd name="connsiteX3" fmla="*/ 1755775 w 2194718"/>
              <a:gd name="connsiteY3" fmla="*/ 877887 h 877887"/>
              <a:gd name="connsiteX4" fmla="*/ 0 w 2194718"/>
              <a:gd name="connsiteY4" fmla="*/ 877887 h 877887"/>
              <a:gd name="connsiteX5" fmla="*/ 438944 w 2194718"/>
              <a:gd name="connsiteY5" fmla="*/ 438944 h 877887"/>
              <a:gd name="connsiteX6" fmla="*/ 0 w 2194718"/>
              <a:gd name="connsiteY6" fmla="*/ 0 h 8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718" h="877887">
                <a:moveTo>
                  <a:pt x="0" y="0"/>
                </a:moveTo>
                <a:lnTo>
                  <a:pt x="1755775" y="0"/>
                </a:lnTo>
                <a:lnTo>
                  <a:pt x="2194718" y="438944"/>
                </a:lnTo>
                <a:lnTo>
                  <a:pt x="1755775" y="877887"/>
                </a:lnTo>
                <a:lnTo>
                  <a:pt x="0" y="877887"/>
                </a:lnTo>
                <a:lnTo>
                  <a:pt x="438944" y="4389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952" tIns="20003" rIns="458946" bIns="20003" numCol="1" spcCol="1270" anchor="ctr" anchorCtr="0">
            <a:noAutofit/>
          </a:bodyPr>
          <a:lstStyle/>
          <a:p>
            <a:pPr lvl="0" algn="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2400" kern="1200" dirty="0" smtClean="0">
                <a:latin typeface="Palatino Linotype" panose="02040502050505030304" pitchFamily="18" charset="0"/>
              </a:rPr>
              <a:t>Acciones preventivas</a:t>
            </a:r>
            <a:endParaRPr lang="es-MX" sz="2400" kern="1200" dirty="0">
              <a:latin typeface="Palatino Linotype" panose="0204050205050503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90483" y="4914900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rgbClr val="009999"/>
                </a:solidFill>
                <a:latin typeface="Palatino Linotype" panose="02040502050505030304" pitchFamily="18" charset="0"/>
              </a:rPr>
              <a:t>Registro en bitácora de incidentes</a:t>
            </a:r>
            <a:endParaRPr lang="es-MX" sz="2000" dirty="0">
              <a:solidFill>
                <a:srgbClr val="0099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675059" y="525725"/>
            <a:ext cx="7553406" cy="1375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s-ES" sz="4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Plan de contingencia</a:t>
            </a:r>
          </a:p>
          <a:p>
            <a:pPr>
              <a:lnSpc>
                <a:spcPct val="100000"/>
              </a:lnSpc>
            </a:pPr>
            <a:r>
              <a:rPr lang="es-ES" sz="20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Art. 51 </a:t>
            </a:r>
            <a:r>
              <a:rPr lang="es-ES" sz="2000" b="1" dirty="0" err="1" smtClean="0">
                <a:solidFill>
                  <a:srgbClr val="800080"/>
                </a:solidFill>
                <a:latin typeface="Palatino Linotype" panose="02040502050505030304" pitchFamily="18" charset="0"/>
              </a:rPr>
              <a:t>LPDP</a:t>
            </a:r>
            <a:endParaRPr lang="es-ES" sz="20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920" y="2113200"/>
            <a:ext cx="1014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latin typeface="Palatino Linotype" panose="02040502050505030304" pitchFamily="18" charset="0"/>
              </a:rPr>
              <a:t>Cuando ocurra </a:t>
            </a:r>
            <a:r>
              <a:rPr lang="es-ES" b="1" dirty="0">
                <a:latin typeface="Palatino Linotype" panose="02040502050505030304" pitchFamily="18" charset="0"/>
              </a:rPr>
              <a:t>una violación a la seguridad de los datos personales, el responsable implementará las acciones definidas en su plan de contingencia.</a:t>
            </a:r>
            <a:endParaRPr lang="es-MX" b="1" dirty="0">
              <a:latin typeface="Palatino Linotype" panose="0204050205050503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521920" y="2933419"/>
            <a:ext cx="8661170" cy="255454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Las acciones a realizar son: </a:t>
            </a:r>
          </a:p>
          <a:p>
            <a:pPr marL="749808" lvl="1" indent="-457200">
              <a:buAutoNum type="arabicPeriod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Registro en bitácora </a:t>
            </a:r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de violaciones de seguridad</a:t>
            </a:r>
            <a:endParaRPr lang="es-MX" sz="20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749808" lvl="1" indent="-457200">
              <a:buAutoNum type="arabicPeriod"/>
            </a:pPr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Informar </a:t>
            </a: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a:</a:t>
            </a:r>
          </a:p>
          <a:p>
            <a:pPr marL="577850" lvl="1" indent="141288">
              <a:buFont typeface="Wingdings" panose="05000000000000000000" pitchFamily="2" charset="2"/>
              <a:buChar char="v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	Los administradores de la </a:t>
            </a:r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bases </a:t>
            </a: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de datos.</a:t>
            </a:r>
          </a:p>
          <a:p>
            <a:pPr marL="577850" lvl="1" indent="141288">
              <a:buFont typeface="Wingdings" panose="05000000000000000000" pitchFamily="2" charset="2"/>
              <a:buChar char="v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	Titular de la Unidad de Transparencia.</a:t>
            </a:r>
          </a:p>
          <a:p>
            <a:pPr marL="577850" lvl="1" indent="141288">
              <a:buFont typeface="Wingdings" panose="05000000000000000000" pitchFamily="2" charset="2"/>
              <a:buChar char="v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  Titular de la Unidad Jurídica y/o del Órgano de Control Interno.</a:t>
            </a:r>
          </a:p>
          <a:p>
            <a:pPr marL="577850" lvl="1" indent="141288">
              <a:buFont typeface="Wingdings" panose="05000000000000000000" pitchFamily="2" charset="2"/>
              <a:buChar char="v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	Órgano Garante en la protección de datos personales (INFOEM).</a:t>
            </a:r>
          </a:p>
          <a:p>
            <a:pPr marL="577850" lvl="1" indent="141288">
              <a:buFont typeface="Wingdings" panose="05000000000000000000" pitchFamily="2" charset="2"/>
              <a:buChar char="v"/>
            </a:pPr>
            <a:r>
              <a:rPr lang="es-MX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	Titular de la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40003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14</a:t>
            </a:fld>
            <a:endParaRPr lang="es-MX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71253" y="1824952"/>
            <a:ext cx="10058400" cy="30899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1" indent="-457200" algn="just">
              <a:buFont typeface="+mj-lt"/>
              <a:buAutoNum type="arabicPeriod" startAt="3"/>
            </a:pPr>
            <a:r>
              <a:rPr lang="es-MX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En caso de que el tratamiento de la información sea continuo se deberá reponer la información (datos personales)…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2000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4300" dirty="0" smtClean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¿Cómo?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Tomando la información del respaldo realizado en la última actualización.</a:t>
            </a:r>
          </a:p>
          <a:p>
            <a:pPr algn="just"/>
            <a:r>
              <a:rPr lang="es-MX" sz="20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Comunicación con el titular de la información y solicitar nuevamente sus datos personales. </a:t>
            </a:r>
            <a:endParaRPr lang="es-MX" sz="2000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15</a:t>
            </a:fld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8020" y="1851210"/>
            <a:ext cx="7553406" cy="45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Plan de trabajo</a:t>
            </a:r>
          </a:p>
          <a:p>
            <a:endParaRPr lang="es-ES" sz="40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  <a:p>
            <a:r>
              <a:rPr lang="es-ES" sz="28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Elementos:</a:t>
            </a:r>
            <a:endParaRPr lang="es-ES" sz="28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19780"/>
              </p:ext>
            </p:extLst>
          </p:nvPr>
        </p:nvGraphicFramePr>
        <p:xfrm>
          <a:off x="571500" y="2818628"/>
          <a:ext cx="10006446" cy="302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200"/>
                <a:gridCol w="6924246"/>
              </a:tblGrid>
              <a:tr h="20997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bg2"/>
                          </a:solidFill>
                        </a:rPr>
                        <a:t>PARTE DEL</a:t>
                      </a:r>
                      <a:r>
                        <a:rPr lang="es-MX" sz="1600" baseline="0" dirty="0" smtClean="0">
                          <a:solidFill>
                            <a:schemeClr val="bg2"/>
                          </a:solidFill>
                        </a:rPr>
                        <a:t> PLAN DE TRABAJO </a:t>
                      </a:r>
                      <a:endParaRPr lang="es-MX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bg2"/>
                          </a:solidFill>
                        </a:rPr>
                        <a:t>CONSISTE</a:t>
                      </a:r>
                      <a:r>
                        <a:rPr lang="es-MX" sz="1600" baseline="0" dirty="0" smtClean="0">
                          <a:solidFill>
                            <a:schemeClr val="bg2"/>
                          </a:solidFill>
                        </a:rPr>
                        <a:t> EN </a:t>
                      </a:r>
                      <a:endParaRPr lang="es-MX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31987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</a:t>
                      </a:r>
                      <a:endParaRPr lang="es-MX" sz="1600" dirty="0">
                        <a:solidFill>
                          <a:srgbClr val="7E26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¿Cuál es el propósito?</a:t>
                      </a:r>
                    </a:p>
                  </a:txBody>
                  <a:tcPr/>
                </a:tc>
              </a:tr>
              <a:tr h="292947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ALCANCE </a:t>
                      </a:r>
                      <a:endParaRPr lang="es-MX" sz="1600" dirty="0">
                        <a:solidFill>
                          <a:srgbClr val="7E26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¿Qué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abarcará</a:t>
                      </a: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(Recursos humanos,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tecnológicos, físicos, informáticos, administrativos. Procesos, metodologías)</a:t>
                      </a: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</a:tr>
              <a:tr h="367201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FUNDAMENTO LEGAL</a:t>
                      </a:r>
                      <a:endParaRPr lang="es-MX" sz="1600" dirty="0">
                        <a:solidFill>
                          <a:srgbClr val="7E26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¿Qué normas o funciones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recaen en un tratamiento de datos personales? Además de la obligatoriedad de desarrollar un plan de trabajo (Art. 46 fracc. VI, Art. 49 fracc. II, inciso m, y Art. 51 segundo párrafo)</a:t>
                      </a:r>
                      <a:endParaRPr lang="es-MX" sz="1600" b="0" dirty="0" smtClean="0">
                        <a:solidFill>
                          <a:srgbClr val="7E266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9395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DEL ANÁLISIS</a:t>
                      </a:r>
                      <a:endParaRPr lang="es-MX" sz="1600" dirty="0">
                        <a:solidFill>
                          <a:srgbClr val="7E26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¿Por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qué lo voy hacer? (Resultados de los diagnósticos situacionales) </a:t>
                      </a:r>
                      <a:endParaRPr lang="es-MX" sz="1600" b="0" dirty="0">
                        <a:solidFill>
                          <a:srgbClr val="7E266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7201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CRONOGRAMA</a:t>
                      </a:r>
                      <a:endParaRPr lang="es-MX" sz="1600" dirty="0">
                        <a:solidFill>
                          <a:srgbClr val="7E26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¿Qué,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uándo y quién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 va a hacer? (Implementación</a:t>
                      </a:r>
                      <a:r>
                        <a:rPr lang="es-MX" sz="1600" b="0" baseline="0" dirty="0" smtClean="0">
                          <a:solidFill>
                            <a:srgbClr val="7E266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medidas de seguridad y modificación de activos)</a:t>
                      </a:r>
                      <a:endParaRPr lang="es-MX" sz="1600" b="0" dirty="0" smtClean="0">
                        <a:solidFill>
                          <a:srgbClr val="7E266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16</a:t>
            </a:fld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193746" y="272474"/>
            <a:ext cx="3804507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Acceso a instalaciones 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93334"/>
              </p:ext>
            </p:extLst>
          </p:nvPr>
        </p:nvGraphicFramePr>
        <p:xfrm>
          <a:off x="618002" y="1326720"/>
          <a:ext cx="10955997" cy="4204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01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3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40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909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73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539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07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9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34142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Sujeto</a:t>
                      </a:r>
                      <a:r>
                        <a:rPr lang="es-E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 Obligado</a:t>
                      </a:r>
                      <a:endParaRPr lang="es-ES" sz="1800" b="1" i="0" u="none" strike="noStrike" dirty="0"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7F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660066"/>
                          </a:solidFill>
                          <a:effectLst/>
                          <a:latin typeface="Palatino Linotype" panose="02040502050505030304" pitchFamily="18" charset="0"/>
                        </a:rPr>
                        <a:t>Nombre del responsable: </a:t>
                      </a:r>
                      <a:endParaRPr lang="es-ES" sz="1400" b="1" i="0" u="none" strike="noStrike" dirty="0">
                        <a:solidFill>
                          <a:srgbClr val="660066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s-E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Bitácoras de registro de visitas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7F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No.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Fecha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Hora de entrada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Nombre completo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Dependencia o institución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A quien visita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Hora de salida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Firma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rgbClr val="660066"/>
                          </a:solidFill>
                          <a:latin typeface="Palatino Linotype" panose="02040502050505030304" pitchFamily="18" charset="0"/>
                        </a:rPr>
                        <a:t>Observaciones</a:t>
                      </a:r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rgbClr val="660066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17</a:t>
            </a:fld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605374" y="334489"/>
            <a:ext cx="4981251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Identificación y autentificación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9" y="2133125"/>
            <a:ext cx="3389670" cy="31336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4" y="1267169"/>
            <a:ext cx="2810500" cy="28165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612" y="3285007"/>
            <a:ext cx="2853175" cy="2139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739" y="1054338"/>
            <a:ext cx="1481456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319297" y="334489"/>
            <a:ext cx="7553406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Procedimiento de respaldo y recuperación de datos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59657" y="1153989"/>
            <a:ext cx="2569029" cy="1596571"/>
          </a:xfrm>
          <a:prstGeom prst="ellipse">
            <a:avLst/>
          </a:prstGeom>
          <a:ln>
            <a:solidFill>
              <a:srgbClr val="009999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Anual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Semestral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Trimestral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Mensual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Semanal </a:t>
            </a:r>
            <a:endParaRPr lang="es-MX" sz="1600" dirty="0">
              <a:solidFill>
                <a:srgbClr val="66006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9463314" y="1153988"/>
            <a:ext cx="2569029" cy="1596571"/>
          </a:xfrm>
          <a:prstGeom prst="ellipse">
            <a:avLst/>
          </a:prstGeom>
          <a:ln>
            <a:solidFill>
              <a:srgbClr val="009999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Inmediato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12 horas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24 horas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72 horas</a:t>
            </a:r>
          </a:p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1 mes o más </a:t>
            </a:r>
            <a:endParaRPr lang="es-MX" sz="1600" dirty="0">
              <a:solidFill>
                <a:srgbClr val="660066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4" name="Conector curvado 13"/>
          <p:cNvCxnSpPr>
            <a:stCxn id="12" idx="4"/>
            <a:endCxn id="18" idx="1"/>
          </p:cNvCxnSpPr>
          <p:nvPr/>
        </p:nvCxnSpPr>
        <p:spPr>
          <a:xfrm rot="16200000" flipH="1">
            <a:off x="1294815" y="2899916"/>
            <a:ext cx="1955342" cy="1656629"/>
          </a:xfrm>
          <a:prstGeom prst="curvedConnector2">
            <a:avLst/>
          </a:prstGeom>
          <a:ln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endCxn id="18" idx="3"/>
          </p:cNvCxnSpPr>
          <p:nvPr/>
        </p:nvCxnSpPr>
        <p:spPr>
          <a:xfrm rot="5400000">
            <a:off x="8945315" y="2906994"/>
            <a:ext cx="1941185" cy="1656630"/>
          </a:xfrm>
          <a:prstGeom prst="curvedConnector2">
            <a:avLst/>
          </a:prstGeom>
          <a:ln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016000" y="1249799"/>
            <a:ext cx="2160000" cy="1188000"/>
          </a:xfrm>
          <a:prstGeom prst="ellipse">
            <a:avLst/>
          </a:prstGeom>
          <a:ln>
            <a:solidFill>
              <a:srgbClr val="009999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660066"/>
                </a:solidFill>
                <a:latin typeface="Palatino Linotype" panose="02040502050505030304" pitchFamily="18" charset="0"/>
              </a:rPr>
              <a:t>Lugar de resguardo de la información</a:t>
            </a:r>
            <a:endParaRPr lang="es-MX" sz="1600" dirty="0">
              <a:solidFill>
                <a:srgbClr val="660066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7" name="Conector curvado 16"/>
          <p:cNvCxnSpPr>
            <a:stCxn id="16" idx="4"/>
            <a:endCxn id="18" idx="0"/>
          </p:cNvCxnSpPr>
          <p:nvPr/>
        </p:nvCxnSpPr>
        <p:spPr>
          <a:xfrm rot="5400000">
            <a:off x="5896865" y="2635132"/>
            <a:ext cx="396469" cy="1803"/>
          </a:xfrm>
          <a:prstGeom prst="curvedConnector3">
            <a:avLst>
              <a:gd name="adj1" fmla="val 50000"/>
            </a:avLst>
          </a:prstGeom>
          <a:ln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27FB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100801" y="2834268"/>
            <a:ext cx="5986791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19</a:t>
            </a:fld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35296" y="349003"/>
            <a:ext cx="9521408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Mecanismos de monitoreo y revisión de las medidas de seguridad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02343" y="1274919"/>
            <a:ext cx="7612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Palatino Linotype" panose="02040502050505030304" pitchFamily="18" charset="0"/>
              </a:rPr>
              <a:t>Evaluar y medir el cumplimiento </a:t>
            </a:r>
            <a:r>
              <a:rPr lang="es-MX" sz="1600" dirty="0" smtClean="0">
                <a:latin typeface="Palatino Linotype" panose="02040502050505030304" pitchFamily="18" charset="0"/>
              </a:rPr>
              <a:t>del </a:t>
            </a:r>
            <a:r>
              <a:rPr lang="es-MX" sz="1600" dirty="0">
                <a:latin typeface="Palatino Linotype" panose="02040502050505030304" pitchFamily="18" charset="0"/>
              </a:rPr>
              <a:t>proceso </a:t>
            </a:r>
            <a:r>
              <a:rPr lang="es-MX" sz="1600" dirty="0" smtClean="0">
                <a:latin typeface="Palatino Linotype" panose="02040502050505030304" pitchFamily="18" charset="0"/>
              </a:rPr>
              <a:t>de protección de datos personales.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600" dirty="0" smtClean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Palatino Linotype" panose="02040502050505030304" pitchFamily="18" charset="0"/>
              </a:rPr>
              <a:t>Determinar la efectividad de las medidas de seguridad implementadas por el sujeto obligado de </a:t>
            </a:r>
            <a:r>
              <a:rPr lang="es-MX" sz="1600" dirty="0">
                <a:latin typeface="Palatino Linotype" panose="02040502050505030304" pitchFamily="18" charset="0"/>
              </a:rPr>
              <a:t>acuerdo con la Ley de Protección de Datos Personales en Posesión de Sujetos Obligados del Estado de México y Municipios, así como las políticas, objetivos y experiencia del Sistema, e informar los resultados para su </a:t>
            </a:r>
            <a:r>
              <a:rPr lang="es-MX" sz="1600" dirty="0" smtClean="0">
                <a:latin typeface="Palatino Linotype" panose="02040502050505030304" pitchFamily="18" charset="0"/>
              </a:rPr>
              <a:t>revisión, o en su caso, corrección.</a:t>
            </a:r>
            <a:endParaRPr lang="es-MX" sz="1600" dirty="0">
              <a:latin typeface="Palatino Linotype" panose="0204050205050503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18128"/>
            <a:ext cx="3240668" cy="27605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51" y="4321907"/>
            <a:ext cx="1189328" cy="1949718"/>
          </a:xfrm>
          <a:prstGeom prst="rect">
            <a:avLst/>
          </a:prstGeom>
        </p:spPr>
      </p:pic>
      <p:pic>
        <p:nvPicPr>
          <p:cNvPr id="7" name="Picture 4" descr="seguridad de la informacion: Métodos de autentic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49" y="4507840"/>
            <a:ext cx="2464679" cy="1848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mbo 59"/>
          <p:cNvSpPr/>
          <p:nvPr/>
        </p:nvSpPr>
        <p:spPr>
          <a:xfrm>
            <a:off x="3362811" y="879793"/>
            <a:ext cx="5672565" cy="5672565"/>
          </a:xfrm>
          <a:prstGeom prst="diamond">
            <a:avLst/>
          </a:prstGeom>
          <a:noFill/>
          <a:ln w="57150">
            <a:solidFill>
              <a:srgbClr val="990099"/>
            </a:solidFill>
            <a:prstDash val="sysDot"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Forma libre 60"/>
          <p:cNvSpPr/>
          <p:nvPr/>
        </p:nvSpPr>
        <p:spPr>
          <a:xfrm>
            <a:off x="3872250" y="1535218"/>
            <a:ext cx="2212300" cy="2212300"/>
          </a:xfrm>
          <a:custGeom>
            <a:avLst/>
            <a:gdLst>
              <a:gd name="connsiteX0" fmla="*/ 0 w 2212300"/>
              <a:gd name="connsiteY0" fmla="*/ 368724 h 2212300"/>
              <a:gd name="connsiteX1" fmla="*/ 368724 w 2212300"/>
              <a:gd name="connsiteY1" fmla="*/ 0 h 2212300"/>
              <a:gd name="connsiteX2" fmla="*/ 1843576 w 2212300"/>
              <a:gd name="connsiteY2" fmla="*/ 0 h 2212300"/>
              <a:gd name="connsiteX3" fmla="*/ 2212300 w 2212300"/>
              <a:gd name="connsiteY3" fmla="*/ 368724 h 2212300"/>
              <a:gd name="connsiteX4" fmla="*/ 2212300 w 2212300"/>
              <a:gd name="connsiteY4" fmla="*/ 1843576 h 2212300"/>
              <a:gd name="connsiteX5" fmla="*/ 1843576 w 2212300"/>
              <a:gd name="connsiteY5" fmla="*/ 2212300 h 2212300"/>
              <a:gd name="connsiteX6" fmla="*/ 368724 w 2212300"/>
              <a:gd name="connsiteY6" fmla="*/ 2212300 h 2212300"/>
              <a:gd name="connsiteX7" fmla="*/ 0 w 2212300"/>
              <a:gd name="connsiteY7" fmla="*/ 1843576 h 2212300"/>
              <a:gd name="connsiteX8" fmla="*/ 0 w 2212300"/>
              <a:gd name="connsiteY8" fmla="*/ 368724 h 22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300" h="2212300">
                <a:moveTo>
                  <a:pt x="0" y="368724"/>
                </a:moveTo>
                <a:cubicBezTo>
                  <a:pt x="0" y="165083"/>
                  <a:pt x="165083" y="0"/>
                  <a:pt x="368724" y="0"/>
                </a:cubicBezTo>
                <a:lnTo>
                  <a:pt x="1843576" y="0"/>
                </a:lnTo>
                <a:cubicBezTo>
                  <a:pt x="2047217" y="0"/>
                  <a:pt x="2212300" y="165083"/>
                  <a:pt x="2212300" y="368724"/>
                </a:cubicBezTo>
                <a:lnTo>
                  <a:pt x="2212300" y="1843576"/>
                </a:lnTo>
                <a:cubicBezTo>
                  <a:pt x="2212300" y="2047217"/>
                  <a:pt x="2047217" y="2212300"/>
                  <a:pt x="1843576" y="2212300"/>
                </a:cubicBezTo>
                <a:lnTo>
                  <a:pt x="368724" y="2212300"/>
                </a:lnTo>
                <a:cubicBezTo>
                  <a:pt x="165083" y="2212300"/>
                  <a:pt x="0" y="2047217"/>
                  <a:pt x="0" y="1843576"/>
                </a:cubicBezTo>
                <a:lnTo>
                  <a:pt x="0" y="368724"/>
                </a:lnTo>
                <a:close/>
              </a:path>
            </a:pathLst>
          </a:custGeom>
          <a:solidFill>
            <a:srgbClr val="660066"/>
          </a:solidFill>
          <a:ln>
            <a:solidFill>
              <a:srgbClr val="33CCCC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526" tIns="157526" rIns="157526" bIns="157526" numCol="1" spcCol="1270" anchor="ctr" anchorCtr="0">
            <a:noAutofit/>
          </a:bodyPr>
          <a:lstStyle/>
          <a:p>
            <a:pPr lvl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300" kern="1200" dirty="0" smtClean="0">
                <a:latin typeface="+mj-lt"/>
              </a:rPr>
              <a:t>Dotar al servidor público de herramientas administrativas </a:t>
            </a:r>
            <a:r>
              <a:rPr lang="es-MX" sz="1300" dirty="0" smtClean="0">
                <a:latin typeface="+mj-lt"/>
              </a:rPr>
              <a:t>y carga teórica suficiente </a:t>
            </a:r>
            <a:r>
              <a:rPr lang="es-MX" sz="1300" kern="1200" dirty="0" smtClean="0">
                <a:latin typeface="+mj-lt"/>
              </a:rPr>
              <a:t>para la elaboración del documento de seguridad como base de las medidas a implementar para la protección de datos personales bajo tratamiento.</a:t>
            </a:r>
            <a:endParaRPr lang="es-MX" sz="1300" kern="1200" dirty="0">
              <a:latin typeface="+mj-lt"/>
            </a:endParaRPr>
          </a:p>
        </p:txBody>
      </p:sp>
      <p:sp>
        <p:nvSpPr>
          <p:cNvPr id="62" name="Forma libre 61"/>
          <p:cNvSpPr/>
          <p:nvPr/>
        </p:nvSpPr>
        <p:spPr>
          <a:xfrm>
            <a:off x="6400296" y="3747518"/>
            <a:ext cx="2212300" cy="2212300"/>
          </a:xfrm>
          <a:custGeom>
            <a:avLst/>
            <a:gdLst>
              <a:gd name="connsiteX0" fmla="*/ 0 w 2212300"/>
              <a:gd name="connsiteY0" fmla="*/ 368724 h 2212300"/>
              <a:gd name="connsiteX1" fmla="*/ 368724 w 2212300"/>
              <a:gd name="connsiteY1" fmla="*/ 0 h 2212300"/>
              <a:gd name="connsiteX2" fmla="*/ 1843576 w 2212300"/>
              <a:gd name="connsiteY2" fmla="*/ 0 h 2212300"/>
              <a:gd name="connsiteX3" fmla="*/ 2212300 w 2212300"/>
              <a:gd name="connsiteY3" fmla="*/ 368724 h 2212300"/>
              <a:gd name="connsiteX4" fmla="*/ 2212300 w 2212300"/>
              <a:gd name="connsiteY4" fmla="*/ 1843576 h 2212300"/>
              <a:gd name="connsiteX5" fmla="*/ 1843576 w 2212300"/>
              <a:gd name="connsiteY5" fmla="*/ 2212300 h 2212300"/>
              <a:gd name="connsiteX6" fmla="*/ 368724 w 2212300"/>
              <a:gd name="connsiteY6" fmla="*/ 2212300 h 2212300"/>
              <a:gd name="connsiteX7" fmla="*/ 0 w 2212300"/>
              <a:gd name="connsiteY7" fmla="*/ 1843576 h 2212300"/>
              <a:gd name="connsiteX8" fmla="*/ 0 w 2212300"/>
              <a:gd name="connsiteY8" fmla="*/ 368724 h 22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300" h="2212300">
                <a:moveTo>
                  <a:pt x="0" y="368724"/>
                </a:moveTo>
                <a:cubicBezTo>
                  <a:pt x="0" y="165083"/>
                  <a:pt x="165083" y="0"/>
                  <a:pt x="368724" y="0"/>
                </a:cubicBezTo>
                <a:lnTo>
                  <a:pt x="1843576" y="0"/>
                </a:lnTo>
                <a:cubicBezTo>
                  <a:pt x="2047217" y="0"/>
                  <a:pt x="2212300" y="165083"/>
                  <a:pt x="2212300" y="368724"/>
                </a:cubicBezTo>
                <a:lnTo>
                  <a:pt x="2212300" y="1843576"/>
                </a:lnTo>
                <a:cubicBezTo>
                  <a:pt x="2212300" y="2047217"/>
                  <a:pt x="2047217" y="2212300"/>
                  <a:pt x="1843576" y="2212300"/>
                </a:cubicBezTo>
                <a:lnTo>
                  <a:pt x="368724" y="2212300"/>
                </a:lnTo>
                <a:cubicBezTo>
                  <a:pt x="165083" y="2212300"/>
                  <a:pt x="0" y="2047217"/>
                  <a:pt x="0" y="1843576"/>
                </a:cubicBezTo>
                <a:lnTo>
                  <a:pt x="0" y="368724"/>
                </a:lnTo>
                <a:close/>
              </a:path>
            </a:pathLst>
          </a:custGeom>
          <a:solidFill>
            <a:srgbClr val="01B2AC"/>
          </a:solidFill>
          <a:ln>
            <a:solidFill>
              <a:srgbClr val="66006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526" tIns="157526" rIns="157526" bIns="157526" numCol="1" spcCol="1270" anchor="ctr" anchorCtr="0">
            <a:noAutofit/>
          </a:bodyPr>
          <a:lstStyle/>
          <a:p>
            <a:pPr lvl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300" kern="1200" dirty="0" smtClean="0">
                <a:latin typeface="+mj-lt"/>
              </a:rPr>
              <a:t>El documento de seguridad constituye el punto de partida para la implementación del sistema de gestión de seguridad para la protección de datos personales.  (Art. 47)</a:t>
            </a:r>
            <a:endParaRPr lang="es-MX" sz="1300" kern="1200" dirty="0">
              <a:latin typeface="+mj-lt"/>
            </a:endParaRPr>
          </a:p>
        </p:txBody>
      </p:sp>
      <p:sp>
        <p:nvSpPr>
          <p:cNvPr id="57" name="Google Shape;163;p8"/>
          <p:cNvSpPr txBox="1"/>
          <p:nvPr/>
        </p:nvSpPr>
        <p:spPr>
          <a:xfrm>
            <a:off x="0" y="346218"/>
            <a:ext cx="4978400" cy="533575"/>
          </a:xfrm>
          <a:prstGeom prst="rect">
            <a:avLst/>
          </a:prstGeom>
          <a:noFill/>
          <a:ln>
            <a:solidFill>
              <a:srgbClr val="660066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9128C"/>
              </a:buClr>
              <a:buSzPts val="2800"/>
              <a:buFont typeface="Palatino Linotype"/>
              <a:buNone/>
            </a:pPr>
            <a:r>
              <a:rPr lang="es-MX" sz="3200" b="1" dirty="0" smtClean="0">
                <a:solidFill>
                  <a:srgbClr val="89128C"/>
                </a:solidFill>
                <a:latin typeface="+mj-lt"/>
                <a:ea typeface="Palatino Linotype"/>
                <a:cs typeface="Palatino Linotype"/>
                <a:sym typeface="Palatino Linotype"/>
              </a:rPr>
              <a:t>OBJETIVO</a:t>
            </a:r>
            <a:endParaRPr sz="3200" b="1" i="0" u="none" strike="noStrike" cap="none" dirty="0">
              <a:solidFill>
                <a:srgbClr val="89128C"/>
              </a:solidFill>
              <a:latin typeface="+mj-lt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02012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20</a:t>
            </a:fld>
            <a:endParaRPr lang="es-MX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633497" y="373908"/>
            <a:ext cx="7553406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Auditorías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410632" y="731664"/>
            <a:ext cx="4347568" cy="2107406"/>
          </a:xfrm>
          <a:custGeom>
            <a:avLst/>
            <a:gdLst>
              <a:gd name="connsiteX0" fmla="*/ 0 w 2107406"/>
              <a:gd name="connsiteY0" fmla="*/ 737592 h 2107406"/>
              <a:gd name="connsiteX1" fmla="*/ 1053703 w 2107406"/>
              <a:gd name="connsiteY1" fmla="*/ 0 h 2107406"/>
              <a:gd name="connsiteX2" fmla="*/ 2107406 w 2107406"/>
              <a:gd name="connsiteY2" fmla="*/ 737592 h 2107406"/>
              <a:gd name="connsiteX3" fmla="*/ 1580555 w 2107406"/>
              <a:gd name="connsiteY3" fmla="*/ 737592 h 2107406"/>
              <a:gd name="connsiteX4" fmla="*/ 1580555 w 2107406"/>
              <a:gd name="connsiteY4" fmla="*/ 2107406 h 2107406"/>
              <a:gd name="connsiteX5" fmla="*/ 526852 w 2107406"/>
              <a:gd name="connsiteY5" fmla="*/ 2107406 h 2107406"/>
              <a:gd name="connsiteX6" fmla="*/ 526852 w 2107406"/>
              <a:gd name="connsiteY6" fmla="*/ 737592 h 2107406"/>
              <a:gd name="connsiteX7" fmla="*/ 0 w 2107406"/>
              <a:gd name="connsiteY7" fmla="*/ 737592 h 21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406" h="2107406">
                <a:moveTo>
                  <a:pt x="737592" y="2107406"/>
                </a:moveTo>
                <a:lnTo>
                  <a:pt x="0" y="1053703"/>
                </a:lnTo>
                <a:lnTo>
                  <a:pt x="737592" y="0"/>
                </a:lnTo>
                <a:lnTo>
                  <a:pt x="737592" y="526851"/>
                </a:lnTo>
                <a:lnTo>
                  <a:pt x="2107406" y="526851"/>
                </a:lnTo>
                <a:lnTo>
                  <a:pt x="2107406" y="1580554"/>
                </a:lnTo>
                <a:lnTo>
                  <a:pt x="737592" y="1580554"/>
                </a:lnTo>
                <a:lnTo>
                  <a:pt x="737592" y="2107406"/>
                </a:lnTo>
                <a:close/>
              </a:path>
            </a:pathLst>
          </a:custGeom>
          <a:solidFill>
            <a:srgbClr val="66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813" tIns="654866" rIns="128015" bIns="6548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3200" b="1" kern="1200" dirty="0" smtClean="0">
                <a:latin typeface="Palatino Linotype" panose="02040502050505030304" pitchFamily="18" charset="0"/>
              </a:rPr>
              <a:t>Infoem</a:t>
            </a:r>
            <a:endParaRPr lang="es-MX" sz="1800" b="1" kern="1200" dirty="0">
              <a:latin typeface="Palatino Linotype" panose="02040502050505030304" pitchFamily="18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6062200" y="731663"/>
            <a:ext cx="4354178" cy="2107407"/>
          </a:xfrm>
          <a:custGeom>
            <a:avLst/>
            <a:gdLst>
              <a:gd name="connsiteX0" fmla="*/ 0 w 2107406"/>
              <a:gd name="connsiteY0" fmla="*/ 737592 h 2110609"/>
              <a:gd name="connsiteX1" fmla="*/ 1053703 w 2107406"/>
              <a:gd name="connsiteY1" fmla="*/ 0 h 2110609"/>
              <a:gd name="connsiteX2" fmla="*/ 2107406 w 2107406"/>
              <a:gd name="connsiteY2" fmla="*/ 737592 h 2110609"/>
              <a:gd name="connsiteX3" fmla="*/ 1580555 w 2107406"/>
              <a:gd name="connsiteY3" fmla="*/ 737592 h 2110609"/>
              <a:gd name="connsiteX4" fmla="*/ 1580555 w 2107406"/>
              <a:gd name="connsiteY4" fmla="*/ 2110609 h 2110609"/>
              <a:gd name="connsiteX5" fmla="*/ 526852 w 2107406"/>
              <a:gd name="connsiteY5" fmla="*/ 2110609 h 2110609"/>
              <a:gd name="connsiteX6" fmla="*/ 526852 w 2107406"/>
              <a:gd name="connsiteY6" fmla="*/ 737592 h 2110609"/>
              <a:gd name="connsiteX7" fmla="*/ 0 w 2107406"/>
              <a:gd name="connsiteY7" fmla="*/ 737592 h 211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406" h="2110609">
                <a:moveTo>
                  <a:pt x="1370933" y="1"/>
                </a:moveTo>
                <a:lnTo>
                  <a:pt x="2107406" y="1055305"/>
                </a:lnTo>
                <a:lnTo>
                  <a:pt x="1370933" y="2110608"/>
                </a:lnTo>
                <a:lnTo>
                  <a:pt x="1370933" y="1582957"/>
                </a:lnTo>
                <a:lnTo>
                  <a:pt x="0" y="1582957"/>
                </a:lnTo>
                <a:lnTo>
                  <a:pt x="0" y="527653"/>
                </a:lnTo>
                <a:lnTo>
                  <a:pt x="1370933" y="527653"/>
                </a:lnTo>
                <a:lnTo>
                  <a:pt x="1370933" y="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7" tIns="654869" rIns="496812" bIns="654867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3200" b="1" kern="1200" dirty="0" smtClean="0">
                <a:latin typeface="Palatino Linotype" panose="02040502050505030304" pitchFamily="18" charset="0"/>
              </a:rPr>
              <a:t>Interna</a:t>
            </a:r>
            <a:endParaRPr lang="es-MX" sz="1800" b="1" kern="1200" dirty="0">
              <a:latin typeface="Palatino Linotype" panose="0204050205050503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8200" y="3167797"/>
            <a:ext cx="4140000" cy="3060000"/>
          </a:xfrm>
          <a:prstGeom prst="round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Auditoría voluntaria</a:t>
            </a:r>
          </a:p>
          <a:p>
            <a:pPr algn="ctr"/>
            <a:endParaRPr lang="es-MX" sz="12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s-MX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Art. </a:t>
            </a:r>
            <a:r>
              <a:rPr lang="es-E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153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.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Objeto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verificar la adaptación, adecuación y eficacia de los controles, medidas y mecanismos implementados para el cumplimiento de las disposiciones previstas en la presente Ley y demás normativa que resulte aplicable.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Esto permitirá dictaminar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sobre la adecuación de las medidas y controles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implementados,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identificar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deficiencias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,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 ser procedente proponer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acciones correctivas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complementarias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o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recomendaciones.</a:t>
            </a:r>
            <a:endParaRPr lang="es-MX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062200" y="3092616"/>
            <a:ext cx="4140000" cy="3060000"/>
          </a:xfrm>
          <a:prstGeom prst="roundRect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Auditoría Interna</a:t>
            </a:r>
          </a:p>
          <a:p>
            <a:pPr algn="ctr"/>
            <a:endParaRPr lang="es-MX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s-MX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La importancia de su implementación radica en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permitir satisfacer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los requerimientos básicos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en la protección de los datos personales bajo resguardo del sujeto obligado, </a:t>
            </a:r>
            <a:r>
              <a:rPr lang="es-E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ya que </a:t>
            </a:r>
            <a:r>
              <a:rPr lang="es-ES" sz="14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 través de esta se pueden identificar fallas que detonen en algún tipo de vulneración a datos personales, por lo que al detectar la falla se pueden implementar medidas adicionales o correctivas.</a:t>
            </a:r>
            <a:endParaRPr lang="es-MX" sz="1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121869" y="376385"/>
            <a:ext cx="7553406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Métodos de supresión y borrado seguro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 descr="Inscríbete al Taller para la elaboración del trámite de baja documental (26  y 27 de septiembre) | Archivo General de la Nación | Gobierno | gob.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82" y="1003008"/>
            <a:ext cx="3417066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angular 5"/>
          <p:cNvCxnSpPr>
            <a:stCxn id="5" idx="1"/>
            <a:endCxn id="16" idx="1"/>
          </p:cNvCxnSpPr>
          <p:nvPr/>
        </p:nvCxnSpPr>
        <p:spPr>
          <a:xfrm rot="10800000" flipV="1">
            <a:off x="610180" y="1966621"/>
            <a:ext cx="587902" cy="2615550"/>
          </a:xfrm>
          <a:prstGeom prst="bentConnector3">
            <a:avLst>
              <a:gd name="adj1" fmla="val 138884"/>
            </a:avLst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5" idx="3"/>
            <a:endCxn id="15" idx="3"/>
          </p:cNvCxnSpPr>
          <p:nvPr/>
        </p:nvCxnSpPr>
        <p:spPr>
          <a:xfrm>
            <a:off x="4615148" y="1966621"/>
            <a:ext cx="635059" cy="2791698"/>
          </a:xfrm>
          <a:prstGeom prst="bentConnector3">
            <a:avLst>
              <a:gd name="adj1" fmla="val 135997"/>
            </a:avLst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de bloque 7"/>
          <p:cNvSpPr/>
          <p:nvPr/>
        </p:nvSpPr>
        <p:spPr>
          <a:xfrm>
            <a:off x="6842641" y="1611151"/>
            <a:ext cx="4069102" cy="4069102"/>
          </a:xfrm>
          <a:prstGeom prst="blockArc">
            <a:avLst>
              <a:gd name="adj1" fmla="val 9000000"/>
              <a:gd name="adj2" fmla="val 16200000"/>
              <a:gd name="adj3" fmla="val 4638"/>
            </a:avLst>
          </a:prstGeom>
          <a:solidFill>
            <a:srgbClr val="2E75B6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Arco de bloque 8"/>
          <p:cNvSpPr/>
          <p:nvPr/>
        </p:nvSpPr>
        <p:spPr>
          <a:xfrm>
            <a:off x="6842641" y="1611151"/>
            <a:ext cx="4069102" cy="4069102"/>
          </a:xfrm>
          <a:prstGeom prst="blockArc">
            <a:avLst>
              <a:gd name="adj1" fmla="val 1800000"/>
              <a:gd name="adj2" fmla="val 9000000"/>
              <a:gd name="adj3" fmla="val 4638"/>
            </a:avLst>
          </a:prstGeom>
          <a:solidFill>
            <a:srgbClr val="660066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Arco de bloque 9"/>
          <p:cNvSpPr/>
          <p:nvPr/>
        </p:nvSpPr>
        <p:spPr>
          <a:xfrm>
            <a:off x="6842641" y="1611151"/>
            <a:ext cx="4069102" cy="4069102"/>
          </a:xfrm>
          <a:prstGeom prst="blockArc">
            <a:avLst>
              <a:gd name="adj1" fmla="val 16200000"/>
              <a:gd name="adj2" fmla="val 1800000"/>
              <a:gd name="adj3" fmla="val 4638"/>
            </a:avLst>
          </a:prstGeom>
          <a:solidFill>
            <a:srgbClr val="009999">
              <a:alpha val="6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orma libre 10"/>
          <p:cNvSpPr/>
          <p:nvPr/>
        </p:nvSpPr>
        <p:spPr>
          <a:xfrm>
            <a:off x="8062212" y="1003008"/>
            <a:ext cx="1656000" cy="1620000"/>
          </a:xfrm>
          <a:custGeom>
            <a:avLst/>
            <a:gdLst>
              <a:gd name="connsiteX0" fmla="*/ 0 w 1310652"/>
              <a:gd name="connsiteY0" fmla="*/ 655326 h 1310652"/>
              <a:gd name="connsiteX1" fmla="*/ 655326 w 1310652"/>
              <a:gd name="connsiteY1" fmla="*/ 0 h 1310652"/>
              <a:gd name="connsiteX2" fmla="*/ 1310652 w 1310652"/>
              <a:gd name="connsiteY2" fmla="*/ 655326 h 1310652"/>
              <a:gd name="connsiteX3" fmla="*/ 655326 w 1310652"/>
              <a:gd name="connsiteY3" fmla="*/ 1310652 h 1310652"/>
              <a:gd name="connsiteX4" fmla="*/ 0 w 1310652"/>
              <a:gd name="connsiteY4" fmla="*/ 655326 h 131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652" h="1310652">
                <a:moveTo>
                  <a:pt x="0" y="655326"/>
                </a:moveTo>
                <a:cubicBezTo>
                  <a:pt x="0" y="293399"/>
                  <a:pt x="293399" y="0"/>
                  <a:pt x="655326" y="0"/>
                </a:cubicBezTo>
                <a:cubicBezTo>
                  <a:pt x="1017253" y="0"/>
                  <a:pt x="1310652" y="293399"/>
                  <a:pt x="1310652" y="655326"/>
                </a:cubicBezTo>
                <a:cubicBezTo>
                  <a:pt x="1310652" y="1017253"/>
                  <a:pt x="1017253" y="1310652"/>
                  <a:pt x="655326" y="1310652"/>
                </a:cubicBezTo>
                <a:cubicBezTo>
                  <a:pt x="293399" y="1310652"/>
                  <a:pt x="0" y="1017253"/>
                  <a:pt x="0" y="6553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911" tIns="205911" rIns="205911" bIns="205911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 err="1" smtClean="0">
                <a:latin typeface="Palatino Linotype" panose="02040502050505030304" pitchFamily="18" charset="0"/>
              </a:rPr>
              <a:t>Desmagnetización</a:t>
            </a:r>
            <a:r>
              <a:rPr lang="es-ES" sz="1200" kern="1200" dirty="0" smtClean="0">
                <a:latin typeface="Palatino Linotype" panose="02040502050505030304" pitchFamily="18" charset="0"/>
              </a:rPr>
              <a:t> </a:t>
            </a:r>
            <a:endParaRPr lang="es-MX" sz="1600" kern="1200" dirty="0">
              <a:latin typeface="Palatino Linotype" panose="02040502050505030304" pitchFamily="18" charset="0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9841379" y="3984060"/>
            <a:ext cx="1620000" cy="1620000"/>
          </a:xfrm>
          <a:custGeom>
            <a:avLst/>
            <a:gdLst>
              <a:gd name="connsiteX0" fmla="*/ 0 w 1310652"/>
              <a:gd name="connsiteY0" fmla="*/ 655326 h 1310652"/>
              <a:gd name="connsiteX1" fmla="*/ 655326 w 1310652"/>
              <a:gd name="connsiteY1" fmla="*/ 0 h 1310652"/>
              <a:gd name="connsiteX2" fmla="*/ 1310652 w 1310652"/>
              <a:gd name="connsiteY2" fmla="*/ 655326 h 1310652"/>
              <a:gd name="connsiteX3" fmla="*/ 655326 w 1310652"/>
              <a:gd name="connsiteY3" fmla="*/ 1310652 h 1310652"/>
              <a:gd name="connsiteX4" fmla="*/ 0 w 1310652"/>
              <a:gd name="connsiteY4" fmla="*/ 655326 h 131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652" h="1310652">
                <a:moveTo>
                  <a:pt x="0" y="655326"/>
                </a:moveTo>
                <a:cubicBezTo>
                  <a:pt x="0" y="293399"/>
                  <a:pt x="293399" y="0"/>
                  <a:pt x="655326" y="0"/>
                </a:cubicBezTo>
                <a:cubicBezTo>
                  <a:pt x="1017253" y="0"/>
                  <a:pt x="1310652" y="293399"/>
                  <a:pt x="1310652" y="655326"/>
                </a:cubicBezTo>
                <a:cubicBezTo>
                  <a:pt x="1310652" y="1017253"/>
                  <a:pt x="1017253" y="1310652"/>
                  <a:pt x="655326" y="1310652"/>
                </a:cubicBezTo>
                <a:cubicBezTo>
                  <a:pt x="293399" y="1310652"/>
                  <a:pt x="0" y="1017253"/>
                  <a:pt x="0" y="65532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911" tIns="205911" rIns="205911" bIns="205911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kern="1200" dirty="0" smtClean="0">
                <a:latin typeface="Palatino Linotype" panose="02040502050505030304" pitchFamily="18" charset="0"/>
              </a:rPr>
              <a:t>Destrucción física</a:t>
            </a:r>
            <a:endParaRPr lang="es-MX" sz="1600" kern="1200" dirty="0">
              <a:latin typeface="Palatino Linotype" panose="02040502050505030304" pitchFamily="18" charset="0"/>
            </a:endParaRPr>
          </a:p>
        </p:txBody>
      </p:sp>
      <p:sp>
        <p:nvSpPr>
          <p:cNvPr id="13" name="Forma libre 12"/>
          <p:cNvSpPr/>
          <p:nvPr/>
        </p:nvSpPr>
        <p:spPr>
          <a:xfrm>
            <a:off x="6399156" y="3984060"/>
            <a:ext cx="1620000" cy="1620000"/>
          </a:xfrm>
          <a:custGeom>
            <a:avLst/>
            <a:gdLst>
              <a:gd name="connsiteX0" fmla="*/ 0 w 1310652"/>
              <a:gd name="connsiteY0" fmla="*/ 655326 h 1310652"/>
              <a:gd name="connsiteX1" fmla="*/ 655326 w 1310652"/>
              <a:gd name="connsiteY1" fmla="*/ 0 h 1310652"/>
              <a:gd name="connsiteX2" fmla="*/ 1310652 w 1310652"/>
              <a:gd name="connsiteY2" fmla="*/ 655326 h 1310652"/>
              <a:gd name="connsiteX3" fmla="*/ 655326 w 1310652"/>
              <a:gd name="connsiteY3" fmla="*/ 1310652 h 1310652"/>
              <a:gd name="connsiteX4" fmla="*/ 0 w 1310652"/>
              <a:gd name="connsiteY4" fmla="*/ 655326 h 131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652" h="1310652">
                <a:moveTo>
                  <a:pt x="0" y="655326"/>
                </a:moveTo>
                <a:cubicBezTo>
                  <a:pt x="0" y="293399"/>
                  <a:pt x="293399" y="0"/>
                  <a:pt x="655326" y="0"/>
                </a:cubicBezTo>
                <a:cubicBezTo>
                  <a:pt x="1017253" y="0"/>
                  <a:pt x="1310652" y="293399"/>
                  <a:pt x="1310652" y="655326"/>
                </a:cubicBezTo>
                <a:cubicBezTo>
                  <a:pt x="1310652" y="1017253"/>
                  <a:pt x="1017253" y="1310652"/>
                  <a:pt x="655326" y="1310652"/>
                </a:cubicBezTo>
                <a:cubicBezTo>
                  <a:pt x="293399" y="1310652"/>
                  <a:pt x="0" y="1017253"/>
                  <a:pt x="0" y="655326"/>
                </a:cubicBezTo>
                <a:close/>
              </a:path>
            </a:pathLst>
          </a:custGeom>
          <a:solidFill>
            <a:srgbClr val="66006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911" tIns="205911" rIns="205911" bIns="205911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kern="1200" smtClean="0">
                <a:latin typeface="Palatino Linotype" panose="02040502050505030304" pitchFamily="18" charset="0"/>
              </a:rPr>
              <a:t>Sobre-escritura </a:t>
            </a:r>
            <a:endParaRPr lang="es-MX" sz="1600" kern="1200" dirty="0">
              <a:latin typeface="Palatino Linotype" panose="0204050205050503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98" y="2731237"/>
            <a:ext cx="1883827" cy="23532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603" y="3984060"/>
            <a:ext cx="2627604" cy="154851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80" y="3484796"/>
            <a:ext cx="164606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22</a:t>
            </a:fld>
            <a:endParaRPr lang="es-MX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173824" y="475672"/>
            <a:ext cx="7553406" cy="45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Programa General de Capacitación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41001"/>
              </p:ext>
            </p:extLst>
          </p:nvPr>
        </p:nvGraphicFramePr>
        <p:xfrm>
          <a:off x="260928" y="3145262"/>
          <a:ext cx="11379197" cy="229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6414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45964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Actividad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Ene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Feb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Mar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Abr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Palatino Linotype" panose="02040502050505030304" pitchFamily="18" charset="0"/>
                        </a:rPr>
                        <a:t>May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Jun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Jul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Palatino Linotype" panose="02040502050505030304" pitchFamily="18" charset="0"/>
                        </a:rPr>
                        <a:t>Ago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latin typeface="Palatino Linotype" panose="02040502050505030304" pitchFamily="18" charset="0"/>
                        </a:rPr>
                        <a:t>Sep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Oct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Nov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Dic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Tema 1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x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Tema 2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x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Tema 3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x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B27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646"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Tema 4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Palatino Linotype" panose="02040502050505030304" pitchFamily="18" charset="0"/>
                        </a:rPr>
                        <a:t>x</a:t>
                      </a:r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solidFill>
                      <a:srgbClr val="660066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1661101" y="1333872"/>
            <a:ext cx="8077949" cy="1343349"/>
            <a:chOff x="1806574" y="1250745"/>
            <a:chExt cx="8077949" cy="1343349"/>
          </a:xfrm>
        </p:grpSpPr>
        <p:sp>
          <p:nvSpPr>
            <p:cNvPr id="7" name="Forma libre 6"/>
            <p:cNvSpPr/>
            <p:nvPr/>
          </p:nvSpPr>
          <p:spPr>
            <a:xfrm>
              <a:off x="1806574" y="1250745"/>
              <a:ext cx="1620000" cy="540000"/>
            </a:xfrm>
            <a:custGeom>
              <a:avLst/>
              <a:gdLst>
                <a:gd name="connsiteX0" fmla="*/ 0 w 1301749"/>
                <a:gd name="connsiteY0" fmla="*/ 78105 h 781050"/>
                <a:gd name="connsiteX1" fmla="*/ 78105 w 1301749"/>
                <a:gd name="connsiteY1" fmla="*/ 0 h 781050"/>
                <a:gd name="connsiteX2" fmla="*/ 1223644 w 1301749"/>
                <a:gd name="connsiteY2" fmla="*/ 0 h 781050"/>
                <a:gd name="connsiteX3" fmla="*/ 1301749 w 1301749"/>
                <a:gd name="connsiteY3" fmla="*/ 78105 h 781050"/>
                <a:gd name="connsiteX4" fmla="*/ 1301749 w 1301749"/>
                <a:gd name="connsiteY4" fmla="*/ 702945 h 781050"/>
                <a:gd name="connsiteX5" fmla="*/ 1223644 w 1301749"/>
                <a:gd name="connsiteY5" fmla="*/ 781050 h 781050"/>
                <a:gd name="connsiteX6" fmla="*/ 78105 w 1301749"/>
                <a:gd name="connsiteY6" fmla="*/ 781050 h 781050"/>
                <a:gd name="connsiteX7" fmla="*/ 0 w 1301749"/>
                <a:gd name="connsiteY7" fmla="*/ 702945 h 781050"/>
                <a:gd name="connsiteX8" fmla="*/ 0 w 1301749"/>
                <a:gd name="connsiteY8" fmla="*/ 7810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749" h="781050">
                  <a:moveTo>
                    <a:pt x="0" y="78105"/>
                  </a:moveTo>
                  <a:cubicBezTo>
                    <a:pt x="0" y="34969"/>
                    <a:pt x="34969" y="0"/>
                    <a:pt x="78105" y="0"/>
                  </a:cubicBezTo>
                  <a:lnTo>
                    <a:pt x="1223644" y="0"/>
                  </a:lnTo>
                  <a:cubicBezTo>
                    <a:pt x="1266780" y="0"/>
                    <a:pt x="1301749" y="34969"/>
                    <a:pt x="1301749" y="78105"/>
                  </a:cubicBezTo>
                  <a:lnTo>
                    <a:pt x="1301749" y="702945"/>
                  </a:lnTo>
                  <a:cubicBezTo>
                    <a:pt x="1301749" y="746081"/>
                    <a:pt x="1266780" y="781050"/>
                    <a:pt x="1223644" y="781050"/>
                  </a:cubicBezTo>
                  <a:lnTo>
                    <a:pt x="78105" y="781050"/>
                  </a:lnTo>
                  <a:cubicBezTo>
                    <a:pt x="34969" y="781050"/>
                    <a:pt x="0" y="746081"/>
                    <a:pt x="0" y="702945"/>
                  </a:cubicBezTo>
                  <a:lnTo>
                    <a:pt x="0" y="78105"/>
                  </a:lnTo>
                  <a:close/>
                </a:path>
              </a:pathLst>
            </a:custGeom>
            <a:solidFill>
              <a:srgbClr val="66006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6" tIns="76216" rIns="76216" bIns="7621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400" kern="1200" dirty="0" smtClean="0">
                  <a:latin typeface="Palatino Linotype" panose="02040502050505030304" pitchFamily="18" charset="0"/>
                </a:rPr>
                <a:t>1. Detección de necesidades.</a:t>
              </a:r>
              <a:endParaRPr lang="es-MX" sz="1400" kern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8" name="Forma libre 7"/>
            <p:cNvSpPr/>
            <p:nvPr/>
          </p:nvSpPr>
          <p:spPr>
            <a:xfrm>
              <a:off x="3554914" y="1384603"/>
              <a:ext cx="275971" cy="322834"/>
            </a:xfrm>
            <a:custGeom>
              <a:avLst/>
              <a:gdLst>
                <a:gd name="connsiteX0" fmla="*/ 0 w 275971"/>
                <a:gd name="connsiteY0" fmla="*/ 64567 h 322834"/>
                <a:gd name="connsiteX1" fmla="*/ 137986 w 275971"/>
                <a:gd name="connsiteY1" fmla="*/ 64567 h 322834"/>
                <a:gd name="connsiteX2" fmla="*/ 137986 w 275971"/>
                <a:gd name="connsiteY2" fmla="*/ 0 h 322834"/>
                <a:gd name="connsiteX3" fmla="*/ 275971 w 275971"/>
                <a:gd name="connsiteY3" fmla="*/ 161417 h 322834"/>
                <a:gd name="connsiteX4" fmla="*/ 137986 w 275971"/>
                <a:gd name="connsiteY4" fmla="*/ 322834 h 322834"/>
                <a:gd name="connsiteX5" fmla="*/ 137986 w 275971"/>
                <a:gd name="connsiteY5" fmla="*/ 258267 h 322834"/>
                <a:gd name="connsiteX6" fmla="*/ 0 w 275971"/>
                <a:gd name="connsiteY6" fmla="*/ 258267 h 322834"/>
                <a:gd name="connsiteX7" fmla="*/ 0 w 275971"/>
                <a:gd name="connsiteY7" fmla="*/ 64567 h 32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971" h="322834">
                  <a:moveTo>
                    <a:pt x="0" y="64567"/>
                  </a:moveTo>
                  <a:lnTo>
                    <a:pt x="137986" y="64567"/>
                  </a:lnTo>
                  <a:lnTo>
                    <a:pt x="137986" y="0"/>
                  </a:lnTo>
                  <a:lnTo>
                    <a:pt x="275971" y="161417"/>
                  </a:lnTo>
                  <a:lnTo>
                    <a:pt x="137986" y="322834"/>
                  </a:lnTo>
                  <a:lnTo>
                    <a:pt x="137986" y="258267"/>
                  </a:lnTo>
                  <a:lnTo>
                    <a:pt x="0" y="258267"/>
                  </a:lnTo>
                  <a:lnTo>
                    <a:pt x="0" y="64567"/>
                  </a:lnTo>
                  <a:close/>
                </a:path>
              </a:pathLst>
            </a:custGeom>
            <a:solidFill>
              <a:srgbClr val="66006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67" rIns="82791" bIns="6456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1200" kern="1200">
                <a:latin typeface="Palatino Linotype" panose="02040502050505030304" pitchFamily="18" charset="0"/>
              </a:endParaRPr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959225" y="1250745"/>
              <a:ext cx="1620000" cy="540000"/>
            </a:xfrm>
            <a:custGeom>
              <a:avLst/>
              <a:gdLst>
                <a:gd name="connsiteX0" fmla="*/ 0 w 1301749"/>
                <a:gd name="connsiteY0" fmla="*/ 78105 h 781050"/>
                <a:gd name="connsiteX1" fmla="*/ 78105 w 1301749"/>
                <a:gd name="connsiteY1" fmla="*/ 0 h 781050"/>
                <a:gd name="connsiteX2" fmla="*/ 1223644 w 1301749"/>
                <a:gd name="connsiteY2" fmla="*/ 0 h 781050"/>
                <a:gd name="connsiteX3" fmla="*/ 1301749 w 1301749"/>
                <a:gd name="connsiteY3" fmla="*/ 78105 h 781050"/>
                <a:gd name="connsiteX4" fmla="*/ 1301749 w 1301749"/>
                <a:gd name="connsiteY4" fmla="*/ 702945 h 781050"/>
                <a:gd name="connsiteX5" fmla="*/ 1223644 w 1301749"/>
                <a:gd name="connsiteY5" fmla="*/ 781050 h 781050"/>
                <a:gd name="connsiteX6" fmla="*/ 78105 w 1301749"/>
                <a:gd name="connsiteY6" fmla="*/ 781050 h 781050"/>
                <a:gd name="connsiteX7" fmla="*/ 0 w 1301749"/>
                <a:gd name="connsiteY7" fmla="*/ 702945 h 781050"/>
                <a:gd name="connsiteX8" fmla="*/ 0 w 1301749"/>
                <a:gd name="connsiteY8" fmla="*/ 7810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749" h="781050">
                  <a:moveTo>
                    <a:pt x="0" y="78105"/>
                  </a:moveTo>
                  <a:cubicBezTo>
                    <a:pt x="0" y="34969"/>
                    <a:pt x="34969" y="0"/>
                    <a:pt x="78105" y="0"/>
                  </a:cubicBezTo>
                  <a:lnTo>
                    <a:pt x="1223644" y="0"/>
                  </a:lnTo>
                  <a:cubicBezTo>
                    <a:pt x="1266780" y="0"/>
                    <a:pt x="1301749" y="34969"/>
                    <a:pt x="1301749" y="78105"/>
                  </a:cubicBezTo>
                  <a:lnTo>
                    <a:pt x="1301749" y="702945"/>
                  </a:lnTo>
                  <a:cubicBezTo>
                    <a:pt x="1301749" y="746081"/>
                    <a:pt x="1266780" y="781050"/>
                    <a:pt x="1223644" y="781050"/>
                  </a:cubicBezTo>
                  <a:lnTo>
                    <a:pt x="78105" y="781050"/>
                  </a:lnTo>
                  <a:cubicBezTo>
                    <a:pt x="34969" y="781050"/>
                    <a:pt x="0" y="746081"/>
                    <a:pt x="0" y="702945"/>
                  </a:cubicBezTo>
                  <a:lnTo>
                    <a:pt x="0" y="781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6" tIns="76216" rIns="76216" bIns="7621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400" kern="1200" dirty="0" smtClean="0">
                  <a:latin typeface="Palatino Linotype" panose="02040502050505030304" pitchFamily="18" charset="0"/>
                </a:rPr>
                <a:t>2. Diseño.</a:t>
              </a:r>
              <a:endParaRPr lang="es-MX" sz="1400" kern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5707565" y="1384603"/>
              <a:ext cx="275971" cy="322834"/>
            </a:xfrm>
            <a:custGeom>
              <a:avLst/>
              <a:gdLst>
                <a:gd name="connsiteX0" fmla="*/ 0 w 275971"/>
                <a:gd name="connsiteY0" fmla="*/ 64567 h 322834"/>
                <a:gd name="connsiteX1" fmla="*/ 137986 w 275971"/>
                <a:gd name="connsiteY1" fmla="*/ 64567 h 322834"/>
                <a:gd name="connsiteX2" fmla="*/ 137986 w 275971"/>
                <a:gd name="connsiteY2" fmla="*/ 0 h 322834"/>
                <a:gd name="connsiteX3" fmla="*/ 275971 w 275971"/>
                <a:gd name="connsiteY3" fmla="*/ 161417 h 322834"/>
                <a:gd name="connsiteX4" fmla="*/ 137986 w 275971"/>
                <a:gd name="connsiteY4" fmla="*/ 322834 h 322834"/>
                <a:gd name="connsiteX5" fmla="*/ 137986 w 275971"/>
                <a:gd name="connsiteY5" fmla="*/ 258267 h 322834"/>
                <a:gd name="connsiteX6" fmla="*/ 0 w 275971"/>
                <a:gd name="connsiteY6" fmla="*/ 258267 h 322834"/>
                <a:gd name="connsiteX7" fmla="*/ 0 w 275971"/>
                <a:gd name="connsiteY7" fmla="*/ 64567 h 32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971" h="322834">
                  <a:moveTo>
                    <a:pt x="0" y="64567"/>
                  </a:moveTo>
                  <a:lnTo>
                    <a:pt x="137986" y="64567"/>
                  </a:lnTo>
                  <a:lnTo>
                    <a:pt x="137986" y="0"/>
                  </a:lnTo>
                  <a:lnTo>
                    <a:pt x="275971" y="161417"/>
                  </a:lnTo>
                  <a:lnTo>
                    <a:pt x="137986" y="322834"/>
                  </a:lnTo>
                  <a:lnTo>
                    <a:pt x="137986" y="258267"/>
                  </a:lnTo>
                  <a:lnTo>
                    <a:pt x="0" y="258267"/>
                  </a:lnTo>
                  <a:lnTo>
                    <a:pt x="0" y="6456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67" rIns="82791" bIns="6456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1200" kern="1200">
                <a:latin typeface="Palatino Linotype" panose="02040502050505030304" pitchFamily="18" charset="0"/>
              </a:endParaRPr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6111876" y="1250745"/>
              <a:ext cx="1620000" cy="540000"/>
            </a:xfrm>
            <a:custGeom>
              <a:avLst/>
              <a:gdLst>
                <a:gd name="connsiteX0" fmla="*/ 0 w 1301749"/>
                <a:gd name="connsiteY0" fmla="*/ 78105 h 781050"/>
                <a:gd name="connsiteX1" fmla="*/ 78105 w 1301749"/>
                <a:gd name="connsiteY1" fmla="*/ 0 h 781050"/>
                <a:gd name="connsiteX2" fmla="*/ 1223644 w 1301749"/>
                <a:gd name="connsiteY2" fmla="*/ 0 h 781050"/>
                <a:gd name="connsiteX3" fmla="*/ 1301749 w 1301749"/>
                <a:gd name="connsiteY3" fmla="*/ 78105 h 781050"/>
                <a:gd name="connsiteX4" fmla="*/ 1301749 w 1301749"/>
                <a:gd name="connsiteY4" fmla="*/ 702945 h 781050"/>
                <a:gd name="connsiteX5" fmla="*/ 1223644 w 1301749"/>
                <a:gd name="connsiteY5" fmla="*/ 781050 h 781050"/>
                <a:gd name="connsiteX6" fmla="*/ 78105 w 1301749"/>
                <a:gd name="connsiteY6" fmla="*/ 781050 h 781050"/>
                <a:gd name="connsiteX7" fmla="*/ 0 w 1301749"/>
                <a:gd name="connsiteY7" fmla="*/ 702945 h 781050"/>
                <a:gd name="connsiteX8" fmla="*/ 0 w 1301749"/>
                <a:gd name="connsiteY8" fmla="*/ 7810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749" h="781050">
                  <a:moveTo>
                    <a:pt x="0" y="78105"/>
                  </a:moveTo>
                  <a:cubicBezTo>
                    <a:pt x="0" y="34969"/>
                    <a:pt x="34969" y="0"/>
                    <a:pt x="78105" y="0"/>
                  </a:cubicBezTo>
                  <a:lnTo>
                    <a:pt x="1223644" y="0"/>
                  </a:lnTo>
                  <a:cubicBezTo>
                    <a:pt x="1266780" y="0"/>
                    <a:pt x="1301749" y="34969"/>
                    <a:pt x="1301749" y="78105"/>
                  </a:cubicBezTo>
                  <a:lnTo>
                    <a:pt x="1301749" y="702945"/>
                  </a:lnTo>
                  <a:cubicBezTo>
                    <a:pt x="1301749" y="746081"/>
                    <a:pt x="1266780" y="781050"/>
                    <a:pt x="1223644" y="781050"/>
                  </a:cubicBezTo>
                  <a:lnTo>
                    <a:pt x="78105" y="781050"/>
                  </a:lnTo>
                  <a:cubicBezTo>
                    <a:pt x="34969" y="781050"/>
                    <a:pt x="0" y="746081"/>
                    <a:pt x="0" y="702945"/>
                  </a:cubicBezTo>
                  <a:lnTo>
                    <a:pt x="0" y="78105"/>
                  </a:lnTo>
                  <a:close/>
                </a:path>
              </a:pathLst>
            </a:custGeom>
            <a:solidFill>
              <a:srgbClr val="0099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6" tIns="76216" rIns="76216" bIns="7621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400" kern="1200" dirty="0" smtClean="0">
                  <a:latin typeface="Palatino Linotype" panose="02040502050505030304" pitchFamily="18" charset="0"/>
                </a:rPr>
                <a:t>3. Validación.</a:t>
              </a:r>
              <a:endParaRPr lang="es-MX" sz="1400" kern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7860216" y="1384603"/>
              <a:ext cx="275970" cy="322834"/>
            </a:xfrm>
            <a:custGeom>
              <a:avLst/>
              <a:gdLst>
                <a:gd name="connsiteX0" fmla="*/ 0 w 275970"/>
                <a:gd name="connsiteY0" fmla="*/ 64567 h 322834"/>
                <a:gd name="connsiteX1" fmla="*/ 137985 w 275970"/>
                <a:gd name="connsiteY1" fmla="*/ 64567 h 322834"/>
                <a:gd name="connsiteX2" fmla="*/ 137985 w 275970"/>
                <a:gd name="connsiteY2" fmla="*/ 0 h 322834"/>
                <a:gd name="connsiteX3" fmla="*/ 275970 w 275970"/>
                <a:gd name="connsiteY3" fmla="*/ 161417 h 322834"/>
                <a:gd name="connsiteX4" fmla="*/ 137985 w 275970"/>
                <a:gd name="connsiteY4" fmla="*/ 322834 h 322834"/>
                <a:gd name="connsiteX5" fmla="*/ 137985 w 275970"/>
                <a:gd name="connsiteY5" fmla="*/ 258267 h 322834"/>
                <a:gd name="connsiteX6" fmla="*/ 0 w 275970"/>
                <a:gd name="connsiteY6" fmla="*/ 258267 h 322834"/>
                <a:gd name="connsiteX7" fmla="*/ 0 w 275970"/>
                <a:gd name="connsiteY7" fmla="*/ 64567 h 32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970" h="322834">
                  <a:moveTo>
                    <a:pt x="0" y="64567"/>
                  </a:moveTo>
                  <a:lnTo>
                    <a:pt x="137985" y="64567"/>
                  </a:lnTo>
                  <a:lnTo>
                    <a:pt x="137985" y="0"/>
                  </a:lnTo>
                  <a:lnTo>
                    <a:pt x="275970" y="161417"/>
                  </a:lnTo>
                  <a:lnTo>
                    <a:pt x="137985" y="322834"/>
                  </a:lnTo>
                  <a:lnTo>
                    <a:pt x="137985" y="258267"/>
                  </a:lnTo>
                  <a:lnTo>
                    <a:pt x="0" y="258267"/>
                  </a:lnTo>
                  <a:lnTo>
                    <a:pt x="0" y="64567"/>
                  </a:lnTo>
                  <a:close/>
                </a:path>
              </a:pathLst>
            </a:custGeom>
            <a:solidFill>
              <a:srgbClr val="0099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67" rIns="82791" bIns="6456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1200" kern="1200">
                <a:latin typeface="Palatino Linotype" panose="02040502050505030304" pitchFamily="18" charset="0"/>
              </a:endParaRPr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8264523" y="1250745"/>
              <a:ext cx="1620000" cy="540000"/>
            </a:xfrm>
            <a:custGeom>
              <a:avLst/>
              <a:gdLst>
                <a:gd name="connsiteX0" fmla="*/ 0 w 1301749"/>
                <a:gd name="connsiteY0" fmla="*/ 78105 h 781050"/>
                <a:gd name="connsiteX1" fmla="*/ 78105 w 1301749"/>
                <a:gd name="connsiteY1" fmla="*/ 0 h 781050"/>
                <a:gd name="connsiteX2" fmla="*/ 1223644 w 1301749"/>
                <a:gd name="connsiteY2" fmla="*/ 0 h 781050"/>
                <a:gd name="connsiteX3" fmla="*/ 1301749 w 1301749"/>
                <a:gd name="connsiteY3" fmla="*/ 78105 h 781050"/>
                <a:gd name="connsiteX4" fmla="*/ 1301749 w 1301749"/>
                <a:gd name="connsiteY4" fmla="*/ 702945 h 781050"/>
                <a:gd name="connsiteX5" fmla="*/ 1223644 w 1301749"/>
                <a:gd name="connsiteY5" fmla="*/ 781050 h 781050"/>
                <a:gd name="connsiteX6" fmla="*/ 78105 w 1301749"/>
                <a:gd name="connsiteY6" fmla="*/ 781050 h 781050"/>
                <a:gd name="connsiteX7" fmla="*/ 0 w 1301749"/>
                <a:gd name="connsiteY7" fmla="*/ 702945 h 781050"/>
                <a:gd name="connsiteX8" fmla="*/ 0 w 1301749"/>
                <a:gd name="connsiteY8" fmla="*/ 7810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749" h="781050">
                  <a:moveTo>
                    <a:pt x="0" y="78105"/>
                  </a:moveTo>
                  <a:cubicBezTo>
                    <a:pt x="0" y="34969"/>
                    <a:pt x="34969" y="0"/>
                    <a:pt x="78105" y="0"/>
                  </a:cubicBezTo>
                  <a:lnTo>
                    <a:pt x="1223644" y="0"/>
                  </a:lnTo>
                  <a:cubicBezTo>
                    <a:pt x="1266780" y="0"/>
                    <a:pt x="1301749" y="34969"/>
                    <a:pt x="1301749" y="78105"/>
                  </a:cubicBezTo>
                  <a:lnTo>
                    <a:pt x="1301749" y="702945"/>
                  </a:lnTo>
                  <a:cubicBezTo>
                    <a:pt x="1301749" y="746081"/>
                    <a:pt x="1266780" y="781050"/>
                    <a:pt x="1223644" y="781050"/>
                  </a:cubicBezTo>
                  <a:lnTo>
                    <a:pt x="78105" y="781050"/>
                  </a:lnTo>
                  <a:cubicBezTo>
                    <a:pt x="34969" y="781050"/>
                    <a:pt x="0" y="746081"/>
                    <a:pt x="0" y="702945"/>
                  </a:cubicBezTo>
                  <a:lnTo>
                    <a:pt x="0" y="78105"/>
                  </a:lnTo>
                  <a:close/>
                </a:path>
              </a:pathLst>
            </a:custGeom>
            <a:solidFill>
              <a:srgbClr val="FF99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6" tIns="76216" rIns="76216" bIns="7621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400" kern="1200" dirty="0" smtClean="0">
                  <a:latin typeface="Palatino Linotype" panose="02040502050505030304" pitchFamily="18" charset="0"/>
                </a:rPr>
                <a:t>4. Aplicación.</a:t>
              </a:r>
              <a:endParaRPr lang="es-MX" sz="1400" kern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3396000" y="2198094"/>
              <a:ext cx="5400000" cy="396000"/>
            </a:xfrm>
            <a:custGeom>
              <a:avLst/>
              <a:gdLst>
                <a:gd name="connsiteX0" fmla="*/ 0 w 1301749"/>
                <a:gd name="connsiteY0" fmla="*/ 78105 h 781050"/>
                <a:gd name="connsiteX1" fmla="*/ 78105 w 1301749"/>
                <a:gd name="connsiteY1" fmla="*/ 0 h 781050"/>
                <a:gd name="connsiteX2" fmla="*/ 1223644 w 1301749"/>
                <a:gd name="connsiteY2" fmla="*/ 0 h 781050"/>
                <a:gd name="connsiteX3" fmla="*/ 1301749 w 1301749"/>
                <a:gd name="connsiteY3" fmla="*/ 78105 h 781050"/>
                <a:gd name="connsiteX4" fmla="*/ 1301749 w 1301749"/>
                <a:gd name="connsiteY4" fmla="*/ 702945 h 781050"/>
                <a:gd name="connsiteX5" fmla="*/ 1223644 w 1301749"/>
                <a:gd name="connsiteY5" fmla="*/ 781050 h 781050"/>
                <a:gd name="connsiteX6" fmla="*/ 78105 w 1301749"/>
                <a:gd name="connsiteY6" fmla="*/ 781050 h 781050"/>
                <a:gd name="connsiteX7" fmla="*/ 0 w 1301749"/>
                <a:gd name="connsiteY7" fmla="*/ 702945 h 781050"/>
                <a:gd name="connsiteX8" fmla="*/ 0 w 1301749"/>
                <a:gd name="connsiteY8" fmla="*/ 7810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749" h="781050">
                  <a:moveTo>
                    <a:pt x="0" y="78105"/>
                  </a:moveTo>
                  <a:cubicBezTo>
                    <a:pt x="0" y="34969"/>
                    <a:pt x="34969" y="0"/>
                    <a:pt x="78105" y="0"/>
                  </a:cubicBezTo>
                  <a:lnTo>
                    <a:pt x="1223644" y="0"/>
                  </a:lnTo>
                  <a:cubicBezTo>
                    <a:pt x="1266780" y="0"/>
                    <a:pt x="1301749" y="34969"/>
                    <a:pt x="1301749" y="78105"/>
                  </a:cubicBezTo>
                  <a:lnTo>
                    <a:pt x="1301749" y="702945"/>
                  </a:lnTo>
                  <a:cubicBezTo>
                    <a:pt x="1301749" y="746081"/>
                    <a:pt x="1266780" y="781050"/>
                    <a:pt x="1223644" y="781050"/>
                  </a:cubicBezTo>
                  <a:lnTo>
                    <a:pt x="78105" y="781050"/>
                  </a:lnTo>
                  <a:cubicBezTo>
                    <a:pt x="34969" y="781050"/>
                    <a:pt x="0" y="746081"/>
                    <a:pt x="0" y="702945"/>
                  </a:cubicBezTo>
                  <a:lnTo>
                    <a:pt x="0" y="781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6" tIns="76216" rIns="76216" bIns="7621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400" kern="1200" dirty="0" smtClean="0">
                  <a:latin typeface="Palatino Linotype" panose="02040502050505030304" pitchFamily="18" charset="0"/>
                </a:rPr>
                <a:t>Evaluación y Seguimiento</a:t>
              </a:r>
              <a:endParaRPr lang="es-MX" sz="1400" kern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15" name="Flecha doblada 14"/>
            <p:cNvSpPr/>
            <p:nvPr/>
          </p:nvSpPr>
          <p:spPr>
            <a:xfrm rot="10800000">
              <a:off x="8977778" y="1927553"/>
              <a:ext cx="597648" cy="526259"/>
            </a:xfrm>
            <a:prstGeom prst="bentArrow">
              <a:avLst>
                <a:gd name="adj1" fmla="val 32240"/>
                <a:gd name="adj2" fmla="val 25000"/>
                <a:gd name="adj3" fmla="val 21380"/>
                <a:gd name="adj4" fmla="val 40130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Flecha doblada 15"/>
            <p:cNvSpPr/>
            <p:nvPr/>
          </p:nvSpPr>
          <p:spPr>
            <a:xfrm rot="16200000">
              <a:off x="2652269" y="1927552"/>
              <a:ext cx="597648" cy="526259"/>
            </a:xfrm>
            <a:prstGeom prst="bentArrow">
              <a:avLst>
                <a:gd name="adj1" fmla="val 32240"/>
                <a:gd name="adj2" fmla="val 25000"/>
                <a:gd name="adj3" fmla="val 21380"/>
                <a:gd name="adj4" fmla="val 40130"/>
              </a:avLst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3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45741" y="5471172"/>
            <a:ext cx="3026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 smtClean="0">
                <a:latin typeface="Palatino Linotype" panose="02040502050505030304" pitchFamily="18" charset="0"/>
              </a:rPr>
              <a:t>Gracias.</a:t>
            </a:r>
            <a:endParaRPr lang="es-MX" sz="6000" b="1" dirty="0">
              <a:latin typeface="Palatino Linotype" panose="02040502050505030304" pitchFamily="18" charset="0"/>
            </a:endParaRPr>
          </a:p>
        </p:txBody>
      </p:sp>
      <p:pic>
        <p:nvPicPr>
          <p:cNvPr id="3" name="Google Shape;45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0219" y="303931"/>
            <a:ext cx="2970359" cy="15566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24"/>
          <p:cNvSpPr txBox="1"/>
          <p:nvPr/>
        </p:nvSpPr>
        <p:spPr>
          <a:xfrm>
            <a:off x="1777588" y="2466578"/>
            <a:ext cx="7525956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s-MX" sz="24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algn="ctr"/>
            <a:r>
              <a:rPr lang="es-MX" b="1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Alfredo </a:t>
            </a:r>
            <a:r>
              <a:rPr lang="es-MX" b="1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Zarza Delgado</a:t>
            </a:r>
          </a:p>
          <a:p>
            <a:pPr algn="ctr"/>
            <a:endParaRPr lang="es-MX" sz="20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algn="ctr"/>
            <a:endParaRPr lang="es-ES" sz="1200" b="1" dirty="0" smtClean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29413" y="4504708"/>
            <a:ext cx="5422943" cy="1938992"/>
            <a:chOff x="341690" y="4635340"/>
            <a:chExt cx="5422943" cy="1938992"/>
          </a:xfrm>
        </p:grpSpPr>
        <p:sp>
          <p:nvSpPr>
            <p:cNvPr id="6" name="Rectángulo 5"/>
            <p:cNvSpPr/>
            <p:nvPr/>
          </p:nvSpPr>
          <p:spPr>
            <a:xfrm>
              <a:off x="341690" y="4635340"/>
              <a:ext cx="542294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2400" b="1" dirty="0" smtClean="0">
                  <a:solidFill>
                    <a:srgbClr val="660066"/>
                  </a:solidFill>
                  <a:latin typeface="Palatino Linotype" panose="02040502050505030304" pitchFamily="18" charset="0"/>
                </a:rPr>
                <a:t>Contacto</a:t>
              </a:r>
            </a:p>
            <a:p>
              <a:pPr>
                <a:lnSpc>
                  <a:spcPct val="150000"/>
                </a:lnSpc>
              </a:pPr>
              <a:endParaRPr lang="es-ES" sz="800" b="1" dirty="0" smtClean="0">
                <a:solidFill>
                  <a:srgbClr val="660066"/>
                </a:solidFill>
                <a:latin typeface="Palatino Linotype" panose="0204050205050503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2000" b="1" dirty="0">
                  <a:solidFill>
                    <a:srgbClr val="660066"/>
                  </a:solidFill>
                  <a:latin typeface="Palatino Linotype" panose="02040502050505030304" pitchFamily="18" charset="0"/>
                </a:rPr>
                <a:t>	 </a:t>
              </a:r>
              <a:r>
                <a:rPr lang="es-ES" sz="2000" b="1" dirty="0" smtClean="0">
                  <a:solidFill>
                    <a:srgbClr val="660066"/>
                  </a:solidFill>
                  <a:latin typeface="Palatino Linotype" panose="02040502050505030304" pitchFamily="18" charset="0"/>
                </a:rPr>
                <a:t> </a:t>
              </a:r>
              <a:r>
                <a:rPr lang="es-ES" sz="2000" dirty="0" smtClean="0">
                  <a:latin typeface="Palatino Linotype" panose="02040502050505030304" pitchFamily="18" charset="0"/>
                </a:rPr>
                <a:t>alfredo.zarza@itaipem.org.mx </a:t>
              </a:r>
            </a:p>
            <a:p>
              <a:pPr>
                <a:lnSpc>
                  <a:spcPct val="150000"/>
                </a:lnSpc>
              </a:pPr>
              <a:r>
                <a:rPr lang="es-ES" sz="200" b="1" dirty="0">
                  <a:solidFill>
                    <a:srgbClr val="660066"/>
                  </a:solidFill>
                  <a:latin typeface="Palatino Linotype" panose="02040502050505030304" pitchFamily="18" charset="0"/>
                </a:rPr>
                <a:t>	</a:t>
              </a:r>
              <a:endParaRPr lang="es-ES" sz="200" b="1" dirty="0" smtClean="0">
                <a:solidFill>
                  <a:srgbClr val="660066"/>
                </a:solidFill>
                <a:latin typeface="Palatino Linotype" panose="0204050205050503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s-ES" sz="200" b="1" dirty="0">
                <a:solidFill>
                  <a:srgbClr val="660066"/>
                </a:solidFill>
                <a:latin typeface="Palatino Linotype" panose="0204050205050503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s-ES" sz="200" b="1" dirty="0" smtClean="0">
                <a:solidFill>
                  <a:srgbClr val="660066"/>
                </a:solidFill>
                <a:latin typeface="Palatino Linotype" panose="0204050205050503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s-ES" sz="200" b="1" dirty="0" smtClean="0">
                  <a:solidFill>
                    <a:srgbClr val="660066"/>
                  </a:solidFill>
                  <a:latin typeface="Palatino Linotype" panose="02040502050505030304" pitchFamily="18" charset="0"/>
                </a:rPr>
                <a:t>	</a:t>
              </a:r>
            </a:p>
            <a:p>
              <a:pPr>
                <a:lnSpc>
                  <a:spcPct val="150000"/>
                </a:lnSpc>
              </a:pPr>
              <a:endParaRPr lang="es-MX" sz="2000" dirty="0">
                <a:latin typeface="Palatino Linotype" panose="02040502050505030304" pitchFamily="18" charset="0"/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919072" y="5507282"/>
              <a:ext cx="396000" cy="396000"/>
              <a:chOff x="2047394" y="5270702"/>
              <a:chExt cx="396000" cy="396000"/>
            </a:xfrm>
          </p:grpSpPr>
          <p:sp>
            <p:nvSpPr>
              <p:cNvPr id="9" name="Google Shape;461;p24"/>
              <p:cNvSpPr/>
              <p:nvPr/>
            </p:nvSpPr>
            <p:spPr>
              <a:xfrm>
                <a:off x="2047394" y="5270702"/>
                <a:ext cx="396000" cy="396000"/>
              </a:xfrm>
              <a:prstGeom prst="ellipse">
                <a:avLst/>
              </a:prstGeom>
              <a:noFill/>
              <a:ln w="28575" cap="flat" cmpd="sng">
                <a:solidFill>
                  <a:srgbClr val="A5A5A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pic>
            <p:nvPicPr>
              <p:cNvPr id="10" name="Google Shape;463;p24"/>
              <p:cNvPicPr preferRelativeResize="0"/>
              <p:nvPr/>
            </p:nvPicPr>
            <p:blipFill rotWithShape="1">
              <a:blip r:embed="rId3">
                <a:alphaModFix/>
              </a:blip>
              <a:srcRect l="17470" t="21648" r="16746" b="37472"/>
              <a:stretch/>
            </p:blipFill>
            <p:spPr>
              <a:xfrm>
                <a:off x="2107330" y="5365224"/>
                <a:ext cx="295625" cy="2004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464;p24"/>
              <p:cNvSpPr txBox="1"/>
              <p:nvPr/>
            </p:nvSpPr>
            <p:spPr>
              <a:xfrm>
                <a:off x="2249094" y="5376170"/>
                <a:ext cx="8702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MX" sz="1100" b="1" dirty="0">
                    <a:solidFill>
                      <a:srgbClr val="7F7F7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@</a:t>
                </a:r>
                <a:endParaRPr sz="1400" b="1" dirty="0">
                  <a:solidFill>
                    <a:srgbClr val="7F7F7F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</p:grpSp>
      <p:cxnSp>
        <p:nvCxnSpPr>
          <p:cNvPr id="12" name="Conector recto 11"/>
          <p:cNvCxnSpPr/>
          <p:nvPr/>
        </p:nvCxnSpPr>
        <p:spPr>
          <a:xfrm flipV="1">
            <a:off x="9303544" y="19051"/>
            <a:ext cx="2382" cy="2381"/>
          </a:xfrm>
          <a:prstGeom prst="line">
            <a:avLst/>
          </a:prstGeom>
          <a:ln>
            <a:solidFill>
              <a:srgbClr val="006057"/>
            </a:solidFill>
          </a:ln>
          <a:effectLst>
            <a:glow rad="101600">
              <a:srgbClr val="006057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579 L 0.00313 0.00579 C 0.00456 0.00972 0.00651 0.01343 0.00742 0.01782 C 0.00833 0.02268 0.00833 0.0243 0.0099 0.02801 C 0.01198 0.03241 0.01146 0.03055 0.01432 0.03356 C 0.01589 0.03495 0.01719 0.03727 0.01862 0.03912 C 0.01992 0.04051 0.02123 0.0419 0.0224 0.04352 L 0.02435 0.0456 C 0.02487 0.04653 0.02565 0.04699 0.02617 0.04792 C 0.02748 0.05023 0.02852 0.05278 0.02995 0.05463 C 0.0306 0.05532 0.03125 0.05602 0.03177 0.05671 C 0.03307 0.0588 0.03412 0.0618 0.03555 0.06343 C 0.0362 0.06412 0.03685 0.06481 0.03737 0.06574 C 0.04362 0.07477 0.03568 0.06366 0.0405 0.07245 C 0.04115 0.07338 0.04193 0.07361 0.04245 0.07454 C 0.04375 0.07662 0.04518 0.0787 0.04623 0.08125 C 0.05326 0.09792 0.04336 0.075 0.04987 0.08912 C 0.05039 0.09005 0.05065 0.09143 0.05117 0.09236 C 0.05169 0.09352 0.05248 0.09444 0.053 0.0956 C 0.05352 0.09676 0.05378 0.09815 0.0543 0.09907 C 0.05482 0.1 0.0556 0.10046 0.05612 0.10116 C 0.05755 0.10324 0.05899 0.10532 0.0599 0.10787 C 0.06029 0.10903 0.06068 0.11042 0.0612 0.11134 C 0.06172 0.11227 0.0625 0.1125 0.06302 0.11343 C 0.06432 0.11551 0.0655 0.11782 0.0668 0.12014 L 0.07057 0.12685 C 0.07123 0.12801 0.07175 0.12917 0.0724 0.13009 C 0.07305 0.13079 0.0737 0.13148 0.07435 0.13241 C 0.07565 0.13449 0.07682 0.1368 0.078 0.13912 C 0.07865 0.14005 0.07917 0.14143 0.07995 0.14236 L 0.08177 0.14468 C 0.08216 0.1456 0.08242 0.14699 0.08307 0.14792 C 0.08359 0.14861 0.08438 0.14838 0.0849 0.14907 C 0.0862 0.15023 0.08737 0.15208 0.08867 0.15347 L 0.08867 0.15347 C 0.09102 0.15787 0.08984 0.15602 0.09245 0.15903 C 0.09388 0.16319 0.09375 0.16296 0.09623 0.1669 C 0.09701 0.16805 0.09792 0.16875 0.0987 0.17014 C 0.10287 0.17755 0.09675 0.16968 0.10182 0.17569 C 0.10456 0.18565 0.10091 0.1743 0.10612 0.18449 C 0.10716 0.18657 0.10768 0.18912 0.10873 0.1912 C 0.10977 0.19375 0.11237 0.19792 0.11237 0.19792 C 0.1138 0.20509 0.11198 0.19722 0.11498 0.20463 C 0.1155 0.20602 0.11563 0.20764 0.11615 0.20903 C 0.11693 0.21134 0.11771 0.21366 0.11862 0.21574 C 0.12474 0.2294 0.11849 0.21435 0.1224 0.22569 C 0.12461 0.23218 0.12383 0.22801 0.12552 0.23356 C 0.12604 0.23495 0.1263 0.23657 0.12682 0.23796 C 0.12761 0.24028 0.12878 0.24213 0.1293 0.24468 C 0.12956 0.24583 0.12956 0.24699 0.12995 0.24792 C 0.13021 0.24907 0.13086 0.25 0.13112 0.25139 C 0.13359 0.26111 0.13086 0.25509 0.13425 0.26134 C 0.13477 0.26319 0.13503 0.26505 0.13555 0.2669 C 0.13594 0.26805 0.13646 0.26898 0.13685 0.27014 C 0.13932 0.2794 0.13503 0.26736 0.13867 0.27685 C 0.13893 0.27824 0.13893 0.27986 0.13932 0.28125 C 0.13998 0.28356 0.14102 0.28565 0.1418 0.28796 C 0.14362 0.29282 0.14258 0.29028 0.14492 0.29583 C 0.14518 0.29722 0.14505 0.29884 0.14557 0.30023 C 0.14662 0.30347 0.14935 0.30903 0.14935 0.30903 C 0.15078 0.3169 0.14883 0.30718 0.15117 0.3169 C 0.15143 0.31782 0.15143 0.31921 0.15182 0.32014 C 0.15248 0.32245 0.15378 0.3243 0.1543 0.32685 C 0.15456 0.32801 0.15456 0.32917 0.15495 0.33009 C 0.15768 0.33912 0.1569 0.33403 0.15873 0.3412 C 0.16016 0.34745 0.1582 0.34167 0.16055 0.34907 C 0.16094 0.35023 0.16146 0.35116 0.16185 0.35231 C 0.16237 0.35463 0.16263 0.35694 0.16302 0.35903 C 0.16328 0.36018 0.16328 0.36134 0.16367 0.3625 L 0.16498 0.36574 C 0.16511 0.36759 0.16524 0.36944 0.1655 0.3713 C 0.16589 0.37361 0.16641 0.37569 0.1668 0.37801 L 0.16745 0.38125 C 0.16758 0.38241 0.16784 0.38356 0.1681 0.38472 C 0.16849 0.38657 0.16888 0.38843 0.16927 0.39028 C 0.16979 0.39236 0.17018 0.39468 0.17057 0.39676 C 0.1707 0.39792 0.17096 0.39907 0.17123 0.40023 C 0.17136 0.40162 0.17149 0.40324 0.17175 0.40463 C 0.17201 0.40579 0.17227 0.40694 0.1724 0.40787 C 0.17279 0.41042 0.175 0.4243 0.17552 0.43032 C 0.17578 0.43356 0.17591 0.4368 0.17617 0.44028 C 0.17643 0.44282 0.17695 0.4456 0.17748 0.44792 C 0.17787 0.45324 0.17813 0.45833 0.17865 0.46366 C 0.17891 0.46551 0.17917 0.46713 0.1793 0.46921 C 0.18047 0.48403 0.1793 0.4743 0.1806 0.48356 C 0.18034 0.49768 0.18021 0.5118 0.17995 0.52569 C 0.17982 0.53032 0.17917 0.53773 0.17865 0.54236 C 0.17852 0.54421 0.17813 0.54606 0.178 0.54792 C 0.17708 0.5618 0.17774 0.56412 0.17617 0.57361 C 0.17604 0.57477 0.17578 0.57569 0.17552 0.57685 C 0.17513 0.5794 0.17474 0.58218 0.17435 0.58472 C 0.17409 0.58588 0.17383 0.5868 0.1737 0.58796 C 0.17344 0.58981 0.17331 0.59167 0.17305 0.59352 C 0.17266 0.59583 0.17214 0.59792 0.17175 0.60023 C 0.17162 0.60162 0.17149 0.60324 0.17123 0.60463 C 0.17044 0.60718 0.16953 0.60903 0.16862 0.61134 L 0.16745 0.61458 " pathEditMode="relative" ptsTypes="AAAAAAAAAAAAAAAAAAAAAAAA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/>
          <p:cNvSpPr txBox="1"/>
          <p:nvPr/>
        </p:nvSpPr>
        <p:spPr>
          <a:xfrm>
            <a:off x="426304" y="1379835"/>
            <a:ext cx="802011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s-MX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Definción</a:t>
            </a:r>
            <a:r>
              <a:rPr lang="es-MX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: </a:t>
            </a:r>
            <a:r>
              <a:rPr lang="es-MX" dirty="0" smtClean="0">
                <a:latin typeface="Palatino Linotype" panose="02040502050505030304" pitchFamily="18" charset="0"/>
              </a:rPr>
              <a:t>herramienta administrativa que contiene </a:t>
            </a:r>
            <a:r>
              <a:rPr lang="es-MX" dirty="0">
                <a:latin typeface="Palatino Linotype" panose="02040502050505030304" pitchFamily="18" charset="0"/>
              </a:rPr>
              <a:t>las medidas de seguridad aplicables a las bases y </a:t>
            </a:r>
            <a:r>
              <a:rPr lang="es-MX" dirty="0" smtClean="0">
                <a:latin typeface="Palatino Linotype" panose="02040502050505030304" pitchFamily="18" charset="0"/>
              </a:rPr>
              <a:t>sistemas de </a:t>
            </a:r>
            <a:r>
              <a:rPr lang="es-MX" dirty="0">
                <a:latin typeface="Palatino Linotype" panose="02040502050505030304" pitchFamily="18" charset="0"/>
              </a:rPr>
              <a:t>datos personales, tomando en cuenta los estándares </a:t>
            </a:r>
            <a:r>
              <a:rPr lang="es-MX" dirty="0" smtClean="0">
                <a:latin typeface="Palatino Linotype" panose="02040502050505030304" pitchFamily="18" charset="0"/>
              </a:rPr>
              <a:t>internacionales de </a:t>
            </a:r>
            <a:r>
              <a:rPr lang="es-MX" dirty="0">
                <a:latin typeface="Palatino Linotype" panose="02040502050505030304" pitchFamily="18" charset="0"/>
              </a:rPr>
              <a:t>seguridad, la </a:t>
            </a:r>
            <a:r>
              <a:rPr lang="es-MX" dirty="0" smtClean="0">
                <a:latin typeface="Palatino Linotype" panose="02040502050505030304" pitchFamily="18" charset="0"/>
              </a:rPr>
              <a:t>Ley de Protección de Datos Personales, así </a:t>
            </a:r>
            <a:r>
              <a:rPr lang="es-MX" dirty="0">
                <a:latin typeface="Palatino Linotype" panose="02040502050505030304" pitchFamily="18" charset="0"/>
              </a:rPr>
              <a:t>como los lineamientos que se expidan</a:t>
            </a:r>
            <a:r>
              <a:rPr lang="es-MX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endParaRPr lang="es-MX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endParaRPr lang="es-MX" dirty="0">
              <a:latin typeface="Palatino Linotype" panose="02040502050505030304" pitchFamily="18" charset="0"/>
            </a:endParaRP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s-MX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Obligatoriedad: </a:t>
            </a:r>
            <a:r>
              <a:rPr lang="es-MX" dirty="0">
                <a:latin typeface="Palatino Linotype" panose="02040502050505030304" pitchFamily="18" charset="0"/>
              </a:rPr>
              <a:t>El documento de seguridad será de observancia obligatoria para los responsables, encargados y demás personas que realizan algún tipo de tratamiento a los datos personales. </a:t>
            </a:r>
          </a:p>
        </p:txBody>
      </p:sp>
      <p:sp>
        <p:nvSpPr>
          <p:cNvPr id="64" name="Título 1"/>
          <p:cNvSpPr txBox="1">
            <a:spLocks/>
          </p:cNvSpPr>
          <p:nvPr/>
        </p:nvSpPr>
        <p:spPr>
          <a:xfrm>
            <a:off x="1126555" y="258312"/>
            <a:ext cx="10020356" cy="715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Documento de seguridad</a:t>
            </a:r>
          </a:p>
          <a:p>
            <a:r>
              <a:rPr lang="es-ES" sz="12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Art. </a:t>
            </a:r>
            <a:r>
              <a:rPr lang="es-ES" sz="12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48 </a:t>
            </a:r>
            <a:r>
              <a:rPr lang="es-ES" sz="1200" b="1" dirty="0" err="1" smtClean="0">
                <a:solidFill>
                  <a:srgbClr val="800080"/>
                </a:solidFill>
                <a:latin typeface="Palatino Linotype" panose="02040502050505030304" pitchFamily="18" charset="0"/>
              </a:rPr>
              <a:t>LPDP</a:t>
            </a:r>
            <a:endParaRPr lang="es-ES" sz="12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65" name="Grupo 64"/>
          <p:cNvGrpSpPr/>
          <p:nvPr/>
        </p:nvGrpSpPr>
        <p:grpSpPr>
          <a:xfrm>
            <a:off x="8905068" y="1661863"/>
            <a:ext cx="2668495" cy="2752029"/>
            <a:chOff x="4593419" y="-607675"/>
            <a:chExt cx="3082948" cy="3014926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196" y="609080"/>
              <a:ext cx="1798171" cy="1798171"/>
            </a:xfrm>
            <a:prstGeom prst="rect">
              <a:avLst/>
            </a:prstGeom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419" y="-607675"/>
              <a:ext cx="1798170" cy="1798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986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9858" y="2374068"/>
            <a:ext cx="10693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El </a:t>
            </a:r>
            <a:r>
              <a:rPr lang="es-MX" dirty="0">
                <a:latin typeface="Palatino Linotype" panose="02040502050505030304" pitchFamily="18" charset="0"/>
              </a:rPr>
              <a:t>nombre.</a:t>
            </a:r>
          </a:p>
          <a:p>
            <a:pPr marL="342900" indent="-342900" algn="just">
              <a:buFont typeface="+mj-lt"/>
              <a:buAutoNum type="alphaLcParenR"/>
            </a:pPr>
            <a:endParaRPr lang="es-MX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El </a:t>
            </a:r>
            <a:r>
              <a:rPr lang="es-MX" dirty="0">
                <a:latin typeface="Palatino Linotype" panose="02040502050505030304" pitchFamily="18" charset="0"/>
              </a:rPr>
              <a:t>nombre, cargo y adscripción del administrador de cada sistema y base de datos.</a:t>
            </a:r>
          </a:p>
          <a:p>
            <a:pPr marL="342900" indent="-342900" algn="just">
              <a:buFont typeface="+mj-lt"/>
              <a:buAutoNum type="alphaLcParenR"/>
            </a:pPr>
            <a:endParaRPr lang="es-MX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Las </a:t>
            </a:r>
            <a:r>
              <a:rPr lang="es-MX" dirty="0">
                <a:latin typeface="Palatino Linotype" panose="02040502050505030304" pitchFamily="18" charset="0"/>
              </a:rPr>
              <a:t>funciones y obligaciones del responsable, encargado o encargados y todas las personas que traten datos personales.</a:t>
            </a:r>
          </a:p>
          <a:p>
            <a:pPr marL="342900" indent="-342900" algn="just">
              <a:buFont typeface="+mj-lt"/>
              <a:buAutoNum type="alphaLcParenR"/>
            </a:pPr>
            <a:endParaRPr lang="es-MX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El </a:t>
            </a:r>
            <a:r>
              <a:rPr lang="es-MX" dirty="0">
                <a:latin typeface="Palatino Linotype" panose="02040502050505030304" pitchFamily="18" charset="0"/>
              </a:rPr>
              <a:t>folio del registro del sistema y base de datos.</a:t>
            </a:r>
          </a:p>
          <a:p>
            <a:pPr marL="342900" indent="-342900" algn="just">
              <a:buFont typeface="+mj-lt"/>
              <a:buAutoNum type="alphaLcParenR"/>
            </a:pPr>
            <a:endParaRPr lang="es-MX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El </a:t>
            </a:r>
            <a:r>
              <a:rPr lang="es-MX" dirty="0">
                <a:latin typeface="Palatino Linotype" panose="02040502050505030304" pitchFamily="18" charset="0"/>
              </a:rPr>
              <a:t>inventario o la especificación detallada del tipo de datos personales contenidos.</a:t>
            </a:r>
          </a:p>
          <a:p>
            <a:pPr marL="342900" indent="-342900" algn="just">
              <a:buFont typeface="+mj-lt"/>
              <a:buAutoNum type="alphaLcParenR"/>
            </a:pPr>
            <a:endParaRPr lang="es-MX" dirty="0">
              <a:latin typeface="Palatino Linotype" panose="0204050205050503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s-MX" dirty="0" smtClean="0">
                <a:latin typeface="Palatino Linotype" panose="02040502050505030304" pitchFamily="18" charset="0"/>
              </a:rPr>
              <a:t>La </a:t>
            </a:r>
            <a:r>
              <a:rPr lang="es-MX" dirty="0">
                <a:latin typeface="Palatino Linotype" panose="02040502050505030304" pitchFamily="18" charset="0"/>
              </a:rPr>
              <a:t>estructura y descripción de los sistemas y bases de datos personales, lo cual consiste en precisar y describir el tipo de soporte, así como las características del lugar donde se resguardan.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6441" y="683823"/>
            <a:ext cx="10020356" cy="1201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Contenido del documento de seguridad</a:t>
            </a:r>
          </a:p>
          <a:p>
            <a:pPr>
              <a:lnSpc>
                <a:spcPct val="150000"/>
              </a:lnSpc>
            </a:pPr>
            <a:r>
              <a:rPr lang="es-ES" sz="12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Art. </a:t>
            </a:r>
            <a:r>
              <a:rPr lang="es-ES" sz="12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49 </a:t>
            </a:r>
            <a:r>
              <a:rPr lang="es-ES" sz="1200" b="1" dirty="0" err="1" smtClean="0">
                <a:solidFill>
                  <a:srgbClr val="800080"/>
                </a:solidFill>
                <a:latin typeface="Palatino Linotype" panose="02040502050505030304" pitchFamily="18" charset="0"/>
              </a:rPr>
              <a:t>LPDP</a:t>
            </a:r>
            <a:endParaRPr lang="es-ES" sz="12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I. Respecto a los sistemas de datos personales</a:t>
            </a:r>
          </a:p>
        </p:txBody>
      </p:sp>
    </p:spTree>
    <p:extLst>
      <p:ext uri="{BB962C8B-B14F-4D97-AF65-F5344CB8AC3E}">
        <p14:creationId xmlns:p14="http://schemas.microsoft.com/office/powerpoint/2010/main" val="684347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71945" y="822326"/>
            <a:ext cx="2040082" cy="6116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 smtClean="0"/>
              <a:t>Ejemplo:</a:t>
            </a:r>
            <a:endParaRPr lang="es-MX" sz="24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33550"/>
              </p:ext>
            </p:extLst>
          </p:nvPr>
        </p:nvGraphicFramePr>
        <p:xfrm>
          <a:off x="509154" y="1829752"/>
          <a:ext cx="10754592" cy="42519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143501"/>
                <a:gridCol w="561109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Documento de Seguridad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arenR"/>
                      </a:pPr>
                      <a:r>
                        <a:rPr lang="es-MX" sz="1400" dirty="0" smtClean="0"/>
                        <a:t>El nombre.</a:t>
                      </a:r>
                      <a:endParaRPr lang="es-MX" sz="140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none" strike="noStrike" dirty="0" smtClean="0">
                          <a:effectLst/>
                        </a:rPr>
                        <a:t>Sistema de plantilla de personal</a:t>
                      </a:r>
                      <a:endParaRPr lang="es-E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arenR" startAt="2"/>
                      </a:pPr>
                      <a:r>
                        <a:rPr lang="es-MX" sz="1400" dirty="0" smtClean="0"/>
                        <a:t>El nombre, cargo y adscripción del administrador de cada sistema y base de datos.</a:t>
                      </a:r>
                      <a:endParaRPr lang="es-MX" sz="140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XXXXXX, Director</a:t>
                      </a:r>
                      <a:r>
                        <a:rPr lang="es-MX" sz="1400" baseline="0" dirty="0" smtClean="0"/>
                        <a:t> General, Dirección General de Administración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arenR" startAt="3"/>
                      </a:pPr>
                      <a:r>
                        <a:rPr lang="es-MX" sz="1400" dirty="0" smtClean="0"/>
                        <a:t>Las funciones y obligaciones del responsable, encargado o encargados y todas las personas que traten datos personales.</a:t>
                      </a:r>
                      <a:endParaRPr lang="es-MX" sz="140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Las establecidas en el Manual de Organización del ente (o similar)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arenR" startAt="4"/>
                      </a:pPr>
                      <a:r>
                        <a:rPr lang="es-MX" sz="1400" dirty="0" smtClean="0"/>
                        <a:t>El folio del registro del sistema y base de datos.</a:t>
                      </a:r>
                      <a:endParaRPr lang="es-MX" sz="140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u="none" strike="noStrike" dirty="0" smtClean="0">
                          <a:effectLst/>
                        </a:rPr>
                        <a:t>CBDP07RCV01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lphaLcParenR" startAt="5"/>
                      </a:pPr>
                      <a:r>
                        <a:rPr lang="es-MX" sz="1400" dirty="0" smtClean="0"/>
                        <a:t>El inventario o la especificación detallada del tipo de datos personales contenidos.</a:t>
                      </a:r>
                      <a:endParaRPr lang="es-MX" sz="140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400" u="none" strike="noStrike" dirty="0" smtClean="0">
                          <a:effectLst/>
                        </a:rPr>
                        <a:t>Datos de identificación:</a:t>
                      </a:r>
                      <a:r>
                        <a:rPr lang="es-E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ES" sz="1400" u="none" strike="noStrike" dirty="0" smtClean="0">
                          <a:effectLst/>
                        </a:rPr>
                        <a:t>Nombre, nacionalidad, edad, sexo, estado civil, RFC, fecha de nacimiento, dirección, número de credencial/cartilla/seguridad social/teléfono, CURP, fotografía.</a:t>
                      </a:r>
                    </a:p>
                    <a:p>
                      <a:pPr algn="just" fontAlgn="ctr"/>
                      <a:r>
                        <a:rPr lang="es-ES" sz="1400" u="none" strike="noStrike" dirty="0" smtClean="0">
                          <a:effectLst/>
                        </a:rPr>
                        <a:t>Sensible: Grupo sanguíneo.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6"/>
                        <a:tabLst/>
                        <a:defRPr/>
                      </a:pPr>
                      <a:r>
                        <a:rPr lang="es-MX" sz="1400" dirty="0" smtClean="0"/>
                        <a:t>La estructura y descripción de los sistemas y bases de datos personales, lo cual consiste en precisar y describir el tipo de soporte, así como las características del lugar donde se resguardan.</a:t>
                      </a:r>
                    </a:p>
                    <a:p>
                      <a:pPr marL="342900" indent="-342900">
                        <a:buFont typeface="+mj-lt"/>
                        <a:buAutoNum type="alphaLcParenR" startAt="6"/>
                      </a:pP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Base Mixta</a:t>
                      </a:r>
                      <a:r>
                        <a:rPr lang="es-MX" sz="1400" baseline="0" dirty="0" smtClean="0"/>
                        <a:t> (física y electrónica), soporte y ubicación:</a:t>
                      </a:r>
                    </a:p>
                    <a:p>
                      <a:r>
                        <a:rPr lang="es-MX" sz="1400" baseline="0" dirty="0" smtClean="0"/>
                        <a:t>Electrónica: Hoja de cálculo en programa propio usado en equipos de cómputo 1 y 2 del área de recursos humanos.</a:t>
                      </a:r>
                    </a:p>
                    <a:p>
                      <a:r>
                        <a:rPr lang="es-MX" sz="1400" baseline="0" dirty="0" smtClean="0"/>
                        <a:t>Física: Copias simples de documentos resguardados en archivero “a” de la oficina de Recursos Humanos de la dependencia.</a:t>
                      </a:r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8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6</a:t>
            </a:fld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824000" y="1501253"/>
            <a:ext cx="486000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latin typeface="Palatino Linotype" panose="02040502050505030304" pitchFamily="18" charset="0"/>
              </a:rPr>
              <a:t>Transferencia </a:t>
            </a:r>
            <a:r>
              <a:rPr lang="es-MX" sz="1600" dirty="0">
                <a:latin typeface="Palatino Linotype" panose="02040502050505030304" pitchFamily="18" charset="0"/>
              </a:rPr>
              <a:t>y remisiones.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latin typeface="Palatino Linotype" panose="02040502050505030304" pitchFamily="18" charset="0"/>
              </a:rPr>
              <a:t>Resguardo </a:t>
            </a:r>
            <a:r>
              <a:rPr lang="es-MX" sz="1600" dirty="0">
                <a:latin typeface="Palatino Linotype" panose="02040502050505030304" pitchFamily="18" charset="0"/>
              </a:rPr>
              <a:t>de soportes físicos y electrónicos.</a:t>
            </a:r>
          </a:p>
          <a:p>
            <a:pPr marL="342900" indent="-342900" algn="just" defTabSz="441325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latin typeface="Palatino Linotype" panose="02040502050505030304" pitchFamily="18" charset="0"/>
              </a:rPr>
              <a:t>Bitácoras </a:t>
            </a:r>
            <a:r>
              <a:rPr lang="es-MX" sz="1600" dirty="0">
                <a:latin typeface="Palatino Linotype" panose="02040502050505030304" pitchFamily="18" charset="0"/>
              </a:rPr>
              <a:t>para accesos, operación cotidiana y </a:t>
            </a:r>
            <a:r>
              <a:rPr lang="es-MX" sz="1600" dirty="0" smtClean="0">
                <a:latin typeface="Palatino Linotype" panose="02040502050505030304" pitchFamily="18" charset="0"/>
              </a:rPr>
              <a:t>violaciones </a:t>
            </a:r>
            <a:r>
              <a:rPr lang="es-MX" sz="1600" dirty="0">
                <a:latin typeface="Palatino Linotype" panose="02040502050505030304" pitchFamily="18" charset="0"/>
              </a:rPr>
              <a:t>a la seguridad de los datos personales.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El </a:t>
            </a: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análisis de riesgos.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El </a:t>
            </a: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análisis de brecha.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Gestión </a:t>
            </a: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de incidentes.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latin typeface="Palatino Linotype" panose="02040502050505030304" pitchFamily="18" charset="0"/>
              </a:rPr>
              <a:t>Acceso </a:t>
            </a:r>
            <a:r>
              <a:rPr lang="es-MX" sz="1600" dirty="0">
                <a:latin typeface="Palatino Linotype" panose="02040502050505030304" pitchFamily="18" charset="0"/>
              </a:rPr>
              <a:t>a las instalaciones. </a:t>
            </a:r>
            <a:endParaRPr lang="es-MX" sz="1600" dirty="0" smtClean="0">
              <a:latin typeface="Palatino Linotype" panose="0204050205050503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s-MX" sz="1600" dirty="0" smtClean="0">
                <a:latin typeface="Palatino Linotype" panose="02040502050505030304" pitchFamily="18" charset="0"/>
              </a:rPr>
              <a:t>Identificación </a:t>
            </a:r>
            <a:r>
              <a:rPr lang="es-MX" sz="1600" dirty="0">
                <a:latin typeface="Palatino Linotype" panose="02040502050505030304" pitchFamily="18" charset="0"/>
              </a:rPr>
              <a:t>y </a:t>
            </a:r>
            <a:r>
              <a:rPr lang="es-MX" sz="1600" dirty="0" smtClean="0">
                <a:latin typeface="Palatino Linotype" panose="02040502050505030304" pitchFamily="18" charset="0"/>
              </a:rPr>
              <a:t>autenticación.</a:t>
            </a:r>
            <a:endParaRPr lang="es-MX" sz="1600" dirty="0">
              <a:latin typeface="Palatino Linotype" panose="0204050205050503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85822" y="74082"/>
            <a:ext cx="10020356" cy="1201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Contenido del documento de seguridad</a:t>
            </a:r>
          </a:p>
          <a:p>
            <a:pPr>
              <a:lnSpc>
                <a:spcPct val="150000"/>
              </a:lnSpc>
            </a:pPr>
            <a:r>
              <a:rPr lang="es-ES" sz="13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Art. </a:t>
            </a:r>
            <a:r>
              <a:rPr lang="es-ES" sz="13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49 </a:t>
            </a:r>
            <a:r>
              <a:rPr lang="es-ES" sz="1300" b="1" dirty="0" err="1" smtClean="0">
                <a:solidFill>
                  <a:srgbClr val="800080"/>
                </a:solidFill>
                <a:latin typeface="Palatino Linotype" panose="02040502050505030304" pitchFamily="18" charset="0"/>
              </a:rPr>
              <a:t>LPDP</a:t>
            </a:r>
            <a:endParaRPr lang="es-ES" sz="13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1500" b="1" dirty="0">
                <a:solidFill>
                  <a:srgbClr val="800080"/>
                </a:solidFill>
                <a:latin typeface="Palatino Linotype" panose="02040502050505030304" pitchFamily="18" charset="0"/>
              </a:rPr>
              <a:t>II. Respecto a las medidas de seguridad implementadas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508000" y="1501253"/>
            <a:ext cx="4860000" cy="4500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latin typeface="Palatino Linotype" panose="02040502050505030304" pitchFamily="18" charset="0"/>
              </a:rPr>
              <a:t>Procedimientos de respaldo y recuperación de datos.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Plan de contingencia</a:t>
            </a:r>
            <a:r>
              <a:rPr lang="es-MX" sz="16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Auditorías.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latin typeface="Palatino Linotype" panose="02040502050505030304" pitchFamily="18" charset="0"/>
              </a:rPr>
              <a:t>Supresión y borrado seguro de datos.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El plan de trabajo</a:t>
            </a:r>
            <a:r>
              <a:rPr lang="es-MX" sz="16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latin typeface="Palatino Linotype" panose="02040502050505030304" pitchFamily="18" charset="0"/>
              </a:rPr>
              <a:t>Los mecanismos de monitoreo y revisión de las medidas de seguridad.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lphaLcParenR" startAt="9"/>
            </a:pPr>
            <a:r>
              <a:rPr lang="es-MX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El programa general de capacitación.</a:t>
            </a:r>
          </a:p>
        </p:txBody>
      </p:sp>
    </p:spTree>
    <p:extLst>
      <p:ext uri="{BB962C8B-B14F-4D97-AF65-F5344CB8AC3E}">
        <p14:creationId xmlns:p14="http://schemas.microsoft.com/office/powerpoint/2010/main" val="642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67613" y="1610186"/>
            <a:ext cx="10020356" cy="416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Transferencias y remisiones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72741"/>
              </p:ext>
            </p:extLst>
          </p:nvPr>
        </p:nvGraphicFramePr>
        <p:xfrm>
          <a:off x="728837" y="3045080"/>
          <a:ext cx="10297908" cy="99698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687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5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18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958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95888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Cédula de base de datos personales</a:t>
                      </a:r>
                      <a:endParaRPr lang="es-ES" sz="1200" b="1" i="1" u="none" strike="noStrike" dirty="0">
                        <a:solidFill>
                          <a:srgbClr val="80008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Folio</a:t>
                      </a:r>
                      <a:endParaRPr lang="es-ES" sz="1200" b="1" i="1" u="none" strike="noStrike" dirty="0">
                        <a:solidFill>
                          <a:srgbClr val="80008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A que</a:t>
                      </a:r>
                      <a:r>
                        <a:rPr lang="es-ES" sz="1200" b="1" i="1" u="none" strike="noStrike" baseline="0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 Sujeto Obligado</a:t>
                      </a:r>
                      <a:endParaRPr lang="es-ES" sz="1200" b="1" i="1" u="none" strike="noStrike" dirty="0">
                        <a:solidFill>
                          <a:srgbClr val="80008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Nombre o Unidad Administrativa receptora</a:t>
                      </a:r>
                      <a:endParaRPr lang="es-ES" sz="1200" b="1" i="1" u="none" strike="noStrike" dirty="0">
                        <a:solidFill>
                          <a:srgbClr val="80008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Medida de Seguridad</a:t>
                      </a:r>
                      <a:r>
                        <a:rPr lang="es-ES" sz="1200" b="1" i="1" u="none" strike="noStrike" baseline="0" dirty="0" smtClean="0">
                          <a:solidFill>
                            <a:srgbClr val="800080"/>
                          </a:solidFill>
                          <a:effectLst/>
                          <a:latin typeface="Palatino Linotype" panose="02040502050505030304" pitchFamily="18" charset="0"/>
                        </a:rPr>
                        <a:t> Implementada</a:t>
                      </a:r>
                      <a:endParaRPr lang="es-ES" sz="1200" b="1" i="1" u="none" strike="noStrike" dirty="0">
                        <a:solidFill>
                          <a:srgbClr val="80008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7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Sistema de plantilla de personal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CBDP07RCV01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Secretaría</a:t>
                      </a:r>
                      <a:r>
                        <a:rPr lang="es-E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de finanzas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Titular / Unidad  Administrativa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Descripción</a:t>
                      </a:r>
                      <a:r>
                        <a:rPr lang="es-E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de la Medida de seguridad</a:t>
                      </a:r>
                      <a:endParaRPr lang="es-ES" sz="12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F8FB-2E5A-4ECF-AD98-3401DED82843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72523"/>
              </p:ext>
            </p:extLst>
          </p:nvPr>
        </p:nvGraphicFramePr>
        <p:xfrm>
          <a:off x="1272750" y="2503589"/>
          <a:ext cx="9720000" cy="914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Bitácoras de acceso</a:t>
                      </a:r>
                      <a:r>
                        <a:rPr lang="es-E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a datos personales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Fecha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Persona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Hora de ingreso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Hora de salida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Autoriza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Motivo de ingreso</a:t>
                      </a:r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94490"/>
              </p:ext>
            </p:extLst>
          </p:nvPr>
        </p:nvGraphicFramePr>
        <p:xfrm>
          <a:off x="1272750" y="919835"/>
          <a:ext cx="9720000" cy="11780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30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84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2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105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92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Bitácoras </a:t>
                      </a:r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de </a:t>
                      </a:r>
                      <a:r>
                        <a:rPr lang="es-ES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accesos y operación cotidiana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8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Nombre </a:t>
                      </a:r>
                      <a:r>
                        <a:rPr lang="es-E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del servidor</a:t>
                      </a:r>
                      <a:r>
                        <a:rPr lang="es-ES" sz="11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s-E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público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Fecha de autorización de acceso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Rol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Fecha de baja para accesar al sistema</a:t>
                      </a:r>
                      <a:endParaRPr lang="es-ES" sz="1100" b="1" i="0" u="none" strike="noStrike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Motivo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830" marR="3830" marT="3830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96910"/>
              </p:ext>
            </p:extLst>
          </p:nvPr>
        </p:nvGraphicFramePr>
        <p:xfrm>
          <a:off x="1272752" y="3823414"/>
          <a:ext cx="9720000" cy="1051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84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050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9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Bitácora </a:t>
                      </a:r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de Violaciones de Seguridad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Motivo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Fecha</a:t>
                      </a:r>
                      <a:r>
                        <a:rPr lang="es-MX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 de atención</a:t>
                      </a:r>
                      <a:endParaRPr lang="es-MX" sz="11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Acción Correctiva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7899"/>
              </p:ext>
            </p:extLst>
          </p:nvPr>
        </p:nvGraphicFramePr>
        <p:xfrm>
          <a:off x="1272750" y="5280279"/>
          <a:ext cx="9720000" cy="1051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8495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4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9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Bitácora de Incidentes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Descripción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Fecha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Motivo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Acción </a:t>
                      </a:r>
                      <a:r>
                        <a:rPr lang="es-MX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Preventiva</a:t>
                      </a:r>
                      <a:endParaRPr lang="es-MX" sz="1100" b="1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5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522" marR="3522" marT="3522" marB="0"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1085822" y="436013"/>
            <a:ext cx="10020356" cy="416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Bitácoras</a:t>
            </a:r>
            <a:endParaRPr lang="es-ES" sz="16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626426" y="2038882"/>
            <a:ext cx="5088082" cy="1379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 smtClean="0">
                <a:solidFill>
                  <a:srgbClr val="800080"/>
                </a:solidFill>
                <a:latin typeface="Palatino Linotype" panose="02040502050505030304" pitchFamily="18" charset="0"/>
              </a:rPr>
              <a:t>Análisis de riesgo</a:t>
            </a:r>
            <a:endParaRPr lang="es-ES" sz="4400" b="1" dirty="0">
              <a:solidFill>
                <a:srgbClr val="80008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1515</Words>
  <Application>Microsoft Office PowerPoint</Application>
  <PresentationFormat>Panorámica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Palatino Linotype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Alfredo</cp:lastModifiedBy>
  <cp:revision>186</cp:revision>
  <dcterms:created xsi:type="dcterms:W3CDTF">2020-06-14T14:52:36Z</dcterms:created>
  <dcterms:modified xsi:type="dcterms:W3CDTF">2023-05-19T00:33:41Z</dcterms:modified>
</cp:coreProperties>
</file>