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lab"/>
      <p:regular r:id="rId23"/>
      <p:bold r:id="rId24"/>
    </p:embeddedFont>
    <p:embeddedFont>
      <p:font typeface="Roboto"/>
      <p:regular r:id="rId25"/>
      <p:bold r:id="rId26"/>
      <p:italic r:id="rId27"/>
      <p:boldItalic r:id="rId28"/>
    </p:embeddedFon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1AD09A6-B987-4287-B95F-CDEF2F1A7D3D}">
  <a:tblStyle styleId="{C1AD09A6-B987-4287-B95F-CDEF2F1A7D3D}"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Slab-bold.fntdata"/><Relationship Id="rId23" Type="http://schemas.openxmlformats.org/officeDocument/2006/relationships/font" Target="fonts/RobotoSlab-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rag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699" cy="66599"/>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399"/>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599"/>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799"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899"/>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799"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899" cy="30788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899" cy="30788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0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7999" cy="755699"/>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7999"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499"/>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899"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199" cy="1506299"/>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199"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099"/>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799"/>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699"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099"/>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899"/>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699"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it"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6.jpg"/><Relationship Id="rId4" Type="http://schemas.openxmlformats.org/officeDocument/2006/relationships/image" Target="../media/image0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3.jpg"/><Relationship Id="rId4" Type="http://schemas.openxmlformats.org/officeDocument/2006/relationships/image" Target="../media/image0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a:spcBef>
                <a:spcPts val="0"/>
              </a:spcBef>
              <a:buNone/>
            </a:pPr>
            <a:r>
              <a:rPr lang="it"/>
              <a:t>Il secondo conflitto mondiale a Visinale e Pasiano</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it" sz="2400"/>
              <a:t>Davide Masserut, Riccardo Rosalen e Stefan Tanasa</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it"/>
              <a:t>Bilancio dei deceduti durante la guerra</a:t>
            </a:r>
          </a:p>
        </p:txBody>
      </p:sp>
      <p:sp>
        <p:nvSpPr>
          <p:cNvPr id="128" name="Shape 128"/>
          <p:cNvSpPr txBox="1"/>
          <p:nvPr>
            <p:ph idx="1" type="body"/>
          </p:nvPr>
        </p:nvSpPr>
        <p:spPr>
          <a:xfrm>
            <a:off x="311700" y="1087375"/>
            <a:ext cx="8520599" cy="3511200"/>
          </a:xfrm>
          <a:prstGeom prst="rect">
            <a:avLst/>
          </a:prstGeom>
        </p:spPr>
        <p:txBody>
          <a:bodyPr anchorCtr="0" anchor="t" bIns="91425" lIns="91425" rIns="91425" tIns="91425">
            <a:noAutofit/>
          </a:bodyPr>
          <a:lstStyle/>
          <a:p>
            <a:pPr lvl="0" rtl="0">
              <a:spcBef>
                <a:spcPts val="0"/>
              </a:spcBef>
              <a:buNone/>
            </a:pPr>
            <a:r>
              <a:rPr lang="it"/>
              <a:t>Pasiano ebbe molti caduti: </a:t>
            </a:r>
          </a:p>
          <a:p>
            <a:pPr lvl="0" rtl="0">
              <a:spcBef>
                <a:spcPts val="0"/>
              </a:spcBef>
              <a:buNone/>
            </a:pPr>
            <a:r>
              <a:rPr lang="it"/>
              <a:t>  -78 appartenenti alle forze armate del Regno</a:t>
            </a:r>
          </a:p>
          <a:p>
            <a:pPr lvl="0" rtl="0">
              <a:spcBef>
                <a:spcPts val="0"/>
              </a:spcBef>
              <a:buNone/>
            </a:pPr>
            <a:r>
              <a:rPr lang="it"/>
              <a:t>  -uno alla Repubblica Sociale </a:t>
            </a:r>
          </a:p>
          <a:p>
            <a:pPr lvl="0" rtl="0">
              <a:spcBef>
                <a:spcPts val="0"/>
              </a:spcBef>
              <a:buNone/>
            </a:pPr>
            <a:r>
              <a:rPr lang="it"/>
              <a:t>  -14 alla Resistenza</a:t>
            </a:r>
          </a:p>
          <a:p>
            <a:pPr lvl="0" rtl="0">
              <a:spcBef>
                <a:spcPts val="0"/>
              </a:spcBef>
              <a:buNone/>
            </a:pPr>
            <a:r>
              <a:rPr lang="it"/>
              <a:t>  -3 al Corpo Italiano di Liberazione</a:t>
            </a:r>
          </a:p>
          <a:p>
            <a:pPr lvl="0" rtl="0">
              <a:spcBef>
                <a:spcPts val="0"/>
              </a:spcBef>
              <a:buNone/>
            </a:pPr>
            <a:r>
              <a:rPr lang="it"/>
              <a:t>  -18 civili (fra i quali una giovane uccisa da Forze partigiane)</a:t>
            </a:r>
          </a:p>
          <a:p>
            <a:pPr lvl="0" rtl="0">
              <a:spcBef>
                <a:spcPts val="0"/>
              </a:spcBef>
              <a:buNone/>
            </a:pPr>
            <a:r>
              <a:rPr lang="it"/>
              <a:t>  -un soldato della Wehrmacht. </a:t>
            </a:r>
          </a:p>
          <a:p>
            <a:pPr lvl="0">
              <a:spcBef>
                <a:spcPts val="0"/>
              </a:spcBef>
              <a:buNone/>
            </a:pPr>
            <a:r>
              <a:t/>
            </a:r>
            <a:endParaRP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278950" y="445025"/>
            <a:ext cx="8520599" cy="572699"/>
          </a:xfrm>
          <a:prstGeom prst="rect">
            <a:avLst/>
          </a:prstGeom>
        </p:spPr>
        <p:txBody>
          <a:bodyPr anchorCtr="0" anchor="b" bIns="91425" lIns="91425" rIns="91425" tIns="91425">
            <a:noAutofit/>
          </a:bodyPr>
          <a:lstStyle/>
          <a:p>
            <a:pPr lvl="0">
              <a:spcBef>
                <a:spcPts val="0"/>
              </a:spcBef>
              <a:buNone/>
            </a:pPr>
            <a:r>
              <a:rPr lang="it"/>
              <a:t>Monumento dei Caduti di Pasiano</a:t>
            </a:r>
          </a:p>
        </p:txBody>
      </p:sp>
      <p:sp>
        <p:nvSpPr>
          <p:cNvPr id="134" name="Shape 134"/>
          <p:cNvSpPr txBox="1"/>
          <p:nvPr>
            <p:ph idx="1" type="body"/>
          </p:nvPr>
        </p:nvSpPr>
        <p:spPr>
          <a:xfrm>
            <a:off x="311700" y="1152475"/>
            <a:ext cx="3919199" cy="3416400"/>
          </a:xfrm>
          <a:prstGeom prst="rect">
            <a:avLst/>
          </a:prstGeom>
        </p:spPr>
        <p:txBody>
          <a:bodyPr anchorCtr="0" anchor="t" bIns="91425" lIns="91425" rIns="91425" tIns="91425">
            <a:noAutofit/>
          </a:bodyPr>
          <a:lstStyle/>
          <a:p>
            <a:pPr lvl="0" rtl="0">
              <a:spcBef>
                <a:spcPts val="0"/>
              </a:spcBef>
              <a:buNone/>
            </a:pPr>
            <a:r>
              <a:rPr lang="it"/>
              <a:t>In onore ai Caduti della Prima e della Seconda Guerra Mondiale, è stato costruito a Pasiano il Teatro Gozzi. Sulla facciata di quest’ultimo ci sono delle targhe con i nomi dei caduti in guerra,in ricordo degli stessi</a:t>
            </a:r>
          </a:p>
          <a:p>
            <a:pPr lvl="0">
              <a:spcBef>
                <a:spcPts val="0"/>
              </a:spcBef>
              <a:buNone/>
            </a:pPr>
            <a:r>
              <a:t/>
            </a:r>
            <a:endParaRPr/>
          </a:p>
        </p:txBody>
      </p:sp>
      <p:pic>
        <p:nvPicPr>
          <p:cNvPr id="135" name="Shape 135"/>
          <p:cNvPicPr preferRelativeResize="0"/>
          <p:nvPr/>
        </p:nvPicPr>
        <p:blipFill>
          <a:blip r:embed="rId3">
            <a:alphaModFix/>
          </a:blip>
          <a:stretch>
            <a:fillRect/>
          </a:stretch>
        </p:blipFill>
        <p:spPr>
          <a:xfrm>
            <a:off x="4230925" y="1017725"/>
            <a:ext cx="4821350" cy="3416399"/>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it"/>
              <a:t>Visinale durante la Guerra</a:t>
            </a:r>
          </a:p>
        </p:txBody>
      </p:sp>
      <p:sp>
        <p:nvSpPr>
          <p:cNvPr id="141" name="Shape 141"/>
          <p:cNvSpPr txBox="1"/>
          <p:nvPr>
            <p:ph idx="1" type="body"/>
          </p:nvPr>
        </p:nvSpPr>
        <p:spPr>
          <a:xfrm>
            <a:off x="387900" y="1489824"/>
            <a:ext cx="8368200" cy="3078899"/>
          </a:xfrm>
          <a:prstGeom prst="rect">
            <a:avLst/>
          </a:prstGeom>
        </p:spPr>
        <p:txBody>
          <a:bodyPr anchorCtr="0" anchor="t" bIns="91425" lIns="91425" rIns="91425" tIns="91425">
            <a:noAutofit/>
          </a:bodyPr>
          <a:lstStyle/>
          <a:p>
            <a:pPr lvl="0" rtl="0">
              <a:spcBef>
                <a:spcPts val="0"/>
              </a:spcBef>
              <a:buNone/>
            </a:pPr>
            <a:r>
              <a:rPr lang="it"/>
              <a:t>I tedeschi sono arrivati nell’agosto del 1943, prendendo Villa Gozzi e Querini come sedi del commando. Il 7 Aprile del 1944, da Visinale si potevano sentire i bombardamenti alla città di Treviso, poichè si seppe che Mussolini e Hitler si erano riuniti segretamente il giorno prima. Per rappresaglia in risposta all'uccisione di due tedeschi - avvenuta in località Pedrina di Visinale furono fatti quaranta prigionieri, tutti deportati in Germania. Verso Corva nell' aprile 1945 i paracadutisti neozelandesi(con inglesi) sono scappati e si sono nascosti nelle vasche della "Fattoria" a corva, 7 neozelandesi e gli hanno impiccati per 8 giorni nella strada da visinale a corva per far paura alla popolazione</a:t>
            </a:r>
          </a:p>
          <a:p>
            <a:pPr lvl="0" rtl="0">
              <a:spcBef>
                <a:spcPts val="0"/>
              </a:spcBef>
              <a:buNone/>
            </a:pPr>
            <a:r>
              <a:rPr lang="it"/>
              <a:t>(DA RIVEDERE)</a:t>
            </a:r>
          </a:p>
          <a:p>
            <a:pPr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it"/>
              <a:t>Monumento dei Caduti di Visinale</a:t>
            </a:r>
          </a:p>
        </p:txBody>
      </p:sp>
      <p:sp>
        <p:nvSpPr>
          <p:cNvPr id="147" name="Shape 147"/>
          <p:cNvSpPr txBox="1"/>
          <p:nvPr>
            <p:ph idx="1" type="body"/>
          </p:nvPr>
        </p:nvSpPr>
        <p:spPr>
          <a:xfrm>
            <a:off x="387900" y="1489824"/>
            <a:ext cx="8368200" cy="3078899"/>
          </a:xfrm>
          <a:prstGeom prst="rect">
            <a:avLst/>
          </a:prstGeom>
        </p:spPr>
        <p:txBody>
          <a:bodyPr anchorCtr="0" anchor="t" bIns="91425" lIns="91425" rIns="91425" tIns="91425">
            <a:noAutofit/>
          </a:bodyPr>
          <a:lstStyle/>
          <a:p>
            <a:pPr lvl="0">
              <a:spcBef>
                <a:spcPts val="0"/>
              </a:spcBef>
              <a:buNone/>
            </a:pPr>
            <a:r>
              <a:rPr lang="it"/>
              <a:t>(Da rifare)</a:t>
            </a:r>
          </a:p>
        </p:txBody>
      </p:sp>
      <p:pic>
        <p:nvPicPr>
          <p:cNvPr id="148" name="Shape 148"/>
          <p:cNvPicPr preferRelativeResize="0"/>
          <p:nvPr/>
        </p:nvPicPr>
        <p:blipFill>
          <a:blip r:embed="rId3">
            <a:alphaModFix/>
          </a:blip>
          <a:stretch>
            <a:fillRect/>
          </a:stretch>
        </p:blipFill>
        <p:spPr>
          <a:xfrm>
            <a:off x="4598900" y="1259637"/>
            <a:ext cx="4269450" cy="3202076"/>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it"/>
              <a:t>Annedoti</a:t>
            </a:r>
          </a:p>
        </p:txBody>
      </p:sp>
      <p:sp>
        <p:nvSpPr>
          <p:cNvPr id="154" name="Shape 154"/>
          <p:cNvSpPr txBox="1"/>
          <p:nvPr>
            <p:ph idx="1" type="body"/>
          </p:nvPr>
        </p:nvSpPr>
        <p:spPr>
          <a:xfrm>
            <a:off x="387900" y="1489824"/>
            <a:ext cx="8368200" cy="3078899"/>
          </a:xfrm>
          <a:prstGeom prst="rect">
            <a:avLst/>
          </a:prstGeom>
        </p:spPr>
        <p:txBody>
          <a:bodyPr anchorCtr="0" anchor="t" bIns="91425" lIns="91425" rIns="91425" tIns="91425">
            <a:noAutofit/>
          </a:bodyPr>
          <a:lstStyle/>
          <a:p>
            <a:pPr lvl="0" rtl="0">
              <a:spcBef>
                <a:spcPts val="0"/>
              </a:spcBef>
              <a:buNone/>
            </a:pPr>
            <a:r>
              <a:rPr lang="it"/>
              <a:t>I ragazzi di prata tiravano sassi sul tetto della villa e i soldati minacciavano i bambini. Nel 1944 in lottizzazione è caduto un aereo tedesco da Aviano, abbattuto da caccia inglesi, morte 8 persone circa. In villa saccilotto ragazzi adulti durante la guerra andavano ad ascoltare l'unica radio del paese per ascoltare i discorsi di Mussolini e da in segreto dal 1943 Radio Londra. I tedeschi compravano le uova, i partigiani facevano razzie di bestiame e armi.</a:t>
            </a:r>
          </a:p>
          <a:p>
            <a:pPr lvl="0">
              <a:spcBef>
                <a:spcPts val="0"/>
              </a:spcBef>
              <a:buNone/>
            </a:pPr>
            <a:r>
              <a:rPr lang="it"/>
              <a:t>(DA RIVEDERE)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it"/>
              <a:t>Foto</a:t>
            </a:r>
          </a:p>
        </p:txBody>
      </p:sp>
      <p:sp>
        <p:nvSpPr>
          <p:cNvPr id="160" name="Shape 160"/>
          <p:cNvSpPr txBox="1"/>
          <p:nvPr>
            <p:ph idx="1" type="body"/>
          </p:nvPr>
        </p:nvSpPr>
        <p:spPr>
          <a:xfrm>
            <a:off x="387900" y="1489824"/>
            <a:ext cx="8368200" cy="3078899"/>
          </a:xfrm>
          <a:prstGeom prst="rect">
            <a:avLst/>
          </a:prstGeom>
        </p:spPr>
        <p:txBody>
          <a:bodyPr anchorCtr="0" anchor="t" bIns="91425" lIns="91425" rIns="91425" tIns="91425">
            <a:noAutofit/>
          </a:bodyPr>
          <a:lstStyle/>
          <a:p>
            <a:pPr lvl="0">
              <a:spcBef>
                <a:spcPts val="0"/>
              </a:spcBef>
              <a:buNone/>
            </a:pPr>
            <a:r>
              <a:rPr lang="it"/>
              <a:t>Villa Querini							Villa Gozzi</a:t>
            </a:r>
          </a:p>
        </p:txBody>
      </p:sp>
      <p:pic>
        <p:nvPicPr>
          <p:cNvPr id="161" name="Shape 161"/>
          <p:cNvPicPr preferRelativeResize="0"/>
          <p:nvPr/>
        </p:nvPicPr>
        <p:blipFill>
          <a:blip r:embed="rId3">
            <a:alphaModFix/>
          </a:blip>
          <a:stretch>
            <a:fillRect/>
          </a:stretch>
        </p:blipFill>
        <p:spPr>
          <a:xfrm>
            <a:off x="405100" y="1574800"/>
            <a:ext cx="3779423" cy="2687049"/>
          </a:xfrm>
          <a:prstGeom prst="rect">
            <a:avLst/>
          </a:prstGeom>
          <a:noFill/>
          <a:ln>
            <a:noFill/>
          </a:ln>
        </p:spPr>
      </p:pic>
      <p:pic>
        <p:nvPicPr>
          <p:cNvPr id="162" name="Shape 162"/>
          <p:cNvPicPr preferRelativeResize="0"/>
          <p:nvPr/>
        </p:nvPicPr>
        <p:blipFill>
          <a:blip r:embed="rId4">
            <a:alphaModFix/>
          </a:blip>
          <a:stretch>
            <a:fillRect/>
          </a:stretch>
        </p:blipFill>
        <p:spPr>
          <a:xfrm>
            <a:off x="4457700" y="1574800"/>
            <a:ext cx="3779423" cy="268704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87900" y="458025"/>
            <a:ext cx="8368200" cy="686099"/>
          </a:xfrm>
          <a:prstGeom prst="rect">
            <a:avLst/>
          </a:prstGeom>
        </p:spPr>
        <p:txBody>
          <a:bodyPr anchorCtr="0" anchor="b" bIns="91425" lIns="91425" rIns="91425" tIns="91425">
            <a:noAutofit/>
          </a:bodyPr>
          <a:lstStyle/>
          <a:p>
            <a:pPr lvl="0" rtl="0">
              <a:spcBef>
                <a:spcPts val="0"/>
              </a:spcBef>
              <a:buNone/>
            </a:pPr>
            <a:r>
              <a:rPr lang="it"/>
              <a:t>Foto</a:t>
            </a:r>
          </a:p>
          <a:p>
            <a:pPr lvl="0">
              <a:spcBef>
                <a:spcPts val="0"/>
              </a:spcBef>
              <a:buNone/>
            </a:pPr>
            <a:r>
              <a:t/>
            </a:r>
            <a:endParaRPr/>
          </a:p>
        </p:txBody>
      </p:sp>
      <p:sp>
        <p:nvSpPr>
          <p:cNvPr id="168" name="Shape 168"/>
          <p:cNvSpPr txBox="1"/>
          <p:nvPr>
            <p:ph idx="1" type="body"/>
          </p:nvPr>
        </p:nvSpPr>
        <p:spPr>
          <a:xfrm>
            <a:off x="387900" y="1489824"/>
            <a:ext cx="8368200" cy="3078899"/>
          </a:xfrm>
          <a:prstGeom prst="rect">
            <a:avLst/>
          </a:prstGeom>
        </p:spPr>
        <p:txBody>
          <a:bodyPr anchorCtr="0" anchor="t" bIns="91425" lIns="91425" rIns="91425" tIns="91425">
            <a:noAutofit/>
          </a:bodyPr>
          <a:lstStyle/>
          <a:p>
            <a:pPr lvl="0">
              <a:spcBef>
                <a:spcPts val="0"/>
              </a:spcBef>
              <a:buNone/>
            </a:pPr>
            <a:r>
              <a:rPr lang="it"/>
              <a:t>Santa Maria degli Angeli (Visinale)				San Paolo (Pasiano)</a:t>
            </a:r>
          </a:p>
        </p:txBody>
      </p:sp>
      <p:pic>
        <p:nvPicPr>
          <p:cNvPr id="169" name="Shape 169"/>
          <p:cNvPicPr preferRelativeResize="0"/>
          <p:nvPr/>
        </p:nvPicPr>
        <p:blipFill>
          <a:blip r:embed="rId3">
            <a:alphaModFix/>
          </a:blip>
          <a:stretch>
            <a:fillRect/>
          </a:stretch>
        </p:blipFill>
        <p:spPr>
          <a:xfrm>
            <a:off x="432700" y="1539962"/>
            <a:ext cx="4038549" cy="3028924"/>
          </a:xfrm>
          <a:prstGeom prst="rect">
            <a:avLst/>
          </a:prstGeom>
          <a:noFill/>
          <a:ln>
            <a:noFill/>
          </a:ln>
        </p:spPr>
      </p:pic>
      <p:pic>
        <p:nvPicPr>
          <p:cNvPr id="170" name="Shape 170"/>
          <p:cNvPicPr preferRelativeResize="0"/>
          <p:nvPr/>
        </p:nvPicPr>
        <p:blipFill rotWithShape="1">
          <a:blip r:embed="rId4">
            <a:alphaModFix/>
          </a:blip>
          <a:srcRect b="-5999" l="0" r="0" t="0"/>
          <a:stretch/>
        </p:blipFill>
        <p:spPr>
          <a:xfrm>
            <a:off x="5453650" y="1539975"/>
            <a:ext cx="2407874" cy="321049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nvSpPr>
        <p:spPr>
          <a:xfrm>
            <a:off x="581900" y="444354"/>
            <a:ext cx="7980299" cy="46992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pic>
        <p:nvPicPr>
          <p:cNvPr id="69" name="Shape 69"/>
          <p:cNvPicPr preferRelativeResize="0"/>
          <p:nvPr/>
        </p:nvPicPr>
        <p:blipFill>
          <a:blip r:embed="rId3">
            <a:alphaModFix/>
          </a:blip>
          <a:stretch>
            <a:fillRect/>
          </a:stretch>
        </p:blipFill>
        <p:spPr>
          <a:xfrm>
            <a:off x="3286550" y="1446837"/>
            <a:ext cx="2478150" cy="2827674"/>
          </a:xfrm>
          <a:prstGeom prst="rect">
            <a:avLst/>
          </a:prstGeom>
          <a:noFill/>
          <a:ln>
            <a:noFill/>
          </a:ln>
        </p:spPr>
      </p:pic>
      <p:sp>
        <p:nvSpPr>
          <p:cNvPr id="70" name="Shape 70"/>
          <p:cNvSpPr txBox="1"/>
          <p:nvPr>
            <p:ph type="title"/>
          </p:nvPr>
        </p:nvSpPr>
        <p:spPr>
          <a:xfrm>
            <a:off x="387900" y="458025"/>
            <a:ext cx="8368200" cy="686099"/>
          </a:xfrm>
          <a:prstGeom prst="rect">
            <a:avLst/>
          </a:prstGeom>
        </p:spPr>
        <p:txBody>
          <a:bodyPr anchorCtr="0" anchor="b" bIns="91425" lIns="91425" rIns="91425" tIns="91425">
            <a:noAutofit/>
          </a:bodyPr>
          <a:lstStyle/>
          <a:p>
            <a:pPr lvl="0" algn="ctr">
              <a:spcBef>
                <a:spcPts val="0"/>
              </a:spcBef>
              <a:buNone/>
            </a:pPr>
            <a:r>
              <a:rPr lang="it"/>
              <a:t>Comune di Pasiano di Pordenone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it"/>
              <a:t>Cos’è Pasiano?</a:t>
            </a:r>
          </a:p>
        </p:txBody>
      </p:sp>
      <p:sp>
        <p:nvSpPr>
          <p:cNvPr id="76" name="Shape 76"/>
          <p:cNvSpPr txBox="1"/>
          <p:nvPr>
            <p:ph idx="1" type="body"/>
          </p:nvPr>
        </p:nvSpPr>
        <p:spPr>
          <a:xfrm>
            <a:off x="311700" y="1152475"/>
            <a:ext cx="4804800" cy="3416400"/>
          </a:xfrm>
          <a:prstGeom prst="rect">
            <a:avLst/>
          </a:prstGeom>
        </p:spPr>
        <p:txBody>
          <a:bodyPr anchorCtr="0" anchor="t" bIns="91425" lIns="91425" rIns="91425" tIns="91425">
            <a:noAutofit/>
          </a:bodyPr>
          <a:lstStyle/>
          <a:p>
            <a:pPr lvl="0">
              <a:spcBef>
                <a:spcPts val="0"/>
              </a:spcBef>
              <a:buNone/>
            </a:pPr>
            <a:r>
              <a:rPr lang="it"/>
              <a:t>Pasiano di Pordenone è un comune della Provincia di Pordenone. Il nome deriva dal latino e significa “territori del Pacilius”. Attualmente, nel comune ci sono circa 8000 abitanti</a:t>
            </a:r>
          </a:p>
        </p:txBody>
      </p:sp>
      <p:pic>
        <p:nvPicPr>
          <p:cNvPr id="77" name="Shape 77"/>
          <p:cNvPicPr preferRelativeResize="0"/>
          <p:nvPr/>
        </p:nvPicPr>
        <p:blipFill>
          <a:blip r:embed="rId3">
            <a:alphaModFix/>
          </a:blip>
          <a:stretch>
            <a:fillRect/>
          </a:stretch>
        </p:blipFill>
        <p:spPr>
          <a:xfrm>
            <a:off x="5029200" y="115875"/>
            <a:ext cx="4114799" cy="4606200"/>
          </a:xfrm>
          <a:prstGeom prst="rect">
            <a:avLst/>
          </a:prstGeom>
          <a:noFill/>
          <a:ln cap="flat" cmpd="sng" w="9525">
            <a:solidFill>
              <a:srgbClr val="434343"/>
            </a:solidFill>
            <a:prstDash val="solid"/>
            <a:round/>
            <a:headEnd len="med" w="med" type="none"/>
            <a:tailEnd len="med" w="med" type="none"/>
          </a:ln>
        </p:spPr>
      </p:pic>
      <p:sp>
        <p:nvSpPr>
          <p:cNvPr id="78" name="Shape 78"/>
          <p:cNvSpPr/>
          <p:nvPr/>
        </p:nvSpPr>
        <p:spPr>
          <a:xfrm rot="1730590">
            <a:off x="7015488" y="927628"/>
            <a:ext cx="860671" cy="89545"/>
          </a:xfrm>
          <a:prstGeom prst="leftArrow">
            <a:avLst>
              <a:gd fmla="val 50000" name="adj1"/>
              <a:gd fmla="val 50000" name="adj2"/>
            </a:avLst>
          </a:prstGeom>
          <a:solidFill>
            <a:srgbClr val="999999"/>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 name="Shape 79"/>
          <p:cNvSpPr txBox="1"/>
          <p:nvPr/>
        </p:nvSpPr>
        <p:spPr>
          <a:xfrm>
            <a:off x="7891300" y="1017725"/>
            <a:ext cx="1082399" cy="235200"/>
          </a:xfrm>
          <a:prstGeom prst="rect">
            <a:avLst/>
          </a:prstGeom>
          <a:noFill/>
          <a:ln>
            <a:noFill/>
          </a:ln>
        </p:spPr>
        <p:txBody>
          <a:bodyPr anchorCtr="0" anchor="t" bIns="91425" lIns="91425" rIns="91425" tIns="91425">
            <a:noAutofit/>
          </a:bodyPr>
          <a:lstStyle/>
          <a:p>
            <a:pPr lvl="0">
              <a:spcBef>
                <a:spcPts val="0"/>
              </a:spcBef>
              <a:buNone/>
            </a:pPr>
            <a:r>
              <a:rPr lang="it">
                <a:solidFill>
                  <a:schemeClr val="dk2"/>
                </a:solidFill>
                <a:latin typeface="Average"/>
                <a:ea typeface="Average"/>
                <a:cs typeface="Average"/>
                <a:sym typeface="Average"/>
              </a:rPr>
              <a:t>Pasiano di Pordenone</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it"/>
              <a:t>Mappa del Comune</a:t>
            </a:r>
          </a:p>
        </p:txBody>
      </p:sp>
      <p:sp>
        <p:nvSpPr>
          <p:cNvPr id="85" name="Shape 85"/>
          <p:cNvSpPr txBox="1"/>
          <p:nvPr>
            <p:ph idx="1" type="body"/>
          </p:nvPr>
        </p:nvSpPr>
        <p:spPr>
          <a:xfrm>
            <a:off x="311700" y="1152475"/>
            <a:ext cx="5107499" cy="3416400"/>
          </a:xfrm>
          <a:prstGeom prst="rect">
            <a:avLst/>
          </a:prstGeom>
        </p:spPr>
        <p:txBody>
          <a:bodyPr anchorCtr="0" anchor="t" bIns="91425" lIns="91425" rIns="91425" tIns="91425">
            <a:noAutofit/>
          </a:bodyPr>
          <a:lstStyle/>
          <a:p>
            <a:pPr indent="-228600" lvl="0" marL="457200" rtl="0">
              <a:spcBef>
                <a:spcPts val="0"/>
              </a:spcBef>
            </a:pPr>
            <a:r>
              <a:rPr lang="it"/>
              <a:t>I principali centri abitati sono:</a:t>
            </a:r>
          </a:p>
          <a:p>
            <a:pPr indent="-228600" lvl="1" marL="914400" rtl="0">
              <a:spcBef>
                <a:spcPts val="0"/>
              </a:spcBef>
            </a:pPr>
            <a:r>
              <a:rPr lang="it"/>
              <a:t>Visinale</a:t>
            </a:r>
          </a:p>
          <a:p>
            <a:pPr indent="-228600" lvl="1" marL="914400" rtl="0">
              <a:spcBef>
                <a:spcPts val="0"/>
              </a:spcBef>
            </a:pPr>
            <a:r>
              <a:rPr lang="it"/>
              <a:t>Cecchini</a:t>
            </a:r>
          </a:p>
          <a:p>
            <a:pPr indent="-228600" lvl="1" marL="914400" rtl="0">
              <a:spcBef>
                <a:spcPts val="0"/>
              </a:spcBef>
            </a:pPr>
            <a:r>
              <a:rPr lang="it"/>
              <a:t>Pasiano</a:t>
            </a:r>
          </a:p>
          <a:p>
            <a:pPr indent="-228600" lvl="1" marL="914400" rtl="0">
              <a:spcBef>
                <a:spcPts val="0"/>
              </a:spcBef>
            </a:pPr>
            <a:r>
              <a:rPr lang="it"/>
              <a:t>Rivarotta</a:t>
            </a:r>
          </a:p>
          <a:p>
            <a:pPr indent="-228600" lvl="1" marL="914400" rtl="0">
              <a:spcBef>
                <a:spcPts val="0"/>
              </a:spcBef>
            </a:pPr>
            <a:r>
              <a:rPr lang="it"/>
              <a:t>Sant’Andrea</a:t>
            </a:r>
          </a:p>
          <a:p>
            <a:pPr indent="-228600" lvl="1" marL="914400" rtl="0">
              <a:spcBef>
                <a:spcPts val="0"/>
              </a:spcBef>
            </a:pPr>
            <a:r>
              <a:rPr lang="it"/>
              <a:t>Azzanello</a:t>
            </a:r>
          </a:p>
          <a:p>
            <a:pPr indent="-228600" lvl="0" marL="457200" rtl="0">
              <a:spcBef>
                <a:spcPts val="0"/>
              </a:spcBef>
            </a:pPr>
            <a:r>
              <a:rPr lang="it"/>
              <a:t>Le tre Ville indicate, in passato svolsero la funzione di sede delle divisioni locali dell’esercito tedesco</a:t>
            </a:r>
          </a:p>
        </p:txBody>
      </p:sp>
      <p:pic>
        <p:nvPicPr>
          <p:cNvPr id="86" name="Shape 86"/>
          <p:cNvPicPr preferRelativeResize="0"/>
          <p:nvPr/>
        </p:nvPicPr>
        <p:blipFill>
          <a:blip r:embed="rId3">
            <a:alphaModFix/>
          </a:blip>
          <a:stretch>
            <a:fillRect/>
          </a:stretch>
        </p:blipFill>
        <p:spPr>
          <a:xfrm>
            <a:off x="5267750" y="188275"/>
            <a:ext cx="3564550" cy="4686299"/>
          </a:xfrm>
          <a:prstGeom prst="rect">
            <a:avLst/>
          </a:prstGeom>
          <a:noFill/>
          <a:ln cap="flat" cmpd="sng" w="19050">
            <a:solidFill>
              <a:srgbClr val="000000"/>
            </a:solidFill>
            <a:prstDash val="solid"/>
            <a:round/>
            <a:headEnd len="med" w="med" type="none"/>
            <a:tailEnd len="med" w="med" type="none"/>
          </a:ln>
        </p:spPr>
      </p:pic>
      <p:cxnSp>
        <p:nvCxnSpPr>
          <p:cNvPr id="87" name="Shape 87"/>
          <p:cNvCxnSpPr/>
          <p:nvPr/>
        </p:nvCxnSpPr>
        <p:spPr>
          <a:xfrm>
            <a:off x="6118400" y="1243850"/>
            <a:ext cx="369900" cy="0"/>
          </a:xfrm>
          <a:prstGeom prst="straightConnector1">
            <a:avLst/>
          </a:prstGeom>
          <a:noFill/>
          <a:ln cap="flat" cmpd="sng" w="9525">
            <a:solidFill>
              <a:srgbClr val="000000"/>
            </a:solidFill>
            <a:prstDash val="solid"/>
            <a:round/>
            <a:headEnd len="lg" w="lg" type="none"/>
            <a:tailEnd len="lg" w="lg" type="none"/>
          </a:ln>
        </p:spPr>
      </p:cxnSp>
      <p:cxnSp>
        <p:nvCxnSpPr>
          <p:cNvPr id="88" name="Shape 88"/>
          <p:cNvCxnSpPr/>
          <p:nvPr/>
        </p:nvCxnSpPr>
        <p:spPr>
          <a:xfrm>
            <a:off x="6098250" y="1627100"/>
            <a:ext cx="423600" cy="0"/>
          </a:xfrm>
          <a:prstGeom prst="straightConnector1">
            <a:avLst/>
          </a:prstGeom>
          <a:noFill/>
          <a:ln cap="flat" cmpd="sng" w="9525">
            <a:solidFill>
              <a:srgbClr val="000000"/>
            </a:solidFill>
            <a:prstDash val="solid"/>
            <a:round/>
            <a:headEnd len="lg" w="lg" type="none"/>
            <a:tailEnd len="lg" w="lg" type="none"/>
          </a:ln>
        </p:spPr>
      </p:cxnSp>
      <p:cxnSp>
        <p:nvCxnSpPr>
          <p:cNvPr id="89" name="Shape 89"/>
          <p:cNvCxnSpPr/>
          <p:nvPr/>
        </p:nvCxnSpPr>
        <p:spPr>
          <a:xfrm>
            <a:off x="5977225" y="3408825"/>
            <a:ext cx="356399" cy="6599"/>
          </a:xfrm>
          <a:prstGeom prst="straightConnector1">
            <a:avLst/>
          </a:prstGeom>
          <a:noFill/>
          <a:ln cap="flat" cmpd="sng" w="9525">
            <a:solidFill>
              <a:srgbClr val="000000"/>
            </a:solidFill>
            <a:prstDash val="solid"/>
            <a:round/>
            <a:headEnd len="lg" w="lg" type="none"/>
            <a:tailEnd len="lg" w="lg" type="none"/>
          </a:ln>
        </p:spPr>
      </p:cxnSp>
      <p:sp>
        <p:nvSpPr>
          <p:cNvPr id="90" name="Shape 90"/>
          <p:cNvSpPr txBox="1"/>
          <p:nvPr/>
        </p:nvSpPr>
        <p:spPr>
          <a:xfrm>
            <a:off x="6777325" y="2675975"/>
            <a:ext cx="1257299" cy="490799"/>
          </a:xfrm>
          <a:prstGeom prst="rect">
            <a:avLst/>
          </a:prstGeom>
          <a:noFill/>
          <a:ln>
            <a:noFill/>
          </a:ln>
        </p:spPr>
        <p:txBody>
          <a:bodyPr anchorCtr="0" anchor="t" bIns="91425" lIns="91425" rIns="91425" tIns="91425">
            <a:noAutofit/>
          </a:bodyPr>
          <a:lstStyle/>
          <a:p>
            <a:pPr lvl="0">
              <a:spcBef>
                <a:spcPts val="0"/>
              </a:spcBef>
              <a:buNone/>
            </a:pPr>
            <a:r>
              <a:rPr lang="it">
                <a:solidFill>
                  <a:schemeClr val="lt1"/>
                </a:solidFill>
                <a:latin typeface="Oswald"/>
                <a:ea typeface="Oswald"/>
                <a:cs typeface="Oswald"/>
                <a:sym typeface="Oswald"/>
              </a:rPr>
              <a:t>Pasiano di Pordenone</a:t>
            </a:r>
          </a:p>
        </p:txBody>
      </p:sp>
      <p:sp>
        <p:nvSpPr>
          <p:cNvPr id="91" name="Shape 91"/>
          <p:cNvSpPr txBox="1"/>
          <p:nvPr/>
        </p:nvSpPr>
        <p:spPr>
          <a:xfrm>
            <a:off x="6851250" y="943775"/>
            <a:ext cx="867299" cy="244800"/>
          </a:xfrm>
          <a:prstGeom prst="rect">
            <a:avLst/>
          </a:prstGeom>
          <a:noFill/>
          <a:ln>
            <a:noFill/>
          </a:ln>
        </p:spPr>
        <p:txBody>
          <a:bodyPr anchorCtr="0" anchor="t" bIns="91425" lIns="91425" rIns="91425" tIns="91425">
            <a:noAutofit/>
          </a:bodyPr>
          <a:lstStyle/>
          <a:p>
            <a:pPr lvl="0">
              <a:spcBef>
                <a:spcPts val="0"/>
              </a:spcBef>
              <a:buNone/>
            </a:pPr>
            <a:r>
              <a:rPr lang="it">
                <a:latin typeface="Oswald"/>
                <a:ea typeface="Oswald"/>
                <a:cs typeface="Oswald"/>
                <a:sym typeface="Oswald"/>
              </a:rPr>
              <a:t>Visinale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it"/>
              <a:t>Breve storia di Visinale</a:t>
            </a:r>
          </a:p>
        </p:txBody>
      </p:sp>
      <p:sp>
        <p:nvSpPr>
          <p:cNvPr id="97" name="Shape 97"/>
          <p:cNvSpPr txBox="1"/>
          <p:nvPr>
            <p:ph idx="1" type="body"/>
          </p:nvPr>
        </p:nvSpPr>
        <p:spPr>
          <a:xfrm>
            <a:off x="387900" y="1489824"/>
            <a:ext cx="8368200" cy="3078899"/>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it"/>
              <a:t>Pasiano durante la guerra : testimonianze</a:t>
            </a:r>
          </a:p>
        </p:txBody>
      </p:sp>
      <p:sp>
        <p:nvSpPr>
          <p:cNvPr id="103" name="Shape 103"/>
          <p:cNvSpPr txBox="1"/>
          <p:nvPr>
            <p:ph idx="1" type="body"/>
          </p:nvPr>
        </p:nvSpPr>
        <p:spPr>
          <a:xfrm>
            <a:off x="387900" y="1489824"/>
            <a:ext cx="8368200" cy="3078899"/>
          </a:xfrm>
          <a:prstGeom prst="rect">
            <a:avLst/>
          </a:prstGeom>
        </p:spPr>
        <p:txBody>
          <a:bodyPr anchorCtr="0" anchor="t" bIns="91425" lIns="91425" rIns="91425" tIns="91425">
            <a:noAutofit/>
          </a:bodyPr>
          <a:lstStyle/>
          <a:p>
            <a:pPr lvl="0" rtl="0">
              <a:spcBef>
                <a:spcPts val="0"/>
              </a:spcBef>
              <a:buNone/>
            </a:pPr>
            <a:r>
              <a:rPr lang="it"/>
              <a:t>Il parroco intervenne quando, in seguito all’incendio della casa di un esponente del fascio, i tedeschi volevano incendiare per vendetta l’intero paese, escluse solo la chiesa e la farmacia: in quell’occasione fu bruciata soltanto la casa di un partigiano.                                                                                                  Nel dicembre 1944, proprio nella domenica in cui il vescovo mons. D’Alessi amministrava la cresima, furono arrestati venti giovani. Tuttavia, il mons. Perulli il vescovo, riuscirono ad ottenere il rilascio di diciotto di loro.                                                                                                                        L’intervento del Don fu invece vano quando - per rappresaglia in risposta all’uccisione di due tedeschi - avvenuta in località Pedrina di Visinale furono fatti prigionieri,40 civili che in seguito sono stati deportati in Germania. (FARE RIFERMENTO A DIAP 12)(SINTETIZZARE)                                                                                                                        </a:t>
            </a:r>
          </a:p>
          <a:p>
            <a:pPr lvl="0">
              <a:spcBef>
                <a:spcPts val="0"/>
              </a:spcBef>
              <a:buNone/>
            </a:pPr>
            <a:r>
              <a:t/>
            </a:r>
            <a:endParaRPr b="1"/>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it"/>
              <a:t>Pasiano durante la guerra : testimonianze</a:t>
            </a:r>
          </a:p>
        </p:txBody>
      </p:sp>
      <p:sp>
        <p:nvSpPr>
          <p:cNvPr id="109" name="Shape 109"/>
          <p:cNvSpPr txBox="1"/>
          <p:nvPr>
            <p:ph idx="1" type="body"/>
          </p:nvPr>
        </p:nvSpPr>
        <p:spPr>
          <a:xfrm>
            <a:off x="387900" y="1489824"/>
            <a:ext cx="8368200" cy="3078899"/>
          </a:xfrm>
          <a:prstGeom prst="rect">
            <a:avLst/>
          </a:prstGeom>
        </p:spPr>
        <p:txBody>
          <a:bodyPr anchorCtr="0" anchor="t" bIns="91425" lIns="91425" rIns="91425" tIns="91425">
            <a:noAutofit/>
          </a:bodyPr>
          <a:lstStyle/>
          <a:p>
            <a:pPr lvl="0" rtl="0">
              <a:spcBef>
                <a:spcPts val="0"/>
              </a:spcBef>
              <a:buNone/>
            </a:pPr>
            <a:r>
              <a:rPr lang="it"/>
              <a:t>Il parroco ottenne anche la liberazione di un fascista catturato dai partigiani e nelle ultime ore di guerra intervenne per salvare e tener nascosti per oltre due mesi almeno quattro fascisti ricercati.</a:t>
            </a:r>
          </a:p>
          <a:p>
            <a:pPr lvl="0" rtl="0">
              <a:spcBef>
                <a:spcPts val="0"/>
              </a:spcBef>
              <a:buNone/>
            </a:pPr>
            <a:r>
              <a:rPr lang="it"/>
              <a:t>Anche l’eroe locale Riccardo Viera fu "tormentato e accusato da un nucleo di fascisti locali" edin seguito fu arrestato: già combattente in Africa Orientale fra i carristi, era stato rimpatriato per "malaria perniciosa".</a:t>
            </a:r>
          </a:p>
          <a:p>
            <a:pPr lvl="0">
              <a:spcBef>
                <a:spcPts val="0"/>
              </a:spcBef>
              <a:buNone/>
            </a:pPr>
            <a:r>
              <a:rPr lang="it"/>
              <a:t>A Pasiano, per i tanti caduti e per la presenza di elementi di spicco delle formazioni antagoniste, il clima del dopoguerra era piuttosto teso, in certi casi si arrivava ad espressioni di vero odio.</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it"/>
              <a:t>Emigrazione da Pasiano dopo la guerra</a:t>
            </a:r>
          </a:p>
        </p:txBody>
      </p:sp>
      <p:sp>
        <p:nvSpPr>
          <p:cNvPr id="115" name="Shape 115"/>
          <p:cNvSpPr txBox="1"/>
          <p:nvPr>
            <p:ph idx="1" type="body"/>
          </p:nvPr>
        </p:nvSpPr>
        <p:spPr>
          <a:xfrm>
            <a:off x="387900" y="1489824"/>
            <a:ext cx="8368200" cy="3078899"/>
          </a:xfrm>
          <a:prstGeom prst="rect">
            <a:avLst/>
          </a:prstGeom>
        </p:spPr>
        <p:txBody>
          <a:bodyPr anchorCtr="0" anchor="t" bIns="91425" lIns="91425" rIns="91425" tIns="91425">
            <a:noAutofit/>
          </a:bodyPr>
          <a:lstStyle/>
          <a:p>
            <a:pPr lvl="0" rtl="0">
              <a:spcBef>
                <a:spcPts val="0"/>
              </a:spcBef>
              <a:buNone/>
            </a:pPr>
            <a:r>
              <a:rPr lang="it"/>
              <a:t>Durante la guerra,i centri produttivi (es. le fabbriche) non vennero distrutti in quanto la produzione serviva ad esigenze belliche e in caso di vittoria,i progetti nazisti prevedevano un’espansione industriale in tutto il Friuli</a:t>
            </a:r>
          </a:p>
          <a:p>
            <a:pPr lvl="0" rtl="0">
              <a:spcBef>
                <a:spcPts val="0"/>
              </a:spcBef>
              <a:buNone/>
            </a:pPr>
            <a:r>
              <a:rPr lang="it"/>
              <a:t>Tuttavia a Pasiano vigeva una società di tipo rurale e la sola agricoltura non bastava per vivere. Ci fu,tuttavia,un incremento dei lavori pubblici,con conseguenze positive sull’occupazione ma ciò non risolse totalmente il problema della disocuppazione.</a:t>
            </a:r>
          </a:p>
          <a:p>
            <a:pPr lvl="0">
              <a:spcBef>
                <a:spcPts val="0"/>
              </a:spcBef>
              <a:buNone/>
            </a:pPr>
            <a:r>
              <a:rPr lang="it"/>
              <a:t>Dunque la gente fu costretta ad emigrare verso i paesi che accoglievano facilmente gli immigrati come l’Argentina o Africa del Sud (1946).</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87900" y="458025"/>
            <a:ext cx="8368200" cy="686099"/>
          </a:xfrm>
          <a:prstGeom prst="rect">
            <a:avLst/>
          </a:prstGeom>
        </p:spPr>
        <p:txBody>
          <a:bodyPr anchorCtr="0" anchor="b" bIns="91425" lIns="91425" rIns="91425" tIns="91425">
            <a:noAutofit/>
          </a:bodyPr>
          <a:lstStyle/>
          <a:p>
            <a:pPr lvl="0">
              <a:spcBef>
                <a:spcPts val="0"/>
              </a:spcBef>
              <a:buNone/>
            </a:pPr>
            <a:r>
              <a:rPr lang="it"/>
              <a:t>Andamento della Popolazione</a:t>
            </a:r>
          </a:p>
        </p:txBody>
      </p:sp>
      <p:sp>
        <p:nvSpPr>
          <p:cNvPr id="121" name="Shape 121"/>
          <p:cNvSpPr txBox="1"/>
          <p:nvPr>
            <p:ph idx="1" type="body"/>
          </p:nvPr>
        </p:nvSpPr>
        <p:spPr>
          <a:xfrm>
            <a:off x="311700" y="1152475"/>
            <a:ext cx="8520599" cy="858900"/>
          </a:xfrm>
          <a:prstGeom prst="rect">
            <a:avLst/>
          </a:prstGeom>
        </p:spPr>
        <p:txBody>
          <a:bodyPr anchorCtr="0" anchor="t" bIns="91425" lIns="91425" rIns="91425" tIns="91425">
            <a:noAutofit/>
          </a:bodyPr>
          <a:lstStyle/>
          <a:p>
            <a:pPr lvl="0" rtl="0">
              <a:spcBef>
                <a:spcPts val="0"/>
              </a:spcBef>
              <a:buNone/>
            </a:pPr>
            <a:r>
              <a:rPr lang="it"/>
              <a:t>I seguenti dati forniti da ISTAT,illustrano la differenza tra la popolazione residente e la popolazione presente a Pasiano tra il 1911 ed il 1961.</a:t>
            </a:r>
          </a:p>
          <a:p>
            <a:pPr lvl="0">
              <a:spcBef>
                <a:spcPts val="0"/>
              </a:spcBef>
              <a:buNone/>
            </a:pPr>
            <a:r>
              <a:t/>
            </a:r>
            <a:endParaRPr/>
          </a:p>
        </p:txBody>
      </p:sp>
      <p:graphicFrame>
        <p:nvGraphicFramePr>
          <p:cNvPr id="122" name="Shape 122"/>
          <p:cNvGraphicFramePr/>
          <p:nvPr/>
        </p:nvGraphicFramePr>
        <p:xfrm>
          <a:off x="421775" y="2011400"/>
          <a:ext cx="3000000" cy="3000000"/>
        </p:xfrm>
        <a:graphic>
          <a:graphicData uri="http://schemas.openxmlformats.org/drawingml/2006/table">
            <a:tbl>
              <a:tblPr>
                <a:noFill/>
                <a:tableStyleId>{C1AD09A6-B987-4287-B95F-CDEF2F1A7D3D}</a:tableStyleId>
              </a:tblPr>
              <a:tblGrid>
                <a:gridCol w="2406450"/>
                <a:gridCol w="2419550"/>
                <a:gridCol w="2413000"/>
              </a:tblGrid>
              <a:tr h="381000">
                <a:tc>
                  <a:txBody>
                    <a:bodyPr>
                      <a:noAutofit/>
                    </a:bodyPr>
                    <a:lstStyle/>
                    <a:p>
                      <a:pPr lvl="0">
                        <a:spcBef>
                          <a:spcPts val="0"/>
                        </a:spcBef>
                        <a:buNone/>
                      </a:pPr>
                      <a:r>
                        <a:rPr lang="it">
                          <a:solidFill>
                            <a:schemeClr val="accent3"/>
                          </a:solidFill>
                          <a:latin typeface="Average"/>
                          <a:ea typeface="Average"/>
                          <a:cs typeface="Average"/>
                          <a:sym typeface="Average"/>
                        </a:rPr>
                        <a:t>Anno di riferimento</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a:spcBef>
                          <a:spcPts val="0"/>
                        </a:spcBef>
                        <a:buNone/>
                      </a:pPr>
                      <a:r>
                        <a:rPr lang="it">
                          <a:solidFill>
                            <a:schemeClr val="accent3"/>
                          </a:solidFill>
                          <a:latin typeface="Average"/>
                          <a:ea typeface="Average"/>
                          <a:cs typeface="Average"/>
                          <a:sym typeface="Average"/>
                        </a:rPr>
                        <a:t>Popolazione residente</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a:spcBef>
                          <a:spcPts val="0"/>
                        </a:spcBef>
                        <a:buNone/>
                      </a:pPr>
                      <a:r>
                        <a:rPr lang="it">
                          <a:solidFill>
                            <a:schemeClr val="accent3"/>
                          </a:solidFill>
                          <a:latin typeface="Average"/>
                          <a:ea typeface="Average"/>
                          <a:cs typeface="Average"/>
                          <a:sym typeface="Average"/>
                        </a:rPr>
                        <a:t>Popolazione presente</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381000">
                <a:tc>
                  <a:txBody>
                    <a:bodyPr>
                      <a:noAutofit/>
                    </a:bodyPr>
                    <a:lstStyle/>
                    <a:p>
                      <a:pPr lvl="0">
                        <a:spcBef>
                          <a:spcPts val="0"/>
                        </a:spcBef>
                        <a:buNone/>
                      </a:pPr>
                      <a:r>
                        <a:rPr lang="it">
                          <a:solidFill>
                            <a:schemeClr val="accent3"/>
                          </a:solidFill>
                          <a:latin typeface="Average"/>
                          <a:ea typeface="Average"/>
                          <a:cs typeface="Average"/>
                          <a:sym typeface="Average"/>
                        </a:rPr>
                        <a:t>1911</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a:spcBef>
                          <a:spcPts val="0"/>
                        </a:spcBef>
                        <a:buNone/>
                      </a:pPr>
                      <a:r>
                        <a:rPr lang="it">
                          <a:solidFill>
                            <a:schemeClr val="accent3"/>
                          </a:solidFill>
                          <a:latin typeface="Average"/>
                          <a:ea typeface="Average"/>
                          <a:cs typeface="Average"/>
                          <a:sym typeface="Average"/>
                        </a:rPr>
                        <a:t>8234</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a:spcBef>
                          <a:spcPts val="0"/>
                        </a:spcBef>
                        <a:buNone/>
                      </a:pPr>
                      <a:r>
                        <a:rPr lang="it">
                          <a:solidFill>
                            <a:schemeClr val="accent3"/>
                          </a:solidFill>
                          <a:latin typeface="Average"/>
                          <a:ea typeface="Average"/>
                          <a:cs typeface="Average"/>
                          <a:sym typeface="Average"/>
                        </a:rPr>
                        <a:t>7706</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381000">
                <a:tc>
                  <a:txBody>
                    <a:bodyPr>
                      <a:noAutofit/>
                    </a:bodyPr>
                    <a:lstStyle/>
                    <a:p>
                      <a:pPr lvl="0">
                        <a:spcBef>
                          <a:spcPts val="0"/>
                        </a:spcBef>
                        <a:buNone/>
                      </a:pPr>
                      <a:r>
                        <a:rPr lang="it">
                          <a:solidFill>
                            <a:schemeClr val="accent3"/>
                          </a:solidFill>
                          <a:latin typeface="Average"/>
                          <a:ea typeface="Average"/>
                          <a:cs typeface="Average"/>
                          <a:sym typeface="Average"/>
                        </a:rPr>
                        <a:t>1921</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a:spcBef>
                          <a:spcPts val="0"/>
                        </a:spcBef>
                        <a:buNone/>
                      </a:pPr>
                      <a:r>
                        <a:rPr lang="it">
                          <a:solidFill>
                            <a:schemeClr val="accent3"/>
                          </a:solidFill>
                          <a:latin typeface="Average"/>
                          <a:ea typeface="Average"/>
                          <a:cs typeface="Average"/>
                          <a:sym typeface="Average"/>
                        </a:rPr>
                        <a:t>9301</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a:spcBef>
                          <a:spcPts val="0"/>
                        </a:spcBef>
                        <a:buNone/>
                      </a:pPr>
                      <a:r>
                        <a:rPr lang="it">
                          <a:solidFill>
                            <a:schemeClr val="accent3"/>
                          </a:solidFill>
                          <a:latin typeface="Average"/>
                          <a:ea typeface="Average"/>
                          <a:cs typeface="Average"/>
                          <a:sym typeface="Average"/>
                        </a:rPr>
                        <a:t>8608</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381000">
                <a:tc>
                  <a:txBody>
                    <a:bodyPr>
                      <a:noAutofit/>
                    </a:bodyPr>
                    <a:lstStyle/>
                    <a:p>
                      <a:pPr lvl="0">
                        <a:spcBef>
                          <a:spcPts val="0"/>
                        </a:spcBef>
                        <a:buNone/>
                      </a:pPr>
                      <a:r>
                        <a:rPr lang="it">
                          <a:solidFill>
                            <a:schemeClr val="accent3"/>
                          </a:solidFill>
                          <a:latin typeface="Average"/>
                          <a:ea typeface="Average"/>
                          <a:cs typeface="Average"/>
                          <a:sym typeface="Average"/>
                        </a:rPr>
                        <a:t>1931</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a:spcBef>
                          <a:spcPts val="0"/>
                        </a:spcBef>
                        <a:buNone/>
                      </a:pPr>
                      <a:r>
                        <a:rPr lang="it">
                          <a:solidFill>
                            <a:schemeClr val="accent3"/>
                          </a:solidFill>
                          <a:latin typeface="Average"/>
                          <a:ea typeface="Average"/>
                          <a:cs typeface="Average"/>
                          <a:sym typeface="Average"/>
                        </a:rPr>
                        <a:t>9217</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a:spcBef>
                          <a:spcPts val="0"/>
                        </a:spcBef>
                        <a:buNone/>
                      </a:pPr>
                      <a:r>
                        <a:rPr lang="it">
                          <a:solidFill>
                            <a:schemeClr val="accent3"/>
                          </a:solidFill>
                          <a:latin typeface="Average"/>
                          <a:ea typeface="Average"/>
                          <a:cs typeface="Average"/>
                          <a:sym typeface="Average"/>
                        </a:rPr>
                        <a:t>8429</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381000">
                <a:tc>
                  <a:txBody>
                    <a:bodyPr>
                      <a:noAutofit/>
                    </a:bodyPr>
                    <a:lstStyle/>
                    <a:p>
                      <a:pPr lvl="0">
                        <a:spcBef>
                          <a:spcPts val="0"/>
                        </a:spcBef>
                        <a:buNone/>
                      </a:pPr>
                      <a:r>
                        <a:rPr lang="it">
                          <a:solidFill>
                            <a:schemeClr val="accent3"/>
                          </a:solidFill>
                          <a:latin typeface="Average"/>
                          <a:ea typeface="Average"/>
                          <a:cs typeface="Average"/>
                          <a:sym typeface="Average"/>
                        </a:rPr>
                        <a:t>1936</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a:spcBef>
                          <a:spcPts val="0"/>
                        </a:spcBef>
                        <a:buNone/>
                      </a:pPr>
                      <a:r>
                        <a:rPr lang="it">
                          <a:solidFill>
                            <a:schemeClr val="accent3"/>
                          </a:solidFill>
                          <a:latin typeface="Average"/>
                          <a:ea typeface="Average"/>
                          <a:cs typeface="Average"/>
                          <a:sym typeface="Average"/>
                        </a:rPr>
                        <a:t>8510</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a:spcBef>
                          <a:spcPts val="0"/>
                        </a:spcBef>
                        <a:buNone/>
                      </a:pPr>
                      <a:r>
                        <a:rPr lang="it">
                          <a:solidFill>
                            <a:schemeClr val="accent3"/>
                          </a:solidFill>
                          <a:latin typeface="Average"/>
                          <a:ea typeface="Average"/>
                          <a:cs typeface="Average"/>
                          <a:sym typeface="Average"/>
                        </a:rPr>
                        <a:t>8143</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381000">
                <a:tc>
                  <a:txBody>
                    <a:bodyPr>
                      <a:noAutofit/>
                    </a:bodyPr>
                    <a:lstStyle/>
                    <a:p>
                      <a:pPr lvl="0">
                        <a:spcBef>
                          <a:spcPts val="0"/>
                        </a:spcBef>
                        <a:buNone/>
                      </a:pPr>
                      <a:r>
                        <a:rPr lang="it">
                          <a:solidFill>
                            <a:schemeClr val="accent3"/>
                          </a:solidFill>
                          <a:latin typeface="Average"/>
                          <a:ea typeface="Average"/>
                          <a:cs typeface="Average"/>
                          <a:sym typeface="Average"/>
                        </a:rPr>
                        <a:t>1951</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a:spcBef>
                          <a:spcPts val="0"/>
                        </a:spcBef>
                        <a:buNone/>
                      </a:pPr>
                      <a:r>
                        <a:rPr lang="it">
                          <a:solidFill>
                            <a:schemeClr val="accent3"/>
                          </a:solidFill>
                          <a:latin typeface="Average"/>
                          <a:ea typeface="Average"/>
                          <a:cs typeface="Average"/>
                          <a:sym typeface="Average"/>
                        </a:rPr>
                        <a:t>8305</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a:spcBef>
                          <a:spcPts val="0"/>
                        </a:spcBef>
                        <a:buNone/>
                      </a:pPr>
                      <a:r>
                        <a:rPr lang="it">
                          <a:solidFill>
                            <a:schemeClr val="accent3"/>
                          </a:solidFill>
                          <a:latin typeface="Average"/>
                          <a:ea typeface="Average"/>
                          <a:cs typeface="Average"/>
                          <a:sym typeface="Average"/>
                        </a:rPr>
                        <a:t>7667</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r h="381000">
                <a:tc>
                  <a:txBody>
                    <a:bodyPr>
                      <a:noAutofit/>
                    </a:bodyPr>
                    <a:lstStyle/>
                    <a:p>
                      <a:pPr lvl="0">
                        <a:spcBef>
                          <a:spcPts val="0"/>
                        </a:spcBef>
                        <a:buNone/>
                      </a:pPr>
                      <a:r>
                        <a:rPr lang="it">
                          <a:solidFill>
                            <a:schemeClr val="accent3"/>
                          </a:solidFill>
                          <a:latin typeface="Average"/>
                          <a:ea typeface="Average"/>
                          <a:cs typeface="Average"/>
                          <a:sym typeface="Average"/>
                        </a:rPr>
                        <a:t>1961</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a:spcBef>
                          <a:spcPts val="0"/>
                        </a:spcBef>
                        <a:buNone/>
                      </a:pPr>
                      <a:r>
                        <a:rPr lang="it">
                          <a:solidFill>
                            <a:schemeClr val="accent3"/>
                          </a:solidFill>
                          <a:latin typeface="Average"/>
                          <a:ea typeface="Average"/>
                          <a:cs typeface="Average"/>
                          <a:sym typeface="Average"/>
                        </a:rPr>
                        <a:t>6632</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c>
                  <a:txBody>
                    <a:bodyPr>
                      <a:noAutofit/>
                    </a:bodyPr>
                    <a:lstStyle/>
                    <a:p>
                      <a:pPr lvl="0">
                        <a:spcBef>
                          <a:spcPts val="0"/>
                        </a:spcBef>
                        <a:buNone/>
                      </a:pPr>
                      <a:r>
                        <a:rPr lang="it">
                          <a:solidFill>
                            <a:schemeClr val="accent3"/>
                          </a:solidFill>
                          <a:latin typeface="Average"/>
                          <a:ea typeface="Average"/>
                          <a:cs typeface="Average"/>
                          <a:sym typeface="Average"/>
                        </a:rPr>
                        <a:t>5877</a:t>
                      </a:r>
                    </a:p>
                  </a:txBody>
                  <a:tcPr marT="91425" marB="91425" marR="91425" marL="91425">
                    <a:lnL cap="flat" cmpd="sng" w="9525">
                      <a:solidFill>
                        <a:schemeClr val="dk2"/>
                      </a:solidFill>
                      <a:prstDash val="solid"/>
                      <a:round/>
                      <a:headEnd len="med" w="med" type="none"/>
                      <a:tailEnd len="med" w="med" type="none"/>
                    </a:lnL>
                    <a:lnR cap="flat" cmpd="sng" w="9525">
                      <a:solidFill>
                        <a:schemeClr val="dk2"/>
                      </a:solidFill>
                      <a:prstDash val="solid"/>
                      <a:round/>
                      <a:headEnd len="med" w="med" type="none"/>
                      <a:tailEnd len="med" w="med" type="none"/>
                    </a:lnR>
                    <a:lnT cap="flat" cmpd="sng" w="9525">
                      <a:solidFill>
                        <a:schemeClr val="dk2"/>
                      </a:solidFill>
                      <a:prstDash val="solid"/>
                      <a:round/>
                      <a:headEnd len="med" w="med" type="none"/>
                      <a:tailEnd len="med" w="med" type="none"/>
                    </a:lnT>
                    <a:lnB cap="flat" cmpd="sng" w="9525">
                      <a:solidFill>
                        <a:schemeClr val="dk2"/>
                      </a:solidFill>
                      <a:prstDash val="solid"/>
                      <a:round/>
                      <a:headEnd len="med" w="med" type="none"/>
                      <a:tailEnd len="med" w="med" type="none"/>
                    </a:lnB>
                  </a:tcPr>
                </a:tc>
              </a:tr>
            </a:tbl>
          </a:graphicData>
        </a:graphic>
      </p:graphicFrame>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