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0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BEE16FD6-B57C-4126-9152-E6B6C90DE471}" type="datetimeFigureOut">
              <a:rPr lang="it-IT" smtClean="0"/>
              <a:t>02/11/2015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EE16FD6-B57C-4126-9152-E6B6C90DE471}" type="datetimeFigureOut">
              <a:rPr lang="it-IT" smtClean="0"/>
              <a:t>02/11/2015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EE16FD6-B57C-4126-9152-E6B6C90DE471}" type="datetimeFigureOut">
              <a:rPr lang="it-IT" smtClean="0"/>
              <a:t>02/11/2015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EE16FD6-B57C-4126-9152-E6B6C90DE471}" type="datetimeFigureOut">
              <a:rPr lang="it-IT" smtClean="0"/>
              <a:t>02/11/2015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EE16FD6-B57C-4126-9152-E6B6C90DE471}" type="datetimeFigureOut">
              <a:rPr lang="it-IT" smtClean="0"/>
              <a:t>02/11/2015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BEE16FD6-B57C-4126-9152-E6B6C90DE471}" type="datetimeFigureOut">
              <a:rPr lang="it-IT" smtClean="0"/>
              <a:t>02/11/2015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BEE16FD6-B57C-4126-9152-E6B6C90DE471}" type="datetimeFigureOut">
              <a:rPr lang="it-IT" smtClean="0"/>
              <a:t>02/11/2015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EE16FD6-B57C-4126-9152-E6B6C90DE471}" type="datetimeFigureOut">
              <a:rPr lang="it-IT" smtClean="0"/>
              <a:t>02/11/2015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EE16FD6-B57C-4126-9152-E6B6C90DE471}" type="datetimeFigureOut">
              <a:rPr lang="it-IT" smtClean="0"/>
              <a:t>02/11/2015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EE16FD6-B57C-4126-9152-E6B6C90DE471}" type="datetimeFigureOut">
              <a:rPr lang="it-IT" smtClean="0"/>
              <a:t>02/11/2015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EE16FD6-B57C-4126-9152-E6B6C90DE471}" type="datetimeFigureOut">
              <a:rPr lang="it-IT" smtClean="0"/>
              <a:t>02/11/2015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BF17ED-C935-489C-949A-3817FD3FF5FB}"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16FD6-B57C-4126-9152-E6B6C90DE471}" type="datetimeFigureOut">
              <a:rPr lang="it-IT" smtClean="0"/>
              <a:t>02/11/2015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F17ED-C935-489C-949A-3817FD3FF5FB}"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dosbox.com/wiki/Basic_Setup_and_Installation_of_DosBo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8086</a:t>
            </a:r>
            <a:br>
              <a:rPr lang="it-IT" dirty="0" smtClean="0"/>
            </a:br>
            <a:r>
              <a:rPr lang="it-IT" dirty="0" smtClean="0"/>
              <a:t>REGISTRI E FLAGS</a:t>
            </a:r>
            <a:endParaRPr lang="it-IT" dirty="0"/>
          </a:p>
        </p:txBody>
      </p:sp>
      <p:sp>
        <p:nvSpPr>
          <p:cNvPr id="3" name="Sottotitolo 2"/>
          <p:cNvSpPr>
            <a:spLocks noGrp="1"/>
          </p:cNvSpPr>
          <p:nvPr>
            <p:ph type="subTitle" idx="1"/>
          </p:nvPr>
        </p:nvSpPr>
        <p:spPr/>
        <p:txBody>
          <a:bodyPr/>
          <a:lstStyle/>
          <a:p>
            <a:endParaRPr 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38" y="428604"/>
            <a:ext cx="7048456" cy="609691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smtClean="0"/>
              <a:t>Flag</a:t>
            </a:r>
            <a:r>
              <a:rPr lang="it-IT" dirty="0" smtClean="0"/>
              <a:t> </a:t>
            </a:r>
            <a:r>
              <a:rPr lang="it-IT" dirty="0" err="1" smtClean="0"/>
              <a:t>Description</a:t>
            </a:r>
            <a:endParaRPr lang="it-IT" dirty="0"/>
          </a:p>
        </p:txBody>
      </p:sp>
      <p:sp>
        <p:nvSpPr>
          <p:cNvPr id="4" name="Segnaposto contenuto 3"/>
          <p:cNvSpPr>
            <a:spLocks noGrp="1"/>
          </p:cNvSpPr>
          <p:nvPr>
            <p:ph idx="1"/>
          </p:nvPr>
        </p:nvSpPr>
        <p:spPr/>
        <p:txBody>
          <a:bodyPr>
            <a:normAutofit fontScale="40000" lnSpcReduction="20000"/>
          </a:bodyPr>
          <a:lstStyle/>
          <a:p>
            <a:pPr>
              <a:buNone/>
            </a:pPr>
            <a:r>
              <a:rPr lang="en-US" b="1" dirty="0" smtClean="0"/>
              <a:t>1) S-Sign Flag: This flag is set, when the result of any computation is negative, the sign flag equals the MSB of the result for signed computations.</a:t>
            </a:r>
          </a:p>
          <a:p>
            <a:pPr>
              <a:buNone/>
            </a:pPr>
            <a:r>
              <a:rPr lang="en-US" b="1" dirty="0" smtClean="0"/>
              <a:t>2) Z-Zero Flag: This flag is set, if the result of the computation </a:t>
            </a:r>
            <a:r>
              <a:rPr lang="en-US" b="1" dirty="0" err="1" smtClean="0"/>
              <a:t>orcomparison</a:t>
            </a:r>
            <a:r>
              <a:rPr lang="en-US" b="1" dirty="0" smtClean="0"/>
              <a:t> performed by the </a:t>
            </a:r>
            <a:r>
              <a:rPr lang="en-US" b="1" dirty="0" err="1" smtClean="0"/>
              <a:t>earlierinstruction</a:t>
            </a:r>
            <a:r>
              <a:rPr lang="en-US" b="1" dirty="0" smtClean="0"/>
              <a:t>/instructions is 0.</a:t>
            </a:r>
          </a:p>
          <a:p>
            <a:pPr>
              <a:buNone/>
            </a:pPr>
            <a:r>
              <a:rPr lang="en-US" b="1" dirty="0" smtClean="0"/>
              <a:t>3) P-Parity Flag: This flag is set to 1, if the lower byte of the result contains even number of 1's.</a:t>
            </a:r>
          </a:p>
          <a:p>
            <a:pPr>
              <a:buNone/>
            </a:pPr>
            <a:r>
              <a:rPr lang="en-US" b="1" dirty="0" smtClean="0"/>
              <a:t>4) C-Carry Flag: This flag is set, when there is perform of MSB in case of addition or borrow in case of subtraction. i.e. when 2 numbers  are  added,  a  carry  can be  generated  out  of  the  most significant bit position. In this case the carry flag will be set to '1'. In case, no carry is generated, it will be'0'. Some other instructions also affect or use this flag and will be discussed later in this text.</a:t>
            </a:r>
          </a:p>
          <a:p>
            <a:pPr>
              <a:buNone/>
            </a:pPr>
            <a:r>
              <a:rPr lang="en-US" b="1" dirty="0" smtClean="0"/>
              <a:t>5) T-Trap Flag: If this flag is set, then the processor enters the single step execution mode. In the other words, a trap interrupt is generated after execution of every </a:t>
            </a:r>
            <a:r>
              <a:rPr lang="en-US" b="1" dirty="0" err="1" smtClean="0"/>
              <a:t>specificinstruction</a:t>
            </a:r>
            <a:r>
              <a:rPr lang="en-US" b="1" dirty="0" smtClean="0"/>
              <a:t>. The processor executes the current instruction and the control is transferred to the Trap interrupt service routine.</a:t>
            </a:r>
          </a:p>
          <a:p>
            <a:pPr>
              <a:buNone/>
            </a:pPr>
            <a:r>
              <a:rPr lang="en-US" b="1" dirty="0" smtClean="0"/>
              <a:t>6) 1-lnterrupt Flag: If this flag is set, the mask able interrupts are </a:t>
            </a:r>
            <a:r>
              <a:rPr lang="en-US" b="1" dirty="0" err="1" smtClean="0"/>
              <a:t>recognised</a:t>
            </a:r>
            <a:r>
              <a:rPr lang="en-US" b="1" dirty="0" smtClean="0"/>
              <a:t> by the CPU, otherwise, they are ignored.</a:t>
            </a:r>
          </a:p>
          <a:p>
            <a:pPr>
              <a:buNone/>
            </a:pPr>
            <a:r>
              <a:rPr lang="en-US" b="1" dirty="0" smtClean="0"/>
              <a:t>7) D-Direction Flag:  This is used by string manipulation instructions.  If this flag bit is '0',  the string is processed starting from the lowest address to the highest address, for example </a:t>
            </a:r>
            <a:r>
              <a:rPr lang="en-US" b="1" dirty="0" err="1" smtClean="0"/>
              <a:t>autoincrementing</a:t>
            </a:r>
            <a:r>
              <a:rPr lang="en-US" b="1" dirty="0" smtClean="0"/>
              <a:t> mode. Or else, the string is processed from the highest address towards the lowest address, for example. </a:t>
            </a:r>
            <a:r>
              <a:rPr lang="en-US" b="1" dirty="0" err="1" smtClean="0"/>
              <a:t>Autodecrementing</a:t>
            </a:r>
            <a:r>
              <a:rPr lang="en-US" b="1" dirty="0" smtClean="0"/>
              <a:t> mode. We will discuss string manipulations later in chapter 2 in more details.</a:t>
            </a:r>
          </a:p>
          <a:p>
            <a:pPr>
              <a:buNone/>
            </a:pPr>
            <a:r>
              <a:rPr lang="en-US" b="1" dirty="0" smtClean="0"/>
              <a:t>8) Ac-Auxiliary Carry Flag: This is set, if there is a carry from the lowest nibble, for instance. Bit 3, during addition or borrow for the lowest nibble, for example bit 3, during subtraction.</a:t>
            </a:r>
          </a:p>
          <a:p>
            <a:pPr>
              <a:buNone/>
            </a:pPr>
            <a:r>
              <a:rPr lang="en-US" b="1" dirty="0" smtClean="0"/>
              <a:t>9) O-Overflow Flag: This flag is set, if an overflow occurs, for example if the result of a signed operation is large enough to be accommodated in a destination register. For example, in case of the addition of 2 signed numbers, if the outcome overflows into the sign bit, for example the result is of more than 7-bits in size in case of 8-bit signed operations and more than 15-bits in size in case of 16-bit signed operations, and then the overflow flag shall be set up.</a:t>
            </a:r>
          </a:p>
          <a:p>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t>Flag</a:t>
            </a:r>
            <a:r>
              <a:rPr lang="it-IT" dirty="0" smtClean="0"/>
              <a:t> </a:t>
            </a:r>
            <a:r>
              <a:rPr lang="it-IT" dirty="0" err="1" smtClean="0"/>
              <a:t>Register</a:t>
            </a:r>
            <a:endParaRPr lang="it-IT" dirty="0"/>
          </a:p>
        </p:txBody>
      </p:sp>
      <p:pic>
        <p:nvPicPr>
          <p:cNvPr id="2050" name="Picture 2"/>
          <p:cNvPicPr>
            <a:picLocks noGrp="1" noChangeAspect="1" noChangeArrowheads="1"/>
          </p:cNvPicPr>
          <p:nvPr>
            <p:ph idx="1"/>
          </p:nvPr>
        </p:nvPicPr>
        <p:blipFill>
          <a:blip r:embed="rId2"/>
          <a:stretch>
            <a:fillRect/>
          </a:stretch>
        </p:blipFill>
        <p:spPr bwMode="auto">
          <a:xfrm>
            <a:off x="857224" y="2000240"/>
            <a:ext cx="7392520" cy="297736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smtClean="0"/>
              <a:t>DosBox</a:t>
            </a:r>
            <a:endParaRPr lang="it-IT" dirty="0"/>
          </a:p>
        </p:txBody>
      </p:sp>
      <p:sp>
        <p:nvSpPr>
          <p:cNvPr id="6" name="Segnaposto contenuto 5"/>
          <p:cNvSpPr>
            <a:spLocks noGrp="1"/>
          </p:cNvSpPr>
          <p:nvPr>
            <p:ph sz="half" idx="2"/>
          </p:nvPr>
        </p:nvSpPr>
        <p:spPr/>
        <p:txBody>
          <a:bodyPr/>
          <a:lstStyle/>
          <a:p>
            <a:r>
              <a:rPr lang="it-IT" dirty="0" err="1" smtClean="0"/>
              <a:t>DOSBox</a:t>
            </a:r>
            <a:r>
              <a:rPr lang="it-IT" dirty="0" smtClean="0"/>
              <a:t> è un completo emulatore di CPU</a:t>
            </a:r>
          </a:p>
          <a:p>
            <a:r>
              <a:rPr lang="it-IT" dirty="0" smtClean="0"/>
              <a:t>È dotato di una interfaccia a riga di comando</a:t>
            </a:r>
          </a:p>
          <a:p>
            <a:r>
              <a:rPr lang="it-IT" dirty="0" smtClean="0"/>
              <a:t>Sono implementati solo alcuni dei comandi, ma sufficienti per lanciare un programma.</a:t>
            </a:r>
            <a:endParaRPr lang="it-IT" dirty="0"/>
          </a:p>
        </p:txBody>
      </p:sp>
      <p:pic>
        <p:nvPicPr>
          <p:cNvPr id="3074" name="Picture 2"/>
          <p:cNvPicPr>
            <a:picLocks noGrp="1" noChangeAspect="1" noChangeArrowheads="1"/>
          </p:cNvPicPr>
          <p:nvPr>
            <p:ph sz="half" idx="1"/>
          </p:nvPr>
        </p:nvPicPr>
        <p:blipFill>
          <a:blip r:embed="rId2"/>
          <a:srcRect/>
          <a:stretch>
            <a:fillRect/>
          </a:stretch>
        </p:blipFill>
        <p:spPr bwMode="auto">
          <a:xfrm>
            <a:off x="1428728" y="2285992"/>
            <a:ext cx="1634336" cy="163433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DosBox</a:t>
            </a:r>
            <a:endParaRPr lang="it-IT" dirty="0"/>
          </a:p>
        </p:txBody>
      </p:sp>
      <p:sp>
        <p:nvSpPr>
          <p:cNvPr id="3" name="Segnaposto contenuto 2"/>
          <p:cNvSpPr>
            <a:spLocks noGrp="1"/>
          </p:cNvSpPr>
          <p:nvPr>
            <p:ph idx="1"/>
          </p:nvPr>
        </p:nvSpPr>
        <p:spPr/>
        <p:txBody>
          <a:bodyPr/>
          <a:lstStyle/>
          <a:p>
            <a:r>
              <a:rPr lang="it-IT" b="1" dirty="0" err="1" smtClean="0"/>
              <a:t>DOSBox</a:t>
            </a:r>
            <a:r>
              <a:rPr lang="it-IT" dirty="0" smtClean="0"/>
              <a:t> </a:t>
            </a:r>
            <a:r>
              <a:rPr lang="it-IT" dirty="0" err="1" smtClean="0"/>
              <a:t>emulates</a:t>
            </a:r>
            <a:r>
              <a:rPr lang="it-IT" dirty="0" smtClean="0"/>
              <a:t> </a:t>
            </a:r>
            <a:r>
              <a:rPr lang="it-IT" dirty="0" err="1" smtClean="0"/>
              <a:t>an</a:t>
            </a:r>
            <a:r>
              <a:rPr lang="it-IT" dirty="0" smtClean="0"/>
              <a:t> Intel x86 PC</a:t>
            </a:r>
          </a:p>
          <a:p>
            <a:r>
              <a:rPr lang="en-US" dirty="0" err="1" smtClean="0"/>
              <a:t>DOSBox</a:t>
            </a:r>
            <a:r>
              <a:rPr lang="en-US" dirty="0" smtClean="0"/>
              <a:t> works in both Vista 32 bit and Vista 64 bit. </a:t>
            </a:r>
          </a:p>
          <a:p>
            <a:r>
              <a:rPr lang="en-US" dirty="0" err="1" smtClean="0"/>
              <a:t>DOSBox</a:t>
            </a:r>
            <a:r>
              <a:rPr lang="en-US" dirty="0" smtClean="0"/>
              <a:t> also works on Windows 7 32bit and 64bit. </a:t>
            </a:r>
          </a:p>
          <a:p>
            <a:endParaRPr lang="en-US" sz="2000" dirty="0">
              <a:hlinkClick r:id="rId2"/>
            </a:endParaRPr>
          </a:p>
          <a:p>
            <a:r>
              <a:rPr lang="it-IT" sz="2000" dirty="0" smtClean="0">
                <a:hlinkClick r:id="rId2"/>
              </a:rPr>
              <a:t>http://www.dosbox.com/</a:t>
            </a:r>
            <a:r>
              <a:rPr lang="it-IT" sz="2000" dirty="0" err="1" smtClean="0">
                <a:hlinkClick r:id="rId2"/>
              </a:rPr>
              <a:t>wiki</a:t>
            </a:r>
            <a:r>
              <a:rPr lang="it-IT" sz="2000" dirty="0" smtClean="0">
                <a:hlinkClick r:id="rId2"/>
              </a:rPr>
              <a:t>/Basic_Setup_and_Installation_of_DosBox</a:t>
            </a:r>
            <a:r>
              <a:rPr lang="it-IT" sz="2000" dirty="0" smtClean="0"/>
              <a:t> </a:t>
            </a:r>
            <a:endParaRPr lang="it-IT"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TASM TLINK TD</a:t>
            </a:r>
            <a:endParaRPr lang="it-IT" dirty="0"/>
          </a:p>
        </p:txBody>
      </p:sp>
      <p:sp>
        <p:nvSpPr>
          <p:cNvPr id="3" name="Segnaposto contenuto 2"/>
          <p:cNvSpPr>
            <a:spLocks noGrp="1"/>
          </p:cNvSpPr>
          <p:nvPr>
            <p:ph idx="1"/>
          </p:nvPr>
        </p:nvSpPr>
        <p:spPr/>
        <p:txBody>
          <a:bodyPr/>
          <a:lstStyle/>
          <a:p>
            <a:r>
              <a:rPr lang="it-IT" dirty="0" err="1" smtClean="0"/>
              <a:t>Tasm</a:t>
            </a:r>
            <a:r>
              <a:rPr lang="it-IT" dirty="0" smtClean="0"/>
              <a:t>/l/</a:t>
            </a:r>
            <a:r>
              <a:rPr lang="it-IT" dirty="0" err="1" smtClean="0"/>
              <a:t>zi</a:t>
            </a:r>
            <a:r>
              <a:rPr lang="it-IT" dirty="0" smtClean="0"/>
              <a:t> file		(.</a:t>
            </a:r>
            <a:r>
              <a:rPr lang="it-IT" dirty="0" err="1" smtClean="0"/>
              <a:t>asm</a:t>
            </a:r>
            <a:r>
              <a:rPr lang="it-IT" dirty="0" smtClean="0"/>
              <a:t>)</a:t>
            </a:r>
          </a:p>
          <a:p>
            <a:r>
              <a:rPr lang="it-IT" dirty="0" err="1" smtClean="0"/>
              <a:t>Tlink</a:t>
            </a:r>
            <a:r>
              <a:rPr lang="it-IT" dirty="0" smtClean="0"/>
              <a:t>/v  file		(.</a:t>
            </a:r>
            <a:r>
              <a:rPr lang="it-IT" dirty="0" err="1" smtClean="0"/>
              <a:t>obj</a:t>
            </a:r>
            <a:r>
              <a:rPr lang="it-IT" dirty="0" smtClean="0"/>
              <a:t>)</a:t>
            </a:r>
          </a:p>
          <a:p>
            <a:r>
              <a:rPr lang="it-IT" dirty="0" err="1" smtClean="0"/>
              <a:t>Td</a:t>
            </a:r>
            <a:r>
              <a:rPr lang="it-IT" smtClean="0"/>
              <a:t> file			(.exe)</a:t>
            </a:r>
            <a:endParaRPr lang="it-IT" dirty="0"/>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186</Words>
  <Application>Microsoft Office PowerPoint</Application>
  <PresentationFormat>Presentazione su schermo (4:3)</PresentationFormat>
  <Paragraphs>26</Paragraphs>
  <Slides>7</Slides>
  <Notes>0</Notes>
  <HiddenSlides>0</HiddenSlides>
  <MMClips>0</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Tema di Office</vt:lpstr>
      <vt:lpstr>8086 REGISTRI E FLAGS</vt:lpstr>
      <vt:lpstr>Diapositiva 2</vt:lpstr>
      <vt:lpstr>Flag Description</vt:lpstr>
      <vt:lpstr>Flag Register</vt:lpstr>
      <vt:lpstr>DosBox</vt:lpstr>
      <vt:lpstr>DosBox</vt:lpstr>
      <vt:lpstr>TASM TLINK TD</vt:lpstr>
    </vt:vector>
  </TitlesOfParts>
  <Company>EAS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REGISTRI E FLAGS</dc:title>
  <dc:creator>Elena</dc:creator>
  <cp:lastModifiedBy>Elena</cp:lastModifiedBy>
  <cp:revision>5</cp:revision>
  <dcterms:created xsi:type="dcterms:W3CDTF">2015-11-02T22:43:55Z</dcterms:created>
  <dcterms:modified xsi:type="dcterms:W3CDTF">2015-11-02T23:08:04Z</dcterms:modified>
</cp:coreProperties>
</file>